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88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diagrams/data3.xml" ContentType="application/vnd.openxmlformats-officedocument.drawingml.diagramData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slides/slide191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diagrams/layout3.xml" ContentType="application/vnd.openxmlformats-officedocument.drawingml.diagramLayout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93"/>
  </p:notesMasterIdLst>
  <p:handoutMasterIdLst>
    <p:handoutMasterId r:id="rId194"/>
  </p:handoutMasterIdLst>
  <p:sldIdLst>
    <p:sldId id="259" r:id="rId2"/>
    <p:sldId id="274" r:id="rId3"/>
    <p:sldId id="342" r:id="rId4"/>
    <p:sldId id="304" r:id="rId5"/>
    <p:sldId id="332" r:id="rId6"/>
    <p:sldId id="305" r:id="rId7"/>
    <p:sldId id="307" r:id="rId8"/>
    <p:sldId id="308" r:id="rId9"/>
    <p:sldId id="309" r:id="rId10"/>
    <p:sldId id="310" r:id="rId11"/>
    <p:sldId id="297" r:id="rId12"/>
    <p:sldId id="299" r:id="rId13"/>
    <p:sldId id="317" r:id="rId14"/>
    <p:sldId id="298" r:id="rId15"/>
    <p:sldId id="300" r:id="rId16"/>
    <p:sldId id="318" r:id="rId17"/>
    <p:sldId id="319" r:id="rId18"/>
    <p:sldId id="321" r:id="rId19"/>
    <p:sldId id="320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3" r:id="rId29"/>
    <p:sldId id="330" r:id="rId30"/>
    <p:sldId id="334" r:id="rId31"/>
    <p:sldId id="335" r:id="rId32"/>
    <p:sldId id="336" r:id="rId33"/>
    <p:sldId id="337" r:id="rId34"/>
    <p:sldId id="338" r:id="rId35"/>
    <p:sldId id="339" r:id="rId36"/>
    <p:sldId id="340" r:id="rId37"/>
    <p:sldId id="341" r:id="rId38"/>
    <p:sldId id="295" r:id="rId39"/>
    <p:sldId id="345" r:id="rId40"/>
    <p:sldId id="346" r:id="rId41"/>
    <p:sldId id="347" r:id="rId42"/>
    <p:sldId id="348" r:id="rId43"/>
    <p:sldId id="349" r:id="rId44"/>
    <p:sldId id="350" r:id="rId45"/>
    <p:sldId id="351" r:id="rId46"/>
    <p:sldId id="352" r:id="rId47"/>
    <p:sldId id="353" r:id="rId48"/>
    <p:sldId id="354" r:id="rId49"/>
    <p:sldId id="355" r:id="rId50"/>
    <p:sldId id="483" r:id="rId51"/>
    <p:sldId id="356" r:id="rId52"/>
    <p:sldId id="357" r:id="rId53"/>
    <p:sldId id="358" r:id="rId54"/>
    <p:sldId id="490" r:id="rId55"/>
    <p:sldId id="484" r:id="rId56"/>
    <p:sldId id="485" r:id="rId57"/>
    <p:sldId id="359" r:id="rId58"/>
    <p:sldId id="360" r:id="rId59"/>
    <p:sldId id="361" r:id="rId60"/>
    <p:sldId id="493" r:id="rId61"/>
    <p:sldId id="362" r:id="rId62"/>
    <p:sldId id="363" r:id="rId63"/>
    <p:sldId id="364" r:id="rId64"/>
    <p:sldId id="365" r:id="rId65"/>
    <p:sldId id="366" r:id="rId66"/>
    <p:sldId id="367" r:id="rId67"/>
    <p:sldId id="368" r:id="rId68"/>
    <p:sldId id="369" r:id="rId69"/>
    <p:sldId id="370" r:id="rId70"/>
    <p:sldId id="371" r:id="rId71"/>
    <p:sldId id="372" r:id="rId72"/>
    <p:sldId id="491" r:id="rId73"/>
    <p:sldId id="373" r:id="rId74"/>
    <p:sldId id="374" r:id="rId75"/>
    <p:sldId id="375" r:id="rId76"/>
    <p:sldId id="376" r:id="rId77"/>
    <p:sldId id="377" r:id="rId78"/>
    <p:sldId id="378" r:id="rId79"/>
    <p:sldId id="379" r:id="rId80"/>
    <p:sldId id="380" r:id="rId81"/>
    <p:sldId id="381" r:id="rId82"/>
    <p:sldId id="382" r:id="rId83"/>
    <p:sldId id="383" r:id="rId84"/>
    <p:sldId id="384" r:id="rId85"/>
    <p:sldId id="385" r:id="rId86"/>
    <p:sldId id="386" r:id="rId87"/>
    <p:sldId id="387" r:id="rId88"/>
    <p:sldId id="388" r:id="rId89"/>
    <p:sldId id="389" r:id="rId90"/>
    <p:sldId id="390" r:id="rId91"/>
    <p:sldId id="494" r:id="rId92"/>
    <p:sldId id="391" r:id="rId93"/>
    <p:sldId id="392" r:id="rId94"/>
    <p:sldId id="393" r:id="rId95"/>
    <p:sldId id="394" r:id="rId96"/>
    <p:sldId id="395" r:id="rId97"/>
    <p:sldId id="396" r:id="rId98"/>
    <p:sldId id="397" r:id="rId99"/>
    <p:sldId id="398" r:id="rId100"/>
    <p:sldId id="399" r:id="rId101"/>
    <p:sldId id="400" r:id="rId102"/>
    <p:sldId id="401" r:id="rId103"/>
    <p:sldId id="402" r:id="rId104"/>
    <p:sldId id="486" r:id="rId105"/>
    <p:sldId id="403" r:id="rId106"/>
    <p:sldId id="404" r:id="rId107"/>
    <p:sldId id="495" r:id="rId108"/>
    <p:sldId id="406" r:id="rId109"/>
    <p:sldId id="407" r:id="rId110"/>
    <p:sldId id="408" r:id="rId111"/>
    <p:sldId id="409" r:id="rId112"/>
    <p:sldId id="410" r:id="rId113"/>
    <p:sldId id="411" r:id="rId114"/>
    <p:sldId id="412" r:id="rId115"/>
    <p:sldId id="413" r:id="rId116"/>
    <p:sldId id="414" r:id="rId117"/>
    <p:sldId id="415" r:id="rId118"/>
    <p:sldId id="416" r:id="rId119"/>
    <p:sldId id="417" r:id="rId120"/>
    <p:sldId id="418" r:id="rId121"/>
    <p:sldId id="419" r:id="rId122"/>
    <p:sldId id="420" r:id="rId123"/>
    <p:sldId id="421" r:id="rId124"/>
    <p:sldId id="422" r:id="rId125"/>
    <p:sldId id="423" r:id="rId126"/>
    <p:sldId id="424" r:id="rId127"/>
    <p:sldId id="425" r:id="rId128"/>
    <p:sldId id="426" r:id="rId129"/>
    <p:sldId id="427" r:id="rId130"/>
    <p:sldId id="496" r:id="rId131"/>
    <p:sldId id="429" r:id="rId132"/>
    <p:sldId id="430" r:id="rId133"/>
    <p:sldId id="431" r:id="rId134"/>
    <p:sldId id="432" r:id="rId135"/>
    <p:sldId id="433" r:id="rId136"/>
    <p:sldId id="434" r:id="rId137"/>
    <p:sldId id="497" r:id="rId138"/>
    <p:sldId id="435" r:id="rId139"/>
    <p:sldId id="436" r:id="rId140"/>
    <p:sldId id="437" r:id="rId141"/>
    <p:sldId id="438" r:id="rId142"/>
    <p:sldId id="439" r:id="rId143"/>
    <p:sldId id="440" r:id="rId144"/>
    <p:sldId id="441" r:id="rId145"/>
    <p:sldId id="442" r:id="rId146"/>
    <p:sldId id="501" r:id="rId147"/>
    <p:sldId id="443" r:id="rId148"/>
    <p:sldId id="444" r:id="rId149"/>
    <p:sldId id="445" r:id="rId150"/>
    <p:sldId id="498" r:id="rId151"/>
    <p:sldId id="447" r:id="rId152"/>
    <p:sldId id="448" r:id="rId153"/>
    <p:sldId id="449" r:id="rId154"/>
    <p:sldId id="499" r:id="rId155"/>
    <p:sldId id="487" r:id="rId156"/>
    <p:sldId id="450" r:id="rId157"/>
    <p:sldId id="451" r:id="rId158"/>
    <p:sldId id="452" r:id="rId159"/>
    <p:sldId id="500" r:id="rId160"/>
    <p:sldId id="454" r:id="rId161"/>
    <p:sldId id="455" r:id="rId162"/>
    <p:sldId id="456" r:id="rId163"/>
    <p:sldId id="457" r:id="rId164"/>
    <p:sldId id="458" r:id="rId165"/>
    <p:sldId id="459" r:id="rId166"/>
    <p:sldId id="460" r:id="rId167"/>
    <p:sldId id="461" r:id="rId168"/>
    <p:sldId id="462" r:id="rId169"/>
    <p:sldId id="488" r:id="rId170"/>
    <p:sldId id="463" r:id="rId171"/>
    <p:sldId id="464" r:id="rId172"/>
    <p:sldId id="465" r:id="rId173"/>
    <p:sldId id="466" r:id="rId174"/>
    <p:sldId id="467" r:id="rId175"/>
    <p:sldId id="468" r:id="rId176"/>
    <p:sldId id="469" r:id="rId177"/>
    <p:sldId id="470" r:id="rId178"/>
    <p:sldId id="471" r:id="rId179"/>
    <p:sldId id="472" r:id="rId180"/>
    <p:sldId id="473" r:id="rId181"/>
    <p:sldId id="474" r:id="rId182"/>
    <p:sldId id="475" r:id="rId183"/>
    <p:sldId id="476" r:id="rId184"/>
    <p:sldId id="489" r:id="rId185"/>
    <p:sldId id="477" r:id="rId186"/>
    <p:sldId id="478" r:id="rId187"/>
    <p:sldId id="479" r:id="rId188"/>
    <p:sldId id="480" r:id="rId189"/>
    <p:sldId id="502" r:id="rId190"/>
    <p:sldId id="503" r:id="rId191"/>
    <p:sldId id="482" r:id="rId192"/>
  </p:sldIdLst>
  <p:sldSz cx="6858000" cy="9144000" type="screen4x3"/>
  <p:notesSz cx="5848350" cy="8505825"/>
  <p:defaultTextStyle>
    <a:defPPr>
      <a:defRPr lang="en-US"/>
    </a:defPPr>
    <a:lvl1pPr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서울남산체 M" pitchFamily="18" charset="-127"/>
        <a:ea typeface="굴림" pitchFamily="50" charset="-127"/>
        <a:cs typeface="+mn-cs"/>
      </a:defRPr>
    </a:lvl1pPr>
    <a:lvl2pPr marL="4572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서울남산체 M" pitchFamily="18" charset="-127"/>
        <a:ea typeface="굴림" pitchFamily="50" charset="-127"/>
        <a:cs typeface="+mn-cs"/>
      </a:defRPr>
    </a:lvl2pPr>
    <a:lvl3pPr marL="9144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서울남산체 M" pitchFamily="18" charset="-127"/>
        <a:ea typeface="굴림" pitchFamily="50" charset="-127"/>
        <a:cs typeface="+mn-cs"/>
      </a:defRPr>
    </a:lvl3pPr>
    <a:lvl4pPr marL="13716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서울남산체 M" pitchFamily="18" charset="-127"/>
        <a:ea typeface="굴림" pitchFamily="50" charset="-127"/>
        <a:cs typeface="+mn-cs"/>
      </a:defRPr>
    </a:lvl4pPr>
    <a:lvl5pPr marL="1828800" algn="l" defTabSz="457200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서울남산체 M" pitchFamily="18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서울남산체 M" pitchFamily="18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서울남산체 M" pitchFamily="18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서울남산체 M" pitchFamily="18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서울남산체 M" pitchFamily="18" charset="-127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AE7C8"/>
    <a:srgbClr val="CBDEB0"/>
    <a:srgbClr val="006699"/>
    <a:srgbClr val="E4BE94"/>
    <a:srgbClr val="D1914B"/>
    <a:srgbClr val="6F2B1B"/>
    <a:srgbClr val="5C3D1E"/>
    <a:srgbClr val="F0F0F0"/>
    <a:srgbClr val="F6F5F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72" autoAdjust="0"/>
    <p:restoredTop sz="83009" autoAdjust="0"/>
  </p:normalViewPr>
  <p:slideViewPr>
    <p:cSldViewPr snapToGrid="0" snapToObjects="1" showGuides="1">
      <p:cViewPr>
        <p:scale>
          <a:sx n="60" d="100"/>
          <a:sy n="60" d="100"/>
        </p:scale>
        <p:origin x="-78" y="-78"/>
      </p:cViewPr>
      <p:guideLst>
        <p:guide orient="horz" pos="2903"/>
        <p:guide orient="horz" pos="753"/>
        <p:guide orient="horz" pos="3534"/>
        <p:guide orient="horz" pos="5389"/>
        <p:guide orient="horz" pos="3549"/>
        <p:guide orient="horz" pos="3231"/>
        <p:guide orient="horz" pos="435"/>
        <p:guide orient="horz" pos="3016"/>
        <p:guide pos="2123"/>
        <p:guide pos="232"/>
        <p:guide pos="4096"/>
        <p:guide pos="542"/>
        <p:guide pos="2118"/>
        <p:guide pos="4021"/>
        <p:guide pos="5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54408"/>
    </p:cViewPr>
  </p:sorterViewPr>
  <p:notesViewPr>
    <p:cSldViewPr snapToGrid="0" snapToObjects="1" showGuides="1">
      <p:cViewPr varScale="1">
        <p:scale>
          <a:sx n="72" d="100"/>
          <a:sy n="72" d="100"/>
        </p:scale>
        <p:origin x="2868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196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tableStyles" Target="tableStyles.xml"/><Relationship Id="rId172" Type="http://schemas.openxmlformats.org/officeDocument/2006/relationships/slide" Target="slides/slide171.xml"/><Relationship Id="rId193" Type="http://schemas.openxmlformats.org/officeDocument/2006/relationships/notesMaster" Target="notesMasters/notesMaster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presProps" Target="presProps.xml"/><Relationship Id="rId190" Type="http://schemas.openxmlformats.org/officeDocument/2006/relationships/slide" Target="slides/slide189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AB47D6-1063-41ED-9BE4-A3FD306DC1BB}" type="doc">
      <dgm:prSet loTypeId="urn:microsoft.com/office/officeart/2005/8/layout/process4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FD35AA9D-F7B3-4478-88FF-698CABCC3650}">
      <dgm:prSet phldrT="[텍스트]" custT="1"/>
      <dgm:spPr>
        <a:xfrm rot="10800000">
          <a:off x="0" y="1302"/>
          <a:ext cx="7704856" cy="1057625"/>
        </a:xfrm>
        <a:solidFill>
          <a:srgbClr val="4BACC6">
            <a:hueOff val="-9933876"/>
            <a:satOff val="39811"/>
            <a:lumOff val="8628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latinLnBrk="1"/>
          <a:r>
            <a:rPr lang="ko-KR" altLang="en-US" sz="1200" b="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매출추정</a:t>
          </a:r>
          <a:endParaRPr lang="ko-KR" altLang="en-US" sz="1200" b="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gm:t>
    </dgm:pt>
    <dgm:pt modelId="{7D30EBA4-BC0D-4781-A158-859ECDF7D9A4}" type="parTrans" cxnId="{8497F493-8918-42BD-BE64-B49CF14C6C13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6C172354-EFF7-4C9D-BD5A-AADD1C8D7D52}" type="sibTrans" cxnId="{8497F493-8918-42BD-BE64-B49CF14C6C13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FCEA4594-27D2-4618-A25B-4B1BEAE124C5}">
      <dgm:prSet phldrT="[텍스트]" custT="1"/>
      <dgm:spPr>
        <a:xfrm>
          <a:off x="0" y="372529"/>
          <a:ext cx="3852427" cy="316230"/>
        </a:xfrm>
        <a:solidFill>
          <a:srgbClr val="4BACC6">
            <a:tint val="40000"/>
            <a:alpha val="90000"/>
            <a:hueOff val="-8592385"/>
            <a:satOff val="38602"/>
            <a:lumOff val="2654"/>
            <a:alphaOff val="0"/>
          </a:srgbClr>
        </a:solidFill>
        <a:ln w="25400" cap="flat" cmpd="sng" algn="ctr">
          <a:solidFill>
            <a:srgbClr val="4BACC6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latinLnBrk="1"/>
          <a:r>
            <a:rPr lang="ko-KR" altLang="en-US" sz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목표 판매량</a:t>
          </a:r>
          <a:endParaRPr lang="ko-KR" altLang="en-US" sz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gm:t>
    </dgm:pt>
    <dgm:pt modelId="{10164896-BDD7-4FDF-8FCF-D8EBCE6990DB}" type="parTrans" cxnId="{0A3F94F1-C444-4A12-A8F8-57E208D2E3D2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2B2EDC17-D2E1-4FDA-8EAC-0A45C1AA4C77}" type="sibTrans" cxnId="{0A3F94F1-C444-4A12-A8F8-57E208D2E3D2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403844D8-50AC-44B7-84E1-054009392CA5}">
      <dgm:prSet phldrT="[텍스트]" custT="1"/>
      <dgm:spPr>
        <a:xfrm>
          <a:off x="3852428" y="372529"/>
          <a:ext cx="3852427" cy="316230"/>
        </a:xfrm>
        <a:solidFill>
          <a:srgbClr val="4BACC6">
            <a:tint val="40000"/>
            <a:alpha val="90000"/>
            <a:hueOff val="-10740482"/>
            <a:satOff val="48253"/>
            <a:lumOff val="3317"/>
            <a:alphaOff val="0"/>
          </a:srgbClr>
        </a:solidFill>
        <a:ln w="25400" cap="flat" cmpd="sng" algn="ctr">
          <a:solidFill>
            <a:srgbClr val="4BACC6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latinLnBrk="1"/>
          <a:r>
            <a:rPr lang="ko-KR" altLang="en-US" sz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목표 가격</a:t>
          </a:r>
          <a:endParaRPr lang="ko-KR" altLang="en-US" sz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gm:t>
    </dgm:pt>
    <dgm:pt modelId="{DE93D28F-CDAE-47CC-8855-9A28909C2D77}" type="parTrans" cxnId="{8736B867-29A7-4DC9-97E4-4F7C425F8C7C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1C70F742-2672-4710-91D1-EA1A4E531C18}" type="sibTrans" cxnId="{8736B867-29A7-4DC9-97E4-4F7C425F8C7C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18C2270E-00A1-496F-AB42-A39E1CD03673}">
      <dgm:prSet phldrT="[텍스트]" custT="1"/>
      <dgm:spPr>
        <a:xfrm rot="10800000">
          <a:off x="0" y="1048613"/>
          <a:ext cx="7704856" cy="1057625"/>
        </a:xfrm>
        <a:solidFill>
          <a:srgbClr val="4BACC6">
            <a:hueOff val="-6622584"/>
            <a:satOff val="26541"/>
            <a:lumOff val="5752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latinLnBrk="1"/>
          <a:r>
            <a:rPr lang="ko-KR" altLang="en-US" sz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비용추정</a:t>
          </a:r>
          <a:endParaRPr lang="ko-KR" altLang="en-US" sz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gm:t>
    </dgm:pt>
    <dgm:pt modelId="{46B00694-437B-4FFA-BA39-2BBBA25F912F}" type="parTrans" cxnId="{02C6B816-345D-4385-8E1F-2E4BE3E271C1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AAEC3084-D696-41EF-A884-C028BF1402DD}" type="sibTrans" cxnId="{02C6B816-345D-4385-8E1F-2E4BE3E271C1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EB1F85F8-3185-4420-806A-3608DFC6544F}">
      <dgm:prSet phldrT="[텍스트]" custT="1"/>
      <dgm:spPr>
        <a:xfrm>
          <a:off x="0" y="1419839"/>
          <a:ext cx="3852427" cy="316230"/>
        </a:xfrm>
        <a:solidFill>
          <a:srgbClr val="4BACC6">
            <a:tint val="40000"/>
            <a:alpha val="90000"/>
            <a:hueOff val="-4296193"/>
            <a:satOff val="19301"/>
            <a:lumOff val="1327"/>
            <a:alphaOff val="0"/>
          </a:srgbClr>
        </a:solidFill>
        <a:ln w="25400" cap="flat" cmpd="sng" algn="ctr">
          <a:solidFill>
            <a:srgbClr val="4BACC6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latinLnBrk="1"/>
          <a:r>
            <a:rPr lang="ko-KR" altLang="en-US" sz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고정비</a:t>
          </a:r>
          <a:endParaRPr lang="ko-KR" altLang="en-US" sz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gm:t>
    </dgm:pt>
    <dgm:pt modelId="{68AB9698-158A-49C9-B7EE-D4384CE3030B}" type="parTrans" cxnId="{0D527613-C72A-42B6-9C63-3C1C5734E3FB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899BAFD5-9C36-4CAB-B0F0-2462B0048399}" type="sibTrans" cxnId="{0D527613-C72A-42B6-9C63-3C1C5734E3FB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BA07386C-4406-45B7-ABA8-E85D264FB1C9}">
      <dgm:prSet phldrT="[텍스트]" custT="1"/>
      <dgm:spPr>
        <a:xfrm>
          <a:off x="3852428" y="1419839"/>
          <a:ext cx="3852427" cy="316230"/>
        </a:xfrm>
        <a:solidFill>
          <a:srgbClr val="4BACC6">
            <a:tint val="40000"/>
            <a:alpha val="90000"/>
            <a:hueOff val="-6444289"/>
            <a:satOff val="28952"/>
            <a:lumOff val="1990"/>
            <a:alphaOff val="0"/>
          </a:srgbClr>
        </a:solidFill>
        <a:ln w="25400" cap="flat" cmpd="sng" algn="ctr">
          <a:solidFill>
            <a:srgbClr val="4BACC6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latinLnBrk="1"/>
          <a:r>
            <a:rPr lang="ko-KR" altLang="en-US" sz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변동비</a:t>
          </a:r>
          <a:endParaRPr lang="ko-KR" altLang="en-US" sz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gm:t>
    </dgm:pt>
    <dgm:pt modelId="{C3508F30-7826-4F6E-85BB-09A3B2D21913}" type="parTrans" cxnId="{CE3FB54E-9C7B-445C-BD26-3532C0EAE9B4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62BD6A02-9340-49B3-9199-5414286B28BD}" type="sibTrans" cxnId="{CE3FB54E-9C7B-445C-BD26-3532C0EAE9B4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65C43411-2382-4F8F-AE13-3BA8F31FC776}">
      <dgm:prSet phldrT="[텍스트]" custT="1"/>
      <dgm:spPr>
        <a:xfrm rot="10800000">
          <a:off x="0" y="2095923"/>
          <a:ext cx="7704856" cy="1057625"/>
        </a:xfrm>
        <a:solidFill>
          <a:srgbClr val="4BACC6">
            <a:hueOff val="-3311292"/>
            <a:satOff val="13270"/>
            <a:lumOff val="287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latinLnBrk="1"/>
          <a:r>
            <a:rPr lang="ko-KR" altLang="en-US" sz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수익 추정</a:t>
          </a:r>
          <a:endParaRPr lang="ko-KR" altLang="en-US" sz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gm:t>
    </dgm:pt>
    <dgm:pt modelId="{0B5DCFAC-292F-42BA-837A-C826F27A37F5}" type="parTrans" cxnId="{959B3449-A719-485F-8B77-31DB530B84B6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F18997D9-FA9A-4482-9FD3-2FF5F0CF6FF3}" type="sibTrans" cxnId="{959B3449-A719-485F-8B77-31DB530B84B6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7451139F-83E4-4735-BDF2-2A42E26A7025}">
      <dgm:prSet phldrT="[텍스트]" custT="1"/>
      <dgm:spPr>
        <a:xfrm>
          <a:off x="0" y="2467150"/>
          <a:ext cx="3852427" cy="316230"/>
        </a:xfrm>
        <a:solidFill>
          <a:srgbClr val="4BACC6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BACC6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latinLnBrk="1"/>
          <a:r>
            <a:rPr lang="ko-KR" altLang="en-US" sz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영업이익</a:t>
          </a:r>
          <a:endParaRPr lang="ko-KR" altLang="en-US" sz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gm:t>
    </dgm:pt>
    <dgm:pt modelId="{956AF849-102B-4123-832F-F5E92E5D78C9}" type="parTrans" cxnId="{613F6B48-4F92-4CCB-8A93-0D16E3AD399D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0C87B0F7-3112-4142-930C-885BDC023525}" type="sibTrans" cxnId="{613F6B48-4F92-4CCB-8A93-0D16E3AD399D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0CA9FDA2-BA4B-4156-971F-1D985DE15DDD}">
      <dgm:prSet phldrT="[텍스트]" custT="1"/>
      <dgm:spPr>
        <a:xfrm>
          <a:off x="3852428" y="2467150"/>
          <a:ext cx="3852427" cy="316230"/>
        </a:xfrm>
        <a:solidFill>
          <a:srgbClr val="4BACC6">
            <a:tint val="40000"/>
            <a:alpha val="90000"/>
            <a:hueOff val="-2148096"/>
            <a:satOff val="9651"/>
            <a:lumOff val="663"/>
            <a:alphaOff val="0"/>
          </a:srgbClr>
        </a:solidFill>
        <a:ln w="25400" cap="flat" cmpd="sng" algn="ctr">
          <a:solidFill>
            <a:srgbClr val="4BACC6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latinLnBrk="1"/>
          <a:r>
            <a:rPr lang="ko-KR" altLang="en-US" sz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순이익</a:t>
          </a:r>
          <a:endParaRPr lang="ko-KR" altLang="en-US" sz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gm:t>
    </dgm:pt>
    <dgm:pt modelId="{F46EA4A5-533B-4174-B84D-219E0E5D3B7E}" type="parTrans" cxnId="{127283F7-5511-461B-AEF4-A11C5A9271E6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C70F6FA6-12F9-488C-A46E-71DDE04C5F17}" type="sibTrans" cxnId="{127283F7-5511-461B-AEF4-A11C5A9271E6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7F8C6CEF-E3F0-4973-A7F6-15DA34B9F913}">
      <dgm:prSet custT="1"/>
      <dgm:spPr>
        <a:xfrm>
          <a:off x="0" y="3143234"/>
          <a:ext cx="7704856" cy="687662"/>
        </a:xfrm>
        <a:solidFill>
          <a:srgbClr val="4BACC6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latinLnBrk="1"/>
          <a:r>
            <a:rPr lang="ko-KR" altLang="en-US" sz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수익성 평가</a:t>
          </a:r>
          <a:r>
            <a:rPr lang="en-US" altLang="ko-KR" sz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(</a:t>
          </a:r>
          <a:r>
            <a:rPr lang="ko-KR" altLang="en-US" sz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자산</a:t>
          </a:r>
          <a:r>
            <a:rPr lang="en-US" altLang="ko-KR" sz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, </a:t>
          </a:r>
          <a:r>
            <a:rPr lang="ko-KR" altLang="en-US" sz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자본금 대비해 평가</a:t>
          </a:r>
          <a:r>
            <a:rPr lang="en-US" altLang="ko-KR" sz="1200" dirty="0" smtClean="0">
              <a:solidFill>
                <a:sysClr val="windowText" lastClr="000000"/>
              </a:solidFill>
              <a:latin typeface="+mn-lt"/>
              <a:ea typeface="08서울한강체 M" panose="02020603020101020101" pitchFamily="18" charset="-127"/>
              <a:cs typeface="+mn-cs"/>
            </a:rPr>
            <a:t>)</a:t>
          </a:r>
          <a:endParaRPr lang="ko-KR" altLang="en-US" sz="1200" dirty="0">
            <a:solidFill>
              <a:sysClr val="windowText" lastClr="000000"/>
            </a:solidFill>
            <a:latin typeface="+mn-lt"/>
            <a:ea typeface="08서울한강체 M" panose="02020603020101020101" pitchFamily="18" charset="-127"/>
            <a:cs typeface="+mn-cs"/>
          </a:endParaRPr>
        </a:p>
      </dgm:t>
    </dgm:pt>
    <dgm:pt modelId="{0C66EAD5-B672-44F8-A1E9-08EF3C56E3FC}" type="parTrans" cxnId="{13E626C2-ED72-4435-AB74-116D437C8C07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C3C98D4A-89E7-42C4-8962-4C42BE174EB8}" type="sibTrans" cxnId="{13E626C2-ED72-4435-AB74-116D437C8C07}">
      <dgm:prSet/>
      <dgm:spPr/>
      <dgm:t>
        <a:bodyPr/>
        <a:lstStyle/>
        <a:p>
          <a:pPr latinLnBrk="1"/>
          <a:endParaRPr lang="ko-KR" altLang="en-US" sz="1200">
            <a:solidFill>
              <a:schemeClr val="tx1"/>
            </a:solidFill>
            <a:latin typeface="08서울한강체 M" panose="02020603020101020101" pitchFamily="18" charset="-127"/>
            <a:ea typeface="08서울한강체 M" panose="02020603020101020101" pitchFamily="18" charset="-127"/>
          </a:endParaRPr>
        </a:p>
      </dgm:t>
    </dgm:pt>
    <dgm:pt modelId="{C701DB81-3AA9-44E2-85B5-837EEC380C96}" type="pres">
      <dgm:prSet presAssocID="{B2AB47D6-1063-41ED-9BE4-A3FD306DC1B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D53357F-CD95-4286-BD4B-04B741363A59}" type="pres">
      <dgm:prSet presAssocID="{7F8C6CEF-E3F0-4973-A7F6-15DA34B9F913}" presName="boxAndChildren" presStyleCnt="0"/>
      <dgm:spPr/>
    </dgm:pt>
    <dgm:pt modelId="{E3CCC916-FDFB-4097-91C2-C6390631635B}" type="pres">
      <dgm:prSet presAssocID="{7F8C6CEF-E3F0-4973-A7F6-15DA34B9F913}" presName="parentTextBox" presStyleLbl="node1" presStyleIdx="0" presStyleCnt="4"/>
      <dgm:spPr>
        <a:prstGeom prst="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9A4C48BF-8E12-4087-843E-C52531B60B39}" type="pres">
      <dgm:prSet presAssocID="{F18997D9-FA9A-4482-9FD3-2FF5F0CF6FF3}" presName="sp" presStyleCnt="0"/>
      <dgm:spPr/>
    </dgm:pt>
    <dgm:pt modelId="{99552D50-9B78-46E5-A176-B395EB681384}" type="pres">
      <dgm:prSet presAssocID="{65C43411-2382-4F8F-AE13-3BA8F31FC776}" presName="arrowAndChildren" presStyleCnt="0"/>
      <dgm:spPr/>
    </dgm:pt>
    <dgm:pt modelId="{D350D707-E83B-4E6E-8402-CB4C468EC646}" type="pres">
      <dgm:prSet presAssocID="{65C43411-2382-4F8F-AE13-3BA8F31FC776}" presName="parentTextArrow" presStyleLbl="node1" presStyleIdx="0" presStyleCnt="4"/>
      <dgm:spPr>
        <a:prstGeom prst="upArrowCallou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635FDB25-9D50-432C-AFB4-574D7E6193C4}" type="pres">
      <dgm:prSet presAssocID="{65C43411-2382-4F8F-AE13-3BA8F31FC776}" presName="arrow" presStyleLbl="node1" presStyleIdx="1" presStyleCnt="4"/>
      <dgm:spPr/>
      <dgm:t>
        <a:bodyPr/>
        <a:lstStyle/>
        <a:p>
          <a:pPr latinLnBrk="1"/>
          <a:endParaRPr lang="ko-KR" altLang="en-US"/>
        </a:p>
      </dgm:t>
    </dgm:pt>
    <dgm:pt modelId="{12E411DF-AAF7-4D10-A17C-F57635541E6A}" type="pres">
      <dgm:prSet presAssocID="{65C43411-2382-4F8F-AE13-3BA8F31FC776}" presName="descendantArrow" presStyleCnt="0"/>
      <dgm:spPr/>
    </dgm:pt>
    <dgm:pt modelId="{25A33F0B-34CA-4DB7-9D2B-7A168D2C8AD8}" type="pres">
      <dgm:prSet presAssocID="{7451139F-83E4-4735-BDF2-2A42E26A7025}" presName="childTextArrow" presStyleLbl="fgAccFollowNode1" presStyleIdx="0" presStyleCnt="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B016404F-C400-41EF-9651-3C7EC328995A}" type="pres">
      <dgm:prSet presAssocID="{0CA9FDA2-BA4B-4156-971F-1D985DE15DDD}" presName="childTextArrow" presStyleLbl="fgAccFollowNode1" presStyleIdx="1" presStyleCnt="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3BD63CC1-6ACB-41A5-A4DF-851CB42D13A9}" type="pres">
      <dgm:prSet presAssocID="{AAEC3084-D696-41EF-A884-C028BF1402DD}" presName="sp" presStyleCnt="0"/>
      <dgm:spPr/>
    </dgm:pt>
    <dgm:pt modelId="{BF2D950B-BF55-40C7-9A18-ACEF8DA6C879}" type="pres">
      <dgm:prSet presAssocID="{18C2270E-00A1-496F-AB42-A39E1CD03673}" presName="arrowAndChildren" presStyleCnt="0"/>
      <dgm:spPr/>
    </dgm:pt>
    <dgm:pt modelId="{D6584D62-C37A-4DB6-A349-EEC88E71544F}" type="pres">
      <dgm:prSet presAssocID="{18C2270E-00A1-496F-AB42-A39E1CD03673}" presName="parentTextArrow" presStyleLbl="node1" presStyleIdx="1" presStyleCnt="4"/>
      <dgm:spPr>
        <a:prstGeom prst="upArrowCallou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58F3810C-067E-4BD9-9709-150CCD1DE208}" type="pres">
      <dgm:prSet presAssocID="{18C2270E-00A1-496F-AB42-A39E1CD03673}" presName="arrow" presStyleLbl="node1" presStyleIdx="2" presStyleCnt="4"/>
      <dgm:spPr/>
      <dgm:t>
        <a:bodyPr/>
        <a:lstStyle/>
        <a:p>
          <a:pPr latinLnBrk="1"/>
          <a:endParaRPr lang="ko-KR" altLang="en-US"/>
        </a:p>
      </dgm:t>
    </dgm:pt>
    <dgm:pt modelId="{7D8380BB-4108-4D53-892B-3A95EF853412}" type="pres">
      <dgm:prSet presAssocID="{18C2270E-00A1-496F-AB42-A39E1CD03673}" presName="descendantArrow" presStyleCnt="0"/>
      <dgm:spPr/>
    </dgm:pt>
    <dgm:pt modelId="{4E9470E0-0469-4B9B-8AC1-3796E280E24A}" type="pres">
      <dgm:prSet presAssocID="{EB1F85F8-3185-4420-806A-3608DFC6544F}" presName="childTextArrow" presStyleLbl="fgAccFollowNode1" presStyleIdx="2" presStyleCnt="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A9AF0543-FEFE-4119-B12E-0DCD2FDD74E4}" type="pres">
      <dgm:prSet presAssocID="{BA07386C-4406-45B7-ABA8-E85D264FB1C9}" presName="childTextArrow" presStyleLbl="fgAccFollowNode1" presStyleIdx="3" presStyleCnt="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D8CB7FAB-0108-4085-8A7C-5CA78BA0001D}" type="pres">
      <dgm:prSet presAssocID="{6C172354-EFF7-4C9D-BD5A-AADD1C8D7D52}" presName="sp" presStyleCnt="0"/>
      <dgm:spPr/>
    </dgm:pt>
    <dgm:pt modelId="{CF5DA162-4006-4D79-AE0E-B82BE6E63E23}" type="pres">
      <dgm:prSet presAssocID="{FD35AA9D-F7B3-4478-88FF-698CABCC3650}" presName="arrowAndChildren" presStyleCnt="0"/>
      <dgm:spPr/>
    </dgm:pt>
    <dgm:pt modelId="{45D9769D-7678-4DE7-AD9E-2CC13555B9D6}" type="pres">
      <dgm:prSet presAssocID="{FD35AA9D-F7B3-4478-88FF-698CABCC3650}" presName="parentTextArrow" presStyleLbl="node1" presStyleIdx="2" presStyleCnt="4"/>
      <dgm:spPr>
        <a:prstGeom prst="upArrowCallou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34A52395-9ED7-4A63-9B2F-4F5CF7A7B7E3}" type="pres">
      <dgm:prSet presAssocID="{FD35AA9D-F7B3-4478-88FF-698CABCC3650}" presName="arrow" presStyleLbl="node1" presStyleIdx="3" presStyleCnt="4"/>
      <dgm:spPr/>
      <dgm:t>
        <a:bodyPr/>
        <a:lstStyle/>
        <a:p>
          <a:pPr latinLnBrk="1"/>
          <a:endParaRPr lang="ko-KR" altLang="en-US"/>
        </a:p>
      </dgm:t>
    </dgm:pt>
    <dgm:pt modelId="{295B3241-C479-4F79-A195-66E31D199B54}" type="pres">
      <dgm:prSet presAssocID="{FD35AA9D-F7B3-4478-88FF-698CABCC3650}" presName="descendantArrow" presStyleCnt="0"/>
      <dgm:spPr/>
    </dgm:pt>
    <dgm:pt modelId="{ACB15DD4-3136-4C5A-8E3D-3919EC41DD5F}" type="pres">
      <dgm:prSet presAssocID="{FCEA4594-27D2-4618-A25B-4B1BEAE124C5}" presName="childTextArrow" presStyleLbl="fgAccFollowNode1" presStyleIdx="4" presStyleCnt="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30B60EE8-E1A0-42E3-B51A-4D729BDC66E6}" type="pres">
      <dgm:prSet presAssocID="{403844D8-50AC-44B7-84E1-054009392CA5}" presName="childTextArrow" presStyleLbl="fgAccFollowNode1" presStyleIdx="5" presStyleCnt="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pPr latinLnBrk="1"/>
          <a:endParaRPr lang="ko-KR" altLang="en-US"/>
        </a:p>
      </dgm:t>
    </dgm:pt>
  </dgm:ptLst>
  <dgm:cxnLst>
    <dgm:cxn modelId="{ECF3E8BF-CCC7-414A-92A2-2EE62A3A334B}" type="presOf" srcId="{FCEA4594-27D2-4618-A25B-4B1BEAE124C5}" destId="{ACB15DD4-3136-4C5A-8E3D-3919EC41DD5F}" srcOrd="0" destOrd="0" presId="urn:microsoft.com/office/officeart/2005/8/layout/process4"/>
    <dgm:cxn modelId="{127283F7-5511-461B-AEF4-A11C5A9271E6}" srcId="{65C43411-2382-4F8F-AE13-3BA8F31FC776}" destId="{0CA9FDA2-BA4B-4156-971F-1D985DE15DDD}" srcOrd="1" destOrd="0" parTransId="{F46EA4A5-533B-4174-B84D-219E0E5D3B7E}" sibTransId="{C70F6FA6-12F9-488C-A46E-71DDE04C5F17}"/>
    <dgm:cxn modelId="{CE3FB54E-9C7B-445C-BD26-3532C0EAE9B4}" srcId="{18C2270E-00A1-496F-AB42-A39E1CD03673}" destId="{BA07386C-4406-45B7-ABA8-E85D264FB1C9}" srcOrd="1" destOrd="0" parTransId="{C3508F30-7826-4F6E-85BB-09A3B2D21913}" sibTransId="{62BD6A02-9340-49B3-9199-5414286B28BD}"/>
    <dgm:cxn modelId="{0EB895B9-B004-43FA-9EB3-12F554BBE6F9}" type="presOf" srcId="{65C43411-2382-4F8F-AE13-3BA8F31FC776}" destId="{635FDB25-9D50-432C-AFB4-574D7E6193C4}" srcOrd="1" destOrd="0" presId="urn:microsoft.com/office/officeart/2005/8/layout/process4"/>
    <dgm:cxn modelId="{459AF6BB-DD90-45C7-B44F-8EE7954714E2}" type="presOf" srcId="{FD35AA9D-F7B3-4478-88FF-698CABCC3650}" destId="{34A52395-9ED7-4A63-9B2F-4F5CF7A7B7E3}" srcOrd="1" destOrd="0" presId="urn:microsoft.com/office/officeart/2005/8/layout/process4"/>
    <dgm:cxn modelId="{02C6B816-345D-4385-8E1F-2E4BE3E271C1}" srcId="{B2AB47D6-1063-41ED-9BE4-A3FD306DC1BB}" destId="{18C2270E-00A1-496F-AB42-A39E1CD03673}" srcOrd="1" destOrd="0" parTransId="{46B00694-437B-4FFA-BA39-2BBBA25F912F}" sibTransId="{AAEC3084-D696-41EF-A884-C028BF1402DD}"/>
    <dgm:cxn modelId="{6AE935BF-3A59-4FA8-88ED-C8823402E392}" type="presOf" srcId="{403844D8-50AC-44B7-84E1-054009392CA5}" destId="{30B60EE8-E1A0-42E3-B51A-4D729BDC66E6}" srcOrd="0" destOrd="0" presId="urn:microsoft.com/office/officeart/2005/8/layout/process4"/>
    <dgm:cxn modelId="{0D527613-C72A-42B6-9C63-3C1C5734E3FB}" srcId="{18C2270E-00A1-496F-AB42-A39E1CD03673}" destId="{EB1F85F8-3185-4420-806A-3608DFC6544F}" srcOrd="0" destOrd="0" parTransId="{68AB9698-158A-49C9-B7EE-D4384CE3030B}" sibTransId="{899BAFD5-9C36-4CAB-B0F0-2462B0048399}"/>
    <dgm:cxn modelId="{323F5A5B-C220-4929-954C-B51F7452EE67}" type="presOf" srcId="{B2AB47D6-1063-41ED-9BE4-A3FD306DC1BB}" destId="{C701DB81-3AA9-44E2-85B5-837EEC380C96}" srcOrd="0" destOrd="0" presId="urn:microsoft.com/office/officeart/2005/8/layout/process4"/>
    <dgm:cxn modelId="{613F6B48-4F92-4CCB-8A93-0D16E3AD399D}" srcId="{65C43411-2382-4F8F-AE13-3BA8F31FC776}" destId="{7451139F-83E4-4735-BDF2-2A42E26A7025}" srcOrd="0" destOrd="0" parTransId="{956AF849-102B-4123-832F-F5E92E5D78C9}" sibTransId="{0C87B0F7-3112-4142-930C-885BDC023525}"/>
    <dgm:cxn modelId="{13E626C2-ED72-4435-AB74-116D437C8C07}" srcId="{B2AB47D6-1063-41ED-9BE4-A3FD306DC1BB}" destId="{7F8C6CEF-E3F0-4973-A7F6-15DA34B9F913}" srcOrd="3" destOrd="0" parTransId="{0C66EAD5-B672-44F8-A1E9-08EF3C56E3FC}" sibTransId="{C3C98D4A-89E7-42C4-8962-4C42BE174EB8}"/>
    <dgm:cxn modelId="{0A3F94F1-C444-4A12-A8F8-57E208D2E3D2}" srcId="{FD35AA9D-F7B3-4478-88FF-698CABCC3650}" destId="{FCEA4594-27D2-4618-A25B-4B1BEAE124C5}" srcOrd="0" destOrd="0" parTransId="{10164896-BDD7-4FDF-8FCF-D8EBCE6990DB}" sibTransId="{2B2EDC17-D2E1-4FDA-8EAC-0A45C1AA4C77}"/>
    <dgm:cxn modelId="{C8DA3FB7-B5B2-4465-AC8C-3468C336C277}" type="presOf" srcId="{65C43411-2382-4F8F-AE13-3BA8F31FC776}" destId="{D350D707-E83B-4E6E-8402-CB4C468EC646}" srcOrd="0" destOrd="0" presId="urn:microsoft.com/office/officeart/2005/8/layout/process4"/>
    <dgm:cxn modelId="{2D62DFE6-1FC2-4895-A9C9-EE3079B37687}" type="presOf" srcId="{7451139F-83E4-4735-BDF2-2A42E26A7025}" destId="{25A33F0B-34CA-4DB7-9D2B-7A168D2C8AD8}" srcOrd="0" destOrd="0" presId="urn:microsoft.com/office/officeart/2005/8/layout/process4"/>
    <dgm:cxn modelId="{34102588-EA8E-4D05-9C4C-DEAC4D15725C}" type="presOf" srcId="{FD35AA9D-F7B3-4478-88FF-698CABCC3650}" destId="{45D9769D-7678-4DE7-AD9E-2CC13555B9D6}" srcOrd="0" destOrd="0" presId="urn:microsoft.com/office/officeart/2005/8/layout/process4"/>
    <dgm:cxn modelId="{980C8A11-7A5B-405A-BCE2-2D8989F76B72}" type="presOf" srcId="{BA07386C-4406-45B7-ABA8-E85D264FB1C9}" destId="{A9AF0543-FEFE-4119-B12E-0DCD2FDD74E4}" srcOrd="0" destOrd="0" presId="urn:microsoft.com/office/officeart/2005/8/layout/process4"/>
    <dgm:cxn modelId="{959B3449-A719-485F-8B77-31DB530B84B6}" srcId="{B2AB47D6-1063-41ED-9BE4-A3FD306DC1BB}" destId="{65C43411-2382-4F8F-AE13-3BA8F31FC776}" srcOrd="2" destOrd="0" parTransId="{0B5DCFAC-292F-42BA-837A-C826F27A37F5}" sibTransId="{F18997D9-FA9A-4482-9FD3-2FF5F0CF6FF3}"/>
    <dgm:cxn modelId="{E31945D9-7119-4A9B-B464-C14EC9F446DA}" type="presOf" srcId="{18C2270E-00A1-496F-AB42-A39E1CD03673}" destId="{D6584D62-C37A-4DB6-A349-EEC88E71544F}" srcOrd="0" destOrd="0" presId="urn:microsoft.com/office/officeart/2005/8/layout/process4"/>
    <dgm:cxn modelId="{6641A71B-9026-47B9-84DE-945D08C3CB98}" type="presOf" srcId="{0CA9FDA2-BA4B-4156-971F-1D985DE15DDD}" destId="{B016404F-C400-41EF-9651-3C7EC328995A}" srcOrd="0" destOrd="0" presId="urn:microsoft.com/office/officeart/2005/8/layout/process4"/>
    <dgm:cxn modelId="{8736B867-29A7-4DC9-97E4-4F7C425F8C7C}" srcId="{FD35AA9D-F7B3-4478-88FF-698CABCC3650}" destId="{403844D8-50AC-44B7-84E1-054009392CA5}" srcOrd="1" destOrd="0" parTransId="{DE93D28F-CDAE-47CC-8855-9A28909C2D77}" sibTransId="{1C70F742-2672-4710-91D1-EA1A4E531C18}"/>
    <dgm:cxn modelId="{CC6F3516-2425-4310-8F1C-482656FB9984}" type="presOf" srcId="{18C2270E-00A1-496F-AB42-A39E1CD03673}" destId="{58F3810C-067E-4BD9-9709-150CCD1DE208}" srcOrd="1" destOrd="0" presId="urn:microsoft.com/office/officeart/2005/8/layout/process4"/>
    <dgm:cxn modelId="{832D24AB-25EA-4669-AC58-C1CD16EAA22D}" type="presOf" srcId="{EB1F85F8-3185-4420-806A-3608DFC6544F}" destId="{4E9470E0-0469-4B9B-8AC1-3796E280E24A}" srcOrd="0" destOrd="0" presId="urn:microsoft.com/office/officeart/2005/8/layout/process4"/>
    <dgm:cxn modelId="{2CA9C0C0-4014-46C9-9E0F-1E5123669243}" type="presOf" srcId="{7F8C6CEF-E3F0-4973-A7F6-15DA34B9F913}" destId="{E3CCC916-FDFB-4097-91C2-C6390631635B}" srcOrd="0" destOrd="0" presId="urn:microsoft.com/office/officeart/2005/8/layout/process4"/>
    <dgm:cxn modelId="{8497F493-8918-42BD-BE64-B49CF14C6C13}" srcId="{B2AB47D6-1063-41ED-9BE4-A3FD306DC1BB}" destId="{FD35AA9D-F7B3-4478-88FF-698CABCC3650}" srcOrd="0" destOrd="0" parTransId="{7D30EBA4-BC0D-4781-A158-859ECDF7D9A4}" sibTransId="{6C172354-EFF7-4C9D-BD5A-AADD1C8D7D52}"/>
    <dgm:cxn modelId="{53D0D15C-663A-42E0-8D78-66C67B6718A8}" type="presParOf" srcId="{C701DB81-3AA9-44E2-85B5-837EEC380C96}" destId="{FD53357F-CD95-4286-BD4B-04B741363A59}" srcOrd="0" destOrd="0" presId="urn:microsoft.com/office/officeart/2005/8/layout/process4"/>
    <dgm:cxn modelId="{020B001B-D679-4066-BF52-8075DA69EBC7}" type="presParOf" srcId="{FD53357F-CD95-4286-BD4B-04B741363A59}" destId="{E3CCC916-FDFB-4097-91C2-C6390631635B}" srcOrd="0" destOrd="0" presId="urn:microsoft.com/office/officeart/2005/8/layout/process4"/>
    <dgm:cxn modelId="{11CEB404-5F34-4BAD-A69D-6BA14E923710}" type="presParOf" srcId="{C701DB81-3AA9-44E2-85B5-837EEC380C96}" destId="{9A4C48BF-8E12-4087-843E-C52531B60B39}" srcOrd="1" destOrd="0" presId="urn:microsoft.com/office/officeart/2005/8/layout/process4"/>
    <dgm:cxn modelId="{21F47A37-A849-4055-A5A2-E329640BD541}" type="presParOf" srcId="{C701DB81-3AA9-44E2-85B5-837EEC380C96}" destId="{99552D50-9B78-46E5-A176-B395EB681384}" srcOrd="2" destOrd="0" presId="urn:microsoft.com/office/officeart/2005/8/layout/process4"/>
    <dgm:cxn modelId="{2BC110FC-B2A9-49B0-84FA-4788428DBF07}" type="presParOf" srcId="{99552D50-9B78-46E5-A176-B395EB681384}" destId="{D350D707-E83B-4E6E-8402-CB4C468EC646}" srcOrd="0" destOrd="0" presId="urn:microsoft.com/office/officeart/2005/8/layout/process4"/>
    <dgm:cxn modelId="{7C6364B6-7133-4B71-A2D1-B76C0037E876}" type="presParOf" srcId="{99552D50-9B78-46E5-A176-B395EB681384}" destId="{635FDB25-9D50-432C-AFB4-574D7E6193C4}" srcOrd="1" destOrd="0" presId="urn:microsoft.com/office/officeart/2005/8/layout/process4"/>
    <dgm:cxn modelId="{EE3F83C1-327C-48FE-A8C4-6B909A6B6E82}" type="presParOf" srcId="{99552D50-9B78-46E5-A176-B395EB681384}" destId="{12E411DF-AAF7-4D10-A17C-F57635541E6A}" srcOrd="2" destOrd="0" presId="urn:microsoft.com/office/officeart/2005/8/layout/process4"/>
    <dgm:cxn modelId="{C71F62BE-910E-47D5-AEEB-7D34892A9301}" type="presParOf" srcId="{12E411DF-AAF7-4D10-A17C-F57635541E6A}" destId="{25A33F0B-34CA-4DB7-9D2B-7A168D2C8AD8}" srcOrd="0" destOrd="0" presId="urn:microsoft.com/office/officeart/2005/8/layout/process4"/>
    <dgm:cxn modelId="{C9F416C6-3053-464B-A91C-2D64448C8C9A}" type="presParOf" srcId="{12E411DF-AAF7-4D10-A17C-F57635541E6A}" destId="{B016404F-C400-41EF-9651-3C7EC328995A}" srcOrd="1" destOrd="0" presId="urn:microsoft.com/office/officeart/2005/8/layout/process4"/>
    <dgm:cxn modelId="{8DE25D9A-39E4-491E-8FEA-F4D8D87D5D6B}" type="presParOf" srcId="{C701DB81-3AA9-44E2-85B5-837EEC380C96}" destId="{3BD63CC1-6ACB-41A5-A4DF-851CB42D13A9}" srcOrd="3" destOrd="0" presId="urn:microsoft.com/office/officeart/2005/8/layout/process4"/>
    <dgm:cxn modelId="{DBDB0542-C25F-49FF-BEA3-CAB001A88F4B}" type="presParOf" srcId="{C701DB81-3AA9-44E2-85B5-837EEC380C96}" destId="{BF2D950B-BF55-40C7-9A18-ACEF8DA6C879}" srcOrd="4" destOrd="0" presId="urn:microsoft.com/office/officeart/2005/8/layout/process4"/>
    <dgm:cxn modelId="{B9B0F05E-EF99-4850-8D35-BFC5978C82CC}" type="presParOf" srcId="{BF2D950B-BF55-40C7-9A18-ACEF8DA6C879}" destId="{D6584D62-C37A-4DB6-A349-EEC88E71544F}" srcOrd="0" destOrd="0" presId="urn:microsoft.com/office/officeart/2005/8/layout/process4"/>
    <dgm:cxn modelId="{77146143-1ED0-4E1B-852A-DB9108EDCD1B}" type="presParOf" srcId="{BF2D950B-BF55-40C7-9A18-ACEF8DA6C879}" destId="{58F3810C-067E-4BD9-9709-150CCD1DE208}" srcOrd="1" destOrd="0" presId="urn:microsoft.com/office/officeart/2005/8/layout/process4"/>
    <dgm:cxn modelId="{72832D9F-2DDA-4B4D-8DBC-F515530E5101}" type="presParOf" srcId="{BF2D950B-BF55-40C7-9A18-ACEF8DA6C879}" destId="{7D8380BB-4108-4D53-892B-3A95EF853412}" srcOrd="2" destOrd="0" presId="urn:microsoft.com/office/officeart/2005/8/layout/process4"/>
    <dgm:cxn modelId="{E4F75925-5ABE-43FD-8718-8607DC11105D}" type="presParOf" srcId="{7D8380BB-4108-4D53-892B-3A95EF853412}" destId="{4E9470E0-0469-4B9B-8AC1-3796E280E24A}" srcOrd="0" destOrd="0" presId="urn:microsoft.com/office/officeart/2005/8/layout/process4"/>
    <dgm:cxn modelId="{6F702EB1-7856-42C4-9AD0-BF54CB97FAC3}" type="presParOf" srcId="{7D8380BB-4108-4D53-892B-3A95EF853412}" destId="{A9AF0543-FEFE-4119-B12E-0DCD2FDD74E4}" srcOrd="1" destOrd="0" presId="urn:microsoft.com/office/officeart/2005/8/layout/process4"/>
    <dgm:cxn modelId="{F82894DF-5A26-4722-8781-7FC110337282}" type="presParOf" srcId="{C701DB81-3AA9-44E2-85B5-837EEC380C96}" destId="{D8CB7FAB-0108-4085-8A7C-5CA78BA0001D}" srcOrd="5" destOrd="0" presId="urn:microsoft.com/office/officeart/2005/8/layout/process4"/>
    <dgm:cxn modelId="{4AA148DF-4437-4417-AEA4-3AF7FBCE4FCA}" type="presParOf" srcId="{C701DB81-3AA9-44E2-85B5-837EEC380C96}" destId="{CF5DA162-4006-4D79-AE0E-B82BE6E63E23}" srcOrd="6" destOrd="0" presId="urn:microsoft.com/office/officeart/2005/8/layout/process4"/>
    <dgm:cxn modelId="{6B00C152-8B83-474C-B197-A6541FD77A9C}" type="presParOf" srcId="{CF5DA162-4006-4D79-AE0E-B82BE6E63E23}" destId="{45D9769D-7678-4DE7-AD9E-2CC13555B9D6}" srcOrd="0" destOrd="0" presId="urn:microsoft.com/office/officeart/2005/8/layout/process4"/>
    <dgm:cxn modelId="{5D2C2BEB-CB2B-4097-B91C-D56E62F4A94A}" type="presParOf" srcId="{CF5DA162-4006-4D79-AE0E-B82BE6E63E23}" destId="{34A52395-9ED7-4A63-9B2F-4F5CF7A7B7E3}" srcOrd="1" destOrd="0" presId="urn:microsoft.com/office/officeart/2005/8/layout/process4"/>
    <dgm:cxn modelId="{69B72CA5-2E8C-42A7-9157-B6A788257B24}" type="presParOf" srcId="{CF5DA162-4006-4D79-AE0E-B82BE6E63E23}" destId="{295B3241-C479-4F79-A195-66E31D199B54}" srcOrd="2" destOrd="0" presId="urn:microsoft.com/office/officeart/2005/8/layout/process4"/>
    <dgm:cxn modelId="{C7E8B968-A0A4-4A79-BEEA-2D74F994CA33}" type="presParOf" srcId="{295B3241-C479-4F79-A195-66E31D199B54}" destId="{ACB15DD4-3136-4C5A-8E3D-3919EC41DD5F}" srcOrd="0" destOrd="0" presId="urn:microsoft.com/office/officeart/2005/8/layout/process4"/>
    <dgm:cxn modelId="{AC828791-B034-4FE9-8D66-40A82DC305AA}" type="presParOf" srcId="{295B3241-C479-4F79-A195-66E31D199B54}" destId="{30B60EE8-E1A0-42E3-B51A-4D729BDC66E6}" srcOrd="1" destOrd="0" presId="urn:microsoft.com/office/officeart/2005/8/layout/process4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7A4B62-F1FF-4B2C-B614-13CE2EA73286}" type="doc">
      <dgm:prSet loTypeId="urn:microsoft.com/office/officeart/2005/8/layout/vList5" loCatId="list" qsTypeId="urn:microsoft.com/office/officeart/2005/8/quickstyle/simple4" qsCatId="simple" csTypeId="urn:microsoft.com/office/officeart/2005/8/colors/colorful1#5" csCatId="colorful" phldr="1"/>
      <dgm:spPr/>
      <dgm:t>
        <a:bodyPr/>
        <a:lstStyle/>
        <a:p>
          <a:pPr latinLnBrk="1"/>
          <a:endParaRPr lang="ko-KR" altLang="en-US"/>
        </a:p>
      </dgm:t>
    </dgm:pt>
    <dgm:pt modelId="{C24A0EB8-8990-4BA8-9904-687EA24724EB}">
      <dgm:prSet phldrT="[텍스트]" custT="1"/>
      <dgm:spPr>
        <a:xfrm>
          <a:off x="83417" y="1079"/>
          <a:ext cx="824206" cy="628309"/>
        </a:xfr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latinLnBrk="1"/>
          <a:r>
            <a:rPr lang="ko-KR" altLang="en-US" sz="1000" dirty="0" smtClean="0">
              <a:solidFill>
                <a:sysClr val="window" lastClr="FFFFFF"/>
              </a:solidFill>
              <a:latin typeface="+mn-ea"/>
              <a:ea typeface="+mn-ea"/>
              <a:cs typeface="+mn-cs"/>
            </a:rPr>
            <a:t>학교급식</a:t>
          </a:r>
          <a:endParaRPr lang="ko-KR" altLang="en-US" sz="1000" dirty="0">
            <a:solidFill>
              <a:sysClr val="window" lastClr="FFFFFF"/>
            </a:solidFill>
            <a:latin typeface="+mn-ea"/>
            <a:ea typeface="+mn-ea"/>
            <a:cs typeface="+mn-cs"/>
          </a:endParaRPr>
        </a:p>
      </dgm:t>
    </dgm:pt>
    <dgm:pt modelId="{E253FE9B-6145-4814-BBC1-B80BEBD73949}" type="parTrans" cxnId="{DEAEB4E9-9C37-486A-A4B6-661412F874E5}">
      <dgm:prSet/>
      <dgm:spPr/>
      <dgm:t>
        <a:bodyPr/>
        <a:lstStyle/>
        <a:p>
          <a:pPr latinLnBrk="1"/>
          <a:endParaRPr lang="ko-KR" altLang="en-US" sz="1000"/>
        </a:p>
      </dgm:t>
    </dgm:pt>
    <dgm:pt modelId="{2A0C7E1B-9AAB-4C8E-9C70-A3833A5B0548}" type="sibTrans" cxnId="{DEAEB4E9-9C37-486A-A4B6-661412F874E5}">
      <dgm:prSet/>
      <dgm:spPr/>
      <dgm:t>
        <a:bodyPr/>
        <a:lstStyle/>
        <a:p>
          <a:pPr latinLnBrk="1"/>
          <a:endParaRPr lang="ko-KR" altLang="en-US" sz="1000"/>
        </a:p>
      </dgm:t>
    </dgm:pt>
    <dgm:pt modelId="{2AA1045B-D8A8-401C-819D-D248D597E325}">
      <dgm:prSet phldrT="[텍스트]" custT="1"/>
      <dgm:spPr>
        <a:xfrm>
          <a:off x="83417" y="2639977"/>
          <a:ext cx="824206" cy="628309"/>
        </a:xfrm>
        <a:gradFill rotWithShape="0">
          <a:gsLst>
            <a:gs pos="0">
              <a:srgbClr val="F79646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79646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79646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latinLnBrk="1"/>
          <a:r>
            <a:rPr lang="ko-KR" altLang="en-US" sz="1000" dirty="0" smtClean="0">
              <a:solidFill>
                <a:sysClr val="window" lastClr="FFFFFF"/>
              </a:solidFill>
              <a:latin typeface="+mn-ea"/>
              <a:ea typeface="+mn-ea"/>
              <a:cs typeface="+mn-cs"/>
            </a:rPr>
            <a:t>병원</a:t>
          </a:r>
          <a:endParaRPr lang="ko-KR" altLang="en-US" sz="1000" dirty="0">
            <a:solidFill>
              <a:sysClr val="window" lastClr="FFFFFF"/>
            </a:solidFill>
            <a:latin typeface="+mn-ea"/>
            <a:ea typeface="+mn-ea"/>
            <a:cs typeface="+mn-cs"/>
          </a:endParaRPr>
        </a:p>
      </dgm:t>
    </dgm:pt>
    <dgm:pt modelId="{3C089503-679F-42A3-BF6A-AB4C32FF4B91}" type="parTrans" cxnId="{F06CE0B1-5FA8-4CBB-8396-6EB1FAEF0998}">
      <dgm:prSet/>
      <dgm:spPr/>
      <dgm:t>
        <a:bodyPr/>
        <a:lstStyle/>
        <a:p>
          <a:pPr latinLnBrk="1"/>
          <a:endParaRPr lang="ko-KR" altLang="en-US" sz="1000"/>
        </a:p>
      </dgm:t>
    </dgm:pt>
    <dgm:pt modelId="{E07FF614-77D5-46F9-A84F-09DBD71F8396}" type="sibTrans" cxnId="{F06CE0B1-5FA8-4CBB-8396-6EB1FAEF0998}">
      <dgm:prSet/>
      <dgm:spPr/>
      <dgm:t>
        <a:bodyPr/>
        <a:lstStyle/>
        <a:p>
          <a:pPr latinLnBrk="1"/>
          <a:endParaRPr lang="ko-KR" altLang="en-US" sz="1000"/>
        </a:p>
      </dgm:t>
    </dgm:pt>
    <dgm:pt modelId="{244DE86F-ADC3-45C5-87D4-D4012333E5F7}">
      <dgm:prSet phldrT="[텍스트]" custT="1"/>
      <dgm:spPr>
        <a:xfrm>
          <a:off x="83417" y="3299701"/>
          <a:ext cx="824206" cy="628309"/>
        </a:xfr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latinLnBrk="1"/>
          <a:r>
            <a:rPr lang="ko-KR" altLang="en-US" sz="1000" dirty="0" smtClean="0">
              <a:solidFill>
                <a:sysClr val="window" lastClr="FFFFFF"/>
              </a:solidFill>
              <a:latin typeface="+mn-ea"/>
              <a:ea typeface="+mn-ea"/>
              <a:cs typeface="+mn-cs"/>
            </a:rPr>
            <a:t>기타</a:t>
          </a:r>
          <a:endParaRPr lang="ko-KR" altLang="en-US" sz="1000" dirty="0">
            <a:solidFill>
              <a:sysClr val="window" lastClr="FFFFFF"/>
            </a:solidFill>
            <a:latin typeface="+mn-ea"/>
            <a:ea typeface="+mn-ea"/>
            <a:cs typeface="+mn-cs"/>
          </a:endParaRPr>
        </a:p>
      </dgm:t>
    </dgm:pt>
    <dgm:pt modelId="{6CEE53E7-EB9D-4022-A141-430896E18E4E}" type="parTrans" cxnId="{2EAB8DEF-0026-4B57-8A87-F5D4289C1BAF}">
      <dgm:prSet/>
      <dgm:spPr/>
      <dgm:t>
        <a:bodyPr/>
        <a:lstStyle/>
        <a:p>
          <a:pPr latinLnBrk="1"/>
          <a:endParaRPr lang="ko-KR" altLang="en-US" sz="1000"/>
        </a:p>
      </dgm:t>
    </dgm:pt>
    <dgm:pt modelId="{F91B4C6A-EC1D-45B2-9280-FB492D089171}" type="sibTrans" cxnId="{2EAB8DEF-0026-4B57-8A87-F5D4289C1BAF}">
      <dgm:prSet/>
      <dgm:spPr/>
      <dgm:t>
        <a:bodyPr/>
        <a:lstStyle/>
        <a:p>
          <a:pPr latinLnBrk="1"/>
          <a:endParaRPr lang="ko-KR" altLang="en-US" sz="1000"/>
        </a:p>
      </dgm:t>
    </dgm:pt>
    <dgm:pt modelId="{C71E7B18-18E0-4D6B-8B4F-D6E60E69501E}">
      <dgm:prSet phldrT="[텍스트]" custT="1"/>
      <dgm:spPr>
        <a:xfrm rot="5400000">
          <a:off x="2232465" y="2037691"/>
          <a:ext cx="502647" cy="3152330"/>
        </a:xfrm>
        <a:solidFill>
          <a:srgbClr val="F79646">
            <a:tint val="40000"/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F79646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latinLnBrk="1"/>
          <a:endParaRPr lang="ko-KR" altLang="en-US" sz="10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맑은 고딕"/>
            <a:ea typeface="맑은 고딕"/>
            <a:cs typeface="+mn-cs"/>
          </a:endParaRPr>
        </a:p>
      </dgm:t>
    </dgm:pt>
    <dgm:pt modelId="{BA82E27E-C086-4A0E-8B90-43ED5457D59F}" type="parTrans" cxnId="{84643FC2-7063-4FDC-BDFC-85AA34664DF2}">
      <dgm:prSet/>
      <dgm:spPr/>
      <dgm:t>
        <a:bodyPr/>
        <a:lstStyle/>
        <a:p>
          <a:pPr latinLnBrk="1"/>
          <a:endParaRPr lang="ko-KR" altLang="en-US" sz="1000"/>
        </a:p>
      </dgm:t>
    </dgm:pt>
    <dgm:pt modelId="{7DDE476A-C416-442F-B3FD-F09BFEDDF72E}" type="sibTrans" cxnId="{84643FC2-7063-4FDC-BDFC-85AA34664DF2}">
      <dgm:prSet/>
      <dgm:spPr/>
      <dgm:t>
        <a:bodyPr/>
        <a:lstStyle/>
        <a:p>
          <a:pPr latinLnBrk="1"/>
          <a:endParaRPr lang="ko-KR" altLang="en-US" sz="1000"/>
        </a:p>
      </dgm:t>
    </dgm:pt>
    <dgm:pt modelId="{83383CB6-AD13-4444-A3F4-9CB1DE1B8CCC}">
      <dgm:prSet custT="1"/>
      <dgm:spPr>
        <a:xfrm rot="5400000">
          <a:off x="2232465" y="718242"/>
          <a:ext cx="502647" cy="3152330"/>
        </a:xfrm>
        <a:solidFill>
          <a:srgbClr val="8064A2">
            <a:tint val="40000"/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8064A2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latinLnBrk="1"/>
          <a:endParaRPr lang="ko-KR" altLang="en-US" sz="10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맑은 고딕"/>
            <a:ea typeface="맑은 고딕"/>
            <a:cs typeface="+mn-cs"/>
          </a:endParaRPr>
        </a:p>
      </dgm:t>
    </dgm:pt>
    <dgm:pt modelId="{991F9B83-1CA4-4330-8898-6509C683ABBB}" type="parTrans" cxnId="{A6A6F751-031C-4968-96C4-B083B2410200}">
      <dgm:prSet/>
      <dgm:spPr/>
      <dgm:t>
        <a:bodyPr/>
        <a:lstStyle/>
        <a:p>
          <a:pPr latinLnBrk="1"/>
          <a:endParaRPr lang="ko-KR" altLang="en-US" sz="1000"/>
        </a:p>
      </dgm:t>
    </dgm:pt>
    <dgm:pt modelId="{0CAF1831-B5F4-408E-83B4-281304D073B8}" type="sibTrans" cxnId="{A6A6F751-031C-4968-96C4-B083B2410200}">
      <dgm:prSet/>
      <dgm:spPr/>
      <dgm:t>
        <a:bodyPr/>
        <a:lstStyle/>
        <a:p>
          <a:pPr latinLnBrk="1"/>
          <a:endParaRPr lang="ko-KR" altLang="en-US" sz="1000"/>
        </a:p>
      </dgm:t>
    </dgm:pt>
    <dgm:pt modelId="{FF653449-98F4-43D0-9E77-1B8DD960946D}">
      <dgm:prSet custT="1"/>
      <dgm:spPr>
        <a:xfrm>
          <a:off x="83417" y="1980252"/>
          <a:ext cx="824206" cy="628309"/>
        </a:xfrm>
        <a:gradFill rotWithShape="0">
          <a:gsLst>
            <a:gs pos="0">
              <a:srgbClr val="4BACC6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BACC6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BACC6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latinLnBrk="1"/>
          <a:r>
            <a:rPr lang="ko-KR" altLang="en-US" sz="1000" dirty="0" smtClean="0">
              <a:solidFill>
                <a:sysClr val="window" lastClr="FFFFFF"/>
              </a:solidFill>
              <a:latin typeface="+mn-ea"/>
              <a:ea typeface="+mn-ea"/>
              <a:cs typeface="+mn-cs"/>
            </a:rPr>
            <a:t>육아     </a:t>
          </a:r>
          <a:endParaRPr lang="en-US" altLang="ko-KR" sz="1000" dirty="0" smtClean="0">
            <a:solidFill>
              <a:sysClr val="window" lastClr="FFFFFF"/>
            </a:solidFill>
            <a:latin typeface="+mn-ea"/>
            <a:ea typeface="+mn-ea"/>
            <a:cs typeface="+mn-cs"/>
          </a:endParaRPr>
        </a:p>
        <a:p>
          <a:pPr latinLnBrk="1"/>
          <a:r>
            <a:rPr lang="ko-KR" altLang="en-US" sz="1000" dirty="0" smtClean="0">
              <a:solidFill>
                <a:sysClr val="window" lastClr="FFFFFF"/>
              </a:solidFill>
              <a:latin typeface="+mn-ea"/>
              <a:ea typeface="+mn-ea"/>
              <a:cs typeface="+mn-cs"/>
            </a:rPr>
            <a:t>보육시설</a:t>
          </a:r>
          <a:endParaRPr lang="ko-KR" altLang="en-US" sz="1000" dirty="0">
            <a:solidFill>
              <a:sysClr val="window" lastClr="FFFFFF"/>
            </a:solidFill>
            <a:latin typeface="+mn-ea"/>
            <a:ea typeface="+mn-ea"/>
            <a:cs typeface="+mn-cs"/>
          </a:endParaRPr>
        </a:p>
      </dgm:t>
    </dgm:pt>
    <dgm:pt modelId="{DB365665-4666-418F-B4E1-5720AA4AEF95}" type="parTrans" cxnId="{3F07E698-9A90-427A-A5D7-803C1E13C3A6}">
      <dgm:prSet/>
      <dgm:spPr/>
      <dgm:t>
        <a:bodyPr/>
        <a:lstStyle/>
        <a:p>
          <a:pPr latinLnBrk="1"/>
          <a:endParaRPr lang="ko-KR" altLang="en-US" sz="1000"/>
        </a:p>
      </dgm:t>
    </dgm:pt>
    <dgm:pt modelId="{ACC05112-A244-4E0E-AB12-AE80C0587EC5}" type="sibTrans" cxnId="{3F07E698-9A90-427A-A5D7-803C1E13C3A6}">
      <dgm:prSet/>
      <dgm:spPr/>
      <dgm:t>
        <a:bodyPr/>
        <a:lstStyle/>
        <a:p>
          <a:pPr latinLnBrk="1"/>
          <a:endParaRPr lang="ko-KR" altLang="en-US" sz="1000"/>
        </a:p>
      </dgm:t>
    </dgm:pt>
    <dgm:pt modelId="{225440DA-6AC9-4D79-BDEB-1E3A8789CFC3}">
      <dgm:prSet custT="1"/>
      <dgm:spPr>
        <a:xfrm rot="5400000">
          <a:off x="2232465" y="-1260931"/>
          <a:ext cx="502647" cy="3152330"/>
        </a:xfrm>
        <a:solidFill>
          <a:srgbClr val="C0504D">
            <a:tint val="40000"/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C0504D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latinLnBrk="1"/>
          <a:endParaRPr lang="ko-KR" altLang="en-US" sz="10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맑은 고딕"/>
            <a:ea typeface="맑은 고딕"/>
            <a:cs typeface="+mn-cs"/>
          </a:endParaRPr>
        </a:p>
      </dgm:t>
    </dgm:pt>
    <dgm:pt modelId="{AECEEBFA-C61A-4CE1-BCB6-3B94E1974ABB}" type="parTrans" cxnId="{C27C555C-64E3-4D85-8487-B698485FCF29}">
      <dgm:prSet/>
      <dgm:spPr/>
      <dgm:t>
        <a:bodyPr/>
        <a:lstStyle/>
        <a:p>
          <a:pPr latinLnBrk="1"/>
          <a:endParaRPr lang="ko-KR" altLang="en-US" sz="1000"/>
        </a:p>
      </dgm:t>
    </dgm:pt>
    <dgm:pt modelId="{1BC40BF2-D0EF-4228-B8BC-E0938F082FF0}" type="sibTrans" cxnId="{C27C555C-64E3-4D85-8487-B698485FCF29}">
      <dgm:prSet/>
      <dgm:spPr/>
      <dgm:t>
        <a:bodyPr/>
        <a:lstStyle/>
        <a:p>
          <a:pPr latinLnBrk="1"/>
          <a:endParaRPr lang="ko-KR" altLang="en-US" sz="1000"/>
        </a:p>
      </dgm:t>
    </dgm:pt>
    <dgm:pt modelId="{A5301F2C-9DC3-4D55-8633-0F846FDCB388}">
      <dgm:prSet custT="1"/>
      <dgm:spPr>
        <a:xfrm rot="5400000">
          <a:off x="2232465" y="-601207"/>
          <a:ext cx="502647" cy="3152330"/>
        </a:xfrm>
        <a:solidFill>
          <a:srgbClr val="9BBB59">
            <a:tint val="40000"/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9BBB5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latinLnBrk="1"/>
          <a:endParaRPr lang="ko-KR" altLang="en-US" sz="10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맑은 고딕"/>
            <a:ea typeface="맑은 고딕"/>
            <a:cs typeface="+mn-cs"/>
          </a:endParaRPr>
        </a:p>
      </dgm:t>
    </dgm:pt>
    <dgm:pt modelId="{33BD3045-C259-4C74-AB4F-99B4C0BF07E7}" type="parTrans" cxnId="{FD55C825-F6BD-41E3-A63A-6EF98A3FE037}">
      <dgm:prSet/>
      <dgm:spPr/>
      <dgm:t>
        <a:bodyPr/>
        <a:lstStyle/>
        <a:p>
          <a:pPr latinLnBrk="1"/>
          <a:endParaRPr lang="ko-KR" altLang="en-US" sz="1000"/>
        </a:p>
      </dgm:t>
    </dgm:pt>
    <dgm:pt modelId="{C5E93A0F-DC6D-4D43-9F93-371E6DC514B7}" type="sibTrans" cxnId="{FD55C825-F6BD-41E3-A63A-6EF98A3FE037}">
      <dgm:prSet/>
      <dgm:spPr/>
      <dgm:t>
        <a:bodyPr/>
        <a:lstStyle/>
        <a:p>
          <a:pPr latinLnBrk="1"/>
          <a:endParaRPr lang="ko-KR" altLang="en-US" sz="1000"/>
        </a:p>
      </dgm:t>
    </dgm:pt>
    <dgm:pt modelId="{46F29340-B3A5-408D-84CF-C572AF06AB1C}">
      <dgm:prSet custT="1"/>
      <dgm:spPr>
        <a:xfrm>
          <a:off x="83417" y="660803"/>
          <a:ext cx="824206" cy="628309"/>
        </a:xfr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latinLnBrk="1"/>
          <a:r>
            <a:rPr lang="ko-KR" altLang="en-US" sz="1000" dirty="0" smtClean="0">
              <a:solidFill>
                <a:sysClr val="window" lastClr="FFFFFF"/>
              </a:solidFill>
              <a:latin typeface="+mn-ea"/>
              <a:ea typeface="+mn-ea"/>
              <a:cs typeface="+mn-cs"/>
            </a:rPr>
            <a:t>산업체</a:t>
          </a:r>
          <a:endParaRPr lang="ko-KR" altLang="en-US" sz="1000" dirty="0">
            <a:solidFill>
              <a:sysClr val="window" lastClr="FFFFFF"/>
            </a:solidFill>
            <a:latin typeface="+mn-ea"/>
            <a:ea typeface="+mn-ea"/>
            <a:cs typeface="+mn-cs"/>
          </a:endParaRPr>
        </a:p>
      </dgm:t>
    </dgm:pt>
    <dgm:pt modelId="{D79FB365-FAE9-4104-ACF8-01FF3DC9C59D}" type="parTrans" cxnId="{7E8971AE-5C8E-4DBC-B9EA-E27F0E121464}">
      <dgm:prSet/>
      <dgm:spPr/>
      <dgm:t>
        <a:bodyPr/>
        <a:lstStyle/>
        <a:p>
          <a:pPr latinLnBrk="1"/>
          <a:endParaRPr lang="ko-KR" altLang="en-US" sz="1000"/>
        </a:p>
      </dgm:t>
    </dgm:pt>
    <dgm:pt modelId="{C1822420-0B4E-4265-ABA8-5E51F0EB4907}" type="sibTrans" cxnId="{7E8971AE-5C8E-4DBC-B9EA-E27F0E121464}">
      <dgm:prSet/>
      <dgm:spPr/>
      <dgm:t>
        <a:bodyPr/>
        <a:lstStyle/>
        <a:p>
          <a:pPr latinLnBrk="1"/>
          <a:endParaRPr lang="ko-KR" altLang="en-US" sz="1000"/>
        </a:p>
      </dgm:t>
    </dgm:pt>
    <dgm:pt modelId="{14998FC9-76CE-4F56-8C49-CC071414FD2A}">
      <dgm:prSet custT="1"/>
      <dgm:spPr>
        <a:xfrm>
          <a:off x="83417" y="1320528"/>
          <a:ext cx="824206" cy="628309"/>
        </a:xfr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latinLnBrk="1"/>
          <a:r>
            <a:rPr lang="ko-KR" altLang="en-US" sz="1000" dirty="0" smtClean="0">
              <a:solidFill>
                <a:sysClr val="window" lastClr="FFFFFF"/>
              </a:solidFill>
              <a:latin typeface="+mn-ea"/>
              <a:ea typeface="+mn-ea"/>
              <a:cs typeface="+mn-cs"/>
            </a:rPr>
            <a:t>군대</a:t>
          </a:r>
          <a:endParaRPr lang="ko-KR" altLang="en-US" sz="1000" dirty="0">
            <a:solidFill>
              <a:sysClr val="window" lastClr="FFFFFF"/>
            </a:solidFill>
            <a:latin typeface="+mn-ea"/>
            <a:ea typeface="+mn-ea"/>
            <a:cs typeface="+mn-cs"/>
          </a:endParaRPr>
        </a:p>
      </dgm:t>
    </dgm:pt>
    <dgm:pt modelId="{55B318C0-A967-44DC-8D2A-7221EC4B9F3F}" type="parTrans" cxnId="{B87C4062-BF77-4295-8E38-0DE36B9A0691}">
      <dgm:prSet/>
      <dgm:spPr/>
      <dgm:t>
        <a:bodyPr/>
        <a:lstStyle/>
        <a:p>
          <a:pPr latinLnBrk="1"/>
          <a:endParaRPr lang="ko-KR" altLang="en-US" sz="1000"/>
        </a:p>
      </dgm:t>
    </dgm:pt>
    <dgm:pt modelId="{B709073B-FACD-4349-AAE9-DB389E72DEAE}" type="sibTrans" cxnId="{B87C4062-BF77-4295-8E38-0DE36B9A0691}">
      <dgm:prSet/>
      <dgm:spPr/>
      <dgm:t>
        <a:bodyPr/>
        <a:lstStyle/>
        <a:p>
          <a:pPr latinLnBrk="1"/>
          <a:endParaRPr lang="ko-KR" altLang="en-US" sz="1000"/>
        </a:p>
      </dgm:t>
    </dgm:pt>
    <dgm:pt modelId="{3D4E2B88-08F0-47F2-A8BA-4E2B1C256097}">
      <dgm:prSet phldrT="[텍스트]" custT="1"/>
      <dgm:spPr>
        <a:xfrm rot="5400000">
          <a:off x="2232465" y="1377966"/>
          <a:ext cx="502647" cy="3152330"/>
        </a:xfrm>
        <a:solidFill>
          <a:srgbClr val="4BACC6">
            <a:tint val="40000"/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4BACC6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anchor="t" anchorCtr="1"/>
        <a:lstStyle/>
        <a:p>
          <a:pPr marL="0" indent="0" latinLnBrk="1"/>
          <a:endParaRPr lang="ko-KR" altLang="en-US" sz="10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맑은 고딕"/>
            <a:ea typeface="맑은 고딕"/>
            <a:cs typeface="+mn-cs"/>
          </a:endParaRPr>
        </a:p>
      </dgm:t>
    </dgm:pt>
    <dgm:pt modelId="{21C25A4C-E024-42C8-BD88-5B645B1C2C9B}" type="parTrans" cxnId="{EBA8B25F-A1FA-40F7-83B9-DE861C5B9E65}">
      <dgm:prSet/>
      <dgm:spPr/>
      <dgm:t>
        <a:bodyPr/>
        <a:lstStyle/>
        <a:p>
          <a:pPr latinLnBrk="1"/>
          <a:endParaRPr lang="ko-KR" altLang="en-US"/>
        </a:p>
      </dgm:t>
    </dgm:pt>
    <dgm:pt modelId="{EB39581E-97E4-45BA-A912-D83DD5469E3F}" type="sibTrans" cxnId="{EBA8B25F-A1FA-40F7-83B9-DE861C5B9E65}">
      <dgm:prSet/>
      <dgm:spPr/>
      <dgm:t>
        <a:bodyPr/>
        <a:lstStyle/>
        <a:p>
          <a:pPr latinLnBrk="1"/>
          <a:endParaRPr lang="ko-KR" altLang="en-US"/>
        </a:p>
      </dgm:t>
    </dgm:pt>
    <dgm:pt modelId="{FC054740-C582-4A2A-B82C-FE529DB54D6E}">
      <dgm:prSet phldrT="[텍스트]" custT="1"/>
      <dgm:spPr>
        <a:xfrm rot="5400000">
          <a:off x="2232465" y="1377966"/>
          <a:ext cx="502647" cy="3152330"/>
        </a:xfrm>
        <a:solidFill>
          <a:srgbClr val="4BACC6">
            <a:tint val="40000"/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4BACC6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 anchor="t" anchorCtr="1"/>
        <a:lstStyle/>
        <a:p>
          <a:pPr marL="57150" indent="0" latinLnBrk="1"/>
          <a:endParaRPr lang="ko-KR" altLang="en-US" sz="10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맑은 고딕"/>
            <a:ea typeface="맑은 고딕"/>
            <a:cs typeface="+mn-cs"/>
          </a:endParaRPr>
        </a:p>
      </dgm:t>
    </dgm:pt>
    <dgm:pt modelId="{39C37E44-9678-4269-82A9-02906C32DD9F}" type="parTrans" cxnId="{5D970C7A-D65E-43F2-A064-CD0522BE5B19}">
      <dgm:prSet/>
      <dgm:spPr/>
      <dgm:t>
        <a:bodyPr/>
        <a:lstStyle/>
        <a:p>
          <a:pPr latinLnBrk="1"/>
          <a:endParaRPr lang="ko-KR" altLang="en-US"/>
        </a:p>
      </dgm:t>
    </dgm:pt>
    <dgm:pt modelId="{616A5F37-A612-456C-8B35-AAB181074325}" type="sibTrans" cxnId="{5D970C7A-D65E-43F2-A064-CD0522BE5B19}">
      <dgm:prSet/>
      <dgm:spPr/>
      <dgm:t>
        <a:bodyPr/>
        <a:lstStyle/>
        <a:p>
          <a:pPr latinLnBrk="1"/>
          <a:endParaRPr lang="ko-KR" altLang="en-US"/>
        </a:p>
      </dgm:t>
    </dgm:pt>
    <dgm:pt modelId="{729C10C3-F7D3-4BBD-9ABE-7470153DF6E2}" type="pres">
      <dgm:prSet presAssocID="{CC7A4B62-F1FF-4B2C-B614-13CE2EA7328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349EADD-53C2-4D04-A53F-2130BFD57EF7}" type="pres">
      <dgm:prSet presAssocID="{C24A0EB8-8990-4BA8-9904-687EA24724EB}" presName="linNode" presStyleCnt="0"/>
      <dgm:spPr/>
    </dgm:pt>
    <dgm:pt modelId="{2CD51ABD-1A79-4DCC-B300-63D3AF1F042E}" type="pres">
      <dgm:prSet presAssocID="{C24A0EB8-8990-4BA8-9904-687EA24724EB}" presName="parentText" presStyleLbl="node1" presStyleIdx="0" presStyleCnt="6" custScaleX="55256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6F9EE33C-0E7D-409B-8792-C0EFB03578B2}" type="pres">
      <dgm:prSet presAssocID="{C24A0EB8-8990-4BA8-9904-687EA24724EB}" presName="descendantText" presStyleLbl="alignAccFollowNode1" presStyleIdx="0" presStyleCnt="5" custScaleX="118877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4BA0F903-FC37-4AE9-8547-83E0A35CF2DF}" type="pres">
      <dgm:prSet presAssocID="{2A0C7E1B-9AAB-4C8E-9C70-A3833A5B0548}" presName="sp" presStyleCnt="0"/>
      <dgm:spPr/>
    </dgm:pt>
    <dgm:pt modelId="{A4E91A42-F0E4-42AB-B01E-F7AF21FC072B}" type="pres">
      <dgm:prSet presAssocID="{46F29340-B3A5-408D-84CF-C572AF06AB1C}" presName="linNode" presStyleCnt="0"/>
      <dgm:spPr/>
    </dgm:pt>
    <dgm:pt modelId="{EDC66339-F413-454D-9C5D-74B216C6D106}" type="pres">
      <dgm:prSet presAssocID="{46F29340-B3A5-408D-84CF-C572AF06AB1C}" presName="parentText" presStyleLbl="node1" presStyleIdx="1" presStyleCnt="6" custScaleX="55256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650DD58E-21E2-4FFF-B57D-FABD780DDF85}" type="pres">
      <dgm:prSet presAssocID="{46F29340-B3A5-408D-84CF-C572AF06AB1C}" presName="descendantText" presStyleLbl="alignAccFollowNode1" presStyleIdx="1" presStyleCnt="5" custScaleX="118877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A7807C05-8718-4777-B165-081063B9433E}" type="pres">
      <dgm:prSet presAssocID="{C1822420-0B4E-4265-ABA8-5E51F0EB4907}" presName="sp" presStyleCnt="0"/>
      <dgm:spPr/>
    </dgm:pt>
    <dgm:pt modelId="{FAE31D7C-3601-4876-B687-B1F33B0F5791}" type="pres">
      <dgm:prSet presAssocID="{14998FC9-76CE-4F56-8C49-CC071414FD2A}" presName="linNode" presStyleCnt="0"/>
      <dgm:spPr/>
    </dgm:pt>
    <dgm:pt modelId="{9E7B0959-653B-47FB-B5AF-6026D9B6C729}" type="pres">
      <dgm:prSet presAssocID="{14998FC9-76CE-4F56-8C49-CC071414FD2A}" presName="parentText" presStyleLbl="node1" presStyleIdx="2" presStyleCnt="6" custScaleX="55256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C3FCB4F2-0E72-4A50-93E1-B680FDC7995C}" type="pres">
      <dgm:prSet presAssocID="{B709073B-FACD-4349-AAE9-DB389E72DEAE}" presName="sp" presStyleCnt="0"/>
      <dgm:spPr/>
    </dgm:pt>
    <dgm:pt modelId="{083F3C94-5BCC-44E4-BCEA-3C18D37AD696}" type="pres">
      <dgm:prSet presAssocID="{FF653449-98F4-43D0-9E77-1B8DD960946D}" presName="linNode" presStyleCnt="0"/>
      <dgm:spPr/>
    </dgm:pt>
    <dgm:pt modelId="{1A2F6BC6-EF1F-4746-8375-5290EF3F68E7}" type="pres">
      <dgm:prSet presAssocID="{FF653449-98F4-43D0-9E77-1B8DD960946D}" presName="parentText" presStyleLbl="node1" presStyleIdx="3" presStyleCnt="6" custScaleX="55256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53CCBB79-B276-4F34-9347-C64D9FEC6A1E}" type="pres">
      <dgm:prSet presAssocID="{FF653449-98F4-43D0-9E77-1B8DD960946D}" presName="descendantText" presStyleLbl="alignAccFollowNode1" presStyleIdx="2" presStyleCnt="5" custScaleX="118877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47E2AF4F-80DA-4A0C-953C-9D037AA511EB}" type="pres">
      <dgm:prSet presAssocID="{ACC05112-A244-4E0E-AB12-AE80C0587EC5}" presName="sp" presStyleCnt="0"/>
      <dgm:spPr/>
    </dgm:pt>
    <dgm:pt modelId="{1CCDB54D-D9FE-43FB-A16D-0CB3A5A319D0}" type="pres">
      <dgm:prSet presAssocID="{2AA1045B-D8A8-401C-819D-D248D597E325}" presName="linNode" presStyleCnt="0"/>
      <dgm:spPr/>
    </dgm:pt>
    <dgm:pt modelId="{35008DB1-72F6-49D0-9A05-06D0B1C249D9}" type="pres">
      <dgm:prSet presAssocID="{2AA1045B-D8A8-401C-819D-D248D597E325}" presName="parentText" presStyleLbl="node1" presStyleIdx="4" presStyleCnt="6" custScaleX="55256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1772FACE-1A3C-4D90-805E-34DC62DF98E0}" type="pres">
      <dgm:prSet presAssocID="{2AA1045B-D8A8-401C-819D-D248D597E325}" presName="descendantText" presStyleLbl="alignAccFollowNode1" presStyleIdx="3" presStyleCnt="5" custScaleX="118877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EEC6E2F5-B3C2-4A42-A55E-AA84FE15CAB6}" type="pres">
      <dgm:prSet presAssocID="{E07FF614-77D5-46F9-A84F-09DBD71F8396}" presName="sp" presStyleCnt="0"/>
      <dgm:spPr/>
    </dgm:pt>
    <dgm:pt modelId="{2F824242-2AEB-49B3-B8A0-92CBCCB855A9}" type="pres">
      <dgm:prSet presAssocID="{244DE86F-ADC3-45C5-87D4-D4012333E5F7}" presName="linNode" presStyleCnt="0"/>
      <dgm:spPr/>
    </dgm:pt>
    <dgm:pt modelId="{4F8BB885-04E7-4245-B61F-C0AFC511E3D4}" type="pres">
      <dgm:prSet presAssocID="{244DE86F-ADC3-45C5-87D4-D4012333E5F7}" presName="parentText" presStyleLbl="node1" presStyleIdx="5" presStyleCnt="6" custScaleX="55256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889F29AC-E952-4007-B6B9-EF7D3C6667E4}" type="pres">
      <dgm:prSet presAssocID="{244DE86F-ADC3-45C5-87D4-D4012333E5F7}" presName="descendantText" presStyleLbl="alignAccFollowNode1" presStyleIdx="4" presStyleCnt="5" custScaleX="118877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pPr latinLnBrk="1"/>
          <a:endParaRPr lang="ko-KR" altLang="en-US"/>
        </a:p>
      </dgm:t>
    </dgm:pt>
  </dgm:ptLst>
  <dgm:cxnLst>
    <dgm:cxn modelId="{A6A6F751-031C-4968-96C4-B083B2410200}" srcId="{FF653449-98F4-43D0-9E77-1B8DD960946D}" destId="{83383CB6-AD13-4444-A3F4-9CB1DE1B8CCC}" srcOrd="0" destOrd="0" parTransId="{991F9B83-1CA4-4330-8898-6509C683ABBB}" sibTransId="{0CAF1831-B5F4-408E-83B4-281304D073B8}"/>
    <dgm:cxn modelId="{5D970C7A-D65E-43F2-A064-CD0522BE5B19}" srcId="{2AA1045B-D8A8-401C-819D-D248D597E325}" destId="{FC054740-C582-4A2A-B82C-FE529DB54D6E}" srcOrd="1" destOrd="0" parTransId="{39C37E44-9678-4269-82A9-02906C32DD9F}" sibTransId="{616A5F37-A612-456C-8B35-AAB181074325}"/>
    <dgm:cxn modelId="{ACC0FDD4-CE22-40A8-B008-4729E51067A3}" type="presOf" srcId="{FF653449-98F4-43D0-9E77-1B8DD960946D}" destId="{1A2F6BC6-EF1F-4746-8375-5290EF3F68E7}" srcOrd="0" destOrd="0" presId="urn:microsoft.com/office/officeart/2005/8/layout/vList5"/>
    <dgm:cxn modelId="{C27C555C-64E3-4D85-8487-B698485FCF29}" srcId="{C24A0EB8-8990-4BA8-9904-687EA24724EB}" destId="{225440DA-6AC9-4D79-BDEB-1E3A8789CFC3}" srcOrd="0" destOrd="0" parTransId="{AECEEBFA-C61A-4CE1-BCB6-3B94E1974ABB}" sibTransId="{1BC40BF2-D0EF-4228-B8BC-E0938F082FF0}"/>
    <dgm:cxn modelId="{B87C4062-BF77-4295-8E38-0DE36B9A0691}" srcId="{CC7A4B62-F1FF-4B2C-B614-13CE2EA73286}" destId="{14998FC9-76CE-4F56-8C49-CC071414FD2A}" srcOrd="2" destOrd="0" parTransId="{55B318C0-A967-44DC-8D2A-7221EC4B9F3F}" sibTransId="{B709073B-FACD-4349-AAE9-DB389E72DEAE}"/>
    <dgm:cxn modelId="{5D5A9C79-E35C-4C76-84F3-FD244A4C8AC0}" type="presOf" srcId="{CC7A4B62-F1FF-4B2C-B614-13CE2EA73286}" destId="{729C10C3-F7D3-4BBD-9ABE-7470153DF6E2}" srcOrd="0" destOrd="0" presId="urn:microsoft.com/office/officeart/2005/8/layout/vList5"/>
    <dgm:cxn modelId="{69554889-970B-4A6A-93ED-F9A8E2C1EC47}" type="presOf" srcId="{C71E7B18-18E0-4D6B-8B4F-D6E60E69501E}" destId="{889F29AC-E952-4007-B6B9-EF7D3C6667E4}" srcOrd="0" destOrd="0" presId="urn:microsoft.com/office/officeart/2005/8/layout/vList5"/>
    <dgm:cxn modelId="{DEAEB4E9-9C37-486A-A4B6-661412F874E5}" srcId="{CC7A4B62-F1FF-4B2C-B614-13CE2EA73286}" destId="{C24A0EB8-8990-4BA8-9904-687EA24724EB}" srcOrd="0" destOrd="0" parTransId="{E253FE9B-6145-4814-BBC1-B80BEBD73949}" sibTransId="{2A0C7E1B-9AAB-4C8E-9C70-A3833A5B0548}"/>
    <dgm:cxn modelId="{EBA8B25F-A1FA-40F7-83B9-DE861C5B9E65}" srcId="{2AA1045B-D8A8-401C-819D-D248D597E325}" destId="{3D4E2B88-08F0-47F2-A8BA-4E2B1C256097}" srcOrd="0" destOrd="0" parTransId="{21C25A4C-E024-42C8-BD88-5B645B1C2C9B}" sibTransId="{EB39581E-97E4-45BA-A912-D83DD5469E3F}"/>
    <dgm:cxn modelId="{3F07E698-9A90-427A-A5D7-803C1E13C3A6}" srcId="{CC7A4B62-F1FF-4B2C-B614-13CE2EA73286}" destId="{FF653449-98F4-43D0-9E77-1B8DD960946D}" srcOrd="3" destOrd="0" parTransId="{DB365665-4666-418F-B4E1-5720AA4AEF95}" sibTransId="{ACC05112-A244-4E0E-AB12-AE80C0587EC5}"/>
    <dgm:cxn modelId="{2632928F-F6C6-4EC8-BAB3-167CCFE6F032}" type="presOf" srcId="{C24A0EB8-8990-4BA8-9904-687EA24724EB}" destId="{2CD51ABD-1A79-4DCC-B300-63D3AF1F042E}" srcOrd="0" destOrd="0" presId="urn:microsoft.com/office/officeart/2005/8/layout/vList5"/>
    <dgm:cxn modelId="{2EAB8DEF-0026-4B57-8A87-F5D4289C1BAF}" srcId="{CC7A4B62-F1FF-4B2C-B614-13CE2EA73286}" destId="{244DE86F-ADC3-45C5-87D4-D4012333E5F7}" srcOrd="5" destOrd="0" parTransId="{6CEE53E7-EB9D-4022-A141-430896E18E4E}" sibTransId="{F91B4C6A-EC1D-45B2-9280-FB492D089171}"/>
    <dgm:cxn modelId="{5E02ABBB-08A5-4572-8D91-F25FCAEE933B}" type="presOf" srcId="{83383CB6-AD13-4444-A3F4-9CB1DE1B8CCC}" destId="{53CCBB79-B276-4F34-9347-C64D9FEC6A1E}" srcOrd="0" destOrd="0" presId="urn:microsoft.com/office/officeart/2005/8/layout/vList5"/>
    <dgm:cxn modelId="{F06CE0B1-5FA8-4CBB-8396-6EB1FAEF0998}" srcId="{CC7A4B62-F1FF-4B2C-B614-13CE2EA73286}" destId="{2AA1045B-D8A8-401C-819D-D248D597E325}" srcOrd="4" destOrd="0" parTransId="{3C089503-679F-42A3-BF6A-AB4C32FF4B91}" sibTransId="{E07FF614-77D5-46F9-A84F-09DBD71F8396}"/>
    <dgm:cxn modelId="{63DFC5C0-A3C1-47C5-90DE-10F9DF10E6F7}" type="presOf" srcId="{14998FC9-76CE-4F56-8C49-CC071414FD2A}" destId="{9E7B0959-653B-47FB-B5AF-6026D9B6C729}" srcOrd="0" destOrd="0" presId="urn:microsoft.com/office/officeart/2005/8/layout/vList5"/>
    <dgm:cxn modelId="{E26947D7-3044-4327-A266-157A780564C2}" type="presOf" srcId="{FC054740-C582-4A2A-B82C-FE529DB54D6E}" destId="{1772FACE-1A3C-4D90-805E-34DC62DF98E0}" srcOrd="0" destOrd="1" presId="urn:microsoft.com/office/officeart/2005/8/layout/vList5"/>
    <dgm:cxn modelId="{A9B64808-570C-4C61-9ABC-2A76532FE83B}" type="presOf" srcId="{46F29340-B3A5-408D-84CF-C572AF06AB1C}" destId="{EDC66339-F413-454D-9C5D-74B216C6D106}" srcOrd="0" destOrd="0" presId="urn:microsoft.com/office/officeart/2005/8/layout/vList5"/>
    <dgm:cxn modelId="{2A02644F-49AC-4413-B473-4E285C505BDE}" type="presOf" srcId="{3D4E2B88-08F0-47F2-A8BA-4E2B1C256097}" destId="{1772FACE-1A3C-4D90-805E-34DC62DF98E0}" srcOrd="0" destOrd="0" presId="urn:microsoft.com/office/officeart/2005/8/layout/vList5"/>
    <dgm:cxn modelId="{2A78BEE3-F0C2-4658-8A9C-16A8A210A08E}" type="presOf" srcId="{2AA1045B-D8A8-401C-819D-D248D597E325}" destId="{35008DB1-72F6-49D0-9A05-06D0B1C249D9}" srcOrd="0" destOrd="0" presId="urn:microsoft.com/office/officeart/2005/8/layout/vList5"/>
    <dgm:cxn modelId="{4ED28FC1-E733-4421-AE3C-E0BEB05BA8B1}" type="presOf" srcId="{A5301F2C-9DC3-4D55-8633-0F846FDCB388}" destId="{650DD58E-21E2-4FFF-B57D-FABD780DDF85}" srcOrd="0" destOrd="0" presId="urn:microsoft.com/office/officeart/2005/8/layout/vList5"/>
    <dgm:cxn modelId="{4452D1D6-C300-4FBB-9546-433DD39C9082}" type="presOf" srcId="{244DE86F-ADC3-45C5-87D4-D4012333E5F7}" destId="{4F8BB885-04E7-4245-B61F-C0AFC511E3D4}" srcOrd="0" destOrd="0" presId="urn:microsoft.com/office/officeart/2005/8/layout/vList5"/>
    <dgm:cxn modelId="{FD55C825-F6BD-41E3-A63A-6EF98A3FE037}" srcId="{46F29340-B3A5-408D-84CF-C572AF06AB1C}" destId="{A5301F2C-9DC3-4D55-8633-0F846FDCB388}" srcOrd="0" destOrd="0" parTransId="{33BD3045-C259-4C74-AB4F-99B4C0BF07E7}" sibTransId="{C5E93A0F-DC6D-4D43-9F93-371E6DC514B7}"/>
    <dgm:cxn modelId="{7E8971AE-5C8E-4DBC-B9EA-E27F0E121464}" srcId="{CC7A4B62-F1FF-4B2C-B614-13CE2EA73286}" destId="{46F29340-B3A5-408D-84CF-C572AF06AB1C}" srcOrd="1" destOrd="0" parTransId="{D79FB365-FAE9-4104-ACF8-01FF3DC9C59D}" sibTransId="{C1822420-0B4E-4265-ABA8-5E51F0EB4907}"/>
    <dgm:cxn modelId="{EBB7C660-CC74-4E11-8149-3EE242501B92}" type="presOf" srcId="{225440DA-6AC9-4D79-BDEB-1E3A8789CFC3}" destId="{6F9EE33C-0E7D-409B-8792-C0EFB03578B2}" srcOrd="0" destOrd="0" presId="urn:microsoft.com/office/officeart/2005/8/layout/vList5"/>
    <dgm:cxn modelId="{84643FC2-7063-4FDC-BDFC-85AA34664DF2}" srcId="{244DE86F-ADC3-45C5-87D4-D4012333E5F7}" destId="{C71E7B18-18E0-4D6B-8B4F-D6E60E69501E}" srcOrd="0" destOrd="0" parTransId="{BA82E27E-C086-4A0E-8B90-43ED5457D59F}" sibTransId="{7DDE476A-C416-442F-B3FD-F09BFEDDF72E}"/>
    <dgm:cxn modelId="{7E94F465-C341-4610-AE19-D93160784BE5}" type="presParOf" srcId="{729C10C3-F7D3-4BBD-9ABE-7470153DF6E2}" destId="{9349EADD-53C2-4D04-A53F-2130BFD57EF7}" srcOrd="0" destOrd="0" presId="urn:microsoft.com/office/officeart/2005/8/layout/vList5"/>
    <dgm:cxn modelId="{1CB1A488-8479-4646-AF69-6AC505C068EE}" type="presParOf" srcId="{9349EADD-53C2-4D04-A53F-2130BFD57EF7}" destId="{2CD51ABD-1A79-4DCC-B300-63D3AF1F042E}" srcOrd="0" destOrd="0" presId="urn:microsoft.com/office/officeart/2005/8/layout/vList5"/>
    <dgm:cxn modelId="{2FAEA761-F198-4D47-BFD3-6A3134CC2D00}" type="presParOf" srcId="{9349EADD-53C2-4D04-A53F-2130BFD57EF7}" destId="{6F9EE33C-0E7D-409B-8792-C0EFB03578B2}" srcOrd="1" destOrd="0" presId="urn:microsoft.com/office/officeart/2005/8/layout/vList5"/>
    <dgm:cxn modelId="{86AE2230-8311-4FC2-9D57-63478DD2523F}" type="presParOf" srcId="{729C10C3-F7D3-4BBD-9ABE-7470153DF6E2}" destId="{4BA0F903-FC37-4AE9-8547-83E0A35CF2DF}" srcOrd="1" destOrd="0" presId="urn:microsoft.com/office/officeart/2005/8/layout/vList5"/>
    <dgm:cxn modelId="{E1EB404F-CA3E-4167-BAA4-909087DF7BC2}" type="presParOf" srcId="{729C10C3-F7D3-4BBD-9ABE-7470153DF6E2}" destId="{A4E91A42-F0E4-42AB-B01E-F7AF21FC072B}" srcOrd="2" destOrd="0" presId="urn:microsoft.com/office/officeart/2005/8/layout/vList5"/>
    <dgm:cxn modelId="{0AEB0374-113F-4369-9AA6-5500443F05C3}" type="presParOf" srcId="{A4E91A42-F0E4-42AB-B01E-F7AF21FC072B}" destId="{EDC66339-F413-454D-9C5D-74B216C6D106}" srcOrd="0" destOrd="0" presId="urn:microsoft.com/office/officeart/2005/8/layout/vList5"/>
    <dgm:cxn modelId="{A69EBD1E-08BB-42F3-BF25-74C84E80D896}" type="presParOf" srcId="{A4E91A42-F0E4-42AB-B01E-F7AF21FC072B}" destId="{650DD58E-21E2-4FFF-B57D-FABD780DDF85}" srcOrd="1" destOrd="0" presId="urn:microsoft.com/office/officeart/2005/8/layout/vList5"/>
    <dgm:cxn modelId="{6B492635-4A06-4C03-A93F-E77C44BF3B72}" type="presParOf" srcId="{729C10C3-F7D3-4BBD-9ABE-7470153DF6E2}" destId="{A7807C05-8718-4777-B165-081063B9433E}" srcOrd="3" destOrd="0" presId="urn:microsoft.com/office/officeart/2005/8/layout/vList5"/>
    <dgm:cxn modelId="{8FDA27C6-6529-4E29-9C56-01FBCAA93C56}" type="presParOf" srcId="{729C10C3-F7D3-4BBD-9ABE-7470153DF6E2}" destId="{FAE31D7C-3601-4876-B687-B1F33B0F5791}" srcOrd="4" destOrd="0" presId="urn:microsoft.com/office/officeart/2005/8/layout/vList5"/>
    <dgm:cxn modelId="{4ADD9E1B-B5B0-4E23-AE0D-0CEAE07EA30B}" type="presParOf" srcId="{FAE31D7C-3601-4876-B687-B1F33B0F5791}" destId="{9E7B0959-653B-47FB-B5AF-6026D9B6C729}" srcOrd="0" destOrd="0" presId="urn:microsoft.com/office/officeart/2005/8/layout/vList5"/>
    <dgm:cxn modelId="{617B680E-B052-4A40-91A1-F9BF32BDF632}" type="presParOf" srcId="{729C10C3-F7D3-4BBD-9ABE-7470153DF6E2}" destId="{C3FCB4F2-0E72-4A50-93E1-B680FDC7995C}" srcOrd="5" destOrd="0" presId="urn:microsoft.com/office/officeart/2005/8/layout/vList5"/>
    <dgm:cxn modelId="{61E7D50E-940A-478F-B838-C4D7A7C56FDE}" type="presParOf" srcId="{729C10C3-F7D3-4BBD-9ABE-7470153DF6E2}" destId="{083F3C94-5BCC-44E4-BCEA-3C18D37AD696}" srcOrd="6" destOrd="0" presId="urn:microsoft.com/office/officeart/2005/8/layout/vList5"/>
    <dgm:cxn modelId="{EF347104-CB41-4F87-89B5-CD0678188577}" type="presParOf" srcId="{083F3C94-5BCC-44E4-BCEA-3C18D37AD696}" destId="{1A2F6BC6-EF1F-4746-8375-5290EF3F68E7}" srcOrd="0" destOrd="0" presId="urn:microsoft.com/office/officeart/2005/8/layout/vList5"/>
    <dgm:cxn modelId="{7AC8A5D5-E573-4252-A03B-78321B5A8D48}" type="presParOf" srcId="{083F3C94-5BCC-44E4-BCEA-3C18D37AD696}" destId="{53CCBB79-B276-4F34-9347-C64D9FEC6A1E}" srcOrd="1" destOrd="0" presId="urn:microsoft.com/office/officeart/2005/8/layout/vList5"/>
    <dgm:cxn modelId="{1E545BF2-4E68-4697-9D02-9B21703907E5}" type="presParOf" srcId="{729C10C3-F7D3-4BBD-9ABE-7470153DF6E2}" destId="{47E2AF4F-80DA-4A0C-953C-9D037AA511EB}" srcOrd="7" destOrd="0" presId="urn:microsoft.com/office/officeart/2005/8/layout/vList5"/>
    <dgm:cxn modelId="{DEFFCE42-8C02-47FC-B355-D6FC002D5A7B}" type="presParOf" srcId="{729C10C3-F7D3-4BBD-9ABE-7470153DF6E2}" destId="{1CCDB54D-D9FE-43FB-A16D-0CB3A5A319D0}" srcOrd="8" destOrd="0" presId="urn:microsoft.com/office/officeart/2005/8/layout/vList5"/>
    <dgm:cxn modelId="{D4A34995-5902-4D29-9302-29E0EE19462F}" type="presParOf" srcId="{1CCDB54D-D9FE-43FB-A16D-0CB3A5A319D0}" destId="{35008DB1-72F6-49D0-9A05-06D0B1C249D9}" srcOrd="0" destOrd="0" presId="urn:microsoft.com/office/officeart/2005/8/layout/vList5"/>
    <dgm:cxn modelId="{A2C4188F-95CA-4FDC-B6A7-B967832260E2}" type="presParOf" srcId="{1CCDB54D-D9FE-43FB-A16D-0CB3A5A319D0}" destId="{1772FACE-1A3C-4D90-805E-34DC62DF98E0}" srcOrd="1" destOrd="0" presId="urn:microsoft.com/office/officeart/2005/8/layout/vList5"/>
    <dgm:cxn modelId="{9FDE363F-EFE3-4420-9BC5-768A85A107BF}" type="presParOf" srcId="{729C10C3-F7D3-4BBD-9ABE-7470153DF6E2}" destId="{EEC6E2F5-B3C2-4A42-A55E-AA84FE15CAB6}" srcOrd="9" destOrd="0" presId="urn:microsoft.com/office/officeart/2005/8/layout/vList5"/>
    <dgm:cxn modelId="{6F79E9CD-65A6-4ACF-A098-F23BC719B1AA}" type="presParOf" srcId="{729C10C3-F7D3-4BBD-9ABE-7470153DF6E2}" destId="{2F824242-2AEB-49B3-B8A0-92CBCCB855A9}" srcOrd="10" destOrd="0" presId="urn:microsoft.com/office/officeart/2005/8/layout/vList5"/>
    <dgm:cxn modelId="{237300BB-AE92-4236-89C7-1BB4CE68CBAF}" type="presParOf" srcId="{2F824242-2AEB-49B3-B8A0-92CBCCB855A9}" destId="{4F8BB885-04E7-4245-B61F-C0AFC511E3D4}" srcOrd="0" destOrd="0" presId="urn:microsoft.com/office/officeart/2005/8/layout/vList5"/>
    <dgm:cxn modelId="{AA988B98-15E6-446A-9E65-E96DC7ECE4E4}" type="presParOf" srcId="{2F824242-2AEB-49B3-B8A0-92CBCCB855A9}" destId="{889F29AC-E952-4007-B6B9-EF7D3C6667E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909595-CB6D-4965-A8C4-4E47F2DF0D64}" type="doc">
      <dgm:prSet loTypeId="urn:microsoft.com/office/officeart/2005/8/layout/process2" loCatId="process" qsTypeId="urn:microsoft.com/office/officeart/2005/8/quickstyle/simple3" qsCatId="simple" csTypeId="urn:microsoft.com/office/officeart/2005/8/colors/accent1_3" csCatId="accent1" phldr="1"/>
      <dgm:spPr/>
    </dgm:pt>
    <dgm:pt modelId="{D77EC1D3-1557-44FD-86B7-4C5A8C274CB2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필요성 인식</a:t>
          </a:r>
          <a:endParaRPr lang="ko-KR" altLang="en-US" sz="1200" dirty="0"/>
        </a:p>
      </dgm:t>
    </dgm:pt>
    <dgm:pt modelId="{C97D0B01-36FA-48FD-B189-E112509DEC33}" type="parTrans" cxnId="{2864661E-BEF6-439E-B4F6-AB751AD2374A}">
      <dgm:prSet/>
      <dgm:spPr/>
      <dgm:t>
        <a:bodyPr/>
        <a:lstStyle/>
        <a:p>
          <a:pPr latinLnBrk="1"/>
          <a:endParaRPr lang="ko-KR" altLang="en-US"/>
        </a:p>
      </dgm:t>
    </dgm:pt>
    <dgm:pt modelId="{3D1945CE-AEC9-4432-9DC7-09588F4E2A11}" type="sibTrans" cxnId="{2864661E-BEF6-439E-B4F6-AB751AD2374A}">
      <dgm:prSet/>
      <dgm:spPr/>
      <dgm:t>
        <a:bodyPr/>
        <a:lstStyle/>
        <a:p>
          <a:pPr latinLnBrk="1"/>
          <a:endParaRPr lang="ko-KR" altLang="en-US"/>
        </a:p>
      </dgm:t>
    </dgm:pt>
    <dgm:pt modelId="{35B8B805-DB70-4A30-B911-94B92EEB73C7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물품의 배달 및 검수</a:t>
          </a:r>
          <a:endParaRPr lang="ko-KR" altLang="en-US" sz="1200" dirty="0"/>
        </a:p>
      </dgm:t>
    </dgm:pt>
    <dgm:pt modelId="{BE324E83-5BA7-474C-942C-4C2C918A425F}" type="parTrans" cxnId="{D856213D-814C-4E96-A669-0EC5C547B078}">
      <dgm:prSet/>
      <dgm:spPr/>
      <dgm:t>
        <a:bodyPr/>
        <a:lstStyle/>
        <a:p>
          <a:pPr latinLnBrk="1"/>
          <a:endParaRPr lang="ko-KR" altLang="en-US"/>
        </a:p>
      </dgm:t>
    </dgm:pt>
    <dgm:pt modelId="{8C2EAACD-8012-461D-86D2-CB1655BEBF40}" type="sibTrans" cxnId="{D856213D-814C-4E96-A669-0EC5C547B078}">
      <dgm:prSet/>
      <dgm:spPr/>
      <dgm:t>
        <a:bodyPr/>
        <a:lstStyle/>
        <a:p>
          <a:pPr latinLnBrk="1"/>
          <a:endParaRPr lang="ko-KR" altLang="en-US"/>
        </a:p>
      </dgm:t>
    </dgm:pt>
    <dgm:pt modelId="{4325B250-7C24-472D-900C-046BDCF74087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구매 기록의 보관 및 대금 지불</a:t>
          </a:r>
          <a:endParaRPr lang="ko-KR" altLang="en-US" sz="1200" dirty="0"/>
        </a:p>
      </dgm:t>
    </dgm:pt>
    <dgm:pt modelId="{97FFA147-2991-4670-8BF5-5E2E6348C08C}" type="parTrans" cxnId="{F78923D7-CAE6-45F7-B945-10E24C48AAA4}">
      <dgm:prSet/>
      <dgm:spPr/>
      <dgm:t>
        <a:bodyPr/>
        <a:lstStyle/>
        <a:p>
          <a:pPr latinLnBrk="1"/>
          <a:endParaRPr lang="ko-KR" altLang="en-US"/>
        </a:p>
      </dgm:t>
    </dgm:pt>
    <dgm:pt modelId="{A2BD37D9-0988-4655-B1DC-BF0749BF2198}" type="sibTrans" cxnId="{F78923D7-CAE6-45F7-B945-10E24C48AAA4}">
      <dgm:prSet/>
      <dgm:spPr/>
      <dgm:t>
        <a:bodyPr/>
        <a:lstStyle/>
        <a:p>
          <a:pPr latinLnBrk="1"/>
          <a:endParaRPr lang="ko-KR" altLang="en-US"/>
        </a:p>
      </dgm:t>
    </dgm:pt>
    <dgm:pt modelId="{B95E17C0-0858-4B22-8163-0B90D247460D}">
      <dgm:prSet custT="1"/>
      <dgm:spPr/>
      <dgm:t>
        <a:bodyPr/>
        <a:lstStyle/>
        <a:p>
          <a:pPr latinLnBrk="1">
            <a:lnSpc>
              <a:spcPct val="100000"/>
            </a:lnSpc>
            <a:spcAft>
              <a:spcPts val="0"/>
            </a:spcAft>
          </a:pPr>
          <a:r>
            <a:rPr lang="ko-KR" altLang="en-US" sz="1200" dirty="0" smtClean="0"/>
            <a:t>물품 구매명세서 및 </a:t>
          </a:r>
          <a:endParaRPr lang="en-US" altLang="ko-KR" sz="1200" dirty="0" smtClean="0"/>
        </a:p>
        <a:p>
          <a:pPr latinLnBrk="1">
            <a:lnSpc>
              <a:spcPct val="100000"/>
            </a:lnSpc>
            <a:spcAft>
              <a:spcPts val="0"/>
            </a:spcAft>
          </a:pPr>
          <a:r>
            <a:rPr lang="ko-KR" altLang="en-US" sz="1200" dirty="0" smtClean="0"/>
            <a:t>구매청구서의 작성</a:t>
          </a:r>
          <a:r>
            <a:rPr lang="ko-KR" altLang="en-US" sz="1200" dirty="0" smtClean="0">
              <a:sym typeface="Wingdings"/>
            </a:rPr>
            <a:t>승인</a:t>
          </a:r>
          <a:endParaRPr lang="ko-KR" altLang="en-US" sz="1200" dirty="0"/>
        </a:p>
      </dgm:t>
    </dgm:pt>
    <dgm:pt modelId="{8BF72CFA-393F-459F-8EC6-0839BE45D9AC}" type="parTrans" cxnId="{F261EE3F-58C7-4F31-87C1-6F2DF0EC8C62}">
      <dgm:prSet/>
      <dgm:spPr/>
      <dgm:t>
        <a:bodyPr/>
        <a:lstStyle/>
        <a:p>
          <a:pPr latinLnBrk="1"/>
          <a:endParaRPr lang="ko-KR" altLang="en-US"/>
        </a:p>
      </dgm:t>
    </dgm:pt>
    <dgm:pt modelId="{C4166F9B-51EC-47D2-AA77-14620919E046}" type="sibTrans" cxnId="{F261EE3F-58C7-4F31-87C1-6F2DF0EC8C62}">
      <dgm:prSet/>
      <dgm:spPr/>
      <dgm:t>
        <a:bodyPr/>
        <a:lstStyle/>
        <a:p>
          <a:pPr latinLnBrk="1"/>
          <a:endParaRPr lang="ko-KR" altLang="en-US"/>
        </a:p>
      </dgm:t>
    </dgm:pt>
    <dgm:pt modelId="{F71BE056-BF41-4BD7-915A-F76A150A1C2C}">
      <dgm:prSet custT="1"/>
      <dgm:spPr/>
      <dgm:t>
        <a:bodyPr/>
        <a:lstStyle/>
        <a:p>
          <a:pPr latinLnBrk="1"/>
          <a:r>
            <a:rPr lang="ko-KR" altLang="en-US" sz="1200" dirty="0" smtClean="0"/>
            <a:t>공급업체 선정</a:t>
          </a:r>
          <a:endParaRPr lang="ko-KR" altLang="en-US" sz="1200" dirty="0"/>
        </a:p>
      </dgm:t>
    </dgm:pt>
    <dgm:pt modelId="{F9E11768-00B0-4882-B633-8A5B9556870B}" type="parTrans" cxnId="{FF3ACC00-80CA-47C9-BB12-0E069B064DCD}">
      <dgm:prSet/>
      <dgm:spPr/>
      <dgm:t>
        <a:bodyPr/>
        <a:lstStyle/>
        <a:p>
          <a:pPr latinLnBrk="1"/>
          <a:endParaRPr lang="ko-KR" altLang="en-US"/>
        </a:p>
      </dgm:t>
    </dgm:pt>
    <dgm:pt modelId="{83AEAB33-5297-4AD8-B5BF-F4FEC07BA567}" type="sibTrans" cxnId="{FF3ACC00-80CA-47C9-BB12-0E069B064DCD}">
      <dgm:prSet/>
      <dgm:spPr/>
      <dgm:t>
        <a:bodyPr/>
        <a:lstStyle/>
        <a:p>
          <a:pPr latinLnBrk="1"/>
          <a:endParaRPr lang="ko-KR" altLang="en-US"/>
        </a:p>
      </dgm:t>
    </dgm:pt>
    <dgm:pt modelId="{F3299D02-A37B-4CE7-9700-4445AE4A49D7}">
      <dgm:prSet custT="1"/>
      <dgm:spPr/>
      <dgm:t>
        <a:bodyPr/>
        <a:lstStyle/>
        <a:p>
          <a:pPr latinLnBrk="1"/>
          <a:r>
            <a:rPr lang="ko-KR" altLang="en-US" sz="1200" dirty="0" err="1" smtClean="0"/>
            <a:t>발주량</a:t>
          </a:r>
          <a:r>
            <a:rPr lang="ko-KR" altLang="en-US" sz="1200" dirty="0" smtClean="0"/>
            <a:t> 결정 및 발주서 작성</a:t>
          </a:r>
          <a:endParaRPr lang="ko-KR" altLang="en-US" sz="1200" dirty="0"/>
        </a:p>
      </dgm:t>
    </dgm:pt>
    <dgm:pt modelId="{B8BC02DB-C51E-415E-A56B-851D0A24A200}" type="parTrans" cxnId="{591556E9-DC93-449B-9B14-E58755DD8E9F}">
      <dgm:prSet/>
      <dgm:spPr/>
      <dgm:t>
        <a:bodyPr/>
        <a:lstStyle/>
        <a:p>
          <a:pPr latinLnBrk="1"/>
          <a:endParaRPr lang="ko-KR" altLang="en-US"/>
        </a:p>
      </dgm:t>
    </dgm:pt>
    <dgm:pt modelId="{1494D7F1-BDF9-4CBE-A57E-AEF8E45F5D2E}" type="sibTrans" cxnId="{591556E9-DC93-449B-9B14-E58755DD8E9F}">
      <dgm:prSet/>
      <dgm:spPr/>
      <dgm:t>
        <a:bodyPr/>
        <a:lstStyle/>
        <a:p>
          <a:pPr latinLnBrk="1"/>
          <a:endParaRPr lang="ko-KR" altLang="en-US"/>
        </a:p>
      </dgm:t>
    </dgm:pt>
    <dgm:pt modelId="{F3FF790D-051D-4CD2-835F-509803BD01A3}" type="pres">
      <dgm:prSet presAssocID="{0D909595-CB6D-4965-A8C4-4E47F2DF0D64}" presName="linearFlow" presStyleCnt="0">
        <dgm:presLayoutVars>
          <dgm:resizeHandles val="exact"/>
        </dgm:presLayoutVars>
      </dgm:prSet>
      <dgm:spPr/>
    </dgm:pt>
    <dgm:pt modelId="{75439057-BC8E-4FCA-AABD-D97CFE9C26C7}" type="pres">
      <dgm:prSet presAssocID="{D77EC1D3-1557-44FD-86B7-4C5A8C274CB2}" presName="node" presStyleLbl="node1" presStyleIdx="0" presStyleCnt="6" custScaleX="11724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3F9C605-6CF4-41FA-A703-AD4BBB547993}" type="pres">
      <dgm:prSet presAssocID="{3D1945CE-AEC9-4432-9DC7-09588F4E2A11}" presName="sibTrans" presStyleLbl="sibTrans2D1" presStyleIdx="0" presStyleCnt="5"/>
      <dgm:spPr/>
      <dgm:t>
        <a:bodyPr/>
        <a:lstStyle/>
        <a:p>
          <a:pPr latinLnBrk="1"/>
          <a:endParaRPr lang="ko-KR" altLang="en-US"/>
        </a:p>
      </dgm:t>
    </dgm:pt>
    <dgm:pt modelId="{E62086C1-F3AE-4426-8CC5-F79B5BC3B9B5}" type="pres">
      <dgm:prSet presAssocID="{3D1945CE-AEC9-4432-9DC7-09588F4E2A11}" presName="connectorText" presStyleLbl="sibTrans2D1" presStyleIdx="0" presStyleCnt="5"/>
      <dgm:spPr/>
      <dgm:t>
        <a:bodyPr/>
        <a:lstStyle/>
        <a:p>
          <a:pPr latinLnBrk="1"/>
          <a:endParaRPr lang="ko-KR" altLang="en-US"/>
        </a:p>
      </dgm:t>
    </dgm:pt>
    <dgm:pt modelId="{D25A3D17-6653-435D-A6A6-F9CFF420D07C}" type="pres">
      <dgm:prSet presAssocID="{B95E17C0-0858-4B22-8163-0B90D247460D}" presName="node" presStyleLbl="node1" presStyleIdx="1" presStyleCnt="6" custScaleX="11724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14BA3E3-22BF-4E08-89B2-7FBC092CD0AC}" type="pres">
      <dgm:prSet presAssocID="{C4166F9B-51EC-47D2-AA77-14620919E046}" presName="sibTrans" presStyleLbl="sibTrans2D1" presStyleIdx="1" presStyleCnt="5"/>
      <dgm:spPr/>
      <dgm:t>
        <a:bodyPr/>
        <a:lstStyle/>
        <a:p>
          <a:pPr latinLnBrk="1"/>
          <a:endParaRPr lang="ko-KR" altLang="en-US"/>
        </a:p>
      </dgm:t>
    </dgm:pt>
    <dgm:pt modelId="{2A3A2120-0D92-4978-B07F-563EC62BA10E}" type="pres">
      <dgm:prSet presAssocID="{C4166F9B-51EC-47D2-AA77-14620919E046}" presName="connectorText" presStyleLbl="sibTrans2D1" presStyleIdx="1" presStyleCnt="5"/>
      <dgm:spPr/>
      <dgm:t>
        <a:bodyPr/>
        <a:lstStyle/>
        <a:p>
          <a:pPr latinLnBrk="1"/>
          <a:endParaRPr lang="ko-KR" altLang="en-US"/>
        </a:p>
      </dgm:t>
    </dgm:pt>
    <dgm:pt modelId="{A06D66FE-D083-448C-8140-5B7E20C58285}" type="pres">
      <dgm:prSet presAssocID="{F71BE056-BF41-4BD7-915A-F76A150A1C2C}" presName="node" presStyleLbl="node1" presStyleIdx="2" presStyleCnt="6" custScaleX="11724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0CFF58B-080B-475B-A07F-ED54503CC678}" type="pres">
      <dgm:prSet presAssocID="{83AEAB33-5297-4AD8-B5BF-F4FEC07BA567}" presName="sibTrans" presStyleLbl="sibTrans2D1" presStyleIdx="2" presStyleCnt="5"/>
      <dgm:spPr/>
      <dgm:t>
        <a:bodyPr/>
        <a:lstStyle/>
        <a:p>
          <a:pPr latinLnBrk="1"/>
          <a:endParaRPr lang="ko-KR" altLang="en-US"/>
        </a:p>
      </dgm:t>
    </dgm:pt>
    <dgm:pt modelId="{9097EC25-6587-4D85-AF39-0106480DA112}" type="pres">
      <dgm:prSet presAssocID="{83AEAB33-5297-4AD8-B5BF-F4FEC07BA567}" presName="connectorText" presStyleLbl="sibTrans2D1" presStyleIdx="2" presStyleCnt="5"/>
      <dgm:spPr/>
      <dgm:t>
        <a:bodyPr/>
        <a:lstStyle/>
        <a:p>
          <a:pPr latinLnBrk="1"/>
          <a:endParaRPr lang="ko-KR" altLang="en-US"/>
        </a:p>
      </dgm:t>
    </dgm:pt>
    <dgm:pt modelId="{0425816C-41B4-43C9-88E2-093BCEC8B86C}" type="pres">
      <dgm:prSet presAssocID="{F3299D02-A37B-4CE7-9700-4445AE4A49D7}" presName="node" presStyleLbl="node1" presStyleIdx="3" presStyleCnt="6" custScaleX="11688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A06381D-0904-443F-B931-60E21A144558}" type="pres">
      <dgm:prSet presAssocID="{1494D7F1-BDF9-4CBE-A57E-AEF8E45F5D2E}" presName="sibTrans" presStyleLbl="sibTrans2D1" presStyleIdx="3" presStyleCnt="5"/>
      <dgm:spPr/>
      <dgm:t>
        <a:bodyPr/>
        <a:lstStyle/>
        <a:p>
          <a:pPr latinLnBrk="1"/>
          <a:endParaRPr lang="ko-KR" altLang="en-US"/>
        </a:p>
      </dgm:t>
    </dgm:pt>
    <dgm:pt modelId="{E1EBA83F-3E96-4B04-9AFB-F8F3115725C9}" type="pres">
      <dgm:prSet presAssocID="{1494D7F1-BDF9-4CBE-A57E-AEF8E45F5D2E}" presName="connectorText" presStyleLbl="sibTrans2D1" presStyleIdx="3" presStyleCnt="5"/>
      <dgm:spPr/>
      <dgm:t>
        <a:bodyPr/>
        <a:lstStyle/>
        <a:p>
          <a:pPr latinLnBrk="1"/>
          <a:endParaRPr lang="ko-KR" altLang="en-US"/>
        </a:p>
      </dgm:t>
    </dgm:pt>
    <dgm:pt modelId="{2AC6F9A0-45F5-4E78-9BF0-F05BBF5C60E4}" type="pres">
      <dgm:prSet presAssocID="{35B8B805-DB70-4A30-B911-94B92EEB73C7}" presName="node" presStyleLbl="node1" presStyleIdx="4" presStyleCnt="6" custScaleX="11724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00CFC5B-82EC-469D-9DDA-62CB1C8EE74A}" type="pres">
      <dgm:prSet presAssocID="{8C2EAACD-8012-461D-86D2-CB1655BEBF40}" presName="sibTrans" presStyleLbl="sibTrans2D1" presStyleIdx="4" presStyleCnt="5"/>
      <dgm:spPr/>
      <dgm:t>
        <a:bodyPr/>
        <a:lstStyle/>
        <a:p>
          <a:pPr latinLnBrk="1"/>
          <a:endParaRPr lang="ko-KR" altLang="en-US"/>
        </a:p>
      </dgm:t>
    </dgm:pt>
    <dgm:pt modelId="{08F8FCEF-DADB-4CC4-B216-47D3CDBF25F0}" type="pres">
      <dgm:prSet presAssocID="{8C2EAACD-8012-461D-86D2-CB1655BEBF40}" presName="connectorText" presStyleLbl="sibTrans2D1" presStyleIdx="4" presStyleCnt="5"/>
      <dgm:spPr/>
      <dgm:t>
        <a:bodyPr/>
        <a:lstStyle/>
        <a:p>
          <a:pPr latinLnBrk="1"/>
          <a:endParaRPr lang="ko-KR" altLang="en-US"/>
        </a:p>
      </dgm:t>
    </dgm:pt>
    <dgm:pt modelId="{19DC6387-A730-44B9-B627-939AE082DC2E}" type="pres">
      <dgm:prSet presAssocID="{4325B250-7C24-472D-900C-046BDCF74087}" presName="node" presStyleLbl="node1" presStyleIdx="5" presStyleCnt="6" custScaleX="11724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5C10252B-783B-403D-B0A6-919CFFF9BDE8}" type="presOf" srcId="{0D909595-CB6D-4965-A8C4-4E47F2DF0D64}" destId="{F3FF790D-051D-4CD2-835F-509803BD01A3}" srcOrd="0" destOrd="0" presId="urn:microsoft.com/office/officeart/2005/8/layout/process2"/>
    <dgm:cxn modelId="{D9EC5500-E1AE-4282-BA48-F08D0EB02DDE}" type="presOf" srcId="{D77EC1D3-1557-44FD-86B7-4C5A8C274CB2}" destId="{75439057-BC8E-4FCA-AABD-D97CFE9C26C7}" srcOrd="0" destOrd="0" presId="urn:microsoft.com/office/officeart/2005/8/layout/process2"/>
    <dgm:cxn modelId="{CCBED3BC-4E3F-4CDA-8834-27E723D8148D}" type="presOf" srcId="{3D1945CE-AEC9-4432-9DC7-09588F4E2A11}" destId="{E62086C1-F3AE-4426-8CC5-F79B5BC3B9B5}" srcOrd="1" destOrd="0" presId="urn:microsoft.com/office/officeart/2005/8/layout/process2"/>
    <dgm:cxn modelId="{98E0C258-E623-498A-A32C-F482805E69CB}" type="presOf" srcId="{83AEAB33-5297-4AD8-B5BF-F4FEC07BA567}" destId="{B0CFF58B-080B-475B-A07F-ED54503CC678}" srcOrd="0" destOrd="0" presId="urn:microsoft.com/office/officeart/2005/8/layout/process2"/>
    <dgm:cxn modelId="{2864661E-BEF6-439E-B4F6-AB751AD2374A}" srcId="{0D909595-CB6D-4965-A8C4-4E47F2DF0D64}" destId="{D77EC1D3-1557-44FD-86B7-4C5A8C274CB2}" srcOrd="0" destOrd="0" parTransId="{C97D0B01-36FA-48FD-B189-E112509DEC33}" sibTransId="{3D1945CE-AEC9-4432-9DC7-09588F4E2A11}"/>
    <dgm:cxn modelId="{743FAE71-DFC2-4F14-A63A-7459D3E98D6D}" type="presOf" srcId="{F71BE056-BF41-4BD7-915A-F76A150A1C2C}" destId="{A06D66FE-D083-448C-8140-5B7E20C58285}" srcOrd="0" destOrd="0" presId="urn:microsoft.com/office/officeart/2005/8/layout/process2"/>
    <dgm:cxn modelId="{82B0ACFE-C7D7-4B1A-B1B8-8450CA5A5519}" type="presOf" srcId="{1494D7F1-BDF9-4CBE-A57E-AEF8E45F5D2E}" destId="{E1EBA83F-3E96-4B04-9AFB-F8F3115725C9}" srcOrd="1" destOrd="0" presId="urn:microsoft.com/office/officeart/2005/8/layout/process2"/>
    <dgm:cxn modelId="{F78923D7-CAE6-45F7-B945-10E24C48AAA4}" srcId="{0D909595-CB6D-4965-A8C4-4E47F2DF0D64}" destId="{4325B250-7C24-472D-900C-046BDCF74087}" srcOrd="5" destOrd="0" parTransId="{97FFA147-2991-4670-8BF5-5E2E6348C08C}" sibTransId="{A2BD37D9-0988-4655-B1DC-BF0749BF2198}"/>
    <dgm:cxn modelId="{028BEB86-38FD-4606-87F9-A159BD6DC75F}" type="presOf" srcId="{C4166F9B-51EC-47D2-AA77-14620919E046}" destId="{414BA3E3-22BF-4E08-89B2-7FBC092CD0AC}" srcOrd="0" destOrd="0" presId="urn:microsoft.com/office/officeart/2005/8/layout/process2"/>
    <dgm:cxn modelId="{9F5205A9-F80B-4C0A-8574-78797BAD65B5}" type="presOf" srcId="{1494D7F1-BDF9-4CBE-A57E-AEF8E45F5D2E}" destId="{5A06381D-0904-443F-B931-60E21A144558}" srcOrd="0" destOrd="0" presId="urn:microsoft.com/office/officeart/2005/8/layout/process2"/>
    <dgm:cxn modelId="{3CA137C8-981F-4286-84CE-23BE23A78497}" type="presOf" srcId="{3D1945CE-AEC9-4432-9DC7-09588F4E2A11}" destId="{23F9C605-6CF4-41FA-A703-AD4BBB547993}" srcOrd="0" destOrd="0" presId="urn:microsoft.com/office/officeart/2005/8/layout/process2"/>
    <dgm:cxn modelId="{1A10EAD7-A5EB-426F-B41A-C5D0979BB59D}" type="presOf" srcId="{83AEAB33-5297-4AD8-B5BF-F4FEC07BA567}" destId="{9097EC25-6587-4D85-AF39-0106480DA112}" srcOrd="1" destOrd="0" presId="urn:microsoft.com/office/officeart/2005/8/layout/process2"/>
    <dgm:cxn modelId="{A5743CBD-FEFE-49EE-83BE-2101D54CEFCC}" type="presOf" srcId="{F3299D02-A37B-4CE7-9700-4445AE4A49D7}" destId="{0425816C-41B4-43C9-88E2-093BCEC8B86C}" srcOrd="0" destOrd="0" presId="urn:microsoft.com/office/officeart/2005/8/layout/process2"/>
    <dgm:cxn modelId="{D856213D-814C-4E96-A669-0EC5C547B078}" srcId="{0D909595-CB6D-4965-A8C4-4E47F2DF0D64}" destId="{35B8B805-DB70-4A30-B911-94B92EEB73C7}" srcOrd="4" destOrd="0" parTransId="{BE324E83-5BA7-474C-942C-4C2C918A425F}" sibTransId="{8C2EAACD-8012-461D-86D2-CB1655BEBF40}"/>
    <dgm:cxn modelId="{591556E9-DC93-449B-9B14-E58755DD8E9F}" srcId="{0D909595-CB6D-4965-A8C4-4E47F2DF0D64}" destId="{F3299D02-A37B-4CE7-9700-4445AE4A49D7}" srcOrd="3" destOrd="0" parTransId="{B8BC02DB-C51E-415E-A56B-851D0A24A200}" sibTransId="{1494D7F1-BDF9-4CBE-A57E-AEF8E45F5D2E}"/>
    <dgm:cxn modelId="{F261EE3F-58C7-4F31-87C1-6F2DF0EC8C62}" srcId="{0D909595-CB6D-4965-A8C4-4E47F2DF0D64}" destId="{B95E17C0-0858-4B22-8163-0B90D247460D}" srcOrd="1" destOrd="0" parTransId="{8BF72CFA-393F-459F-8EC6-0839BE45D9AC}" sibTransId="{C4166F9B-51EC-47D2-AA77-14620919E046}"/>
    <dgm:cxn modelId="{2709F827-92A5-4C97-9A8D-D10F95A2BF9F}" type="presOf" srcId="{4325B250-7C24-472D-900C-046BDCF74087}" destId="{19DC6387-A730-44B9-B627-939AE082DC2E}" srcOrd="0" destOrd="0" presId="urn:microsoft.com/office/officeart/2005/8/layout/process2"/>
    <dgm:cxn modelId="{FF3ACC00-80CA-47C9-BB12-0E069B064DCD}" srcId="{0D909595-CB6D-4965-A8C4-4E47F2DF0D64}" destId="{F71BE056-BF41-4BD7-915A-F76A150A1C2C}" srcOrd="2" destOrd="0" parTransId="{F9E11768-00B0-4882-B633-8A5B9556870B}" sibTransId="{83AEAB33-5297-4AD8-B5BF-F4FEC07BA567}"/>
    <dgm:cxn modelId="{C98E21CA-9045-4724-8344-A0F3173DE4C0}" type="presOf" srcId="{8C2EAACD-8012-461D-86D2-CB1655BEBF40}" destId="{08F8FCEF-DADB-4CC4-B216-47D3CDBF25F0}" srcOrd="1" destOrd="0" presId="urn:microsoft.com/office/officeart/2005/8/layout/process2"/>
    <dgm:cxn modelId="{DB047740-34A6-433E-8690-A9C347F873D3}" type="presOf" srcId="{B95E17C0-0858-4B22-8163-0B90D247460D}" destId="{D25A3D17-6653-435D-A6A6-F9CFF420D07C}" srcOrd="0" destOrd="0" presId="urn:microsoft.com/office/officeart/2005/8/layout/process2"/>
    <dgm:cxn modelId="{CAE25AF0-AC7E-4A7D-BA74-51CDFD9FED18}" type="presOf" srcId="{8C2EAACD-8012-461D-86D2-CB1655BEBF40}" destId="{400CFC5B-82EC-469D-9DDA-62CB1C8EE74A}" srcOrd="0" destOrd="0" presId="urn:microsoft.com/office/officeart/2005/8/layout/process2"/>
    <dgm:cxn modelId="{40132EB2-3D98-43FB-AAB4-EE279E38B55C}" type="presOf" srcId="{35B8B805-DB70-4A30-B911-94B92EEB73C7}" destId="{2AC6F9A0-45F5-4E78-9BF0-F05BBF5C60E4}" srcOrd="0" destOrd="0" presId="urn:microsoft.com/office/officeart/2005/8/layout/process2"/>
    <dgm:cxn modelId="{08A589F5-6623-47E3-8BCF-3E9302A8E303}" type="presOf" srcId="{C4166F9B-51EC-47D2-AA77-14620919E046}" destId="{2A3A2120-0D92-4978-B07F-563EC62BA10E}" srcOrd="1" destOrd="0" presId="urn:microsoft.com/office/officeart/2005/8/layout/process2"/>
    <dgm:cxn modelId="{201E9ADC-C46B-4B9D-B3D0-82C8A3A61DDC}" type="presParOf" srcId="{F3FF790D-051D-4CD2-835F-509803BD01A3}" destId="{75439057-BC8E-4FCA-AABD-D97CFE9C26C7}" srcOrd="0" destOrd="0" presId="urn:microsoft.com/office/officeart/2005/8/layout/process2"/>
    <dgm:cxn modelId="{E744FDC2-64D4-45A3-A934-B28CCC66D931}" type="presParOf" srcId="{F3FF790D-051D-4CD2-835F-509803BD01A3}" destId="{23F9C605-6CF4-41FA-A703-AD4BBB547993}" srcOrd="1" destOrd="0" presId="urn:microsoft.com/office/officeart/2005/8/layout/process2"/>
    <dgm:cxn modelId="{ED5F2C64-6A82-49C7-8078-4E92B7F6ADBF}" type="presParOf" srcId="{23F9C605-6CF4-41FA-A703-AD4BBB547993}" destId="{E62086C1-F3AE-4426-8CC5-F79B5BC3B9B5}" srcOrd="0" destOrd="0" presId="urn:microsoft.com/office/officeart/2005/8/layout/process2"/>
    <dgm:cxn modelId="{C79BFED6-5B29-43E6-974E-DEE958D4FDA4}" type="presParOf" srcId="{F3FF790D-051D-4CD2-835F-509803BD01A3}" destId="{D25A3D17-6653-435D-A6A6-F9CFF420D07C}" srcOrd="2" destOrd="0" presId="urn:microsoft.com/office/officeart/2005/8/layout/process2"/>
    <dgm:cxn modelId="{5045BBA6-3435-4DB7-A7AE-30D08CEAC4E9}" type="presParOf" srcId="{F3FF790D-051D-4CD2-835F-509803BD01A3}" destId="{414BA3E3-22BF-4E08-89B2-7FBC092CD0AC}" srcOrd="3" destOrd="0" presId="urn:microsoft.com/office/officeart/2005/8/layout/process2"/>
    <dgm:cxn modelId="{951AEB8A-C7F9-400E-A4E5-54B41DF0AC29}" type="presParOf" srcId="{414BA3E3-22BF-4E08-89B2-7FBC092CD0AC}" destId="{2A3A2120-0D92-4978-B07F-563EC62BA10E}" srcOrd="0" destOrd="0" presId="urn:microsoft.com/office/officeart/2005/8/layout/process2"/>
    <dgm:cxn modelId="{6AB1FD2F-B08F-434D-B770-721D85792093}" type="presParOf" srcId="{F3FF790D-051D-4CD2-835F-509803BD01A3}" destId="{A06D66FE-D083-448C-8140-5B7E20C58285}" srcOrd="4" destOrd="0" presId="urn:microsoft.com/office/officeart/2005/8/layout/process2"/>
    <dgm:cxn modelId="{6AC1A3F2-78F7-4FFC-A4BE-794287C522F4}" type="presParOf" srcId="{F3FF790D-051D-4CD2-835F-509803BD01A3}" destId="{B0CFF58B-080B-475B-A07F-ED54503CC678}" srcOrd="5" destOrd="0" presId="urn:microsoft.com/office/officeart/2005/8/layout/process2"/>
    <dgm:cxn modelId="{8E63481E-5878-482F-B5B3-622A626B28A5}" type="presParOf" srcId="{B0CFF58B-080B-475B-A07F-ED54503CC678}" destId="{9097EC25-6587-4D85-AF39-0106480DA112}" srcOrd="0" destOrd="0" presId="urn:microsoft.com/office/officeart/2005/8/layout/process2"/>
    <dgm:cxn modelId="{919FA4CA-E544-45BE-B310-C3F30CE54E9D}" type="presParOf" srcId="{F3FF790D-051D-4CD2-835F-509803BD01A3}" destId="{0425816C-41B4-43C9-88E2-093BCEC8B86C}" srcOrd="6" destOrd="0" presId="urn:microsoft.com/office/officeart/2005/8/layout/process2"/>
    <dgm:cxn modelId="{3DA262AD-386A-4C12-A317-68B9038D701F}" type="presParOf" srcId="{F3FF790D-051D-4CD2-835F-509803BD01A3}" destId="{5A06381D-0904-443F-B931-60E21A144558}" srcOrd="7" destOrd="0" presId="urn:microsoft.com/office/officeart/2005/8/layout/process2"/>
    <dgm:cxn modelId="{21D417D8-F7A7-4272-9DC1-F39015AC8C70}" type="presParOf" srcId="{5A06381D-0904-443F-B931-60E21A144558}" destId="{E1EBA83F-3E96-4B04-9AFB-F8F3115725C9}" srcOrd="0" destOrd="0" presId="urn:microsoft.com/office/officeart/2005/8/layout/process2"/>
    <dgm:cxn modelId="{3646BFF8-EC50-408D-AD31-55E7685DD064}" type="presParOf" srcId="{F3FF790D-051D-4CD2-835F-509803BD01A3}" destId="{2AC6F9A0-45F5-4E78-9BF0-F05BBF5C60E4}" srcOrd="8" destOrd="0" presId="urn:microsoft.com/office/officeart/2005/8/layout/process2"/>
    <dgm:cxn modelId="{2AC440CF-F20D-40F7-A47F-513DF4766290}" type="presParOf" srcId="{F3FF790D-051D-4CD2-835F-509803BD01A3}" destId="{400CFC5B-82EC-469D-9DDA-62CB1C8EE74A}" srcOrd="9" destOrd="0" presId="urn:microsoft.com/office/officeart/2005/8/layout/process2"/>
    <dgm:cxn modelId="{7F98B42A-90AC-47EC-98F9-4D730E3BA812}" type="presParOf" srcId="{400CFC5B-82EC-469D-9DDA-62CB1C8EE74A}" destId="{08F8FCEF-DADB-4CC4-B216-47D3CDBF25F0}" srcOrd="0" destOrd="0" presId="urn:microsoft.com/office/officeart/2005/8/layout/process2"/>
    <dgm:cxn modelId="{A1DC934F-FD9C-433D-96D2-D53F8AF4FA76}" type="presParOf" srcId="{F3FF790D-051D-4CD2-835F-509803BD01A3}" destId="{19DC6387-A730-44B9-B627-939AE082DC2E}" srcOrd="1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3CCC916-FDFB-4097-91C2-C6390631635B}">
      <dsp:nvSpPr>
        <dsp:cNvPr id="0" name=""/>
        <dsp:cNvSpPr/>
      </dsp:nvSpPr>
      <dsp:spPr>
        <a:xfrm>
          <a:off x="0" y="3417959"/>
          <a:ext cx="5280252" cy="747765"/>
        </a:xfrm>
        <a:prstGeom prst="rect">
          <a:avLst/>
        </a:prstGeom>
        <a:solidFill>
          <a:srgbClr val="4BACC6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수익성 평가</a:t>
          </a:r>
          <a:r>
            <a:rPr lang="en-US" altLang="ko-KR" sz="1200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(</a:t>
          </a:r>
          <a:r>
            <a:rPr lang="ko-KR" altLang="en-US" sz="1200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자산</a:t>
          </a:r>
          <a:r>
            <a:rPr lang="en-US" altLang="ko-KR" sz="1200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, </a:t>
          </a:r>
          <a:r>
            <a:rPr lang="ko-KR" altLang="en-US" sz="1200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자본금 대비해 평가</a:t>
          </a:r>
          <a:r>
            <a:rPr lang="en-US" altLang="ko-KR" sz="1200" kern="1200" dirty="0" smtClean="0">
              <a:solidFill>
                <a:sysClr val="windowText" lastClr="000000"/>
              </a:solidFill>
              <a:latin typeface="+mn-lt"/>
              <a:ea typeface="08서울한강체 M" panose="02020603020101020101" pitchFamily="18" charset="-127"/>
              <a:cs typeface="+mn-cs"/>
            </a:rPr>
            <a:t>)</a:t>
          </a:r>
          <a:endParaRPr lang="ko-KR" altLang="en-US" sz="1200" kern="1200" dirty="0">
            <a:solidFill>
              <a:sysClr val="windowText" lastClr="000000"/>
            </a:solidFill>
            <a:latin typeface="+mn-lt"/>
            <a:ea typeface="08서울한강체 M" panose="02020603020101020101" pitchFamily="18" charset="-127"/>
            <a:cs typeface="+mn-cs"/>
          </a:endParaRPr>
        </a:p>
      </dsp:txBody>
      <dsp:txXfrm>
        <a:off x="0" y="3417959"/>
        <a:ext cx="5280252" cy="747765"/>
      </dsp:txXfrm>
    </dsp:sp>
    <dsp:sp modelId="{635FDB25-9D50-432C-AFB4-574D7E6193C4}">
      <dsp:nvSpPr>
        <dsp:cNvPr id="0" name=""/>
        <dsp:cNvSpPr/>
      </dsp:nvSpPr>
      <dsp:spPr>
        <a:xfrm rot="10800000">
          <a:off x="0" y="2279111"/>
          <a:ext cx="5280252" cy="1150064"/>
        </a:xfrm>
        <a:prstGeom prst="upArrowCallout">
          <a:avLst/>
        </a:prstGeom>
        <a:solidFill>
          <a:srgbClr val="4BACC6">
            <a:hueOff val="-3311292"/>
            <a:satOff val="13270"/>
            <a:lumOff val="287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수익 추정</a:t>
          </a:r>
          <a:endParaRPr lang="ko-KR" altLang="en-US" sz="1200" kern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sp:txBody>
      <dsp:txXfrm>
        <a:off x="0" y="2279111"/>
        <a:ext cx="5280252" cy="403672"/>
      </dsp:txXfrm>
    </dsp:sp>
    <dsp:sp modelId="{25A33F0B-34CA-4DB7-9D2B-7A168D2C8AD8}">
      <dsp:nvSpPr>
        <dsp:cNvPr id="0" name=""/>
        <dsp:cNvSpPr/>
      </dsp:nvSpPr>
      <dsp:spPr>
        <a:xfrm>
          <a:off x="0" y="2682784"/>
          <a:ext cx="2640125" cy="343869"/>
        </a:xfrm>
        <a:prstGeom prst="rect">
          <a:avLst/>
        </a:prstGeom>
        <a:solidFill>
          <a:srgbClr val="4BACC6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BACC6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영업이익</a:t>
          </a:r>
          <a:endParaRPr lang="ko-KR" altLang="en-US" sz="1200" kern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sp:txBody>
      <dsp:txXfrm>
        <a:off x="0" y="2682784"/>
        <a:ext cx="2640125" cy="343869"/>
      </dsp:txXfrm>
    </dsp:sp>
    <dsp:sp modelId="{B016404F-C400-41EF-9651-3C7EC328995A}">
      <dsp:nvSpPr>
        <dsp:cNvPr id="0" name=""/>
        <dsp:cNvSpPr/>
      </dsp:nvSpPr>
      <dsp:spPr>
        <a:xfrm>
          <a:off x="2640126" y="2682784"/>
          <a:ext cx="2640125" cy="343869"/>
        </a:xfrm>
        <a:prstGeom prst="rect">
          <a:avLst/>
        </a:prstGeom>
        <a:solidFill>
          <a:srgbClr val="4BACC6">
            <a:tint val="40000"/>
            <a:alpha val="90000"/>
            <a:hueOff val="-2148096"/>
            <a:satOff val="9651"/>
            <a:lumOff val="663"/>
            <a:alphaOff val="0"/>
          </a:srgbClr>
        </a:solidFill>
        <a:ln w="25400" cap="flat" cmpd="sng" algn="ctr">
          <a:solidFill>
            <a:srgbClr val="4BACC6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순이익</a:t>
          </a:r>
          <a:endParaRPr lang="ko-KR" altLang="en-US" sz="1200" kern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sp:txBody>
      <dsp:txXfrm>
        <a:off x="2640126" y="2682784"/>
        <a:ext cx="2640125" cy="343869"/>
      </dsp:txXfrm>
    </dsp:sp>
    <dsp:sp modelId="{58F3810C-067E-4BD9-9709-150CCD1DE208}">
      <dsp:nvSpPr>
        <dsp:cNvPr id="0" name=""/>
        <dsp:cNvSpPr/>
      </dsp:nvSpPr>
      <dsp:spPr>
        <a:xfrm rot="10800000">
          <a:off x="0" y="1140264"/>
          <a:ext cx="5280252" cy="1150064"/>
        </a:xfrm>
        <a:prstGeom prst="upArrowCallout">
          <a:avLst/>
        </a:prstGeom>
        <a:solidFill>
          <a:srgbClr val="4BACC6">
            <a:hueOff val="-6622584"/>
            <a:satOff val="26541"/>
            <a:lumOff val="5752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비용추정</a:t>
          </a:r>
          <a:endParaRPr lang="ko-KR" altLang="en-US" sz="1200" kern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sp:txBody>
      <dsp:txXfrm>
        <a:off x="0" y="1140264"/>
        <a:ext cx="5280252" cy="403672"/>
      </dsp:txXfrm>
    </dsp:sp>
    <dsp:sp modelId="{4E9470E0-0469-4B9B-8AC1-3796E280E24A}">
      <dsp:nvSpPr>
        <dsp:cNvPr id="0" name=""/>
        <dsp:cNvSpPr/>
      </dsp:nvSpPr>
      <dsp:spPr>
        <a:xfrm>
          <a:off x="0" y="1543936"/>
          <a:ext cx="2640125" cy="343869"/>
        </a:xfrm>
        <a:prstGeom prst="rect">
          <a:avLst/>
        </a:prstGeom>
        <a:solidFill>
          <a:srgbClr val="4BACC6">
            <a:tint val="40000"/>
            <a:alpha val="90000"/>
            <a:hueOff val="-4296193"/>
            <a:satOff val="19301"/>
            <a:lumOff val="1327"/>
            <a:alphaOff val="0"/>
          </a:srgbClr>
        </a:solidFill>
        <a:ln w="25400" cap="flat" cmpd="sng" algn="ctr">
          <a:solidFill>
            <a:srgbClr val="4BACC6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고정비</a:t>
          </a:r>
          <a:endParaRPr lang="ko-KR" altLang="en-US" sz="1200" kern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sp:txBody>
      <dsp:txXfrm>
        <a:off x="0" y="1543936"/>
        <a:ext cx="2640125" cy="343869"/>
      </dsp:txXfrm>
    </dsp:sp>
    <dsp:sp modelId="{A9AF0543-FEFE-4119-B12E-0DCD2FDD74E4}">
      <dsp:nvSpPr>
        <dsp:cNvPr id="0" name=""/>
        <dsp:cNvSpPr/>
      </dsp:nvSpPr>
      <dsp:spPr>
        <a:xfrm>
          <a:off x="2640126" y="1543936"/>
          <a:ext cx="2640125" cy="343869"/>
        </a:xfrm>
        <a:prstGeom prst="rect">
          <a:avLst/>
        </a:prstGeom>
        <a:solidFill>
          <a:srgbClr val="4BACC6">
            <a:tint val="40000"/>
            <a:alpha val="90000"/>
            <a:hueOff val="-6444289"/>
            <a:satOff val="28952"/>
            <a:lumOff val="1990"/>
            <a:alphaOff val="0"/>
          </a:srgbClr>
        </a:solidFill>
        <a:ln w="25400" cap="flat" cmpd="sng" algn="ctr">
          <a:solidFill>
            <a:srgbClr val="4BACC6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변동비</a:t>
          </a:r>
          <a:endParaRPr lang="ko-KR" altLang="en-US" sz="1200" kern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sp:txBody>
      <dsp:txXfrm>
        <a:off x="2640126" y="1543936"/>
        <a:ext cx="2640125" cy="343869"/>
      </dsp:txXfrm>
    </dsp:sp>
    <dsp:sp modelId="{34A52395-9ED7-4A63-9B2F-4F5CF7A7B7E3}">
      <dsp:nvSpPr>
        <dsp:cNvPr id="0" name=""/>
        <dsp:cNvSpPr/>
      </dsp:nvSpPr>
      <dsp:spPr>
        <a:xfrm rot="10800000">
          <a:off x="0" y="1416"/>
          <a:ext cx="5280252" cy="1150064"/>
        </a:xfrm>
        <a:prstGeom prst="upArrowCallout">
          <a:avLst/>
        </a:prstGeom>
        <a:solidFill>
          <a:srgbClr val="4BACC6">
            <a:hueOff val="-9933876"/>
            <a:satOff val="39811"/>
            <a:lumOff val="8628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b="0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매출추정</a:t>
          </a:r>
          <a:endParaRPr lang="ko-KR" altLang="en-US" sz="1200" b="0" kern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sp:txBody>
      <dsp:txXfrm>
        <a:off x="0" y="1416"/>
        <a:ext cx="5280252" cy="403672"/>
      </dsp:txXfrm>
    </dsp:sp>
    <dsp:sp modelId="{ACB15DD4-3136-4C5A-8E3D-3919EC41DD5F}">
      <dsp:nvSpPr>
        <dsp:cNvPr id="0" name=""/>
        <dsp:cNvSpPr/>
      </dsp:nvSpPr>
      <dsp:spPr>
        <a:xfrm>
          <a:off x="0" y="405089"/>
          <a:ext cx="2640125" cy="343869"/>
        </a:xfrm>
        <a:prstGeom prst="rect">
          <a:avLst/>
        </a:prstGeom>
        <a:solidFill>
          <a:srgbClr val="4BACC6">
            <a:tint val="40000"/>
            <a:alpha val="90000"/>
            <a:hueOff val="-8592385"/>
            <a:satOff val="38602"/>
            <a:lumOff val="2654"/>
            <a:alphaOff val="0"/>
          </a:srgbClr>
        </a:solidFill>
        <a:ln w="25400" cap="flat" cmpd="sng" algn="ctr">
          <a:solidFill>
            <a:srgbClr val="4BACC6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목표 판매량</a:t>
          </a:r>
          <a:endParaRPr lang="ko-KR" altLang="en-US" sz="1200" kern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sp:txBody>
      <dsp:txXfrm>
        <a:off x="0" y="405089"/>
        <a:ext cx="2640125" cy="343869"/>
      </dsp:txXfrm>
    </dsp:sp>
    <dsp:sp modelId="{30B60EE8-E1A0-42E3-B51A-4D729BDC66E6}">
      <dsp:nvSpPr>
        <dsp:cNvPr id="0" name=""/>
        <dsp:cNvSpPr/>
      </dsp:nvSpPr>
      <dsp:spPr>
        <a:xfrm>
          <a:off x="2640126" y="405089"/>
          <a:ext cx="2640125" cy="343869"/>
        </a:xfrm>
        <a:prstGeom prst="rect">
          <a:avLst/>
        </a:prstGeom>
        <a:solidFill>
          <a:srgbClr val="4BACC6">
            <a:tint val="40000"/>
            <a:alpha val="90000"/>
            <a:hueOff val="-10740482"/>
            <a:satOff val="48253"/>
            <a:lumOff val="3317"/>
            <a:alphaOff val="0"/>
          </a:srgbClr>
        </a:solidFill>
        <a:ln w="25400" cap="flat" cmpd="sng" algn="ctr">
          <a:solidFill>
            <a:srgbClr val="4BACC6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목표 가격</a:t>
          </a:r>
          <a:endParaRPr lang="ko-KR" altLang="en-US" sz="1200" kern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sp:txBody>
      <dsp:txXfrm>
        <a:off x="2640126" y="405089"/>
        <a:ext cx="2640125" cy="34386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F9EE33C-0E7D-409B-8792-C0EFB03578B2}">
      <dsp:nvSpPr>
        <dsp:cNvPr id="0" name=""/>
        <dsp:cNvSpPr/>
      </dsp:nvSpPr>
      <dsp:spPr>
        <a:xfrm rot="5400000">
          <a:off x="2747969" y="-1535141"/>
          <a:ext cx="673434" cy="3914966"/>
        </a:xfrm>
        <a:prstGeom prst="round2SameRect">
          <a:avLst/>
        </a:prstGeom>
        <a:solidFill>
          <a:srgbClr val="C0504D">
            <a:tint val="40000"/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C0504D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445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ko-KR" altLang="en-US" sz="1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맑은 고딕"/>
            <a:ea typeface="맑은 고딕"/>
            <a:cs typeface="+mn-cs"/>
          </a:endParaRPr>
        </a:p>
      </dsp:txBody>
      <dsp:txXfrm rot="5400000">
        <a:off x="2747969" y="-1535141"/>
        <a:ext cx="673434" cy="3914966"/>
      </dsp:txXfrm>
    </dsp:sp>
    <dsp:sp modelId="{2CD51ABD-1A79-4DCC-B300-63D3AF1F042E}">
      <dsp:nvSpPr>
        <dsp:cNvPr id="0" name=""/>
        <dsp:cNvSpPr/>
      </dsp:nvSpPr>
      <dsp:spPr>
        <a:xfrm>
          <a:off x="103598" y="1445"/>
          <a:ext cx="1023604" cy="841793"/>
        </a:xfrm>
        <a:prstGeom prst="roundRect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>
              <a:solidFill>
                <a:sysClr val="window" lastClr="FFFFFF"/>
              </a:solidFill>
              <a:latin typeface="+mn-ea"/>
              <a:ea typeface="+mn-ea"/>
              <a:cs typeface="+mn-cs"/>
            </a:rPr>
            <a:t>학교급식</a:t>
          </a:r>
          <a:endParaRPr lang="ko-KR" altLang="en-US" sz="1000" kern="1200" dirty="0">
            <a:solidFill>
              <a:sysClr val="window" lastClr="FFFFFF"/>
            </a:solidFill>
            <a:latin typeface="+mn-ea"/>
            <a:ea typeface="+mn-ea"/>
            <a:cs typeface="+mn-cs"/>
          </a:endParaRPr>
        </a:p>
      </dsp:txBody>
      <dsp:txXfrm>
        <a:off x="103598" y="1445"/>
        <a:ext cx="1023604" cy="841793"/>
      </dsp:txXfrm>
    </dsp:sp>
    <dsp:sp modelId="{650DD58E-21E2-4FFF-B57D-FABD780DDF85}">
      <dsp:nvSpPr>
        <dsp:cNvPr id="0" name=""/>
        <dsp:cNvSpPr/>
      </dsp:nvSpPr>
      <dsp:spPr>
        <a:xfrm rot="5400000">
          <a:off x="2747969" y="-651258"/>
          <a:ext cx="673434" cy="3914966"/>
        </a:xfrm>
        <a:prstGeom prst="round2SameRect">
          <a:avLst/>
        </a:prstGeom>
        <a:solidFill>
          <a:srgbClr val="9BBB59">
            <a:tint val="40000"/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9BBB5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445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ko-KR" altLang="en-US" sz="1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맑은 고딕"/>
            <a:ea typeface="맑은 고딕"/>
            <a:cs typeface="+mn-cs"/>
          </a:endParaRPr>
        </a:p>
      </dsp:txBody>
      <dsp:txXfrm rot="5400000">
        <a:off x="2747969" y="-651258"/>
        <a:ext cx="673434" cy="3914966"/>
      </dsp:txXfrm>
    </dsp:sp>
    <dsp:sp modelId="{EDC66339-F413-454D-9C5D-74B216C6D106}">
      <dsp:nvSpPr>
        <dsp:cNvPr id="0" name=""/>
        <dsp:cNvSpPr/>
      </dsp:nvSpPr>
      <dsp:spPr>
        <a:xfrm>
          <a:off x="103598" y="885328"/>
          <a:ext cx="1023604" cy="841793"/>
        </a:xfrm>
        <a:prstGeom prst="roundRect">
          <a:avLst/>
        </a:prstGeo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>
              <a:solidFill>
                <a:sysClr val="window" lastClr="FFFFFF"/>
              </a:solidFill>
              <a:latin typeface="+mn-ea"/>
              <a:ea typeface="+mn-ea"/>
              <a:cs typeface="+mn-cs"/>
            </a:rPr>
            <a:t>산업체</a:t>
          </a:r>
          <a:endParaRPr lang="ko-KR" altLang="en-US" sz="1000" kern="1200" dirty="0">
            <a:solidFill>
              <a:sysClr val="window" lastClr="FFFFFF"/>
            </a:solidFill>
            <a:latin typeface="+mn-ea"/>
            <a:ea typeface="+mn-ea"/>
            <a:cs typeface="+mn-cs"/>
          </a:endParaRPr>
        </a:p>
      </dsp:txBody>
      <dsp:txXfrm>
        <a:off x="103598" y="885328"/>
        <a:ext cx="1023604" cy="841793"/>
      </dsp:txXfrm>
    </dsp:sp>
    <dsp:sp modelId="{9E7B0959-653B-47FB-B5AF-6026D9B6C729}">
      <dsp:nvSpPr>
        <dsp:cNvPr id="0" name=""/>
        <dsp:cNvSpPr/>
      </dsp:nvSpPr>
      <dsp:spPr>
        <a:xfrm>
          <a:off x="103598" y="1769211"/>
          <a:ext cx="1023604" cy="841793"/>
        </a:xfrm>
        <a:prstGeom prst="roundRect">
          <a:avLst/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>
              <a:solidFill>
                <a:sysClr val="window" lastClr="FFFFFF"/>
              </a:solidFill>
              <a:latin typeface="+mn-ea"/>
              <a:ea typeface="+mn-ea"/>
              <a:cs typeface="+mn-cs"/>
            </a:rPr>
            <a:t>군대</a:t>
          </a:r>
          <a:endParaRPr lang="ko-KR" altLang="en-US" sz="1000" kern="1200" dirty="0">
            <a:solidFill>
              <a:sysClr val="window" lastClr="FFFFFF"/>
            </a:solidFill>
            <a:latin typeface="+mn-ea"/>
            <a:ea typeface="+mn-ea"/>
            <a:cs typeface="+mn-cs"/>
          </a:endParaRPr>
        </a:p>
      </dsp:txBody>
      <dsp:txXfrm>
        <a:off x="103598" y="1769211"/>
        <a:ext cx="1023604" cy="841793"/>
      </dsp:txXfrm>
    </dsp:sp>
    <dsp:sp modelId="{53CCBB79-B276-4F34-9347-C64D9FEC6A1E}">
      <dsp:nvSpPr>
        <dsp:cNvPr id="0" name=""/>
        <dsp:cNvSpPr/>
      </dsp:nvSpPr>
      <dsp:spPr>
        <a:xfrm rot="5400000">
          <a:off x="2747969" y="1116506"/>
          <a:ext cx="673434" cy="3914966"/>
        </a:xfrm>
        <a:prstGeom prst="round2SameRect">
          <a:avLst/>
        </a:prstGeom>
        <a:solidFill>
          <a:srgbClr val="8064A2">
            <a:tint val="40000"/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8064A2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445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ko-KR" altLang="en-US" sz="1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맑은 고딕"/>
            <a:ea typeface="맑은 고딕"/>
            <a:cs typeface="+mn-cs"/>
          </a:endParaRPr>
        </a:p>
      </dsp:txBody>
      <dsp:txXfrm rot="5400000">
        <a:off x="2747969" y="1116506"/>
        <a:ext cx="673434" cy="3914966"/>
      </dsp:txXfrm>
    </dsp:sp>
    <dsp:sp modelId="{1A2F6BC6-EF1F-4746-8375-5290EF3F68E7}">
      <dsp:nvSpPr>
        <dsp:cNvPr id="0" name=""/>
        <dsp:cNvSpPr/>
      </dsp:nvSpPr>
      <dsp:spPr>
        <a:xfrm>
          <a:off x="103598" y="2653093"/>
          <a:ext cx="1023604" cy="841793"/>
        </a:xfrm>
        <a:prstGeom prst="roundRect">
          <a:avLst/>
        </a:prstGeom>
        <a:gradFill rotWithShape="0">
          <a:gsLst>
            <a:gs pos="0">
              <a:srgbClr val="4BACC6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BACC6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BACC6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>
              <a:solidFill>
                <a:sysClr val="window" lastClr="FFFFFF"/>
              </a:solidFill>
              <a:latin typeface="+mn-ea"/>
              <a:ea typeface="+mn-ea"/>
              <a:cs typeface="+mn-cs"/>
            </a:rPr>
            <a:t>육아     </a:t>
          </a:r>
          <a:endParaRPr lang="en-US" altLang="ko-KR" sz="1000" kern="1200" dirty="0" smtClean="0">
            <a:solidFill>
              <a:sysClr val="window" lastClr="FFFFFF"/>
            </a:solidFill>
            <a:latin typeface="+mn-ea"/>
            <a:ea typeface="+mn-ea"/>
            <a:cs typeface="+mn-cs"/>
          </a:endParaRPr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>
              <a:solidFill>
                <a:sysClr val="window" lastClr="FFFFFF"/>
              </a:solidFill>
              <a:latin typeface="+mn-ea"/>
              <a:ea typeface="+mn-ea"/>
              <a:cs typeface="+mn-cs"/>
            </a:rPr>
            <a:t>보육시설</a:t>
          </a:r>
          <a:endParaRPr lang="ko-KR" altLang="en-US" sz="1000" kern="1200" dirty="0">
            <a:solidFill>
              <a:sysClr val="window" lastClr="FFFFFF"/>
            </a:solidFill>
            <a:latin typeface="+mn-ea"/>
            <a:ea typeface="+mn-ea"/>
            <a:cs typeface="+mn-cs"/>
          </a:endParaRPr>
        </a:p>
      </dsp:txBody>
      <dsp:txXfrm>
        <a:off x="103598" y="2653093"/>
        <a:ext cx="1023604" cy="841793"/>
      </dsp:txXfrm>
    </dsp:sp>
    <dsp:sp modelId="{1772FACE-1A3C-4D90-805E-34DC62DF98E0}">
      <dsp:nvSpPr>
        <dsp:cNvPr id="0" name=""/>
        <dsp:cNvSpPr/>
      </dsp:nvSpPr>
      <dsp:spPr>
        <a:xfrm rot="5400000">
          <a:off x="2747969" y="2000389"/>
          <a:ext cx="673434" cy="3914966"/>
        </a:xfrm>
        <a:prstGeom prst="round2SameRect">
          <a:avLst/>
        </a:prstGeom>
        <a:solidFill>
          <a:srgbClr val="4BACC6">
            <a:tint val="40000"/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4BACC6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t" anchorCtr="1">
          <a:noAutofit/>
        </a:bodyPr>
        <a:lstStyle/>
        <a:p>
          <a:pPr marL="0" lvl="1" indent="0" algn="l" defTabSz="4445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ko-KR" altLang="en-US" sz="1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맑은 고딕"/>
            <a:ea typeface="맑은 고딕"/>
            <a:cs typeface="+mn-cs"/>
          </a:endParaRPr>
        </a:p>
        <a:p>
          <a:pPr marL="57150" lvl="1" indent="0" algn="l" defTabSz="4445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ko-KR" altLang="en-US" sz="1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맑은 고딕"/>
            <a:ea typeface="맑은 고딕"/>
            <a:cs typeface="+mn-cs"/>
          </a:endParaRPr>
        </a:p>
      </dsp:txBody>
      <dsp:txXfrm rot="5400000">
        <a:off x="2747969" y="2000389"/>
        <a:ext cx="673434" cy="3914966"/>
      </dsp:txXfrm>
    </dsp:sp>
    <dsp:sp modelId="{35008DB1-72F6-49D0-9A05-06D0B1C249D9}">
      <dsp:nvSpPr>
        <dsp:cNvPr id="0" name=""/>
        <dsp:cNvSpPr/>
      </dsp:nvSpPr>
      <dsp:spPr>
        <a:xfrm>
          <a:off x="103598" y="3536976"/>
          <a:ext cx="1023604" cy="841793"/>
        </a:xfrm>
        <a:prstGeom prst="roundRect">
          <a:avLst/>
        </a:prstGeom>
        <a:gradFill rotWithShape="0">
          <a:gsLst>
            <a:gs pos="0">
              <a:srgbClr val="F79646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79646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79646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>
              <a:solidFill>
                <a:sysClr val="window" lastClr="FFFFFF"/>
              </a:solidFill>
              <a:latin typeface="+mn-ea"/>
              <a:ea typeface="+mn-ea"/>
              <a:cs typeface="+mn-cs"/>
            </a:rPr>
            <a:t>병원</a:t>
          </a:r>
          <a:endParaRPr lang="ko-KR" altLang="en-US" sz="1000" kern="1200" dirty="0">
            <a:solidFill>
              <a:sysClr val="window" lastClr="FFFFFF"/>
            </a:solidFill>
            <a:latin typeface="+mn-ea"/>
            <a:ea typeface="+mn-ea"/>
            <a:cs typeface="+mn-cs"/>
          </a:endParaRPr>
        </a:p>
      </dsp:txBody>
      <dsp:txXfrm>
        <a:off x="103598" y="3536976"/>
        <a:ext cx="1023604" cy="841793"/>
      </dsp:txXfrm>
    </dsp:sp>
    <dsp:sp modelId="{889F29AC-E952-4007-B6B9-EF7D3C6667E4}">
      <dsp:nvSpPr>
        <dsp:cNvPr id="0" name=""/>
        <dsp:cNvSpPr/>
      </dsp:nvSpPr>
      <dsp:spPr>
        <a:xfrm rot="5400000">
          <a:off x="2747969" y="2884272"/>
          <a:ext cx="673434" cy="3914966"/>
        </a:xfrm>
        <a:prstGeom prst="round2SameRect">
          <a:avLst/>
        </a:prstGeom>
        <a:solidFill>
          <a:srgbClr val="F79646">
            <a:tint val="40000"/>
            <a:alpha val="9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F79646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445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ko-KR" altLang="en-US" sz="1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맑은 고딕"/>
            <a:ea typeface="맑은 고딕"/>
            <a:cs typeface="+mn-cs"/>
          </a:endParaRPr>
        </a:p>
      </dsp:txBody>
      <dsp:txXfrm rot="5400000">
        <a:off x="2747969" y="2884272"/>
        <a:ext cx="673434" cy="3914966"/>
      </dsp:txXfrm>
    </dsp:sp>
    <dsp:sp modelId="{4F8BB885-04E7-4245-B61F-C0AFC511E3D4}">
      <dsp:nvSpPr>
        <dsp:cNvPr id="0" name=""/>
        <dsp:cNvSpPr/>
      </dsp:nvSpPr>
      <dsp:spPr>
        <a:xfrm>
          <a:off x="103598" y="4420859"/>
          <a:ext cx="1023604" cy="841793"/>
        </a:xfrm>
        <a:prstGeom prst="roundRect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>
              <a:solidFill>
                <a:sysClr val="window" lastClr="FFFFFF"/>
              </a:solidFill>
              <a:latin typeface="+mn-ea"/>
              <a:ea typeface="+mn-ea"/>
              <a:cs typeface="+mn-cs"/>
            </a:rPr>
            <a:t>기타</a:t>
          </a:r>
          <a:endParaRPr lang="ko-KR" altLang="en-US" sz="1000" kern="1200" dirty="0">
            <a:solidFill>
              <a:sysClr val="window" lastClr="FFFFFF"/>
            </a:solidFill>
            <a:latin typeface="+mn-ea"/>
            <a:ea typeface="+mn-ea"/>
            <a:cs typeface="+mn-cs"/>
          </a:endParaRPr>
        </a:p>
      </dsp:txBody>
      <dsp:txXfrm>
        <a:off x="103598" y="4420859"/>
        <a:ext cx="1023604" cy="84179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5439057-BC8E-4FCA-AABD-D97CFE9C26C7}">
      <dsp:nvSpPr>
        <dsp:cNvPr id="0" name=""/>
        <dsp:cNvSpPr/>
      </dsp:nvSpPr>
      <dsp:spPr>
        <a:xfrm>
          <a:off x="1255619" y="2149"/>
          <a:ext cx="1857764" cy="6369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필요성 인식</a:t>
          </a:r>
          <a:endParaRPr lang="ko-KR" altLang="en-US" sz="1200" kern="1200" dirty="0"/>
        </a:p>
      </dsp:txBody>
      <dsp:txXfrm>
        <a:off x="1255619" y="2149"/>
        <a:ext cx="1857764" cy="636979"/>
      </dsp:txXfrm>
    </dsp:sp>
    <dsp:sp modelId="{23F9C605-6CF4-41FA-A703-AD4BBB547993}">
      <dsp:nvSpPr>
        <dsp:cNvPr id="0" name=""/>
        <dsp:cNvSpPr/>
      </dsp:nvSpPr>
      <dsp:spPr>
        <a:xfrm rot="5400000">
          <a:off x="2065068" y="655054"/>
          <a:ext cx="238867" cy="28664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000" kern="1200"/>
        </a:p>
      </dsp:txBody>
      <dsp:txXfrm rot="5400000">
        <a:off x="2065068" y="655054"/>
        <a:ext cx="238867" cy="286640"/>
      </dsp:txXfrm>
    </dsp:sp>
    <dsp:sp modelId="{D25A3D17-6653-435D-A6A6-F9CFF420D07C}">
      <dsp:nvSpPr>
        <dsp:cNvPr id="0" name=""/>
        <dsp:cNvSpPr/>
      </dsp:nvSpPr>
      <dsp:spPr>
        <a:xfrm>
          <a:off x="1255619" y="957619"/>
          <a:ext cx="1857764" cy="6369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61249"/>
                <a:satOff val="-878"/>
                <a:lumOff val="5123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61249"/>
                <a:satOff val="-878"/>
                <a:lumOff val="5123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61249"/>
                <a:satOff val="-878"/>
                <a:lumOff val="512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latinLnBrk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o-KR" altLang="en-US" sz="1200" kern="1200" dirty="0" smtClean="0"/>
            <a:t>물품 구매명세서 및 </a:t>
          </a:r>
          <a:endParaRPr lang="en-US" altLang="ko-KR" sz="1200" kern="1200" dirty="0" smtClean="0"/>
        </a:p>
        <a:p>
          <a:pPr lvl="0" algn="ctr" defTabSz="533400" latinLnBrk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o-KR" altLang="en-US" sz="1200" kern="1200" dirty="0" smtClean="0"/>
            <a:t>구매청구서의 작성</a:t>
          </a:r>
          <a:r>
            <a:rPr lang="ko-KR" altLang="en-US" sz="1200" kern="1200" dirty="0" smtClean="0">
              <a:sym typeface="Wingdings"/>
            </a:rPr>
            <a:t>승인</a:t>
          </a:r>
          <a:endParaRPr lang="ko-KR" altLang="en-US" sz="1200" kern="1200" dirty="0"/>
        </a:p>
      </dsp:txBody>
      <dsp:txXfrm>
        <a:off x="1255619" y="957619"/>
        <a:ext cx="1857764" cy="636979"/>
      </dsp:txXfrm>
    </dsp:sp>
    <dsp:sp modelId="{414BA3E3-22BF-4E08-89B2-7FBC092CD0AC}">
      <dsp:nvSpPr>
        <dsp:cNvPr id="0" name=""/>
        <dsp:cNvSpPr/>
      </dsp:nvSpPr>
      <dsp:spPr>
        <a:xfrm rot="5400000">
          <a:off x="2065068" y="1610524"/>
          <a:ext cx="238867" cy="28664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76575"/>
                <a:satOff val="-1064"/>
                <a:lumOff val="5738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76575"/>
                <a:satOff val="-1064"/>
                <a:lumOff val="5738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76575"/>
                <a:satOff val="-1064"/>
                <a:lumOff val="573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000" kern="1200"/>
        </a:p>
      </dsp:txBody>
      <dsp:txXfrm rot="5400000">
        <a:off x="2065068" y="1610524"/>
        <a:ext cx="238867" cy="286640"/>
      </dsp:txXfrm>
    </dsp:sp>
    <dsp:sp modelId="{A06D66FE-D083-448C-8140-5B7E20C58285}">
      <dsp:nvSpPr>
        <dsp:cNvPr id="0" name=""/>
        <dsp:cNvSpPr/>
      </dsp:nvSpPr>
      <dsp:spPr>
        <a:xfrm>
          <a:off x="1255619" y="1913089"/>
          <a:ext cx="1857764" cy="6369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122498"/>
                <a:satOff val="-1757"/>
                <a:lumOff val="10246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122498"/>
                <a:satOff val="-1757"/>
                <a:lumOff val="10246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122498"/>
                <a:satOff val="-1757"/>
                <a:lumOff val="1024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공급업체 선정</a:t>
          </a:r>
          <a:endParaRPr lang="ko-KR" altLang="en-US" sz="1200" kern="1200" dirty="0"/>
        </a:p>
      </dsp:txBody>
      <dsp:txXfrm>
        <a:off x="1255619" y="1913089"/>
        <a:ext cx="1857764" cy="636979"/>
      </dsp:txXfrm>
    </dsp:sp>
    <dsp:sp modelId="{B0CFF58B-080B-475B-A07F-ED54503CC678}">
      <dsp:nvSpPr>
        <dsp:cNvPr id="0" name=""/>
        <dsp:cNvSpPr/>
      </dsp:nvSpPr>
      <dsp:spPr>
        <a:xfrm rot="5400000">
          <a:off x="2065068" y="2565994"/>
          <a:ext cx="238867" cy="28664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153150"/>
                <a:satOff val="-2127"/>
                <a:lumOff val="11477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153150"/>
                <a:satOff val="-2127"/>
                <a:lumOff val="11477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153150"/>
                <a:satOff val="-2127"/>
                <a:lumOff val="1147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000" kern="1200"/>
        </a:p>
      </dsp:txBody>
      <dsp:txXfrm rot="5400000">
        <a:off x="2065068" y="2565994"/>
        <a:ext cx="238867" cy="286640"/>
      </dsp:txXfrm>
    </dsp:sp>
    <dsp:sp modelId="{0425816C-41B4-43C9-88E2-093BCEC8B86C}">
      <dsp:nvSpPr>
        <dsp:cNvPr id="0" name=""/>
        <dsp:cNvSpPr/>
      </dsp:nvSpPr>
      <dsp:spPr>
        <a:xfrm>
          <a:off x="1258503" y="2868559"/>
          <a:ext cx="1851996" cy="6369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183747"/>
                <a:satOff val="-2635"/>
                <a:lumOff val="15369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183747"/>
                <a:satOff val="-2635"/>
                <a:lumOff val="15369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183747"/>
                <a:satOff val="-2635"/>
                <a:lumOff val="1536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발주량</a:t>
          </a:r>
          <a:r>
            <a:rPr lang="ko-KR" altLang="en-US" sz="1200" kern="1200" dirty="0" smtClean="0"/>
            <a:t> 결정 및 발주서 작성</a:t>
          </a:r>
          <a:endParaRPr lang="ko-KR" altLang="en-US" sz="1200" kern="1200" dirty="0"/>
        </a:p>
      </dsp:txBody>
      <dsp:txXfrm>
        <a:off x="1258503" y="2868559"/>
        <a:ext cx="1851996" cy="636979"/>
      </dsp:txXfrm>
    </dsp:sp>
    <dsp:sp modelId="{5A06381D-0904-443F-B931-60E21A144558}">
      <dsp:nvSpPr>
        <dsp:cNvPr id="0" name=""/>
        <dsp:cNvSpPr/>
      </dsp:nvSpPr>
      <dsp:spPr>
        <a:xfrm rot="5400000">
          <a:off x="2065068" y="3521463"/>
          <a:ext cx="238867" cy="28664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229725"/>
                <a:satOff val="-3191"/>
                <a:lumOff val="17215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229725"/>
                <a:satOff val="-3191"/>
                <a:lumOff val="17215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229725"/>
                <a:satOff val="-3191"/>
                <a:lumOff val="1721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000" kern="1200"/>
        </a:p>
      </dsp:txBody>
      <dsp:txXfrm rot="5400000">
        <a:off x="2065068" y="3521463"/>
        <a:ext cx="238867" cy="286640"/>
      </dsp:txXfrm>
    </dsp:sp>
    <dsp:sp modelId="{2AC6F9A0-45F5-4E78-9BF0-F05BBF5C60E4}">
      <dsp:nvSpPr>
        <dsp:cNvPr id="0" name=""/>
        <dsp:cNvSpPr/>
      </dsp:nvSpPr>
      <dsp:spPr>
        <a:xfrm>
          <a:off x="1255619" y="3824029"/>
          <a:ext cx="1857764" cy="6369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244997"/>
                <a:satOff val="-3514"/>
                <a:lumOff val="20492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244997"/>
                <a:satOff val="-3514"/>
                <a:lumOff val="20492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244997"/>
                <a:satOff val="-3514"/>
                <a:lumOff val="2049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물품의 배달 및 검수</a:t>
          </a:r>
          <a:endParaRPr lang="ko-KR" altLang="en-US" sz="1200" kern="1200" dirty="0"/>
        </a:p>
      </dsp:txBody>
      <dsp:txXfrm>
        <a:off x="1255619" y="3824029"/>
        <a:ext cx="1857764" cy="636979"/>
      </dsp:txXfrm>
    </dsp:sp>
    <dsp:sp modelId="{400CFC5B-82EC-469D-9DDA-62CB1C8EE74A}">
      <dsp:nvSpPr>
        <dsp:cNvPr id="0" name=""/>
        <dsp:cNvSpPr/>
      </dsp:nvSpPr>
      <dsp:spPr>
        <a:xfrm rot="5400000">
          <a:off x="2065068" y="4476933"/>
          <a:ext cx="238867" cy="28664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306300"/>
                <a:satOff val="-4255"/>
                <a:lumOff val="22954"/>
                <a:alphaOff val="0"/>
                <a:tint val="50000"/>
                <a:satMod val="300000"/>
              </a:schemeClr>
            </a:gs>
            <a:gs pos="35000">
              <a:schemeClr val="accent1">
                <a:shade val="90000"/>
                <a:hueOff val="306300"/>
                <a:satOff val="-4255"/>
                <a:lumOff val="22954"/>
                <a:alphaOff val="0"/>
                <a:tint val="37000"/>
                <a:satMod val="300000"/>
              </a:schemeClr>
            </a:gs>
            <a:gs pos="100000">
              <a:schemeClr val="accent1">
                <a:shade val="90000"/>
                <a:hueOff val="306300"/>
                <a:satOff val="-4255"/>
                <a:lumOff val="2295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000" kern="1200"/>
        </a:p>
      </dsp:txBody>
      <dsp:txXfrm rot="5400000">
        <a:off x="2065068" y="4476933"/>
        <a:ext cx="238867" cy="286640"/>
      </dsp:txXfrm>
    </dsp:sp>
    <dsp:sp modelId="{19DC6387-A730-44B9-B627-939AE082DC2E}">
      <dsp:nvSpPr>
        <dsp:cNvPr id="0" name=""/>
        <dsp:cNvSpPr/>
      </dsp:nvSpPr>
      <dsp:spPr>
        <a:xfrm>
          <a:off x="1255619" y="4779499"/>
          <a:ext cx="1857764" cy="6369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80000"/>
                <a:hueOff val="306246"/>
                <a:satOff val="-4392"/>
                <a:lumOff val="25615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306246"/>
                <a:satOff val="-4392"/>
                <a:lumOff val="25615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306246"/>
                <a:satOff val="-4392"/>
                <a:lumOff val="2561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구매 기록의 보관 및 대금 지불</a:t>
          </a:r>
          <a:endParaRPr lang="ko-KR" altLang="en-US" sz="1200" kern="1200" dirty="0"/>
        </a:p>
      </dsp:txBody>
      <dsp:txXfrm>
        <a:off x="1255619" y="4779499"/>
        <a:ext cx="1857764" cy="6369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533650" cy="425450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l" defTabSz="457271" fontAlgn="auto" latinLnBrk="0">
              <a:spcBef>
                <a:spcPts val="0"/>
              </a:spcBef>
              <a:spcAft>
                <a:spcPts val="0"/>
              </a:spcAft>
              <a:defRPr kumimoji="0" sz="10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313113" y="0"/>
            <a:ext cx="2533650" cy="425450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r" defTabSz="457271" fontAlgn="auto" latinLnBrk="0">
              <a:spcBef>
                <a:spcPts val="0"/>
              </a:spcBef>
              <a:spcAft>
                <a:spcPts val="0"/>
              </a:spcAft>
              <a:defRPr kumimoji="0" sz="1000">
                <a:latin typeface="+mn-lt"/>
                <a:ea typeface="서울남산체 B" pitchFamily="18" charset="-127"/>
              </a:defRPr>
            </a:lvl1pPr>
          </a:lstStyle>
          <a:p>
            <a:pPr>
              <a:defRPr/>
            </a:pPr>
            <a:fld id="{5A525BB9-DBCA-4B46-A7EF-BDEA0E6500DE}" type="datetime1">
              <a:rPr lang="ko-KR" altLang="en-US"/>
              <a:pPr>
                <a:defRPr/>
              </a:pPr>
              <a:t>2014-03-25</a:t>
            </a:fld>
            <a:endParaRPr lang="en-US" dirty="0">
              <a:ea typeface="+mn-e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078788"/>
            <a:ext cx="2533650" cy="425450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l" defTabSz="457271" fontAlgn="auto" latinLnBrk="0">
              <a:spcBef>
                <a:spcPts val="0"/>
              </a:spcBef>
              <a:spcAft>
                <a:spcPts val="0"/>
              </a:spcAft>
              <a:defRPr kumimoji="0" sz="10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313113" y="8078788"/>
            <a:ext cx="2533650" cy="425450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r" defTabSz="457271" fontAlgn="auto" latinLnBrk="0">
              <a:spcBef>
                <a:spcPts val="0"/>
              </a:spcBef>
              <a:spcAft>
                <a:spcPts val="0"/>
              </a:spcAft>
              <a:defRPr kumimoji="0" sz="1000">
                <a:latin typeface="+mn-lt"/>
                <a:ea typeface="+mn-ea"/>
              </a:defRPr>
            </a:lvl1pPr>
          </a:lstStyle>
          <a:p>
            <a:pPr>
              <a:defRPr/>
            </a:pPr>
            <a:fld id="{12C9E54A-34C2-4AB1-88CC-422F916424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6567394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533650" cy="425450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l" defTabSz="457271" fontAlgn="auto" latinLnBrk="0">
              <a:spcBef>
                <a:spcPts val="0"/>
              </a:spcBef>
              <a:spcAft>
                <a:spcPts val="0"/>
              </a:spcAft>
              <a:defRPr kumimoji="0" sz="10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13113" y="0"/>
            <a:ext cx="2533650" cy="425450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r" defTabSz="457271" fontAlgn="auto" latinLnBrk="0">
              <a:spcBef>
                <a:spcPts val="0"/>
              </a:spcBef>
              <a:spcAft>
                <a:spcPts val="0"/>
              </a:spcAft>
              <a:defRPr kumimoji="0" sz="1000">
                <a:latin typeface="+mn-lt"/>
                <a:ea typeface="서울남산체 B" pitchFamily="18" charset="-127"/>
              </a:defRPr>
            </a:lvl1pPr>
          </a:lstStyle>
          <a:p>
            <a:pPr>
              <a:defRPr/>
            </a:pPr>
            <a:fld id="{AD89FD59-1D34-4804-9A28-66DDA545FA96}" type="datetime1">
              <a:rPr lang="ko-KR" altLang="en-US"/>
              <a:pPr>
                <a:defRPr/>
              </a:pPr>
              <a:t>2014-03-25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28788" y="638175"/>
            <a:ext cx="2390775" cy="31892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78108" tIns="39054" rIns="78108" bIns="39054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584200" y="4040188"/>
            <a:ext cx="4679950" cy="3827462"/>
          </a:xfrm>
          <a:prstGeom prst="rect">
            <a:avLst/>
          </a:prstGeom>
        </p:spPr>
        <p:txBody>
          <a:bodyPr vert="horz" lIns="78108" tIns="39054" rIns="78108" bIns="39054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078788"/>
            <a:ext cx="2533650" cy="425450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l" defTabSz="457271" fontAlgn="auto" latinLnBrk="0">
              <a:spcBef>
                <a:spcPts val="0"/>
              </a:spcBef>
              <a:spcAft>
                <a:spcPts val="0"/>
              </a:spcAft>
              <a:defRPr kumimoji="0" sz="10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313113" y="8078788"/>
            <a:ext cx="2533650" cy="425450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r" defTabSz="457271" fontAlgn="auto" latinLnBrk="0">
              <a:spcBef>
                <a:spcPts val="0"/>
              </a:spcBef>
              <a:spcAft>
                <a:spcPts val="0"/>
              </a:spcAft>
              <a:defRPr kumimoji="0" sz="1000">
                <a:latin typeface="+mn-lt"/>
                <a:ea typeface="+mn-ea"/>
              </a:defRPr>
            </a:lvl1pPr>
          </a:lstStyle>
          <a:p>
            <a:pPr>
              <a:defRPr/>
            </a:pPr>
            <a:fld id="{1D42108E-78FD-489A-A94F-4E69F73D35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3685918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353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624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895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8166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38238" y="568325"/>
            <a:ext cx="2390775" cy="3189288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584835" y="4040267"/>
            <a:ext cx="4678680" cy="382762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ko-KR" altLang="en-US" dirty="0" smtClean="0"/>
              <a:t>▨ 주제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소비자 행동 유형 구매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강의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제품 </a:t>
            </a:r>
            <a:r>
              <a:rPr lang="ko-KR" altLang="en-US" dirty="0" err="1" smtClean="0"/>
              <a:t>관여도와</a:t>
            </a:r>
            <a:r>
              <a:rPr lang="ko-KR" altLang="en-US" dirty="0" smtClean="0"/>
              <a:t> 구매 횟수를 종합적으로 따져보면</a:t>
            </a:r>
            <a:r>
              <a:rPr lang="en-US" altLang="ko-KR" dirty="0" smtClean="0"/>
              <a:t>, </a:t>
            </a:r>
            <a:r>
              <a:rPr lang="ko-KR" altLang="en-US" dirty="0" smtClean="0"/>
              <a:t>소비자는 제품에 대한 관여도가 높을 경우 신규 구매 시 복잡한 의사결정 단계를 거치지만 한 번 결정되고 나면 높은 상표 </a:t>
            </a:r>
            <a:r>
              <a:rPr lang="ko-KR" altLang="en-US" dirty="0" err="1" smtClean="0"/>
              <a:t>충성도를</a:t>
            </a:r>
            <a:r>
              <a:rPr lang="ko-KR" altLang="en-US" dirty="0" smtClean="0"/>
              <a:t> 갖게 된다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>
                <a:solidFill>
                  <a:prstClr val="black"/>
                </a:solidFill>
              </a:rPr>
              <a:pPr/>
              <a:t>125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3313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38238" y="568325"/>
            <a:ext cx="2390775" cy="3189288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584835" y="4040267"/>
            <a:ext cx="4678680" cy="3827621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 smtClean="0"/>
              <a:t>안동시 </a:t>
            </a:r>
            <a:r>
              <a:rPr lang="ko-KR" altLang="en-US" dirty="0" err="1" smtClean="0"/>
              <a:t>남선면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현내리에</a:t>
            </a:r>
            <a:r>
              <a:rPr lang="ko-KR" altLang="en-US" dirty="0" smtClean="0"/>
              <a:t> 가면 무공해 새싹 채소를 생산하는 </a:t>
            </a:r>
            <a:r>
              <a:rPr lang="ko-KR" altLang="en-US" dirty="0" err="1" smtClean="0"/>
              <a:t>유은복지재단이란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사회적기업이</a:t>
            </a:r>
            <a:r>
              <a:rPr lang="ko-KR" altLang="en-US" dirty="0" smtClean="0"/>
              <a:t> 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이곳 </a:t>
            </a:r>
            <a:r>
              <a:rPr lang="ko-KR" altLang="en-US" dirty="0" err="1" smtClean="0"/>
              <a:t>나눔공동체에는</a:t>
            </a:r>
            <a:r>
              <a:rPr lang="ko-KR" altLang="en-US" dirty="0" smtClean="0"/>
              <a:t> 안동지역 장애인 </a:t>
            </a:r>
            <a:r>
              <a:rPr lang="en-US" altLang="ko-KR" dirty="0" smtClean="0"/>
              <a:t>50</a:t>
            </a:r>
            <a:r>
              <a:rPr lang="ko-KR" altLang="en-US" dirty="0" smtClean="0"/>
              <a:t>여명을 비롯해 </a:t>
            </a:r>
            <a:r>
              <a:rPr lang="en-US" altLang="ko-KR" dirty="0" smtClean="0"/>
              <a:t>70</a:t>
            </a:r>
            <a:r>
              <a:rPr lang="ko-KR" altLang="en-US" dirty="0" smtClean="0"/>
              <a:t>명의 취약계층이 한 가족으로 일하고 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장애인 의무고용률 </a:t>
            </a:r>
            <a:r>
              <a:rPr lang="en-US" altLang="ko-KR" dirty="0" smtClean="0"/>
              <a:t>0.7% </a:t>
            </a:r>
            <a:r>
              <a:rPr lang="ko-KR" altLang="en-US" dirty="0" smtClean="0"/>
              <a:t>수준인 대기업과 비교하면 엄청난 수준이다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대부분이 청각</a:t>
            </a:r>
            <a:r>
              <a:rPr lang="en-US" altLang="ko-KR" dirty="0" smtClean="0"/>
              <a:t>·</a:t>
            </a:r>
            <a:r>
              <a:rPr lang="ko-KR" altLang="en-US" dirty="0" err="1" smtClean="0"/>
              <a:t>지적장애인이지만</a:t>
            </a:r>
            <a:r>
              <a:rPr lang="ko-KR" altLang="en-US" dirty="0" smtClean="0"/>
              <a:t> 일반인 못지않게 열심히 일한 덕에 ‘초록이슬새싹’이란 무공해 새싹채소로 지난해 </a:t>
            </a:r>
            <a:r>
              <a:rPr lang="en-US" altLang="ko-KR" dirty="0" smtClean="0"/>
              <a:t>23</a:t>
            </a:r>
            <a:r>
              <a:rPr lang="ko-KR" altLang="en-US" dirty="0" smtClean="0"/>
              <a:t>억 원의 매출을 올렸다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r>
              <a:rPr lang="ko-KR" altLang="en-US" dirty="0" smtClean="0"/>
              <a:t>이곳에서의 작업은 새싹을 키우는 것만은 아니다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싹을 한번 내는 데 세척작업이 예닐곱 번이다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위생은 먹거리를 생산하는 데 있어 필수적인 요소라고 하지만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지나치다 싶을 정도로 씻어댄다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자폐증을 앓고 있는 또 다른 직원은 마치 그렇게 하지 않으면 못 버티는 양 씻고 또 씻는다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그의 습성을 아는 사람들은 한 목소리로 말한다</a:t>
            </a:r>
            <a:r>
              <a:rPr lang="en-US" altLang="ko-KR" dirty="0" smtClean="0"/>
              <a:t>. “</a:t>
            </a:r>
            <a:r>
              <a:rPr lang="ko-KR" altLang="en-US" dirty="0" smtClean="0"/>
              <a:t>처음부터 그렇게 해야 된다고 하니깐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이제는 죽어도 누가 와도 그렇게 해</a:t>
            </a:r>
            <a:r>
              <a:rPr lang="en-US" altLang="ko-KR" dirty="0" smtClean="0"/>
              <a:t>. </a:t>
            </a:r>
            <a:r>
              <a:rPr lang="ko-KR" altLang="en-US" dirty="0" smtClean="0"/>
              <a:t>밥을 안 먹어도 해야 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잠을 못 자도 그건 하지</a:t>
            </a:r>
            <a:r>
              <a:rPr lang="en-US" altLang="ko-KR" dirty="0" smtClean="0"/>
              <a:t>.” </a:t>
            </a:r>
            <a:br>
              <a:rPr lang="en-US" altLang="ko-KR" dirty="0" smtClean="0"/>
            </a:br>
            <a:r>
              <a:rPr lang="ko-KR" altLang="en-US" dirty="0" smtClean="0"/>
              <a:t>주목할 점은 이 모든 작업이 기계에 의존하지 않고 일일이 장애인들의 손끝에서 나온다는 것이다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기계를 쓰면 사람이 많이 필요 없지만</a:t>
            </a:r>
            <a:r>
              <a:rPr lang="en-US" altLang="ko-KR" dirty="0" smtClean="0"/>
              <a:t>, </a:t>
            </a:r>
            <a:r>
              <a:rPr lang="ko-KR" altLang="en-US" dirty="0" smtClean="0"/>
              <a:t>고용창출을 목적으로 하니 이만한 인원이 일을 할 수 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근로자를 늘리고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근로 시간은 줄이는 데도 매출은 올라간다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>
                <a:solidFill>
                  <a:prstClr val="black"/>
                </a:solidFill>
              </a:rPr>
              <a:pPr/>
              <a:t>147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4685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38238" y="568325"/>
            <a:ext cx="2390775" cy="3189288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584835" y="4040267"/>
            <a:ext cx="4678680" cy="3827621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>
                <a:solidFill>
                  <a:prstClr val="black"/>
                </a:solidFill>
              </a:rPr>
              <a:pPr/>
              <a:t>148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4685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38238" y="568325"/>
            <a:ext cx="2390775" cy="3189288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584835" y="4040267"/>
            <a:ext cx="4678680" cy="3827621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>
                <a:solidFill>
                  <a:prstClr val="black"/>
                </a:solidFill>
              </a:rPr>
              <a:pPr/>
              <a:t>149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4685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38238" y="568325"/>
            <a:ext cx="2390775" cy="3189288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584835" y="4040267"/>
            <a:ext cx="4678680" cy="3827621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>
                <a:solidFill>
                  <a:prstClr val="black"/>
                </a:solidFill>
              </a:rPr>
              <a:pPr/>
              <a:t>151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46851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38238" y="568325"/>
            <a:ext cx="2390775" cy="3189288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584835" y="4040267"/>
            <a:ext cx="4678680" cy="3827621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>
                <a:solidFill>
                  <a:prstClr val="black"/>
                </a:solidFill>
              </a:rPr>
              <a:pPr/>
              <a:t>152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46851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38238" y="568325"/>
            <a:ext cx="2390775" cy="3189288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584835" y="4040267"/>
            <a:ext cx="4678680" cy="3827621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>
                <a:solidFill>
                  <a:prstClr val="black"/>
                </a:solidFill>
              </a:rPr>
              <a:pPr/>
              <a:t>153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46851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38238" y="568325"/>
            <a:ext cx="2390775" cy="3189288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584835" y="4040267"/>
            <a:ext cx="4678680" cy="3827621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>
                <a:solidFill>
                  <a:prstClr val="black"/>
                </a:solidFill>
              </a:rPr>
              <a:pPr/>
              <a:t>155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46851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38238" y="568325"/>
            <a:ext cx="2390775" cy="3189288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584835" y="4040267"/>
            <a:ext cx="4678680" cy="3827621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>
                <a:solidFill>
                  <a:prstClr val="black"/>
                </a:solidFill>
              </a:rPr>
              <a:pPr/>
              <a:t>156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4685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79388" y="198438"/>
            <a:ext cx="41275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kumimoji="0" lang="ko-KR" altLang="en-US" sz="1000">
                <a:ea typeface="서울남산체 M" pitchFamily="18" charset="-127"/>
              </a:rPr>
              <a:t>주최</a:t>
            </a:r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221288" y="198438"/>
            <a:ext cx="4191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kumimoji="0" lang="ko-KR" altLang="en-US" sz="1000">
                <a:ea typeface="서울남산체 M" pitchFamily="18" charset="-127"/>
              </a:rPr>
              <a:t>주관</a:t>
            </a:r>
          </a:p>
        </p:txBody>
      </p:sp>
      <p:pic>
        <p:nvPicPr>
          <p:cNvPr id="5" name="그림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179388"/>
            <a:ext cx="936625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그림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738" y="255588"/>
            <a:ext cx="9032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275" y="157163"/>
            <a:ext cx="152558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86050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8755063"/>
            <a:ext cx="936625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그림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063" y="8802688"/>
            <a:ext cx="9032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그림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8728075"/>
            <a:ext cx="15271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직선 연결선 5"/>
          <p:cNvCxnSpPr/>
          <p:nvPr userDrawn="1"/>
        </p:nvCxnSpPr>
        <p:spPr>
          <a:xfrm>
            <a:off x="250825" y="8710613"/>
            <a:ext cx="63595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125413" y="611188"/>
            <a:ext cx="661035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그림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4463"/>
            <a:ext cx="468313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  <a:noFill/>
        </p:spPr>
        <p:txBody>
          <a:bodyPr rtlCol="0">
            <a:spAutoFit/>
          </a:bodyPr>
          <a:lstStyle>
            <a:lvl1pPr algn="l">
              <a:defRPr lang="ko-KR" altLang="en-US" sz="1800" b="0">
                <a:latin typeface="서울남산체 B" pitchFamily="18" charset="-127"/>
                <a:ea typeface="서울남산체 B" pitchFamily="18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2459038" y="8905875"/>
            <a:ext cx="1939925" cy="179388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pPr>
              <a:defRPr/>
            </a:pPr>
            <a:fld id="{43EECC29-86B7-48DC-8565-DA1597D4CA4B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4539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내용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7"/>
          <p:cNvSpPr>
            <a:spLocks noChangeArrowheads="1"/>
          </p:cNvSpPr>
          <p:nvPr userDrawn="1"/>
        </p:nvSpPr>
        <p:spPr bwMode="auto">
          <a:xfrm>
            <a:off x="379413" y="7019925"/>
            <a:ext cx="6122987" cy="1535113"/>
          </a:xfrm>
          <a:prstGeom prst="roundRect">
            <a:avLst>
              <a:gd name="adj" fmla="val 4722"/>
            </a:avLst>
          </a:prstGeom>
          <a:blipFill dpi="0" rotWithShape="0">
            <a:blip r:embed="rId2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defTabSz="457271" fontAlgn="ctr" latinLnBrk="0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003366"/>
              </a:buClr>
              <a:buFontTx/>
              <a:buChar char="•"/>
              <a:defRPr/>
            </a:pPr>
            <a:endParaRPr kumimoji="0" lang="ko-KR" altLang="en-US" sz="1600" dirty="0"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508000" y="7421563"/>
          <a:ext cx="5800725" cy="1047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250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L="91438" marR="91438" marT="42216" marB="42216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L="91438" marR="91438" marT="42216" marB="42216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L="91438" marR="91438" marT="42216" marB="42216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그림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69167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그림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8755063"/>
            <a:ext cx="936625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063" y="8802688"/>
            <a:ext cx="9032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그림 1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8728075"/>
            <a:ext cx="15271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직선 연결선 8"/>
          <p:cNvCxnSpPr/>
          <p:nvPr userDrawn="1"/>
        </p:nvCxnSpPr>
        <p:spPr>
          <a:xfrm>
            <a:off x="250825" y="8710613"/>
            <a:ext cx="63595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 userDrawn="1"/>
        </p:nvCxnSpPr>
        <p:spPr>
          <a:xfrm>
            <a:off x="125413" y="611188"/>
            <a:ext cx="661035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그림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4463"/>
            <a:ext cx="468313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  <a:noFill/>
        </p:spPr>
        <p:txBody>
          <a:bodyPr rtlCol="0">
            <a:spAutoFit/>
          </a:bodyPr>
          <a:lstStyle>
            <a:lvl1pPr algn="l">
              <a:defRPr lang="ko-KR" altLang="en-US" sz="1800" b="0">
                <a:latin typeface="서울남산체 B" pitchFamily="18" charset="-127"/>
                <a:ea typeface="서울남산체 B" pitchFamily="18" charset="-127"/>
                <a:cs typeface="+mn-cs"/>
              </a:defRPr>
            </a:lvl1pPr>
          </a:lstStyle>
          <a:p>
            <a:pPr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2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2459038" y="8905875"/>
            <a:ext cx="1939925" cy="179388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pPr>
              <a:defRPr/>
            </a:pPr>
            <a:fld id="{07F93071-39E6-4420-83BA-1E96698477CB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328819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2459038" y="8905875"/>
            <a:ext cx="1939925" cy="179388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pPr>
              <a:defRPr/>
            </a:pPr>
            <a:fld id="{2559C723-D9B2-4949-AED5-71BEBA8F83A6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507762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71977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79388" y="198438"/>
            <a:ext cx="41275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kumimoji="0" lang="ko-KR" altLang="en-US" sz="1000">
                <a:ea typeface="서울남산체 M" pitchFamily="18" charset="-127"/>
              </a:rPr>
              <a:t>주최</a:t>
            </a:r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221288" y="198438"/>
            <a:ext cx="4191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kumimoji="0" lang="ko-KR" altLang="en-US" sz="1000">
                <a:ea typeface="서울남산체 M" pitchFamily="18" charset="-127"/>
              </a:rPr>
              <a:t>주관</a:t>
            </a:r>
          </a:p>
        </p:txBody>
      </p:sp>
      <p:pic>
        <p:nvPicPr>
          <p:cNvPr id="5" name="그림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179388"/>
            <a:ext cx="936625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그림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738" y="255588"/>
            <a:ext cx="9032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275" y="157163"/>
            <a:ext cx="152558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11520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79388" y="198438"/>
            <a:ext cx="41275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kumimoji="0" lang="ko-KR" altLang="en-US" sz="1000">
                <a:ea typeface="서울남산체 M" pitchFamily="18" charset="-127"/>
              </a:rPr>
              <a:t>주최</a:t>
            </a:r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221288" y="198438"/>
            <a:ext cx="4191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kumimoji="0" lang="ko-KR" altLang="en-US" sz="1000">
                <a:ea typeface="서울남산체 M" pitchFamily="18" charset="-127"/>
              </a:rPr>
              <a:t>주관</a:t>
            </a:r>
          </a:p>
        </p:txBody>
      </p:sp>
      <p:pic>
        <p:nvPicPr>
          <p:cNvPr id="5" name="그림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179388"/>
            <a:ext cx="936625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그림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738" y="255588"/>
            <a:ext cx="9032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275" y="157163"/>
            <a:ext cx="152558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9019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79388" y="198438"/>
            <a:ext cx="41275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kumimoji="0" lang="ko-KR" altLang="en-US" sz="1000">
                <a:ea typeface="서울남산체 M" pitchFamily="18" charset="-127"/>
              </a:rPr>
              <a:t>주최</a:t>
            </a:r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221288" y="198438"/>
            <a:ext cx="4191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kumimoji="0" lang="ko-KR" altLang="en-US" sz="1000">
                <a:ea typeface="서울남산체 M" pitchFamily="18" charset="-127"/>
              </a:rPr>
              <a:t>주관</a:t>
            </a:r>
          </a:p>
        </p:txBody>
      </p:sp>
      <p:pic>
        <p:nvPicPr>
          <p:cNvPr id="5" name="그림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179388"/>
            <a:ext cx="936625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그림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738" y="255588"/>
            <a:ext cx="9032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275" y="157163"/>
            <a:ext cx="152558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91612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79388" y="198438"/>
            <a:ext cx="41275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kumimoji="0" lang="ko-KR" altLang="en-US" sz="1000">
                <a:ea typeface="서울남산체 M" pitchFamily="18" charset="-127"/>
              </a:rPr>
              <a:t>주최</a:t>
            </a:r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221288" y="198438"/>
            <a:ext cx="4191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kumimoji="0" lang="ko-KR" altLang="en-US" sz="1000">
                <a:ea typeface="서울남산체 M" pitchFamily="18" charset="-127"/>
              </a:rPr>
              <a:t>주관</a:t>
            </a:r>
          </a:p>
        </p:txBody>
      </p:sp>
      <p:pic>
        <p:nvPicPr>
          <p:cNvPr id="5" name="그림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179388"/>
            <a:ext cx="936625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그림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738" y="255588"/>
            <a:ext cx="9032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275" y="157163"/>
            <a:ext cx="152558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15686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79388" y="198438"/>
            <a:ext cx="41275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kumimoji="0" lang="ko-KR" altLang="en-US" sz="1000">
                <a:ea typeface="서울남산체 M" pitchFamily="18" charset="-127"/>
              </a:rPr>
              <a:t>주최</a:t>
            </a:r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221288" y="198438"/>
            <a:ext cx="4191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kumimoji="0" lang="ko-KR" altLang="en-US" sz="1000">
                <a:ea typeface="서울남산체 M" pitchFamily="18" charset="-127"/>
              </a:rPr>
              <a:t>주관</a:t>
            </a:r>
          </a:p>
        </p:txBody>
      </p:sp>
      <p:pic>
        <p:nvPicPr>
          <p:cNvPr id="5" name="그림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179388"/>
            <a:ext cx="936625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그림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738" y="255588"/>
            <a:ext cx="9032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275" y="157163"/>
            <a:ext cx="152558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그림 7" descr="교재표지_컨설턴트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93924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3" y="7488238"/>
            <a:ext cx="5537200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4"/>
          <p:cNvSpPr/>
          <p:nvPr userDrawn="1"/>
        </p:nvSpPr>
        <p:spPr>
          <a:xfrm>
            <a:off x="1382713" y="2236788"/>
            <a:ext cx="40894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anchor="ctr"/>
          <a:lstStyle/>
          <a:p>
            <a:pPr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3" name="Rectangle 5"/>
          <p:cNvSpPr/>
          <p:nvPr userDrawn="1"/>
        </p:nvSpPr>
        <p:spPr>
          <a:xfrm>
            <a:off x="1382713" y="2867025"/>
            <a:ext cx="40894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anchor="ctr"/>
          <a:lstStyle/>
          <a:p>
            <a:pPr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4" name="Rectangle 6"/>
          <p:cNvSpPr/>
          <p:nvPr userDrawn="1"/>
        </p:nvSpPr>
        <p:spPr>
          <a:xfrm>
            <a:off x="1382713" y="3497263"/>
            <a:ext cx="40894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anchor="ctr"/>
          <a:lstStyle/>
          <a:p>
            <a:pPr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5" name="Rectangle 7"/>
          <p:cNvSpPr/>
          <p:nvPr userDrawn="1"/>
        </p:nvSpPr>
        <p:spPr>
          <a:xfrm>
            <a:off x="1382713" y="4127500"/>
            <a:ext cx="40894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anchor="ctr"/>
          <a:lstStyle/>
          <a:p>
            <a:pPr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7" name="Rectangle 8"/>
          <p:cNvSpPr/>
          <p:nvPr userDrawn="1"/>
        </p:nvSpPr>
        <p:spPr>
          <a:xfrm>
            <a:off x="1382713" y="4757738"/>
            <a:ext cx="40894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anchor="ctr"/>
          <a:lstStyle/>
          <a:p>
            <a:pPr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8" name="Rectangle 6"/>
          <p:cNvSpPr/>
          <p:nvPr userDrawn="1"/>
        </p:nvSpPr>
        <p:spPr>
          <a:xfrm>
            <a:off x="1382713" y="5400675"/>
            <a:ext cx="40894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anchor="ctr"/>
          <a:lstStyle/>
          <a:p>
            <a:pPr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1" name="Rectangle 7"/>
          <p:cNvSpPr/>
          <p:nvPr userDrawn="1"/>
        </p:nvSpPr>
        <p:spPr>
          <a:xfrm>
            <a:off x="1382713" y="6030913"/>
            <a:ext cx="40894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anchor="ctr"/>
          <a:lstStyle/>
          <a:p>
            <a:pPr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2" name="Rectangle 8"/>
          <p:cNvSpPr/>
          <p:nvPr userDrawn="1"/>
        </p:nvSpPr>
        <p:spPr>
          <a:xfrm>
            <a:off x="1382713" y="6661150"/>
            <a:ext cx="40894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anchor="ctr"/>
          <a:lstStyle/>
          <a:p>
            <a:pPr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9" name="Rectangle 8"/>
          <p:cNvSpPr/>
          <p:nvPr userDrawn="1"/>
        </p:nvSpPr>
        <p:spPr>
          <a:xfrm>
            <a:off x="1382713" y="7270750"/>
            <a:ext cx="40894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anchor="ctr"/>
          <a:lstStyle/>
          <a:p>
            <a:pPr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1383114" y="1074155"/>
            <a:ext cx="4088348" cy="915141"/>
          </a:xfrm>
        </p:spPr>
        <p:txBody>
          <a:bodyPr>
            <a:noAutofit/>
          </a:bodyPr>
          <a:lstStyle>
            <a:lvl1pPr>
              <a:defRPr sz="3300" b="1"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9" name="텍스트 개체 틀 18"/>
          <p:cNvSpPr>
            <a:spLocks noGrp="1"/>
          </p:cNvSpPr>
          <p:nvPr>
            <p:ph type="body" sz="quarter" idx="10"/>
          </p:nvPr>
        </p:nvSpPr>
        <p:spPr>
          <a:xfrm>
            <a:off x="1383113" y="2218943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0" name="텍스트 개체 틀 18"/>
          <p:cNvSpPr>
            <a:spLocks noGrp="1"/>
          </p:cNvSpPr>
          <p:nvPr>
            <p:ph type="body" sz="quarter" idx="11"/>
          </p:nvPr>
        </p:nvSpPr>
        <p:spPr>
          <a:xfrm>
            <a:off x="1383113" y="2849907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3" name="텍스트 개체 틀 18"/>
          <p:cNvSpPr>
            <a:spLocks noGrp="1"/>
          </p:cNvSpPr>
          <p:nvPr>
            <p:ph type="body" sz="quarter" idx="12"/>
          </p:nvPr>
        </p:nvSpPr>
        <p:spPr>
          <a:xfrm>
            <a:off x="1383113" y="4739813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4" name="텍스트 개체 틀 18"/>
          <p:cNvSpPr>
            <a:spLocks noGrp="1"/>
          </p:cNvSpPr>
          <p:nvPr>
            <p:ph type="body" sz="quarter" idx="13"/>
          </p:nvPr>
        </p:nvSpPr>
        <p:spPr>
          <a:xfrm>
            <a:off x="1383113" y="3472067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5" name="텍스트 개체 틀 18"/>
          <p:cNvSpPr>
            <a:spLocks noGrp="1"/>
          </p:cNvSpPr>
          <p:nvPr>
            <p:ph type="body" sz="quarter" idx="14"/>
          </p:nvPr>
        </p:nvSpPr>
        <p:spPr>
          <a:xfrm>
            <a:off x="1383113" y="4113041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6" name="텍스트 개체 틀 18"/>
          <p:cNvSpPr>
            <a:spLocks noGrp="1"/>
          </p:cNvSpPr>
          <p:nvPr>
            <p:ph type="body" sz="quarter" idx="15"/>
          </p:nvPr>
        </p:nvSpPr>
        <p:spPr>
          <a:xfrm>
            <a:off x="1383113" y="7270265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7" name="텍스트 개체 틀 18"/>
          <p:cNvSpPr>
            <a:spLocks noGrp="1"/>
          </p:cNvSpPr>
          <p:nvPr>
            <p:ph type="body" sz="quarter" idx="16"/>
          </p:nvPr>
        </p:nvSpPr>
        <p:spPr>
          <a:xfrm>
            <a:off x="1383113" y="5393462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8" name="텍스트 개체 틀 18"/>
          <p:cNvSpPr>
            <a:spLocks noGrp="1"/>
          </p:cNvSpPr>
          <p:nvPr>
            <p:ph type="body" sz="quarter" idx="17"/>
          </p:nvPr>
        </p:nvSpPr>
        <p:spPr>
          <a:xfrm>
            <a:off x="1383113" y="6016507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903480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목차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3" y="7488238"/>
            <a:ext cx="5537200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57824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모듈제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직선 연결선 3"/>
          <p:cNvCxnSpPr/>
          <p:nvPr userDrawn="1"/>
        </p:nvCxnSpPr>
        <p:spPr>
          <a:xfrm>
            <a:off x="250825" y="8710613"/>
            <a:ext cx="63595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251520" y="3603810"/>
            <a:ext cx="6358984" cy="1936377"/>
          </a:xfrm>
        </p:spPr>
        <p:txBody>
          <a:bodyPr anchor="t">
            <a:noAutofit/>
          </a:bodyPr>
          <a:lstStyle>
            <a:lvl1pPr>
              <a:lnSpc>
                <a:spcPct val="150000"/>
              </a:lnSpc>
              <a:defRPr sz="3300" b="1"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43148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54" tIns="45728" rIns="91454" bIns="4572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54" tIns="45728" rIns="91454" bIns="457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663"/>
            <a:ext cx="1600200" cy="485775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l" defTabSz="457271" fontAlgn="auto" latinLnBrk="0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663"/>
            <a:ext cx="2171700" cy="485775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ctr" defTabSz="457271" fontAlgn="auto" latinLnBrk="0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663"/>
            <a:ext cx="1600200" cy="485775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r" defTabSz="457271" fontAlgn="auto" latinLnBrk="0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D7139CC-7473-4B71-BF82-13572EBA5C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서울남산체 B" pitchFamily="18" charset="-127"/>
          <a:ea typeface="서울남산체 B" pitchFamily="18" charset="-127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서울남산체 B" pitchFamily="18" charset="-127"/>
          <a:ea typeface="서울남산체 B" pitchFamily="18" charset="-127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서울남산체 B" pitchFamily="18" charset="-127"/>
          <a:ea typeface="서울남산체 B" pitchFamily="18" charset="-127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서울남산체 B" pitchFamily="18" charset="-127"/>
          <a:ea typeface="서울남산체 B" pitchFamily="18" charset="-127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서울남산체 B" pitchFamily="18" charset="-127"/>
          <a:ea typeface="서울남산체 B" pitchFamily="18" charset="-127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서울남산체 B" pitchFamily="18" charset="-127"/>
          <a:ea typeface="서울남산체 B" pitchFamily="18" charset="-127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서울남산체 B" pitchFamily="18" charset="-127"/>
          <a:ea typeface="서울남산체 B" pitchFamily="18" charset="-127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서울남산체 B" pitchFamily="18" charset="-127"/>
          <a:ea typeface="서울남산체 B" pitchFamily="18" charset="-127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989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260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530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01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71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41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812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083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353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624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895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166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hyperlink" Target="http://www.google.co.kr/url?sa=i&amp;rct=j&amp;q=&amp;esrc=s&amp;frm=1&amp;source=images&amp;cd=&amp;cad=rja&amp;docid=-3E_TmYrqQAKFM&amp;tbnid=MHyOPCoppGMxCM:&amp;ved=0CAUQjRw&amp;url=http://www.smefn.or.kr/gs01/supp/operate01.jsp&amp;ei=H6n5UpPUNIvHkwWG1YD4Cg&amp;bvm=bv.61190604,d.dGI&amp;psig=AFQjCNHOSgCmZhOlDLiiQPfgs8q2Q754-g&amp;ust=1392179845297533" TargetMode="Externa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2.jpeg"/><Relationship Id="rId7" Type="http://schemas.openxmlformats.org/officeDocument/2006/relationships/hyperlink" Target="http://www.generalbio.co.kr/shop/item.php?it_id=1349870387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4.jpeg"/><Relationship Id="rId5" Type="http://schemas.openxmlformats.org/officeDocument/2006/relationships/hyperlink" Target="http://www.generalbio.co.kr/shop/item.php?it_id=1349870770" TargetMode="External"/><Relationship Id="rId10" Type="http://schemas.openxmlformats.org/officeDocument/2006/relationships/image" Target="../media/image37.jpeg"/><Relationship Id="rId4" Type="http://schemas.openxmlformats.org/officeDocument/2006/relationships/image" Target="../media/image33.jpeg"/><Relationship Id="rId9" Type="http://schemas.openxmlformats.org/officeDocument/2006/relationships/image" Target="../media/image36.jpe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Tip! </a:t>
            </a:r>
            <a:r>
              <a:rPr dirty="0" err="1" smtClean="0"/>
              <a:t>사회적기업</a:t>
            </a:r>
            <a:r>
              <a:rPr dirty="0" smtClean="0"/>
              <a:t> 컨설턴트가 읽으면 좋은 책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E59D0-2B5C-42CC-9C97-611D7F06DAC9}" type="slidenum">
              <a:rPr lang="ko-KR" altLang="en-US" smtClean="0"/>
              <a:pPr>
                <a:defRPr/>
              </a:pPr>
              <a:t>10</a:t>
            </a:fld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46150" y="1187450"/>
            <a:ext cx="5437188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defRPr/>
            </a:pPr>
            <a:r>
              <a:rPr lang="ko-KR" altLang="en-US" sz="1100" dirty="0">
                <a:latin typeface="+mn-ea"/>
                <a:ea typeface="+mn-ea"/>
              </a:rPr>
              <a:t>경영 및 경제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사회복지 등 다양한 영역에서 바라보는 </a:t>
            </a:r>
            <a:r>
              <a:rPr lang="ko-KR" altLang="en-US" sz="1100" dirty="0" err="1">
                <a:latin typeface="+mn-ea"/>
                <a:ea typeface="+mn-ea"/>
              </a:rPr>
              <a:t>사회적기업에</a:t>
            </a:r>
            <a:r>
              <a:rPr lang="ko-KR" altLang="en-US" sz="1100" dirty="0">
                <a:latin typeface="+mn-ea"/>
                <a:ea typeface="+mn-ea"/>
              </a:rPr>
              <a:t> 대한 의견을 두루 접하는 것이 필요함</a:t>
            </a:r>
            <a:r>
              <a:rPr lang="en-US" altLang="ko-KR" sz="1100" dirty="0">
                <a:latin typeface="+mn-ea"/>
                <a:ea typeface="+mn-ea"/>
              </a:rPr>
              <a:t>.</a:t>
            </a:r>
            <a:endParaRPr lang="ko-KR" altLang="en-US" sz="1100" dirty="0">
              <a:latin typeface="+mn-ea"/>
              <a:ea typeface="+mn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103313" y="1792288"/>
          <a:ext cx="5216525" cy="2816226"/>
        </p:xfrm>
        <a:graphic>
          <a:graphicData uri="http://schemas.openxmlformats.org/drawingml/2006/table">
            <a:tbl>
              <a:tblPr/>
              <a:tblGrid>
                <a:gridCol w="1527704"/>
                <a:gridCol w="2688962"/>
                <a:gridCol w="999859"/>
              </a:tblGrid>
              <a:tr h="294467"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dirty="0">
                          <a:solidFill>
                            <a:srgbClr val="000000"/>
                          </a:solidFill>
                          <a:latin typeface="08서울한강체 M"/>
                        </a:rPr>
                        <a:t>제목</a:t>
                      </a:r>
                      <a:endParaRPr lang="ko-KR" altLang="en-US" sz="9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5579" marR="55579" marT="15363" marB="15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>
                          <a:solidFill>
                            <a:srgbClr val="000000"/>
                          </a:solidFill>
                          <a:latin typeface="08서울한강체 M"/>
                        </a:rPr>
                        <a:t>저자</a:t>
                      </a:r>
                      <a:endParaRPr lang="ko-KR" altLang="en-US" sz="9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5579" marR="55579" marT="15363" marB="15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dirty="0">
                          <a:solidFill>
                            <a:srgbClr val="000000"/>
                          </a:solidFill>
                          <a:latin typeface="08서울한강체 M"/>
                        </a:rPr>
                        <a:t>출판사</a:t>
                      </a:r>
                      <a:endParaRPr lang="ko-KR" altLang="en-US" sz="9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5579" marR="55579" marT="15363" marB="15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56823"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dirty="0">
                          <a:solidFill>
                            <a:srgbClr val="000000"/>
                          </a:solidFill>
                          <a:latin typeface="08서울한강체 M"/>
                        </a:rPr>
                        <a:t>사회적 기업가 정신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5579" marR="55579" marT="15363" marB="15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dirty="0" err="1">
                          <a:solidFill>
                            <a:srgbClr val="000000"/>
                          </a:solidFill>
                          <a:latin typeface="08서울한강체 M"/>
                        </a:rPr>
                        <a:t>데이비스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08서울한강체 M"/>
                        </a:rPr>
                        <a:t> </a:t>
                      </a:r>
                      <a:r>
                        <a:rPr lang="ko-KR" altLang="en-US" sz="1000" dirty="0" err="1">
                          <a:solidFill>
                            <a:srgbClr val="000000"/>
                          </a:solidFill>
                          <a:latin typeface="08서울한강체 M"/>
                        </a:rPr>
                        <a:t>본스타인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08서울한강체 M"/>
                        </a:rPr>
                        <a:t>·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08서울한강체 M"/>
                        </a:rPr>
                        <a:t>수전 </a:t>
                      </a:r>
                      <a:r>
                        <a:rPr lang="ko-KR" altLang="en-US" sz="1000" dirty="0" err="1">
                          <a:solidFill>
                            <a:srgbClr val="000000"/>
                          </a:solidFill>
                          <a:latin typeface="08서울한강체 M"/>
                        </a:rPr>
                        <a:t>데이비스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08서울한강체 M"/>
                        </a:rPr>
                        <a:t> 지음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08서울한강체 M"/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08서울한강체 M"/>
                        </a:rPr>
                        <a:t>박금자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08서울한강체 M"/>
                        </a:rPr>
                        <a:t>·</a:t>
                      </a:r>
                      <a:r>
                        <a:rPr lang="ko-KR" altLang="en-US" sz="1000" dirty="0" err="1">
                          <a:solidFill>
                            <a:srgbClr val="000000"/>
                          </a:solidFill>
                          <a:latin typeface="08서울한강체 M"/>
                        </a:rPr>
                        <a:t>심상달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08서울한강체 M"/>
                        </a:rPr>
                        <a:t> 역</a:t>
                      </a:r>
                      <a:endParaRPr lang="ko-KR" altLang="en-US" sz="9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5579" marR="55579" marT="15363" marB="15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dirty="0" err="1">
                          <a:solidFill>
                            <a:srgbClr val="000000"/>
                          </a:solidFill>
                          <a:latin typeface="08서울한강체 M"/>
                        </a:rPr>
                        <a:t>지식공작소</a:t>
                      </a:r>
                      <a:endParaRPr lang="ko-KR" altLang="en-US" sz="9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5579" marR="55579" marT="15363" marB="15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823"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dirty="0" err="1">
                          <a:solidFill>
                            <a:srgbClr val="000000"/>
                          </a:solidFill>
                          <a:latin typeface="08서울한강체 M"/>
                        </a:rPr>
                        <a:t>사회적기업</a:t>
                      </a:r>
                      <a:r>
                        <a:rPr lang="ko-KR" altLang="en-US" sz="1000" b="1" dirty="0">
                          <a:solidFill>
                            <a:srgbClr val="000000"/>
                          </a:solidFill>
                          <a:latin typeface="08서울한강체 M"/>
                        </a:rPr>
                        <a:t> 영역</a:t>
                      </a:r>
                      <a:r>
                        <a:rPr lang="en-US" altLang="ko-KR" sz="1000" b="1" dirty="0">
                          <a:solidFill>
                            <a:srgbClr val="000000"/>
                          </a:solidFill>
                          <a:latin typeface="08서울한강체 M"/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000000"/>
                          </a:solidFill>
                          <a:latin typeface="08서울한강체 M"/>
                        </a:rPr>
                        <a:t>어디까지인가</a:t>
                      </a:r>
                      <a:r>
                        <a:rPr lang="en-US" altLang="ko-KR" sz="1000" b="1" dirty="0">
                          <a:solidFill>
                            <a:srgbClr val="000000"/>
                          </a:solidFill>
                          <a:latin typeface="08서울한강체 M"/>
                        </a:rPr>
                        <a:t>?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5579" marR="55579" marT="15363" marB="15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dirty="0" err="1">
                          <a:solidFill>
                            <a:srgbClr val="000000"/>
                          </a:solidFill>
                          <a:latin typeface="08서울한강체 M"/>
                        </a:rPr>
                        <a:t>안토넬라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08서울한강체 M"/>
                        </a:rPr>
                        <a:t> 노야 편저</a:t>
                      </a:r>
                      <a:r>
                        <a:rPr lang="en-US" altLang="ko-KR" sz="1000" dirty="0">
                          <a:solidFill>
                            <a:srgbClr val="000000"/>
                          </a:solidFill>
                          <a:latin typeface="08서울한강체 M"/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08서울한강체 M"/>
                        </a:rPr>
                        <a:t>이광택 외 역</a:t>
                      </a:r>
                      <a:endParaRPr lang="ko-KR" altLang="en-US" sz="9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5579" marR="55579" marT="15363" marB="15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dirty="0" err="1">
                          <a:solidFill>
                            <a:srgbClr val="000000"/>
                          </a:solidFill>
                          <a:latin typeface="08서울한강체 M"/>
                        </a:rPr>
                        <a:t>함께일하는재단</a:t>
                      </a:r>
                      <a:endParaRPr lang="ko-KR" altLang="en-US" sz="9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5579" marR="55579" marT="15363" marB="15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823"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dirty="0" err="1">
                          <a:solidFill>
                            <a:srgbClr val="000000"/>
                          </a:solidFill>
                          <a:latin typeface="08서울한강체 M"/>
                        </a:rPr>
                        <a:t>사회적기업의</a:t>
                      </a:r>
                      <a:r>
                        <a:rPr lang="ko-KR" altLang="en-US" sz="1000" b="1" dirty="0">
                          <a:solidFill>
                            <a:srgbClr val="000000"/>
                          </a:solidFill>
                          <a:latin typeface="08서울한강체 M"/>
                        </a:rPr>
                        <a:t> 이슈와 쟁점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5579" marR="55579" marT="15363" marB="15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08서울한강체 M"/>
                        </a:rPr>
                        <a:t>김성기</a:t>
                      </a:r>
                      <a:endParaRPr lang="ko-KR" altLang="en-US" sz="9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5579" marR="55579" marT="15363" marB="15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08서울한강체 M"/>
                        </a:rPr>
                        <a:t>아르케</a:t>
                      </a:r>
                      <a:endParaRPr lang="ko-KR" altLang="en-US" sz="9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5579" marR="55579" marT="15363" marB="15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6823"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dirty="0" err="1">
                          <a:solidFill>
                            <a:srgbClr val="000000"/>
                          </a:solidFill>
                          <a:latin typeface="08서울한강체 M"/>
                        </a:rPr>
                        <a:t>사회적기업</a:t>
                      </a:r>
                      <a:r>
                        <a:rPr lang="ko-KR" altLang="en-US" sz="1000" b="1" dirty="0">
                          <a:solidFill>
                            <a:srgbClr val="000000"/>
                          </a:solidFill>
                          <a:latin typeface="08서울한강체 M"/>
                        </a:rPr>
                        <a:t> 어떻게 혁신할 것인가</a:t>
                      </a:r>
                      <a:r>
                        <a:rPr lang="en-US" altLang="ko-KR" sz="1000" b="1" dirty="0">
                          <a:solidFill>
                            <a:srgbClr val="000000"/>
                          </a:solidFill>
                          <a:latin typeface="08서울한강체 M"/>
                        </a:rPr>
                        <a:t>?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5579" marR="55579" marT="15363" marB="15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dirty="0" err="1">
                          <a:solidFill>
                            <a:srgbClr val="000000"/>
                          </a:solidFill>
                          <a:latin typeface="08서울한강체 M"/>
                        </a:rPr>
                        <a:t>한겨레경제연구소</a:t>
                      </a:r>
                      <a:endParaRPr lang="ko-KR" altLang="en-US" sz="9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5579" marR="55579" marT="15363" marB="15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>
                          <a:solidFill>
                            <a:srgbClr val="000000"/>
                          </a:solidFill>
                          <a:latin typeface="08서울한강체 M"/>
                        </a:rPr>
                        <a:t>아르케</a:t>
                      </a:r>
                      <a:endParaRPr lang="ko-KR" altLang="en-US" sz="90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5579" marR="55579" marT="15363" marB="15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467"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dirty="0" err="1">
                          <a:solidFill>
                            <a:srgbClr val="000000"/>
                          </a:solidFill>
                          <a:latin typeface="08서울한강체 M"/>
                        </a:rPr>
                        <a:t>보노보혁명</a:t>
                      </a:r>
                      <a:endParaRPr lang="ko-KR" altLang="en-US" sz="900" b="1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5579" marR="55579" marT="15363" marB="15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dirty="0">
                          <a:solidFill>
                            <a:srgbClr val="000000"/>
                          </a:solidFill>
                          <a:latin typeface="08서울한강체 M"/>
                        </a:rPr>
                        <a:t>유병선</a:t>
                      </a:r>
                      <a:endParaRPr lang="ko-KR" altLang="en-US" sz="9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5579" marR="55579" marT="15363" marB="15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dirty="0" err="1">
                          <a:solidFill>
                            <a:srgbClr val="000000"/>
                          </a:solidFill>
                          <a:latin typeface="08서울한강체 M"/>
                        </a:rPr>
                        <a:t>부키</a:t>
                      </a:r>
                      <a:endParaRPr lang="ko-KR" altLang="en-US" sz="9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55579" marR="55579" marT="15363" marB="1536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683" name="Rectangle 1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eaLnBrk="1" hangingPunct="1"/>
            <a:endParaRPr lang="ko-KR" altLang="en-US"/>
          </a:p>
        </p:txBody>
      </p:sp>
      <p:grpSp>
        <p:nvGrpSpPr>
          <p:cNvPr id="27684" name="그룹 6"/>
          <p:cNvGrpSpPr>
            <a:grpSpLocks/>
          </p:cNvGrpSpPr>
          <p:nvPr/>
        </p:nvGrpSpPr>
        <p:grpSpPr bwMode="auto">
          <a:xfrm>
            <a:off x="385763" y="1158875"/>
            <a:ext cx="581025" cy="550863"/>
            <a:chOff x="839546" y="7372392"/>
            <a:chExt cx="581025" cy="551701"/>
          </a:xfrm>
        </p:grpSpPr>
        <p:sp>
          <p:nvSpPr>
            <p:cNvPr id="8" name="TextBox 7"/>
            <p:cNvSpPr txBox="1"/>
            <p:nvPr/>
          </p:nvSpPr>
          <p:spPr>
            <a:xfrm>
              <a:off x="844308" y="7677656"/>
              <a:ext cx="565150" cy="2464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추천 책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7706" name="그림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7704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ko-KR" altLang="en-US" dirty="0" err="1" smtClean="0"/>
              <a:t>제너럴바이오</a:t>
            </a:r>
            <a:r>
              <a:rPr lang="ko-KR" altLang="en-US" dirty="0" smtClean="0"/>
              <a:t> 사업부 전략</a:t>
            </a:r>
            <a:endParaRPr dirty="0"/>
          </a:p>
        </p:txBody>
      </p:sp>
      <p:sp>
        <p:nvSpPr>
          <p:cNvPr id="199683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F014021B-87A3-40D9-9C6B-D15F0734F54B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100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92715050"/>
              </p:ext>
            </p:extLst>
          </p:nvPr>
        </p:nvGraphicFramePr>
        <p:xfrm>
          <a:off x="946150" y="1873250"/>
          <a:ext cx="5437188" cy="3530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4132"/>
                <a:gridCol w="2306686"/>
                <a:gridCol w="2526370"/>
              </a:tblGrid>
              <a:tr h="529590"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1" marR="91431" marT="45709" marB="45709" anchor="ctr"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낮음                            시장 성장성                                     높음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1" marR="91431" marT="45709" marB="45709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</a:tr>
              <a:tr h="1500505"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높은</a:t>
                      </a:r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시장 </a:t>
                      </a:r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점유율</a:t>
                      </a:r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낮음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1" marR="91431" marT="45709" marB="45709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 marL="91431" marR="91431" marT="45709" marB="45709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 marL="91431" marR="91431" marT="45709" marB="45709" anchor="ctr"/>
                </a:tc>
              </a:tr>
              <a:tr h="1500505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 marL="91431" marR="91431" marT="45709" marB="45709"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 marL="91431" marR="91431" marT="45709" marB="45709" anchor="ctr"/>
                </a:tc>
              </a:tr>
            </a:tbl>
          </a:graphicData>
        </a:graphic>
      </p:graphicFrame>
      <p:sp>
        <p:nvSpPr>
          <p:cNvPr id="17" name="위쪽 화살표 16"/>
          <p:cNvSpPr/>
          <p:nvPr/>
        </p:nvSpPr>
        <p:spPr>
          <a:xfrm>
            <a:off x="4943475" y="3005058"/>
            <a:ext cx="576263" cy="1295400"/>
          </a:xfrm>
          <a:prstGeom prst="upArrow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 dirty="0">
              <a:latin typeface="+mn-ea"/>
            </a:endParaRPr>
          </a:p>
        </p:txBody>
      </p:sp>
      <p:sp>
        <p:nvSpPr>
          <p:cNvPr id="20" name="왼쪽 화살표 19"/>
          <p:cNvSpPr/>
          <p:nvPr/>
        </p:nvSpPr>
        <p:spPr>
          <a:xfrm>
            <a:off x="3081338" y="4052808"/>
            <a:ext cx="1439862" cy="649288"/>
          </a:xfrm>
          <a:prstGeom prst="leftArrow">
            <a:avLst/>
          </a:prstGeom>
          <a:gradFill>
            <a:gsLst>
              <a:gs pos="0">
                <a:schemeClr val="accent6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>
              <a:latin typeface="+mn-ea"/>
            </a:endParaRPr>
          </a:p>
        </p:txBody>
      </p:sp>
      <p:sp>
        <p:nvSpPr>
          <p:cNvPr id="21" name="위쪽 화살표 20"/>
          <p:cNvSpPr/>
          <p:nvPr/>
        </p:nvSpPr>
        <p:spPr>
          <a:xfrm rot="7043044">
            <a:off x="3693318" y="2851865"/>
            <a:ext cx="576263" cy="1295400"/>
          </a:xfrm>
          <a:prstGeom prst="upArrow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>
              <a:latin typeface="+mn-ea"/>
            </a:endParaRPr>
          </a:p>
        </p:txBody>
      </p:sp>
      <p:grpSp>
        <p:nvGrpSpPr>
          <p:cNvPr id="199706" name="그룹 24"/>
          <p:cNvGrpSpPr>
            <a:grpSpLocks/>
          </p:cNvGrpSpPr>
          <p:nvPr/>
        </p:nvGrpSpPr>
        <p:grpSpPr bwMode="auto">
          <a:xfrm>
            <a:off x="332829" y="1268412"/>
            <a:ext cx="605936" cy="604902"/>
            <a:chOff x="1652877" y="7198056"/>
            <a:chExt cx="607597" cy="604436"/>
          </a:xfrm>
        </p:grpSpPr>
        <p:pic>
          <p:nvPicPr>
            <p:cNvPr id="199707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9708" name="TextBox 23"/>
            <p:cNvSpPr txBox="1">
              <a:spLocks noChangeArrowheads="1"/>
            </p:cNvSpPr>
            <p:nvPr/>
          </p:nvSpPr>
          <p:spPr bwMode="auto">
            <a:xfrm>
              <a:off x="1652877" y="7556461"/>
              <a:ext cx="607597" cy="246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eaLnBrk="1" hangingPunct="1"/>
              <a:r>
                <a:rPr kumimoji="0" lang="ko-KR" altLang="en-US" sz="1000" dirty="0" smtClean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사업부 전략</a:t>
              </a:r>
              <a:endParaRPr kumimoji="0" lang="ko-KR" altLang="en-US" sz="1000" dirty="0">
                <a:solidFill>
                  <a:srgbClr val="7F7F7F"/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1" name="직사각형 10"/>
          <p:cNvSpPr/>
          <p:nvPr/>
        </p:nvSpPr>
        <p:spPr>
          <a:xfrm>
            <a:off x="1053093" y="1199725"/>
            <a:ext cx="544930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 시장 성장성과 시장 점유율에 근거해 </a:t>
            </a:r>
            <a:r>
              <a:rPr lang="ko-KR" altLang="en-US" sz="1100" dirty="0" err="1" smtClean="0">
                <a:ea typeface="서울남산체 M" pitchFamily="18" charset="-127"/>
                <a:sym typeface="Wingdings 2"/>
              </a:rPr>
              <a:t>제너럴바이오</a:t>
            </a: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 제품을 도식화 했습니다</a:t>
            </a:r>
            <a:r>
              <a:rPr lang="en-US" altLang="ko-KR" sz="1100" dirty="0" smtClean="0">
                <a:ea typeface="서울남산체 M" pitchFamily="18" charset="-127"/>
                <a:sym typeface="Wingdings 2"/>
              </a:rPr>
              <a:t>. </a:t>
            </a: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다른 단계로 전환할 때 필요한 구체적인 전략에 대해 고민해 보세요</a:t>
            </a:r>
            <a:r>
              <a:rPr lang="en-US" altLang="ko-KR" sz="1100" dirty="0" smtClean="0">
                <a:ea typeface="서울남산체 M" pitchFamily="18" charset="-127"/>
                <a:sym typeface="Wingdings 2"/>
              </a:rPr>
              <a:t>.</a:t>
            </a:r>
            <a:endParaRPr lang="en-US" altLang="ko-KR" sz="1100" dirty="0"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435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ko-KR" altLang="en-US" dirty="0" err="1" smtClean="0"/>
              <a:t>제너럴바이오</a:t>
            </a:r>
            <a:r>
              <a:rPr lang="ko-KR" altLang="en-US" dirty="0" smtClean="0"/>
              <a:t> 본원적 경쟁전략</a:t>
            </a:r>
            <a:endParaRPr dirty="0"/>
          </a:p>
        </p:txBody>
      </p:sp>
      <p:sp>
        <p:nvSpPr>
          <p:cNvPr id="200707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8389DA4B-F538-4E45-9D86-5A7C0DFD2ABD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101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cxnSp>
        <p:nvCxnSpPr>
          <p:cNvPr id="12" name="직선 화살표 연결선 11"/>
          <p:cNvCxnSpPr/>
          <p:nvPr/>
        </p:nvCxnSpPr>
        <p:spPr bwMode="auto">
          <a:xfrm flipV="1">
            <a:off x="1588178" y="1865009"/>
            <a:ext cx="0" cy="37719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화살표 연결선 12"/>
          <p:cNvCxnSpPr/>
          <p:nvPr/>
        </p:nvCxnSpPr>
        <p:spPr bwMode="auto">
          <a:xfrm>
            <a:off x="1588178" y="5636909"/>
            <a:ext cx="473075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자유형 13"/>
          <p:cNvSpPr/>
          <p:nvPr/>
        </p:nvSpPr>
        <p:spPr bwMode="auto">
          <a:xfrm>
            <a:off x="2314575" y="3017534"/>
            <a:ext cx="3671888" cy="1958975"/>
          </a:xfrm>
          <a:custGeom>
            <a:avLst/>
            <a:gdLst>
              <a:gd name="connsiteX0" fmla="*/ 0 w 5066676"/>
              <a:gd name="connsiteY0" fmla="*/ 119922 h 1959445"/>
              <a:gd name="connsiteX1" fmla="*/ 1469036 w 5066676"/>
              <a:gd name="connsiteY1" fmla="*/ 1783830 h 1959445"/>
              <a:gd name="connsiteX2" fmla="*/ 3642610 w 5066676"/>
              <a:gd name="connsiteY2" fmla="*/ 1708879 h 1959445"/>
              <a:gd name="connsiteX3" fmla="*/ 5066676 w 5066676"/>
              <a:gd name="connsiteY3" fmla="*/ 0 h 1959445"/>
              <a:gd name="connsiteX4" fmla="*/ 5066676 w 5066676"/>
              <a:gd name="connsiteY4" fmla="*/ 0 h 195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6676" h="1959445">
                <a:moveTo>
                  <a:pt x="0" y="119922"/>
                </a:moveTo>
                <a:cubicBezTo>
                  <a:pt x="430967" y="819463"/>
                  <a:pt x="861934" y="1519004"/>
                  <a:pt x="1469036" y="1783830"/>
                </a:cubicBezTo>
                <a:cubicBezTo>
                  <a:pt x="2076138" y="2048656"/>
                  <a:pt x="3043003" y="2006184"/>
                  <a:pt x="3642610" y="1708879"/>
                </a:cubicBezTo>
                <a:cubicBezTo>
                  <a:pt x="4242217" y="1411574"/>
                  <a:pt x="5066676" y="0"/>
                  <a:pt x="5066676" y="0"/>
                </a:cubicBezTo>
                <a:lnTo>
                  <a:pt x="5066676" y="0"/>
                </a:lnTo>
              </a:path>
            </a:pathLst>
          </a:custGeom>
          <a:noFill/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 sz="1200">
              <a:latin typeface="+mn-ea"/>
            </a:endParaRPr>
          </a:p>
        </p:txBody>
      </p:sp>
      <p:sp>
        <p:nvSpPr>
          <p:cNvPr id="15" name="TextBox 16"/>
          <p:cNvSpPr txBox="1"/>
          <p:nvPr/>
        </p:nvSpPr>
        <p:spPr bwMode="auto">
          <a:xfrm>
            <a:off x="1566863" y="2657172"/>
            <a:ext cx="1681162" cy="276999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ko-KR" altLang="en-US" sz="1200" b="1" dirty="0" smtClean="0">
                <a:latin typeface="+mn-ea"/>
              </a:rPr>
              <a:t>차별화</a:t>
            </a:r>
            <a:r>
              <a:rPr lang="en-US" altLang="ko-KR" sz="1200" b="1" dirty="0" smtClean="0">
                <a:latin typeface="+mn-ea"/>
              </a:rPr>
              <a:t> </a:t>
            </a:r>
            <a:r>
              <a:rPr lang="ko-KR" altLang="en-US" sz="1200" b="1" dirty="0" smtClean="0">
                <a:latin typeface="+mn-ea"/>
              </a:rPr>
              <a:t>전략</a:t>
            </a:r>
            <a:endParaRPr lang="en-US" altLang="ko-KR" sz="1200" b="1" dirty="0" smtClean="0">
              <a:latin typeface="+mn-ea"/>
            </a:endParaRPr>
          </a:p>
        </p:txBody>
      </p:sp>
      <p:sp>
        <p:nvSpPr>
          <p:cNvPr id="16" name="TextBox 17"/>
          <p:cNvSpPr txBox="1"/>
          <p:nvPr/>
        </p:nvSpPr>
        <p:spPr bwMode="auto">
          <a:xfrm>
            <a:off x="5304493" y="2731552"/>
            <a:ext cx="1098378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ko-KR" altLang="en-US" sz="1200" b="1" dirty="0" smtClean="0">
                <a:latin typeface="+mn-ea"/>
              </a:rPr>
              <a:t>비용 우위 전략</a:t>
            </a:r>
            <a:endParaRPr lang="en-US" altLang="ko-KR" sz="1200" b="1" dirty="0" smtClean="0">
              <a:latin typeface="+mn-ea"/>
            </a:endParaRPr>
          </a:p>
        </p:txBody>
      </p:sp>
      <p:sp>
        <p:nvSpPr>
          <p:cNvPr id="17" name="TextBox 18"/>
          <p:cNvSpPr txBox="1"/>
          <p:nvPr/>
        </p:nvSpPr>
        <p:spPr bwMode="auto">
          <a:xfrm>
            <a:off x="880656" y="3574747"/>
            <a:ext cx="72968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ko-KR" altLang="en-US" sz="1200" b="1" dirty="0" smtClean="0">
                <a:latin typeface="+mn-ea"/>
              </a:rPr>
              <a:t>투자대비</a:t>
            </a:r>
            <a:endParaRPr lang="en-US" altLang="ko-KR" sz="1200" b="1" dirty="0" smtClean="0">
              <a:latin typeface="+mn-ea"/>
            </a:endParaRPr>
          </a:p>
          <a:p>
            <a:pPr algn="ctr">
              <a:defRPr/>
            </a:pPr>
            <a:r>
              <a:rPr lang="ko-KR" altLang="en-US" sz="1200" b="1" dirty="0" smtClean="0">
                <a:latin typeface="+mn-ea"/>
              </a:rPr>
              <a:t>수익률</a:t>
            </a:r>
            <a:endParaRPr lang="en-US" altLang="ko-KR" sz="1200" b="1" dirty="0" smtClean="0">
              <a:latin typeface="+mn-ea"/>
            </a:endParaRPr>
          </a:p>
          <a:p>
            <a:pPr algn="ctr">
              <a:defRPr/>
            </a:pPr>
            <a:r>
              <a:rPr lang="en-US" altLang="ko-KR" sz="1200" b="1" dirty="0" smtClean="0">
                <a:latin typeface="+mn-ea"/>
              </a:rPr>
              <a:t>(ROI)</a:t>
            </a:r>
          </a:p>
        </p:txBody>
      </p:sp>
      <p:sp>
        <p:nvSpPr>
          <p:cNvPr id="20" name="TextBox 19"/>
          <p:cNvSpPr txBox="1"/>
          <p:nvPr/>
        </p:nvSpPr>
        <p:spPr bwMode="auto">
          <a:xfrm>
            <a:off x="3283854" y="5681359"/>
            <a:ext cx="1244600" cy="2778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200" b="1" dirty="0" smtClean="0">
                <a:latin typeface="+mn-ea"/>
              </a:rPr>
              <a:t>시장 점유율</a:t>
            </a:r>
            <a:endParaRPr lang="en-US" altLang="ko-KR" sz="1200" b="1" dirty="0" smtClean="0"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934349" y="5465459"/>
            <a:ext cx="622300" cy="2778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200" b="1" dirty="0" smtClean="0">
                <a:latin typeface="+mn-ea"/>
              </a:rPr>
              <a:t>Low</a:t>
            </a:r>
          </a:p>
        </p:txBody>
      </p:sp>
      <p:sp>
        <p:nvSpPr>
          <p:cNvPr id="22" name="TextBox 21"/>
          <p:cNvSpPr txBox="1"/>
          <p:nvPr/>
        </p:nvSpPr>
        <p:spPr bwMode="auto">
          <a:xfrm>
            <a:off x="934349" y="2080909"/>
            <a:ext cx="622300" cy="2778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200" b="1" dirty="0" smtClean="0">
                <a:latin typeface="+mn-ea"/>
              </a:rPr>
              <a:t>High</a:t>
            </a:r>
          </a:p>
        </p:txBody>
      </p:sp>
      <p:sp>
        <p:nvSpPr>
          <p:cNvPr id="23" name="TextBox 22"/>
          <p:cNvSpPr txBox="1"/>
          <p:nvPr/>
        </p:nvSpPr>
        <p:spPr bwMode="auto">
          <a:xfrm>
            <a:off x="5773054" y="5662309"/>
            <a:ext cx="622300" cy="2778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200" b="1" dirty="0" smtClean="0">
                <a:latin typeface="+mn-ea"/>
              </a:rPr>
              <a:t>High</a:t>
            </a:r>
          </a:p>
        </p:txBody>
      </p:sp>
      <p:grpSp>
        <p:nvGrpSpPr>
          <p:cNvPr id="200712" name="그룹 24"/>
          <p:cNvGrpSpPr>
            <a:grpSpLocks/>
          </p:cNvGrpSpPr>
          <p:nvPr/>
        </p:nvGrpSpPr>
        <p:grpSpPr bwMode="auto">
          <a:xfrm>
            <a:off x="395522" y="1268417"/>
            <a:ext cx="464692" cy="758786"/>
            <a:chOff x="1716162" y="7198056"/>
            <a:chExt cx="465158" cy="758201"/>
          </a:xfrm>
        </p:grpSpPr>
        <p:pic>
          <p:nvPicPr>
            <p:cNvPr id="200713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0714" name="TextBox 26"/>
            <p:cNvSpPr txBox="1">
              <a:spLocks noChangeArrowheads="1"/>
            </p:cNvSpPr>
            <p:nvPr/>
          </p:nvSpPr>
          <p:spPr bwMode="auto">
            <a:xfrm>
              <a:off x="1732029" y="7556455"/>
              <a:ext cx="449291" cy="399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eaLnBrk="1" hangingPunct="1"/>
              <a:r>
                <a:rPr kumimoji="0" lang="ko-KR" altLang="en-US" sz="1000" dirty="0" smtClean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본원적</a:t>
              </a:r>
              <a:endParaRPr kumimoji="0" lang="en-US" altLang="ko-KR" sz="1000" dirty="0" smtClean="0">
                <a:solidFill>
                  <a:srgbClr val="7F7F7F"/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hangingPunct="1"/>
              <a:r>
                <a:rPr kumimoji="0" lang="ko-KR" altLang="en-US" sz="1000" dirty="0" smtClean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경쟁전략</a:t>
              </a:r>
              <a:endParaRPr kumimoji="0" lang="ko-KR" altLang="en-US" sz="1000" dirty="0">
                <a:solidFill>
                  <a:srgbClr val="7F7F7F"/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8" name="직사각형 17"/>
          <p:cNvSpPr/>
          <p:nvPr/>
        </p:nvSpPr>
        <p:spPr>
          <a:xfrm>
            <a:off x="1053093" y="1199725"/>
            <a:ext cx="544930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 </a:t>
            </a:r>
            <a:r>
              <a:rPr lang="ko-KR" altLang="en-US" sz="1100" dirty="0" err="1" smtClean="0">
                <a:ea typeface="서울남산체 M" pitchFamily="18" charset="-127"/>
                <a:sym typeface="Wingdings 2"/>
              </a:rPr>
              <a:t>제너럴바이오가</a:t>
            </a: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 생산하는 제품 가운데</a:t>
            </a:r>
            <a:r>
              <a:rPr lang="en-US" altLang="ko-KR" sz="1100" dirty="0" smtClean="0">
                <a:ea typeface="서울남산체 M" pitchFamily="18" charset="-127"/>
                <a:sym typeface="Wingdings 2"/>
              </a:rPr>
              <a:t>, </a:t>
            </a: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차별화 전략과 비용우위 전략에 적용할 수 있는 제품을 적어보세요</a:t>
            </a:r>
            <a:r>
              <a:rPr lang="en-US" altLang="ko-KR" sz="1100" dirty="0" smtClean="0">
                <a:ea typeface="서울남산체 M" pitchFamily="18" charset="-127"/>
                <a:sym typeface="Wingdings 2"/>
              </a:rPr>
              <a:t>.</a:t>
            </a:r>
            <a:endParaRPr lang="en-US" altLang="ko-KR" sz="1100" dirty="0"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653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Drive</a:t>
            </a:r>
            <a:br>
              <a:rPr lang="en-US" altLang="ko-KR" sz="3600" b="1" smtClean="0">
                <a:latin typeface="Georgia" pitchFamily="18" charset="0"/>
              </a:rPr>
            </a:br>
            <a:r>
              <a:rPr lang="ko-KR" altLang="en-US" sz="3600" b="1" smtClean="0">
                <a:latin typeface="Georgia" pitchFamily="18" charset="0"/>
              </a:rPr>
              <a:t>토론해</a:t>
            </a:r>
            <a:r>
              <a:rPr lang="en-US" altLang="ko-KR" sz="3600" b="1" smtClean="0">
                <a:latin typeface="Georgia" pitchFamily="18" charset="0"/>
              </a:rPr>
              <a:t> </a:t>
            </a:r>
            <a:r>
              <a:rPr lang="ko-KR" altLang="en-US" sz="3600" b="1" smtClean="0">
                <a:latin typeface="Georgia" pitchFamily="18" charset="0"/>
              </a:rPr>
              <a:t>봅시다</a:t>
            </a:r>
            <a:r>
              <a:rPr lang="en-US" altLang="ko-KR" sz="3600" b="1" smtClean="0">
                <a:latin typeface="Georgia" pitchFamily="18" charset="0"/>
              </a:rPr>
              <a:t>.</a:t>
            </a:r>
            <a:endParaRPr lang="ko-KR" altLang="en-US" sz="3600" b="1" smtClean="0">
              <a:latin typeface="Georgia" pitchFamily="18" charset="0"/>
            </a:endParaRPr>
          </a:p>
        </p:txBody>
      </p:sp>
      <p:sp>
        <p:nvSpPr>
          <p:cNvPr id="201731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8702B7BD-4596-4189-9326-28278424B0B3}" type="slidenum">
              <a:rPr kumimoji="0" lang="ko-KR" altLang="en-US" smtClean="0">
                <a:solidFill>
                  <a:srgbClr val="898989"/>
                </a:solidFill>
                <a:ea typeface="서울남산체 M" pitchFamily="18" charset="-127"/>
              </a:rPr>
              <a:pPr/>
              <a:t>102</a:t>
            </a:fld>
            <a:endParaRPr kumimoji="0" lang="ko-KR" altLang="en-US" smtClean="0">
              <a:solidFill>
                <a:srgbClr val="898989"/>
              </a:solidFill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49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모서리가 둥근 직사각형 26"/>
          <p:cNvSpPr/>
          <p:nvPr/>
        </p:nvSpPr>
        <p:spPr>
          <a:xfrm>
            <a:off x="995593" y="2144441"/>
            <a:ext cx="5506807" cy="4449677"/>
          </a:xfrm>
          <a:prstGeom prst="roundRect">
            <a:avLst>
              <a:gd name="adj" fmla="val 482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제목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토론해봅시다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202755" name="슬라이드 번호 개체 틀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1D440EC8-1E68-4FBE-9B55-4D1D31246195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103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02759" name="그룹 24"/>
          <p:cNvGrpSpPr>
            <a:grpSpLocks/>
          </p:cNvGrpSpPr>
          <p:nvPr/>
        </p:nvGrpSpPr>
        <p:grpSpPr bwMode="auto">
          <a:xfrm>
            <a:off x="395506" y="1268411"/>
            <a:ext cx="464708" cy="1066663"/>
            <a:chOff x="1716162" y="7198056"/>
            <a:chExt cx="465138" cy="1065561"/>
          </a:xfrm>
        </p:grpSpPr>
        <p:pic>
          <p:nvPicPr>
            <p:cNvPr id="202790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732044" y="7556462"/>
              <a:ext cx="449256" cy="707155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시나리오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경영을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위한 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조직진</a:t>
              </a: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단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7684" y="2337341"/>
            <a:ext cx="5270756" cy="400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모서리가 둥근 직사각형 12"/>
          <p:cNvSpPr/>
          <p:nvPr/>
        </p:nvSpPr>
        <p:spPr>
          <a:xfrm>
            <a:off x="995591" y="1198918"/>
            <a:ext cx="5506807" cy="742777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1082658" y="1255247"/>
            <a:ext cx="530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dirty="0" err="1" smtClean="0">
                <a:ea typeface="서울남산체 M" panose="02020603020101020101" pitchFamily="18" charset="-127"/>
              </a:rPr>
              <a:t>사회적기업</a:t>
            </a:r>
            <a:r>
              <a:rPr lang="ko-KR" altLang="en-US" sz="1200" b="1" dirty="0" smtClean="0">
                <a:ea typeface="서울남산체 M" panose="02020603020101020101" pitchFamily="18" charset="-127"/>
              </a:rPr>
              <a:t> 중에선 기존 사업으론 아무리 노력해봐야 손익분기점 달성이 어려운 곳들이 꽤 많습니다</a:t>
            </a:r>
            <a:r>
              <a:rPr lang="en-US" altLang="ko-KR" sz="1200" b="1" dirty="0" smtClean="0"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sz="1200" b="1" dirty="0" smtClean="0">
                <a:ea typeface="서울남산체 M" panose="02020603020101020101" pitchFamily="18" charset="-127"/>
              </a:rPr>
              <a:t>이들이 취할 수 있는 전략은 무엇일까요</a:t>
            </a:r>
            <a:r>
              <a:rPr lang="en-US" altLang="ko-KR" sz="1200" b="1" dirty="0" smtClean="0">
                <a:ea typeface="서울남산체 M" panose="02020603020101020101" pitchFamily="18" charset="-127"/>
              </a:rPr>
              <a:t>? </a:t>
            </a:r>
            <a:r>
              <a:rPr lang="ko-KR" altLang="en-US" sz="1200" b="1" dirty="0" smtClean="0">
                <a:ea typeface="서울남산체 M" panose="02020603020101020101" pitchFamily="18" charset="-127"/>
              </a:rPr>
              <a:t>가사</a:t>
            </a:r>
            <a:r>
              <a:rPr lang="en-US" altLang="ko-KR" sz="1200" b="1" dirty="0" smtClean="0">
                <a:ea typeface="서울남산체 M" panose="02020603020101020101" pitchFamily="18" charset="-127"/>
              </a:rPr>
              <a:t>, </a:t>
            </a:r>
            <a:r>
              <a:rPr lang="ko-KR" altLang="en-US" sz="1200" b="1" dirty="0" smtClean="0">
                <a:ea typeface="서울남산체 M" panose="02020603020101020101" pitchFamily="18" charset="-127"/>
              </a:rPr>
              <a:t>간병 업체를 예로 토론해 봅시다</a:t>
            </a:r>
            <a:r>
              <a:rPr lang="en-US" altLang="ko-KR" sz="1200" b="1" dirty="0" smtClean="0">
                <a:ea typeface="서울남산체 M" panose="02020603020101020101" pitchFamily="18" charset="-127"/>
              </a:rPr>
              <a:t>.</a:t>
            </a:r>
            <a:r>
              <a:rPr lang="ko-KR" altLang="en-US" sz="1200" b="1" dirty="0" smtClean="0">
                <a:ea typeface="서울남산체 M" panose="02020603020101020101" pitchFamily="18" charset="-127"/>
              </a:rPr>
              <a:t> </a:t>
            </a:r>
            <a:endParaRPr lang="ko-KR" altLang="en-US" sz="1200" b="1" dirty="0">
              <a:ea typeface="서울남산체 M" panose="02020603020101020101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733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모서리가 둥근 직사각형 31"/>
          <p:cNvSpPr/>
          <p:nvPr/>
        </p:nvSpPr>
        <p:spPr>
          <a:xfrm>
            <a:off x="995593" y="2175953"/>
            <a:ext cx="5506807" cy="4449677"/>
          </a:xfrm>
          <a:prstGeom prst="roundRect">
            <a:avLst>
              <a:gd name="adj" fmla="val 482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2755" name="슬라이드 번호 개체 틀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1D440EC8-1E68-4FBE-9B55-4D1D31246195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104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31" name="제목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토론해봅시다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1346" y="2428486"/>
            <a:ext cx="3174303" cy="399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그룹 24"/>
          <p:cNvGrpSpPr>
            <a:grpSpLocks/>
          </p:cNvGrpSpPr>
          <p:nvPr/>
        </p:nvGrpSpPr>
        <p:grpSpPr bwMode="auto">
          <a:xfrm>
            <a:off x="273050" y="1268413"/>
            <a:ext cx="725488" cy="604837"/>
            <a:chOff x="1593594" y="7198056"/>
            <a:chExt cx="726160" cy="604212"/>
          </a:xfrm>
        </p:grpSpPr>
        <p:pic>
          <p:nvPicPr>
            <p:cNvPr id="11" name="그림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593594" y="7556460"/>
              <a:ext cx="726160" cy="245808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토론해봅시다</a:t>
              </a:r>
              <a:r>
                <a:rPr kumimoji="0"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.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3" name="모서리가 둥근 직사각형 12"/>
          <p:cNvSpPr/>
          <p:nvPr/>
        </p:nvSpPr>
        <p:spPr>
          <a:xfrm>
            <a:off x="995591" y="1198918"/>
            <a:ext cx="5506807" cy="742777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1082658" y="1255247"/>
            <a:ext cx="530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dirty="0" err="1" smtClean="0">
                <a:ea typeface="서울남산체 M" panose="02020603020101020101" pitchFamily="18" charset="-127"/>
              </a:rPr>
              <a:t>사회적기업</a:t>
            </a:r>
            <a:r>
              <a:rPr lang="ko-KR" altLang="en-US" sz="1200" b="1" dirty="0" smtClean="0">
                <a:ea typeface="서울남산체 M" panose="02020603020101020101" pitchFamily="18" charset="-127"/>
              </a:rPr>
              <a:t> 중에선 기존 사업으론 아무리 노력해봐야 손익분기점 달성이 어려운 곳들이 꽤 많습니다</a:t>
            </a:r>
            <a:r>
              <a:rPr lang="en-US" altLang="ko-KR" sz="1200" b="1" dirty="0" smtClean="0">
                <a:ea typeface="서울남산체 M" panose="02020603020101020101" pitchFamily="18" charset="-127"/>
              </a:rPr>
              <a:t>. </a:t>
            </a:r>
          </a:p>
          <a:p>
            <a:r>
              <a:rPr lang="ko-KR" altLang="en-US" sz="1200" b="1" dirty="0" smtClean="0">
                <a:ea typeface="서울남산체 M" panose="02020603020101020101" pitchFamily="18" charset="-127"/>
              </a:rPr>
              <a:t>이들이 취할 수 있는 전략은 무엇일까요</a:t>
            </a:r>
            <a:r>
              <a:rPr lang="en-US" altLang="ko-KR" sz="1200" b="1" dirty="0" smtClean="0">
                <a:ea typeface="서울남산체 M" panose="02020603020101020101" pitchFamily="18" charset="-127"/>
              </a:rPr>
              <a:t>? </a:t>
            </a:r>
            <a:r>
              <a:rPr lang="ko-KR" altLang="en-US" sz="1200" b="1" dirty="0" smtClean="0">
                <a:ea typeface="서울남산체 M" panose="02020603020101020101" pitchFamily="18" charset="-127"/>
              </a:rPr>
              <a:t>가사</a:t>
            </a:r>
            <a:r>
              <a:rPr lang="en-US" altLang="ko-KR" sz="1200" b="1" dirty="0" smtClean="0">
                <a:ea typeface="서울남산체 M" panose="02020603020101020101" pitchFamily="18" charset="-127"/>
              </a:rPr>
              <a:t>, </a:t>
            </a:r>
            <a:r>
              <a:rPr lang="ko-KR" altLang="en-US" sz="1200" b="1" dirty="0" smtClean="0">
                <a:ea typeface="서울남산체 M" panose="02020603020101020101" pitchFamily="18" charset="-127"/>
              </a:rPr>
              <a:t>간병 업체를 예로 토론해 봅시다 </a:t>
            </a:r>
            <a:endParaRPr lang="ko-KR" altLang="en-US" sz="1200" b="1" dirty="0">
              <a:ea typeface="서울남산체 M" panose="02020603020101020101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733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모서리가 둥근 직사각형 33"/>
          <p:cNvSpPr/>
          <p:nvPr/>
        </p:nvSpPr>
        <p:spPr>
          <a:xfrm>
            <a:off x="995593" y="2184741"/>
            <a:ext cx="5506807" cy="2276900"/>
          </a:xfrm>
          <a:prstGeom prst="roundRect">
            <a:avLst>
              <a:gd name="adj" fmla="val 482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3778" name="슬라이드 번호 개체 틀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F9D29FC1-0D29-4008-9432-4D3AA352C53E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105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03782" name="그룹 24"/>
          <p:cNvGrpSpPr>
            <a:grpSpLocks/>
          </p:cNvGrpSpPr>
          <p:nvPr/>
        </p:nvGrpSpPr>
        <p:grpSpPr bwMode="auto">
          <a:xfrm>
            <a:off x="272713" y="1268411"/>
            <a:ext cx="726161" cy="604998"/>
            <a:chOff x="1593258" y="7198056"/>
            <a:chExt cx="726834" cy="604373"/>
          </a:xfrm>
        </p:grpSpPr>
        <p:pic>
          <p:nvPicPr>
            <p:cNvPr id="203804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3805" name="TextBox 8"/>
            <p:cNvSpPr txBox="1">
              <a:spLocks noChangeArrowheads="1"/>
            </p:cNvSpPr>
            <p:nvPr/>
          </p:nvSpPr>
          <p:spPr bwMode="auto">
            <a:xfrm>
              <a:off x="1593258" y="7556462"/>
              <a:ext cx="726834" cy="245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eaLnBrk="1" latinLnBrk="0" hangingPunct="1"/>
              <a:r>
                <a:rPr kumimoji="0" lang="ko-KR" altLang="en-US" sz="1000" dirty="0" smtClean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계산해봅시다</a:t>
              </a:r>
              <a:r>
                <a:rPr kumimoji="0" lang="en-US" altLang="ko-KR" sz="1000" dirty="0" smtClean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.</a:t>
              </a:r>
              <a:endParaRPr kumimoji="0" lang="ko-KR" altLang="en-US" sz="1000" dirty="0">
                <a:solidFill>
                  <a:srgbClr val="7F7F7F"/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2" name="TextBox 45"/>
          <p:cNvSpPr txBox="1">
            <a:spLocks noChangeArrowheads="1"/>
          </p:cNvSpPr>
          <p:nvPr/>
        </p:nvSpPr>
        <p:spPr bwMode="auto">
          <a:xfrm>
            <a:off x="1174296" y="2298127"/>
            <a:ext cx="24987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buFont typeface="Wingdings" pitchFamily="2" charset="2"/>
              <a:buChar char="v"/>
              <a:defRPr/>
            </a:pPr>
            <a:r>
              <a:rPr kumimoji="0" lang="ko-KR" altLang="en-US" sz="1200" b="1" kern="0" dirty="0" smtClean="0">
                <a:solidFill>
                  <a:prstClr val="black"/>
                </a:solidFill>
                <a:latin typeface="+mn-ea"/>
              </a:rPr>
              <a:t> 시나리오 </a:t>
            </a: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1: </a:t>
            </a:r>
            <a:r>
              <a:rPr kumimoji="0" lang="ko-KR" altLang="en-US" sz="1200" b="1" kern="0" dirty="0" smtClean="0">
                <a:solidFill>
                  <a:prstClr val="black"/>
                </a:solidFill>
                <a:latin typeface="+mn-ea"/>
              </a:rPr>
              <a:t>현재 상황 유지 시</a:t>
            </a:r>
          </a:p>
        </p:txBody>
      </p:sp>
      <p:sp>
        <p:nvSpPr>
          <p:cNvPr id="13" name="TextBox 59"/>
          <p:cNvSpPr txBox="1">
            <a:spLocks noChangeArrowheads="1"/>
          </p:cNvSpPr>
          <p:nvPr/>
        </p:nvSpPr>
        <p:spPr bwMode="auto">
          <a:xfrm>
            <a:off x="1279074" y="2614108"/>
            <a:ext cx="5104264" cy="501857"/>
          </a:xfrm>
          <a:prstGeom prst="rect">
            <a:avLst/>
          </a:prstGeom>
          <a:solidFill>
            <a:schemeClr val="bg1"/>
          </a:solidFill>
          <a:ln w="22225">
            <a:solidFill>
              <a:srgbClr val="C0504D"/>
            </a:solidFill>
            <a:miter lim="800000"/>
            <a:headEnd/>
            <a:tailEnd/>
          </a:ln>
          <a:extLst/>
        </p:spPr>
        <p:txBody>
          <a:bodyPr wrap="square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kumimoji="0" lang="ko-KR" altLang="en-US" sz="1200" kern="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30" name="제목 30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</p:spPr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계산해</a:t>
            </a:r>
            <a:r>
              <a:rPr lang="en-US" altLang="ko-KR" dirty="0" smtClean="0"/>
              <a:t> </a:t>
            </a:r>
            <a:r>
              <a:rPr lang="ko-KR" altLang="en-US" dirty="0" smtClean="0"/>
              <a:t>봅시다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32" name="직사각형 31"/>
          <p:cNvSpPr/>
          <p:nvPr/>
        </p:nvSpPr>
        <p:spPr>
          <a:xfrm>
            <a:off x="1279074" y="3511459"/>
            <a:ext cx="5104264" cy="618298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2075" indent="-92075" fontAlgn="auto" latinLnBrk="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altLang="ko-KR" sz="1200" kern="0" dirty="0">
                <a:solidFill>
                  <a:prstClr val="black"/>
                </a:solidFill>
                <a:latin typeface="+mn-ea"/>
              </a:rPr>
              <a:t> </a:t>
            </a:r>
            <a:r>
              <a:rPr kumimoji="0" lang="ko-KR" altLang="en-US" sz="1200" kern="0" dirty="0">
                <a:solidFill>
                  <a:prstClr val="black"/>
                </a:solidFill>
                <a:latin typeface="+mn-ea"/>
              </a:rPr>
              <a:t>최대잠재매출은 파견</a:t>
            </a:r>
            <a:r>
              <a:rPr kumimoji="0" lang="en-US" altLang="ko-KR" sz="1200" kern="0" dirty="0">
                <a:solidFill>
                  <a:prstClr val="black"/>
                </a:solidFill>
                <a:latin typeface="+mn-ea"/>
              </a:rPr>
              <a:t>12</a:t>
            </a:r>
            <a:r>
              <a:rPr kumimoji="0" lang="ko-KR" altLang="en-US" sz="1200" kern="0" dirty="0">
                <a:solidFill>
                  <a:prstClr val="black"/>
                </a:solidFill>
                <a:latin typeface="+mn-ea"/>
              </a:rPr>
              <a:t>인과 시설 </a:t>
            </a:r>
            <a:r>
              <a:rPr kumimoji="0" lang="en-US" altLang="ko-KR" sz="1200" kern="0" dirty="0">
                <a:solidFill>
                  <a:prstClr val="black"/>
                </a:solidFill>
                <a:latin typeface="+mn-ea"/>
              </a:rPr>
              <a:t>3</a:t>
            </a:r>
            <a:r>
              <a:rPr kumimoji="0" lang="ko-KR" altLang="en-US" sz="1200" kern="0" dirty="0">
                <a:solidFill>
                  <a:prstClr val="black"/>
                </a:solidFill>
                <a:latin typeface="+mn-ea"/>
              </a:rPr>
              <a:t>인이 최대한의 매출을 창출했을 때를 </a:t>
            </a:r>
            <a:r>
              <a:rPr kumimoji="0" lang="ko-KR" altLang="en-US" sz="1200" kern="0" dirty="0" smtClean="0">
                <a:solidFill>
                  <a:prstClr val="black"/>
                </a:solidFill>
                <a:latin typeface="+mn-ea"/>
              </a:rPr>
              <a:t>설정</a:t>
            </a:r>
            <a:endParaRPr kumimoji="0" lang="en-US" altLang="ko-KR" sz="1200" kern="0" dirty="0">
              <a:solidFill>
                <a:prstClr val="black"/>
              </a:solidFill>
              <a:latin typeface="+mn-ea"/>
            </a:endParaRPr>
          </a:p>
          <a:p>
            <a:pPr marL="92075" indent="-92075" fontAlgn="auto" latinLnBrk="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altLang="ko-KR" sz="1200" kern="0" dirty="0">
                <a:solidFill>
                  <a:prstClr val="black"/>
                </a:solidFill>
                <a:latin typeface="+mn-ea"/>
              </a:rPr>
              <a:t> </a:t>
            </a:r>
            <a:r>
              <a:rPr kumimoji="0" lang="ko-KR" altLang="en-US" sz="1200" kern="0" dirty="0">
                <a:solidFill>
                  <a:prstClr val="black"/>
                </a:solidFill>
                <a:latin typeface="+mn-ea"/>
              </a:rPr>
              <a:t>조직규모가 확장됨에 따른</a:t>
            </a:r>
            <a:r>
              <a:rPr kumimoji="0" lang="en-US" altLang="ko-KR" sz="1200" kern="0" dirty="0">
                <a:solidFill>
                  <a:prstClr val="black"/>
                </a:solidFill>
                <a:latin typeface="+mn-ea"/>
              </a:rPr>
              <a:t> </a:t>
            </a:r>
            <a:r>
              <a:rPr kumimoji="0" lang="ko-KR" altLang="en-US" sz="1200" kern="0" dirty="0">
                <a:solidFill>
                  <a:prstClr val="black"/>
                </a:solidFill>
                <a:latin typeface="+mn-ea"/>
              </a:rPr>
              <a:t>경상비의 변화는 없다고 가정</a:t>
            </a:r>
          </a:p>
        </p:txBody>
      </p:sp>
      <p:sp>
        <p:nvSpPr>
          <p:cNvPr id="35" name="TextBox 45"/>
          <p:cNvSpPr txBox="1">
            <a:spLocks noChangeArrowheads="1"/>
          </p:cNvSpPr>
          <p:nvPr/>
        </p:nvSpPr>
        <p:spPr bwMode="auto">
          <a:xfrm>
            <a:off x="1174296" y="3235233"/>
            <a:ext cx="249872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buFont typeface="Wingdings" pitchFamily="2" charset="2"/>
              <a:buChar char="v"/>
              <a:defRPr/>
            </a:pP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 </a:t>
            </a:r>
            <a:r>
              <a:rPr kumimoji="0" lang="ko-KR" altLang="en-US" sz="1200" b="1" kern="0" dirty="0" smtClean="0">
                <a:solidFill>
                  <a:prstClr val="black"/>
                </a:solidFill>
                <a:latin typeface="+mn-ea"/>
              </a:rPr>
              <a:t>전제</a:t>
            </a:r>
          </a:p>
        </p:txBody>
      </p:sp>
      <p:sp>
        <p:nvSpPr>
          <p:cNvPr id="28" name="모서리가 둥근 직사각형 27"/>
          <p:cNvSpPr/>
          <p:nvPr/>
        </p:nvSpPr>
        <p:spPr>
          <a:xfrm>
            <a:off x="995591" y="1198918"/>
            <a:ext cx="5506807" cy="742777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직사각형 28"/>
          <p:cNvSpPr/>
          <p:nvPr/>
        </p:nvSpPr>
        <p:spPr>
          <a:xfrm>
            <a:off x="1082658" y="1393746"/>
            <a:ext cx="53006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ea typeface="서울남산체 M" panose="02020603020101020101" pitchFamily="18" charset="-127"/>
              </a:rPr>
              <a:t>손익분기점</a:t>
            </a:r>
            <a:r>
              <a:rPr lang="en-US" altLang="ko-KR" sz="1200" b="1" dirty="0" smtClean="0">
                <a:ea typeface="서울남산체 M" panose="02020603020101020101" pitchFamily="18" charset="-127"/>
              </a:rPr>
              <a:t> </a:t>
            </a:r>
            <a:r>
              <a:rPr lang="ko-KR" altLang="en-US" sz="1200" b="1" dirty="0" smtClean="0">
                <a:ea typeface="서울남산체 M" panose="02020603020101020101" pitchFamily="18" charset="-127"/>
              </a:rPr>
              <a:t>확보에 필요한 아동 수는 몇 명 일까요</a:t>
            </a:r>
            <a:r>
              <a:rPr lang="en-US" altLang="ko-KR" sz="1200" b="1" dirty="0" smtClean="0">
                <a:ea typeface="서울남산체 M" panose="02020603020101020101" pitchFamily="18" charset="-127"/>
              </a:rPr>
              <a:t>?</a:t>
            </a:r>
            <a:endParaRPr lang="ko-KR" altLang="en-US" sz="1200" b="1" dirty="0">
              <a:ea typeface="서울남산체 M" panose="02020603020101020101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759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모서리가 둥근 직사각형 37"/>
          <p:cNvSpPr/>
          <p:nvPr/>
        </p:nvSpPr>
        <p:spPr>
          <a:xfrm>
            <a:off x="995593" y="2191397"/>
            <a:ext cx="5506807" cy="3751882"/>
          </a:xfrm>
          <a:prstGeom prst="roundRect">
            <a:avLst>
              <a:gd name="adj" fmla="val 482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ko-KR" dirty="0" smtClean="0"/>
              <a:t>Activity. </a:t>
            </a:r>
            <a:r>
              <a:rPr lang="ko-KR" altLang="en-US" dirty="0" smtClean="0"/>
              <a:t>계산해</a:t>
            </a:r>
            <a:r>
              <a:rPr lang="en-US" altLang="ko-KR" dirty="0" smtClean="0"/>
              <a:t> </a:t>
            </a:r>
            <a:r>
              <a:rPr lang="ko-KR" altLang="en-US" dirty="0" smtClean="0"/>
              <a:t>봅시다</a:t>
            </a:r>
            <a:r>
              <a:rPr lang="en-US" altLang="ko-KR" dirty="0" smtClean="0"/>
              <a:t>.</a:t>
            </a:r>
            <a:endParaRPr dirty="0"/>
          </a:p>
        </p:txBody>
      </p:sp>
      <p:sp>
        <p:nvSpPr>
          <p:cNvPr id="204803" name="슬라이드 번호 개체 틀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0F05387D-82C3-49F8-B931-8A9D00E3F6A6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106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04807" name="그룹 24"/>
          <p:cNvGrpSpPr>
            <a:grpSpLocks/>
          </p:cNvGrpSpPr>
          <p:nvPr/>
        </p:nvGrpSpPr>
        <p:grpSpPr bwMode="auto">
          <a:xfrm>
            <a:off x="231036" y="1268411"/>
            <a:ext cx="809517" cy="604998"/>
            <a:chOff x="1551541" y="7198056"/>
            <a:chExt cx="810267" cy="604373"/>
          </a:xfrm>
        </p:grpSpPr>
        <p:pic>
          <p:nvPicPr>
            <p:cNvPr id="204836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37" name="TextBox 8"/>
            <p:cNvSpPr txBox="1">
              <a:spLocks noChangeArrowheads="1"/>
            </p:cNvSpPr>
            <p:nvPr/>
          </p:nvSpPr>
          <p:spPr bwMode="auto">
            <a:xfrm>
              <a:off x="1551541" y="7556462"/>
              <a:ext cx="810267" cy="245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eaLnBrk="1" latinLnBrk="0" hangingPunct="1"/>
              <a:r>
                <a:rPr kumimoji="0" lang="ko-KR" altLang="en-US" sz="1000" dirty="0" smtClean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계산해 봅시다</a:t>
              </a:r>
              <a:r>
                <a:rPr kumimoji="0" lang="en-US" altLang="ko-KR" sz="1000" dirty="0" smtClean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. </a:t>
              </a:r>
              <a:endParaRPr kumimoji="0" lang="ko-KR" altLang="en-US" sz="1000" dirty="0">
                <a:solidFill>
                  <a:srgbClr val="7F7F7F"/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0" name="TextBox 45"/>
          <p:cNvSpPr txBox="1">
            <a:spLocks noChangeArrowheads="1"/>
          </p:cNvSpPr>
          <p:nvPr/>
        </p:nvSpPr>
        <p:spPr bwMode="auto">
          <a:xfrm>
            <a:off x="1021441" y="2304783"/>
            <a:ext cx="5469795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3038" indent="-173038" latinLnBrk="0">
              <a:buFont typeface="Wingdings" pitchFamily="2" charset="2"/>
              <a:buChar char="v"/>
              <a:defRPr/>
            </a:pPr>
            <a:r>
              <a:rPr kumimoji="0" lang="ko-KR" altLang="en-US" sz="1200" b="1" kern="0" dirty="0" smtClean="0">
                <a:solidFill>
                  <a:prstClr val="black"/>
                </a:solidFill>
                <a:latin typeface="+mn-ea"/>
              </a:rPr>
              <a:t> 시나리오 </a:t>
            </a: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3: </a:t>
            </a:r>
            <a:r>
              <a:rPr kumimoji="0" lang="ko-KR" altLang="en-US" sz="1200" b="1" kern="0" dirty="0" smtClean="0">
                <a:solidFill>
                  <a:prstClr val="black"/>
                </a:solidFill>
                <a:latin typeface="+mn-ea"/>
              </a:rPr>
              <a:t>시설탁아 구조조정</a:t>
            </a:r>
            <a:endParaRPr kumimoji="0" lang="en-US" altLang="ko-KR" sz="1200" b="1" kern="0" dirty="0" smtClean="0">
              <a:solidFill>
                <a:prstClr val="black"/>
              </a:solidFill>
              <a:latin typeface="+mn-ea"/>
            </a:endParaRPr>
          </a:p>
          <a:p>
            <a:pPr marL="173038" latinLnBrk="0">
              <a:defRPr/>
            </a:pP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(</a:t>
            </a:r>
            <a:r>
              <a:rPr kumimoji="0" lang="ko-KR" altLang="en-US" sz="1200" b="1" kern="0" dirty="0" smtClean="0">
                <a:solidFill>
                  <a:prstClr val="black"/>
                </a:solidFill>
                <a:latin typeface="+mn-ea"/>
              </a:rPr>
              <a:t>비중 줄이고 가격 인상</a:t>
            </a: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: 3-&gt;2</a:t>
            </a:r>
            <a:r>
              <a:rPr kumimoji="0" lang="ko-KR" altLang="en-US" sz="1200" b="1" kern="0" dirty="0" smtClean="0">
                <a:solidFill>
                  <a:prstClr val="black"/>
                </a:solidFill>
                <a:latin typeface="+mn-ea"/>
              </a:rPr>
              <a:t>명</a:t>
            </a: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, </a:t>
            </a:r>
            <a:r>
              <a:rPr kumimoji="0" lang="ko-KR" altLang="en-US" sz="1200" b="1" kern="0" dirty="0" smtClean="0">
                <a:solidFill>
                  <a:prstClr val="black"/>
                </a:solidFill>
                <a:latin typeface="+mn-ea"/>
              </a:rPr>
              <a:t>평균가격 </a:t>
            </a: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1500</a:t>
            </a:r>
            <a:r>
              <a:rPr kumimoji="0" lang="ko-KR" altLang="en-US" sz="1200" b="1" kern="0" dirty="0" smtClean="0">
                <a:solidFill>
                  <a:prstClr val="black"/>
                </a:solidFill>
                <a:latin typeface="+mn-ea"/>
              </a:rPr>
              <a:t>원</a:t>
            </a: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)</a:t>
            </a:r>
            <a:endParaRPr kumimoji="0" lang="ko-KR" altLang="en-US" sz="1200" b="1" kern="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1" name="TextBox 49"/>
          <p:cNvSpPr txBox="1">
            <a:spLocks noChangeArrowheads="1"/>
          </p:cNvSpPr>
          <p:nvPr/>
        </p:nvSpPr>
        <p:spPr bwMode="auto">
          <a:xfrm>
            <a:off x="1299927" y="2802506"/>
            <a:ext cx="5083411" cy="1075496"/>
          </a:xfrm>
          <a:prstGeom prst="rect">
            <a:avLst/>
          </a:prstGeom>
          <a:noFill/>
          <a:ln w="22225">
            <a:solidFill>
              <a:srgbClr val="C0504D"/>
            </a:solidFill>
            <a:miter lim="800000"/>
            <a:headEnd/>
            <a:tailEnd/>
          </a:ln>
          <a:extLst/>
        </p:spPr>
        <p:txBody>
          <a:bodyPr wrap="square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kumimoji="0" lang="en-US" altLang="ko-KR" sz="1200" kern="0" dirty="0" smtClean="0">
              <a:solidFill>
                <a:prstClr val="black"/>
              </a:solidFill>
              <a:latin typeface="+mn-ea"/>
            </a:endParaRPr>
          </a:p>
          <a:p>
            <a:pPr latinLnBrk="0">
              <a:defRPr/>
            </a:pPr>
            <a:endParaRPr kumimoji="0" lang="ko-KR" altLang="en-US" sz="1200" kern="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39" name="TextBox 57"/>
          <p:cNvSpPr txBox="1">
            <a:spLocks noChangeArrowheads="1"/>
          </p:cNvSpPr>
          <p:nvPr/>
        </p:nvSpPr>
        <p:spPr bwMode="auto">
          <a:xfrm>
            <a:off x="1009244" y="4094950"/>
            <a:ext cx="5374094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3038" indent="-173038" latinLnBrk="0">
              <a:buFont typeface="Wingdings" pitchFamily="2" charset="2"/>
              <a:buChar char="v"/>
              <a:defRPr/>
            </a:pPr>
            <a:r>
              <a:rPr kumimoji="0" lang="ko-KR" altLang="en-US" sz="1200" b="1" kern="0" dirty="0" smtClean="0">
                <a:solidFill>
                  <a:prstClr val="black"/>
                </a:solidFill>
                <a:latin typeface="+mn-ea"/>
              </a:rPr>
              <a:t> 시나리오 </a:t>
            </a: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4: </a:t>
            </a:r>
            <a:r>
              <a:rPr kumimoji="0" lang="ko-KR" altLang="en-US" sz="1200" b="1" kern="0" dirty="0" smtClean="0">
                <a:solidFill>
                  <a:prstClr val="black"/>
                </a:solidFill>
                <a:latin typeface="+mn-ea"/>
              </a:rPr>
              <a:t>시나리오 </a:t>
            </a: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3</a:t>
            </a:r>
            <a:r>
              <a:rPr kumimoji="0" lang="ko-KR" altLang="en-US" sz="1200" b="1" kern="0" dirty="0" smtClean="0">
                <a:solidFill>
                  <a:prstClr val="black"/>
                </a:solidFill>
                <a:latin typeface="+mn-ea"/>
              </a:rPr>
              <a:t>에 추가옵션 상품 구성</a:t>
            </a:r>
            <a:endParaRPr kumimoji="0" lang="en-US" altLang="ko-KR" sz="1200" b="1" kern="0" dirty="0" smtClean="0">
              <a:solidFill>
                <a:prstClr val="black"/>
              </a:solidFill>
              <a:latin typeface="+mn-ea"/>
            </a:endParaRPr>
          </a:p>
          <a:p>
            <a:pPr marL="173038" indent="-173038" latinLnBrk="0">
              <a:defRPr/>
            </a:pP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   (</a:t>
            </a:r>
            <a:r>
              <a:rPr kumimoji="0" lang="ko-KR" altLang="en-US" sz="1200" b="1" kern="0" dirty="0" smtClean="0">
                <a:solidFill>
                  <a:prstClr val="black"/>
                </a:solidFill>
                <a:latin typeface="+mn-ea"/>
              </a:rPr>
              <a:t>평균 파견매출의 </a:t>
            </a: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10%)</a:t>
            </a:r>
            <a:endParaRPr kumimoji="0" lang="ko-KR" altLang="en-US" sz="1200" b="1" kern="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>
            <a:off x="1299927" y="4556615"/>
            <a:ext cx="5083411" cy="1075496"/>
          </a:xfrm>
          <a:prstGeom prst="rect">
            <a:avLst/>
          </a:prstGeom>
          <a:noFill/>
          <a:ln w="22225">
            <a:solidFill>
              <a:srgbClr val="C0504D"/>
            </a:solidFill>
            <a:miter lim="800000"/>
            <a:headEnd/>
            <a:tailEnd/>
          </a:ln>
          <a:extLst/>
        </p:spPr>
        <p:txBody>
          <a:bodyPr wrap="square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kumimoji="0" lang="en-US" altLang="ko-KR" sz="1200" kern="0" dirty="0" smtClean="0">
              <a:solidFill>
                <a:prstClr val="black"/>
              </a:solidFill>
              <a:latin typeface="+mn-ea"/>
            </a:endParaRPr>
          </a:p>
          <a:p>
            <a:pPr latinLnBrk="0">
              <a:defRPr/>
            </a:pPr>
            <a:endParaRPr kumimoji="0" lang="ko-KR" altLang="en-US" sz="1200" kern="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41" name="AutoShape 7"/>
          <p:cNvSpPr>
            <a:spLocks noChangeArrowheads="1"/>
          </p:cNvSpPr>
          <p:nvPr/>
        </p:nvSpPr>
        <p:spPr bwMode="auto">
          <a:xfrm>
            <a:off x="380182" y="7273136"/>
            <a:ext cx="6122218" cy="1252463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42" name="표 4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68521030"/>
              </p:ext>
            </p:extLst>
          </p:nvPr>
        </p:nvGraphicFramePr>
        <p:xfrm>
          <a:off x="508197" y="7701761"/>
          <a:ext cx="5800879" cy="698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3" name="그림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7156174"/>
            <a:ext cx="243976" cy="311747"/>
          </a:xfrm>
          <a:prstGeom prst="rect">
            <a:avLst/>
          </a:prstGeom>
        </p:spPr>
      </p:pic>
      <p:sp>
        <p:nvSpPr>
          <p:cNvPr id="44" name="모서리가 둥근 직사각형 43"/>
          <p:cNvSpPr/>
          <p:nvPr/>
        </p:nvSpPr>
        <p:spPr>
          <a:xfrm>
            <a:off x="995591" y="1198918"/>
            <a:ext cx="5506807" cy="742777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5" name="직사각형 44"/>
          <p:cNvSpPr/>
          <p:nvPr/>
        </p:nvSpPr>
        <p:spPr>
          <a:xfrm>
            <a:off x="1082658" y="1393746"/>
            <a:ext cx="53006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ea typeface="서울남산체 M" panose="02020603020101020101" pitchFamily="18" charset="-127"/>
              </a:rPr>
              <a:t>또 다른 대안은</a:t>
            </a:r>
            <a:r>
              <a:rPr lang="en-US" altLang="ko-KR" sz="1200" b="1" dirty="0" smtClean="0">
                <a:ea typeface="서울남산체 M" panose="02020603020101020101" pitchFamily="18" charset="-127"/>
              </a:rPr>
              <a:t>?</a:t>
            </a:r>
            <a:endParaRPr lang="ko-KR" altLang="en-US" sz="1200" b="1" dirty="0">
              <a:ea typeface="서울남산체 M" panose="02020603020101020101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77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69A4C354-3C86-4CA0-B096-F8B779380160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107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33375" y="690563"/>
            <a:ext cx="6169025" cy="7808912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33375" y="547688"/>
            <a:ext cx="1439863" cy="285750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Q&amp;A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895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87005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제목 17"/>
          <p:cNvSpPr>
            <a:spLocks noGrp="1"/>
          </p:cNvSpPr>
          <p:nvPr>
            <p:ph type="title"/>
          </p:nvPr>
        </p:nvSpPr>
        <p:spPr>
          <a:xfrm>
            <a:off x="250825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dirty="0" smtClean="0">
                <a:latin typeface="Georgia" pitchFamily="18" charset="0"/>
              </a:rPr>
              <a:t>Module 4.</a:t>
            </a:r>
            <a:br>
              <a:rPr lang="en-US" altLang="ko-KR" dirty="0" smtClean="0">
                <a:latin typeface="Georgia" pitchFamily="18" charset="0"/>
              </a:rPr>
            </a:br>
            <a:r>
              <a:rPr lang="ko-KR" altLang="en-US" dirty="0" err="1" smtClean="0">
                <a:latin typeface="Georgia" pitchFamily="18" charset="0"/>
              </a:rPr>
              <a:t>사회적기업과</a:t>
            </a:r>
            <a:r>
              <a:rPr lang="en-US" altLang="ko-KR" dirty="0" smtClean="0">
                <a:latin typeface="Georgia" pitchFamily="18" charset="0"/>
              </a:rPr>
              <a:t> </a:t>
            </a:r>
            <a:r>
              <a:rPr lang="ko-KR" altLang="en-US" dirty="0" smtClean="0">
                <a:latin typeface="Georgia" pitchFamily="18" charset="0"/>
              </a:rPr>
              <a:t>마케팅전략 </a:t>
            </a:r>
            <a:r>
              <a:rPr lang="en-US" altLang="ko-KR" dirty="0" smtClean="0">
                <a:latin typeface="Georgia" pitchFamily="18" charset="0"/>
              </a:rPr>
              <a:t>Ⅰ</a:t>
            </a:r>
            <a:endParaRPr lang="ko-KR" altLang="en-US" dirty="0" smtClean="0"/>
          </a:p>
        </p:txBody>
      </p:sp>
      <p:sp>
        <p:nvSpPr>
          <p:cNvPr id="20483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DA94633-6162-45B6-ABAF-553249E984AC}" type="slidenum">
              <a:rPr lang="ko-KR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109</a:t>
            </a:fld>
            <a:endParaRPr lang="ko-KR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727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제목 17"/>
          <p:cNvSpPr>
            <a:spLocks noGrp="1"/>
          </p:cNvSpPr>
          <p:nvPr>
            <p:ph type="title"/>
          </p:nvPr>
        </p:nvSpPr>
        <p:spPr>
          <a:xfrm>
            <a:off x="250825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dirty="0" smtClean="0">
                <a:latin typeface="Georgia" pitchFamily="18" charset="0"/>
              </a:rPr>
              <a:t>Module 1.</a:t>
            </a:r>
            <a:br>
              <a:rPr lang="en-US" altLang="ko-KR" dirty="0" smtClean="0">
                <a:latin typeface="Georgia" pitchFamily="18" charset="0"/>
              </a:rPr>
            </a:br>
            <a:r>
              <a:rPr lang="ko-KR" altLang="en-US" dirty="0" err="1" smtClean="0">
                <a:latin typeface="Georgia" pitchFamily="18" charset="0"/>
              </a:rPr>
              <a:t>사회적기업과</a:t>
            </a:r>
            <a:r>
              <a:rPr lang="en-US" altLang="ko-KR" dirty="0" smtClean="0">
                <a:latin typeface="Georgia" pitchFamily="18" charset="0"/>
              </a:rPr>
              <a:t> </a:t>
            </a:r>
            <a:r>
              <a:rPr lang="ko-KR" altLang="en-US" dirty="0" smtClean="0">
                <a:latin typeface="Georgia" pitchFamily="18" charset="0"/>
              </a:rPr>
              <a:t>경영전략 </a:t>
            </a:r>
            <a:r>
              <a:rPr lang="en-US" altLang="ko-KR" dirty="0" smtClean="0">
                <a:latin typeface="Georgia" pitchFamily="18" charset="0"/>
              </a:rPr>
              <a:t>Ⅰ</a:t>
            </a:r>
            <a:endParaRPr lang="ko-KR" altLang="en-US" dirty="0" smtClean="0"/>
          </a:p>
        </p:txBody>
      </p:sp>
      <p:sp>
        <p:nvSpPr>
          <p:cNvPr id="17" name="슬라이드 번호 개체 틀 16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C30ABC00-83BC-4CC8-8939-9C3B3C7782E6}" type="slidenum">
              <a:rPr lang="ko-KR" altLang="en-US"/>
              <a:pPr>
                <a:defRPr/>
              </a:pPr>
              <a:t>11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 smtClean="0"/>
              <a:t>학습목표</a:t>
            </a:r>
            <a:r>
              <a:rPr lang="en-US" dirty="0" smtClean="0"/>
              <a:t> </a:t>
            </a:r>
            <a:r>
              <a:rPr dirty="0" smtClean="0"/>
              <a:t>및 학습내용</a:t>
            </a:r>
            <a:endParaRPr dirty="0"/>
          </a:p>
        </p:txBody>
      </p:sp>
      <p:sp>
        <p:nvSpPr>
          <p:cNvPr id="2150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AD3E1D4-655E-4394-B770-8F0E40C3A600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110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33" name="양쪽 모서리가 둥근 사각형 32"/>
          <p:cNvSpPr/>
          <p:nvPr/>
        </p:nvSpPr>
        <p:spPr>
          <a:xfrm>
            <a:off x="333375" y="1335088"/>
            <a:ext cx="6237288" cy="1722437"/>
          </a:xfrm>
          <a:prstGeom prst="round2SameRect">
            <a:avLst>
              <a:gd name="adj1" fmla="val 9255"/>
              <a:gd name="adj2" fmla="val 0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21509" name="Content Placeholder 2"/>
          <p:cNvSpPr txBox="1">
            <a:spLocks/>
          </p:cNvSpPr>
          <p:nvPr/>
        </p:nvSpPr>
        <p:spPr bwMode="auto">
          <a:xfrm>
            <a:off x="509588" y="1982788"/>
            <a:ext cx="5845175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buFont typeface="서울남산체 B" pitchFamily="18" charset="-127"/>
              <a:buAutoNum type="arabicPeriod"/>
            </a:pPr>
            <a:r>
              <a:rPr kumimoji="0" lang="ko-KR" altLang="en-US" sz="1400"/>
              <a:t>마케팅이란 무엇이고 어떻게 발전되어 왔는지 설명할 수 있다</a:t>
            </a:r>
            <a:r>
              <a:rPr kumimoji="0" lang="en-US" altLang="ko-KR" sz="1400"/>
              <a:t>. </a:t>
            </a:r>
          </a:p>
          <a:p>
            <a:pPr defTabSz="914400" eaLnBrk="1" hangingPunct="1">
              <a:buFont typeface="서울남산체 B" pitchFamily="18" charset="-127"/>
              <a:buAutoNum type="arabicPeriod"/>
            </a:pPr>
            <a:r>
              <a:rPr lang="ko-KR" altLang="en-US" sz="1400"/>
              <a:t>조사 프로세스 및 방법론에 대해 설명할 수 있다</a:t>
            </a:r>
            <a:r>
              <a:rPr lang="en-US" altLang="ko-KR" sz="1400"/>
              <a:t>.</a:t>
            </a:r>
          </a:p>
          <a:p>
            <a:pPr defTabSz="914400" eaLnBrk="1" hangingPunct="1">
              <a:buFont typeface="서울남산체 B" pitchFamily="18" charset="-127"/>
              <a:buAutoNum type="arabicPeriod"/>
            </a:pPr>
            <a:r>
              <a:rPr kumimoji="0" lang="ko-KR" altLang="en-US" sz="1400"/>
              <a:t>소비자 행동론에 대해 설명할 수 있다</a:t>
            </a:r>
            <a:r>
              <a:rPr kumimoji="0" lang="en-US" altLang="ko-KR" sz="1400"/>
              <a:t>.</a:t>
            </a:r>
            <a:endParaRPr kumimoji="0" lang="ko-KR" altLang="en-US" sz="1400">
              <a:solidFill>
                <a:srgbClr val="000000"/>
              </a:solidFill>
            </a:endParaRPr>
          </a:p>
        </p:txBody>
      </p:sp>
      <p:sp>
        <p:nvSpPr>
          <p:cNvPr id="35" name="양쪽 모서리가 둥근 사각형 34"/>
          <p:cNvSpPr/>
          <p:nvPr/>
        </p:nvSpPr>
        <p:spPr>
          <a:xfrm>
            <a:off x="339725" y="1325563"/>
            <a:ext cx="6237288" cy="43656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064A2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학습목표</a:t>
            </a:r>
          </a:p>
        </p:txBody>
      </p:sp>
      <p:sp>
        <p:nvSpPr>
          <p:cNvPr id="36" name="양쪽 모서리가 둥근 사각형 35"/>
          <p:cNvSpPr/>
          <p:nvPr/>
        </p:nvSpPr>
        <p:spPr>
          <a:xfrm>
            <a:off x="333375" y="3282950"/>
            <a:ext cx="6237288" cy="1795463"/>
          </a:xfrm>
          <a:prstGeom prst="round2SameRect">
            <a:avLst>
              <a:gd name="adj1" fmla="val 9255"/>
              <a:gd name="adj2" fmla="val 0"/>
            </a:avLst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21512" name="Content Placeholder 2"/>
          <p:cNvSpPr txBox="1">
            <a:spLocks/>
          </p:cNvSpPr>
          <p:nvPr/>
        </p:nvSpPr>
        <p:spPr bwMode="auto">
          <a:xfrm>
            <a:off x="509588" y="3863975"/>
            <a:ext cx="5772150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1" hangingPunct="1">
              <a:buFont typeface="Arial" pitchFamily="34" charset="0"/>
              <a:buAutoNum type="arabicPeriod"/>
            </a:pPr>
            <a:r>
              <a:rPr lang="ko-KR" altLang="en-US" sz="1400" dirty="0"/>
              <a:t>마케팅 개념</a:t>
            </a:r>
            <a:endParaRPr lang="en-US" altLang="ko-KR" sz="1400" dirty="0"/>
          </a:p>
          <a:p>
            <a:pPr defTabSz="914400" eaLnBrk="1" latinLnBrk="1" hangingPunct="1">
              <a:buFont typeface="Arial" pitchFamily="34" charset="0"/>
              <a:buAutoNum type="arabicPeriod"/>
            </a:pPr>
            <a:r>
              <a:rPr kumimoji="0" lang="ko-KR" altLang="en-US" sz="1400" dirty="0"/>
              <a:t>조사방법론</a:t>
            </a:r>
            <a:endParaRPr kumimoji="0" lang="en-US" altLang="ko-KR" sz="1400" dirty="0"/>
          </a:p>
          <a:p>
            <a:pPr defTabSz="914400" eaLnBrk="1" latinLnBrk="1" hangingPunct="1">
              <a:buFont typeface="Arial" pitchFamily="34" charset="0"/>
              <a:buAutoNum type="arabicPeriod"/>
            </a:pPr>
            <a:r>
              <a:rPr kumimoji="0" lang="ko-KR" altLang="en-US" sz="1400" dirty="0"/>
              <a:t>소비자 </a:t>
            </a:r>
            <a:r>
              <a:rPr kumimoji="0" lang="ko-KR" altLang="en-US" sz="1400" dirty="0" err="1"/>
              <a:t>행동론</a:t>
            </a:r>
            <a:endParaRPr kumimoji="0" lang="en-US" altLang="ko-KR" sz="1400" dirty="0"/>
          </a:p>
          <a:p>
            <a:pPr defTabSz="914400" eaLnBrk="1" latinLnBrk="1" hangingPunct="1">
              <a:buFont typeface="Arial" pitchFamily="34" charset="0"/>
              <a:buAutoNum type="arabicPeriod"/>
            </a:pPr>
            <a:r>
              <a:rPr kumimoji="0" lang="ko-KR" altLang="en-US" sz="1400" dirty="0" smtClean="0"/>
              <a:t>윤리적 소비 구매결정 프로세스</a:t>
            </a:r>
            <a:endParaRPr kumimoji="0" lang="ko-KR" altLang="en-US" sz="1400" dirty="0"/>
          </a:p>
        </p:txBody>
      </p:sp>
      <p:sp>
        <p:nvSpPr>
          <p:cNvPr id="38" name="양쪽 모서리가 둥근 사각형 37"/>
          <p:cNvSpPr/>
          <p:nvPr/>
        </p:nvSpPr>
        <p:spPr>
          <a:xfrm>
            <a:off x="339725" y="3275013"/>
            <a:ext cx="6237288" cy="4349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4BACC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학습내용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333375" y="5546725"/>
            <a:ext cx="6335713" cy="2952750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333375" y="5411788"/>
            <a:ext cx="1439863" cy="287337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Memo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  <p:sp>
        <p:nvSpPr>
          <p:cNvPr id="21516" name="TextBox 45"/>
          <p:cNvSpPr txBox="1">
            <a:spLocks noChangeArrowheads="1"/>
          </p:cNvSpPr>
          <p:nvPr/>
        </p:nvSpPr>
        <p:spPr bwMode="auto">
          <a:xfrm>
            <a:off x="260350" y="835025"/>
            <a:ext cx="28654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ko-KR" altLang="en-US" sz="1100"/>
              <a:t>오늘 학습목표와 학습내용은 아래와 같습니다</a:t>
            </a:r>
            <a:r>
              <a:rPr lang="en-US" altLang="ko-KR" sz="1100"/>
              <a:t>. </a:t>
            </a:r>
            <a:endParaRPr lang="ko-KR" altLang="en-US" sz="1100"/>
          </a:p>
        </p:txBody>
      </p:sp>
    </p:spTree>
    <p:extLst>
      <p:ext uri="{BB962C8B-B14F-4D97-AF65-F5344CB8AC3E}">
        <p14:creationId xmlns="" xmlns:p14="http://schemas.microsoft.com/office/powerpoint/2010/main" val="199847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Assess</a:t>
            </a:r>
            <a:br>
              <a:rPr lang="en-US" altLang="ko-KR" sz="3600" b="1" smtClean="0">
                <a:latin typeface="Georgia" pitchFamily="18" charset="0"/>
              </a:rPr>
            </a:br>
            <a:r>
              <a:rPr lang="en-US" altLang="ko-KR" sz="3600" b="1" smtClean="0">
                <a:latin typeface="Georgia" pitchFamily="18" charset="0"/>
              </a:rPr>
              <a:t>1. </a:t>
            </a:r>
            <a:r>
              <a:rPr lang="ko-KR" altLang="en-US" sz="3600" b="1" smtClean="0">
                <a:latin typeface="Georgia" pitchFamily="18" charset="0"/>
              </a:rPr>
              <a:t>마케팅 개념</a:t>
            </a:r>
          </a:p>
        </p:txBody>
      </p:sp>
      <p:sp>
        <p:nvSpPr>
          <p:cNvPr id="22531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E1555AC-D19B-42C6-A600-3B6600BA41FE}" type="slidenum">
              <a:rPr lang="ko-KR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111</a:t>
            </a:fld>
            <a:endParaRPr lang="ko-KR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324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1. </a:t>
            </a:r>
            <a:r>
              <a:rPr dirty="0" smtClean="0"/>
              <a:t>마케팅의 정의</a:t>
            </a:r>
            <a:endParaRPr dirty="0"/>
          </a:p>
        </p:txBody>
      </p:sp>
      <p:sp>
        <p:nvSpPr>
          <p:cNvPr id="2355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EE32E05-71EE-45AA-8229-E52F72B637F0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112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3564" name="그룹 14"/>
          <p:cNvGrpSpPr>
            <a:grpSpLocks/>
          </p:cNvGrpSpPr>
          <p:nvPr/>
        </p:nvGrpSpPr>
        <p:grpSpPr bwMode="auto">
          <a:xfrm>
            <a:off x="354013" y="1158875"/>
            <a:ext cx="638175" cy="704850"/>
            <a:chOff x="808696" y="7372392"/>
            <a:chExt cx="636659" cy="705650"/>
          </a:xfrm>
        </p:grpSpPr>
        <p:sp>
          <p:nvSpPr>
            <p:cNvPr id="20" name="TextBox 19"/>
            <p:cNvSpPr txBox="1"/>
            <p:nvPr/>
          </p:nvSpPr>
          <p:spPr>
            <a:xfrm>
              <a:off x="808696" y="7677538"/>
              <a:ext cx="636659" cy="4005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마케팅의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정의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3569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AutoShape 380"/>
          <p:cNvSpPr>
            <a:spLocks noChangeArrowheads="1"/>
          </p:cNvSpPr>
          <p:nvPr/>
        </p:nvSpPr>
        <p:spPr bwMode="gray">
          <a:xfrm>
            <a:off x="1063592" y="1216025"/>
            <a:ext cx="5308657" cy="1079500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400" kern="0">
              <a:solidFill>
                <a:sysClr val="windowText" lastClr="000000"/>
              </a:solidFill>
              <a:ea typeface="서울남산체 M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3592" y="1620838"/>
            <a:ext cx="5310239" cy="27622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kern="0" dirty="0">
                <a:latin typeface="+mn-ea"/>
                <a:ea typeface="+mn-ea"/>
              </a:rPr>
              <a:t>생산자로부터 소비자나 사용자에게로 </a:t>
            </a:r>
            <a:r>
              <a:rPr kumimoji="0" lang="ko-KR" altLang="en-US" sz="1200" b="1" u="sng" kern="0" dirty="0">
                <a:latin typeface="+mn-ea"/>
                <a:ea typeface="+mn-ea"/>
              </a:rPr>
              <a:t>제품이나 서비스의 흐름</a:t>
            </a:r>
            <a:r>
              <a:rPr kumimoji="0" lang="ko-KR" altLang="en-US" sz="1200" kern="0" dirty="0">
                <a:latin typeface="+mn-ea"/>
                <a:ea typeface="+mn-ea"/>
              </a:rPr>
              <a:t>을 다루는 기업행위</a:t>
            </a:r>
            <a:endParaRPr kumimoji="0" lang="en-US" altLang="ko-KR" sz="1200" kern="0" dirty="0">
              <a:latin typeface="+mn-ea"/>
              <a:ea typeface="+mn-ea"/>
            </a:endParaRPr>
          </a:p>
        </p:txBody>
      </p:sp>
      <p:sp>
        <p:nvSpPr>
          <p:cNvPr id="29" name="AutoShape 388"/>
          <p:cNvSpPr>
            <a:spLocks noChangeArrowheads="1"/>
          </p:cNvSpPr>
          <p:nvPr/>
        </p:nvSpPr>
        <p:spPr bwMode="gray">
          <a:xfrm>
            <a:off x="1063592" y="2441575"/>
            <a:ext cx="5300748" cy="1081088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ko-KR" sz="1400" kern="0">
              <a:solidFill>
                <a:sysClr val="windowText" lastClr="000000"/>
              </a:solidFill>
              <a:ea typeface="서울남산체 M" pitchFamily="18" charset="-127"/>
            </a:endParaRPr>
          </a:p>
        </p:txBody>
      </p:sp>
      <p:sp>
        <p:nvSpPr>
          <p:cNvPr id="33" name="AutoShape 380"/>
          <p:cNvSpPr>
            <a:spLocks noChangeArrowheads="1"/>
          </p:cNvSpPr>
          <p:nvPr/>
        </p:nvSpPr>
        <p:spPr bwMode="gray">
          <a:xfrm>
            <a:off x="1063592" y="3663950"/>
            <a:ext cx="5308657" cy="1079500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400" kern="0">
              <a:solidFill>
                <a:sysClr val="windowText" lastClr="000000"/>
              </a:solidFill>
              <a:ea typeface="서울남산체 M" pitchFamily="18" charset="-127"/>
            </a:endParaRPr>
          </a:p>
        </p:txBody>
      </p:sp>
      <p:sp>
        <p:nvSpPr>
          <p:cNvPr id="36" name="AutoShape 388"/>
          <p:cNvSpPr>
            <a:spLocks noChangeArrowheads="1"/>
          </p:cNvSpPr>
          <p:nvPr/>
        </p:nvSpPr>
        <p:spPr bwMode="gray">
          <a:xfrm>
            <a:off x="1063592" y="4905375"/>
            <a:ext cx="5300748" cy="1079500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ko-KR" sz="1400" kern="0">
              <a:solidFill>
                <a:sysClr val="windowText" lastClr="000000"/>
              </a:solidFill>
              <a:ea typeface="서울남산체 M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63592" y="2655888"/>
            <a:ext cx="5310239" cy="6477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>
                <a:latin typeface="+mn-ea"/>
                <a:ea typeface="+mn-ea"/>
              </a:rPr>
              <a:t>개인과 조직의 목적을 충족시켜 주는 교환을 가져오기 위한</a:t>
            </a:r>
            <a:r>
              <a:rPr lang="en-US" altLang="ko-KR" sz="1200" dirty="0">
                <a:latin typeface="+mn-ea"/>
                <a:ea typeface="+mn-ea"/>
              </a:rPr>
              <a:t/>
            </a:r>
            <a:br>
              <a:rPr lang="en-US" altLang="ko-KR" sz="1200" dirty="0">
                <a:latin typeface="+mn-ea"/>
                <a:ea typeface="+mn-ea"/>
              </a:rPr>
            </a:br>
            <a:r>
              <a:rPr lang="ko-KR" altLang="en-US" sz="1200" b="1" u="sng" dirty="0">
                <a:latin typeface="+mn-ea"/>
                <a:ea typeface="+mn-ea"/>
              </a:rPr>
              <a:t>아이디어</a:t>
            </a:r>
            <a:r>
              <a:rPr lang="en-US" altLang="ko-KR" sz="1200" b="1" u="sng" dirty="0">
                <a:latin typeface="+mn-ea"/>
                <a:ea typeface="+mn-ea"/>
              </a:rPr>
              <a:t>, </a:t>
            </a:r>
            <a:r>
              <a:rPr lang="ko-KR" altLang="en-US" sz="1200" b="1" u="sng" dirty="0">
                <a:latin typeface="+mn-ea"/>
                <a:ea typeface="+mn-ea"/>
              </a:rPr>
              <a:t>제품</a:t>
            </a:r>
            <a:r>
              <a:rPr lang="en-US" altLang="ko-KR" sz="1200" b="1" u="sng" dirty="0">
                <a:latin typeface="+mn-ea"/>
                <a:ea typeface="+mn-ea"/>
              </a:rPr>
              <a:t> </a:t>
            </a:r>
            <a:r>
              <a:rPr lang="ko-KR" altLang="en-US" sz="1200" b="1" u="sng" dirty="0">
                <a:latin typeface="+mn-ea"/>
                <a:ea typeface="+mn-ea"/>
              </a:rPr>
              <a:t>및 서비스에 대한 발상</a:t>
            </a:r>
            <a:r>
              <a:rPr lang="en-US" altLang="ko-KR" sz="1200" b="1" u="sng" dirty="0">
                <a:latin typeface="+mn-ea"/>
                <a:ea typeface="+mn-ea"/>
              </a:rPr>
              <a:t>, </a:t>
            </a:r>
            <a:r>
              <a:rPr lang="ko-KR" altLang="en-US" sz="1200" b="1" u="sng" dirty="0">
                <a:latin typeface="+mn-ea"/>
                <a:ea typeface="+mn-ea"/>
              </a:rPr>
              <a:t>가격결정</a:t>
            </a:r>
            <a:r>
              <a:rPr lang="en-US" altLang="ko-KR" sz="1200" b="1" u="sng" dirty="0">
                <a:latin typeface="+mn-ea"/>
                <a:ea typeface="+mn-ea"/>
              </a:rPr>
              <a:t>, </a:t>
            </a:r>
            <a:r>
              <a:rPr lang="ko-KR" altLang="en-US" sz="1200" b="1" u="sng" dirty="0">
                <a:latin typeface="+mn-ea"/>
                <a:ea typeface="+mn-ea"/>
              </a:rPr>
              <a:t>촉진</a:t>
            </a:r>
            <a:r>
              <a:rPr lang="en-US" altLang="ko-KR" sz="1200" b="1" u="sng" dirty="0">
                <a:latin typeface="+mn-ea"/>
                <a:ea typeface="+mn-ea"/>
              </a:rPr>
              <a:t>,</a:t>
            </a:r>
            <a:br>
              <a:rPr lang="en-US" altLang="ko-KR" sz="1200" b="1" u="sng" dirty="0">
                <a:latin typeface="+mn-ea"/>
                <a:ea typeface="+mn-ea"/>
              </a:rPr>
            </a:br>
            <a:r>
              <a:rPr lang="ko-KR" altLang="en-US" sz="1200" b="1" u="sng" dirty="0">
                <a:latin typeface="+mn-ea"/>
                <a:ea typeface="+mn-ea"/>
              </a:rPr>
              <a:t>그리고 유통을 계획하고 실행</a:t>
            </a:r>
            <a:r>
              <a:rPr lang="ko-KR" altLang="en-US" sz="1200" dirty="0">
                <a:latin typeface="+mn-ea"/>
                <a:ea typeface="+mn-ea"/>
              </a:rPr>
              <a:t>하는 과정</a:t>
            </a:r>
            <a:endParaRPr kumimoji="0" lang="en-US" altLang="ko-KR" sz="1200" kern="0" dirty="0"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54101" y="3978275"/>
            <a:ext cx="5310239" cy="461963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>
                <a:latin typeface="+mn-ea"/>
                <a:ea typeface="+mn-ea"/>
              </a:rPr>
              <a:t>조직이나 개인이 자신의 목적을 달성시키는 교환을 창출하고 유지할 수 있도록</a:t>
            </a:r>
            <a:r>
              <a:rPr lang="en-US" altLang="ko-KR" sz="1200" dirty="0">
                <a:latin typeface="+mn-ea"/>
                <a:ea typeface="+mn-ea"/>
              </a:rPr>
              <a:t/>
            </a:r>
            <a:br>
              <a:rPr lang="en-US" altLang="ko-KR" sz="1200" dirty="0">
                <a:latin typeface="+mn-ea"/>
                <a:ea typeface="+mn-ea"/>
              </a:rPr>
            </a:br>
            <a:r>
              <a:rPr lang="ko-KR" altLang="en-US" sz="1200" b="1" u="sng" dirty="0">
                <a:latin typeface="+mn-ea"/>
                <a:ea typeface="+mn-ea"/>
              </a:rPr>
              <a:t>시장을 정의하고 관리</a:t>
            </a:r>
            <a:r>
              <a:rPr lang="ko-KR" altLang="en-US" sz="1200" dirty="0">
                <a:latin typeface="+mn-ea"/>
                <a:ea typeface="+mn-ea"/>
              </a:rPr>
              <a:t>하는 과정</a:t>
            </a:r>
            <a:endParaRPr kumimoji="0" lang="en-US" altLang="ko-KR" sz="1200" kern="0" dirty="0">
              <a:latin typeface="+mn-ea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63592" y="5214938"/>
            <a:ext cx="5310239" cy="46037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>
                <a:latin typeface="+mn-ea"/>
                <a:ea typeface="+mn-ea"/>
              </a:rPr>
              <a:t>개인이나 집단이 </a:t>
            </a:r>
            <a:r>
              <a:rPr lang="ko-KR" altLang="en-US" sz="1200" b="1" u="sng" dirty="0">
                <a:latin typeface="+mn-ea"/>
                <a:ea typeface="+mn-ea"/>
              </a:rPr>
              <a:t>제품이나 가치를 창조하고 다른 사람과 이를 교환함으로써</a:t>
            </a:r>
            <a:r>
              <a:rPr lang="en-US" altLang="ko-KR" sz="1200" b="1" u="sng" dirty="0">
                <a:latin typeface="+mn-ea"/>
                <a:ea typeface="+mn-ea"/>
              </a:rPr>
              <a:t/>
            </a:r>
            <a:br>
              <a:rPr lang="en-US" altLang="ko-KR" sz="1200" b="1" u="sng" dirty="0">
                <a:latin typeface="+mn-ea"/>
                <a:ea typeface="+mn-ea"/>
              </a:rPr>
            </a:br>
            <a:r>
              <a:rPr lang="ko-KR" altLang="en-US" sz="1200" b="1" u="sng" dirty="0">
                <a:latin typeface="+mn-ea"/>
                <a:ea typeface="+mn-ea"/>
              </a:rPr>
              <a:t>자신이 필요로 하는 것을 획득</a:t>
            </a:r>
            <a:r>
              <a:rPr lang="ko-KR" altLang="en-US" sz="1200" dirty="0">
                <a:latin typeface="+mn-ea"/>
                <a:ea typeface="+mn-ea"/>
              </a:rPr>
              <a:t>하는 사회 및 관리적 프로세스</a:t>
            </a:r>
            <a:endParaRPr kumimoji="0" lang="en-US" altLang="ko-KR" sz="1200" kern="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104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smtClean="0"/>
              <a:t>마케팅의 기원</a:t>
            </a:r>
            <a:endParaRPr dirty="0"/>
          </a:p>
        </p:txBody>
      </p:sp>
      <p:sp>
        <p:nvSpPr>
          <p:cNvPr id="24579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1B6CB15-140E-4928-94F5-46C08A6FB657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113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4583" name="그룹 14"/>
          <p:cNvGrpSpPr>
            <a:grpSpLocks/>
          </p:cNvGrpSpPr>
          <p:nvPr/>
        </p:nvGrpSpPr>
        <p:grpSpPr bwMode="auto">
          <a:xfrm>
            <a:off x="354013" y="1158875"/>
            <a:ext cx="638175" cy="704850"/>
            <a:chOff x="808696" y="7372392"/>
            <a:chExt cx="636659" cy="705650"/>
          </a:xfrm>
        </p:grpSpPr>
        <p:sp>
          <p:nvSpPr>
            <p:cNvPr id="11" name="TextBox 10"/>
            <p:cNvSpPr txBox="1"/>
            <p:nvPr/>
          </p:nvSpPr>
          <p:spPr>
            <a:xfrm>
              <a:off x="808696" y="7677538"/>
              <a:ext cx="636659" cy="4005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마케팅의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기원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4605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1168400" y="1217613"/>
          <a:ext cx="5174343" cy="39893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90700"/>
                <a:gridCol w="3383643"/>
              </a:tblGrid>
              <a:tr h="39455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분야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T="45714" marB="45714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T="45714" marB="45714" anchor="ctr">
                    <a:solidFill>
                      <a:schemeClr val="tx2"/>
                    </a:solidFill>
                  </a:tcPr>
                </a:tc>
              </a:tr>
              <a:tr h="103022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최초의 마케팅 문헌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14" marB="45714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Practical Treaties on Business</a:t>
                      </a:r>
                      <a:br>
                        <a:rPr lang="en-US" altLang="ko-KR" sz="1200" dirty="0" smtClean="0">
                          <a:latin typeface="+mn-ea"/>
                          <a:ea typeface="+mn-ea"/>
                        </a:rPr>
                      </a:b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(T. </a:t>
                      </a:r>
                      <a:r>
                        <a:rPr lang="en-US" altLang="ko-KR" sz="1200" dirty="0" err="1" smtClean="0">
                          <a:latin typeface="+mn-ea"/>
                          <a:ea typeface="+mn-ea"/>
                        </a:rPr>
                        <a:t>Freedley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,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1852)</a:t>
                      </a:r>
                    </a:p>
                    <a:p>
                      <a:pPr marL="171450" indent="-171450" algn="l" latinLnBrk="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The Retailers Manual(1869)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14" marB="45714" anchor="ctr"/>
                </a:tc>
              </a:tr>
              <a:tr h="657591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최초의 마케팅 교재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14" marB="45714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The Distribution of Farm Product</a:t>
                      </a:r>
                      <a:br>
                        <a:rPr lang="en-US" altLang="ko-KR" sz="1200" dirty="0" smtClean="0">
                          <a:latin typeface="+mn-ea"/>
                          <a:ea typeface="+mn-ea"/>
                        </a:rPr>
                      </a:b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(US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Industrial Commission, 1991)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14" marB="45714" anchor="ctr"/>
                </a:tc>
              </a:tr>
              <a:tr h="113982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최초의 마케팅 강좌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dirty="0" smtClean="0">
                          <a:latin typeface="+mn-ea"/>
                          <a:ea typeface="+mn-ea"/>
                        </a:rPr>
                      </a:b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(1912)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14" marB="45714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J. Edward(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미사간 대학교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171450" indent="-171450" algn="l" latinLnBrk="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L.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Simon(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캘리포니아 버클리 대학교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171450" indent="-171450" algn="l" latinLnBrk="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baseline="0" dirty="0" err="1" smtClean="0">
                          <a:latin typeface="+mn-ea"/>
                          <a:ea typeface="+mn-ea"/>
                        </a:rPr>
                        <a:t>W.M.George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baseline="0" dirty="0" err="1" smtClean="0">
                          <a:latin typeface="+mn-ea"/>
                          <a:ea typeface="+mn-ea"/>
                        </a:rPr>
                        <a:t>일리노이대학교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14" marB="45714" anchor="ctr"/>
                </a:tc>
              </a:tr>
              <a:tr h="767190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최초의 마케팅 교육 과정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14" marB="45714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latinLnBrk="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1904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년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와튼스쿨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en-US" altLang="ko-KR" sz="1200" dirty="0" err="1" smtClean="0">
                          <a:latin typeface="+mn-ea"/>
                          <a:ea typeface="+mn-ea"/>
                        </a:rPr>
                        <a:t>Upenn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171450" indent="-171450" algn="l" latinLnBrk="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최초의 광고 전공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(1913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년 미주리 대학교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14" marB="45714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54134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3. </a:t>
            </a:r>
            <a:r>
              <a:rPr dirty="0" smtClean="0"/>
              <a:t>마케팅 발전사</a:t>
            </a:r>
            <a:endParaRPr dirty="0"/>
          </a:p>
        </p:txBody>
      </p:sp>
      <p:sp>
        <p:nvSpPr>
          <p:cNvPr id="25603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4F1E160-A063-4BEB-B61F-DDBB8E885A22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114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5607" name="그룹 12"/>
          <p:cNvGrpSpPr>
            <a:grpSpLocks/>
          </p:cNvGrpSpPr>
          <p:nvPr/>
        </p:nvGrpSpPr>
        <p:grpSpPr bwMode="auto">
          <a:xfrm>
            <a:off x="385763" y="1158875"/>
            <a:ext cx="581025" cy="704850"/>
            <a:chOff x="839546" y="7372392"/>
            <a:chExt cx="581025" cy="705650"/>
          </a:xfrm>
        </p:grpSpPr>
        <p:sp>
          <p:nvSpPr>
            <p:cNvPr id="14" name="TextBox 13"/>
            <p:cNvSpPr txBox="1"/>
            <p:nvPr/>
          </p:nvSpPr>
          <p:spPr>
            <a:xfrm>
              <a:off x="864946" y="7677538"/>
              <a:ext cx="523875" cy="4005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0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마케팅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발전사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5630" name="그림 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08" name="그룹 23"/>
          <p:cNvGrpSpPr>
            <a:grpSpLocks/>
          </p:cNvGrpSpPr>
          <p:nvPr/>
        </p:nvGrpSpPr>
        <p:grpSpPr bwMode="auto">
          <a:xfrm>
            <a:off x="669925" y="1354138"/>
            <a:ext cx="5649913" cy="5111750"/>
            <a:chOff x="-500181" y="1124744"/>
            <a:chExt cx="9271565" cy="5112568"/>
          </a:xfrm>
        </p:grpSpPr>
        <p:cxnSp>
          <p:nvCxnSpPr>
            <p:cNvPr id="25609" name="직선 화살표 연결선 3"/>
            <p:cNvCxnSpPr>
              <a:cxnSpLocks noChangeShapeType="1"/>
            </p:cNvCxnSpPr>
            <p:nvPr/>
          </p:nvCxnSpPr>
          <p:spPr bwMode="auto">
            <a:xfrm rot="5400000" flipH="1" flipV="1">
              <a:off x="-1471619" y="4294819"/>
              <a:ext cx="3880604" cy="2279"/>
            </a:xfrm>
            <a:prstGeom prst="straightConnector1">
              <a:avLst/>
            </a:prstGeom>
            <a:noFill/>
            <a:ln w="25400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10" name="직선 연결선 4"/>
            <p:cNvCxnSpPr>
              <a:cxnSpLocks noChangeShapeType="1"/>
            </p:cNvCxnSpPr>
            <p:nvPr/>
          </p:nvCxnSpPr>
          <p:spPr bwMode="auto">
            <a:xfrm>
              <a:off x="468684" y="6235208"/>
              <a:ext cx="8301563" cy="2104"/>
            </a:xfrm>
            <a:prstGeom prst="line">
              <a:avLst/>
            </a:prstGeom>
            <a:noFill/>
            <a:ln w="254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11" name="직선 연결선 5"/>
            <p:cNvCxnSpPr>
              <a:cxnSpLocks noChangeShapeType="1"/>
            </p:cNvCxnSpPr>
            <p:nvPr/>
          </p:nvCxnSpPr>
          <p:spPr bwMode="auto">
            <a:xfrm rot="5400000" flipH="1" flipV="1">
              <a:off x="6878363" y="4342187"/>
              <a:ext cx="3784904" cy="1139"/>
            </a:xfrm>
            <a:prstGeom prst="line">
              <a:avLst/>
            </a:prstGeom>
            <a:noFill/>
            <a:ln w="254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12" name="직선 연결선 6"/>
            <p:cNvCxnSpPr>
              <a:cxnSpLocks noChangeShapeType="1"/>
            </p:cNvCxnSpPr>
            <p:nvPr/>
          </p:nvCxnSpPr>
          <p:spPr bwMode="auto">
            <a:xfrm flipV="1">
              <a:off x="468684" y="2449252"/>
              <a:ext cx="8301563" cy="2839467"/>
            </a:xfrm>
            <a:prstGeom prst="line">
              <a:avLst/>
            </a:prstGeom>
            <a:noFill/>
            <a:ln w="254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13" name="직선 연결선 7"/>
            <p:cNvCxnSpPr>
              <a:cxnSpLocks noChangeShapeType="1"/>
            </p:cNvCxnSpPr>
            <p:nvPr/>
          </p:nvCxnSpPr>
          <p:spPr bwMode="auto">
            <a:xfrm>
              <a:off x="2619803" y="4552707"/>
              <a:ext cx="0" cy="1683554"/>
            </a:xfrm>
            <a:prstGeom prst="line">
              <a:avLst/>
            </a:prstGeom>
            <a:noFill/>
            <a:ln w="25400" cmpd="dbl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14" name="직선 연결선 8"/>
            <p:cNvCxnSpPr>
              <a:cxnSpLocks noChangeShapeType="1"/>
            </p:cNvCxnSpPr>
            <p:nvPr/>
          </p:nvCxnSpPr>
          <p:spPr bwMode="auto">
            <a:xfrm>
              <a:off x="4669569" y="3854096"/>
              <a:ext cx="0" cy="2382166"/>
            </a:xfrm>
            <a:prstGeom prst="line">
              <a:avLst/>
            </a:prstGeom>
            <a:noFill/>
            <a:ln w="25400" cmpd="dbl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15" name="직선 연결선 9"/>
            <p:cNvCxnSpPr>
              <a:cxnSpLocks noChangeShapeType="1"/>
            </p:cNvCxnSpPr>
            <p:nvPr/>
          </p:nvCxnSpPr>
          <p:spPr bwMode="auto">
            <a:xfrm>
              <a:off x="6719338" y="3161835"/>
              <a:ext cx="0" cy="3074426"/>
            </a:xfrm>
            <a:prstGeom prst="line">
              <a:avLst/>
            </a:prstGeom>
            <a:noFill/>
            <a:ln w="25400" cmpd="dbl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" name="TextBox 23"/>
            <p:cNvSpPr txBox="1"/>
            <p:nvPr/>
          </p:nvSpPr>
          <p:spPr>
            <a:xfrm>
              <a:off x="466313" y="4397105"/>
              <a:ext cx="1435411" cy="2619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latinLnBrk="0" hangingPunct="1">
                <a:defRPr/>
              </a:pPr>
              <a:r>
                <a:rPr lang="en-US" altLang="ko-KR" sz="1100" b="1" dirty="0">
                  <a:solidFill>
                    <a:srgbClr val="1F497D"/>
                  </a:solidFill>
                  <a:latin typeface="+mn-ea"/>
                  <a:ea typeface="+mn-ea"/>
                </a:rPr>
                <a:t>Phase 1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628549" y="3860444"/>
              <a:ext cx="1432807" cy="2619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latinLnBrk="0" hangingPunct="1">
                <a:defRPr/>
              </a:pPr>
              <a:r>
                <a:rPr lang="en-US" altLang="ko-KR" sz="1100" b="1" dirty="0">
                  <a:solidFill>
                    <a:srgbClr val="C0504D"/>
                  </a:solidFill>
                  <a:latin typeface="+mn-ea"/>
                  <a:ea typeface="+mn-ea"/>
                </a:rPr>
                <a:t>Phase 2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647504" y="3141192"/>
              <a:ext cx="1435413" cy="2619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latinLnBrk="0" hangingPunct="1">
                <a:defRPr/>
              </a:pPr>
              <a:r>
                <a:rPr lang="en-US" altLang="ko-KR" sz="1100" b="1" dirty="0">
                  <a:solidFill>
                    <a:srgbClr val="8064A2"/>
                  </a:solidFill>
                  <a:latin typeface="+mn-ea"/>
                  <a:ea typeface="+mn-ea"/>
                </a:rPr>
                <a:t>Phase 3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661250" y="2493388"/>
              <a:ext cx="1432807" cy="2603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latinLnBrk="0" hangingPunct="1">
                <a:defRPr/>
              </a:pPr>
              <a:r>
                <a:rPr lang="en-US" altLang="ko-KR" sz="1100" b="1" dirty="0">
                  <a:solidFill>
                    <a:srgbClr val="9BBB59">
                      <a:lumMod val="50000"/>
                    </a:srgbClr>
                  </a:solidFill>
                  <a:latin typeface="+mn-ea"/>
                  <a:ea typeface="+mn-ea"/>
                </a:rPr>
                <a:t>Phase 4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68918" y="5341819"/>
              <a:ext cx="2151816" cy="55412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latinLnBrk="0" hangingPunct="1">
                <a:defRPr/>
              </a:pPr>
              <a:r>
                <a:rPr lang="ko-KR" altLang="en-US" sz="1000" dirty="0">
                  <a:solidFill>
                    <a:prstClr val="black"/>
                  </a:solidFill>
                  <a:latin typeface="+mn-ea"/>
                  <a:ea typeface="+mn-ea"/>
                </a:rPr>
                <a:t>대량생산한 제품을 소비자에게 전달하는 물류시스템의 구축</a:t>
              </a:r>
              <a:endParaRPr lang="en-US" altLang="ko-KR" sz="1000" dirty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620733" y="4803570"/>
              <a:ext cx="2050217" cy="10161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latinLnBrk="0" hangingPunct="1">
                <a:defRPr/>
              </a:pPr>
              <a:r>
                <a:rPr lang="ko-KR" altLang="en-US" sz="1000" dirty="0">
                  <a:solidFill>
                    <a:prstClr val="black"/>
                  </a:solidFill>
                  <a:latin typeface="+mn-ea"/>
                  <a:ea typeface="+mn-ea"/>
                </a:rPr>
                <a:t>대량생산에 의한 공급초과를 대중매체를 통한 대규모 광고</a:t>
              </a:r>
              <a:r>
                <a:rPr lang="en-US" altLang="ko-KR" sz="10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000" dirty="0">
                  <a:solidFill>
                    <a:prstClr val="black"/>
                  </a:solidFill>
                  <a:latin typeface="+mn-ea"/>
                  <a:ea typeface="+mn-ea"/>
                </a:rPr>
                <a:t>판매촉진</a:t>
              </a:r>
              <a:r>
                <a:rPr lang="en-US" altLang="ko-KR" sz="10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000" dirty="0">
                  <a:solidFill>
                    <a:prstClr val="black"/>
                  </a:solidFill>
                  <a:latin typeface="+mn-ea"/>
                  <a:ea typeface="+mn-ea"/>
                </a:rPr>
                <a:t>판매원을 이용한 판매로 해결</a:t>
              </a:r>
              <a:endParaRPr lang="en-US" altLang="ko-KR" sz="1000" dirty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670951" y="3939831"/>
              <a:ext cx="2060636" cy="8621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latinLnBrk="0" hangingPunct="1">
                <a:defRPr/>
              </a:pPr>
              <a:r>
                <a:rPr lang="ko-KR" altLang="en-US" sz="1000" dirty="0">
                  <a:solidFill>
                    <a:prstClr val="black"/>
                  </a:solidFill>
                  <a:latin typeface="+mn-ea"/>
                  <a:ea typeface="+mn-ea"/>
                </a:rPr>
                <a:t>개인의 필요와 욕구를 만족시킴으로써 이윤이 확보된다는 경영철학 확립</a:t>
              </a:r>
              <a:endParaRPr lang="en-US" altLang="ko-KR" sz="1000" dirty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715956" y="3252334"/>
              <a:ext cx="2050217" cy="8621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latinLnBrk="0" hangingPunct="1">
                <a:defRPr/>
              </a:pPr>
              <a:r>
                <a:rPr lang="ko-KR" altLang="en-US" sz="1000" dirty="0">
                  <a:solidFill>
                    <a:prstClr val="black"/>
                  </a:solidFill>
                  <a:latin typeface="+mn-ea"/>
                  <a:ea typeface="+mn-ea"/>
                </a:rPr>
                <a:t>기업 전체를 고객의 요구에 반응할 수 있는 시스템으로 만들 때 고객만족은 극대화</a:t>
              </a:r>
              <a:endParaRPr lang="en-US" altLang="ko-KR" sz="1000" dirty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-500181" y="2063106"/>
              <a:ext cx="1901726" cy="2461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latinLnBrk="0" hangingPunct="1">
                <a:defRPr/>
              </a:pPr>
              <a:r>
                <a:rPr lang="ko-KR" altLang="en-US" sz="1000" b="1">
                  <a:solidFill>
                    <a:prstClr val="black"/>
                  </a:solidFill>
                  <a:latin typeface="+mn-ea"/>
                  <a:ea typeface="+mn-ea"/>
                </a:rPr>
                <a:t>고객만족도</a:t>
              </a:r>
              <a:endParaRPr lang="en-US" altLang="ko-KR" sz="1000" b="1" dirty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33" name="모서리가 둥근 사각형 설명선 32"/>
            <p:cNvSpPr/>
            <p:nvPr/>
          </p:nvSpPr>
          <p:spPr>
            <a:xfrm>
              <a:off x="612199" y="3212640"/>
              <a:ext cx="1654240" cy="1079673"/>
            </a:xfrm>
            <a:prstGeom prst="wedgeRoundRectCallout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r>
                <a:rPr lang="ko-KR" altLang="en-US" sz="1000" dirty="0">
                  <a:solidFill>
                    <a:srgbClr val="1F497D">
                      <a:lumMod val="75000"/>
                    </a:srgbClr>
                  </a:solidFill>
                  <a:latin typeface="+mn-ea"/>
                  <a:ea typeface="+mn-ea"/>
                </a:rPr>
                <a:t>생산 시대</a:t>
              </a:r>
              <a:endParaRPr lang="en-US" altLang="ko-KR" sz="1000" dirty="0">
                <a:solidFill>
                  <a:srgbClr val="1F497D">
                    <a:lumMod val="75000"/>
                  </a:srgbClr>
                </a:solidFill>
                <a:latin typeface="+mn-ea"/>
                <a:ea typeface="+mn-ea"/>
              </a:endParaRPr>
            </a:p>
            <a:p>
              <a:pPr algn="ctr" eaLnBrk="1" latinLnBrk="0" hangingPunct="1">
                <a:defRPr/>
              </a:pPr>
              <a:r>
                <a:rPr lang="en-US" altLang="ko-KR" sz="1000" dirty="0">
                  <a:solidFill>
                    <a:srgbClr val="1F497D">
                      <a:lumMod val="75000"/>
                    </a:srgbClr>
                  </a:solidFill>
                  <a:latin typeface="+mn-ea"/>
                  <a:ea typeface="+mn-ea"/>
                </a:rPr>
                <a:t>(1870~1930)</a:t>
              </a:r>
            </a:p>
          </p:txBody>
        </p:sp>
        <p:sp>
          <p:nvSpPr>
            <p:cNvPr id="34" name="모서리가 둥근 사각형 설명선 33"/>
            <p:cNvSpPr/>
            <p:nvPr/>
          </p:nvSpPr>
          <p:spPr>
            <a:xfrm>
              <a:off x="2698886" y="2636286"/>
              <a:ext cx="1656846" cy="1081260"/>
            </a:xfrm>
            <a:prstGeom prst="wedgeRoundRectCallou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r>
                <a:rPr lang="ko-KR" altLang="en-US" sz="1000" dirty="0">
                  <a:solidFill>
                    <a:srgbClr val="C0504D">
                      <a:lumMod val="75000"/>
                    </a:srgbClr>
                  </a:solidFill>
                  <a:latin typeface="+mn-ea"/>
                  <a:ea typeface="+mn-ea"/>
                </a:rPr>
                <a:t>판매 시대</a:t>
              </a:r>
              <a:endParaRPr lang="en-US" altLang="ko-KR" sz="1000" dirty="0">
                <a:solidFill>
                  <a:srgbClr val="C0504D">
                    <a:lumMod val="75000"/>
                  </a:srgbClr>
                </a:solidFill>
                <a:latin typeface="+mn-ea"/>
                <a:ea typeface="+mn-ea"/>
              </a:endParaRPr>
            </a:p>
            <a:p>
              <a:pPr algn="ctr" eaLnBrk="1" latinLnBrk="0" hangingPunct="1">
                <a:defRPr/>
              </a:pPr>
              <a:r>
                <a:rPr lang="en-US" altLang="ko-KR" sz="1000" dirty="0">
                  <a:solidFill>
                    <a:srgbClr val="C0504D">
                      <a:lumMod val="75000"/>
                    </a:srgbClr>
                  </a:solidFill>
                  <a:latin typeface="+mn-ea"/>
                  <a:ea typeface="+mn-ea"/>
                </a:rPr>
                <a:t>(1930~1950)</a:t>
              </a:r>
            </a:p>
          </p:txBody>
        </p:sp>
        <p:sp>
          <p:nvSpPr>
            <p:cNvPr id="35" name="모서리가 둥근 사각형 설명선 34"/>
            <p:cNvSpPr/>
            <p:nvPr/>
          </p:nvSpPr>
          <p:spPr>
            <a:xfrm>
              <a:off x="4571957" y="1988482"/>
              <a:ext cx="1873069" cy="1081260"/>
            </a:xfrm>
            <a:prstGeom prst="wedgeRoundRectCallou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r>
                <a:rPr lang="ko-KR" altLang="en-US" sz="900" dirty="0">
                  <a:solidFill>
                    <a:srgbClr val="8064A2">
                      <a:lumMod val="50000"/>
                    </a:srgbClr>
                  </a:solidFill>
                  <a:latin typeface="+mn-ea"/>
                  <a:ea typeface="+mn-ea"/>
                </a:rPr>
                <a:t>마케팅 시대</a:t>
              </a:r>
              <a:endParaRPr lang="en-US" altLang="ko-KR" sz="900" dirty="0">
                <a:solidFill>
                  <a:srgbClr val="8064A2">
                    <a:lumMod val="50000"/>
                  </a:srgbClr>
                </a:solidFill>
                <a:latin typeface="+mn-ea"/>
                <a:ea typeface="+mn-ea"/>
              </a:endParaRPr>
            </a:p>
            <a:p>
              <a:pPr algn="ctr" eaLnBrk="1" latinLnBrk="0" hangingPunct="1">
                <a:defRPr/>
              </a:pPr>
              <a:r>
                <a:rPr lang="en-US" altLang="ko-KR" sz="900" dirty="0">
                  <a:solidFill>
                    <a:srgbClr val="8064A2">
                      <a:lumMod val="50000"/>
                    </a:srgbClr>
                  </a:solidFill>
                  <a:latin typeface="+mn-ea"/>
                  <a:ea typeface="+mn-ea"/>
                </a:rPr>
                <a:t>(1950</a:t>
              </a:r>
              <a:r>
                <a:rPr lang="ko-KR" altLang="en-US" sz="900" dirty="0">
                  <a:solidFill>
                    <a:srgbClr val="8064A2">
                      <a:lumMod val="50000"/>
                    </a:srgbClr>
                  </a:solidFill>
                  <a:latin typeface="+mn-ea"/>
                  <a:ea typeface="+mn-ea"/>
                </a:rPr>
                <a:t>년 이후</a:t>
              </a:r>
              <a:r>
                <a:rPr lang="en-US" altLang="ko-KR" sz="900" dirty="0">
                  <a:solidFill>
                    <a:srgbClr val="8064A2">
                      <a:lumMod val="50000"/>
                    </a:srgbClr>
                  </a:solidFill>
                  <a:latin typeface="+mn-ea"/>
                  <a:ea typeface="+mn-ea"/>
                </a:rPr>
                <a:t>)</a:t>
              </a:r>
            </a:p>
          </p:txBody>
        </p:sp>
        <p:sp>
          <p:nvSpPr>
            <p:cNvPr id="36" name="모서리가 둥근 사각형 설명선 35"/>
            <p:cNvSpPr/>
            <p:nvPr/>
          </p:nvSpPr>
          <p:spPr>
            <a:xfrm>
              <a:off x="6731587" y="1124744"/>
              <a:ext cx="2039797" cy="1224158"/>
            </a:xfrm>
            <a:prstGeom prst="wedgeRoundRectCallout">
              <a:avLst>
                <a:gd name="adj1" fmla="val -16756"/>
                <a:gd name="adj2" fmla="val 64764"/>
                <a:gd name="adj3" fmla="val 16667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r>
                <a:rPr lang="ko-KR" altLang="en-US" sz="900" dirty="0">
                  <a:solidFill>
                    <a:srgbClr val="9BBB59">
                      <a:lumMod val="50000"/>
                    </a:srgbClr>
                  </a:solidFill>
                  <a:latin typeface="+mn-ea"/>
                  <a:ea typeface="+mn-ea"/>
                </a:rPr>
                <a:t>고객지향 마케팅 추구</a:t>
              </a:r>
              <a:endParaRPr lang="en-US" altLang="ko-KR" sz="900" dirty="0">
                <a:solidFill>
                  <a:srgbClr val="9BBB59">
                    <a:lumMod val="50000"/>
                  </a:srgbClr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01256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Assess</a:t>
            </a:r>
            <a:br>
              <a:rPr lang="en-US" altLang="ko-KR" sz="3600" b="1" smtClean="0">
                <a:latin typeface="Georgia" pitchFamily="18" charset="0"/>
              </a:rPr>
            </a:br>
            <a:r>
              <a:rPr lang="en-US" altLang="ko-KR" sz="3600" b="1" smtClean="0">
                <a:latin typeface="Georgia" pitchFamily="18" charset="0"/>
              </a:rPr>
              <a:t>2. </a:t>
            </a:r>
            <a:r>
              <a:rPr lang="ko-KR" altLang="en-US" sz="3600" b="1" smtClean="0">
                <a:latin typeface="Georgia" pitchFamily="18" charset="0"/>
              </a:rPr>
              <a:t>조사방법론</a:t>
            </a:r>
          </a:p>
        </p:txBody>
      </p:sp>
      <p:sp>
        <p:nvSpPr>
          <p:cNvPr id="26627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FF8EE5-785C-4C80-AA23-DD6931E9C405}" type="slidenum">
              <a:rPr lang="ko-KR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115</a:t>
            </a:fld>
            <a:endParaRPr lang="ko-KR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669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smtClean="0"/>
              <a:t>조사 프로세스</a:t>
            </a:r>
            <a:endParaRPr dirty="0"/>
          </a:p>
        </p:txBody>
      </p:sp>
      <p:sp>
        <p:nvSpPr>
          <p:cNvPr id="27651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552A76F-16C4-46D9-93AE-EB584A80B8E7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116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1128713" y="1298575"/>
            <a:ext cx="1868487" cy="116998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>
              <a:defRPr/>
            </a:pPr>
            <a:r>
              <a:rPr lang="ko-KR" altLang="en-US" sz="1200" b="1" dirty="0">
                <a:latin typeface="+mn-ea"/>
              </a:rPr>
              <a:t>문제의 정의</a:t>
            </a:r>
          </a:p>
        </p:txBody>
      </p:sp>
      <p:grpSp>
        <p:nvGrpSpPr>
          <p:cNvPr id="27656" name="그룹 8"/>
          <p:cNvGrpSpPr>
            <a:grpSpLocks/>
          </p:cNvGrpSpPr>
          <p:nvPr/>
        </p:nvGrpSpPr>
        <p:grpSpPr bwMode="auto">
          <a:xfrm>
            <a:off x="214313" y="1158875"/>
            <a:ext cx="917575" cy="550863"/>
            <a:chOff x="667247" y="7372392"/>
            <a:chExt cx="919566" cy="551859"/>
          </a:xfrm>
        </p:grpSpPr>
        <p:sp>
          <p:nvSpPr>
            <p:cNvPr id="10" name="TextBox 9"/>
            <p:cNvSpPr txBox="1"/>
            <p:nvPr/>
          </p:nvSpPr>
          <p:spPr>
            <a:xfrm>
              <a:off x="667247" y="7677743"/>
              <a:ext cx="919566" cy="2465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0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조사 프로세스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7671" name="그림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Freeform 25"/>
          <p:cNvSpPr>
            <a:spLocks/>
          </p:cNvSpPr>
          <p:nvPr/>
        </p:nvSpPr>
        <p:spPr bwMode="auto">
          <a:xfrm rot="10800000">
            <a:off x="1947863" y="2536825"/>
            <a:ext cx="230187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latinLnBrk="0" hangingPunct="1">
              <a:defRPr/>
            </a:pPr>
            <a:endParaRPr lang="ko-KR" altLang="en-US"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63875" y="1321977"/>
            <a:ext cx="3319463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smtClean="0">
                <a:latin typeface="+mn-ea"/>
                <a:ea typeface="+mn-ea"/>
              </a:rPr>
              <a:t>연구문제의 결정 및 가설의 설정</a:t>
            </a: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smtClean="0">
                <a:latin typeface="+mn-ea"/>
                <a:ea typeface="+mn-ea"/>
              </a:rPr>
              <a:t>연구계획의 수립 및 계획서의 작성</a:t>
            </a: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smtClean="0">
                <a:latin typeface="+mn-ea"/>
                <a:ea typeface="+mn-ea"/>
              </a:rPr>
              <a:t>연구전문가와의 토의와 연구계획</a:t>
            </a:r>
            <a:r>
              <a:rPr lang="en-US" altLang="ko-KR" sz="1200" dirty="0" smtClean="0">
                <a:latin typeface="+mn-ea"/>
                <a:ea typeface="+mn-ea"/>
              </a:rPr>
              <a:t>(Planning)</a:t>
            </a:r>
            <a:r>
              <a:rPr lang="ko-KR" altLang="en-US" sz="1200" dirty="0" smtClean="0">
                <a:latin typeface="+mn-ea"/>
                <a:ea typeface="+mn-ea"/>
              </a:rPr>
              <a:t>의 수정</a:t>
            </a: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smtClean="0">
                <a:latin typeface="+mn-ea"/>
                <a:ea typeface="+mn-ea"/>
              </a:rPr>
              <a:t>연구소요예산의 편성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128713" y="2752725"/>
            <a:ext cx="1868487" cy="116998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>
              <a:defRPr/>
            </a:pPr>
            <a:r>
              <a:rPr lang="ko-KR" altLang="en-US" sz="1200" b="1" dirty="0">
                <a:latin typeface="+mn-ea"/>
              </a:rPr>
              <a:t>조사설계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063875" y="3106738"/>
            <a:ext cx="3319463" cy="461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조사형태의 선택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자료수집의 방법 및 표본설계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자료처리 방법의 예비적 결정을 포함</a:t>
            </a:r>
          </a:p>
        </p:txBody>
      </p:sp>
      <p:sp>
        <p:nvSpPr>
          <p:cNvPr id="24" name="모서리가 둥근 직사각형 23"/>
          <p:cNvSpPr/>
          <p:nvPr/>
        </p:nvSpPr>
        <p:spPr>
          <a:xfrm>
            <a:off x="1128713" y="4206875"/>
            <a:ext cx="1868487" cy="11684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>
              <a:defRPr/>
            </a:pPr>
            <a:r>
              <a:rPr lang="ko-KR" altLang="en-US" sz="1200" b="1" dirty="0">
                <a:latin typeface="+mn-ea"/>
              </a:rPr>
              <a:t>자료수집 방법 결정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063875" y="4337050"/>
            <a:ext cx="3319463" cy="908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ko-KR" sz="1200" b="1" dirty="0">
                <a:latin typeface="+mn-ea"/>
                <a:ea typeface="+mn-ea"/>
              </a:rPr>
              <a:t>1</a:t>
            </a:r>
            <a:r>
              <a:rPr lang="ko-KR" altLang="en-US" sz="1200" b="1" dirty="0">
                <a:latin typeface="+mn-ea"/>
                <a:ea typeface="+mn-ea"/>
              </a:rPr>
              <a:t>차 자료 </a:t>
            </a:r>
            <a:r>
              <a:rPr lang="en-US" altLang="ko-KR" sz="1200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현재의 조사목적에 따라 조사자가 직접 창출하는 자료</a:t>
            </a: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ko-KR" sz="1200" b="1" dirty="0">
                <a:latin typeface="+mn-ea"/>
                <a:ea typeface="+mn-ea"/>
              </a:rPr>
              <a:t>2</a:t>
            </a:r>
            <a:r>
              <a:rPr lang="ko-KR" altLang="en-US" sz="1200" b="1" dirty="0">
                <a:latin typeface="+mn-ea"/>
                <a:ea typeface="+mn-ea"/>
              </a:rPr>
              <a:t>차 자료 </a:t>
            </a:r>
            <a:r>
              <a:rPr lang="en-US" altLang="ko-KR" sz="1200" dirty="0">
                <a:latin typeface="+mn-ea"/>
                <a:ea typeface="+mn-ea"/>
              </a:rPr>
              <a:t>: </a:t>
            </a:r>
            <a:r>
              <a:rPr lang="ko-KR" altLang="en-US" sz="1200" dirty="0">
                <a:latin typeface="+mn-ea"/>
                <a:ea typeface="+mn-ea"/>
              </a:rPr>
              <a:t>현재의 조사목적이 아니라 다른 조사목적을 위하여 이미 수집되어 있는 자료</a:t>
            </a:r>
          </a:p>
        </p:txBody>
      </p:sp>
      <p:sp>
        <p:nvSpPr>
          <p:cNvPr id="27" name="모서리가 둥근 직사각형 26"/>
          <p:cNvSpPr/>
          <p:nvPr/>
        </p:nvSpPr>
        <p:spPr>
          <a:xfrm>
            <a:off x="1128713" y="5664200"/>
            <a:ext cx="1868487" cy="116998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>
              <a:defRPr/>
            </a:pPr>
            <a:r>
              <a:rPr lang="ko-KR" altLang="en-US" sz="1200" b="1" dirty="0">
                <a:latin typeface="+mn-ea"/>
              </a:rPr>
              <a:t>표본설계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063875" y="5829300"/>
            <a:ext cx="3319463" cy="830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관심의 대상이 되는 모집단의 구성원 전체에 대하여 측정을 실시</a:t>
            </a:r>
            <a:r>
              <a:rPr lang="en-US" altLang="ko-KR" sz="1200" dirty="0">
                <a:latin typeface="+mn-ea"/>
                <a:ea typeface="+mn-ea"/>
              </a:rPr>
              <a:t>(</a:t>
            </a:r>
            <a:r>
              <a:rPr lang="ko-KR" altLang="en-US" sz="1200" dirty="0">
                <a:latin typeface="+mn-ea"/>
                <a:ea typeface="+mn-ea"/>
              </a:rPr>
              <a:t>전수조사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  <a:r>
              <a:rPr lang="ko-KR" altLang="en-US" sz="1200" dirty="0">
                <a:latin typeface="+mn-ea"/>
                <a:ea typeface="+mn-ea"/>
              </a:rPr>
              <a:t>하거나 모집단을 대표할 수 있는 대상에 대하여 측정을 실시</a:t>
            </a:r>
            <a:r>
              <a:rPr lang="en-US" altLang="ko-KR" sz="1200" dirty="0">
                <a:latin typeface="+mn-ea"/>
                <a:ea typeface="+mn-ea"/>
              </a:rPr>
              <a:t>(</a:t>
            </a:r>
            <a:r>
              <a:rPr lang="ko-KR" altLang="en-US" sz="1200" dirty="0">
                <a:latin typeface="+mn-ea"/>
                <a:ea typeface="+mn-ea"/>
              </a:rPr>
              <a:t>표본조사</a:t>
            </a:r>
            <a:r>
              <a:rPr lang="en-US" altLang="ko-KR" sz="1200" dirty="0">
                <a:latin typeface="+mn-ea"/>
                <a:ea typeface="+mn-ea"/>
              </a:rPr>
              <a:t>)</a:t>
            </a:r>
            <a:r>
              <a:rPr lang="ko-KR" altLang="en-US" sz="1200" dirty="0">
                <a:latin typeface="+mn-ea"/>
                <a:ea typeface="+mn-ea"/>
              </a:rPr>
              <a:t>해</a:t>
            </a:r>
            <a:r>
              <a:rPr lang="en-US" altLang="ko-KR" sz="1200" dirty="0">
                <a:latin typeface="+mn-ea"/>
                <a:ea typeface="+mn-ea"/>
              </a:rPr>
              <a:t> </a:t>
            </a:r>
            <a:r>
              <a:rPr lang="ko-KR" altLang="en-US" sz="1200" dirty="0">
                <a:latin typeface="+mn-ea"/>
                <a:ea typeface="+mn-ea"/>
              </a:rPr>
              <a:t>전체 모집단의 특성을 추정</a:t>
            </a:r>
          </a:p>
        </p:txBody>
      </p:sp>
      <p:sp>
        <p:nvSpPr>
          <p:cNvPr id="30" name="모서리가 둥근 직사각형 29"/>
          <p:cNvSpPr/>
          <p:nvPr/>
        </p:nvSpPr>
        <p:spPr>
          <a:xfrm>
            <a:off x="1128713" y="7115175"/>
            <a:ext cx="1868487" cy="116998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>
              <a:defRPr/>
            </a:pPr>
            <a:r>
              <a:rPr lang="ko-KR" altLang="en-US" sz="1200" b="1" dirty="0">
                <a:latin typeface="+mn-ea"/>
              </a:rPr>
              <a:t>결과분석과 활용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063875" y="7115175"/>
            <a:ext cx="3319463" cy="1169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편집과 기호화를 통하여 요약표로 정리</a:t>
            </a:r>
            <a:endParaRPr lang="en-US" altLang="ko-KR" sz="1200" dirty="0">
              <a:latin typeface="+mn-ea"/>
              <a:ea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요약표를 개략적으로 검토함으로써 구체적인 분석방법을 결정</a:t>
            </a:r>
            <a:endParaRPr lang="en-US" altLang="ko-KR" sz="1200" dirty="0">
              <a:latin typeface="+mn-ea"/>
              <a:ea typeface="+mn-ea"/>
            </a:endParaRPr>
          </a:p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  <a:ea typeface="+mn-ea"/>
              </a:rPr>
              <a:t>자료의 분석은 조사문제의 정의 단계에서 인식된 정보욕구에 부합되는 정보를 산출</a:t>
            </a:r>
          </a:p>
        </p:txBody>
      </p:sp>
      <p:sp>
        <p:nvSpPr>
          <p:cNvPr id="32" name="Freeform 25"/>
          <p:cNvSpPr>
            <a:spLocks/>
          </p:cNvSpPr>
          <p:nvPr/>
        </p:nvSpPr>
        <p:spPr bwMode="auto">
          <a:xfrm rot="10800000">
            <a:off x="1947863" y="3992563"/>
            <a:ext cx="230187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latinLnBrk="0" hangingPunct="1">
              <a:defRPr/>
            </a:pPr>
            <a:endParaRPr lang="ko-KR" altLang="en-US">
              <a:latin typeface="+mn-ea"/>
              <a:ea typeface="+mn-ea"/>
            </a:endParaRPr>
          </a:p>
        </p:txBody>
      </p:sp>
      <p:sp>
        <p:nvSpPr>
          <p:cNvPr id="33" name="Freeform 25"/>
          <p:cNvSpPr>
            <a:spLocks/>
          </p:cNvSpPr>
          <p:nvPr/>
        </p:nvSpPr>
        <p:spPr bwMode="auto">
          <a:xfrm rot="10800000">
            <a:off x="1947863" y="5445125"/>
            <a:ext cx="230187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latinLnBrk="0" hangingPunct="1">
              <a:defRPr/>
            </a:pPr>
            <a:endParaRPr lang="ko-KR" altLang="en-US">
              <a:latin typeface="+mn-ea"/>
              <a:ea typeface="+mn-ea"/>
            </a:endParaRPr>
          </a:p>
        </p:txBody>
      </p:sp>
      <p:sp>
        <p:nvSpPr>
          <p:cNvPr id="34" name="Freeform 25"/>
          <p:cNvSpPr>
            <a:spLocks/>
          </p:cNvSpPr>
          <p:nvPr/>
        </p:nvSpPr>
        <p:spPr bwMode="auto">
          <a:xfrm rot="10800000">
            <a:off x="1947863" y="6900863"/>
            <a:ext cx="230187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latinLnBrk="0" hangingPunct="1">
              <a:defRPr/>
            </a:pPr>
            <a:endParaRPr lang="ko-KR" altLang="en-US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119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smtClean="0"/>
              <a:t>방법론</a:t>
            </a:r>
            <a:endParaRPr dirty="0"/>
          </a:p>
        </p:txBody>
      </p:sp>
      <p:sp>
        <p:nvSpPr>
          <p:cNvPr id="28675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373F23A-76B3-433F-9F23-DCF35EBAD586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117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8679" name="그룹 22"/>
          <p:cNvGrpSpPr>
            <a:grpSpLocks/>
          </p:cNvGrpSpPr>
          <p:nvPr/>
        </p:nvGrpSpPr>
        <p:grpSpPr bwMode="auto">
          <a:xfrm>
            <a:off x="385763" y="1158875"/>
            <a:ext cx="581025" cy="550863"/>
            <a:chOff x="839546" y="7372392"/>
            <a:chExt cx="581025" cy="551599"/>
          </a:xfrm>
        </p:grpSpPr>
        <p:sp>
          <p:nvSpPr>
            <p:cNvPr id="24" name="TextBox 23"/>
            <p:cNvSpPr txBox="1"/>
            <p:nvPr/>
          </p:nvSpPr>
          <p:spPr>
            <a:xfrm>
              <a:off x="864946" y="7677599"/>
              <a:ext cx="523875" cy="2463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방법론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8703" name="그림 2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25" name="표 24"/>
          <p:cNvGraphicFramePr>
            <a:graphicFrameLocks noGrp="1"/>
          </p:cNvGraphicFramePr>
          <p:nvPr/>
        </p:nvGraphicFramePr>
        <p:xfrm>
          <a:off x="1168400" y="1217613"/>
          <a:ext cx="5214938" cy="49799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587"/>
                <a:gridCol w="2884191"/>
                <a:gridCol w="1282160"/>
              </a:tblGrid>
              <a:tr h="361451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분류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T="45715" marB="45715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특징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T="45715" marB="45715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예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T="45715" marB="45715" anchor="ctr">
                    <a:solidFill>
                      <a:schemeClr val="tx2"/>
                    </a:solidFill>
                  </a:tcPr>
                </a:tc>
              </a:tr>
              <a:tr h="1526125">
                <a:tc>
                  <a:txBody>
                    <a:bodyPr/>
                    <a:lstStyle/>
                    <a:p>
                      <a:pPr marL="0" marR="0" indent="0" algn="ctr" defTabSz="4572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ko-KR" altLang="en-US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탐색조사 </a:t>
                      </a:r>
                      <a:br>
                        <a:rPr kumimoji="1" lang="ko-KR" altLang="en-US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kumimoji="1" lang="ko-KR" altLang="en-US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ko-KR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(Exploratory</a:t>
                      </a:r>
                      <a:br>
                        <a:rPr kumimoji="1" lang="en-US" altLang="ko-KR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kumimoji="1" lang="en-US" altLang="ko-KR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 Research)</a:t>
                      </a:r>
                    </a:p>
                  </a:txBody>
                  <a:tcPr marT="45715" marB="45715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ko-KR" altLang="en-US" sz="12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조사하는 문제가 별로 알려지지 않는 경우</a:t>
                      </a:r>
                    </a:p>
                    <a:p>
                      <a:pPr marL="171450" indent="-171450" eaLnBrk="0" fontAlgn="base" latinLnBrk="0" hangingPunct="0">
                        <a:spcBef>
                          <a:spcPts val="6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ko-KR" altLang="en-US" sz="12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통찰과 아이디어를 얻거나 관련된 변수를 파악하기 위해 사용</a:t>
                      </a:r>
                      <a:endParaRPr kumimoji="1" lang="en-US" altLang="ko-KR" sz="1200" kern="12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171450" indent="-171450" eaLnBrk="0" fontAlgn="base" latinLnBrk="0" hangingPunct="0">
                        <a:spcBef>
                          <a:spcPts val="6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ko-KR" altLang="en-US" sz="12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특정 조사 설계를 확정하기 전에 예비적으로 수행 </a:t>
                      </a:r>
                    </a:p>
                  </a:txBody>
                  <a:tcPr marT="45715" marB="45715" anchor="ctr"/>
                </a:tc>
                <a:tc>
                  <a:txBody>
                    <a:bodyPr/>
                    <a:lstStyle/>
                    <a:p>
                      <a:pPr marL="171450" indent="-17145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ko-KR" altLang="en-US" sz="12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문헌조사</a:t>
                      </a:r>
                      <a:endParaRPr kumimoji="1" lang="en-US" altLang="ko-KR" sz="1200" kern="12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171450" indent="-17145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ko-KR" altLang="en-US" sz="12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전문가 의견 조사 </a:t>
                      </a:r>
                      <a:endParaRPr kumimoji="1" lang="en-US" altLang="ko-KR" sz="1200" kern="12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171450" indent="-17145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ko-KR" sz="12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Case Study</a:t>
                      </a:r>
                    </a:p>
                  </a:txBody>
                  <a:tcPr marT="45715" marB="45715" anchor="ctr"/>
                </a:tc>
              </a:tr>
              <a:tr h="1666689">
                <a:tc>
                  <a:txBody>
                    <a:bodyPr/>
                    <a:lstStyle/>
                    <a:p>
                      <a:pPr marL="0" marR="0" indent="0" algn="ctr" defTabSz="4572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ko-KR" altLang="en-US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기술조사 </a:t>
                      </a:r>
                      <a:br>
                        <a:rPr kumimoji="1" lang="ko-KR" altLang="en-US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kumimoji="1" lang="ko-KR" altLang="en-US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ko-KR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(Descriptive</a:t>
                      </a:r>
                      <a:br>
                        <a:rPr kumimoji="1" lang="en-US" altLang="ko-KR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kumimoji="1" lang="en-US" altLang="ko-KR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 Research)</a:t>
                      </a:r>
                    </a:p>
                  </a:txBody>
                  <a:tcPr marT="45715" marB="45715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ko-KR" altLang="en-US" sz="12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특정 집단의 특성을 묘사하는 것 </a:t>
                      </a:r>
                      <a:endParaRPr kumimoji="1" lang="en-US" altLang="ko-KR" sz="1200" kern="12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171450" indent="-17145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ko-KR" altLang="en-US" sz="12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마케팅 현상에 대한 예측 </a:t>
                      </a:r>
                      <a:endParaRPr kumimoji="1" lang="en-US" altLang="ko-KR" sz="1200" kern="12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171450" indent="-17145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ko-KR" altLang="en-US" sz="12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특정 상황의 발생 빈도 조사 </a:t>
                      </a:r>
                      <a:endParaRPr kumimoji="1" lang="en-US" altLang="ko-KR" sz="1200" kern="12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171450" indent="-17145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ko-KR" altLang="en-US" sz="12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경영</a:t>
                      </a:r>
                      <a:r>
                        <a:rPr kumimoji="1" lang="en-US" altLang="ko-KR" sz="12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kumimoji="1" lang="ko-KR" altLang="en-US" sz="12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마케팅</a:t>
                      </a:r>
                      <a:r>
                        <a:rPr kumimoji="1" lang="en-US" altLang="ko-KR" sz="12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) </a:t>
                      </a:r>
                      <a:r>
                        <a:rPr kumimoji="1" lang="ko-KR" altLang="en-US" sz="12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관련 변수들 사이의 연관성 정도를 조사 </a:t>
                      </a:r>
                    </a:p>
                  </a:txBody>
                  <a:tcPr marT="45715" marB="45715" anchor="ctr"/>
                </a:tc>
                <a:tc>
                  <a:txBody>
                    <a:bodyPr/>
                    <a:lstStyle/>
                    <a:p>
                      <a:pPr marL="171450" indent="-17145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ko-KR" altLang="en-US" sz="12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소비자들의 인구통계적 특성 </a:t>
                      </a:r>
                      <a:endParaRPr kumimoji="1" lang="en-US" altLang="ko-KR" sz="1200" kern="12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171450" indent="-17145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ko-KR" altLang="en-US" sz="12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특정 상권 내 거주자들의 제반 구매 특성 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15" marB="45715" anchor="ctr"/>
                </a:tc>
              </a:tr>
              <a:tr h="1425722">
                <a:tc>
                  <a:txBody>
                    <a:bodyPr/>
                    <a:lstStyle/>
                    <a:p>
                      <a:pPr marL="0" marR="0" indent="0" algn="ctr" defTabSz="4572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ko-KR" altLang="en-US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인과조사 </a:t>
                      </a:r>
                      <a:br>
                        <a:rPr kumimoji="1" lang="ko-KR" altLang="en-US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kumimoji="1" lang="ko-KR" altLang="en-US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ko-KR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(Casual</a:t>
                      </a:r>
                      <a:br>
                        <a:rPr kumimoji="1" lang="en-US" altLang="ko-KR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</a:br>
                      <a:r>
                        <a:rPr kumimoji="1" lang="en-US" altLang="ko-KR" sz="1200" b="1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 Research)</a:t>
                      </a:r>
                    </a:p>
                  </a:txBody>
                  <a:tcPr marT="45715" marB="45715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ko-KR" altLang="en-US" sz="12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인과관계를 분석하는 데 필요 조건은 인과관계에 직접 관련된 원인 변수 이외의 다른 변수들이 결과 변수에 영향을 주지 않도록 통제하는 것 </a:t>
                      </a:r>
                      <a:endParaRPr kumimoji="1" lang="en-US" altLang="ko-KR" sz="1200" kern="12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171450" indent="-17145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ko-KR" altLang="en-US" sz="12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주로 학문 연구에 많이 이용 </a:t>
                      </a:r>
                    </a:p>
                  </a:txBody>
                  <a:tcPr marT="45715" marB="45715" anchor="ctr"/>
                </a:tc>
                <a:tc>
                  <a:txBody>
                    <a:bodyPr/>
                    <a:lstStyle/>
                    <a:p>
                      <a:pPr marL="171450" indent="-171450" fontAlgn="base">
                        <a:spcBef>
                          <a:spcPts val="6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ko-KR" altLang="en-US" sz="12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제품 포장 변경이 소비자 태도에 미치는 효과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15" marB="45715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3902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3. </a:t>
            </a:r>
            <a:r>
              <a:rPr dirty="0" smtClean="0"/>
              <a:t>자료수집</a:t>
            </a:r>
            <a:r>
              <a:rPr lang="en-US" altLang="ko-KR" dirty="0" smtClean="0"/>
              <a:t> </a:t>
            </a:r>
            <a:r>
              <a:rPr dirty="0" smtClean="0"/>
              <a:t>방법</a:t>
            </a:r>
            <a:endParaRPr dirty="0"/>
          </a:p>
        </p:txBody>
      </p:sp>
      <p:sp>
        <p:nvSpPr>
          <p:cNvPr id="29699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1707393-1AB5-47EC-80A1-02A252F66900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118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9703" name="그룹 22"/>
          <p:cNvGrpSpPr>
            <a:grpSpLocks/>
          </p:cNvGrpSpPr>
          <p:nvPr/>
        </p:nvGrpSpPr>
        <p:grpSpPr bwMode="auto">
          <a:xfrm>
            <a:off x="352425" y="1158875"/>
            <a:ext cx="641350" cy="704850"/>
            <a:chOff x="806979" y="7372392"/>
            <a:chExt cx="640112" cy="705650"/>
          </a:xfrm>
        </p:grpSpPr>
        <p:sp>
          <p:nvSpPr>
            <p:cNvPr id="24" name="TextBox 23"/>
            <p:cNvSpPr txBox="1"/>
            <p:nvPr/>
          </p:nvSpPr>
          <p:spPr>
            <a:xfrm>
              <a:off x="806979" y="7677538"/>
              <a:ext cx="640112" cy="4005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자료수집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방법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9725" name="그림 2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1168400" y="1217613"/>
          <a:ext cx="5214938" cy="34940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4857"/>
                <a:gridCol w="4090081"/>
              </a:tblGrid>
              <a:tr h="455751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방법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T="45713" marB="45713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T="45713" marB="45713" anchor="ctr">
                    <a:solidFill>
                      <a:schemeClr val="tx2"/>
                    </a:solidFill>
                  </a:tcPr>
                </a:tc>
              </a:tr>
              <a:tr h="75958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관찰법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T="45713" marB="45713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일상 생활 중에서 지식을 학습하는 방법 중의 하나로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주관적 관찰 내용을 양적으로 객체화 시킬 수 있는 자료수집 방법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13" marB="45713" anchor="ctr"/>
                </a:tc>
              </a:tr>
              <a:tr h="455751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면접법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T="45713" marB="45713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상호간의 접촉을 통해서 응답자로부터 필요한 정보를 얻는 방법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13" marB="45713" anchor="ctr"/>
                </a:tc>
              </a:tr>
              <a:tr h="75958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온라인</a:t>
                      </a:r>
                      <a:r>
                        <a:rPr lang="en-US" altLang="ko-KR" sz="1200" b="1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설문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T="45713" marB="45713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홈페이지 방문자를 대상으로 초기 화면에서 조사하거나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이메일을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이용한 설문조사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13" marB="45713" anchor="ctr"/>
                </a:tc>
              </a:tr>
              <a:tr h="106341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설문</a:t>
                      </a:r>
                      <a:r>
                        <a:rPr lang="en-US" altLang="ko-KR" sz="1200" b="1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조사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T="45713" marB="45713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정보수집을 위해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관련성이 큰 조직에게 동일한 질문을 하고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자료를 수집하고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이를 분석하여 문제해결에 도움이 되는 정보를 얻는 과정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T="45713" marB="45713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82406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4. </a:t>
            </a:r>
            <a:r>
              <a:rPr dirty="0" smtClean="0"/>
              <a:t>자료의 종류</a:t>
            </a:r>
            <a:endParaRPr dirty="0"/>
          </a:p>
        </p:txBody>
      </p:sp>
      <p:sp>
        <p:nvSpPr>
          <p:cNvPr id="30723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D9962CC-8E3F-4F97-9A08-E3F579065159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119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0727" name="그룹 23"/>
          <p:cNvGrpSpPr>
            <a:grpSpLocks/>
          </p:cNvGrpSpPr>
          <p:nvPr/>
        </p:nvGrpSpPr>
        <p:grpSpPr bwMode="auto">
          <a:xfrm>
            <a:off x="385763" y="1158875"/>
            <a:ext cx="581025" cy="704850"/>
            <a:chOff x="839546" y="7372392"/>
            <a:chExt cx="581025" cy="705650"/>
          </a:xfrm>
        </p:grpSpPr>
        <p:sp>
          <p:nvSpPr>
            <p:cNvPr id="25" name="TextBox 24"/>
            <p:cNvSpPr txBox="1"/>
            <p:nvPr/>
          </p:nvSpPr>
          <p:spPr>
            <a:xfrm>
              <a:off x="863358" y="7677538"/>
              <a:ext cx="527050" cy="4005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자료의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종류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0755" name="그림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AutoShape 380"/>
          <p:cNvSpPr>
            <a:spLocks noChangeArrowheads="1"/>
          </p:cNvSpPr>
          <p:nvPr/>
        </p:nvSpPr>
        <p:spPr bwMode="gray">
          <a:xfrm>
            <a:off x="1181100" y="3989618"/>
            <a:ext cx="1062038" cy="1538288"/>
          </a:xfrm>
          <a:prstGeom prst="roundRect">
            <a:avLst>
              <a:gd name="adj" fmla="val 11921"/>
            </a:avLst>
          </a:prstGeom>
          <a:solidFill>
            <a:srgbClr val="4D798F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latinLnBrk="1" hangingPunct="1">
              <a:defRPr/>
            </a:pPr>
            <a:r>
              <a:rPr lang="en-US" altLang="ko-KR" sz="1200" b="1" dirty="0">
                <a:solidFill>
                  <a:schemeClr val="bg1"/>
                </a:solidFill>
                <a:latin typeface="+mn-ea"/>
                <a:ea typeface="+mn-ea"/>
              </a:rPr>
              <a:t>1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ea typeface="+mn-ea"/>
              </a:rPr>
              <a:t>차 자료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ea typeface="+mn-ea"/>
              </a:rPr>
              <a:t/>
            </a:r>
            <a:br>
              <a:rPr lang="en-US" altLang="ko-KR" sz="1200" b="1" dirty="0">
                <a:solidFill>
                  <a:schemeClr val="bg1"/>
                </a:solidFill>
                <a:latin typeface="+mn-ea"/>
                <a:ea typeface="+mn-ea"/>
              </a:rPr>
            </a:br>
            <a:r>
              <a:rPr lang="ko-KR" altLang="en-US" sz="1200" b="1" dirty="0">
                <a:solidFill>
                  <a:schemeClr val="bg1"/>
                </a:solidFill>
                <a:latin typeface="+mn-ea"/>
                <a:ea typeface="+mn-ea"/>
              </a:rPr>
              <a:t>수집 방법</a:t>
            </a:r>
          </a:p>
        </p:txBody>
      </p:sp>
      <p:sp>
        <p:nvSpPr>
          <p:cNvPr id="32" name="Freeform 381"/>
          <p:cNvSpPr>
            <a:spLocks/>
          </p:cNvSpPr>
          <p:nvPr/>
        </p:nvSpPr>
        <p:spPr bwMode="gray">
          <a:xfrm>
            <a:off x="1262063" y="4067406"/>
            <a:ext cx="498475" cy="547687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4510"/>
                  <a:invGamma/>
                </a:schemeClr>
              </a:gs>
              <a:gs pos="50000">
                <a:schemeClr val="accent1">
                  <a:alpha val="0"/>
                </a:schemeClr>
              </a:gs>
              <a:gs pos="100000">
                <a:schemeClr val="accent1">
                  <a:gamma/>
                  <a:tint val="54510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eaLnBrk="1" latinLnBrk="1" hangingPunct="1">
              <a:defRPr/>
            </a:pPr>
            <a:endParaRPr lang="ko-KR" altLang="en-US" sz="120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34" name="모서리가 둥근 직사각형 8"/>
          <p:cNvSpPr>
            <a:spLocks noChangeArrowheads="1"/>
          </p:cNvSpPr>
          <p:nvPr/>
        </p:nvSpPr>
        <p:spPr bwMode="auto">
          <a:xfrm>
            <a:off x="2682875" y="4305531"/>
            <a:ext cx="1203325" cy="904875"/>
          </a:xfrm>
          <a:prstGeom prst="roundRect">
            <a:avLst>
              <a:gd name="adj" fmla="val 16667"/>
            </a:avLst>
          </a:prstGeom>
          <a:solidFill>
            <a:srgbClr val="C1719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ko-KR" altLang="en-US" sz="1200" b="1" dirty="0" err="1">
                <a:solidFill>
                  <a:srgbClr val="FFFFFF"/>
                </a:solidFill>
                <a:latin typeface="+mn-ea"/>
                <a:ea typeface="+mn-ea"/>
                <a:sym typeface="Wingdings" pitchFamily="2" charset="2"/>
              </a:rPr>
              <a:t>서베이법</a:t>
            </a:r>
            <a:endParaRPr lang="en-US" altLang="ko-KR" sz="1200" b="1" dirty="0">
              <a:solidFill>
                <a:srgbClr val="FFFFFF"/>
              </a:solidFill>
              <a:latin typeface="+mn-ea"/>
              <a:ea typeface="+mn-ea"/>
              <a:sym typeface="Wingdings" pitchFamily="2" charset="2"/>
            </a:endParaRPr>
          </a:p>
        </p:txBody>
      </p:sp>
      <p:sp>
        <p:nvSpPr>
          <p:cNvPr id="35" name="모서리가 둥근 직사각형 8"/>
          <p:cNvSpPr>
            <a:spLocks noChangeArrowheads="1"/>
          </p:cNvSpPr>
          <p:nvPr/>
        </p:nvSpPr>
        <p:spPr bwMode="auto">
          <a:xfrm>
            <a:off x="2682875" y="5416781"/>
            <a:ext cx="1204913" cy="906462"/>
          </a:xfrm>
          <a:prstGeom prst="roundRect">
            <a:avLst>
              <a:gd name="adj" fmla="val 16667"/>
            </a:avLst>
          </a:prstGeom>
          <a:solidFill>
            <a:schemeClr val="accent3">
              <a:lumMod val="75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ko-KR" altLang="en-US" sz="1200" b="1" dirty="0">
                <a:solidFill>
                  <a:srgbClr val="FFFFFF"/>
                </a:solidFill>
                <a:latin typeface="+mn-ea"/>
                <a:ea typeface="+mn-ea"/>
                <a:sym typeface="Wingdings" pitchFamily="2" charset="2"/>
              </a:rPr>
              <a:t>인터넷을 통한 정보수집</a:t>
            </a:r>
            <a:endParaRPr lang="en-US" altLang="ko-KR" sz="1200" b="1" dirty="0">
              <a:solidFill>
                <a:srgbClr val="FFFFFF"/>
              </a:solidFill>
              <a:latin typeface="+mn-ea"/>
              <a:ea typeface="+mn-ea"/>
              <a:sym typeface="Wingdings" pitchFamily="2" charset="2"/>
            </a:endParaRPr>
          </a:p>
        </p:txBody>
      </p:sp>
      <p:cxnSp>
        <p:nvCxnSpPr>
          <p:cNvPr id="36" name="꺾인 연결선 35"/>
          <p:cNvCxnSpPr>
            <a:stCxn id="55" idx="1"/>
            <a:endCxn id="35" idx="1"/>
          </p:cNvCxnSpPr>
          <p:nvPr/>
        </p:nvCxnSpPr>
        <p:spPr bwMode="auto">
          <a:xfrm rot="10800000" flipV="1">
            <a:off x="2682875" y="3645131"/>
            <a:ext cx="12700" cy="2225675"/>
          </a:xfrm>
          <a:prstGeom prst="bentConnector3">
            <a:avLst>
              <a:gd name="adj1" fmla="val 180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표 37"/>
          <p:cNvGraphicFramePr>
            <a:graphicFrameLocks noGrp="1"/>
          </p:cNvGraphicFramePr>
          <p:nvPr/>
        </p:nvGraphicFramePr>
        <p:xfrm>
          <a:off x="1168400" y="1217613"/>
          <a:ext cx="5214938" cy="17700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5143"/>
                <a:gridCol w="3799795"/>
              </a:tblGrid>
              <a:tr h="33536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종류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T="45722" marB="45722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T="45722" marB="45722" anchor="ctr">
                    <a:solidFill>
                      <a:schemeClr val="tx2"/>
                    </a:solidFill>
                  </a:tcPr>
                </a:tc>
              </a:tr>
              <a:tr h="55896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차 자료</a:t>
                      </a:r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b="1" dirty="0" smtClean="0">
                          <a:latin typeface="+mn-ea"/>
                          <a:ea typeface="+mn-ea"/>
                        </a:rPr>
                      </a:br>
                      <a:r>
                        <a:rPr kumimoji="1" lang="en-US" altLang="ko-KR" sz="1200" b="1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(Primary Data)</a:t>
                      </a:r>
                    </a:p>
                  </a:txBody>
                  <a:tcPr marT="45722" marB="4572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8000" algn="l"/>
                          <a:tab pos="511175" algn="l"/>
                          <a:tab pos="1016000" algn="l"/>
                          <a:tab pos="1023938" algn="l"/>
                          <a:tab pos="1524000" algn="l"/>
                          <a:tab pos="1536700" algn="l"/>
                          <a:tab pos="2032000" algn="l"/>
                          <a:tab pos="2047875" algn="l"/>
                          <a:tab pos="2540000" algn="l"/>
                          <a:tab pos="2560638" algn="l"/>
                          <a:tab pos="3048000" algn="l"/>
                          <a:tab pos="3071813" algn="l"/>
                          <a:tab pos="3556000" algn="l"/>
                          <a:tab pos="3584575" algn="l"/>
                          <a:tab pos="4064000" algn="l"/>
                          <a:tab pos="4095750" algn="l"/>
                          <a:tab pos="4572000" algn="l"/>
                          <a:tab pos="4608513" algn="l"/>
                          <a:tab pos="5080000" algn="l"/>
                          <a:tab pos="5121275" algn="l"/>
                          <a:tab pos="5588000" algn="l"/>
                          <a:tab pos="5632450" algn="l"/>
                          <a:tab pos="6096000" algn="l"/>
                          <a:tab pos="6143625" algn="l"/>
                          <a:tab pos="6604000" algn="l"/>
                          <a:tab pos="6656388" algn="l"/>
                          <a:tab pos="7112000" algn="l"/>
                          <a:tab pos="7169150" algn="l"/>
                          <a:tab pos="7620000" algn="l"/>
                          <a:tab pos="7680325" algn="l"/>
                          <a:tab pos="8128000" algn="l"/>
                          <a:tab pos="8193088" algn="l"/>
                        </a:tabLst>
                      </a:pPr>
                      <a:r>
                        <a:rPr kumimoji="1" lang="ko-KR" altLang="en-US" sz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당면하고 있는 조사를 위해 수집하여야 할 자료</a:t>
                      </a:r>
                      <a:endParaRPr kumimoji="1" lang="en-US" altLang="ko-KR" sz="12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T="45722" marB="45722" anchor="ctr"/>
                </a:tc>
              </a:tr>
              <a:tr h="87573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차 자료</a:t>
                      </a:r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200" b="1" dirty="0" smtClean="0">
                          <a:latin typeface="+mn-ea"/>
                          <a:ea typeface="+mn-ea"/>
                        </a:rPr>
                      </a:br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(Secondary Data)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T="45722" marB="4572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8000" algn="l"/>
                          <a:tab pos="511175" algn="l"/>
                          <a:tab pos="1016000" algn="l"/>
                          <a:tab pos="1023938" algn="l"/>
                          <a:tab pos="1524000" algn="l"/>
                          <a:tab pos="1536700" algn="l"/>
                          <a:tab pos="2032000" algn="l"/>
                          <a:tab pos="2047875" algn="l"/>
                          <a:tab pos="2540000" algn="l"/>
                          <a:tab pos="2560638" algn="l"/>
                          <a:tab pos="3048000" algn="l"/>
                          <a:tab pos="3071813" algn="l"/>
                          <a:tab pos="3556000" algn="l"/>
                          <a:tab pos="3584575" algn="l"/>
                          <a:tab pos="4064000" algn="l"/>
                          <a:tab pos="4095750" algn="l"/>
                          <a:tab pos="4572000" algn="l"/>
                          <a:tab pos="4608513" algn="l"/>
                          <a:tab pos="5080000" algn="l"/>
                          <a:tab pos="5121275" algn="l"/>
                          <a:tab pos="5588000" algn="l"/>
                          <a:tab pos="5632450" algn="l"/>
                          <a:tab pos="6096000" algn="l"/>
                          <a:tab pos="6143625" algn="l"/>
                          <a:tab pos="6604000" algn="l"/>
                          <a:tab pos="6656388" algn="l"/>
                          <a:tab pos="7112000" algn="l"/>
                          <a:tab pos="7169150" algn="l"/>
                          <a:tab pos="7620000" algn="l"/>
                          <a:tab pos="7680325" algn="l"/>
                          <a:tab pos="8128000" algn="l"/>
                          <a:tab pos="8193088" algn="l"/>
                        </a:tabLst>
                      </a:pPr>
                      <a:r>
                        <a:rPr kumimoji="1" lang="ko-KR" altLang="en-US" sz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다른 목적을 가진 조사를 위해 이미 수집된 자료</a:t>
                      </a:r>
                      <a:endParaRPr kumimoji="1" lang="en-US" altLang="ko-KR" sz="12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algn="l" fontAlgn="base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8000" algn="l"/>
                          <a:tab pos="511175" algn="l"/>
                          <a:tab pos="1016000" algn="l"/>
                          <a:tab pos="1023938" algn="l"/>
                          <a:tab pos="1524000" algn="l"/>
                          <a:tab pos="1536700" algn="l"/>
                          <a:tab pos="2032000" algn="l"/>
                          <a:tab pos="2047875" algn="l"/>
                          <a:tab pos="2540000" algn="l"/>
                          <a:tab pos="2560638" algn="l"/>
                          <a:tab pos="3048000" algn="l"/>
                          <a:tab pos="3071813" algn="l"/>
                          <a:tab pos="3556000" algn="l"/>
                          <a:tab pos="3584575" algn="l"/>
                          <a:tab pos="4064000" algn="l"/>
                          <a:tab pos="4095750" algn="l"/>
                          <a:tab pos="4572000" algn="l"/>
                          <a:tab pos="4608513" algn="l"/>
                          <a:tab pos="5080000" algn="l"/>
                          <a:tab pos="5121275" algn="l"/>
                          <a:tab pos="5588000" algn="l"/>
                          <a:tab pos="5632450" algn="l"/>
                          <a:tab pos="6096000" algn="l"/>
                          <a:tab pos="6143625" algn="l"/>
                          <a:tab pos="6604000" algn="l"/>
                          <a:tab pos="6656388" algn="l"/>
                          <a:tab pos="7112000" algn="l"/>
                          <a:tab pos="7169150" algn="l"/>
                          <a:tab pos="7620000" algn="l"/>
                          <a:tab pos="7680325" algn="l"/>
                          <a:tab pos="8128000" algn="l"/>
                          <a:tab pos="8193088" algn="l"/>
                        </a:tabLst>
                      </a:pPr>
                      <a:r>
                        <a:rPr kumimoji="1" lang="en-US" altLang="ko-KR" sz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altLang="en-US" sz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예 </a:t>
                      </a:r>
                      <a:r>
                        <a:rPr kumimoji="1" lang="en-US" altLang="ko-KR" sz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: </a:t>
                      </a:r>
                      <a:r>
                        <a:rPr kumimoji="1" lang="ko-KR" altLang="en-US" sz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회사의 회계자료</a:t>
                      </a:r>
                      <a:r>
                        <a:rPr kumimoji="1" lang="en-US" altLang="ko-KR" sz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kumimoji="1" lang="ko-KR" altLang="en-US" sz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판매기록</a:t>
                      </a:r>
                      <a:r>
                        <a:rPr kumimoji="1" lang="en-US" altLang="ko-KR" sz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kumimoji="1" lang="ko-KR" altLang="en-US" sz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정부기관 발표자료</a:t>
                      </a:r>
                      <a:r>
                        <a:rPr kumimoji="1" lang="en-US" altLang="ko-KR" sz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kumimoji="1" lang="ko-KR" altLang="en-US" sz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연구기관</a:t>
                      </a:r>
                      <a:r>
                        <a:rPr kumimoji="1" lang="ko-KR" altLang="en-US" sz="1200" baseline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ko-KR" altLang="en-US" sz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보고서</a:t>
                      </a:r>
                      <a:r>
                        <a:rPr kumimoji="1" lang="en-US" altLang="ko-KR" sz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T="45722" marB="45722" anchor="ctr"/>
                </a:tc>
              </a:tr>
            </a:tbl>
          </a:graphicData>
        </a:graphic>
      </p:graphicFrame>
      <p:sp>
        <p:nvSpPr>
          <p:cNvPr id="55" name="모서리가 둥근 직사각형 8"/>
          <p:cNvSpPr>
            <a:spLocks noChangeArrowheads="1"/>
          </p:cNvSpPr>
          <p:nvPr/>
        </p:nvSpPr>
        <p:spPr bwMode="auto">
          <a:xfrm>
            <a:off x="2682875" y="3192693"/>
            <a:ext cx="1204913" cy="906463"/>
          </a:xfrm>
          <a:prstGeom prst="roundRect">
            <a:avLst>
              <a:gd name="adj" fmla="val 1666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ko-KR" altLang="en-US" sz="1200" b="1" dirty="0">
                <a:solidFill>
                  <a:srgbClr val="FFFFFF"/>
                </a:solidFill>
                <a:latin typeface="+mn-ea"/>
                <a:ea typeface="+mn-ea"/>
                <a:sym typeface="Wingdings" pitchFamily="2" charset="2"/>
              </a:rPr>
              <a:t>관찰법</a:t>
            </a:r>
            <a:endParaRPr lang="en-US" altLang="ko-KR" sz="1200" b="1" dirty="0">
              <a:solidFill>
                <a:srgbClr val="FFFFFF"/>
              </a:solidFill>
              <a:latin typeface="+mn-ea"/>
              <a:ea typeface="+mn-ea"/>
              <a:sym typeface="Wingdings" pitchFamily="2" charset="2"/>
            </a:endParaRPr>
          </a:p>
        </p:txBody>
      </p:sp>
      <p:cxnSp>
        <p:nvCxnSpPr>
          <p:cNvPr id="19" name="직선 연결선 18"/>
          <p:cNvCxnSpPr>
            <a:stCxn id="27" idx="3"/>
            <a:endCxn id="34" idx="1"/>
          </p:cNvCxnSpPr>
          <p:nvPr/>
        </p:nvCxnSpPr>
        <p:spPr>
          <a:xfrm flipV="1">
            <a:off x="2243138" y="4757968"/>
            <a:ext cx="4397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모서리가 둥근 직사각형 8"/>
          <p:cNvSpPr>
            <a:spLocks noChangeArrowheads="1"/>
          </p:cNvSpPr>
          <p:nvPr/>
        </p:nvSpPr>
        <p:spPr bwMode="auto">
          <a:xfrm>
            <a:off x="4325937" y="4067406"/>
            <a:ext cx="1998664" cy="1381418"/>
          </a:xfrm>
          <a:prstGeom prst="rect">
            <a:avLst/>
          </a:prstGeom>
          <a:solidFill>
            <a:schemeClr val="bg1"/>
          </a:solidFill>
          <a:ln w="28575">
            <a:solidFill>
              <a:srgbClr val="C17191"/>
            </a:solidFill>
          </a:ln>
          <a:effectLst>
            <a:glow rad="101600">
              <a:srgbClr val="C17191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algn="just" eaLnBrk="1" latinLnBrk="1" hangingPunct="1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  <a:sym typeface="Wingdings" pitchFamily="2" charset="2"/>
              </a:rPr>
              <a:t>대인면접법</a:t>
            </a:r>
            <a:endParaRPr lang="en-US" altLang="ko-KR" sz="1200" dirty="0">
              <a:solidFill>
                <a:prstClr val="black"/>
              </a:solidFill>
              <a:latin typeface="+mn-ea"/>
              <a:sym typeface="Wingdings" pitchFamily="2" charset="2"/>
            </a:endParaRPr>
          </a:p>
          <a:p>
            <a:pPr marL="171450" indent="-171450" algn="just" eaLnBrk="1" latinLnBrk="1" hangingPunct="1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>
                <a:solidFill>
                  <a:prstClr val="black"/>
                </a:solidFill>
                <a:latin typeface="+mn-ea"/>
                <a:sym typeface="Wingdings" pitchFamily="2" charset="2"/>
              </a:rPr>
              <a:t>전화면접법</a:t>
            </a:r>
            <a:endParaRPr lang="en-US" altLang="ko-KR" sz="1200" dirty="0">
              <a:solidFill>
                <a:prstClr val="black"/>
              </a:solidFill>
              <a:latin typeface="+mn-ea"/>
              <a:sym typeface="Wingdings" pitchFamily="2" charset="2"/>
            </a:endParaRPr>
          </a:p>
          <a:p>
            <a:pPr marL="171450" indent="-171450" algn="just" eaLnBrk="1" latinLnBrk="1" hangingPunct="1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sym typeface="Wingdings" pitchFamily="2" charset="2"/>
              </a:rPr>
              <a:t>우편조사법</a:t>
            </a:r>
            <a:endParaRPr lang="en-US" altLang="ko-KR" sz="1200" dirty="0">
              <a:solidFill>
                <a:prstClr val="black"/>
              </a:solidFill>
              <a:latin typeface="+mn-ea"/>
              <a:sym typeface="Wingdings" pitchFamily="2" charset="2"/>
            </a:endParaRPr>
          </a:p>
          <a:p>
            <a:pPr marL="171450" indent="-171450" algn="just" eaLnBrk="1" latinLnBrk="1" hangingPunct="1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altLang="ko-KR" sz="1200" dirty="0">
                <a:solidFill>
                  <a:prstClr val="black"/>
                </a:solidFill>
                <a:latin typeface="+mn-ea"/>
                <a:sym typeface="Wingdings" pitchFamily="2" charset="2"/>
              </a:rPr>
              <a:t>CADAC(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sym typeface="Wingdings" pitchFamily="2" charset="2"/>
              </a:rPr>
              <a:t>컴퓨터 이용방법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sym typeface="Wingdings" pitchFamily="2" charset="2"/>
              </a:rPr>
              <a:t>)</a:t>
            </a:r>
          </a:p>
          <a:p>
            <a:pPr marL="171450" indent="-171450" algn="just" eaLnBrk="1" latinLnBrk="1" hangingPunct="1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sym typeface="Wingdings" pitchFamily="2" charset="2"/>
              </a:rPr>
              <a:t>인터넷조사</a:t>
            </a:r>
            <a:endParaRPr lang="en-US" altLang="ko-KR" sz="1200" dirty="0">
              <a:solidFill>
                <a:prstClr val="black"/>
              </a:solidFill>
              <a:latin typeface="+mn-ea"/>
              <a:sym typeface="Wingdings" pitchFamily="2" charset="2"/>
            </a:endParaRPr>
          </a:p>
        </p:txBody>
      </p:sp>
      <p:cxnSp>
        <p:nvCxnSpPr>
          <p:cNvPr id="83" name="직선 연결선 82"/>
          <p:cNvCxnSpPr>
            <a:stCxn id="34" idx="3"/>
          </p:cNvCxnSpPr>
          <p:nvPr/>
        </p:nvCxnSpPr>
        <p:spPr>
          <a:xfrm>
            <a:off x="3886200" y="4757968"/>
            <a:ext cx="4397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87233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 smtClean="0"/>
              <a:t>학습목표</a:t>
            </a:r>
            <a:r>
              <a:rPr lang="en-US" dirty="0" smtClean="0"/>
              <a:t> </a:t>
            </a:r>
            <a:r>
              <a:rPr dirty="0" smtClean="0"/>
              <a:t>및 학습내용</a:t>
            </a:r>
            <a:endParaRPr dirty="0"/>
          </a:p>
        </p:txBody>
      </p:sp>
      <p:sp>
        <p:nvSpPr>
          <p:cNvPr id="18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08C8A2-9EC1-48D4-AD5B-30D6DB628C8A}" type="slidenum">
              <a:rPr lang="ko-KR" altLang="en-US"/>
              <a:pPr>
                <a:defRPr/>
              </a:pPr>
              <a:t>12</a:t>
            </a:fld>
            <a:endParaRPr lang="ko-KR" altLang="en-US" dirty="0"/>
          </a:p>
        </p:txBody>
      </p:sp>
      <p:sp>
        <p:nvSpPr>
          <p:cNvPr id="33" name="양쪽 모서리가 둥근 사각형 32"/>
          <p:cNvSpPr/>
          <p:nvPr/>
        </p:nvSpPr>
        <p:spPr>
          <a:xfrm>
            <a:off x="333375" y="1335088"/>
            <a:ext cx="6237288" cy="1722437"/>
          </a:xfrm>
          <a:prstGeom prst="round2SameRect">
            <a:avLst>
              <a:gd name="adj1" fmla="val 9255"/>
              <a:gd name="adj2" fmla="val 0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509588" y="1982788"/>
            <a:ext cx="5845175" cy="12239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indent="-514350" defTabSz="914400" fontAlgn="auto" latinLnBrk="0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ko-KR" altLang="en-US" sz="1400" dirty="0">
                <a:solidFill>
                  <a:sysClr val="windowText" lastClr="000000"/>
                </a:solidFill>
                <a:ea typeface="서울남산체 M" panose="02020603020101020101" pitchFamily="18" charset="-127"/>
              </a:rPr>
              <a:t>경영전략의 개념과 기원을 설명할 수 있다</a:t>
            </a:r>
            <a:r>
              <a:rPr kumimoji="0" lang="en-US" altLang="ko-KR" sz="1400" dirty="0">
                <a:solidFill>
                  <a:sysClr val="windowText" lastClr="000000"/>
                </a:solidFill>
                <a:ea typeface="서울남산체 M" panose="02020603020101020101" pitchFamily="18" charset="-127"/>
              </a:rPr>
              <a:t>.</a:t>
            </a:r>
          </a:p>
          <a:p>
            <a:pPr marL="514350" indent="-514350" defTabSz="914400" fontAlgn="auto" latinLnBrk="0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ko-KR" altLang="en-US" sz="1400" kern="0" dirty="0">
                <a:solidFill>
                  <a:sysClr val="windowText" lastClr="000000"/>
                </a:solidFill>
                <a:ea typeface="서울남산체 M" panose="02020603020101020101" pitchFamily="18" charset="-127"/>
              </a:rPr>
              <a:t>경영전략의 </a:t>
            </a:r>
            <a:r>
              <a:rPr kumimoji="0" lang="en-US" altLang="ko-KR" sz="1400" kern="0" dirty="0">
                <a:solidFill>
                  <a:sysClr val="windowText" lastClr="000000"/>
                </a:solidFill>
                <a:ea typeface="서울남산체 M" panose="02020603020101020101" pitchFamily="18" charset="-127"/>
              </a:rPr>
              <a:t>5</a:t>
            </a:r>
            <a:r>
              <a:rPr kumimoji="0" lang="ko-KR" altLang="en-US" sz="1400" kern="0" dirty="0">
                <a:solidFill>
                  <a:sysClr val="windowText" lastClr="000000"/>
                </a:solidFill>
                <a:ea typeface="서울남산체 M" panose="02020603020101020101" pitchFamily="18" charset="-127"/>
              </a:rPr>
              <a:t>가지 주요이론을 기업사례에 적용할 수 있다</a:t>
            </a:r>
            <a:r>
              <a:rPr kumimoji="0" lang="en-US" altLang="ko-KR" sz="1400" kern="0" dirty="0">
                <a:solidFill>
                  <a:sysClr val="windowText" lastClr="000000"/>
                </a:solidFill>
                <a:ea typeface="서울남산체 M" panose="02020603020101020101" pitchFamily="18" charset="-127"/>
              </a:rPr>
              <a:t>.</a:t>
            </a:r>
          </a:p>
          <a:p>
            <a:pPr marL="514350" indent="-514350" defTabSz="914400" fontAlgn="auto" latinLnBrk="0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ko-KR" altLang="en-US" sz="1400" dirty="0" err="1">
                <a:solidFill>
                  <a:sysClr val="windowText" lastClr="000000"/>
                </a:solidFill>
                <a:ea typeface="서울남산체 M" panose="02020603020101020101" pitchFamily="18" charset="-127"/>
              </a:rPr>
              <a:t>사회적기업인</a:t>
            </a:r>
            <a:r>
              <a:rPr kumimoji="0" lang="ko-KR" altLang="en-US" sz="1400" dirty="0">
                <a:solidFill>
                  <a:sysClr val="windowText" lastClr="000000"/>
                </a:solidFill>
                <a:ea typeface="서울남산체 M" panose="02020603020101020101" pitchFamily="18" charset="-127"/>
              </a:rPr>
              <a:t> </a:t>
            </a:r>
            <a:r>
              <a:rPr kumimoji="0" lang="ko-KR" altLang="en-US" sz="1400" dirty="0" err="1">
                <a:solidFill>
                  <a:sysClr val="windowText" lastClr="000000"/>
                </a:solidFill>
                <a:ea typeface="서울남산체 M" panose="02020603020101020101" pitchFamily="18" charset="-127"/>
              </a:rPr>
              <a:t>흙살림의</a:t>
            </a:r>
            <a:r>
              <a:rPr kumimoji="0" lang="ko-KR" altLang="en-US" sz="1400" dirty="0">
                <a:solidFill>
                  <a:sysClr val="windowText" lastClr="000000"/>
                </a:solidFill>
                <a:ea typeface="서울남산체 M" panose="02020603020101020101" pitchFamily="18" charset="-127"/>
              </a:rPr>
              <a:t> 경영전략을 분석할 수 있다</a:t>
            </a:r>
            <a:r>
              <a:rPr kumimoji="0" lang="en-US" altLang="ko-KR" sz="1400" dirty="0">
                <a:solidFill>
                  <a:sysClr val="windowText" lastClr="000000"/>
                </a:solidFill>
                <a:ea typeface="서울남산체 M" panose="02020603020101020101" pitchFamily="18" charset="-127"/>
              </a:rPr>
              <a:t>.</a:t>
            </a:r>
          </a:p>
          <a:p>
            <a:pPr marL="514350" indent="-514350" defTabSz="914400" fontAlgn="auto" latinLnBrk="0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kumimoji="0" lang="en-US" altLang="ko-KR" sz="1400" dirty="0">
              <a:solidFill>
                <a:sysClr val="windowText" lastClr="000000"/>
              </a:solidFill>
              <a:ea typeface="서울남산체 M" panose="02020603020101020101" pitchFamily="18" charset="-127"/>
            </a:endParaRPr>
          </a:p>
          <a:p>
            <a:pPr marL="514350" indent="-514350" defTabSz="914400" fontAlgn="auto" latinLnBrk="0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kumimoji="0" lang="ko-KR" altLang="en-US" sz="1400" dirty="0" err="1">
              <a:solidFill>
                <a:sysClr val="windowText" lastClr="000000"/>
              </a:solidFill>
              <a:ea typeface="서울남산체 M" panose="02020603020101020101" pitchFamily="18" charset="-127"/>
            </a:endParaRPr>
          </a:p>
        </p:txBody>
      </p:sp>
      <p:sp>
        <p:nvSpPr>
          <p:cNvPr id="35" name="양쪽 모서리가 둥근 사각형 34"/>
          <p:cNvSpPr/>
          <p:nvPr/>
        </p:nvSpPr>
        <p:spPr>
          <a:xfrm>
            <a:off x="339725" y="1325563"/>
            <a:ext cx="6237288" cy="43656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064A2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학습목표</a:t>
            </a:r>
          </a:p>
        </p:txBody>
      </p:sp>
      <p:sp>
        <p:nvSpPr>
          <p:cNvPr id="36" name="양쪽 모서리가 둥근 사각형 35"/>
          <p:cNvSpPr/>
          <p:nvPr/>
        </p:nvSpPr>
        <p:spPr>
          <a:xfrm>
            <a:off x="333375" y="3282950"/>
            <a:ext cx="6237288" cy="1795463"/>
          </a:xfrm>
          <a:prstGeom prst="round2SameRect">
            <a:avLst>
              <a:gd name="adj1" fmla="val 9255"/>
              <a:gd name="adj2" fmla="val 0"/>
            </a:avLst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509588" y="4003675"/>
            <a:ext cx="5772150" cy="115093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indent="-514350" defTabSz="9144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kumimoji="0" lang="ko-KR" altLang="en-US" sz="1400" dirty="0">
                <a:solidFill>
                  <a:sysClr val="windowText" lastClr="000000"/>
                </a:solidFill>
                <a:ea typeface="서울남산체 M" panose="02020603020101020101" pitchFamily="18" charset="-127"/>
              </a:rPr>
              <a:t>경영전략 개념 수립</a:t>
            </a:r>
            <a:endParaRPr kumimoji="0" lang="en-US" altLang="ko-KR" sz="1400" dirty="0">
              <a:solidFill>
                <a:sysClr val="windowText" lastClr="000000"/>
              </a:solidFill>
              <a:ea typeface="서울남산체 M" panose="02020603020101020101" pitchFamily="18" charset="-127"/>
            </a:endParaRPr>
          </a:p>
          <a:p>
            <a:pPr marL="514350" indent="-514350" defTabSz="9144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kumimoji="0" lang="ko-KR" altLang="en-US" sz="1400" kern="0" dirty="0">
                <a:solidFill>
                  <a:sysClr val="windowText" lastClr="000000"/>
                </a:solidFill>
                <a:ea typeface="서울남산체 M" panose="02020603020101020101" pitchFamily="18" charset="-127"/>
              </a:rPr>
              <a:t>주요 이론</a:t>
            </a:r>
            <a:endParaRPr kumimoji="0" lang="en-US" altLang="ko-KR" sz="1400" kern="0" dirty="0">
              <a:solidFill>
                <a:sysClr val="windowText" lastClr="000000"/>
              </a:solidFill>
              <a:ea typeface="서울남산체 M" panose="02020603020101020101" pitchFamily="18" charset="-127"/>
            </a:endParaRPr>
          </a:p>
          <a:p>
            <a:pPr marL="514350" indent="-514350" defTabSz="9144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kumimoji="0" lang="ko-KR" altLang="en-US" sz="1400" dirty="0">
                <a:solidFill>
                  <a:sysClr val="windowText" lastClr="000000"/>
                </a:solidFill>
                <a:ea typeface="서울남산체 M" panose="02020603020101020101" pitchFamily="18" charset="-127"/>
              </a:rPr>
              <a:t>사례연구 </a:t>
            </a:r>
            <a:r>
              <a:rPr kumimoji="0" lang="en-US" altLang="ko-KR" sz="1400" dirty="0">
                <a:solidFill>
                  <a:sysClr val="windowText" lastClr="000000"/>
                </a:solidFill>
                <a:ea typeface="서울남산체 M" panose="02020603020101020101" pitchFamily="18" charset="-127"/>
              </a:rPr>
              <a:t>– </a:t>
            </a:r>
            <a:r>
              <a:rPr kumimoji="0" lang="ko-KR" altLang="en-US" sz="1400" dirty="0" err="1">
                <a:solidFill>
                  <a:sysClr val="windowText" lastClr="000000"/>
                </a:solidFill>
                <a:ea typeface="서울남산체 M" panose="02020603020101020101" pitchFamily="18" charset="-127"/>
              </a:rPr>
              <a:t>흙살림</a:t>
            </a:r>
            <a:r>
              <a:rPr kumimoji="0" lang="ko-KR" altLang="en-US" sz="1400" dirty="0">
                <a:solidFill>
                  <a:sysClr val="windowText" lastClr="000000"/>
                </a:solidFill>
                <a:ea typeface="서울남산체 M" panose="02020603020101020101" pitchFamily="18" charset="-127"/>
              </a:rPr>
              <a:t> 경영전략 분석</a:t>
            </a:r>
          </a:p>
        </p:txBody>
      </p:sp>
      <p:sp>
        <p:nvSpPr>
          <p:cNvPr id="38" name="양쪽 모서리가 둥근 사각형 37"/>
          <p:cNvSpPr/>
          <p:nvPr/>
        </p:nvSpPr>
        <p:spPr>
          <a:xfrm>
            <a:off x="339725" y="3275013"/>
            <a:ext cx="6237288" cy="4349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4BACC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학습내용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333375" y="5546725"/>
            <a:ext cx="6335713" cy="2952750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333375" y="5411788"/>
            <a:ext cx="1439863" cy="287337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Memo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  <p:sp>
        <p:nvSpPr>
          <p:cNvPr id="36876" name="TextBox 45"/>
          <p:cNvSpPr txBox="1">
            <a:spLocks noChangeArrowheads="1"/>
          </p:cNvSpPr>
          <p:nvPr/>
        </p:nvSpPr>
        <p:spPr bwMode="auto">
          <a:xfrm>
            <a:off x="260350" y="835025"/>
            <a:ext cx="28654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eaLnBrk="1" hangingPunct="1"/>
            <a:r>
              <a:rPr lang="ko-KR" altLang="en-US" sz="1100">
                <a:ea typeface="서울남산체 M" pitchFamily="18" charset="-127"/>
              </a:rPr>
              <a:t>오늘 학습목표와 학습내용은 아래와 같습니다</a:t>
            </a:r>
            <a:r>
              <a:rPr lang="en-US" altLang="ko-KR" sz="1100">
                <a:ea typeface="서울남산체 M" pitchFamily="18" charset="-127"/>
              </a:rPr>
              <a:t>. </a:t>
            </a:r>
            <a:endParaRPr lang="ko-KR" altLang="en-US" sz="1100">
              <a:ea typeface="서울남산체 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Assess</a:t>
            </a:r>
            <a:br>
              <a:rPr lang="en-US" altLang="ko-KR" sz="3600" b="1" smtClean="0">
                <a:latin typeface="Georgia" pitchFamily="18" charset="0"/>
              </a:rPr>
            </a:br>
            <a:r>
              <a:rPr lang="en-US" altLang="ko-KR" sz="3600" b="1" smtClean="0">
                <a:latin typeface="Georgia" pitchFamily="18" charset="0"/>
              </a:rPr>
              <a:t>3. </a:t>
            </a:r>
            <a:r>
              <a:rPr lang="ko-KR" altLang="en-US" sz="3600" b="1" smtClean="0">
                <a:latin typeface="Georgia" pitchFamily="18" charset="0"/>
              </a:rPr>
              <a:t>소비자 행동론</a:t>
            </a:r>
          </a:p>
        </p:txBody>
      </p:sp>
      <p:sp>
        <p:nvSpPr>
          <p:cNvPr id="31747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FE72172-E37D-4AD5-8F8F-A9FA83DE675D}" type="slidenum">
              <a:rPr lang="ko-KR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120</a:t>
            </a:fld>
            <a:endParaRPr lang="ko-KR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712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smtClean="0"/>
              <a:t>소비자 행동모델</a:t>
            </a:r>
            <a:endParaRPr dirty="0"/>
          </a:p>
        </p:txBody>
      </p:sp>
      <p:sp>
        <p:nvSpPr>
          <p:cNvPr id="32771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EED69EA-252B-4A5E-8CA5-7EC7548B3FE0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121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2775" name="그룹 33"/>
          <p:cNvGrpSpPr>
            <a:grpSpLocks/>
          </p:cNvGrpSpPr>
          <p:nvPr/>
        </p:nvGrpSpPr>
        <p:grpSpPr bwMode="auto">
          <a:xfrm>
            <a:off x="347663" y="1158875"/>
            <a:ext cx="649287" cy="704850"/>
            <a:chOff x="803234" y="7372392"/>
            <a:chExt cx="647593" cy="705982"/>
          </a:xfrm>
        </p:grpSpPr>
        <p:sp>
          <p:nvSpPr>
            <p:cNvPr id="35" name="TextBox 34"/>
            <p:cNvSpPr txBox="1"/>
            <p:nvPr/>
          </p:nvSpPr>
          <p:spPr>
            <a:xfrm>
              <a:off x="803234" y="7677682"/>
              <a:ext cx="647593" cy="4006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소비자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행동모델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2789" name="그림 3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7" name="모서리가 둥근 직사각형 36"/>
          <p:cNvSpPr/>
          <p:nvPr/>
        </p:nvSpPr>
        <p:spPr>
          <a:xfrm>
            <a:off x="2339182" y="2925325"/>
            <a:ext cx="2448718" cy="554475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100000"/>
                  <a:shade val="100000"/>
                  <a:satMod val="130000"/>
                </a:schemeClr>
              </a:gs>
              <a:gs pos="100000">
                <a:schemeClr val="accent6">
                  <a:tint val="50000"/>
                  <a:shade val="100000"/>
                  <a:satMod val="35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200" b="1" dirty="0"/>
              <a:t>구매의사 결정 과정</a:t>
            </a:r>
          </a:p>
        </p:txBody>
      </p:sp>
      <p:sp>
        <p:nvSpPr>
          <p:cNvPr id="38" name="모서리가 둥근 직사각형 37"/>
          <p:cNvSpPr/>
          <p:nvPr/>
        </p:nvSpPr>
        <p:spPr>
          <a:xfrm>
            <a:off x="2339975" y="3575050"/>
            <a:ext cx="2447925" cy="555625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100000"/>
                  <a:shade val="100000"/>
                  <a:satMod val="130000"/>
                </a:schemeClr>
              </a:gs>
              <a:gs pos="100000">
                <a:schemeClr val="accent6">
                  <a:tint val="50000"/>
                  <a:shade val="100000"/>
                  <a:satMod val="350000"/>
                </a:schemeClr>
              </a:gs>
            </a:gsLst>
            <a:lin ang="135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200" b="1" dirty="0"/>
              <a:t>정보처리 과정</a:t>
            </a:r>
          </a:p>
        </p:txBody>
      </p:sp>
      <p:sp>
        <p:nvSpPr>
          <p:cNvPr id="49" name="타원 48"/>
          <p:cNvSpPr/>
          <p:nvPr/>
        </p:nvSpPr>
        <p:spPr bwMode="auto">
          <a:xfrm>
            <a:off x="1150938" y="1784350"/>
            <a:ext cx="1189037" cy="114141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2000" rIns="72000" anchor="ctr"/>
          <a:lstStyle/>
          <a:p>
            <a:pPr algn="ctr">
              <a:defRPr/>
            </a:pPr>
            <a:r>
              <a:rPr lang="ko-KR" altLang="en-US" sz="1200" dirty="0" smtClean="0">
                <a:solidFill>
                  <a:prstClr val="white"/>
                </a:solidFill>
                <a:latin typeface="+mn-ea"/>
              </a:rPr>
              <a:t>마케팅</a:t>
            </a:r>
            <a:endParaRPr lang="en-US" altLang="ko-KR" sz="1200" dirty="0" smtClean="0">
              <a:solidFill>
                <a:prstClr val="white"/>
              </a:solidFill>
              <a:latin typeface="+mn-ea"/>
            </a:endParaRPr>
          </a:p>
          <a:p>
            <a:pPr algn="ctr">
              <a:defRPr/>
            </a:pPr>
            <a:r>
              <a:rPr lang="ko-KR" altLang="en-US" sz="1200" dirty="0" smtClean="0">
                <a:solidFill>
                  <a:prstClr val="white"/>
                </a:solidFill>
                <a:latin typeface="+mn-ea"/>
              </a:rPr>
              <a:t>요인</a:t>
            </a:r>
            <a:endParaRPr lang="ko-KR" altLang="en-US" sz="12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0" name="타원 49"/>
          <p:cNvSpPr/>
          <p:nvPr/>
        </p:nvSpPr>
        <p:spPr bwMode="auto">
          <a:xfrm>
            <a:off x="4787900" y="1784350"/>
            <a:ext cx="1189038" cy="114141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2000" rIns="72000" anchor="ctr"/>
          <a:lstStyle/>
          <a:p>
            <a:pPr algn="ctr">
              <a:defRPr/>
            </a:pPr>
            <a:r>
              <a:rPr lang="ko-KR" altLang="en-US" sz="1200" dirty="0" smtClean="0">
                <a:solidFill>
                  <a:prstClr val="white"/>
                </a:solidFill>
                <a:latin typeface="+mn-ea"/>
              </a:rPr>
              <a:t>개인적</a:t>
            </a:r>
            <a:endParaRPr lang="en-US" altLang="ko-KR" sz="1200" dirty="0" smtClean="0">
              <a:solidFill>
                <a:prstClr val="white"/>
              </a:solidFill>
              <a:latin typeface="+mn-ea"/>
            </a:endParaRPr>
          </a:p>
          <a:p>
            <a:pPr algn="ctr">
              <a:defRPr/>
            </a:pPr>
            <a:r>
              <a:rPr lang="ko-KR" altLang="en-US" sz="1200" dirty="0" smtClean="0">
                <a:solidFill>
                  <a:prstClr val="white"/>
                </a:solidFill>
                <a:latin typeface="+mn-ea"/>
              </a:rPr>
              <a:t>요인</a:t>
            </a:r>
            <a:endParaRPr lang="ko-KR" altLang="en-US" sz="12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1" name="타원 50"/>
          <p:cNvSpPr/>
          <p:nvPr/>
        </p:nvSpPr>
        <p:spPr bwMode="auto">
          <a:xfrm>
            <a:off x="1150938" y="4130675"/>
            <a:ext cx="1189037" cy="113982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2000" rIns="72000" anchor="ctr"/>
          <a:lstStyle/>
          <a:p>
            <a:pPr algn="ctr">
              <a:defRPr/>
            </a:pPr>
            <a:r>
              <a:rPr lang="ko-KR" altLang="en-US" sz="1200" dirty="0">
                <a:solidFill>
                  <a:prstClr val="white"/>
                </a:solidFill>
                <a:latin typeface="+mn-ea"/>
              </a:rPr>
              <a:t>사회문화적 요인</a:t>
            </a:r>
          </a:p>
        </p:txBody>
      </p:sp>
      <p:sp>
        <p:nvSpPr>
          <p:cNvPr id="52" name="타원 51"/>
          <p:cNvSpPr/>
          <p:nvPr/>
        </p:nvSpPr>
        <p:spPr bwMode="auto">
          <a:xfrm>
            <a:off x="4787900" y="4130675"/>
            <a:ext cx="1189038" cy="113982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2000" rIns="72000" anchor="ctr"/>
          <a:lstStyle/>
          <a:p>
            <a:pPr algn="ctr">
              <a:defRPr/>
            </a:pPr>
            <a:r>
              <a:rPr lang="ko-KR" altLang="en-US" sz="1200" dirty="0" smtClean="0">
                <a:solidFill>
                  <a:prstClr val="white"/>
                </a:solidFill>
                <a:latin typeface="+mn-ea"/>
              </a:rPr>
              <a:t>심리적</a:t>
            </a:r>
            <a:endParaRPr lang="en-US" altLang="ko-KR" sz="1200" dirty="0" smtClean="0">
              <a:solidFill>
                <a:prstClr val="white"/>
              </a:solidFill>
              <a:latin typeface="+mn-ea"/>
            </a:endParaRPr>
          </a:p>
          <a:p>
            <a:pPr algn="ctr">
              <a:defRPr/>
            </a:pPr>
            <a:r>
              <a:rPr lang="ko-KR" altLang="en-US" sz="1200" dirty="0" smtClean="0">
                <a:solidFill>
                  <a:prstClr val="white"/>
                </a:solidFill>
                <a:latin typeface="+mn-ea"/>
              </a:rPr>
              <a:t>요인</a:t>
            </a:r>
            <a:endParaRPr lang="ko-KR" altLang="en-US" sz="12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3" name="Freeform 31"/>
          <p:cNvSpPr>
            <a:spLocks/>
          </p:cNvSpPr>
          <p:nvPr/>
        </p:nvSpPr>
        <p:spPr bwMode="auto">
          <a:xfrm rot="16200000">
            <a:off x="2528888" y="4027487"/>
            <a:ext cx="622300" cy="1000125"/>
          </a:xfrm>
          <a:custGeom>
            <a:avLst/>
            <a:gdLst/>
            <a:ahLst/>
            <a:cxnLst>
              <a:cxn ang="0">
                <a:pos x="11" y="184"/>
              </a:cxn>
              <a:cxn ang="0">
                <a:pos x="41" y="384"/>
              </a:cxn>
              <a:cxn ang="0">
                <a:pos x="80" y="522"/>
              </a:cxn>
              <a:cxn ang="0">
                <a:pos x="136" y="668"/>
              </a:cxn>
              <a:cxn ang="0">
                <a:pos x="206" y="800"/>
              </a:cxn>
              <a:cxn ang="0">
                <a:pos x="297" y="948"/>
              </a:cxn>
              <a:cxn ang="0">
                <a:pos x="421" y="1112"/>
              </a:cxn>
              <a:cxn ang="0">
                <a:pos x="549" y="1250"/>
              </a:cxn>
              <a:cxn ang="0">
                <a:pos x="698" y="1364"/>
              </a:cxn>
              <a:cxn ang="0">
                <a:pos x="848" y="1448"/>
              </a:cxn>
              <a:cxn ang="0">
                <a:pos x="971" y="1495"/>
              </a:cxn>
              <a:cxn ang="0">
                <a:pos x="1082" y="1524"/>
              </a:cxn>
              <a:cxn ang="0">
                <a:pos x="1180" y="1546"/>
              </a:cxn>
              <a:cxn ang="0">
                <a:pos x="1193" y="1668"/>
              </a:cxn>
              <a:cxn ang="0">
                <a:pos x="1349" y="1588"/>
              </a:cxn>
              <a:cxn ang="0">
                <a:pos x="1553" y="1540"/>
              </a:cxn>
              <a:cxn ang="0">
                <a:pos x="1471" y="1432"/>
              </a:cxn>
              <a:cxn ang="0">
                <a:pos x="1410" y="1302"/>
              </a:cxn>
              <a:cxn ang="0">
                <a:pos x="1364" y="1096"/>
              </a:cxn>
              <a:cxn ang="0">
                <a:pos x="1197" y="1294"/>
              </a:cxn>
              <a:cxn ang="0">
                <a:pos x="1037" y="1252"/>
              </a:cxn>
              <a:cxn ang="0">
                <a:pos x="874" y="1178"/>
              </a:cxn>
              <a:cxn ang="0">
                <a:pos x="709" y="1081"/>
              </a:cxn>
              <a:cxn ang="0">
                <a:pos x="521" y="932"/>
              </a:cxn>
              <a:cxn ang="0">
                <a:pos x="395" y="806"/>
              </a:cxn>
              <a:cxn ang="0">
                <a:pos x="310" y="703"/>
              </a:cxn>
              <a:cxn ang="0">
                <a:pos x="254" y="622"/>
              </a:cxn>
              <a:cxn ang="0">
                <a:pos x="185" y="524"/>
              </a:cxn>
              <a:cxn ang="0">
                <a:pos x="143" y="450"/>
              </a:cxn>
              <a:cxn ang="0">
                <a:pos x="108" y="374"/>
              </a:cxn>
              <a:cxn ang="0">
                <a:pos x="72" y="270"/>
              </a:cxn>
              <a:cxn ang="0">
                <a:pos x="0" y="0"/>
              </a:cxn>
            </a:cxnLst>
            <a:rect l="0" t="0" r="r" b="b"/>
            <a:pathLst>
              <a:path w="1554" h="1743">
                <a:moveTo>
                  <a:pt x="0" y="0"/>
                </a:moveTo>
                <a:lnTo>
                  <a:pt x="11" y="184"/>
                </a:lnTo>
                <a:lnTo>
                  <a:pt x="22" y="276"/>
                </a:lnTo>
                <a:lnTo>
                  <a:pt x="41" y="384"/>
                </a:lnTo>
                <a:lnTo>
                  <a:pt x="59" y="456"/>
                </a:lnTo>
                <a:lnTo>
                  <a:pt x="80" y="522"/>
                </a:lnTo>
                <a:lnTo>
                  <a:pt x="106" y="598"/>
                </a:lnTo>
                <a:lnTo>
                  <a:pt x="136" y="668"/>
                </a:lnTo>
                <a:lnTo>
                  <a:pt x="171" y="736"/>
                </a:lnTo>
                <a:lnTo>
                  <a:pt x="206" y="800"/>
                </a:lnTo>
                <a:lnTo>
                  <a:pt x="255" y="883"/>
                </a:lnTo>
                <a:lnTo>
                  <a:pt x="297" y="948"/>
                </a:lnTo>
                <a:lnTo>
                  <a:pt x="354" y="1023"/>
                </a:lnTo>
                <a:lnTo>
                  <a:pt x="421" y="1112"/>
                </a:lnTo>
                <a:lnTo>
                  <a:pt x="488" y="1186"/>
                </a:lnTo>
                <a:lnTo>
                  <a:pt x="549" y="1250"/>
                </a:lnTo>
                <a:lnTo>
                  <a:pt x="624" y="1311"/>
                </a:lnTo>
                <a:lnTo>
                  <a:pt x="698" y="1364"/>
                </a:lnTo>
                <a:lnTo>
                  <a:pt x="777" y="1412"/>
                </a:lnTo>
                <a:lnTo>
                  <a:pt x="848" y="1448"/>
                </a:lnTo>
                <a:lnTo>
                  <a:pt x="915" y="1476"/>
                </a:lnTo>
                <a:lnTo>
                  <a:pt x="971" y="1495"/>
                </a:lnTo>
                <a:lnTo>
                  <a:pt x="1028" y="1512"/>
                </a:lnTo>
                <a:lnTo>
                  <a:pt x="1082" y="1524"/>
                </a:lnTo>
                <a:lnTo>
                  <a:pt x="1130" y="1536"/>
                </a:lnTo>
                <a:lnTo>
                  <a:pt x="1180" y="1546"/>
                </a:lnTo>
                <a:lnTo>
                  <a:pt x="1095" y="1742"/>
                </a:lnTo>
                <a:lnTo>
                  <a:pt x="1193" y="1668"/>
                </a:lnTo>
                <a:lnTo>
                  <a:pt x="1271" y="1624"/>
                </a:lnTo>
                <a:lnTo>
                  <a:pt x="1349" y="1588"/>
                </a:lnTo>
                <a:lnTo>
                  <a:pt x="1451" y="1558"/>
                </a:lnTo>
                <a:lnTo>
                  <a:pt x="1553" y="1540"/>
                </a:lnTo>
                <a:lnTo>
                  <a:pt x="1520" y="1502"/>
                </a:lnTo>
                <a:lnTo>
                  <a:pt x="1471" y="1432"/>
                </a:lnTo>
                <a:lnTo>
                  <a:pt x="1438" y="1366"/>
                </a:lnTo>
                <a:lnTo>
                  <a:pt x="1410" y="1302"/>
                </a:lnTo>
                <a:lnTo>
                  <a:pt x="1390" y="1230"/>
                </a:lnTo>
                <a:lnTo>
                  <a:pt x="1364" y="1096"/>
                </a:lnTo>
                <a:lnTo>
                  <a:pt x="1278" y="1310"/>
                </a:lnTo>
                <a:lnTo>
                  <a:pt x="1197" y="1294"/>
                </a:lnTo>
                <a:lnTo>
                  <a:pt x="1114" y="1273"/>
                </a:lnTo>
                <a:lnTo>
                  <a:pt x="1037" y="1252"/>
                </a:lnTo>
                <a:lnTo>
                  <a:pt x="954" y="1220"/>
                </a:lnTo>
                <a:lnTo>
                  <a:pt x="874" y="1178"/>
                </a:lnTo>
                <a:lnTo>
                  <a:pt x="790" y="1134"/>
                </a:lnTo>
                <a:lnTo>
                  <a:pt x="709" y="1081"/>
                </a:lnTo>
                <a:lnTo>
                  <a:pt x="607" y="1004"/>
                </a:lnTo>
                <a:lnTo>
                  <a:pt x="521" y="932"/>
                </a:lnTo>
                <a:lnTo>
                  <a:pt x="458" y="872"/>
                </a:lnTo>
                <a:lnTo>
                  <a:pt x="395" y="806"/>
                </a:lnTo>
                <a:lnTo>
                  <a:pt x="351" y="758"/>
                </a:lnTo>
                <a:lnTo>
                  <a:pt x="310" y="703"/>
                </a:lnTo>
                <a:lnTo>
                  <a:pt x="284" y="666"/>
                </a:lnTo>
                <a:lnTo>
                  <a:pt x="254" y="622"/>
                </a:lnTo>
                <a:lnTo>
                  <a:pt x="215" y="564"/>
                </a:lnTo>
                <a:lnTo>
                  <a:pt x="185" y="524"/>
                </a:lnTo>
                <a:lnTo>
                  <a:pt x="165" y="487"/>
                </a:lnTo>
                <a:lnTo>
                  <a:pt x="143" y="450"/>
                </a:lnTo>
                <a:lnTo>
                  <a:pt x="126" y="413"/>
                </a:lnTo>
                <a:lnTo>
                  <a:pt x="108" y="374"/>
                </a:lnTo>
                <a:lnTo>
                  <a:pt x="90" y="330"/>
                </a:lnTo>
                <a:lnTo>
                  <a:pt x="72" y="270"/>
                </a:lnTo>
                <a:lnTo>
                  <a:pt x="41" y="166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rgbClr val="DADADA"/>
              </a:gs>
              <a:gs pos="100000">
                <a:srgbClr val="DADADA">
                  <a:gamma/>
                  <a:shade val="29804"/>
                  <a:invGamma/>
                </a:srgbClr>
              </a:gs>
            </a:gsLst>
            <a:lin ang="2700000" scaled="1"/>
          </a:gradFill>
          <a:ln w="12700" cap="rnd">
            <a:noFill/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/>
          <a:lstStyle/>
          <a:p>
            <a:pPr defTabSz="957820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latin typeface="+mn-lt"/>
              <a:ea typeface="맑은 고딕" pitchFamily="50" charset="-127"/>
            </a:endParaRPr>
          </a:p>
        </p:txBody>
      </p:sp>
      <p:sp>
        <p:nvSpPr>
          <p:cNvPr id="54" name="Freeform 31"/>
          <p:cNvSpPr>
            <a:spLocks/>
          </p:cNvSpPr>
          <p:nvPr/>
        </p:nvSpPr>
        <p:spPr bwMode="auto">
          <a:xfrm rot="5400000" flipH="1">
            <a:off x="3952876" y="4027487"/>
            <a:ext cx="622300" cy="1000125"/>
          </a:xfrm>
          <a:custGeom>
            <a:avLst/>
            <a:gdLst/>
            <a:ahLst/>
            <a:cxnLst>
              <a:cxn ang="0">
                <a:pos x="11" y="184"/>
              </a:cxn>
              <a:cxn ang="0">
                <a:pos x="41" y="384"/>
              </a:cxn>
              <a:cxn ang="0">
                <a:pos x="80" y="522"/>
              </a:cxn>
              <a:cxn ang="0">
                <a:pos x="136" y="668"/>
              </a:cxn>
              <a:cxn ang="0">
                <a:pos x="206" y="800"/>
              </a:cxn>
              <a:cxn ang="0">
                <a:pos x="297" y="948"/>
              </a:cxn>
              <a:cxn ang="0">
                <a:pos x="421" y="1112"/>
              </a:cxn>
              <a:cxn ang="0">
                <a:pos x="549" y="1250"/>
              </a:cxn>
              <a:cxn ang="0">
                <a:pos x="698" y="1364"/>
              </a:cxn>
              <a:cxn ang="0">
                <a:pos x="848" y="1448"/>
              </a:cxn>
              <a:cxn ang="0">
                <a:pos x="971" y="1495"/>
              </a:cxn>
              <a:cxn ang="0">
                <a:pos x="1082" y="1524"/>
              </a:cxn>
              <a:cxn ang="0">
                <a:pos x="1180" y="1546"/>
              </a:cxn>
              <a:cxn ang="0">
                <a:pos x="1193" y="1668"/>
              </a:cxn>
              <a:cxn ang="0">
                <a:pos x="1349" y="1588"/>
              </a:cxn>
              <a:cxn ang="0">
                <a:pos x="1553" y="1540"/>
              </a:cxn>
              <a:cxn ang="0">
                <a:pos x="1471" y="1432"/>
              </a:cxn>
              <a:cxn ang="0">
                <a:pos x="1410" y="1302"/>
              </a:cxn>
              <a:cxn ang="0">
                <a:pos x="1364" y="1096"/>
              </a:cxn>
              <a:cxn ang="0">
                <a:pos x="1197" y="1294"/>
              </a:cxn>
              <a:cxn ang="0">
                <a:pos x="1037" y="1252"/>
              </a:cxn>
              <a:cxn ang="0">
                <a:pos x="874" y="1178"/>
              </a:cxn>
              <a:cxn ang="0">
                <a:pos x="709" y="1081"/>
              </a:cxn>
              <a:cxn ang="0">
                <a:pos x="521" y="932"/>
              </a:cxn>
              <a:cxn ang="0">
                <a:pos x="395" y="806"/>
              </a:cxn>
              <a:cxn ang="0">
                <a:pos x="310" y="703"/>
              </a:cxn>
              <a:cxn ang="0">
                <a:pos x="254" y="622"/>
              </a:cxn>
              <a:cxn ang="0">
                <a:pos x="185" y="524"/>
              </a:cxn>
              <a:cxn ang="0">
                <a:pos x="143" y="450"/>
              </a:cxn>
              <a:cxn ang="0">
                <a:pos x="108" y="374"/>
              </a:cxn>
              <a:cxn ang="0">
                <a:pos x="72" y="270"/>
              </a:cxn>
              <a:cxn ang="0">
                <a:pos x="0" y="0"/>
              </a:cxn>
            </a:cxnLst>
            <a:rect l="0" t="0" r="r" b="b"/>
            <a:pathLst>
              <a:path w="1554" h="1743">
                <a:moveTo>
                  <a:pt x="0" y="0"/>
                </a:moveTo>
                <a:lnTo>
                  <a:pt x="11" y="184"/>
                </a:lnTo>
                <a:lnTo>
                  <a:pt x="22" y="276"/>
                </a:lnTo>
                <a:lnTo>
                  <a:pt x="41" y="384"/>
                </a:lnTo>
                <a:lnTo>
                  <a:pt x="59" y="456"/>
                </a:lnTo>
                <a:lnTo>
                  <a:pt x="80" y="522"/>
                </a:lnTo>
                <a:lnTo>
                  <a:pt x="106" y="598"/>
                </a:lnTo>
                <a:lnTo>
                  <a:pt x="136" y="668"/>
                </a:lnTo>
                <a:lnTo>
                  <a:pt x="171" y="736"/>
                </a:lnTo>
                <a:lnTo>
                  <a:pt x="206" y="800"/>
                </a:lnTo>
                <a:lnTo>
                  <a:pt x="255" y="883"/>
                </a:lnTo>
                <a:lnTo>
                  <a:pt x="297" y="948"/>
                </a:lnTo>
                <a:lnTo>
                  <a:pt x="354" y="1023"/>
                </a:lnTo>
                <a:lnTo>
                  <a:pt x="421" y="1112"/>
                </a:lnTo>
                <a:lnTo>
                  <a:pt x="488" y="1186"/>
                </a:lnTo>
                <a:lnTo>
                  <a:pt x="549" y="1250"/>
                </a:lnTo>
                <a:lnTo>
                  <a:pt x="624" y="1311"/>
                </a:lnTo>
                <a:lnTo>
                  <a:pt x="698" y="1364"/>
                </a:lnTo>
                <a:lnTo>
                  <a:pt x="777" y="1412"/>
                </a:lnTo>
                <a:lnTo>
                  <a:pt x="848" y="1448"/>
                </a:lnTo>
                <a:lnTo>
                  <a:pt x="915" y="1476"/>
                </a:lnTo>
                <a:lnTo>
                  <a:pt x="971" y="1495"/>
                </a:lnTo>
                <a:lnTo>
                  <a:pt x="1028" y="1512"/>
                </a:lnTo>
                <a:lnTo>
                  <a:pt x="1082" y="1524"/>
                </a:lnTo>
                <a:lnTo>
                  <a:pt x="1130" y="1536"/>
                </a:lnTo>
                <a:lnTo>
                  <a:pt x="1180" y="1546"/>
                </a:lnTo>
                <a:lnTo>
                  <a:pt x="1095" y="1742"/>
                </a:lnTo>
                <a:lnTo>
                  <a:pt x="1193" y="1668"/>
                </a:lnTo>
                <a:lnTo>
                  <a:pt x="1271" y="1624"/>
                </a:lnTo>
                <a:lnTo>
                  <a:pt x="1349" y="1588"/>
                </a:lnTo>
                <a:lnTo>
                  <a:pt x="1451" y="1558"/>
                </a:lnTo>
                <a:lnTo>
                  <a:pt x="1553" y="1540"/>
                </a:lnTo>
                <a:lnTo>
                  <a:pt x="1520" y="1502"/>
                </a:lnTo>
                <a:lnTo>
                  <a:pt x="1471" y="1432"/>
                </a:lnTo>
                <a:lnTo>
                  <a:pt x="1438" y="1366"/>
                </a:lnTo>
                <a:lnTo>
                  <a:pt x="1410" y="1302"/>
                </a:lnTo>
                <a:lnTo>
                  <a:pt x="1390" y="1230"/>
                </a:lnTo>
                <a:lnTo>
                  <a:pt x="1364" y="1096"/>
                </a:lnTo>
                <a:lnTo>
                  <a:pt x="1278" y="1310"/>
                </a:lnTo>
                <a:lnTo>
                  <a:pt x="1197" y="1294"/>
                </a:lnTo>
                <a:lnTo>
                  <a:pt x="1114" y="1273"/>
                </a:lnTo>
                <a:lnTo>
                  <a:pt x="1037" y="1252"/>
                </a:lnTo>
                <a:lnTo>
                  <a:pt x="954" y="1220"/>
                </a:lnTo>
                <a:lnTo>
                  <a:pt x="874" y="1178"/>
                </a:lnTo>
                <a:lnTo>
                  <a:pt x="790" y="1134"/>
                </a:lnTo>
                <a:lnTo>
                  <a:pt x="709" y="1081"/>
                </a:lnTo>
                <a:lnTo>
                  <a:pt x="607" y="1004"/>
                </a:lnTo>
                <a:lnTo>
                  <a:pt x="521" y="932"/>
                </a:lnTo>
                <a:lnTo>
                  <a:pt x="458" y="872"/>
                </a:lnTo>
                <a:lnTo>
                  <a:pt x="395" y="806"/>
                </a:lnTo>
                <a:lnTo>
                  <a:pt x="351" y="758"/>
                </a:lnTo>
                <a:lnTo>
                  <a:pt x="310" y="703"/>
                </a:lnTo>
                <a:lnTo>
                  <a:pt x="284" y="666"/>
                </a:lnTo>
                <a:lnTo>
                  <a:pt x="254" y="622"/>
                </a:lnTo>
                <a:lnTo>
                  <a:pt x="215" y="564"/>
                </a:lnTo>
                <a:lnTo>
                  <a:pt x="185" y="524"/>
                </a:lnTo>
                <a:lnTo>
                  <a:pt x="165" y="487"/>
                </a:lnTo>
                <a:lnTo>
                  <a:pt x="143" y="450"/>
                </a:lnTo>
                <a:lnTo>
                  <a:pt x="126" y="413"/>
                </a:lnTo>
                <a:lnTo>
                  <a:pt x="108" y="374"/>
                </a:lnTo>
                <a:lnTo>
                  <a:pt x="90" y="330"/>
                </a:lnTo>
                <a:lnTo>
                  <a:pt x="72" y="270"/>
                </a:lnTo>
                <a:lnTo>
                  <a:pt x="41" y="166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rgbClr val="DADADA"/>
              </a:gs>
              <a:gs pos="100000">
                <a:srgbClr val="DADADA">
                  <a:gamma/>
                  <a:shade val="29804"/>
                  <a:invGamma/>
                </a:srgbClr>
              </a:gs>
            </a:gsLst>
            <a:lin ang="2700000" scaled="1"/>
          </a:gradFill>
          <a:ln w="12700" cap="rnd">
            <a:noFill/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/>
          <a:lstStyle/>
          <a:p>
            <a:pPr defTabSz="957820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latin typeface="+mn-lt"/>
              <a:ea typeface="맑은 고딕" pitchFamily="50" charset="-127"/>
            </a:endParaRPr>
          </a:p>
        </p:txBody>
      </p:sp>
      <p:sp>
        <p:nvSpPr>
          <p:cNvPr id="55" name="Freeform 31"/>
          <p:cNvSpPr>
            <a:spLocks/>
          </p:cNvSpPr>
          <p:nvPr/>
        </p:nvSpPr>
        <p:spPr bwMode="auto">
          <a:xfrm rot="5400000" flipV="1">
            <a:off x="2528888" y="2017712"/>
            <a:ext cx="622300" cy="1000125"/>
          </a:xfrm>
          <a:custGeom>
            <a:avLst/>
            <a:gdLst/>
            <a:ahLst/>
            <a:cxnLst>
              <a:cxn ang="0">
                <a:pos x="11" y="184"/>
              </a:cxn>
              <a:cxn ang="0">
                <a:pos x="41" y="384"/>
              </a:cxn>
              <a:cxn ang="0">
                <a:pos x="80" y="522"/>
              </a:cxn>
              <a:cxn ang="0">
                <a:pos x="136" y="668"/>
              </a:cxn>
              <a:cxn ang="0">
                <a:pos x="206" y="800"/>
              </a:cxn>
              <a:cxn ang="0">
                <a:pos x="297" y="948"/>
              </a:cxn>
              <a:cxn ang="0">
                <a:pos x="421" y="1112"/>
              </a:cxn>
              <a:cxn ang="0">
                <a:pos x="549" y="1250"/>
              </a:cxn>
              <a:cxn ang="0">
                <a:pos x="698" y="1364"/>
              </a:cxn>
              <a:cxn ang="0">
                <a:pos x="848" y="1448"/>
              </a:cxn>
              <a:cxn ang="0">
                <a:pos x="971" y="1495"/>
              </a:cxn>
              <a:cxn ang="0">
                <a:pos x="1082" y="1524"/>
              </a:cxn>
              <a:cxn ang="0">
                <a:pos x="1180" y="1546"/>
              </a:cxn>
              <a:cxn ang="0">
                <a:pos x="1193" y="1668"/>
              </a:cxn>
              <a:cxn ang="0">
                <a:pos x="1349" y="1588"/>
              </a:cxn>
              <a:cxn ang="0">
                <a:pos x="1553" y="1540"/>
              </a:cxn>
              <a:cxn ang="0">
                <a:pos x="1471" y="1432"/>
              </a:cxn>
              <a:cxn ang="0">
                <a:pos x="1410" y="1302"/>
              </a:cxn>
              <a:cxn ang="0">
                <a:pos x="1364" y="1096"/>
              </a:cxn>
              <a:cxn ang="0">
                <a:pos x="1197" y="1294"/>
              </a:cxn>
              <a:cxn ang="0">
                <a:pos x="1037" y="1252"/>
              </a:cxn>
              <a:cxn ang="0">
                <a:pos x="874" y="1178"/>
              </a:cxn>
              <a:cxn ang="0">
                <a:pos x="709" y="1081"/>
              </a:cxn>
              <a:cxn ang="0">
                <a:pos x="521" y="932"/>
              </a:cxn>
              <a:cxn ang="0">
                <a:pos x="395" y="806"/>
              </a:cxn>
              <a:cxn ang="0">
                <a:pos x="310" y="703"/>
              </a:cxn>
              <a:cxn ang="0">
                <a:pos x="254" y="622"/>
              </a:cxn>
              <a:cxn ang="0">
                <a:pos x="185" y="524"/>
              </a:cxn>
              <a:cxn ang="0">
                <a:pos x="143" y="450"/>
              </a:cxn>
              <a:cxn ang="0">
                <a:pos x="108" y="374"/>
              </a:cxn>
              <a:cxn ang="0">
                <a:pos x="72" y="270"/>
              </a:cxn>
              <a:cxn ang="0">
                <a:pos x="0" y="0"/>
              </a:cxn>
            </a:cxnLst>
            <a:rect l="0" t="0" r="r" b="b"/>
            <a:pathLst>
              <a:path w="1554" h="1743">
                <a:moveTo>
                  <a:pt x="0" y="0"/>
                </a:moveTo>
                <a:lnTo>
                  <a:pt x="11" y="184"/>
                </a:lnTo>
                <a:lnTo>
                  <a:pt x="22" y="276"/>
                </a:lnTo>
                <a:lnTo>
                  <a:pt x="41" y="384"/>
                </a:lnTo>
                <a:lnTo>
                  <a:pt x="59" y="456"/>
                </a:lnTo>
                <a:lnTo>
                  <a:pt x="80" y="522"/>
                </a:lnTo>
                <a:lnTo>
                  <a:pt x="106" y="598"/>
                </a:lnTo>
                <a:lnTo>
                  <a:pt x="136" y="668"/>
                </a:lnTo>
                <a:lnTo>
                  <a:pt x="171" y="736"/>
                </a:lnTo>
                <a:lnTo>
                  <a:pt x="206" y="800"/>
                </a:lnTo>
                <a:lnTo>
                  <a:pt x="255" y="883"/>
                </a:lnTo>
                <a:lnTo>
                  <a:pt x="297" y="948"/>
                </a:lnTo>
                <a:lnTo>
                  <a:pt x="354" y="1023"/>
                </a:lnTo>
                <a:lnTo>
                  <a:pt x="421" y="1112"/>
                </a:lnTo>
                <a:lnTo>
                  <a:pt x="488" y="1186"/>
                </a:lnTo>
                <a:lnTo>
                  <a:pt x="549" y="1250"/>
                </a:lnTo>
                <a:lnTo>
                  <a:pt x="624" y="1311"/>
                </a:lnTo>
                <a:lnTo>
                  <a:pt x="698" y="1364"/>
                </a:lnTo>
                <a:lnTo>
                  <a:pt x="777" y="1412"/>
                </a:lnTo>
                <a:lnTo>
                  <a:pt x="848" y="1448"/>
                </a:lnTo>
                <a:lnTo>
                  <a:pt x="915" y="1476"/>
                </a:lnTo>
                <a:lnTo>
                  <a:pt x="971" y="1495"/>
                </a:lnTo>
                <a:lnTo>
                  <a:pt x="1028" y="1512"/>
                </a:lnTo>
                <a:lnTo>
                  <a:pt x="1082" y="1524"/>
                </a:lnTo>
                <a:lnTo>
                  <a:pt x="1130" y="1536"/>
                </a:lnTo>
                <a:lnTo>
                  <a:pt x="1180" y="1546"/>
                </a:lnTo>
                <a:lnTo>
                  <a:pt x="1095" y="1742"/>
                </a:lnTo>
                <a:lnTo>
                  <a:pt x="1193" y="1668"/>
                </a:lnTo>
                <a:lnTo>
                  <a:pt x="1271" y="1624"/>
                </a:lnTo>
                <a:lnTo>
                  <a:pt x="1349" y="1588"/>
                </a:lnTo>
                <a:lnTo>
                  <a:pt x="1451" y="1558"/>
                </a:lnTo>
                <a:lnTo>
                  <a:pt x="1553" y="1540"/>
                </a:lnTo>
                <a:lnTo>
                  <a:pt x="1520" y="1502"/>
                </a:lnTo>
                <a:lnTo>
                  <a:pt x="1471" y="1432"/>
                </a:lnTo>
                <a:lnTo>
                  <a:pt x="1438" y="1366"/>
                </a:lnTo>
                <a:lnTo>
                  <a:pt x="1410" y="1302"/>
                </a:lnTo>
                <a:lnTo>
                  <a:pt x="1390" y="1230"/>
                </a:lnTo>
                <a:lnTo>
                  <a:pt x="1364" y="1096"/>
                </a:lnTo>
                <a:lnTo>
                  <a:pt x="1278" y="1310"/>
                </a:lnTo>
                <a:lnTo>
                  <a:pt x="1197" y="1294"/>
                </a:lnTo>
                <a:lnTo>
                  <a:pt x="1114" y="1273"/>
                </a:lnTo>
                <a:lnTo>
                  <a:pt x="1037" y="1252"/>
                </a:lnTo>
                <a:lnTo>
                  <a:pt x="954" y="1220"/>
                </a:lnTo>
                <a:lnTo>
                  <a:pt x="874" y="1178"/>
                </a:lnTo>
                <a:lnTo>
                  <a:pt x="790" y="1134"/>
                </a:lnTo>
                <a:lnTo>
                  <a:pt x="709" y="1081"/>
                </a:lnTo>
                <a:lnTo>
                  <a:pt x="607" y="1004"/>
                </a:lnTo>
                <a:lnTo>
                  <a:pt x="521" y="932"/>
                </a:lnTo>
                <a:lnTo>
                  <a:pt x="458" y="872"/>
                </a:lnTo>
                <a:lnTo>
                  <a:pt x="395" y="806"/>
                </a:lnTo>
                <a:lnTo>
                  <a:pt x="351" y="758"/>
                </a:lnTo>
                <a:lnTo>
                  <a:pt x="310" y="703"/>
                </a:lnTo>
                <a:lnTo>
                  <a:pt x="284" y="666"/>
                </a:lnTo>
                <a:lnTo>
                  <a:pt x="254" y="622"/>
                </a:lnTo>
                <a:lnTo>
                  <a:pt x="215" y="564"/>
                </a:lnTo>
                <a:lnTo>
                  <a:pt x="185" y="524"/>
                </a:lnTo>
                <a:lnTo>
                  <a:pt x="165" y="487"/>
                </a:lnTo>
                <a:lnTo>
                  <a:pt x="143" y="450"/>
                </a:lnTo>
                <a:lnTo>
                  <a:pt x="126" y="413"/>
                </a:lnTo>
                <a:lnTo>
                  <a:pt x="108" y="374"/>
                </a:lnTo>
                <a:lnTo>
                  <a:pt x="90" y="330"/>
                </a:lnTo>
                <a:lnTo>
                  <a:pt x="72" y="270"/>
                </a:lnTo>
                <a:lnTo>
                  <a:pt x="41" y="166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rgbClr val="DADADA"/>
              </a:gs>
              <a:gs pos="100000">
                <a:srgbClr val="DADADA">
                  <a:gamma/>
                  <a:shade val="29804"/>
                  <a:invGamma/>
                </a:srgbClr>
              </a:gs>
            </a:gsLst>
            <a:lin ang="2700000" scaled="1"/>
          </a:gradFill>
          <a:ln w="12700" cap="rnd">
            <a:noFill/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/>
          <a:lstStyle/>
          <a:p>
            <a:pPr defTabSz="957820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latin typeface="+mn-lt"/>
              <a:ea typeface="맑은 고딕" pitchFamily="50" charset="-127"/>
            </a:endParaRPr>
          </a:p>
        </p:txBody>
      </p:sp>
      <p:sp>
        <p:nvSpPr>
          <p:cNvPr id="56" name="Freeform 31"/>
          <p:cNvSpPr>
            <a:spLocks/>
          </p:cNvSpPr>
          <p:nvPr/>
        </p:nvSpPr>
        <p:spPr bwMode="auto">
          <a:xfrm rot="16200000" flipH="1" flipV="1">
            <a:off x="3953669" y="2016919"/>
            <a:ext cx="622300" cy="1001712"/>
          </a:xfrm>
          <a:custGeom>
            <a:avLst/>
            <a:gdLst/>
            <a:ahLst/>
            <a:cxnLst>
              <a:cxn ang="0">
                <a:pos x="11" y="184"/>
              </a:cxn>
              <a:cxn ang="0">
                <a:pos x="41" y="384"/>
              </a:cxn>
              <a:cxn ang="0">
                <a:pos x="80" y="522"/>
              </a:cxn>
              <a:cxn ang="0">
                <a:pos x="136" y="668"/>
              </a:cxn>
              <a:cxn ang="0">
                <a:pos x="206" y="800"/>
              </a:cxn>
              <a:cxn ang="0">
                <a:pos x="297" y="948"/>
              </a:cxn>
              <a:cxn ang="0">
                <a:pos x="421" y="1112"/>
              </a:cxn>
              <a:cxn ang="0">
                <a:pos x="549" y="1250"/>
              </a:cxn>
              <a:cxn ang="0">
                <a:pos x="698" y="1364"/>
              </a:cxn>
              <a:cxn ang="0">
                <a:pos x="848" y="1448"/>
              </a:cxn>
              <a:cxn ang="0">
                <a:pos x="971" y="1495"/>
              </a:cxn>
              <a:cxn ang="0">
                <a:pos x="1082" y="1524"/>
              </a:cxn>
              <a:cxn ang="0">
                <a:pos x="1180" y="1546"/>
              </a:cxn>
              <a:cxn ang="0">
                <a:pos x="1193" y="1668"/>
              </a:cxn>
              <a:cxn ang="0">
                <a:pos x="1349" y="1588"/>
              </a:cxn>
              <a:cxn ang="0">
                <a:pos x="1553" y="1540"/>
              </a:cxn>
              <a:cxn ang="0">
                <a:pos x="1471" y="1432"/>
              </a:cxn>
              <a:cxn ang="0">
                <a:pos x="1410" y="1302"/>
              </a:cxn>
              <a:cxn ang="0">
                <a:pos x="1364" y="1096"/>
              </a:cxn>
              <a:cxn ang="0">
                <a:pos x="1197" y="1294"/>
              </a:cxn>
              <a:cxn ang="0">
                <a:pos x="1037" y="1252"/>
              </a:cxn>
              <a:cxn ang="0">
                <a:pos x="874" y="1178"/>
              </a:cxn>
              <a:cxn ang="0">
                <a:pos x="709" y="1081"/>
              </a:cxn>
              <a:cxn ang="0">
                <a:pos x="521" y="932"/>
              </a:cxn>
              <a:cxn ang="0">
                <a:pos x="395" y="806"/>
              </a:cxn>
              <a:cxn ang="0">
                <a:pos x="310" y="703"/>
              </a:cxn>
              <a:cxn ang="0">
                <a:pos x="254" y="622"/>
              </a:cxn>
              <a:cxn ang="0">
                <a:pos x="185" y="524"/>
              </a:cxn>
              <a:cxn ang="0">
                <a:pos x="143" y="450"/>
              </a:cxn>
              <a:cxn ang="0">
                <a:pos x="108" y="374"/>
              </a:cxn>
              <a:cxn ang="0">
                <a:pos x="72" y="270"/>
              </a:cxn>
              <a:cxn ang="0">
                <a:pos x="0" y="0"/>
              </a:cxn>
            </a:cxnLst>
            <a:rect l="0" t="0" r="r" b="b"/>
            <a:pathLst>
              <a:path w="1554" h="1743">
                <a:moveTo>
                  <a:pt x="0" y="0"/>
                </a:moveTo>
                <a:lnTo>
                  <a:pt x="11" y="184"/>
                </a:lnTo>
                <a:lnTo>
                  <a:pt x="22" y="276"/>
                </a:lnTo>
                <a:lnTo>
                  <a:pt x="41" y="384"/>
                </a:lnTo>
                <a:lnTo>
                  <a:pt x="59" y="456"/>
                </a:lnTo>
                <a:lnTo>
                  <a:pt x="80" y="522"/>
                </a:lnTo>
                <a:lnTo>
                  <a:pt x="106" y="598"/>
                </a:lnTo>
                <a:lnTo>
                  <a:pt x="136" y="668"/>
                </a:lnTo>
                <a:lnTo>
                  <a:pt x="171" y="736"/>
                </a:lnTo>
                <a:lnTo>
                  <a:pt x="206" y="800"/>
                </a:lnTo>
                <a:lnTo>
                  <a:pt x="255" y="883"/>
                </a:lnTo>
                <a:lnTo>
                  <a:pt x="297" y="948"/>
                </a:lnTo>
                <a:lnTo>
                  <a:pt x="354" y="1023"/>
                </a:lnTo>
                <a:lnTo>
                  <a:pt x="421" y="1112"/>
                </a:lnTo>
                <a:lnTo>
                  <a:pt x="488" y="1186"/>
                </a:lnTo>
                <a:lnTo>
                  <a:pt x="549" y="1250"/>
                </a:lnTo>
                <a:lnTo>
                  <a:pt x="624" y="1311"/>
                </a:lnTo>
                <a:lnTo>
                  <a:pt x="698" y="1364"/>
                </a:lnTo>
                <a:lnTo>
                  <a:pt x="777" y="1412"/>
                </a:lnTo>
                <a:lnTo>
                  <a:pt x="848" y="1448"/>
                </a:lnTo>
                <a:lnTo>
                  <a:pt x="915" y="1476"/>
                </a:lnTo>
                <a:lnTo>
                  <a:pt x="971" y="1495"/>
                </a:lnTo>
                <a:lnTo>
                  <a:pt x="1028" y="1512"/>
                </a:lnTo>
                <a:lnTo>
                  <a:pt x="1082" y="1524"/>
                </a:lnTo>
                <a:lnTo>
                  <a:pt x="1130" y="1536"/>
                </a:lnTo>
                <a:lnTo>
                  <a:pt x="1180" y="1546"/>
                </a:lnTo>
                <a:lnTo>
                  <a:pt x="1095" y="1742"/>
                </a:lnTo>
                <a:lnTo>
                  <a:pt x="1193" y="1668"/>
                </a:lnTo>
                <a:lnTo>
                  <a:pt x="1271" y="1624"/>
                </a:lnTo>
                <a:lnTo>
                  <a:pt x="1349" y="1588"/>
                </a:lnTo>
                <a:lnTo>
                  <a:pt x="1451" y="1558"/>
                </a:lnTo>
                <a:lnTo>
                  <a:pt x="1553" y="1540"/>
                </a:lnTo>
                <a:lnTo>
                  <a:pt x="1520" y="1502"/>
                </a:lnTo>
                <a:lnTo>
                  <a:pt x="1471" y="1432"/>
                </a:lnTo>
                <a:lnTo>
                  <a:pt x="1438" y="1366"/>
                </a:lnTo>
                <a:lnTo>
                  <a:pt x="1410" y="1302"/>
                </a:lnTo>
                <a:lnTo>
                  <a:pt x="1390" y="1230"/>
                </a:lnTo>
                <a:lnTo>
                  <a:pt x="1364" y="1096"/>
                </a:lnTo>
                <a:lnTo>
                  <a:pt x="1278" y="1310"/>
                </a:lnTo>
                <a:lnTo>
                  <a:pt x="1197" y="1294"/>
                </a:lnTo>
                <a:lnTo>
                  <a:pt x="1114" y="1273"/>
                </a:lnTo>
                <a:lnTo>
                  <a:pt x="1037" y="1252"/>
                </a:lnTo>
                <a:lnTo>
                  <a:pt x="954" y="1220"/>
                </a:lnTo>
                <a:lnTo>
                  <a:pt x="874" y="1178"/>
                </a:lnTo>
                <a:lnTo>
                  <a:pt x="790" y="1134"/>
                </a:lnTo>
                <a:lnTo>
                  <a:pt x="709" y="1081"/>
                </a:lnTo>
                <a:lnTo>
                  <a:pt x="607" y="1004"/>
                </a:lnTo>
                <a:lnTo>
                  <a:pt x="521" y="932"/>
                </a:lnTo>
                <a:lnTo>
                  <a:pt x="458" y="872"/>
                </a:lnTo>
                <a:lnTo>
                  <a:pt x="395" y="806"/>
                </a:lnTo>
                <a:lnTo>
                  <a:pt x="351" y="758"/>
                </a:lnTo>
                <a:lnTo>
                  <a:pt x="310" y="703"/>
                </a:lnTo>
                <a:lnTo>
                  <a:pt x="284" y="666"/>
                </a:lnTo>
                <a:lnTo>
                  <a:pt x="254" y="622"/>
                </a:lnTo>
                <a:lnTo>
                  <a:pt x="215" y="564"/>
                </a:lnTo>
                <a:lnTo>
                  <a:pt x="185" y="524"/>
                </a:lnTo>
                <a:lnTo>
                  <a:pt x="165" y="487"/>
                </a:lnTo>
                <a:lnTo>
                  <a:pt x="143" y="450"/>
                </a:lnTo>
                <a:lnTo>
                  <a:pt x="126" y="413"/>
                </a:lnTo>
                <a:lnTo>
                  <a:pt x="108" y="374"/>
                </a:lnTo>
                <a:lnTo>
                  <a:pt x="90" y="330"/>
                </a:lnTo>
                <a:lnTo>
                  <a:pt x="72" y="270"/>
                </a:lnTo>
                <a:lnTo>
                  <a:pt x="41" y="166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rgbClr val="DADADA"/>
              </a:gs>
              <a:gs pos="100000">
                <a:srgbClr val="DADADA">
                  <a:gamma/>
                  <a:shade val="29804"/>
                  <a:invGamma/>
                </a:srgbClr>
              </a:gs>
            </a:gsLst>
            <a:lin ang="2700000" scaled="1"/>
          </a:gradFill>
          <a:ln w="12700" cap="rnd">
            <a:noFill/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/>
          <a:lstStyle/>
          <a:p>
            <a:pPr defTabSz="957820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latin typeface="+mn-lt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791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smtClean="0"/>
              <a:t>구매결정 프로세스</a:t>
            </a:r>
            <a:endParaRPr dirty="0"/>
          </a:p>
        </p:txBody>
      </p:sp>
      <p:sp>
        <p:nvSpPr>
          <p:cNvPr id="33795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C236FCA-18DE-4568-9434-B65CA26886B6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122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3799" name="그룹 33"/>
          <p:cNvGrpSpPr>
            <a:grpSpLocks/>
          </p:cNvGrpSpPr>
          <p:nvPr/>
        </p:nvGrpSpPr>
        <p:grpSpPr bwMode="auto">
          <a:xfrm>
            <a:off x="349250" y="1158875"/>
            <a:ext cx="646113" cy="704850"/>
            <a:chOff x="804037" y="7372392"/>
            <a:chExt cx="645990" cy="705982"/>
          </a:xfrm>
        </p:grpSpPr>
        <p:sp>
          <p:nvSpPr>
            <p:cNvPr id="35" name="TextBox 34"/>
            <p:cNvSpPr txBox="1"/>
            <p:nvPr/>
          </p:nvSpPr>
          <p:spPr>
            <a:xfrm>
              <a:off x="804037" y="7677682"/>
              <a:ext cx="645990" cy="4006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구매결정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프로세스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3830" name="그림 3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AutoShape 36"/>
          <p:cNvSpPr>
            <a:spLocks noChangeArrowheads="1"/>
          </p:cNvSpPr>
          <p:nvPr/>
        </p:nvSpPr>
        <p:spPr bwMode="auto">
          <a:xfrm>
            <a:off x="1101725" y="1463675"/>
            <a:ext cx="5270500" cy="1597025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6E815B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1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21" name="AutoShape 37"/>
          <p:cNvSpPr>
            <a:spLocks noChangeArrowheads="1"/>
          </p:cNvSpPr>
          <p:nvPr/>
        </p:nvSpPr>
        <p:spPr bwMode="gray">
          <a:xfrm>
            <a:off x="1692275" y="1300163"/>
            <a:ext cx="4087813" cy="4032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33C2A"/>
              </a:gs>
              <a:gs pos="50000">
                <a:srgbClr val="6E815B"/>
              </a:gs>
              <a:gs pos="100000">
                <a:srgbClr val="333C2A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1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22" name="AutoShape 38"/>
          <p:cNvSpPr>
            <a:spLocks noChangeArrowheads="1"/>
          </p:cNvSpPr>
          <p:nvPr/>
        </p:nvSpPr>
        <p:spPr bwMode="auto">
          <a:xfrm flipH="1">
            <a:off x="5619750" y="1346200"/>
            <a:ext cx="58738" cy="260350"/>
          </a:xfrm>
          <a:prstGeom prst="octagon">
            <a:avLst>
              <a:gd name="adj" fmla="val 29287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1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23" name="AutoShape 39"/>
          <p:cNvSpPr>
            <a:spLocks noChangeArrowheads="1"/>
          </p:cNvSpPr>
          <p:nvPr/>
        </p:nvSpPr>
        <p:spPr bwMode="auto">
          <a:xfrm flipH="1">
            <a:off x="1776413" y="1347788"/>
            <a:ext cx="58737" cy="260350"/>
          </a:xfrm>
          <a:prstGeom prst="octagon">
            <a:avLst>
              <a:gd name="adj" fmla="val 29287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1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24" name="Text Box 40"/>
          <p:cNvSpPr txBox="1">
            <a:spLocks noChangeArrowheads="1"/>
          </p:cNvSpPr>
          <p:nvPr/>
        </p:nvSpPr>
        <p:spPr bwMode="gray">
          <a:xfrm>
            <a:off x="1835150" y="1322388"/>
            <a:ext cx="377507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ctr">
              <a:defRPr/>
            </a:pPr>
            <a:r>
              <a:rPr lang="ko-KR" altLang="en-US" sz="1400" b="1" kern="0">
                <a:solidFill>
                  <a:srgbClr val="FFFFFF"/>
                </a:solidFill>
                <a:latin typeface="Georgia" pitchFamily="18" charset="0"/>
                <a:ea typeface="+mn-ea"/>
                <a:sym typeface="Wingdings 2" pitchFamily="18" charset="2"/>
              </a:rPr>
              <a:t>관여도가 높은 경우</a:t>
            </a:r>
            <a:endParaRPr lang="ko-KR" altLang="en-US" sz="1400" b="1" kern="0" dirty="0">
              <a:solidFill>
                <a:srgbClr val="FFFFFF"/>
              </a:solidFill>
              <a:latin typeface="Georgia" pitchFamily="18" charset="0"/>
              <a:ea typeface="+mn-ea"/>
              <a:sym typeface="Wingdings 2" pitchFamily="18" charset="2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1366838" y="1908175"/>
            <a:ext cx="725487" cy="847725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문제 인식</a:t>
            </a:r>
          </a:p>
        </p:txBody>
      </p:sp>
      <p:sp>
        <p:nvSpPr>
          <p:cNvPr id="42" name="모서리가 둥근 직사각형 41"/>
          <p:cNvSpPr/>
          <p:nvPr/>
        </p:nvSpPr>
        <p:spPr>
          <a:xfrm>
            <a:off x="2365375" y="1908175"/>
            <a:ext cx="723900" cy="847725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정보 탐색</a:t>
            </a:r>
          </a:p>
        </p:txBody>
      </p:sp>
      <p:sp>
        <p:nvSpPr>
          <p:cNvPr id="43" name="모서리가 둥근 직사각형 42"/>
          <p:cNvSpPr/>
          <p:nvPr/>
        </p:nvSpPr>
        <p:spPr>
          <a:xfrm>
            <a:off x="3362325" y="1908175"/>
            <a:ext cx="723900" cy="847725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대안 평가</a:t>
            </a:r>
          </a:p>
        </p:txBody>
      </p:sp>
      <p:sp>
        <p:nvSpPr>
          <p:cNvPr id="45" name="모서리가 둥근 직사각형 44"/>
          <p:cNvSpPr/>
          <p:nvPr/>
        </p:nvSpPr>
        <p:spPr>
          <a:xfrm>
            <a:off x="4359275" y="1908175"/>
            <a:ext cx="725488" cy="847725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구매</a:t>
            </a:r>
          </a:p>
        </p:txBody>
      </p:sp>
      <p:sp>
        <p:nvSpPr>
          <p:cNvPr id="46" name="모서리가 둥근 직사각형 45"/>
          <p:cNvSpPr/>
          <p:nvPr/>
        </p:nvSpPr>
        <p:spPr>
          <a:xfrm>
            <a:off x="5357813" y="1908175"/>
            <a:ext cx="723900" cy="847725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1" hangingPunct="1">
              <a:defRPr/>
            </a:pPr>
            <a:r>
              <a:rPr lang="ko-KR" altLang="en-US" sz="1200" dirty="0" err="1" smtClean="0">
                <a:solidFill>
                  <a:schemeClr val="tx1"/>
                </a:solidFill>
              </a:rPr>
              <a:t>구매후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algn="ctr" eaLnBrk="1" hangingPunct="1">
              <a:defRPr/>
            </a:pPr>
            <a:r>
              <a:rPr lang="ko-KR" altLang="en-US" sz="1200" dirty="0" smtClean="0">
                <a:solidFill>
                  <a:schemeClr val="tx1"/>
                </a:solidFill>
              </a:rPr>
              <a:t>행동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3810" name="AutoShape 36"/>
          <p:cNvSpPr>
            <a:spLocks noChangeArrowheads="1"/>
          </p:cNvSpPr>
          <p:nvPr/>
        </p:nvSpPr>
        <p:spPr bwMode="auto">
          <a:xfrm>
            <a:off x="1101725" y="4144963"/>
            <a:ext cx="5270500" cy="18732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90A8B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000">
              <a:solidFill>
                <a:srgbClr val="000000"/>
              </a:solidFill>
              <a:ea typeface="굴림" pitchFamily="50" charset="-127"/>
            </a:endParaRPr>
          </a:p>
        </p:txBody>
      </p:sp>
      <p:sp>
        <p:nvSpPr>
          <p:cNvPr id="33811" name="AutoShape 37"/>
          <p:cNvSpPr>
            <a:spLocks noChangeArrowheads="1"/>
          </p:cNvSpPr>
          <p:nvPr/>
        </p:nvSpPr>
        <p:spPr bwMode="gray">
          <a:xfrm>
            <a:off x="1692275" y="3981450"/>
            <a:ext cx="4087813" cy="4032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34E51"/>
              </a:gs>
              <a:gs pos="50000">
                <a:srgbClr val="90A8B0"/>
              </a:gs>
              <a:gs pos="100000">
                <a:srgbClr val="434E5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000">
              <a:solidFill>
                <a:srgbClr val="000000"/>
              </a:solidFill>
              <a:ea typeface="굴림" pitchFamily="50" charset="-127"/>
            </a:endParaRPr>
          </a:p>
        </p:txBody>
      </p:sp>
      <p:sp>
        <p:nvSpPr>
          <p:cNvPr id="62" name="AutoShape 38"/>
          <p:cNvSpPr>
            <a:spLocks noChangeArrowheads="1"/>
          </p:cNvSpPr>
          <p:nvPr/>
        </p:nvSpPr>
        <p:spPr bwMode="auto">
          <a:xfrm flipH="1">
            <a:off x="5619750" y="4027488"/>
            <a:ext cx="58738" cy="260350"/>
          </a:xfrm>
          <a:prstGeom prst="octagon">
            <a:avLst>
              <a:gd name="adj" fmla="val 29287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1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63" name="AutoShape 39"/>
          <p:cNvSpPr>
            <a:spLocks noChangeArrowheads="1"/>
          </p:cNvSpPr>
          <p:nvPr/>
        </p:nvSpPr>
        <p:spPr bwMode="auto">
          <a:xfrm flipH="1">
            <a:off x="1776413" y="4029075"/>
            <a:ext cx="58737" cy="260350"/>
          </a:xfrm>
          <a:prstGeom prst="octagon">
            <a:avLst>
              <a:gd name="adj" fmla="val 29287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1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64" name="Text Box 40"/>
          <p:cNvSpPr txBox="1">
            <a:spLocks noChangeArrowheads="1"/>
          </p:cNvSpPr>
          <p:nvPr/>
        </p:nvSpPr>
        <p:spPr bwMode="gray">
          <a:xfrm>
            <a:off x="1835150" y="4003675"/>
            <a:ext cx="377507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ctr">
              <a:defRPr/>
            </a:pPr>
            <a:r>
              <a:rPr lang="ko-KR" altLang="en-US" sz="1400" b="1" kern="0" dirty="0">
                <a:solidFill>
                  <a:srgbClr val="FFFFFF"/>
                </a:solidFill>
                <a:latin typeface="Georgia" pitchFamily="18" charset="0"/>
                <a:ea typeface="+mn-ea"/>
                <a:sym typeface="Wingdings 2" pitchFamily="18" charset="2"/>
              </a:rPr>
              <a:t>관여도가 낮은 경우</a:t>
            </a:r>
          </a:p>
        </p:txBody>
      </p:sp>
      <p:cxnSp>
        <p:nvCxnSpPr>
          <p:cNvPr id="4" name="직선 화살표 연결선 3"/>
          <p:cNvCxnSpPr>
            <a:stCxn id="40" idx="3"/>
            <a:endCxn id="42" idx="1"/>
          </p:cNvCxnSpPr>
          <p:nvPr/>
        </p:nvCxnSpPr>
        <p:spPr>
          <a:xfrm>
            <a:off x="2092325" y="2332038"/>
            <a:ext cx="273050" cy="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86" name="직선 화살표 연결선 85"/>
          <p:cNvCxnSpPr>
            <a:stCxn id="42" idx="3"/>
            <a:endCxn id="43" idx="1"/>
          </p:cNvCxnSpPr>
          <p:nvPr/>
        </p:nvCxnSpPr>
        <p:spPr>
          <a:xfrm>
            <a:off x="3089275" y="2332038"/>
            <a:ext cx="273050" cy="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87" name="직선 화살표 연결선 86"/>
          <p:cNvCxnSpPr>
            <a:stCxn id="43" idx="3"/>
            <a:endCxn id="45" idx="1"/>
          </p:cNvCxnSpPr>
          <p:nvPr/>
        </p:nvCxnSpPr>
        <p:spPr>
          <a:xfrm>
            <a:off x="4086225" y="2332038"/>
            <a:ext cx="273050" cy="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88" name="직선 화살표 연결선 87"/>
          <p:cNvCxnSpPr>
            <a:stCxn id="45" idx="3"/>
            <a:endCxn id="46" idx="1"/>
          </p:cNvCxnSpPr>
          <p:nvPr/>
        </p:nvCxnSpPr>
        <p:spPr>
          <a:xfrm>
            <a:off x="5084763" y="2332038"/>
            <a:ext cx="273050" cy="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89" name="모서리가 둥근 직사각형 88"/>
          <p:cNvSpPr/>
          <p:nvPr/>
        </p:nvSpPr>
        <p:spPr>
          <a:xfrm>
            <a:off x="1366838" y="4643438"/>
            <a:ext cx="725487" cy="846137"/>
          </a:xfrm>
          <a:prstGeom prst="roundRect">
            <a:avLst/>
          </a:prstGeom>
          <a:gradFill>
            <a:gsLst>
              <a:gs pos="0">
                <a:srgbClr val="2E739E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1" hangingPunct="1">
              <a:defRPr/>
            </a:pPr>
            <a:r>
              <a:rPr lang="ko-KR" altLang="en-US" sz="1200">
                <a:solidFill>
                  <a:schemeClr val="tx1"/>
                </a:solidFill>
              </a:rPr>
              <a:t>문제 인식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90" name="모서리가 둥근 직사각형 89"/>
          <p:cNvSpPr/>
          <p:nvPr/>
        </p:nvSpPr>
        <p:spPr>
          <a:xfrm>
            <a:off x="2365375" y="4643438"/>
            <a:ext cx="723900" cy="846137"/>
          </a:xfrm>
          <a:prstGeom prst="roundRect">
            <a:avLst/>
          </a:prstGeom>
          <a:gradFill>
            <a:gsLst>
              <a:gs pos="0">
                <a:srgbClr val="2E739E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정보 탐색</a:t>
            </a:r>
          </a:p>
        </p:txBody>
      </p:sp>
      <p:sp>
        <p:nvSpPr>
          <p:cNvPr id="91" name="모서리가 둥근 직사각형 90"/>
          <p:cNvSpPr/>
          <p:nvPr/>
        </p:nvSpPr>
        <p:spPr>
          <a:xfrm>
            <a:off x="3362325" y="4643438"/>
            <a:ext cx="723900" cy="846137"/>
          </a:xfrm>
          <a:prstGeom prst="roundRect">
            <a:avLst/>
          </a:prstGeom>
          <a:gradFill>
            <a:gsLst>
              <a:gs pos="0">
                <a:srgbClr val="2E739E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대안 평가</a:t>
            </a:r>
          </a:p>
        </p:txBody>
      </p:sp>
      <p:sp>
        <p:nvSpPr>
          <p:cNvPr id="92" name="모서리가 둥근 직사각형 91"/>
          <p:cNvSpPr/>
          <p:nvPr/>
        </p:nvSpPr>
        <p:spPr>
          <a:xfrm>
            <a:off x="4359275" y="4643438"/>
            <a:ext cx="725488" cy="846137"/>
          </a:xfrm>
          <a:prstGeom prst="roundRect">
            <a:avLst/>
          </a:prstGeom>
          <a:gradFill>
            <a:gsLst>
              <a:gs pos="0">
                <a:srgbClr val="2E739E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구매</a:t>
            </a:r>
          </a:p>
        </p:txBody>
      </p:sp>
      <p:sp>
        <p:nvSpPr>
          <p:cNvPr id="93" name="모서리가 둥근 직사각형 92"/>
          <p:cNvSpPr/>
          <p:nvPr/>
        </p:nvSpPr>
        <p:spPr>
          <a:xfrm>
            <a:off x="5357813" y="4643438"/>
            <a:ext cx="723900" cy="846137"/>
          </a:xfrm>
          <a:prstGeom prst="roundRect">
            <a:avLst/>
          </a:prstGeom>
          <a:gradFill>
            <a:gsLst>
              <a:gs pos="0">
                <a:srgbClr val="2E739E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1" hangingPunct="1">
              <a:defRPr/>
            </a:pPr>
            <a:r>
              <a:rPr lang="ko-KR" altLang="en-US" sz="1200" dirty="0" err="1" smtClean="0">
                <a:solidFill>
                  <a:schemeClr val="tx1"/>
                </a:solidFill>
              </a:rPr>
              <a:t>구매후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algn="ctr" eaLnBrk="1" hangingPunct="1">
              <a:defRPr/>
            </a:pPr>
            <a:r>
              <a:rPr lang="ko-KR" altLang="en-US" sz="1200" dirty="0" smtClean="0">
                <a:solidFill>
                  <a:schemeClr val="tx1"/>
                </a:solidFill>
              </a:rPr>
              <a:t>행동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cxnSp>
        <p:nvCxnSpPr>
          <p:cNvPr id="94" name="직선 화살표 연결선 93"/>
          <p:cNvCxnSpPr>
            <a:stCxn id="89" idx="3"/>
            <a:endCxn id="90" idx="1"/>
          </p:cNvCxnSpPr>
          <p:nvPr/>
        </p:nvCxnSpPr>
        <p:spPr>
          <a:xfrm>
            <a:off x="2092325" y="5065713"/>
            <a:ext cx="273050" cy="0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5" name="직선 화살표 연결선 94"/>
          <p:cNvCxnSpPr>
            <a:stCxn id="90" idx="3"/>
            <a:endCxn id="91" idx="1"/>
          </p:cNvCxnSpPr>
          <p:nvPr/>
        </p:nvCxnSpPr>
        <p:spPr>
          <a:xfrm>
            <a:off x="3089275" y="5065713"/>
            <a:ext cx="273050" cy="0"/>
          </a:xfrm>
          <a:prstGeom prst="straightConnector1">
            <a:avLst/>
          </a:prstGeom>
          <a:ln>
            <a:solidFill>
              <a:schemeClr val="tx2"/>
            </a:solidFill>
            <a:prstDash val="sysDot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6" name="직선 화살표 연결선 95"/>
          <p:cNvCxnSpPr>
            <a:stCxn id="91" idx="3"/>
            <a:endCxn id="92" idx="1"/>
          </p:cNvCxnSpPr>
          <p:nvPr/>
        </p:nvCxnSpPr>
        <p:spPr>
          <a:xfrm>
            <a:off x="4086225" y="5065713"/>
            <a:ext cx="273050" cy="0"/>
          </a:xfrm>
          <a:prstGeom prst="straightConnector1">
            <a:avLst/>
          </a:prstGeom>
          <a:ln>
            <a:solidFill>
              <a:schemeClr val="tx2"/>
            </a:solidFill>
            <a:prstDash val="sysDot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7" name="직선 화살표 연결선 96"/>
          <p:cNvCxnSpPr>
            <a:stCxn id="92" idx="3"/>
            <a:endCxn id="93" idx="1"/>
          </p:cNvCxnSpPr>
          <p:nvPr/>
        </p:nvCxnSpPr>
        <p:spPr>
          <a:xfrm>
            <a:off x="5084763" y="5065713"/>
            <a:ext cx="273050" cy="0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" name="꺾인 연결선 11"/>
          <p:cNvCxnSpPr>
            <a:stCxn id="90" idx="2"/>
            <a:endCxn id="92" idx="2"/>
          </p:cNvCxnSpPr>
          <p:nvPr/>
        </p:nvCxnSpPr>
        <p:spPr>
          <a:xfrm rot="16200000" flipH="1">
            <a:off x="3725069" y="4491831"/>
            <a:ext cx="12700" cy="1995488"/>
          </a:xfrm>
          <a:prstGeom prst="bentConnector3">
            <a:avLst>
              <a:gd name="adj1" fmla="val 1800000"/>
            </a:avLst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014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3. </a:t>
            </a:r>
            <a:r>
              <a:rPr dirty="0" smtClean="0"/>
              <a:t>소비자 정보처리 과정</a:t>
            </a:r>
            <a:endParaRPr dirty="0"/>
          </a:p>
        </p:txBody>
      </p:sp>
      <p:sp>
        <p:nvSpPr>
          <p:cNvPr id="34819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2637358-8391-4EC3-A4D1-E1FF18EB57A5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123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4823" name="그룹 33"/>
          <p:cNvGrpSpPr>
            <a:grpSpLocks/>
          </p:cNvGrpSpPr>
          <p:nvPr/>
        </p:nvGrpSpPr>
        <p:grpSpPr bwMode="auto">
          <a:xfrm>
            <a:off x="223838" y="1158875"/>
            <a:ext cx="896937" cy="704850"/>
            <a:chOff x="679073" y="7372392"/>
            <a:chExt cx="895925" cy="705982"/>
          </a:xfrm>
        </p:grpSpPr>
        <p:sp>
          <p:nvSpPr>
            <p:cNvPr id="35" name="TextBox 34"/>
            <p:cNvSpPr txBox="1"/>
            <p:nvPr/>
          </p:nvSpPr>
          <p:spPr>
            <a:xfrm>
              <a:off x="679073" y="7677682"/>
              <a:ext cx="895925" cy="4006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소비자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정보처리 과정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4841" name="그림 3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824" name="그룹 10"/>
          <p:cNvGrpSpPr>
            <a:grpSpLocks/>
          </p:cNvGrpSpPr>
          <p:nvPr/>
        </p:nvGrpSpPr>
        <p:grpSpPr bwMode="auto">
          <a:xfrm>
            <a:off x="1048205" y="1504602"/>
            <a:ext cx="5305425" cy="3186112"/>
            <a:chOff x="1366843" y="1246423"/>
            <a:chExt cx="4715656" cy="3185257"/>
          </a:xfrm>
        </p:grpSpPr>
        <p:sp>
          <p:nvSpPr>
            <p:cNvPr id="40" name="모서리가 둥근 직사각형 39"/>
            <p:cNvSpPr/>
            <p:nvPr/>
          </p:nvSpPr>
          <p:spPr>
            <a:xfrm>
              <a:off x="1366843" y="2416096"/>
              <a:ext cx="725268" cy="84749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1" hangingPunct="1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자극</a:t>
              </a:r>
            </a:p>
          </p:txBody>
        </p:sp>
        <p:sp>
          <p:nvSpPr>
            <p:cNvPr id="42" name="모서리가 둥근 직사각형 41"/>
            <p:cNvSpPr/>
            <p:nvPr/>
          </p:nvSpPr>
          <p:spPr>
            <a:xfrm>
              <a:off x="2364440" y="2416096"/>
              <a:ext cx="725268" cy="84749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1" hangingPunct="1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노출</a:t>
              </a:r>
            </a:p>
          </p:txBody>
        </p:sp>
        <p:sp>
          <p:nvSpPr>
            <p:cNvPr id="43" name="모서리가 둥근 직사각형 42"/>
            <p:cNvSpPr/>
            <p:nvPr/>
          </p:nvSpPr>
          <p:spPr>
            <a:xfrm>
              <a:off x="3362037" y="2416096"/>
              <a:ext cx="725268" cy="84749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1" hangingPunct="1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주의</a:t>
              </a:r>
            </a:p>
          </p:txBody>
        </p:sp>
        <p:sp>
          <p:nvSpPr>
            <p:cNvPr id="45" name="모서리가 둥근 직사각형 44"/>
            <p:cNvSpPr/>
            <p:nvPr/>
          </p:nvSpPr>
          <p:spPr>
            <a:xfrm>
              <a:off x="4359634" y="2416096"/>
              <a:ext cx="725268" cy="84749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1" hangingPunct="1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지각</a:t>
              </a:r>
            </a:p>
          </p:txBody>
        </p:sp>
        <p:sp>
          <p:nvSpPr>
            <p:cNvPr id="46" name="모서리가 둥근 직사각형 45"/>
            <p:cNvSpPr/>
            <p:nvPr/>
          </p:nvSpPr>
          <p:spPr>
            <a:xfrm>
              <a:off x="5357231" y="2416096"/>
              <a:ext cx="725268" cy="84749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1" hangingPunct="1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태도</a:t>
              </a:r>
            </a:p>
          </p:txBody>
        </p:sp>
        <p:cxnSp>
          <p:nvCxnSpPr>
            <p:cNvPr id="4" name="직선 화살표 연결선 3"/>
            <p:cNvCxnSpPr>
              <a:stCxn id="40" idx="3"/>
              <a:endCxn id="42" idx="1"/>
            </p:cNvCxnSpPr>
            <p:nvPr/>
          </p:nvCxnSpPr>
          <p:spPr>
            <a:xfrm>
              <a:off x="2092111" y="2839845"/>
              <a:ext cx="27232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6" name="직선 화살표 연결선 85"/>
            <p:cNvCxnSpPr>
              <a:stCxn id="42" idx="3"/>
              <a:endCxn id="43" idx="1"/>
            </p:cNvCxnSpPr>
            <p:nvPr/>
          </p:nvCxnSpPr>
          <p:spPr>
            <a:xfrm>
              <a:off x="3089709" y="2839845"/>
              <a:ext cx="27232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7" name="직선 화살표 연결선 86"/>
            <p:cNvCxnSpPr>
              <a:stCxn id="43" idx="3"/>
              <a:endCxn id="45" idx="1"/>
            </p:cNvCxnSpPr>
            <p:nvPr/>
          </p:nvCxnSpPr>
          <p:spPr>
            <a:xfrm>
              <a:off x="4087305" y="2839845"/>
              <a:ext cx="27232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8" name="직선 화살표 연결선 87"/>
            <p:cNvCxnSpPr>
              <a:stCxn id="45" idx="3"/>
              <a:endCxn id="46" idx="1"/>
            </p:cNvCxnSpPr>
            <p:nvPr/>
          </p:nvCxnSpPr>
          <p:spPr>
            <a:xfrm>
              <a:off x="5084903" y="2839845"/>
              <a:ext cx="27232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68" name="모서리가 둥근 직사각형 67"/>
            <p:cNvSpPr/>
            <p:nvPr/>
          </p:nvSpPr>
          <p:spPr>
            <a:xfrm>
              <a:off x="4359634" y="3584182"/>
              <a:ext cx="725268" cy="84749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1" hangingPunct="1">
                <a:defRPr/>
              </a:pPr>
              <a:r>
                <a:rPr lang="ko-KR" altLang="en-US" sz="1200">
                  <a:solidFill>
                    <a:schemeClr val="bg1"/>
                  </a:solidFill>
                </a:rPr>
                <a:t>기억</a:t>
              </a:r>
              <a:endParaRPr lang="ko-KR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3861541" y="1246423"/>
              <a:ext cx="723858" cy="84749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1" hangingPunct="1">
                <a:defRPr/>
              </a:pPr>
              <a:r>
                <a:rPr lang="ko-KR" altLang="en-US" sz="1200" dirty="0">
                  <a:solidFill>
                    <a:schemeClr val="bg1"/>
                  </a:solidFill>
                </a:rPr>
                <a:t>의사결정</a:t>
              </a:r>
            </a:p>
          </p:txBody>
        </p:sp>
        <p:cxnSp>
          <p:nvCxnSpPr>
            <p:cNvPr id="70" name="꺾인 연결선 69"/>
            <p:cNvCxnSpPr>
              <a:stCxn id="46" idx="2"/>
              <a:endCxn id="68" idx="3"/>
            </p:cNvCxnSpPr>
            <p:nvPr/>
          </p:nvCxnSpPr>
          <p:spPr>
            <a:xfrm rot="5400000">
              <a:off x="5030215" y="3318281"/>
              <a:ext cx="744338" cy="634963"/>
            </a:xfrm>
            <a:prstGeom prst="bentConnector2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2" name="꺾인 연결선 71"/>
            <p:cNvCxnSpPr>
              <a:stCxn id="68" idx="1"/>
              <a:endCxn id="69" idx="2"/>
            </p:cNvCxnSpPr>
            <p:nvPr/>
          </p:nvCxnSpPr>
          <p:spPr>
            <a:xfrm rot="10800000">
              <a:off x="4224175" y="2093921"/>
              <a:ext cx="135459" cy="1914011"/>
            </a:xfrm>
            <a:prstGeom prst="bentConnector2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3" name="직선 화살표 연결선 72"/>
            <p:cNvCxnSpPr/>
            <p:nvPr/>
          </p:nvCxnSpPr>
          <p:spPr>
            <a:xfrm rot="5400000">
              <a:off x="4450321" y="3423889"/>
              <a:ext cx="27297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4" name="직선 화살표 연결선 73"/>
            <p:cNvCxnSpPr/>
            <p:nvPr/>
          </p:nvCxnSpPr>
          <p:spPr>
            <a:xfrm rot="16200000" flipV="1">
              <a:off x="4767803" y="3423889"/>
              <a:ext cx="27297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210952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4. </a:t>
            </a:r>
            <a:r>
              <a:rPr dirty="0" smtClean="0"/>
              <a:t>구매결정 요인</a:t>
            </a:r>
            <a:endParaRPr dirty="0"/>
          </a:p>
        </p:txBody>
      </p:sp>
      <p:sp>
        <p:nvSpPr>
          <p:cNvPr id="35843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31C67A4-EEFE-4435-91E7-D59B2800D4BC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124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5847" name="그룹 33"/>
          <p:cNvGrpSpPr>
            <a:grpSpLocks/>
          </p:cNvGrpSpPr>
          <p:nvPr/>
        </p:nvGrpSpPr>
        <p:grpSpPr bwMode="auto">
          <a:xfrm>
            <a:off x="355600" y="1158875"/>
            <a:ext cx="633413" cy="704850"/>
            <a:chOff x="810449" y="7372392"/>
            <a:chExt cx="633172" cy="705982"/>
          </a:xfrm>
        </p:grpSpPr>
        <p:sp>
          <p:nvSpPr>
            <p:cNvPr id="35" name="TextBox 34"/>
            <p:cNvSpPr txBox="1"/>
            <p:nvPr/>
          </p:nvSpPr>
          <p:spPr>
            <a:xfrm>
              <a:off x="810449" y="7677682"/>
              <a:ext cx="633172" cy="4006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구매결정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요인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5868" name="그림 3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모서리가 둥근 직사각형 25"/>
          <p:cNvSpPr/>
          <p:nvPr/>
        </p:nvSpPr>
        <p:spPr>
          <a:xfrm>
            <a:off x="1404938" y="1554779"/>
            <a:ext cx="725487" cy="847725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문제 인식</a:t>
            </a:r>
          </a:p>
        </p:txBody>
      </p:sp>
      <p:sp>
        <p:nvSpPr>
          <p:cNvPr id="27" name="모서리가 둥근 직사각형 26"/>
          <p:cNvSpPr/>
          <p:nvPr/>
        </p:nvSpPr>
        <p:spPr>
          <a:xfrm>
            <a:off x="2403475" y="1554779"/>
            <a:ext cx="723900" cy="847725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정보 탐색</a:t>
            </a:r>
          </a:p>
        </p:txBody>
      </p:sp>
      <p:sp>
        <p:nvSpPr>
          <p:cNvPr id="28" name="모서리가 둥근 직사각형 27"/>
          <p:cNvSpPr/>
          <p:nvPr/>
        </p:nvSpPr>
        <p:spPr>
          <a:xfrm>
            <a:off x="3400425" y="1554779"/>
            <a:ext cx="723900" cy="847725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대안 평가</a:t>
            </a:r>
          </a:p>
        </p:txBody>
      </p:sp>
      <p:sp>
        <p:nvSpPr>
          <p:cNvPr id="29" name="모서리가 둥근 직사각형 28"/>
          <p:cNvSpPr/>
          <p:nvPr/>
        </p:nvSpPr>
        <p:spPr>
          <a:xfrm>
            <a:off x="4397375" y="1554779"/>
            <a:ext cx="725488" cy="847725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구매</a:t>
            </a:r>
          </a:p>
        </p:txBody>
      </p:sp>
      <p:sp>
        <p:nvSpPr>
          <p:cNvPr id="33" name="모서리가 둥근 직사각형 32"/>
          <p:cNvSpPr/>
          <p:nvPr/>
        </p:nvSpPr>
        <p:spPr>
          <a:xfrm>
            <a:off x="5395913" y="1554779"/>
            <a:ext cx="723900" cy="847725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1" hangingPunct="1">
              <a:defRPr/>
            </a:pPr>
            <a:r>
              <a:rPr lang="ko-KR" altLang="en-US" sz="1200" dirty="0" err="1" smtClean="0">
                <a:solidFill>
                  <a:schemeClr val="tx1"/>
                </a:solidFill>
              </a:rPr>
              <a:t>구매후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algn="ctr" eaLnBrk="1" hangingPunct="1">
              <a:defRPr/>
            </a:pPr>
            <a:r>
              <a:rPr lang="ko-KR" altLang="en-US" sz="1200" dirty="0" smtClean="0">
                <a:solidFill>
                  <a:schemeClr val="tx1"/>
                </a:solidFill>
              </a:rPr>
              <a:t>행동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cxnSp>
        <p:nvCxnSpPr>
          <p:cNvPr id="34" name="직선 화살표 연결선 33"/>
          <p:cNvCxnSpPr>
            <a:stCxn id="26" idx="3"/>
            <a:endCxn id="27" idx="1"/>
          </p:cNvCxnSpPr>
          <p:nvPr/>
        </p:nvCxnSpPr>
        <p:spPr>
          <a:xfrm>
            <a:off x="2130425" y="1978642"/>
            <a:ext cx="273050" cy="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6" name="직선 화살표 연결선 35"/>
          <p:cNvCxnSpPr>
            <a:stCxn id="27" idx="3"/>
            <a:endCxn id="28" idx="1"/>
          </p:cNvCxnSpPr>
          <p:nvPr/>
        </p:nvCxnSpPr>
        <p:spPr>
          <a:xfrm>
            <a:off x="3127375" y="1978642"/>
            <a:ext cx="273050" cy="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7" name="직선 화살표 연결선 36"/>
          <p:cNvCxnSpPr>
            <a:stCxn id="28" idx="3"/>
            <a:endCxn id="29" idx="1"/>
          </p:cNvCxnSpPr>
          <p:nvPr/>
        </p:nvCxnSpPr>
        <p:spPr>
          <a:xfrm>
            <a:off x="4124325" y="1978642"/>
            <a:ext cx="273050" cy="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8" name="직선 화살표 연결선 37"/>
          <p:cNvCxnSpPr>
            <a:stCxn id="29" idx="3"/>
            <a:endCxn id="33" idx="1"/>
          </p:cNvCxnSpPr>
          <p:nvPr/>
        </p:nvCxnSpPr>
        <p:spPr>
          <a:xfrm>
            <a:off x="5122863" y="1978642"/>
            <a:ext cx="273050" cy="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" name="꺾인 연결선 4"/>
          <p:cNvCxnSpPr>
            <a:stCxn id="26" idx="2"/>
            <a:endCxn id="27" idx="2"/>
          </p:cNvCxnSpPr>
          <p:nvPr/>
        </p:nvCxnSpPr>
        <p:spPr>
          <a:xfrm rot="16200000" flipH="1">
            <a:off x="2266157" y="1903235"/>
            <a:ext cx="12700" cy="998537"/>
          </a:xfrm>
          <a:prstGeom prst="bentConnector3">
            <a:avLst>
              <a:gd name="adj1" fmla="val 1800000"/>
            </a:avLst>
          </a:prstGeom>
          <a:ln>
            <a:solidFill>
              <a:schemeClr val="accent3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9" name="꺾인 연결선 38"/>
          <p:cNvCxnSpPr>
            <a:stCxn id="27" idx="2"/>
            <a:endCxn id="28" idx="2"/>
          </p:cNvCxnSpPr>
          <p:nvPr/>
        </p:nvCxnSpPr>
        <p:spPr>
          <a:xfrm rot="16200000" flipH="1">
            <a:off x="3263900" y="1904029"/>
            <a:ext cx="12700" cy="996950"/>
          </a:xfrm>
          <a:prstGeom prst="bentConnector3">
            <a:avLst>
              <a:gd name="adj1" fmla="val 1800000"/>
            </a:avLst>
          </a:prstGeom>
          <a:ln>
            <a:solidFill>
              <a:schemeClr val="accent3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4" name="꺾인 연결선 43"/>
          <p:cNvCxnSpPr>
            <a:stCxn id="29" idx="2"/>
            <a:endCxn id="33" idx="2"/>
          </p:cNvCxnSpPr>
          <p:nvPr/>
        </p:nvCxnSpPr>
        <p:spPr>
          <a:xfrm rot="16200000" flipH="1">
            <a:off x="5259388" y="1904029"/>
            <a:ext cx="12700" cy="996950"/>
          </a:xfrm>
          <a:prstGeom prst="bentConnector3">
            <a:avLst>
              <a:gd name="adj1" fmla="val 1800000"/>
            </a:avLst>
          </a:prstGeom>
          <a:ln>
            <a:solidFill>
              <a:schemeClr val="accent3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7" name="꺾인 연결선 46"/>
          <p:cNvCxnSpPr>
            <a:stCxn id="28" idx="2"/>
            <a:endCxn id="29" idx="2"/>
          </p:cNvCxnSpPr>
          <p:nvPr/>
        </p:nvCxnSpPr>
        <p:spPr>
          <a:xfrm rot="16200000" flipH="1">
            <a:off x="4261644" y="1903235"/>
            <a:ext cx="12700" cy="998538"/>
          </a:xfrm>
          <a:prstGeom prst="bentConnector3">
            <a:avLst>
              <a:gd name="adj1" fmla="val 1800000"/>
            </a:avLst>
          </a:prstGeom>
          <a:ln>
            <a:solidFill>
              <a:schemeClr val="accent3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76" name="Freeform 25"/>
          <p:cNvSpPr>
            <a:spLocks/>
          </p:cNvSpPr>
          <p:nvPr/>
        </p:nvSpPr>
        <p:spPr bwMode="auto">
          <a:xfrm>
            <a:off x="2578100" y="2766042"/>
            <a:ext cx="371475" cy="303212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latinLnBrk="1" hangingPunct="1">
              <a:defRPr/>
            </a:pPr>
            <a:endParaRPr lang="ko-KR" altLang="en-US"/>
          </a:p>
        </p:txBody>
      </p:sp>
      <p:sp>
        <p:nvSpPr>
          <p:cNvPr id="77" name="Freeform 25"/>
          <p:cNvSpPr>
            <a:spLocks/>
          </p:cNvSpPr>
          <p:nvPr/>
        </p:nvSpPr>
        <p:spPr bwMode="auto">
          <a:xfrm>
            <a:off x="4581525" y="2766042"/>
            <a:ext cx="371475" cy="303212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latinLnBrk="1" hangingPunct="1">
              <a:defRPr/>
            </a:pPr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1714500" y="3188317"/>
            <a:ext cx="2095500" cy="35560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/>
              <a:t>사회문화적 및 개인적 요인</a:t>
            </a:r>
          </a:p>
        </p:txBody>
      </p:sp>
      <p:sp>
        <p:nvSpPr>
          <p:cNvPr id="78" name="직사각형 77"/>
          <p:cNvSpPr/>
          <p:nvPr/>
        </p:nvSpPr>
        <p:spPr>
          <a:xfrm>
            <a:off x="1714500" y="3607417"/>
            <a:ext cx="2095500" cy="868362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kumimoji="0" lang="ko-KR" altLang="en-US" sz="1200" kern="0" dirty="0">
                <a:solidFill>
                  <a:srgbClr val="000000"/>
                </a:solidFill>
                <a:latin typeface="+mn-ea"/>
              </a:rPr>
              <a:t>문화</a:t>
            </a:r>
            <a:r>
              <a:rPr kumimoji="0" lang="en-US" altLang="ko-KR" sz="1200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kumimoji="0" lang="ko-KR" altLang="en-US" sz="1200" kern="0" dirty="0">
                <a:solidFill>
                  <a:srgbClr val="000000"/>
                </a:solidFill>
                <a:latin typeface="+mn-ea"/>
              </a:rPr>
              <a:t>사회계층</a:t>
            </a:r>
            <a:r>
              <a:rPr kumimoji="0" lang="en-US" altLang="ko-KR" sz="1200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kumimoji="0" lang="ko-KR" altLang="en-US" sz="1200" kern="0" dirty="0">
                <a:solidFill>
                  <a:srgbClr val="000000"/>
                </a:solidFill>
                <a:latin typeface="+mn-ea"/>
              </a:rPr>
              <a:t>준거집단</a:t>
            </a:r>
            <a:r>
              <a:rPr kumimoji="0" lang="en-US" altLang="ko-KR" sz="1200" kern="0" dirty="0">
                <a:solidFill>
                  <a:srgbClr val="000000"/>
                </a:solidFill>
                <a:latin typeface="+mn-ea"/>
              </a:rPr>
              <a:t>,</a:t>
            </a:r>
            <a:br>
              <a:rPr kumimoji="0" lang="en-US" altLang="ko-KR" sz="1200" kern="0" dirty="0">
                <a:solidFill>
                  <a:srgbClr val="000000"/>
                </a:solidFill>
                <a:latin typeface="+mn-ea"/>
              </a:rPr>
            </a:br>
            <a:r>
              <a:rPr kumimoji="0" lang="ko-KR" altLang="en-US" sz="1200" kern="0" dirty="0">
                <a:solidFill>
                  <a:srgbClr val="000000"/>
                </a:solidFill>
                <a:latin typeface="+mn-ea"/>
              </a:rPr>
              <a:t>인터넷 커뮤니티</a:t>
            </a:r>
            <a:r>
              <a:rPr kumimoji="0" lang="en-US" altLang="ko-KR" sz="1200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kumimoji="0" lang="ko-KR" altLang="en-US" sz="1200" kern="0" dirty="0">
                <a:solidFill>
                  <a:srgbClr val="000000"/>
                </a:solidFill>
                <a:latin typeface="+mn-ea"/>
              </a:rPr>
              <a:t>가족</a:t>
            </a:r>
            <a:r>
              <a:rPr kumimoji="0" lang="en-US" altLang="ko-KR" sz="1200" kern="0" dirty="0">
                <a:solidFill>
                  <a:srgbClr val="000000"/>
                </a:solidFill>
                <a:latin typeface="+mn-ea"/>
              </a:rPr>
              <a:t>,</a:t>
            </a:r>
            <a:br>
              <a:rPr kumimoji="0" lang="en-US" altLang="ko-KR" sz="1200" kern="0" dirty="0">
                <a:solidFill>
                  <a:srgbClr val="000000"/>
                </a:solidFill>
                <a:latin typeface="+mn-ea"/>
              </a:rPr>
            </a:br>
            <a:r>
              <a:rPr kumimoji="0" lang="ko-KR" altLang="en-US" sz="1200" kern="0" dirty="0">
                <a:solidFill>
                  <a:srgbClr val="000000"/>
                </a:solidFill>
                <a:latin typeface="+mn-ea"/>
              </a:rPr>
              <a:t>라이프 스타일</a:t>
            </a:r>
            <a:r>
              <a:rPr kumimoji="0" lang="en-US" altLang="ko-KR" sz="1200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kumimoji="0" lang="ko-KR" altLang="en-US" sz="1200" kern="0" dirty="0">
                <a:solidFill>
                  <a:srgbClr val="000000"/>
                </a:solidFill>
                <a:latin typeface="+mn-ea"/>
              </a:rPr>
              <a:t>소득</a:t>
            </a:r>
            <a:r>
              <a:rPr kumimoji="0" lang="en-US" altLang="ko-KR" sz="1200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kumimoji="0" lang="ko-KR" altLang="en-US" sz="1200" kern="0" dirty="0">
                <a:solidFill>
                  <a:srgbClr val="000000"/>
                </a:solidFill>
                <a:latin typeface="+mn-ea"/>
              </a:rPr>
              <a:t>나이</a:t>
            </a:r>
          </a:p>
        </p:txBody>
      </p:sp>
      <p:sp>
        <p:nvSpPr>
          <p:cNvPr id="79" name="직사각형 78"/>
          <p:cNvSpPr/>
          <p:nvPr/>
        </p:nvSpPr>
        <p:spPr>
          <a:xfrm>
            <a:off x="4010025" y="3188317"/>
            <a:ext cx="1574800" cy="35560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/>
              <a:t>심리적 요인</a:t>
            </a:r>
          </a:p>
        </p:txBody>
      </p:sp>
      <p:sp>
        <p:nvSpPr>
          <p:cNvPr id="80" name="직사각형 79"/>
          <p:cNvSpPr/>
          <p:nvPr/>
        </p:nvSpPr>
        <p:spPr>
          <a:xfrm>
            <a:off x="4010025" y="3607417"/>
            <a:ext cx="1574800" cy="868362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kumimoji="0" lang="ko-KR" altLang="en-US" sz="1200" kern="0" dirty="0">
                <a:solidFill>
                  <a:srgbClr val="000000"/>
                </a:solidFill>
                <a:latin typeface="+mn-ea"/>
              </a:rPr>
              <a:t>동기</a:t>
            </a:r>
            <a:r>
              <a:rPr kumimoji="0" lang="en-US" altLang="ko-KR" sz="1200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kumimoji="0" lang="ko-KR" altLang="en-US" sz="1200" kern="0" dirty="0">
                <a:solidFill>
                  <a:srgbClr val="000000"/>
                </a:solidFill>
                <a:latin typeface="+mn-ea"/>
              </a:rPr>
              <a:t>지각</a:t>
            </a:r>
            <a:r>
              <a:rPr kumimoji="0" lang="en-US" altLang="ko-KR" sz="1200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kumimoji="0" lang="ko-KR" altLang="en-US" sz="1200" kern="0" dirty="0">
                <a:solidFill>
                  <a:srgbClr val="000000"/>
                </a:solidFill>
                <a:latin typeface="+mn-ea"/>
              </a:rPr>
              <a:t>학습</a:t>
            </a:r>
            <a:r>
              <a:rPr kumimoji="0" lang="en-US" altLang="ko-KR" sz="1200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kumimoji="0" lang="ko-KR" altLang="en-US" sz="1200" kern="0" dirty="0">
                <a:solidFill>
                  <a:srgbClr val="000000"/>
                </a:solidFill>
                <a:latin typeface="+mn-ea"/>
              </a:rPr>
              <a:t>태도</a:t>
            </a:r>
          </a:p>
        </p:txBody>
      </p:sp>
    </p:spTree>
    <p:extLst>
      <p:ext uri="{BB962C8B-B14F-4D97-AF65-F5344CB8AC3E}">
        <p14:creationId xmlns="" xmlns:p14="http://schemas.microsoft.com/office/powerpoint/2010/main" val="34627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5</a:t>
            </a:r>
            <a:r>
              <a:rPr lang="en-US" altLang="ko-KR" dirty="0" smtClean="0"/>
              <a:t>. </a:t>
            </a:r>
            <a:r>
              <a:rPr lang="ko-KR" altLang="en-US" dirty="0" smtClean="0"/>
              <a:t>소비자 구매행동 유형</a:t>
            </a:r>
            <a:endParaRPr lang="ko-KR" altLang="en-US" dirty="0"/>
          </a:p>
        </p:txBody>
      </p:sp>
      <p:graphicFrame>
        <p:nvGraphicFramePr>
          <p:cNvPr id="37" name="표 3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91833861"/>
              </p:ext>
            </p:extLst>
          </p:nvPr>
        </p:nvGraphicFramePr>
        <p:xfrm>
          <a:off x="1155806" y="1265205"/>
          <a:ext cx="5227532" cy="4587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0837"/>
                <a:gridCol w="2217741"/>
                <a:gridCol w="2428954"/>
              </a:tblGrid>
              <a:tr h="701040">
                <a:tc>
                  <a:txBody>
                    <a:bodyPr/>
                    <a:lstStyle/>
                    <a:p>
                      <a:pPr latinLnBrk="1"/>
                      <a:endParaRPr lang="ko-KR" altLang="en-US" sz="1100" b="1" dirty="0"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latin typeface="+mn-ea"/>
                          <a:ea typeface="+mn-ea"/>
                        </a:rPr>
                        <a:t>낮음                               제품 관여도                                        높음</a:t>
                      </a:r>
                      <a:endParaRPr lang="ko-KR" altLang="en-US" sz="1100" b="1" dirty="0"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</a:tr>
              <a:tr h="1632181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latin typeface="+mn-ea"/>
                          <a:ea typeface="+mn-ea"/>
                        </a:rPr>
                        <a:t>반복</a:t>
                      </a:r>
                      <a:endParaRPr lang="en-US" altLang="ko-KR" sz="11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endParaRPr lang="en-US" altLang="ko-KR" sz="11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endParaRPr lang="en-US" altLang="ko-KR" sz="11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endParaRPr lang="en-US" altLang="ko-KR" sz="11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endParaRPr lang="en-US" altLang="ko-KR" sz="11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100" b="1" dirty="0" smtClean="0">
                          <a:latin typeface="+mn-ea"/>
                          <a:ea typeface="+mn-ea"/>
                        </a:rPr>
                        <a:t>제품 </a:t>
                      </a:r>
                      <a:endParaRPr lang="en-US" altLang="ko-KR" sz="11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100" b="1" dirty="0" smtClean="0">
                          <a:latin typeface="+mn-ea"/>
                          <a:ea typeface="+mn-ea"/>
                        </a:rPr>
                        <a:t>구매 </a:t>
                      </a:r>
                      <a:endParaRPr lang="en-US" altLang="ko-KR" sz="11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100" b="1" dirty="0" smtClean="0">
                          <a:latin typeface="+mn-ea"/>
                          <a:ea typeface="+mn-ea"/>
                        </a:rPr>
                        <a:t>횟수</a:t>
                      </a:r>
                      <a:endParaRPr lang="en-US" altLang="ko-KR" sz="11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endParaRPr lang="en-US" altLang="ko-KR" sz="11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endParaRPr lang="en-US" altLang="ko-KR" sz="11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endParaRPr lang="en-US" altLang="ko-KR" sz="11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endParaRPr lang="en-US" altLang="ko-KR" sz="11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100" b="1" dirty="0" smtClean="0">
                          <a:latin typeface="+mn-ea"/>
                          <a:ea typeface="+mn-ea"/>
                        </a:rPr>
                        <a:t>신규</a:t>
                      </a:r>
                      <a:endParaRPr lang="ko-KR" altLang="en-US" sz="1100" b="1" dirty="0"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68580" marR="68580" marT="60960" marB="60960" anchor="ctr"/>
                </a:tc>
              </a:tr>
              <a:tr h="2254019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ko-KR" altLang="en-US"/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68580" marR="68580" marT="60960" marB="60960" anchor="ctr"/>
                </a:tc>
              </a:tr>
            </a:tbl>
          </a:graphicData>
        </a:graphic>
      </p:graphicFrame>
      <p:grpSp>
        <p:nvGrpSpPr>
          <p:cNvPr id="5" name="그룹 33"/>
          <p:cNvGrpSpPr>
            <a:grpSpLocks/>
          </p:cNvGrpSpPr>
          <p:nvPr/>
        </p:nvGrpSpPr>
        <p:grpSpPr bwMode="auto">
          <a:xfrm>
            <a:off x="348340" y="1158877"/>
            <a:ext cx="647933" cy="858799"/>
            <a:chOff x="803192" y="7372392"/>
            <a:chExt cx="647687" cy="860178"/>
          </a:xfrm>
        </p:grpSpPr>
        <p:sp>
          <p:nvSpPr>
            <p:cNvPr id="7" name="TextBox 6"/>
            <p:cNvSpPr txBox="1"/>
            <p:nvPr/>
          </p:nvSpPr>
          <p:spPr>
            <a:xfrm>
              <a:off x="803192" y="7677682"/>
              <a:ext cx="647687" cy="5548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소비자 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구매행동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8" name="그림 3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1967912" y="2670400"/>
            <a:ext cx="16722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+mn-ea"/>
                <a:ea typeface="+mn-ea"/>
              </a:rPr>
              <a:t>(                           )</a:t>
            </a:r>
            <a:endParaRPr lang="ko-KR" altLang="en-US" sz="1200" dirty="0" smtClean="0">
              <a:latin typeface="+mn-ea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53912" y="2670400"/>
            <a:ext cx="16722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+mn-ea"/>
                <a:ea typeface="+mn-ea"/>
              </a:rPr>
              <a:t>(                           )</a:t>
            </a:r>
            <a:endParaRPr lang="ko-KR" altLang="en-US" sz="1200" dirty="0" smtClean="0">
              <a:latin typeface="+mn-ea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67912" y="4704904"/>
            <a:ext cx="16722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+mn-ea"/>
                <a:ea typeface="+mn-ea"/>
              </a:rPr>
              <a:t>(                           )</a:t>
            </a:r>
            <a:endParaRPr lang="ko-KR" altLang="en-US" sz="1200" dirty="0" smtClean="0"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53912" y="4704904"/>
            <a:ext cx="16722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>
                <a:latin typeface="+mn-ea"/>
                <a:ea typeface="+mn-ea"/>
              </a:rPr>
              <a:t>(                           )</a:t>
            </a:r>
            <a:endParaRPr lang="ko-KR" altLang="en-US" sz="1200" dirty="0" smtClean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638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Implement</a:t>
            </a:r>
            <a:br>
              <a:rPr lang="en-US" altLang="ko-KR" sz="3600" b="1" smtClean="0">
                <a:latin typeface="Georgia" pitchFamily="18" charset="0"/>
              </a:rPr>
            </a:br>
            <a:r>
              <a:rPr lang="ko-KR" altLang="en-US" sz="3600" b="1" smtClean="0">
                <a:latin typeface="Georgia" pitchFamily="18" charset="0"/>
              </a:rPr>
              <a:t>사례를 보고 채워봅시다</a:t>
            </a:r>
            <a:r>
              <a:rPr lang="en-US" altLang="ko-KR" sz="3600" b="1" smtClean="0">
                <a:latin typeface="Georgia" pitchFamily="18" charset="0"/>
              </a:rPr>
              <a:t>.</a:t>
            </a:r>
            <a:endParaRPr lang="ko-KR" altLang="en-US" sz="3600" b="1" smtClean="0">
              <a:latin typeface="Georgia" pitchFamily="18" charset="0"/>
            </a:endParaRPr>
          </a:p>
        </p:txBody>
      </p:sp>
      <p:sp>
        <p:nvSpPr>
          <p:cNvPr id="36867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4BFFFF1-AAC5-46F8-9A33-BFFD47914597}" type="slidenum">
              <a:rPr lang="ko-KR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126</a:t>
            </a:fld>
            <a:endParaRPr lang="ko-KR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11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Activity. </a:t>
            </a:r>
            <a:r>
              <a:rPr lang="ko-KR" altLang="en-US" dirty="0" smtClean="0"/>
              <a:t>설문지 </a:t>
            </a:r>
            <a:r>
              <a:rPr lang="ko-KR" altLang="en-US" dirty="0" smtClean="0"/>
              <a:t>작성</a:t>
            </a:r>
            <a:endParaRPr dirty="0"/>
          </a:p>
        </p:txBody>
      </p:sp>
      <p:sp>
        <p:nvSpPr>
          <p:cNvPr id="37891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7B792D1-75B2-4F62-B714-6F2AE0EEFF88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127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7897" name="그룹 24"/>
          <p:cNvGrpSpPr>
            <a:grpSpLocks/>
          </p:cNvGrpSpPr>
          <p:nvPr/>
        </p:nvGrpSpPr>
        <p:grpSpPr bwMode="auto">
          <a:xfrm>
            <a:off x="336032" y="1268411"/>
            <a:ext cx="599524" cy="604996"/>
            <a:chOff x="1656907" y="7198056"/>
            <a:chExt cx="599523" cy="604466"/>
          </a:xfrm>
        </p:grpSpPr>
        <p:pic>
          <p:nvPicPr>
            <p:cNvPr id="37899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1656907" y="7556517"/>
              <a:ext cx="599523" cy="246005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설문지 작성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05218925"/>
              </p:ext>
            </p:extLst>
          </p:nvPr>
        </p:nvGraphicFramePr>
        <p:xfrm>
          <a:off x="1052512" y="1423032"/>
          <a:ext cx="5233987" cy="65678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7438"/>
                <a:gridCol w="4396549"/>
              </a:tblGrid>
              <a:tr h="21658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100" dirty="0" smtClean="0"/>
                        <a:t>항목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100" dirty="0" smtClean="0"/>
                        <a:t>내용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156353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100" dirty="0" smtClean="0"/>
                        <a:t>문제 정의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endParaRPr lang="en-US" altLang="ko-KR" sz="1100" dirty="0" smtClean="0"/>
                    </a:p>
                  </a:txBody>
                  <a:tcPr anchor="ctr"/>
                </a:tc>
              </a:tr>
              <a:tr h="156353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100" dirty="0" smtClean="0"/>
                        <a:t>조사설계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endParaRPr lang="ko-KR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156353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100" dirty="0" smtClean="0"/>
                        <a:t>자료 수집 방법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endParaRPr lang="ko-KR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156353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100" dirty="0" smtClean="0"/>
                        <a:t>표본 설계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endParaRPr lang="ko-KR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28830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Drive</a:t>
            </a:r>
            <a:br>
              <a:rPr lang="en-US" altLang="ko-KR" sz="3600" b="1" smtClean="0">
                <a:latin typeface="Georgia" pitchFamily="18" charset="0"/>
              </a:rPr>
            </a:br>
            <a:r>
              <a:rPr lang="ko-KR" altLang="en-US" sz="3600" b="1" smtClean="0">
                <a:latin typeface="Georgia" pitchFamily="18" charset="0"/>
              </a:rPr>
              <a:t>토론해</a:t>
            </a:r>
            <a:r>
              <a:rPr lang="en-US" altLang="ko-KR" sz="3600" b="1" smtClean="0">
                <a:latin typeface="Georgia" pitchFamily="18" charset="0"/>
              </a:rPr>
              <a:t> </a:t>
            </a:r>
            <a:r>
              <a:rPr lang="ko-KR" altLang="en-US" sz="3600" b="1" smtClean="0">
                <a:latin typeface="Georgia" pitchFamily="18" charset="0"/>
              </a:rPr>
              <a:t>봅시다</a:t>
            </a:r>
            <a:r>
              <a:rPr lang="en-US" altLang="ko-KR" sz="3600" b="1" smtClean="0">
                <a:latin typeface="Georgia" pitchFamily="18" charset="0"/>
              </a:rPr>
              <a:t>.</a:t>
            </a:r>
            <a:endParaRPr lang="ko-KR" altLang="en-US" sz="3600" b="1" smtClean="0">
              <a:latin typeface="Georgia" pitchFamily="18" charset="0"/>
            </a:endParaRPr>
          </a:p>
        </p:txBody>
      </p:sp>
      <p:sp>
        <p:nvSpPr>
          <p:cNvPr id="38915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4A77350-D9C2-478B-836A-7C609440AEFD}" type="slidenum">
              <a:rPr lang="ko-KR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128</a:t>
            </a:fld>
            <a:endParaRPr lang="ko-KR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657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 err="1" smtClean="0"/>
              <a:t>윤리적소비</a:t>
            </a:r>
            <a:r>
              <a:rPr lang="ko-KR" altLang="en-US" dirty="0" smtClean="0"/>
              <a:t> 구매결정 프로세스</a:t>
            </a:r>
            <a:endParaRPr dirty="0"/>
          </a:p>
        </p:txBody>
      </p:sp>
      <p:sp>
        <p:nvSpPr>
          <p:cNvPr id="39939" name="슬라이드 번호 개체 틀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818F5DD-83BE-4C31-8C7E-8B1D0D12E72B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129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cxnSp>
        <p:nvCxnSpPr>
          <p:cNvPr id="23" name="직선 화살표 연결선 22"/>
          <p:cNvCxnSpPr>
            <a:stCxn id="17" idx="3"/>
            <a:endCxn id="19" idx="1"/>
          </p:cNvCxnSpPr>
          <p:nvPr/>
        </p:nvCxnSpPr>
        <p:spPr>
          <a:xfrm>
            <a:off x="1891098" y="2779452"/>
            <a:ext cx="281777" cy="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4" name="직선 화살표 연결선 23"/>
          <p:cNvCxnSpPr>
            <a:stCxn id="19" idx="3"/>
            <a:endCxn id="20" idx="1"/>
          </p:cNvCxnSpPr>
          <p:nvPr/>
        </p:nvCxnSpPr>
        <p:spPr>
          <a:xfrm>
            <a:off x="3009625" y="2779452"/>
            <a:ext cx="294622" cy="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>
            <a:stCxn id="20" idx="3"/>
            <a:endCxn id="21" idx="1"/>
          </p:cNvCxnSpPr>
          <p:nvPr/>
        </p:nvCxnSpPr>
        <p:spPr>
          <a:xfrm>
            <a:off x="4140997" y="2779452"/>
            <a:ext cx="270381" cy="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>
            <a:stCxn id="21" idx="3"/>
            <a:endCxn id="22" idx="1"/>
          </p:cNvCxnSpPr>
          <p:nvPr/>
        </p:nvCxnSpPr>
        <p:spPr>
          <a:xfrm>
            <a:off x="5249964" y="2779452"/>
            <a:ext cx="285060" cy="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7" name="모서리가 둥근 직사각형 16"/>
          <p:cNvSpPr/>
          <p:nvPr/>
        </p:nvSpPr>
        <p:spPr>
          <a:xfrm>
            <a:off x="1052513" y="2291550"/>
            <a:ext cx="838585" cy="975803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spcBef>
                <a:spcPts val="600"/>
              </a:spcBef>
              <a:defRPr/>
            </a:pP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문제 인식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52513" y="3435179"/>
            <a:ext cx="838585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buFont typeface="Arial" panose="020B0604020202020204" pitchFamily="34" charset="0"/>
              <a:buChar char="•"/>
            </a:pPr>
            <a:r>
              <a:rPr lang="en-US" altLang="ko-KR" sz="1100" dirty="0" smtClean="0">
                <a:latin typeface="+mn-ea"/>
                <a:ea typeface="+mn-ea"/>
              </a:rPr>
              <a:t> </a:t>
            </a:r>
            <a:r>
              <a:rPr lang="ko-KR" altLang="en-US" sz="1100" dirty="0" smtClean="0">
                <a:latin typeface="+mn-ea"/>
                <a:ea typeface="+mn-ea"/>
              </a:rPr>
              <a:t>외부 요인</a:t>
            </a:r>
            <a:endParaRPr lang="en-US" altLang="ko-KR" sz="1100" dirty="0" smtClean="0">
              <a:latin typeface="+mn-ea"/>
              <a:ea typeface="+mn-ea"/>
            </a:endParaRPr>
          </a:p>
          <a:p>
            <a:pPr marL="171450" indent="-171450" latinLnBrk="0">
              <a:buFontTx/>
              <a:buChar char="-"/>
            </a:pPr>
            <a:r>
              <a:rPr lang="ko-KR" altLang="en-US" sz="1100" dirty="0" smtClean="0">
                <a:latin typeface="+mn-ea"/>
                <a:ea typeface="+mn-ea"/>
              </a:rPr>
              <a:t>중국산 먹거리 파동</a:t>
            </a:r>
            <a:endParaRPr lang="en-US" altLang="ko-KR" sz="1100" dirty="0" smtClean="0">
              <a:latin typeface="+mn-ea"/>
              <a:ea typeface="+mn-ea"/>
            </a:endParaRPr>
          </a:p>
          <a:p>
            <a:pPr marL="171450" indent="-171450" latinLnBrk="0">
              <a:buFontTx/>
              <a:buChar char="-"/>
            </a:pPr>
            <a:r>
              <a:rPr lang="ko-KR" altLang="en-US" sz="1100" dirty="0" smtClean="0">
                <a:latin typeface="+mn-ea"/>
                <a:ea typeface="+mn-ea"/>
              </a:rPr>
              <a:t>기후 변화로 인한 자연재해</a:t>
            </a:r>
            <a:endParaRPr lang="en-US" altLang="ko-KR" sz="1100" dirty="0" smtClean="0">
              <a:latin typeface="+mn-ea"/>
              <a:ea typeface="+mn-ea"/>
            </a:endParaRPr>
          </a:p>
          <a:p>
            <a:pPr latinLnBrk="0">
              <a:buFont typeface="Arial" panose="020B0604020202020204" pitchFamily="34" charset="0"/>
              <a:buChar char="•"/>
            </a:pPr>
            <a:r>
              <a:rPr lang="en-US" altLang="ko-KR" sz="1100" dirty="0">
                <a:latin typeface="+mn-ea"/>
                <a:ea typeface="+mn-ea"/>
              </a:rPr>
              <a:t> </a:t>
            </a:r>
            <a:r>
              <a:rPr lang="ko-KR" altLang="en-US" sz="1100" dirty="0" smtClean="0">
                <a:latin typeface="+mn-ea"/>
                <a:ea typeface="+mn-ea"/>
              </a:rPr>
              <a:t>내부 요인</a:t>
            </a:r>
            <a:endParaRPr lang="en-US" altLang="ko-KR" sz="1100" dirty="0" smtClean="0">
              <a:latin typeface="+mn-ea"/>
              <a:ea typeface="+mn-ea"/>
            </a:endParaRPr>
          </a:p>
          <a:p>
            <a:pPr marL="171450" indent="-171450" latinLnBrk="0">
              <a:buFontTx/>
              <a:buChar char="-"/>
            </a:pPr>
            <a:r>
              <a:rPr lang="ko-KR" altLang="en-US" sz="1100" dirty="0" smtClean="0">
                <a:latin typeface="+mn-ea"/>
                <a:ea typeface="+mn-ea"/>
              </a:rPr>
              <a:t>건강</a:t>
            </a:r>
            <a:endParaRPr lang="en-US" altLang="ko-KR" sz="1100" dirty="0" smtClean="0">
              <a:latin typeface="+mn-ea"/>
              <a:ea typeface="+mn-ea"/>
            </a:endParaRPr>
          </a:p>
          <a:p>
            <a:pPr marL="171450" indent="-171450" latinLnBrk="0">
              <a:buFontTx/>
              <a:buChar char="-"/>
            </a:pPr>
            <a:r>
              <a:rPr lang="ko-KR" altLang="en-US" sz="1100" dirty="0" smtClean="0">
                <a:latin typeface="+mn-ea"/>
                <a:ea typeface="+mn-ea"/>
              </a:rPr>
              <a:t>개인적 성향</a:t>
            </a:r>
            <a:endParaRPr lang="en-US" altLang="ko-KR" sz="1100" dirty="0" smtClean="0">
              <a:latin typeface="+mn-ea"/>
              <a:ea typeface="+mn-ea"/>
            </a:endParaRPr>
          </a:p>
          <a:p>
            <a:pPr marL="171450" indent="-171450" latinLnBrk="0">
              <a:buFontTx/>
              <a:buChar char="-"/>
            </a:pPr>
            <a:endParaRPr lang="ko-KR" altLang="en-US" sz="1100" dirty="0">
              <a:latin typeface="+mn-ea"/>
              <a:ea typeface="+mn-ea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2172875" y="2291550"/>
            <a:ext cx="836750" cy="975803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spcBef>
                <a:spcPts val="600"/>
              </a:spcBef>
              <a:defRPr/>
            </a:pP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정보 탐색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161479" y="3435179"/>
            <a:ext cx="83858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buFont typeface="Arial" panose="020B0604020202020204" pitchFamily="34" charset="0"/>
              <a:buChar char="•"/>
            </a:pPr>
            <a:r>
              <a:rPr lang="en-US" altLang="ko-KR" sz="1100" dirty="0" smtClean="0">
                <a:latin typeface="+mn-ea"/>
                <a:ea typeface="+mn-ea"/>
              </a:rPr>
              <a:t> </a:t>
            </a:r>
            <a:r>
              <a:rPr lang="ko-KR" altLang="en-US" sz="1100" dirty="0" smtClean="0">
                <a:latin typeface="+mn-ea"/>
                <a:ea typeface="+mn-ea"/>
              </a:rPr>
              <a:t>외부 정보</a:t>
            </a:r>
            <a:endParaRPr lang="en-US" altLang="ko-KR" sz="1100" dirty="0" smtClean="0">
              <a:latin typeface="+mn-ea"/>
              <a:ea typeface="+mn-ea"/>
            </a:endParaRPr>
          </a:p>
          <a:p>
            <a:pPr marL="171450" indent="-171450" latinLnBrk="0">
              <a:buFontTx/>
              <a:buChar char="-"/>
            </a:pPr>
            <a:r>
              <a:rPr lang="ko-KR" altLang="en-US" sz="1100" dirty="0" smtClean="0">
                <a:latin typeface="+mn-ea"/>
                <a:ea typeface="+mn-ea"/>
              </a:rPr>
              <a:t>언론 검색</a:t>
            </a:r>
            <a:endParaRPr lang="en-US" altLang="ko-KR" sz="1100" dirty="0" smtClean="0">
              <a:latin typeface="+mn-ea"/>
              <a:ea typeface="+mn-ea"/>
            </a:endParaRPr>
          </a:p>
          <a:p>
            <a:pPr marL="171450" indent="-171450" latinLnBrk="0">
              <a:buFontTx/>
              <a:buChar char="-"/>
            </a:pPr>
            <a:r>
              <a:rPr lang="ko-KR" altLang="en-US" sz="1100" dirty="0" smtClean="0">
                <a:latin typeface="+mn-ea"/>
                <a:ea typeface="+mn-ea"/>
              </a:rPr>
              <a:t>구전효과</a:t>
            </a:r>
            <a:endParaRPr lang="en-US" altLang="ko-KR" sz="1100" dirty="0" smtClean="0">
              <a:latin typeface="+mn-ea"/>
              <a:ea typeface="+mn-ea"/>
            </a:endParaRPr>
          </a:p>
          <a:p>
            <a:pPr marL="171450" indent="-171450" latinLnBrk="0">
              <a:buFontTx/>
              <a:buChar char="-"/>
            </a:pPr>
            <a:r>
              <a:rPr lang="ko-KR" altLang="en-US" sz="1100" dirty="0" smtClean="0">
                <a:latin typeface="+mn-ea"/>
                <a:ea typeface="+mn-ea"/>
              </a:rPr>
              <a:t>기타 간접적 경험</a:t>
            </a:r>
            <a:endParaRPr lang="en-US" altLang="ko-KR" sz="1100" dirty="0" smtClean="0">
              <a:latin typeface="+mn-ea"/>
              <a:ea typeface="+mn-ea"/>
            </a:endParaRPr>
          </a:p>
          <a:p>
            <a:pPr latinLnBrk="0">
              <a:buFont typeface="Arial" panose="020B0604020202020204" pitchFamily="34" charset="0"/>
              <a:buChar char="•"/>
            </a:pPr>
            <a:r>
              <a:rPr lang="en-US" altLang="ko-KR" sz="1100" dirty="0">
                <a:latin typeface="+mn-ea"/>
                <a:ea typeface="+mn-ea"/>
              </a:rPr>
              <a:t> </a:t>
            </a:r>
            <a:r>
              <a:rPr lang="ko-KR" altLang="en-US" sz="1100" dirty="0" smtClean="0">
                <a:latin typeface="+mn-ea"/>
                <a:ea typeface="+mn-ea"/>
              </a:rPr>
              <a:t>내부 정보</a:t>
            </a:r>
            <a:endParaRPr lang="en-US" altLang="ko-KR" sz="1100" dirty="0" smtClean="0">
              <a:latin typeface="+mn-ea"/>
              <a:ea typeface="+mn-ea"/>
            </a:endParaRPr>
          </a:p>
          <a:p>
            <a:pPr marL="171450" indent="-171450" latinLnBrk="0">
              <a:buFontTx/>
              <a:buChar char="-"/>
            </a:pPr>
            <a:r>
              <a:rPr lang="ko-KR" altLang="en-US" sz="1100" dirty="0" smtClean="0">
                <a:latin typeface="+mn-ea"/>
                <a:ea typeface="+mn-ea"/>
              </a:rPr>
              <a:t>직접적 경험</a:t>
            </a:r>
            <a:endParaRPr lang="en-US" altLang="ko-KR" sz="1100" dirty="0" smtClean="0">
              <a:latin typeface="+mn-ea"/>
              <a:ea typeface="+mn-ea"/>
            </a:endParaRPr>
          </a:p>
          <a:p>
            <a:pPr marL="171450" indent="-171450" latinLnBrk="0">
              <a:buFontTx/>
              <a:buChar char="-"/>
            </a:pPr>
            <a:endParaRPr lang="ko-KR" altLang="en-US" sz="1100" dirty="0">
              <a:latin typeface="+mn-ea"/>
              <a:ea typeface="+mn-ea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3304247" y="2291550"/>
            <a:ext cx="836750" cy="975803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spcBef>
                <a:spcPts val="600"/>
              </a:spcBef>
              <a:defRPr/>
            </a:pP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대안 평가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80006" y="3435179"/>
            <a:ext cx="838585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buFont typeface="Arial" panose="020B0604020202020204" pitchFamily="34" charset="0"/>
              <a:buChar char="•"/>
            </a:pPr>
            <a:r>
              <a:rPr lang="en-US" altLang="ko-KR" sz="1100" dirty="0" smtClean="0">
                <a:latin typeface="+mn-ea"/>
                <a:ea typeface="+mn-ea"/>
              </a:rPr>
              <a:t> </a:t>
            </a:r>
            <a:r>
              <a:rPr lang="ko-KR" altLang="en-US" sz="1100" dirty="0" smtClean="0">
                <a:latin typeface="+mn-ea"/>
                <a:ea typeface="+mn-ea"/>
              </a:rPr>
              <a:t>가</a:t>
            </a:r>
            <a:r>
              <a:rPr lang="ko-KR" altLang="en-US" sz="1100" dirty="0">
                <a:latin typeface="+mn-ea"/>
                <a:ea typeface="+mn-ea"/>
              </a:rPr>
              <a:t>격</a:t>
            </a:r>
            <a:r>
              <a:rPr lang="ko-KR" altLang="en-US" sz="1100" dirty="0" smtClean="0">
                <a:latin typeface="+mn-ea"/>
                <a:ea typeface="+mn-ea"/>
              </a:rPr>
              <a:t> 평가</a:t>
            </a:r>
            <a:endParaRPr lang="en-US" altLang="ko-KR" sz="1100" dirty="0" smtClean="0">
              <a:latin typeface="+mn-ea"/>
              <a:ea typeface="+mn-ea"/>
            </a:endParaRPr>
          </a:p>
          <a:p>
            <a:pPr latinLnBrk="0">
              <a:buFont typeface="Arial" panose="020B0604020202020204" pitchFamily="34" charset="0"/>
              <a:buChar char="•"/>
            </a:pPr>
            <a:r>
              <a:rPr lang="en-US" altLang="ko-KR" sz="1100" dirty="0">
                <a:latin typeface="+mn-ea"/>
                <a:ea typeface="+mn-ea"/>
              </a:rPr>
              <a:t> </a:t>
            </a:r>
            <a:r>
              <a:rPr lang="ko-KR" altLang="en-US" sz="1100" dirty="0" smtClean="0">
                <a:latin typeface="+mn-ea"/>
                <a:ea typeface="+mn-ea"/>
              </a:rPr>
              <a:t>품질 평가</a:t>
            </a:r>
            <a:endParaRPr lang="en-US" altLang="ko-KR" sz="1100" dirty="0" smtClean="0">
              <a:latin typeface="+mn-ea"/>
              <a:ea typeface="+mn-ea"/>
            </a:endParaRPr>
          </a:p>
          <a:p>
            <a:pPr latinLnBrk="0">
              <a:buFont typeface="Arial" panose="020B0604020202020204" pitchFamily="34" charset="0"/>
              <a:buChar char="•"/>
            </a:pPr>
            <a:r>
              <a:rPr lang="en-US" altLang="ko-KR" sz="1100" dirty="0">
                <a:latin typeface="+mn-ea"/>
                <a:ea typeface="+mn-ea"/>
              </a:rPr>
              <a:t> </a:t>
            </a:r>
            <a:r>
              <a:rPr lang="ko-KR" altLang="en-US" sz="1100" dirty="0" smtClean="0">
                <a:latin typeface="+mn-ea"/>
                <a:ea typeface="+mn-ea"/>
              </a:rPr>
              <a:t>브랜드</a:t>
            </a:r>
            <a:r>
              <a:rPr lang="en-US" altLang="ko-KR" sz="1100" dirty="0">
                <a:latin typeface="+mn-ea"/>
                <a:ea typeface="+mn-ea"/>
              </a:rPr>
              <a:t> </a:t>
            </a:r>
            <a:r>
              <a:rPr lang="ko-KR" altLang="en-US" sz="1100" dirty="0" smtClean="0">
                <a:latin typeface="+mn-ea"/>
                <a:ea typeface="+mn-ea"/>
              </a:rPr>
              <a:t>평가</a:t>
            </a:r>
            <a:endParaRPr lang="en-US" altLang="ko-KR" sz="1100" dirty="0" smtClean="0">
              <a:latin typeface="+mn-ea"/>
              <a:ea typeface="+mn-ea"/>
            </a:endParaRPr>
          </a:p>
          <a:p>
            <a:pPr latinLnBrk="0">
              <a:buFont typeface="Arial" panose="020B0604020202020204" pitchFamily="34" charset="0"/>
              <a:buChar char="•"/>
            </a:pPr>
            <a:r>
              <a:rPr lang="en-US" altLang="ko-KR" sz="1100" dirty="0">
                <a:latin typeface="+mn-ea"/>
                <a:ea typeface="+mn-ea"/>
              </a:rPr>
              <a:t> </a:t>
            </a:r>
            <a:r>
              <a:rPr lang="ko-KR" altLang="en-US" sz="1100" dirty="0" smtClean="0">
                <a:latin typeface="+mn-ea"/>
                <a:ea typeface="+mn-ea"/>
              </a:rPr>
              <a:t>사회</a:t>
            </a:r>
            <a:r>
              <a:rPr lang="en-US" altLang="ko-KR" sz="1100" dirty="0" smtClean="0">
                <a:latin typeface="+mn-ea"/>
                <a:ea typeface="+mn-ea"/>
              </a:rPr>
              <a:t>(</a:t>
            </a:r>
            <a:r>
              <a:rPr lang="ko-KR" altLang="en-US" sz="1100" dirty="0" smtClean="0">
                <a:latin typeface="+mn-ea"/>
                <a:ea typeface="+mn-ea"/>
              </a:rPr>
              <a:t>환경</a:t>
            </a:r>
            <a:r>
              <a:rPr lang="en-US" altLang="ko-KR" sz="1100" dirty="0" smtClean="0">
                <a:latin typeface="+mn-ea"/>
                <a:ea typeface="+mn-ea"/>
              </a:rPr>
              <a:t>)</a:t>
            </a:r>
            <a:r>
              <a:rPr lang="ko-KR" altLang="en-US" sz="1100" dirty="0" smtClean="0">
                <a:latin typeface="+mn-ea"/>
                <a:ea typeface="+mn-ea"/>
              </a:rPr>
              <a:t>평가</a:t>
            </a:r>
            <a:endParaRPr lang="en-US" altLang="ko-KR" sz="1100" dirty="0" smtClean="0">
              <a:latin typeface="+mn-ea"/>
              <a:ea typeface="+mn-ea"/>
            </a:endParaRPr>
          </a:p>
          <a:p>
            <a:pPr latinLnBrk="0">
              <a:buFont typeface="Arial" panose="020B0604020202020204" pitchFamily="34" charset="0"/>
              <a:buChar char="•"/>
            </a:pPr>
            <a:r>
              <a:rPr lang="en-US" altLang="ko-KR" sz="1100" dirty="0">
                <a:latin typeface="+mn-ea"/>
                <a:ea typeface="+mn-ea"/>
              </a:rPr>
              <a:t> </a:t>
            </a:r>
            <a:r>
              <a:rPr lang="ko-KR" altLang="en-US" sz="1100" dirty="0" smtClean="0">
                <a:latin typeface="+mn-ea"/>
                <a:ea typeface="+mn-ea"/>
              </a:rPr>
              <a:t>기타 개인 성향에 따른 평가</a:t>
            </a:r>
            <a:endParaRPr lang="en-US" altLang="ko-KR" sz="1100" dirty="0" smtClean="0">
              <a:latin typeface="+mn-ea"/>
              <a:ea typeface="+mn-ea"/>
            </a:endParaRPr>
          </a:p>
          <a:p>
            <a:pPr marL="171450" indent="-171450" latinLnBrk="0">
              <a:buFontTx/>
              <a:buChar char="-"/>
            </a:pPr>
            <a:endParaRPr lang="ko-KR" altLang="en-US" sz="1100" dirty="0">
              <a:latin typeface="+mn-ea"/>
              <a:ea typeface="+mn-ea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4411378" y="2291550"/>
            <a:ext cx="838586" cy="975803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spcBef>
                <a:spcPts val="600"/>
              </a:spcBef>
              <a:defRPr/>
            </a:pP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구매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423837" y="3435179"/>
            <a:ext cx="83858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buFont typeface="Arial" panose="020B0604020202020204" pitchFamily="34" charset="0"/>
              <a:buChar char="•"/>
            </a:pPr>
            <a:r>
              <a:rPr lang="en-US" altLang="ko-KR" sz="1100" dirty="0" smtClean="0">
                <a:latin typeface="+mn-ea"/>
                <a:ea typeface="+mn-ea"/>
              </a:rPr>
              <a:t> </a:t>
            </a:r>
            <a:r>
              <a:rPr lang="ko-KR" altLang="en-US" sz="1100" dirty="0" smtClean="0">
                <a:latin typeface="+mn-ea"/>
                <a:ea typeface="+mn-ea"/>
              </a:rPr>
              <a:t>구</a:t>
            </a:r>
            <a:r>
              <a:rPr lang="ko-KR" altLang="en-US" sz="1100" dirty="0">
                <a:latin typeface="+mn-ea"/>
                <a:ea typeface="+mn-ea"/>
              </a:rPr>
              <a:t>매</a:t>
            </a:r>
            <a:r>
              <a:rPr lang="ko-KR" altLang="en-US" sz="1100" dirty="0" smtClean="0">
                <a:latin typeface="+mn-ea"/>
                <a:ea typeface="+mn-ea"/>
              </a:rPr>
              <a:t> 방법</a:t>
            </a:r>
            <a:endParaRPr lang="en-US" altLang="ko-KR" sz="1100" dirty="0" smtClean="0">
              <a:latin typeface="+mn-ea"/>
              <a:ea typeface="+mn-ea"/>
            </a:endParaRPr>
          </a:p>
          <a:p>
            <a:pPr marL="171450" indent="-171450" latinLnBrk="0">
              <a:buFontTx/>
              <a:buChar char="-"/>
            </a:pPr>
            <a:r>
              <a:rPr lang="en-US" altLang="ko-KR" sz="1100" dirty="0" smtClean="0">
                <a:latin typeface="+mn-ea"/>
                <a:ea typeface="+mn-ea"/>
              </a:rPr>
              <a:t>1</a:t>
            </a:r>
            <a:r>
              <a:rPr lang="ko-KR" altLang="en-US" sz="1100" dirty="0" smtClean="0">
                <a:latin typeface="+mn-ea"/>
                <a:ea typeface="+mn-ea"/>
              </a:rPr>
              <a:t>회성</a:t>
            </a:r>
            <a:endParaRPr lang="en-US" altLang="ko-KR" sz="1100" dirty="0" smtClean="0">
              <a:latin typeface="+mn-ea"/>
              <a:ea typeface="+mn-ea"/>
            </a:endParaRPr>
          </a:p>
          <a:p>
            <a:pPr marL="171450" indent="-171450" latinLnBrk="0">
              <a:buFontTx/>
              <a:buChar char="-"/>
            </a:pPr>
            <a:r>
              <a:rPr lang="ko-KR" altLang="en-US" sz="1100" dirty="0" smtClean="0">
                <a:latin typeface="+mn-ea"/>
                <a:ea typeface="+mn-ea"/>
              </a:rPr>
              <a:t>회원</a:t>
            </a:r>
            <a:r>
              <a:rPr lang="ko-KR" altLang="en-US" sz="1100" dirty="0">
                <a:latin typeface="+mn-ea"/>
                <a:ea typeface="+mn-ea"/>
              </a:rPr>
              <a:t>제</a:t>
            </a:r>
            <a:endParaRPr lang="en-US" altLang="ko-KR" sz="1100" dirty="0" smtClean="0">
              <a:latin typeface="+mn-ea"/>
              <a:ea typeface="+mn-ea"/>
            </a:endParaRPr>
          </a:p>
          <a:p>
            <a:pPr latinLnBrk="0">
              <a:buFont typeface="Arial" panose="020B0604020202020204" pitchFamily="34" charset="0"/>
              <a:buChar char="•"/>
            </a:pPr>
            <a:r>
              <a:rPr lang="en-US" altLang="ko-KR" sz="1100" dirty="0">
                <a:latin typeface="+mn-ea"/>
                <a:ea typeface="+mn-ea"/>
              </a:rPr>
              <a:t> </a:t>
            </a:r>
            <a:r>
              <a:rPr lang="ko-KR" altLang="en-US" sz="1100" dirty="0" smtClean="0">
                <a:latin typeface="+mn-ea"/>
                <a:ea typeface="+mn-ea"/>
              </a:rPr>
              <a:t>구매처</a:t>
            </a:r>
            <a:endParaRPr lang="en-US" altLang="ko-KR" sz="1100" dirty="0" smtClean="0">
              <a:latin typeface="+mn-ea"/>
              <a:ea typeface="+mn-ea"/>
            </a:endParaRPr>
          </a:p>
          <a:p>
            <a:pPr marL="171450" indent="-171450" latinLnBrk="0">
              <a:buFontTx/>
              <a:buChar char="-"/>
            </a:pPr>
            <a:r>
              <a:rPr lang="ko-KR" altLang="en-US" sz="1100" dirty="0" smtClean="0">
                <a:latin typeface="+mn-ea"/>
                <a:ea typeface="+mn-ea"/>
              </a:rPr>
              <a:t>할인 </a:t>
            </a:r>
            <a:r>
              <a:rPr lang="ko-KR" altLang="en-US" sz="1100" dirty="0" err="1" smtClean="0">
                <a:latin typeface="+mn-ea"/>
                <a:ea typeface="+mn-ea"/>
              </a:rPr>
              <a:t>마트</a:t>
            </a:r>
            <a:endParaRPr lang="en-US" altLang="ko-KR" sz="1100" dirty="0" smtClean="0">
              <a:latin typeface="+mn-ea"/>
              <a:ea typeface="+mn-ea"/>
            </a:endParaRPr>
          </a:p>
          <a:p>
            <a:pPr marL="171450" indent="-171450" latinLnBrk="0">
              <a:buFontTx/>
              <a:buChar char="-"/>
            </a:pPr>
            <a:r>
              <a:rPr lang="ko-KR" altLang="en-US" sz="1100" dirty="0" smtClean="0">
                <a:latin typeface="+mn-ea"/>
                <a:ea typeface="+mn-ea"/>
              </a:rPr>
              <a:t>전문 매장</a:t>
            </a:r>
            <a:endParaRPr lang="en-US" altLang="ko-KR" sz="1100" dirty="0" smtClean="0">
              <a:latin typeface="+mn-ea"/>
              <a:ea typeface="+mn-ea"/>
            </a:endParaRPr>
          </a:p>
          <a:p>
            <a:pPr marL="171450" indent="-171450" latinLnBrk="0">
              <a:buFontTx/>
              <a:buChar char="-"/>
            </a:pPr>
            <a:r>
              <a:rPr lang="ko-KR" altLang="en-US" sz="1100" dirty="0" smtClean="0">
                <a:latin typeface="+mn-ea"/>
                <a:ea typeface="+mn-ea"/>
              </a:rPr>
              <a:t>온라인 매장</a:t>
            </a:r>
            <a:endParaRPr lang="en-US" altLang="ko-KR" sz="1100" dirty="0" smtClean="0">
              <a:latin typeface="+mn-ea"/>
              <a:ea typeface="+mn-ea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5535024" y="2291550"/>
            <a:ext cx="836750" cy="975803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spcBef>
                <a:spcPts val="600"/>
              </a:spcBef>
              <a:defRPr/>
            </a:pPr>
            <a:r>
              <a:rPr lang="ko-KR" altLang="en-US" sz="1100" dirty="0" smtClean="0">
                <a:solidFill>
                  <a:prstClr val="black"/>
                </a:solidFill>
                <a:latin typeface="+mn-ea"/>
              </a:rPr>
              <a:t>구매 후 </a:t>
            </a: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행동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532802" y="3435179"/>
            <a:ext cx="83858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buFont typeface="Arial" panose="020B0604020202020204" pitchFamily="34" charset="0"/>
              <a:buChar char="•"/>
            </a:pPr>
            <a:r>
              <a:rPr lang="ko-KR" altLang="en-US" sz="1100" dirty="0">
                <a:latin typeface="+mn-ea"/>
                <a:ea typeface="+mn-ea"/>
              </a:rPr>
              <a:t> </a:t>
            </a:r>
            <a:r>
              <a:rPr lang="ko-KR" altLang="en-US" sz="1100" dirty="0" smtClean="0">
                <a:latin typeface="+mn-ea"/>
                <a:ea typeface="+mn-ea"/>
              </a:rPr>
              <a:t>제품사용</a:t>
            </a:r>
            <a:endParaRPr lang="en-US" altLang="ko-KR" sz="1100" dirty="0" smtClean="0">
              <a:latin typeface="+mn-ea"/>
              <a:ea typeface="+mn-ea"/>
            </a:endParaRPr>
          </a:p>
          <a:p>
            <a:pPr latinLnBrk="0">
              <a:buFont typeface="Arial" panose="020B0604020202020204" pitchFamily="34" charset="0"/>
              <a:buChar char="•"/>
            </a:pPr>
            <a:r>
              <a:rPr lang="en-US" altLang="ko-KR" sz="1100" dirty="0">
                <a:latin typeface="+mn-ea"/>
                <a:ea typeface="+mn-ea"/>
              </a:rPr>
              <a:t> </a:t>
            </a:r>
            <a:r>
              <a:rPr lang="ko-KR" altLang="en-US" sz="1100" dirty="0" smtClean="0">
                <a:latin typeface="+mn-ea"/>
                <a:ea typeface="+mn-ea"/>
              </a:rPr>
              <a:t>만족</a:t>
            </a:r>
            <a:r>
              <a:rPr lang="en-US" altLang="ko-KR" sz="1100" dirty="0">
                <a:latin typeface="+mn-ea"/>
                <a:ea typeface="+mn-ea"/>
              </a:rPr>
              <a:t>/</a:t>
            </a:r>
            <a:r>
              <a:rPr lang="ko-KR" altLang="en-US" sz="1100" dirty="0" smtClean="0">
                <a:latin typeface="+mn-ea"/>
                <a:ea typeface="+mn-ea"/>
              </a:rPr>
              <a:t>불만</a:t>
            </a:r>
            <a:endParaRPr lang="en-US" altLang="ko-KR" sz="1100" dirty="0" smtClean="0">
              <a:latin typeface="+mn-ea"/>
              <a:ea typeface="+mn-ea"/>
            </a:endParaRPr>
          </a:p>
          <a:p>
            <a:pPr latinLnBrk="0">
              <a:buFont typeface="Arial" panose="020B0604020202020204" pitchFamily="34" charset="0"/>
              <a:buChar char="•"/>
            </a:pPr>
            <a:r>
              <a:rPr lang="en-US" altLang="ko-KR" sz="1100" dirty="0">
                <a:latin typeface="+mn-ea"/>
                <a:ea typeface="+mn-ea"/>
              </a:rPr>
              <a:t> </a:t>
            </a:r>
            <a:r>
              <a:rPr lang="ko-KR" altLang="en-US" sz="1100" dirty="0" err="1" smtClean="0">
                <a:latin typeface="+mn-ea"/>
                <a:ea typeface="+mn-ea"/>
              </a:rPr>
              <a:t>재구매</a:t>
            </a:r>
            <a:r>
              <a:rPr lang="ko-KR" altLang="en-US" sz="1100" dirty="0" smtClean="0">
                <a:latin typeface="+mn-ea"/>
                <a:ea typeface="+mn-ea"/>
              </a:rPr>
              <a:t> 의도</a:t>
            </a:r>
            <a:r>
              <a:rPr lang="en-US" altLang="ko-KR" sz="1100" dirty="0">
                <a:latin typeface="+mn-ea"/>
                <a:ea typeface="+mn-ea"/>
              </a:rPr>
              <a:t>/</a:t>
            </a:r>
            <a:r>
              <a:rPr lang="ko-KR" altLang="en-US" sz="1100" dirty="0" smtClean="0">
                <a:latin typeface="+mn-ea"/>
                <a:ea typeface="+mn-ea"/>
              </a:rPr>
              <a:t>불평행동</a:t>
            </a:r>
            <a:endParaRPr lang="ko-KR" altLang="en-US" sz="1100" dirty="0">
              <a:latin typeface="+mn-ea"/>
              <a:ea typeface="+mn-ea"/>
            </a:endParaRPr>
          </a:p>
        </p:txBody>
      </p:sp>
      <p:grpSp>
        <p:nvGrpSpPr>
          <p:cNvPr id="32" name="그룹 24"/>
          <p:cNvGrpSpPr>
            <a:grpSpLocks/>
          </p:cNvGrpSpPr>
          <p:nvPr/>
        </p:nvGrpSpPr>
        <p:grpSpPr bwMode="auto">
          <a:xfrm>
            <a:off x="288590" y="1147689"/>
            <a:ext cx="726160" cy="604998"/>
            <a:chOff x="1593592" y="7198056"/>
            <a:chExt cx="726158" cy="604212"/>
          </a:xfrm>
        </p:grpSpPr>
        <p:pic>
          <p:nvPicPr>
            <p:cNvPr id="33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33"/>
            <p:cNvSpPr txBox="1"/>
            <p:nvPr/>
          </p:nvSpPr>
          <p:spPr>
            <a:xfrm>
              <a:off x="1593592" y="7556367"/>
              <a:ext cx="726158" cy="245901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토론해봅시다</a:t>
              </a:r>
              <a:r>
                <a:rPr kumimoji="0"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.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35" name="모서리가 둥근 직사각형 34"/>
          <p:cNvSpPr/>
          <p:nvPr/>
        </p:nvSpPr>
        <p:spPr>
          <a:xfrm>
            <a:off x="995591" y="1198918"/>
            <a:ext cx="5506807" cy="742777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6" name="직사각형 35"/>
          <p:cNvSpPr/>
          <p:nvPr/>
        </p:nvSpPr>
        <p:spPr>
          <a:xfrm>
            <a:off x="1082658" y="1302545"/>
            <a:ext cx="53006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b="1" dirty="0" smtClean="0">
                <a:latin typeface="서울남산체 M"/>
                <a:ea typeface="서울남산체 M"/>
              </a:rPr>
              <a:t>윤리적 소비 구매결정 프로세스에서는 어떤 점을 특히 고려해야 할 지 토론해 봅시다</a:t>
            </a:r>
            <a:r>
              <a:rPr kumimoji="0" lang="en-US" altLang="ko-KR" sz="1200" b="1" dirty="0" smtClean="0">
                <a:latin typeface="서울남산체 M"/>
                <a:ea typeface="서울남산체 M"/>
              </a:rPr>
              <a:t>.</a:t>
            </a:r>
            <a:endParaRPr kumimoji="0" lang="ko-KR" altLang="en-US" sz="1200" b="1" dirty="0">
              <a:latin typeface="서울남산체 M"/>
              <a:ea typeface="서울남산체 M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084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Assess</a:t>
            </a:r>
            <a:br>
              <a:rPr lang="en-US" altLang="ko-KR" sz="3600" b="1" smtClean="0">
                <a:latin typeface="Georgia" pitchFamily="18" charset="0"/>
              </a:rPr>
            </a:br>
            <a:r>
              <a:rPr lang="en-US" altLang="ko-KR" sz="3600" b="1" smtClean="0">
                <a:latin typeface="Georgia" pitchFamily="18" charset="0"/>
              </a:rPr>
              <a:t>1. </a:t>
            </a:r>
            <a:r>
              <a:rPr lang="ko-KR" altLang="en-US" sz="3600" b="1" smtClean="0">
                <a:latin typeface="Georgia" pitchFamily="18" charset="0"/>
              </a:rPr>
              <a:t>경영전략</a:t>
            </a:r>
            <a:r>
              <a:rPr lang="en-US" altLang="ko-KR" sz="3600" b="1" smtClean="0">
                <a:latin typeface="Georgia" pitchFamily="18" charset="0"/>
              </a:rPr>
              <a:t> </a:t>
            </a:r>
            <a:r>
              <a:rPr lang="ko-KR" altLang="en-US" sz="3600" b="1" smtClean="0">
                <a:latin typeface="Georgia" pitchFamily="18" charset="0"/>
              </a:rPr>
              <a:t>개념 수립</a:t>
            </a:r>
          </a:p>
        </p:txBody>
      </p:sp>
      <p:sp>
        <p:nvSpPr>
          <p:cNvPr id="17" name="슬라이드 번호 개체 틀 16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D0431EE0-5D29-4B0B-8699-2FE9CA41BC6C}" type="slidenum">
              <a:rPr lang="ko-KR" altLang="en-US"/>
              <a:pPr>
                <a:defRPr/>
              </a:pPr>
              <a:t>13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69A4C354-3C86-4CA0-B096-F8B779380160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130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33375" y="690563"/>
            <a:ext cx="6169025" cy="7808912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33375" y="547688"/>
            <a:ext cx="1439863" cy="285750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Q&amp;A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895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5039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제목 17"/>
          <p:cNvSpPr>
            <a:spLocks noGrp="1"/>
          </p:cNvSpPr>
          <p:nvPr>
            <p:ph type="title"/>
          </p:nvPr>
        </p:nvSpPr>
        <p:spPr>
          <a:xfrm>
            <a:off x="250825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dirty="0" smtClean="0">
                <a:latin typeface="Georgia" pitchFamily="18" charset="0"/>
              </a:rPr>
              <a:t>Module 5.</a:t>
            </a:r>
            <a:br>
              <a:rPr lang="en-US" altLang="ko-KR" dirty="0" smtClean="0">
                <a:latin typeface="Georgia" pitchFamily="18" charset="0"/>
              </a:rPr>
            </a:br>
            <a:r>
              <a:rPr lang="ko-KR" altLang="en-US" dirty="0" err="1" smtClean="0">
                <a:latin typeface="Georgia" pitchFamily="18" charset="0"/>
              </a:rPr>
              <a:t>사회적기업과</a:t>
            </a:r>
            <a:r>
              <a:rPr lang="en-US" altLang="ko-KR" dirty="0" smtClean="0">
                <a:latin typeface="Georgia" pitchFamily="18" charset="0"/>
              </a:rPr>
              <a:t> </a:t>
            </a:r>
            <a:r>
              <a:rPr lang="ko-KR" altLang="en-US" dirty="0" smtClean="0">
                <a:latin typeface="Georgia" pitchFamily="18" charset="0"/>
              </a:rPr>
              <a:t>마케팅전략 </a:t>
            </a:r>
            <a:r>
              <a:rPr lang="en-US" altLang="ko-KR" dirty="0" smtClean="0">
                <a:latin typeface="Georgia" pitchFamily="18" charset="0"/>
              </a:rPr>
              <a:t>II</a:t>
            </a:r>
            <a:endParaRPr lang="ko-KR" altLang="en-US" dirty="0" smtClean="0"/>
          </a:p>
        </p:txBody>
      </p:sp>
      <p:sp>
        <p:nvSpPr>
          <p:cNvPr id="20483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F0973D9-7D39-40B0-9ACA-9EFD799158AD}" type="slidenum">
              <a:rPr lang="ko-KR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132</a:t>
            </a:fld>
            <a:endParaRPr lang="ko-KR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176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 smtClean="0"/>
              <a:t>학습목표</a:t>
            </a:r>
            <a:r>
              <a:rPr lang="en-US" dirty="0" smtClean="0"/>
              <a:t> </a:t>
            </a:r>
            <a:r>
              <a:rPr dirty="0" smtClean="0"/>
              <a:t>및 학습내용</a:t>
            </a:r>
            <a:endParaRPr dirty="0"/>
          </a:p>
        </p:txBody>
      </p:sp>
      <p:sp>
        <p:nvSpPr>
          <p:cNvPr id="2150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8F95297-961D-4572-ADE5-FCAA38883DE3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133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33" name="양쪽 모서리가 둥근 사각형 32"/>
          <p:cNvSpPr/>
          <p:nvPr/>
        </p:nvSpPr>
        <p:spPr>
          <a:xfrm>
            <a:off x="333375" y="1335088"/>
            <a:ext cx="6237288" cy="1722437"/>
          </a:xfrm>
          <a:prstGeom prst="round2SameRect">
            <a:avLst>
              <a:gd name="adj1" fmla="val 9255"/>
              <a:gd name="adj2" fmla="val 0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21509" name="Content Placeholder 2"/>
          <p:cNvSpPr txBox="1">
            <a:spLocks/>
          </p:cNvSpPr>
          <p:nvPr/>
        </p:nvSpPr>
        <p:spPr bwMode="auto">
          <a:xfrm>
            <a:off x="509588" y="2119313"/>
            <a:ext cx="5845175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buFont typeface="서울남산체 B" pitchFamily="18" charset="-127"/>
              <a:buAutoNum type="arabicPeriod"/>
            </a:pPr>
            <a:r>
              <a:rPr kumimoji="0" lang="ko-KR" altLang="en-US" sz="1400"/>
              <a:t>마케팅전략을 수립하는 방법을 설명할 수 있다</a:t>
            </a:r>
            <a:r>
              <a:rPr kumimoji="0" lang="en-US" altLang="ko-KR" sz="1400"/>
              <a:t>. </a:t>
            </a:r>
          </a:p>
          <a:p>
            <a:pPr defTabSz="914400" eaLnBrk="1" hangingPunct="1">
              <a:buFont typeface="서울남산체 B" pitchFamily="18" charset="-127"/>
              <a:buAutoNum type="arabicPeriod"/>
            </a:pPr>
            <a:r>
              <a:rPr lang="ko-KR" altLang="en-US" sz="1400"/>
              <a:t>실제로 마케팅전략을 수립할 수 있다</a:t>
            </a:r>
            <a:r>
              <a:rPr lang="en-US" altLang="ko-KR" sz="1400"/>
              <a:t>.</a:t>
            </a:r>
            <a:endParaRPr kumimoji="0" lang="ko-KR" altLang="en-US" sz="1400">
              <a:solidFill>
                <a:srgbClr val="000000"/>
              </a:solidFill>
            </a:endParaRPr>
          </a:p>
        </p:txBody>
      </p:sp>
      <p:sp>
        <p:nvSpPr>
          <p:cNvPr id="35" name="양쪽 모서리가 둥근 사각형 34"/>
          <p:cNvSpPr/>
          <p:nvPr/>
        </p:nvSpPr>
        <p:spPr>
          <a:xfrm>
            <a:off x="339725" y="1325563"/>
            <a:ext cx="6237288" cy="43656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064A2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학습목표</a:t>
            </a:r>
          </a:p>
        </p:txBody>
      </p:sp>
      <p:sp>
        <p:nvSpPr>
          <p:cNvPr id="36" name="양쪽 모서리가 둥근 사각형 35"/>
          <p:cNvSpPr/>
          <p:nvPr/>
        </p:nvSpPr>
        <p:spPr>
          <a:xfrm>
            <a:off x="333375" y="3282950"/>
            <a:ext cx="6237288" cy="1795463"/>
          </a:xfrm>
          <a:prstGeom prst="round2SameRect">
            <a:avLst>
              <a:gd name="adj1" fmla="val 9255"/>
              <a:gd name="adj2" fmla="val 0"/>
            </a:avLst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21512" name="Content Placeholder 2"/>
          <p:cNvSpPr txBox="1">
            <a:spLocks/>
          </p:cNvSpPr>
          <p:nvPr/>
        </p:nvSpPr>
        <p:spPr bwMode="auto">
          <a:xfrm>
            <a:off x="509588" y="4046538"/>
            <a:ext cx="5772150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1" hangingPunct="1">
              <a:buFont typeface="Arial" pitchFamily="34" charset="0"/>
              <a:buAutoNum type="arabicPeriod"/>
            </a:pPr>
            <a:r>
              <a:rPr lang="ko-KR" altLang="en-US" sz="1400" dirty="0"/>
              <a:t>마케팅전략 수립</a:t>
            </a:r>
            <a:endParaRPr kumimoji="0" lang="en-US" altLang="ko-KR" sz="1400" dirty="0"/>
          </a:p>
          <a:p>
            <a:pPr defTabSz="914400" eaLnBrk="1" latinLnBrk="1" hangingPunct="1">
              <a:buFont typeface="Arial" pitchFamily="34" charset="0"/>
              <a:buAutoNum type="arabicPeriod"/>
            </a:pPr>
            <a:r>
              <a:rPr kumimoji="0" lang="ko-KR" altLang="en-US" sz="1400" dirty="0" smtClean="0"/>
              <a:t>사례연구 </a:t>
            </a:r>
            <a:r>
              <a:rPr kumimoji="0" lang="en-US" altLang="ko-KR" sz="1400" dirty="0" smtClean="0"/>
              <a:t>– </a:t>
            </a:r>
            <a:r>
              <a:rPr kumimoji="0" lang="ko-KR" altLang="en-US" sz="1400" dirty="0" err="1" smtClean="0"/>
              <a:t>유은복지재단</a:t>
            </a:r>
            <a:r>
              <a:rPr kumimoji="0" lang="ko-KR" altLang="en-US" sz="1400" dirty="0" smtClean="0"/>
              <a:t> </a:t>
            </a:r>
            <a:r>
              <a:rPr kumimoji="0" lang="ko-KR" altLang="en-US" sz="1400" dirty="0" err="1" smtClean="0"/>
              <a:t>나눔공동체</a:t>
            </a:r>
            <a:endParaRPr kumimoji="0" lang="ko-KR" altLang="en-US" sz="1400" dirty="0"/>
          </a:p>
        </p:txBody>
      </p:sp>
      <p:sp>
        <p:nvSpPr>
          <p:cNvPr id="38" name="양쪽 모서리가 둥근 사각형 37"/>
          <p:cNvSpPr/>
          <p:nvPr/>
        </p:nvSpPr>
        <p:spPr>
          <a:xfrm>
            <a:off x="339725" y="3275013"/>
            <a:ext cx="6237288" cy="4349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4BACC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학습내용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333375" y="5546725"/>
            <a:ext cx="6335713" cy="2952750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333375" y="5411788"/>
            <a:ext cx="1439863" cy="287337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Memo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  <p:sp>
        <p:nvSpPr>
          <p:cNvPr id="21516" name="TextBox 45"/>
          <p:cNvSpPr txBox="1">
            <a:spLocks noChangeArrowheads="1"/>
          </p:cNvSpPr>
          <p:nvPr/>
        </p:nvSpPr>
        <p:spPr bwMode="auto">
          <a:xfrm>
            <a:off x="260350" y="835025"/>
            <a:ext cx="28654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ko-KR" altLang="en-US" sz="1100"/>
              <a:t>오늘 학습목표와 학습내용은 아래와 같습니다</a:t>
            </a:r>
            <a:r>
              <a:rPr lang="en-US" altLang="ko-KR" sz="1100"/>
              <a:t>. </a:t>
            </a:r>
            <a:endParaRPr lang="ko-KR" altLang="en-US" sz="1100"/>
          </a:p>
        </p:txBody>
      </p:sp>
    </p:spTree>
    <p:extLst>
      <p:ext uri="{BB962C8B-B14F-4D97-AF65-F5344CB8AC3E}">
        <p14:creationId xmlns="" xmlns:p14="http://schemas.microsoft.com/office/powerpoint/2010/main" val="40944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Assess</a:t>
            </a:r>
            <a:br>
              <a:rPr lang="en-US" altLang="ko-KR" sz="3600" b="1" smtClean="0">
                <a:latin typeface="Georgia" pitchFamily="18" charset="0"/>
              </a:rPr>
            </a:br>
            <a:r>
              <a:rPr lang="en-US" altLang="ko-KR" sz="3600" b="1" smtClean="0">
                <a:latin typeface="Georgia" pitchFamily="18" charset="0"/>
              </a:rPr>
              <a:t>1. </a:t>
            </a:r>
            <a:r>
              <a:rPr lang="ko-KR" altLang="en-US" sz="3600" b="1" smtClean="0">
                <a:latin typeface="Georgia" pitchFamily="18" charset="0"/>
              </a:rPr>
              <a:t>마케팅전략 수립</a:t>
            </a:r>
          </a:p>
        </p:txBody>
      </p:sp>
      <p:sp>
        <p:nvSpPr>
          <p:cNvPr id="22531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753F56C-FCC4-4153-9FB9-26D2021EEF42}" type="slidenum">
              <a:rPr lang="ko-KR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134</a:t>
            </a:fld>
            <a:endParaRPr lang="ko-KR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705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1. </a:t>
            </a:r>
            <a:r>
              <a:rPr dirty="0" smtClean="0"/>
              <a:t>프로세스</a:t>
            </a:r>
            <a:endParaRPr dirty="0"/>
          </a:p>
        </p:txBody>
      </p:sp>
      <p:sp>
        <p:nvSpPr>
          <p:cNvPr id="2355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9B16553-3E6B-470D-BE39-CB85945031F3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135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3559" name="그룹 14"/>
          <p:cNvGrpSpPr>
            <a:grpSpLocks/>
          </p:cNvGrpSpPr>
          <p:nvPr/>
        </p:nvGrpSpPr>
        <p:grpSpPr bwMode="auto">
          <a:xfrm>
            <a:off x="349250" y="1158875"/>
            <a:ext cx="647700" cy="550863"/>
            <a:chOff x="803889" y="7372392"/>
            <a:chExt cx="646276" cy="551599"/>
          </a:xfrm>
        </p:grpSpPr>
        <p:sp>
          <p:nvSpPr>
            <p:cNvPr id="20" name="TextBox 19"/>
            <p:cNvSpPr txBox="1"/>
            <p:nvPr/>
          </p:nvSpPr>
          <p:spPr>
            <a:xfrm>
              <a:off x="803889" y="7677599"/>
              <a:ext cx="646276" cy="2463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프로세스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3574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모서리가 둥근 직사각형 25"/>
          <p:cNvSpPr/>
          <p:nvPr/>
        </p:nvSpPr>
        <p:spPr>
          <a:xfrm>
            <a:off x="1606550" y="1417843"/>
            <a:ext cx="3913188" cy="41116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200" smtClean="0"/>
              <a:t>시장환경분석</a:t>
            </a:r>
            <a:endParaRPr lang="ko-KR" altLang="en-US" sz="1200" dirty="0"/>
          </a:p>
        </p:txBody>
      </p:sp>
      <p:sp>
        <p:nvSpPr>
          <p:cNvPr id="28" name="Freeform 25"/>
          <p:cNvSpPr>
            <a:spLocks/>
          </p:cNvSpPr>
          <p:nvPr/>
        </p:nvSpPr>
        <p:spPr bwMode="auto">
          <a:xfrm rot="10800000">
            <a:off x="3448050" y="1930606"/>
            <a:ext cx="230188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latinLnBrk="1" hangingPunct="1">
              <a:defRPr/>
            </a:pPr>
            <a:endParaRPr lang="ko-KR" altLang="en-US"/>
          </a:p>
        </p:txBody>
      </p:sp>
      <p:sp>
        <p:nvSpPr>
          <p:cNvPr id="58" name="모서리가 둥근 직사각형 57"/>
          <p:cNvSpPr/>
          <p:nvPr/>
        </p:nvSpPr>
        <p:spPr>
          <a:xfrm>
            <a:off x="1606550" y="2176668"/>
            <a:ext cx="3913188" cy="41116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200" dirty="0"/>
              <a:t>시장세분화</a:t>
            </a:r>
            <a:r>
              <a:rPr lang="en-US" altLang="ko-KR" sz="1200" dirty="0"/>
              <a:t>(Segmentation)</a:t>
            </a:r>
            <a:endParaRPr lang="ko-KR" altLang="en-US" sz="1200" dirty="0"/>
          </a:p>
        </p:txBody>
      </p:sp>
      <p:sp>
        <p:nvSpPr>
          <p:cNvPr id="59" name="Freeform 25"/>
          <p:cNvSpPr>
            <a:spLocks/>
          </p:cNvSpPr>
          <p:nvPr/>
        </p:nvSpPr>
        <p:spPr bwMode="auto">
          <a:xfrm rot="10800000">
            <a:off x="3448050" y="2689431"/>
            <a:ext cx="230188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latinLnBrk="1" hangingPunct="1">
              <a:defRPr/>
            </a:pPr>
            <a:endParaRPr lang="ko-KR" altLang="en-US"/>
          </a:p>
        </p:txBody>
      </p:sp>
      <p:sp>
        <p:nvSpPr>
          <p:cNvPr id="60" name="모서리가 둥근 직사각형 59"/>
          <p:cNvSpPr/>
          <p:nvPr/>
        </p:nvSpPr>
        <p:spPr>
          <a:xfrm>
            <a:off x="1606550" y="2930731"/>
            <a:ext cx="3913188" cy="41275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200" dirty="0"/>
              <a:t>고객</a:t>
            </a:r>
            <a:r>
              <a:rPr lang="en-US" altLang="ko-KR" sz="1200" dirty="0"/>
              <a:t>/</a:t>
            </a:r>
            <a:r>
              <a:rPr lang="ko-KR" altLang="en-US" sz="1200" dirty="0"/>
              <a:t>시장 분석</a:t>
            </a:r>
          </a:p>
        </p:txBody>
      </p:sp>
      <p:sp>
        <p:nvSpPr>
          <p:cNvPr id="61" name="Freeform 25"/>
          <p:cNvSpPr>
            <a:spLocks/>
          </p:cNvSpPr>
          <p:nvPr/>
        </p:nvSpPr>
        <p:spPr bwMode="auto">
          <a:xfrm rot="10800000">
            <a:off x="3448050" y="3443493"/>
            <a:ext cx="230188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latinLnBrk="1" hangingPunct="1">
              <a:defRPr/>
            </a:pPr>
            <a:endParaRPr lang="ko-KR" altLang="en-US"/>
          </a:p>
        </p:txBody>
      </p:sp>
      <p:sp>
        <p:nvSpPr>
          <p:cNvPr id="62" name="모서리가 둥근 직사각형 61"/>
          <p:cNvSpPr/>
          <p:nvPr/>
        </p:nvSpPr>
        <p:spPr>
          <a:xfrm>
            <a:off x="1606550" y="3689556"/>
            <a:ext cx="3913188" cy="41275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200" dirty="0"/>
              <a:t>자사</a:t>
            </a:r>
            <a:r>
              <a:rPr lang="en-US" altLang="ko-KR" sz="1200" dirty="0"/>
              <a:t>/</a:t>
            </a:r>
            <a:r>
              <a:rPr lang="ko-KR" altLang="en-US" sz="1200" dirty="0"/>
              <a:t>경쟁제품 분석</a:t>
            </a:r>
          </a:p>
        </p:txBody>
      </p:sp>
      <p:sp>
        <p:nvSpPr>
          <p:cNvPr id="63" name="Freeform 25"/>
          <p:cNvSpPr>
            <a:spLocks/>
          </p:cNvSpPr>
          <p:nvPr/>
        </p:nvSpPr>
        <p:spPr bwMode="auto">
          <a:xfrm rot="10800000">
            <a:off x="3448050" y="4202318"/>
            <a:ext cx="230188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latinLnBrk="1" hangingPunct="1">
              <a:defRPr/>
            </a:pPr>
            <a:endParaRPr lang="ko-KR" altLang="en-US"/>
          </a:p>
        </p:txBody>
      </p:sp>
      <p:sp>
        <p:nvSpPr>
          <p:cNvPr id="64" name="모서리가 둥근 직사각형 63"/>
          <p:cNvSpPr/>
          <p:nvPr/>
        </p:nvSpPr>
        <p:spPr>
          <a:xfrm>
            <a:off x="1606550" y="4448381"/>
            <a:ext cx="3913188" cy="41275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200" dirty="0"/>
              <a:t>목표시장 선택</a:t>
            </a:r>
            <a:r>
              <a:rPr lang="en-US" altLang="ko-KR" sz="1200" dirty="0"/>
              <a:t>(Targeting)</a:t>
            </a:r>
            <a:endParaRPr lang="ko-KR" altLang="en-US" sz="1200" dirty="0"/>
          </a:p>
        </p:txBody>
      </p:sp>
      <p:sp>
        <p:nvSpPr>
          <p:cNvPr id="65" name="Freeform 25"/>
          <p:cNvSpPr>
            <a:spLocks/>
          </p:cNvSpPr>
          <p:nvPr/>
        </p:nvSpPr>
        <p:spPr bwMode="auto">
          <a:xfrm rot="10800000">
            <a:off x="3448050" y="4961143"/>
            <a:ext cx="230188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latinLnBrk="1" hangingPunct="1">
              <a:defRPr/>
            </a:pPr>
            <a:endParaRPr lang="ko-KR" altLang="en-US"/>
          </a:p>
        </p:txBody>
      </p:sp>
      <p:sp>
        <p:nvSpPr>
          <p:cNvPr id="66" name="모서리가 둥근 직사각형 65"/>
          <p:cNvSpPr/>
          <p:nvPr/>
        </p:nvSpPr>
        <p:spPr>
          <a:xfrm>
            <a:off x="1606550" y="5204031"/>
            <a:ext cx="3913188" cy="41116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200" dirty="0" err="1"/>
              <a:t>포지셔닝</a:t>
            </a:r>
            <a:r>
              <a:rPr lang="en-US" altLang="ko-KR" sz="1200" dirty="0"/>
              <a:t>(Positioning)</a:t>
            </a:r>
            <a:endParaRPr lang="ko-KR" altLang="en-US" sz="1200" dirty="0"/>
          </a:p>
        </p:txBody>
      </p:sp>
      <p:sp>
        <p:nvSpPr>
          <p:cNvPr id="67" name="Freeform 25"/>
          <p:cNvSpPr>
            <a:spLocks/>
          </p:cNvSpPr>
          <p:nvPr/>
        </p:nvSpPr>
        <p:spPr bwMode="auto">
          <a:xfrm rot="10800000">
            <a:off x="3448050" y="5716793"/>
            <a:ext cx="230188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latinLnBrk="1" hangingPunct="1">
              <a:defRPr/>
            </a:pPr>
            <a:endParaRPr lang="ko-KR" altLang="en-US"/>
          </a:p>
        </p:txBody>
      </p:sp>
      <p:sp>
        <p:nvSpPr>
          <p:cNvPr id="68" name="모서리가 둥근 직사각형 67"/>
          <p:cNvSpPr/>
          <p:nvPr/>
        </p:nvSpPr>
        <p:spPr>
          <a:xfrm>
            <a:off x="1606550" y="5962856"/>
            <a:ext cx="3913188" cy="41116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200" dirty="0"/>
              <a:t>마케팅믹스 전략</a:t>
            </a:r>
          </a:p>
        </p:txBody>
      </p:sp>
    </p:spTree>
    <p:extLst>
      <p:ext uri="{BB962C8B-B14F-4D97-AF65-F5344CB8AC3E}">
        <p14:creationId xmlns="" xmlns:p14="http://schemas.microsoft.com/office/powerpoint/2010/main" val="45493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2. </a:t>
            </a:r>
            <a:r>
              <a:rPr dirty="0" err="1" smtClean="0"/>
              <a:t>시장</a:t>
            </a:r>
            <a:r>
              <a:rPr dirty="0" smtClean="0"/>
              <a:t> </a:t>
            </a:r>
            <a:r>
              <a:rPr dirty="0" err="1" smtClean="0"/>
              <a:t>환경</a:t>
            </a:r>
            <a:r>
              <a:rPr dirty="0" smtClean="0"/>
              <a:t> </a:t>
            </a:r>
            <a:r>
              <a:rPr dirty="0" err="1" smtClean="0"/>
              <a:t>분석</a:t>
            </a:r>
            <a:endParaRPr dirty="0"/>
          </a:p>
        </p:txBody>
      </p:sp>
      <p:sp>
        <p:nvSpPr>
          <p:cNvPr id="24579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F9ABF74-EA87-40A2-91D4-3DC84E27F05D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136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pic>
        <p:nvPicPr>
          <p:cNvPr id="33" name="Picture 2" descr="http://www.smefn.or.kr/images/gs01/img_operate01_02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a14="http://schemas.microsoft.com/office/drawing/2010/main" xmlns="" val="0"/>
              </a:ext>
            </a:extLst>
          </a:blip>
          <a:srcRect l="3420" r="1847"/>
          <a:stretch>
            <a:fillRect/>
          </a:stretch>
        </p:blipFill>
        <p:spPr bwMode="auto">
          <a:xfrm>
            <a:off x="1194124" y="1709896"/>
            <a:ext cx="5189214" cy="2399949"/>
          </a:xfrm>
          <a:prstGeom prst="rect">
            <a:avLst/>
          </a:prstGeom>
          <a:noFill/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4583" name="그룹 14"/>
          <p:cNvGrpSpPr>
            <a:grpSpLocks/>
          </p:cNvGrpSpPr>
          <p:nvPr/>
        </p:nvGrpSpPr>
        <p:grpSpPr bwMode="auto">
          <a:xfrm>
            <a:off x="200857" y="1158878"/>
            <a:ext cx="944489" cy="551018"/>
            <a:chOff x="655534" y="7372392"/>
            <a:chExt cx="942988" cy="551754"/>
          </a:xfrm>
        </p:grpSpPr>
        <p:sp>
          <p:nvSpPr>
            <p:cNvPr id="20" name="TextBox 19"/>
            <p:cNvSpPr txBox="1"/>
            <p:nvPr/>
          </p:nvSpPr>
          <p:spPr>
            <a:xfrm>
              <a:off x="655534" y="7677596"/>
              <a:ext cx="942988" cy="2465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0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시장 </a:t>
              </a: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환경 분석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4604" name="그림 16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15008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smtClean="0"/>
              <a:t>시장 환경 분석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F93071-39E6-4420-83BA-1E96698477CB}" type="slidenum">
              <a:rPr lang="ko-KR" altLang="en-US" smtClean="0"/>
              <a:pPr>
                <a:defRPr/>
              </a:pPr>
              <a:t>137</a:t>
            </a:fld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1063966" y="1490369"/>
            <a:ext cx="5197467" cy="3228388"/>
            <a:chOff x="875083" y="1412875"/>
            <a:chExt cx="7393833" cy="4592653"/>
          </a:xfrm>
        </p:grpSpPr>
        <p:sp>
          <p:nvSpPr>
            <p:cNvPr id="5" name="직사각형 4"/>
            <p:cNvSpPr/>
            <p:nvPr/>
          </p:nvSpPr>
          <p:spPr>
            <a:xfrm>
              <a:off x="3339694" y="2946010"/>
              <a:ext cx="2464611" cy="1529759"/>
            </a:xfrm>
            <a:prstGeom prst="rect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기회를 위해 강점을 사용</a:t>
              </a:r>
              <a:endPara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(</a:t>
              </a:r>
              <a:r>
                <a:rPr kumimoji="0" lang="ko-KR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강점을 더 강하게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)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5804305" y="2946010"/>
              <a:ext cx="2464611" cy="1529759"/>
            </a:xfrm>
            <a:prstGeom prst="rect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약점에서 기회 발견</a:t>
              </a:r>
              <a:endPara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(</a:t>
              </a:r>
              <a:r>
                <a:rPr kumimoji="0" lang="ko-KR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약점의 극복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)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3339694" y="4475769"/>
              <a:ext cx="2464611" cy="1529759"/>
            </a:xfrm>
            <a:prstGeom prst="rect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위협을 강점으로 극복</a:t>
              </a:r>
              <a:endPara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(</a:t>
              </a:r>
              <a:r>
                <a:rPr kumimoji="0" lang="ko-KR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방어 전략 제공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5804305" y="4475769"/>
              <a:ext cx="2464611" cy="1529759"/>
            </a:xfrm>
            <a:prstGeom prst="rect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위협 회피 약점 최소화</a:t>
              </a:r>
              <a:endPara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(</a:t>
              </a:r>
              <a:r>
                <a:rPr kumimoji="0" lang="ko-KR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다양화 전략 제공</a:t>
              </a:r>
              <a:r>
                <a:rPr kumimoji="0" lang="en-US" altLang="ko-KR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)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875083" y="2946010"/>
              <a:ext cx="2464611" cy="1529759"/>
            </a:xfrm>
            <a:prstGeom prst="rect">
              <a:avLst/>
            </a:prstGeom>
            <a:solidFill>
              <a:srgbClr val="9BBB59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Opportunity</a:t>
              </a:r>
              <a:endParaRPr kumimoji="0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875083" y="4475769"/>
              <a:ext cx="2464611" cy="1529759"/>
            </a:xfrm>
            <a:prstGeom prst="rect">
              <a:avLst/>
            </a:prstGeom>
            <a:solidFill>
              <a:srgbClr val="9BBB59">
                <a:lumMod val="40000"/>
                <a:lumOff val="60000"/>
              </a:srgb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Threat</a:t>
              </a:r>
              <a:endParaRPr kumimoji="0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grpSp>
          <p:nvGrpSpPr>
            <p:cNvPr id="11" name="그룹 45"/>
            <p:cNvGrpSpPr/>
            <p:nvPr/>
          </p:nvGrpSpPr>
          <p:grpSpPr>
            <a:xfrm>
              <a:off x="3339694" y="2954950"/>
              <a:ext cx="714380" cy="357190"/>
              <a:chOff x="3714744" y="2961871"/>
              <a:chExt cx="714380" cy="357190"/>
            </a:xfrm>
          </p:grpSpPr>
          <p:sp>
            <p:nvSpPr>
              <p:cNvPr id="23" name="직사각형 22"/>
              <p:cNvSpPr/>
              <p:nvPr/>
            </p:nvSpPr>
            <p:spPr>
              <a:xfrm>
                <a:off x="3714744" y="2961871"/>
                <a:ext cx="357190" cy="35719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S</a:t>
                </a:r>
                <a:endParaRPr kumimoji="0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24" name="직사각형 23"/>
              <p:cNvSpPr/>
              <p:nvPr/>
            </p:nvSpPr>
            <p:spPr>
              <a:xfrm>
                <a:off x="4071934" y="2961871"/>
                <a:ext cx="357190" cy="357190"/>
              </a:xfrm>
              <a:prstGeom prst="rect">
                <a:avLst/>
              </a:prstGeom>
              <a:solidFill>
                <a:srgbClr val="9BBB59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O</a:t>
                </a:r>
                <a:endParaRPr kumimoji="0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</p:grpSp>
        <p:grpSp>
          <p:nvGrpSpPr>
            <p:cNvPr id="12" name="그룹 46"/>
            <p:cNvGrpSpPr/>
            <p:nvPr/>
          </p:nvGrpSpPr>
          <p:grpSpPr>
            <a:xfrm>
              <a:off x="5804305" y="2954950"/>
              <a:ext cx="714380" cy="357190"/>
              <a:chOff x="6143636" y="2961871"/>
              <a:chExt cx="714380" cy="357190"/>
            </a:xfrm>
          </p:grpSpPr>
          <p:sp>
            <p:nvSpPr>
              <p:cNvPr id="21" name="직사각형 20"/>
              <p:cNvSpPr/>
              <p:nvPr/>
            </p:nvSpPr>
            <p:spPr>
              <a:xfrm>
                <a:off x="6143636" y="2961871"/>
                <a:ext cx="357190" cy="357190"/>
              </a:xfrm>
              <a:prstGeom prst="rect">
                <a:avLst/>
              </a:prstGeom>
              <a:solidFill>
                <a:srgbClr val="4F81BD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W</a:t>
                </a:r>
                <a:endParaRPr kumimoji="0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22" name="직사각형 21"/>
              <p:cNvSpPr/>
              <p:nvPr/>
            </p:nvSpPr>
            <p:spPr>
              <a:xfrm>
                <a:off x="6500826" y="2961871"/>
                <a:ext cx="357190" cy="357190"/>
              </a:xfrm>
              <a:prstGeom prst="rect">
                <a:avLst/>
              </a:prstGeom>
              <a:solidFill>
                <a:srgbClr val="9BBB59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O</a:t>
                </a:r>
                <a:endParaRPr kumimoji="0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</p:grpSp>
        <p:grpSp>
          <p:nvGrpSpPr>
            <p:cNvPr id="13" name="그룹 47"/>
            <p:cNvGrpSpPr/>
            <p:nvPr/>
          </p:nvGrpSpPr>
          <p:grpSpPr>
            <a:xfrm>
              <a:off x="3339694" y="4484709"/>
              <a:ext cx="714380" cy="357190"/>
              <a:chOff x="3714744" y="4500570"/>
              <a:chExt cx="714380" cy="357190"/>
            </a:xfrm>
          </p:grpSpPr>
          <p:sp>
            <p:nvSpPr>
              <p:cNvPr id="19" name="직사각형 18"/>
              <p:cNvSpPr/>
              <p:nvPr/>
            </p:nvSpPr>
            <p:spPr>
              <a:xfrm>
                <a:off x="3714744" y="4500570"/>
                <a:ext cx="357190" cy="35719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S</a:t>
                </a:r>
                <a:endParaRPr kumimoji="0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20" name="직사각형 19"/>
              <p:cNvSpPr/>
              <p:nvPr/>
            </p:nvSpPr>
            <p:spPr>
              <a:xfrm>
                <a:off x="4071934" y="4500570"/>
                <a:ext cx="357190" cy="357190"/>
              </a:xfrm>
              <a:prstGeom prst="rect">
                <a:avLst/>
              </a:prstGeom>
              <a:solidFill>
                <a:srgbClr val="9BBB59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T</a:t>
                </a:r>
                <a:endParaRPr kumimoji="0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</p:grpSp>
        <p:grpSp>
          <p:nvGrpSpPr>
            <p:cNvPr id="14" name="그룹 48"/>
            <p:cNvGrpSpPr/>
            <p:nvPr/>
          </p:nvGrpSpPr>
          <p:grpSpPr>
            <a:xfrm>
              <a:off x="5804305" y="4484709"/>
              <a:ext cx="714380" cy="357190"/>
              <a:chOff x="6143636" y="4500570"/>
              <a:chExt cx="714380" cy="357190"/>
            </a:xfrm>
          </p:grpSpPr>
          <p:sp>
            <p:nvSpPr>
              <p:cNvPr id="17" name="직사각형 16"/>
              <p:cNvSpPr/>
              <p:nvPr/>
            </p:nvSpPr>
            <p:spPr>
              <a:xfrm>
                <a:off x="6143636" y="4500570"/>
                <a:ext cx="357190" cy="357190"/>
              </a:xfrm>
              <a:prstGeom prst="rect">
                <a:avLst/>
              </a:prstGeom>
              <a:solidFill>
                <a:srgbClr val="4F81BD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W</a:t>
                </a:r>
                <a:endParaRPr kumimoji="0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18" name="직사각형 17"/>
              <p:cNvSpPr/>
              <p:nvPr/>
            </p:nvSpPr>
            <p:spPr>
              <a:xfrm>
                <a:off x="6500826" y="4500570"/>
                <a:ext cx="357190" cy="357190"/>
              </a:xfrm>
              <a:prstGeom prst="rect">
                <a:avLst/>
              </a:prstGeom>
              <a:solidFill>
                <a:srgbClr val="9BBB59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T</a:t>
                </a:r>
                <a:endParaRPr kumimoji="0" lang="ko-KR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</p:grpSp>
        <p:sp>
          <p:nvSpPr>
            <p:cNvPr id="15" name="직사각형 14"/>
            <p:cNvSpPr/>
            <p:nvPr/>
          </p:nvSpPr>
          <p:spPr>
            <a:xfrm>
              <a:off x="3339694" y="1412875"/>
              <a:ext cx="2464611" cy="1529759"/>
            </a:xfrm>
            <a:prstGeom prst="rect">
              <a:avLst/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Strength</a:t>
              </a:r>
              <a:endParaRPr kumimoji="0" lang="ko-KR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5804305" y="1412875"/>
              <a:ext cx="2464611" cy="1529759"/>
            </a:xfrm>
            <a:prstGeom prst="rect">
              <a:avLst/>
            </a:prstGeom>
            <a:solidFill>
              <a:srgbClr val="4F81BD">
                <a:lumMod val="20000"/>
                <a:lumOff val="80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Weakness</a:t>
              </a:r>
              <a:endParaRPr kumimoji="0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</p:grpSp>
      <p:grpSp>
        <p:nvGrpSpPr>
          <p:cNvPr id="25" name="그룹 14"/>
          <p:cNvGrpSpPr>
            <a:grpSpLocks/>
          </p:cNvGrpSpPr>
          <p:nvPr/>
        </p:nvGrpSpPr>
        <p:grpSpPr bwMode="auto">
          <a:xfrm>
            <a:off x="200857" y="1158878"/>
            <a:ext cx="944489" cy="551018"/>
            <a:chOff x="655534" y="7372392"/>
            <a:chExt cx="942988" cy="551754"/>
          </a:xfrm>
        </p:grpSpPr>
        <p:sp>
          <p:nvSpPr>
            <p:cNvPr id="26" name="TextBox 25"/>
            <p:cNvSpPr txBox="1"/>
            <p:nvPr/>
          </p:nvSpPr>
          <p:spPr>
            <a:xfrm>
              <a:off x="655534" y="7677596"/>
              <a:ext cx="942988" cy="2465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0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시장 </a:t>
              </a: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환경 분석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7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3. </a:t>
            </a:r>
            <a:r>
              <a:rPr dirty="0" err="1" smtClean="0"/>
              <a:t>시장</a:t>
            </a:r>
            <a:r>
              <a:rPr dirty="0" smtClean="0"/>
              <a:t> </a:t>
            </a:r>
            <a:r>
              <a:rPr dirty="0" err="1" smtClean="0"/>
              <a:t>세분화</a:t>
            </a:r>
            <a:r>
              <a:rPr lang="ko-KR" altLang="en-US" dirty="0" smtClean="0"/>
              <a:t>와 목표 시장 선정</a:t>
            </a:r>
            <a:endParaRPr dirty="0"/>
          </a:p>
        </p:txBody>
      </p:sp>
      <p:sp>
        <p:nvSpPr>
          <p:cNvPr id="25603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8B32E9D-3F28-43C4-A2AA-56D0D27E23AC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138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5607" name="그룹 14"/>
          <p:cNvGrpSpPr>
            <a:grpSpLocks/>
          </p:cNvGrpSpPr>
          <p:nvPr/>
        </p:nvGrpSpPr>
        <p:grpSpPr bwMode="auto">
          <a:xfrm>
            <a:off x="213682" y="1158873"/>
            <a:ext cx="918841" cy="704906"/>
            <a:chOff x="667595" y="7372392"/>
            <a:chExt cx="918865" cy="705848"/>
          </a:xfrm>
        </p:grpSpPr>
        <p:sp>
          <p:nvSpPr>
            <p:cNvPr id="20" name="TextBox 19"/>
            <p:cNvSpPr txBox="1"/>
            <p:nvPr/>
          </p:nvSpPr>
          <p:spPr>
            <a:xfrm>
              <a:off x="667595" y="7677596"/>
              <a:ext cx="918865" cy="4006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시장 세분화와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목표시장 선정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5660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35" name="표 34"/>
          <p:cNvGraphicFramePr>
            <a:graphicFrameLocks noGrp="1"/>
          </p:cNvGraphicFramePr>
          <p:nvPr/>
        </p:nvGraphicFramePr>
        <p:xfrm>
          <a:off x="1162050" y="1455943"/>
          <a:ext cx="5221290" cy="33404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0215"/>
                <a:gridCol w="870215"/>
                <a:gridCol w="870215"/>
                <a:gridCol w="870215"/>
                <a:gridCol w="870215"/>
                <a:gridCol w="870215"/>
              </a:tblGrid>
              <a:tr h="34703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음료시장 예</a:t>
                      </a:r>
                      <a:endParaRPr lang="ko-KR" altLang="en-US" sz="11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시장 </a:t>
                      </a:r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11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시장 </a:t>
                      </a:r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ko-KR" altLang="en-US" sz="11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시장 </a:t>
                      </a:r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ko-KR" altLang="en-US" sz="11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시장 </a:t>
                      </a:r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4</a:t>
                      </a:r>
                      <a:endParaRPr lang="ko-KR" altLang="en-US" sz="11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시장 </a:t>
                      </a:r>
                      <a:r>
                        <a:rPr lang="en-US" altLang="ko-KR" sz="110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5</a:t>
                      </a:r>
                      <a:endParaRPr lang="ko-KR" altLang="en-US" sz="11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>
                    <a:solidFill>
                      <a:schemeClr val="tx2"/>
                    </a:solidFill>
                  </a:tcPr>
                </a:tc>
              </a:tr>
              <a:tr h="34703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나이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대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대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30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대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40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대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50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대 이상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</a:tr>
              <a:tr h="34703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추구 편익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맛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맛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다이어트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다이어트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영양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다이어트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영양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영양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</a:tr>
              <a:tr h="34703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소비 특징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충동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감성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편의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건강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합리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건강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경제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건강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</a:tr>
              <a:tr h="34703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브랜드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민감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매우 민감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민감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보통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보통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</a:tr>
              <a:tr h="144936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>
                        <a:spcBef>
                          <a:spcPts val="600"/>
                        </a:spcBef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라이프 스타일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171450" indent="-171450" latinLnBrk="0">
                        <a:spcBef>
                          <a:spcPts val="600"/>
                        </a:spcBef>
                        <a:buFont typeface="Arial" pitchFamily="34" charset="0"/>
                        <a:buChar char="•"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유행에 민감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171450" indent="-171450" latinLnBrk="0">
                        <a:spcBef>
                          <a:spcPts val="600"/>
                        </a:spcBef>
                        <a:buFont typeface="Arial" pitchFamily="34" charset="0"/>
                        <a:buChar char="•"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영양보다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일시적인 맛 중요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171450" indent="-171450" latinLnBrk="0">
                        <a:spcBef>
                          <a:spcPts val="600"/>
                        </a:spcBef>
                        <a:buFont typeface="Arial" pitchFamily="34" charset="0"/>
                        <a:buChar char="•"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다이어트에 관심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171450" indent="-171450" latinLnBrk="0">
                        <a:spcBef>
                          <a:spcPts val="600"/>
                        </a:spcBef>
                        <a:buFont typeface="Arial" pitchFamily="34" charset="0"/>
                        <a:buChar char="•"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신제품 선호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171450" indent="-171450" latinLnBrk="0">
                        <a:spcBef>
                          <a:spcPts val="600"/>
                        </a:spcBef>
                        <a:buFont typeface="Arial" pitchFamily="34" charset="0"/>
                        <a:buChar char="•"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아침 사양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171450" indent="-171450" latinLnBrk="0">
                        <a:spcBef>
                          <a:spcPts val="600"/>
                        </a:spcBef>
                        <a:buFont typeface="Arial" pitchFamily="34" charset="0"/>
                        <a:buChar char="•"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가족 건강 중시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171450" indent="-171450" latinLnBrk="0">
                        <a:spcBef>
                          <a:spcPts val="600"/>
                        </a:spcBef>
                        <a:buFont typeface="Arial" pitchFamily="34" charset="0"/>
                        <a:buChar char="•"/>
                      </a:pP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접근성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중시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171450" indent="-171450" latinLnBrk="0">
                        <a:spcBef>
                          <a:spcPts val="600"/>
                        </a:spcBef>
                        <a:buFont typeface="Arial" pitchFamily="34" charset="0"/>
                        <a:buChar char="•"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외식 및 간편식품 선호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171450" indent="-171450" latinLnBrk="0">
                        <a:spcBef>
                          <a:spcPts val="600"/>
                        </a:spcBef>
                        <a:buFont typeface="Arial" pitchFamily="34" charset="0"/>
                        <a:buChar char="•"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가족 건강 관심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171450" indent="-171450" latinLnBrk="0">
                        <a:spcBef>
                          <a:spcPts val="600"/>
                        </a:spcBef>
                        <a:buFont typeface="Arial" pitchFamily="34" charset="0"/>
                        <a:buChar char="•"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건강식품 선호</a:t>
                      </a:r>
                      <a:endParaRPr lang="ko-KR" altLang="en-US" sz="1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3999" marR="35999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2653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4. </a:t>
            </a:r>
            <a:r>
              <a:rPr dirty="0" err="1" smtClean="0"/>
              <a:t>포지셔닝</a:t>
            </a:r>
            <a:endParaRPr dirty="0"/>
          </a:p>
        </p:txBody>
      </p:sp>
      <p:sp>
        <p:nvSpPr>
          <p:cNvPr id="2662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F6710DF-A7B6-47A2-B297-2401E9297015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139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6631" name="그룹 14"/>
          <p:cNvGrpSpPr>
            <a:grpSpLocks/>
          </p:cNvGrpSpPr>
          <p:nvPr/>
        </p:nvGrpSpPr>
        <p:grpSpPr bwMode="auto">
          <a:xfrm>
            <a:off x="358775" y="1158875"/>
            <a:ext cx="628650" cy="550863"/>
            <a:chOff x="813507" y="7372392"/>
            <a:chExt cx="627042" cy="551599"/>
          </a:xfrm>
        </p:grpSpPr>
        <p:sp>
          <p:nvSpPr>
            <p:cNvPr id="20" name="TextBox 19"/>
            <p:cNvSpPr txBox="1"/>
            <p:nvPr/>
          </p:nvSpPr>
          <p:spPr>
            <a:xfrm>
              <a:off x="813507" y="7677599"/>
              <a:ext cx="627042" cy="2463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포지셔닝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6646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모서리가 둥근 직사각형 4"/>
          <p:cNvSpPr>
            <a:spLocks noChangeArrowheads="1"/>
          </p:cNvSpPr>
          <p:nvPr/>
        </p:nvSpPr>
        <p:spPr bwMode="auto">
          <a:xfrm>
            <a:off x="1111250" y="1158875"/>
            <a:ext cx="5272088" cy="5048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세분화된 시장에서 제품차별화를 통해 경쟁우위를 확보하는 방법</a:t>
            </a:r>
            <a:endParaRPr lang="ko-KR" altLang="en-US" sz="1200" dirty="0">
              <a:solidFill>
                <a:srgbClr val="006699"/>
              </a:solidFill>
              <a:latin typeface="+mn-ea"/>
              <a:sym typeface="Wingdings" pitchFamily="2" charset="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1250" y="1811338"/>
            <a:ext cx="53101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ko-KR" altLang="en-US" sz="1200" dirty="0">
                <a:latin typeface="+mn-ea"/>
                <a:ea typeface="+mn-ea"/>
              </a:rPr>
              <a:t>속성에 의한 </a:t>
            </a:r>
            <a:r>
              <a:rPr lang="ko-KR" altLang="en-US" sz="1200" dirty="0" err="1">
                <a:latin typeface="+mn-ea"/>
                <a:ea typeface="+mn-ea"/>
              </a:rPr>
              <a:t>포지셔닝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이미지 </a:t>
            </a:r>
            <a:r>
              <a:rPr lang="ko-KR" altLang="en-US" sz="1200" dirty="0" err="1">
                <a:latin typeface="+mn-ea"/>
                <a:ea typeface="+mn-ea"/>
              </a:rPr>
              <a:t>포지셔닝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사용상황이나 목적에 따른 </a:t>
            </a:r>
            <a:r>
              <a:rPr lang="ko-KR" altLang="en-US" sz="1200" dirty="0" err="1">
                <a:latin typeface="+mn-ea"/>
                <a:ea typeface="+mn-ea"/>
              </a:rPr>
              <a:t>포지셔닝</a:t>
            </a:r>
            <a:r>
              <a:rPr lang="en-US" altLang="ko-KR" sz="1200" dirty="0">
                <a:latin typeface="+mn-ea"/>
                <a:ea typeface="+mn-ea"/>
              </a:rPr>
              <a:t>,</a:t>
            </a:r>
            <a:br>
              <a:rPr lang="en-US" altLang="ko-KR" sz="1200" dirty="0">
                <a:latin typeface="+mn-ea"/>
                <a:ea typeface="+mn-ea"/>
              </a:rPr>
            </a:br>
            <a:r>
              <a:rPr lang="ko-KR" altLang="en-US" sz="1200" dirty="0">
                <a:latin typeface="+mn-ea"/>
                <a:ea typeface="+mn-ea"/>
              </a:rPr>
              <a:t>제품사용자에 의한 </a:t>
            </a:r>
            <a:r>
              <a:rPr lang="ko-KR" altLang="en-US" sz="1200" dirty="0" err="1">
                <a:latin typeface="+mn-ea"/>
                <a:ea typeface="+mn-ea"/>
              </a:rPr>
              <a:t>포지셔닝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경쟁제품에 의한 </a:t>
            </a:r>
            <a:r>
              <a:rPr lang="ko-KR" altLang="en-US" sz="1200" dirty="0" err="1">
                <a:latin typeface="+mn-ea"/>
                <a:ea typeface="+mn-ea"/>
              </a:rPr>
              <a:t>포지셔닝</a:t>
            </a:r>
            <a:r>
              <a:rPr lang="ko-KR" altLang="en-US" sz="1200" dirty="0">
                <a:latin typeface="+mn-ea"/>
                <a:ea typeface="+mn-ea"/>
              </a:rPr>
              <a:t> 등의 방법을 사용하여  </a:t>
            </a:r>
            <a:br>
              <a:rPr lang="ko-KR" altLang="en-US" sz="1200" dirty="0">
                <a:latin typeface="+mn-ea"/>
                <a:ea typeface="+mn-ea"/>
              </a:rPr>
            </a:br>
            <a:r>
              <a:rPr lang="ko-KR" altLang="en-US" sz="1200" dirty="0">
                <a:latin typeface="+mn-ea"/>
                <a:ea typeface="+mn-ea"/>
              </a:rPr>
              <a:t>타제품과 다른 독특한 인식을 소비자가 하도록 하는 것이 중요함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29" name="모서리가 둥근 직사각형 8"/>
          <p:cNvSpPr>
            <a:spLocks noChangeArrowheads="1"/>
          </p:cNvSpPr>
          <p:nvPr/>
        </p:nvSpPr>
        <p:spPr bwMode="auto">
          <a:xfrm>
            <a:off x="1111250" y="3713163"/>
            <a:ext cx="1203325" cy="568325"/>
          </a:xfrm>
          <a:prstGeom prst="roundRect">
            <a:avLst>
              <a:gd name="adj" fmla="val 16667"/>
            </a:avLst>
          </a:prstGeom>
          <a:solidFill>
            <a:srgbClr val="C1719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  <a:sym typeface="Wingdings" pitchFamily="2" charset="2"/>
              </a:rPr>
              <a:t>시장 세분화</a:t>
            </a:r>
            <a:endParaRPr lang="en-US" altLang="ko-KR" sz="1200" dirty="0">
              <a:solidFill>
                <a:srgbClr val="FFFFFF"/>
              </a:solidFill>
              <a:latin typeface="+mn-ea"/>
              <a:ea typeface="+mn-ea"/>
              <a:sym typeface="Wingdings" pitchFamily="2" charset="2"/>
            </a:endParaRPr>
          </a:p>
        </p:txBody>
      </p:sp>
      <p:sp>
        <p:nvSpPr>
          <p:cNvPr id="30" name="모서리가 둥근 직사각형 8"/>
          <p:cNvSpPr>
            <a:spLocks noChangeArrowheads="1"/>
          </p:cNvSpPr>
          <p:nvPr/>
        </p:nvSpPr>
        <p:spPr bwMode="auto">
          <a:xfrm>
            <a:off x="1111250" y="2841625"/>
            <a:ext cx="1204913" cy="569913"/>
          </a:xfrm>
          <a:prstGeom prst="roundRect">
            <a:avLst>
              <a:gd name="adj" fmla="val 16667"/>
            </a:avLst>
          </a:prstGeom>
          <a:solidFill>
            <a:schemeClr val="accent5">
              <a:lumMod val="75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  <a:sym typeface="Wingdings" pitchFamily="2" charset="2"/>
              </a:rPr>
              <a:t>제품 차별화</a:t>
            </a:r>
            <a:endParaRPr lang="en-US" altLang="ko-KR" sz="1200" dirty="0">
              <a:solidFill>
                <a:srgbClr val="FFFFFF"/>
              </a:solidFill>
              <a:latin typeface="+mn-ea"/>
              <a:ea typeface="+mn-ea"/>
              <a:sym typeface="Wingdings" pitchFamily="2" charset="2"/>
            </a:endParaRPr>
          </a:p>
        </p:txBody>
      </p:sp>
      <p:sp>
        <p:nvSpPr>
          <p:cNvPr id="31" name="모서리가 둥근 직사각형 8"/>
          <p:cNvSpPr>
            <a:spLocks noChangeArrowheads="1"/>
          </p:cNvSpPr>
          <p:nvPr/>
        </p:nvSpPr>
        <p:spPr bwMode="auto">
          <a:xfrm>
            <a:off x="2559050" y="3713163"/>
            <a:ext cx="2343150" cy="5683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rgbClr val="C1719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ko-KR" altLang="en-US" sz="1200" dirty="0">
                <a:latin typeface="+mn-ea"/>
                <a:ea typeface="+mn-ea"/>
                <a:sym typeface="Wingdings" pitchFamily="2" charset="2"/>
              </a:rPr>
              <a:t>고객의 필요와 욕구파악</a:t>
            </a:r>
            <a:endParaRPr lang="en-US" altLang="ko-KR" sz="1200" dirty="0">
              <a:latin typeface="+mn-ea"/>
              <a:ea typeface="+mn-ea"/>
              <a:sym typeface="Wingdings" pitchFamily="2" charset="2"/>
            </a:endParaRPr>
          </a:p>
        </p:txBody>
      </p:sp>
      <p:sp>
        <p:nvSpPr>
          <p:cNvPr id="32" name="모서리가 둥근 직사각형 8"/>
          <p:cNvSpPr>
            <a:spLocks noChangeArrowheads="1"/>
          </p:cNvSpPr>
          <p:nvPr/>
        </p:nvSpPr>
        <p:spPr bwMode="auto">
          <a:xfrm>
            <a:off x="2559050" y="2841625"/>
            <a:ext cx="2346325" cy="5699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chemeClr val="accent5">
                <a:lumMod val="7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ko-KR" altLang="en-US" sz="1200" dirty="0">
                <a:latin typeface="+mn-ea"/>
                <a:ea typeface="+mn-ea"/>
                <a:sym typeface="Wingdings" pitchFamily="2" charset="2"/>
              </a:rPr>
              <a:t>경쟁제품과의 차이점</a:t>
            </a:r>
            <a:endParaRPr lang="en-US" altLang="ko-KR" sz="1200" dirty="0">
              <a:latin typeface="+mn-ea"/>
              <a:ea typeface="+mn-ea"/>
              <a:sym typeface="Wingdings" pitchFamily="2" charset="2"/>
            </a:endParaRPr>
          </a:p>
        </p:txBody>
      </p:sp>
      <p:sp>
        <p:nvSpPr>
          <p:cNvPr id="33" name="타원 32"/>
          <p:cNvSpPr/>
          <p:nvPr/>
        </p:nvSpPr>
        <p:spPr bwMode="auto">
          <a:xfrm>
            <a:off x="5203850" y="2983927"/>
            <a:ext cx="1188560" cy="1140332"/>
          </a:xfrm>
          <a:prstGeom prst="ellipse">
            <a:avLst/>
          </a:prstGeom>
          <a:solidFill>
            <a:schemeClr val="tx1"/>
          </a:solidFill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2000" rIns="72000" anchor="ctr"/>
          <a:lstStyle/>
          <a:p>
            <a:pPr algn="ctr">
              <a:defRPr/>
            </a:pPr>
            <a:r>
              <a:rPr lang="ko-KR" altLang="en-US" sz="1200" b="1" dirty="0" err="1">
                <a:solidFill>
                  <a:prstClr val="white"/>
                </a:solidFill>
                <a:latin typeface="+mn-ea"/>
              </a:rPr>
              <a:t>포지셔닝</a:t>
            </a:r>
            <a:endParaRPr lang="ko-KR" altLang="en-US" sz="1200" b="1" dirty="0">
              <a:solidFill>
                <a:prstClr val="white"/>
              </a:solidFill>
              <a:latin typeface="+mn-ea"/>
            </a:endParaRPr>
          </a:p>
        </p:txBody>
      </p:sp>
      <p:cxnSp>
        <p:nvCxnSpPr>
          <p:cNvPr id="3" name="직선 화살표 연결선 2"/>
          <p:cNvCxnSpPr>
            <a:stCxn id="30" idx="3"/>
            <a:endCxn id="32" idx="1"/>
          </p:cNvCxnSpPr>
          <p:nvPr/>
        </p:nvCxnSpPr>
        <p:spPr>
          <a:xfrm>
            <a:off x="2316163" y="3125788"/>
            <a:ext cx="242887" cy="0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직선 화살표 연결선 33"/>
          <p:cNvCxnSpPr>
            <a:stCxn id="29" idx="3"/>
            <a:endCxn id="31" idx="1"/>
          </p:cNvCxnSpPr>
          <p:nvPr/>
        </p:nvCxnSpPr>
        <p:spPr>
          <a:xfrm>
            <a:off x="2314575" y="3997325"/>
            <a:ext cx="244475" cy="0"/>
          </a:xfrm>
          <a:prstGeom prst="straightConnector1">
            <a:avLst/>
          </a:prstGeom>
          <a:ln>
            <a:solidFill>
              <a:srgbClr val="C1719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꺾인 연결선 8"/>
          <p:cNvCxnSpPr>
            <a:stCxn id="32" idx="3"/>
            <a:endCxn id="33" idx="2"/>
          </p:cNvCxnSpPr>
          <p:nvPr/>
        </p:nvCxnSpPr>
        <p:spPr>
          <a:xfrm>
            <a:off x="4905375" y="3126582"/>
            <a:ext cx="298475" cy="427511"/>
          </a:xfrm>
          <a:prstGeom prst="bentConnector3">
            <a:avLst>
              <a:gd name="adj1" fmla="val 50000"/>
            </a:avLst>
          </a:prstGeom>
          <a:ln>
            <a:solidFill>
              <a:schemeClr val="accent5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꺾인 연결선 38"/>
          <p:cNvCxnSpPr>
            <a:stCxn id="31" idx="3"/>
            <a:endCxn id="33" idx="2"/>
          </p:cNvCxnSpPr>
          <p:nvPr/>
        </p:nvCxnSpPr>
        <p:spPr>
          <a:xfrm flipV="1">
            <a:off x="4902200" y="3554093"/>
            <a:ext cx="301650" cy="443233"/>
          </a:xfrm>
          <a:prstGeom prst="bentConnector3">
            <a:avLst>
              <a:gd name="adj1" fmla="val 50000"/>
            </a:avLst>
          </a:prstGeom>
          <a:ln>
            <a:solidFill>
              <a:srgbClr val="C1719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56381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1. </a:t>
            </a:r>
            <a:r>
              <a:rPr dirty="0" smtClean="0"/>
              <a:t>경영전략의</a:t>
            </a:r>
            <a:r>
              <a:rPr lang="en-US" dirty="0" smtClean="0"/>
              <a:t> </a:t>
            </a:r>
            <a:r>
              <a:rPr dirty="0" smtClean="0"/>
              <a:t>개념</a:t>
            </a:r>
            <a:endParaRPr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22FABB-BB31-4D38-BD84-3305201C8804}" type="slidenum">
              <a:rPr lang="ko-KR" altLang="en-US"/>
              <a:pPr>
                <a:defRPr/>
              </a:pPr>
              <a:t>14</a:t>
            </a:fld>
            <a:endParaRPr lang="ko-KR" altLang="en-US" dirty="0"/>
          </a:p>
        </p:txBody>
      </p:sp>
      <p:sp>
        <p:nvSpPr>
          <p:cNvPr id="25" name="AutoShape 380"/>
          <p:cNvSpPr>
            <a:spLocks noChangeArrowheads="1"/>
          </p:cNvSpPr>
          <p:nvPr/>
        </p:nvSpPr>
        <p:spPr bwMode="gray">
          <a:xfrm>
            <a:off x="1063625" y="1216025"/>
            <a:ext cx="5327650" cy="1079500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400" kern="0">
              <a:solidFill>
                <a:sysClr val="windowText" lastClr="000000"/>
              </a:solidFill>
              <a:ea typeface="서울남산체 M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36650" y="1435100"/>
            <a:ext cx="525621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ea typeface="서울남산체 M" pitchFamily="18" charset="-127"/>
              </a:rPr>
              <a:t>Strategy is </a:t>
            </a:r>
            <a:r>
              <a:rPr kumimoji="0" lang="en-US" altLang="ko-KR" sz="1200" b="1" u="sng" kern="0" dirty="0">
                <a:ea typeface="서울남산체 M" pitchFamily="18" charset="-127"/>
              </a:rPr>
              <a:t>an integrated plan of action</a:t>
            </a:r>
            <a:r>
              <a:rPr kumimoji="0" lang="en-US" altLang="ko-KR" sz="1200" kern="0" dirty="0">
                <a:ea typeface="서울남산체 M" pitchFamily="18" charset="-127"/>
              </a:rPr>
              <a:t> for achieving the basic objectives of the enterprise(</a:t>
            </a:r>
            <a:r>
              <a:rPr kumimoji="0" lang="en-US" altLang="ko-KR" sz="1200" kern="0" dirty="0" err="1">
                <a:ea typeface="서울남산체 M" pitchFamily="18" charset="-127"/>
              </a:rPr>
              <a:t>Glueck</a:t>
            </a:r>
            <a:r>
              <a:rPr kumimoji="0" lang="en-US" altLang="ko-KR" sz="1200" kern="0" dirty="0">
                <a:ea typeface="서울남산체 M" pitchFamily="18" charset="-127"/>
              </a:rPr>
              <a:t>, 1980)</a:t>
            </a:r>
          </a:p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ea typeface="서울남산체 M" pitchFamily="18" charset="-127"/>
              </a:rPr>
              <a:t>(</a:t>
            </a:r>
            <a:r>
              <a:rPr kumimoji="0" lang="ko-KR" altLang="en-US" sz="1200" kern="0" dirty="0">
                <a:ea typeface="서울남산체 M" pitchFamily="18" charset="-127"/>
              </a:rPr>
              <a:t>경영전략은 기업의 기본적인 목적 달성을 위한 </a:t>
            </a:r>
            <a:r>
              <a:rPr kumimoji="0" lang="ko-KR" altLang="en-US" sz="1200" b="1" kern="0" dirty="0">
                <a:ea typeface="서울남산체 M" pitchFamily="18" charset="-127"/>
              </a:rPr>
              <a:t>경영활동의 통합 계획</a:t>
            </a:r>
            <a:r>
              <a:rPr kumimoji="0" lang="en-US" altLang="ko-KR" sz="1200" kern="0" dirty="0">
                <a:ea typeface="서울남산체 M" pitchFamily="18" charset="-127"/>
              </a:rPr>
              <a:t>).</a:t>
            </a:r>
          </a:p>
        </p:txBody>
      </p:sp>
      <p:sp>
        <p:nvSpPr>
          <p:cNvPr id="29" name="AutoShape 388"/>
          <p:cNvSpPr>
            <a:spLocks noChangeArrowheads="1"/>
          </p:cNvSpPr>
          <p:nvPr/>
        </p:nvSpPr>
        <p:spPr bwMode="gray">
          <a:xfrm>
            <a:off x="1063625" y="2441575"/>
            <a:ext cx="5319713" cy="1081088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ko-KR" sz="1400" kern="0">
              <a:solidFill>
                <a:sysClr val="windowText" lastClr="000000"/>
              </a:solidFill>
              <a:ea typeface="서울남산체 M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08088" y="2657475"/>
            <a:ext cx="500221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ea typeface="서울남산체 M" pitchFamily="18" charset="-127"/>
              </a:rPr>
              <a:t>Strategy is </a:t>
            </a:r>
            <a:r>
              <a:rPr kumimoji="0" lang="en-US" altLang="ko-KR" sz="1200" b="1" u="sng" kern="0" dirty="0">
                <a:ea typeface="서울남산체 M" pitchFamily="18" charset="-127"/>
              </a:rPr>
              <a:t>the creation of a unique and valuable position</a:t>
            </a:r>
            <a:r>
              <a:rPr kumimoji="0" lang="en-US" altLang="ko-KR" sz="1200" kern="0" dirty="0">
                <a:ea typeface="서울남산체 M" pitchFamily="18" charset="-127"/>
              </a:rPr>
              <a:t> and making trade-off in competing(Porter, 1996)</a:t>
            </a:r>
          </a:p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ea typeface="서울남산체 M" pitchFamily="18" charset="-127"/>
              </a:rPr>
              <a:t>(</a:t>
            </a:r>
            <a:r>
              <a:rPr kumimoji="0" lang="ko-KR" altLang="en-US" sz="1200" kern="0" dirty="0">
                <a:ea typeface="서울남산체 M" pitchFamily="18" charset="-127"/>
              </a:rPr>
              <a:t>전략은 </a:t>
            </a:r>
            <a:r>
              <a:rPr kumimoji="0" lang="ko-KR" altLang="en-US" sz="1200" b="1" kern="0" dirty="0">
                <a:ea typeface="서울남산체 M" pitchFamily="18" charset="-127"/>
              </a:rPr>
              <a:t>고유하고 가치 있는 포지션을 창출</a:t>
            </a:r>
            <a:r>
              <a:rPr kumimoji="0" lang="ko-KR" altLang="en-US" sz="1200" kern="0" dirty="0">
                <a:ea typeface="서울남산체 M" pitchFamily="18" charset="-127"/>
              </a:rPr>
              <a:t>하고</a:t>
            </a:r>
            <a:r>
              <a:rPr kumimoji="0" lang="en-US" altLang="ko-KR" sz="1200" kern="0" dirty="0">
                <a:ea typeface="서울남산체 M" pitchFamily="18" charset="-127"/>
              </a:rPr>
              <a:t>, </a:t>
            </a:r>
            <a:r>
              <a:rPr kumimoji="0" lang="ko-KR" altLang="en-US" sz="1200" kern="0" dirty="0">
                <a:ea typeface="서울남산체 M" pitchFamily="18" charset="-127"/>
              </a:rPr>
              <a:t>경쟁우위를 달성하는 것</a:t>
            </a:r>
            <a:r>
              <a:rPr kumimoji="0" lang="en-US" altLang="ko-KR" sz="1200" kern="0" dirty="0">
                <a:ea typeface="서울남산체 M" pitchFamily="18" charset="-127"/>
              </a:rPr>
              <a:t>).</a:t>
            </a:r>
          </a:p>
        </p:txBody>
      </p:sp>
      <p:sp>
        <p:nvSpPr>
          <p:cNvPr id="33" name="AutoShape 380"/>
          <p:cNvSpPr>
            <a:spLocks noChangeArrowheads="1"/>
          </p:cNvSpPr>
          <p:nvPr/>
        </p:nvSpPr>
        <p:spPr bwMode="gray">
          <a:xfrm>
            <a:off x="1063625" y="3663950"/>
            <a:ext cx="5327650" cy="1079500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400" kern="0">
              <a:solidFill>
                <a:sysClr val="windowText" lastClr="000000"/>
              </a:solidFill>
              <a:ea typeface="서울남산체 M" pitchFamily="18" charset="-127"/>
            </a:endParaRPr>
          </a:p>
        </p:txBody>
      </p:sp>
      <p:sp>
        <p:nvSpPr>
          <p:cNvPr id="36" name="AutoShape 388"/>
          <p:cNvSpPr>
            <a:spLocks noChangeArrowheads="1"/>
          </p:cNvSpPr>
          <p:nvPr/>
        </p:nvSpPr>
        <p:spPr bwMode="gray">
          <a:xfrm>
            <a:off x="1063625" y="4905375"/>
            <a:ext cx="5319713" cy="1079500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ko-KR" sz="1400" kern="0">
              <a:solidFill>
                <a:sysClr val="windowText" lastClr="000000"/>
              </a:solidFill>
              <a:ea typeface="서울남산체 M" pitchFamily="18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279525" y="3879850"/>
            <a:ext cx="50038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ea typeface="서울남산체 M" pitchFamily="18" charset="-127"/>
              </a:rPr>
              <a:t>The heart of Strategy is </a:t>
            </a:r>
            <a:r>
              <a:rPr kumimoji="0" lang="en-US" altLang="ko-KR" sz="1200" b="1" u="sng" kern="0" dirty="0">
                <a:ea typeface="서울남산체 M" pitchFamily="18" charset="-127"/>
              </a:rPr>
              <a:t>creating superior value for </a:t>
            </a:r>
            <a:r>
              <a:rPr kumimoji="0" lang="en-US" altLang="ko-KR" sz="1200" b="1" u="sng" kern="0" dirty="0" smtClean="0">
                <a:ea typeface="서울남산체 M" pitchFamily="18" charset="-127"/>
              </a:rPr>
              <a:t>customers</a:t>
            </a:r>
            <a:br>
              <a:rPr kumimoji="0" lang="en-US" altLang="ko-KR" sz="1200" b="1" u="sng" kern="0" dirty="0" smtClean="0">
                <a:ea typeface="서울남산체 M" pitchFamily="18" charset="-127"/>
              </a:rPr>
            </a:br>
            <a:r>
              <a:rPr kumimoji="0" lang="en-US" altLang="ko-KR" sz="1200" kern="0" dirty="0" smtClean="0">
                <a:ea typeface="서울남산체 M" pitchFamily="18" charset="-127"/>
              </a:rPr>
              <a:t>(</a:t>
            </a:r>
            <a:r>
              <a:rPr kumimoji="0" lang="en-US" altLang="ko-KR" sz="1200" kern="0" dirty="0" err="1" smtClean="0">
                <a:ea typeface="서울남산체 M" pitchFamily="18" charset="-127"/>
              </a:rPr>
              <a:t>Ohmae</a:t>
            </a:r>
            <a:r>
              <a:rPr kumimoji="0" lang="en-US" altLang="ko-KR" sz="1200" kern="0" dirty="0">
                <a:ea typeface="서울남산체 M" pitchFamily="18" charset="-127"/>
              </a:rPr>
              <a:t>, 1998)</a:t>
            </a:r>
          </a:p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ea typeface="서울남산체 M" pitchFamily="18" charset="-127"/>
              </a:rPr>
              <a:t>(</a:t>
            </a:r>
            <a:r>
              <a:rPr kumimoji="0" lang="ko-KR" altLang="en-US" sz="1200" kern="0" dirty="0">
                <a:ea typeface="서울남산체 M" pitchFamily="18" charset="-127"/>
              </a:rPr>
              <a:t>전략의 핵심은 </a:t>
            </a:r>
            <a:r>
              <a:rPr kumimoji="0" lang="ko-KR" altLang="en-US" sz="1200" b="1" kern="0" dirty="0">
                <a:ea typeface="서울남산체 M" pitchFamily="18" charset="-127"/>
              </a:rPr>
              <a:t>고객에게 제공할 가치를 극대화</a:t>
            </a:r>
            <a:r>
              <a:rPr kumimoji="0" lang="ko-KR" altLang="en-US" sz="1200" kern="0" dirty="0">
                <a:ea typeface="서울남산체 M" pitchFamily="18" charset="-127"/>
              </a:rPr>
              <a:t> 하는 것</a:t>
            </a:r>
            <a:r>
              <a:rPr kumimoji="0" lang="en-US" altLang="ko-KR" sz="1200" kern="0" dirty="0">
                <a:ea typeface="서울남산체 M" pitchFamily="18" charset="-127"/>
              </a:rPr>
              <a:t>).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279525" y="5121275"/>
            <a:ext cx="50038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ea typeface="서울남산체 M" pitchFamily="18" charset="-127"/>
              </a:rPr>
              <a:t>Strategy is</a:t>
            </a:r>
            <a:r>
              <a:rPr kumimoji="0" lang="en-US" altLang="ko-KR" sz="1200" b="1" u="sng" kern="0" dirty="0">
                <a:ea typeface="서울남산체 M" pitchFamily="18" charset="-127"/>
              </a:rPr>
              <a:t> a pattern of resource allocation</a:t>
            </a:r>
            <a:r>
              <a:rPr kumimoji="0" lang="en-US" altLang="ko-KR" sz="1200" kern="0" dirty="0">
                <a:ea typeface="서울남산체 M" pitchFamily="18" charset="-127"/>
              </a:rPr>
              <a:t> that enables firms to improve their performance(Barney, 1997)</a:t>
            </a:r>
          </a:p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>
                <a:ea typeface="서울남산체 M" pitchFamily="18" charset="-127"/>
              </a:rPr>
              <a:t>(</a:t>
            </a:r>
            <a:r>
              <a:rPr kumimoji="0" lang="ko-KR" altLang="en-US" sz="1200" kern="0" dirty="0">
                <a:ea typeface="서울남산체 M" pitchFamily="18" charset="-127"/>
              </a:rPr>
              <a:t>전략은 성과 개선을 위해 </a:t>
            </a:r>
            <a:r>
              <a:rPr kumimoji="0" lang="ko-KR" altLang="en-US" sz="1200" b="1" kern="0" dirty="0">
                <a:ea typeface="서울남산체 M" pitchFamily="18" charset="-127"/>
              </a:rPr>
              <a:t>자원을 할당하는 패턴</a:t>
            </a:r>
            <a:r>
              <a:rPr kumimoji="0" lang="en-US" altLang="ko-KR" sz="1200" kern="0" dirty="0">
                <a:ea typeface="서울남산체 M" pitchFamily="18" charset="-127"/>
              </a:rPr>
              <a:t>).</a:t>
            </a:r>
          </a:p>
        </p:txBody>
      </p:sp>
      <p:grpSp>
        <p:nvGrpSpPr>
          <p:cNvPr id="38927" name="그룹 14"/>
          <p:cNvGrpSpPr>
            <a:grpSpLocks/>
          </p:cNvGrpSpPr>
          <p:nvPr/>
        </p:nvGrpSpPr>
        <p:grpSpPr bwMode="auto">
          <a:xfrm>
            <a:off x="282575" y="1158875"/>
            <a:ext cx="781050" cy="704850"/>
            <a:chOff x="736531" y="7372392"/>
            <a:chExt cx="780983" cy="705590"/>
          </a:xfrm>
        </p:grpSpPr>
        <p:sp>
          <p:nvSpPr>
            <p:cNvPr id="16" name="TextBox 15"/>
            <p:cNvSpPr txBox="1"/>
            <p:nvPr/>
          </p:nvSpPr>
          <p:spPr>
            <a:xfrm>
              <a:off x="736531" y="7677512"/>
              <a:ext cx="780983" cy="4004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경영전략의 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개념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8929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5. </a:t>
            </a:r>
            <a:r>
              <a:rPr dirty="0" smtClean="0"/>
              <a:t>마케팅 믹스 수립</a:t>
            </a:r>
            <a:endParaRPr dirty="0"/>
          </a:p>
        </p:txBody>
      </p:sp>
      <p:sp>
        <p:nvSpPr>
          <p:cNvPr id="27651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27ECFA0-3C71-4E72-AF0E-3EE4297E1DDD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140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7655" name="그룹 14"/>
          <p:cNvGrpSpPr>
            <a:grpSpLocks/>
          </p:cNvGrpSpPr>
          <p:nvPr/>
        </p:nvGrpSpPr>
        <p:grpSpPr bwMode="auto">
          <a:xfrm>
            <a:off x="277813" y="1158875"/>
            <a:ext cx="790575" cy="704850"/>
            <a:chOff x="731762" y="7372392"/>
            <a:chExt cx="790535" cy="705650"/>
          </a:xfrm>
        </p:grpSpPr>
        <p:sp>
          <p:nvSpPr>
            <p:cNvPr id="20" name="TextBox 19"/>
            <p:cNvSpPr txBox="1"/>
            <p:nvPr/>
          </p:nvSpPr>
          <p:spPr>
            <a:xfrm>
              <a:off x="731762" y="7677538"/>
              <a:ext cx="790535" cy="40050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마케팅 믹스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수립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7667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타원 1"/>
          <p:cNvSpPr/>
          <p:nvPr/>
        </p:nvSpPr>
        <p:spPr>
          <a:xfrm>
            <a:off x="1816100" y="3321050"/>
            <a:ext cx="2362200" cy="2362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Product</a:t>
            </a:r>
            <a:endParaRPr lang="ko-KR" altLang="en-US" sz="1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3462338" y="3321050"/>
            <a:ext cx="2362200" cy="2362200"/>
          </a:xfrm>
          <a:prstGeom prst="ellipse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Price</a:t>
            </a:r>
            <a:endParaRPr lang="ko-KR" altLang="en-US" sz="1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1816100" y="4954588"/>
            <a:ext cx="2362200" cy="2362200"/>
          </a:xfrm>
          <a:prstGeom prst="ellipse">
            <a:avLst/>
          </a:prstGeom>
          <a:solidFill>
            <a:schemeClr val="accent3">
              <a:lumMod val="60000"/>
              <a:lumOff val="40000"/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400" b="1">
                <a:solidFill>
                  <a:schemeClr val="tx1"/>
                </a:solidFill>
                <a:latin typeface="+mn-ea"/>
              </a:rPr>
              <a:t>Place</a:t>
            </a:r>
            <a:endParaRPr lang="ko-KR" altLang="en-US" sz="1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3462338" y="4954588"/>
            <a:ext cx="2362200" cy="2362200"/>
          </a:xfrm>
          <a:prstGeom prst="ellipse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400" b="1">
                <a:solidFill>
                  <a:schemeClr val="tx1"/>
                </a:solidFill>
                <a:latin typeface="+mn-ea"/>
              </a:rPr>
              <a:t>Promotion</a:t>
            </a:r>
            <a:endParaRPr lang="ko-KR" altLang="en-US" sz="1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3162300" y="4667250"/>
            <a:ext cx="1346200" cy="1346200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400" b="1" dirty="0"/>
              <a:t>Target Market</a:t>
            </a:r>
            <a:endParaRPr lang="ko-KR" altLang="en-US" sz="1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32325" y="8380413"/>
            <a:ext cx="1995488" cy="2460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(</a:t>
            </a:r>
            <a:r>
              <a: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출처 </a:t>
            </a:r>
            <a:r>
              <a:rPr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: www.learnmarketing.net)</a:t>
            </a:r>
            <a:endParaRPr lang="ko-KR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3" name="모서리가 둥근 사각형 설명선 42"/>
          <p:cNvSpPr/>
          <p:nvPr/>
        </p:nvSpPr>
        <p:spPr bwMode="auto">
          <a:xfrm>
            <a:off x="1282700" y="889000"/>
            <a:ext cx="2463800" cy="2324100"/>
          </a:xfrm>
          <a:prstGeom prst="wedgeRoundRectCallout">
            <a:avLst>
              <a:gd name="adj1" fmla="val 16555"/>
              <a:gd name="adj2" fmla="val 70734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latinLnBrk="0">
              <a:spcBef>
                <a:spcPts val="300"/>
              </a:spcBef>
              <a:defRPr/>
            </a:pPr>
            <a:r>
              <a:rPr lang="ko-KR" altLang="en-US" sz="1200" b="1" dirty="0">
                <a:solidFill>
                  <a:schemeClr val="accent2"/>
                </a:solidFill>
                <a:latin typeface="+mn-ea"/>
              </a:rPr>
              <a:t>제품 전략</a:t>
            </a:r>
            <a:r>
              <a:rPr lang="ko-KR" altLang="en-US" sz="1200" dirty="0">
                <a:solidFill>
                  <a:schemeClr val="accent2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schemeClr val="accent2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schemeClr val="accent2"/>
                </a:solidFill>
                <a:latin typeface="+mn-ea"/>
              </a:rPr>
              <a:t>제품의 가치를 상승시키기 위한 </a:t>
            </a:r>
            <a:r>
              <a:rPr lang="ko-KR" altLang="en-US" sz="1200" dirty="0" err="1">
                <a:solidFill>
                  <a:schemeClr val="accent2"/>
                </a:solidFill>
                <a:latin typeface="+mn-ea"/>
              </a:rPr>
              <a:t>패키징</a:t>
            </a:r>
            <a:r>
              <a:rPr lang="ko-KR" altLang="en-US" sz="1200" dirty="0">
                <a:solidFill>
                  <a:schemeClr val="accent2"/>
                </a:solidFill>
                <a:latin typeface="+mn-ea"/>
              </a:rPr>
              <a:t> 및 디자인 설계</a:t>
            </a:r>
            <a:endParaRPr lang="en-US" altLang="ko-KR" sz="1200" dirty="0">
              <a:solidFill>
                <a:schemeClr val="accent2"/>
              </a:solidFill>
              <a:latin typeface="+mn-ea"/>
            </a:endParaRPr>
          </a:p>
          <a:p>
            <a:pPr marL="171450" indent="-171450" latinLnBrk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제품이 지향하는 목표 고객은 누구인가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? </a:t>
            </a:r>
          </a:p>
          <a:p>
            <a:pPr marL="171450" indent="-171450" latinLnBrk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제품에 대해 고객이 기대하는 것은 무엇인가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?</a:t>
            </a:r>
          </a:p>
          <a:p>
            <a:pPr marL="171450" indent="-171450" latinLnBrk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당사의 제품이 경쟁업체 제품에 비해 차별화된 강점은 무엇인가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?</a:t>
            </a:r>
            <a:endParaRPr lang="en-US" altLang="ko-KR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5" name="모서리가 둥근 사각형 설명선 44"/>
          <p:cNvSpPr/>
          <p:nvPr/>
        </p:nvSpPr>
        <p:spPr bwMode="auto">
          <a:xfrm flipH="1">
            <a:off x="3856038" y="889000"/>
            <a:ext cx="2506662" cy="2324100"/>
          </a:xfrm>
          <a:prstGeom prst="wedgeRoundRectCallout">
            <a:avLst>
              <a:gd name="adj1" fmla="val 16555"/>
              <a:gd name="adj2" fmla="val 70734"/>
              <a:gd name="adj3" fmla="val 16667"/>
            </a:avLst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latinLnBrk="0">
              <a:spcBef>
                <a:spcPts val="300"/>
              </a:spcBef>
              <a:defRPr/>
            </a:pPr>
            <a:r>
              <a:rPr lang="ko-KR" altLang="en-US" sz="1200" b="1" dirty="0">
                <a:solidFill>
                  <a:schemeClr val="tx2"/>
                </a:solidFill>
                <a:latin typeface="+mn-ea"/>
              </a:rPr>
              <a:t>가격 전략</a:t>
            </a:r>
            <a:r>
              <a:rPr lang="ko-KR" altLang="en-US" sz="1200" dirty="0">
                <a:solidFill>
                  <a:schemeClr val="tx2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schemeClr val="tx2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schemeClr val="tx2"/>
                </a:solidFill>
                <a:latin typeface="+mn-ea"/>
              </a:rPr>
              <a:t>일반적으로 가격 책정 방식에는 다섯 가지 요소 고려</a:t>
            </a:r>
            <a:endParaRPr lang="en-US" altLang="ko-KR" sz="1200" dirty="0">
              <a:solidFill>
                <a:schemeClr val="tx2"/>
              </a:solidFill>
              <a:latin typeface="+mn-ea"/>
            </a:endParaRPr>
          </a:p>
          <a:p>
            <a:pPr marL="171450" indent="-171450" latinLnBrk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비용 산정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경쟁업체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기업 주관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171450" indent="-171450" latinLnBrk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제품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포지셔닝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</a:t>
            </a:r>
          </a:p>
          <a:p>
            <a:pPr marL="171450" indent="-171450" latinLnBrk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목표 고객과 이들이 지불하고자 하는 가격 수준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46" name="모서리가 둥근 사각형 설명선 45"/>
          <p:cNvSpPr/>
          <p:nvPr/>
        </p:nvSpPr>
        <p:spPr bwMode="auto">
          <a:xfrm>
            <a:off x="1282700" y="7389813"/>
            <a:ext cx="2463800" cy="887412"/>
          </a:xfrm>
          <a:prstGeom prst="wedgeRoundRectCallout">
            <a:avLst>
              <a:gd name="adj1" fmla="val 17070"/>
              <a:gd name="adj2" fmla="val -78981"/>
              <a:gd name="adj3" fmla="val 16667"/>
            </a:avLst>
          </a:prstGeom>
          <a:ln>
            <a:solidFill>
              <a:schemeClr val="accent3">
                <a:lumMod val="75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latinLnBrk="0">
              <a:spcBef>
                <a:spcPts val="300"/>
              </a:spcBef>
              <a:defRPr/>
            </a:pPr>
            <a:r>
              <a:rPr lang="ko-KR" altLang="en-US" sz="12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유통 전략</a:t>
            </a:r>
            <a:r>
              <a:rPr lang="ko-KR" altLang="en-US" sz="1200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최종 제품 또는 서비스를 소비자에게 정확한 시간에 적절한 방식으로 전달</a:t>
            </a:r>
            <a:endParaRPr lang="en-US" altLang="ko-KR" sz="1200" dirty="0">
              <a:solidFill>
                <a:schemeClr val="accent3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8" name="모서리가 둥근 사각형 설명선 47"/>
          <p:cNvSpPr/>
          <p:nvPr/>
        </p:nvSpPr>
        <p:spPr bwMode="auto">
          <a:xfrm flipH="1">
            <a:off x="3856038" y="7389813"/>
            <a:ext cx="2463800" cy="887412"/>
          </a:xfrm>
          <a:prstGeom prst="wedgeRoundRectCallout">
            <a:avLst>
              <a:gd name="adj1" fmla="val 17070"/>
              <a:gd name="adj2" fmla="val -78981"/>
              <a:gd name="adj3" fmla="val 16667"/>
            </a:avLst>
          </a:prstGeom>
          <a:ln>
            <a:solidFill>
              <a:schemeClr val="accent6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latinLnBrk="0">
              <a:spcBef>
                <a:spcPts val="300"/>
              </a:spcBef>
              <a:defRPr/>
            </a:pPr>
            <a:r>
              <a:rPr lang="ko-KR" altLang="en-US" sz="1200" b="1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홍보 전략</a:t>
            </a:r>
            <a:r>
              <a:rPr lang="ko-KR" altLang="en-US" sz="12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schemeClr val="accent6">
                    <a:lumMod val="50000"/>
                  </a:schemeClr>
                </a:solidFill>
                <a:latin typeface="+mn-ea"/>
              </a:rPr>
              <a:t>제품이 잘 팔릴 수 있도록 목표 시장과 소통</a:t>
            </a:r>
            <a:endParaRPr lang="en-US" altLang="ko-KR" sz="1200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398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6. </a:t>
            </a:r>
            <a:r>
              <a:rPr dirty="0" smtClean="0"/>
              <a:t>제품</a:t>
            </a:r>
            <a:r>
              <a:rPr lang="en-US" altLang="ko-KR" dirty="0" smtClean="0"/>
              <a:t>(</a:t>
            </a:r>
            <a:r>
              <a:rPr dirty="0" smtClean="0"/>
              <a:t>서비스</a:t>
            </a:r>
            <a:r>
              <a:rPr lang="en-US" altLang="ko-KR" dirty="0" smtClean="0"/>
              <a:t>) </a:t>
            </a:r>
            <a:r>
              <a:rPr dirty="0" smtClean="0"/>
              <a:t>분석</a:t>
            </a:r>
            <a:endParaRPr dirty="0"/>
          </a:p>
        </p:txBody>
      </p:sp>
      <p:sp>
        <p:nvSpPr>
          <p:cNvPr id="2867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7272576-9F20-49B4-8C24-0EBC29BF7D8D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141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8679" name="그룹 14"/>
          <p:cNvGrpSpPr>
            <a:grpSpLocks/>
          </p:cNvGrpSpPr>
          <p:nvPr/>
        </p:nvGrpSpPr>
        <p:grpSpPr bwMode="auto">
          <a:xfrm>
            <a:off x="328613" y="1158875"/>
            <a:ext cx="688975" cy="550863"/>
            <a:chOff x="783056" y="7372392"/>
            <a:chExt cx="687951" cy="551599"/>
          </a:xfrm>
        </p:grpSpPr>
        <p:sp>
          <p:nvSpPr>
            <p:cNvPr id="20" name="TextBox 19"/>
            <p:cNvSpPr txBox="1"/>
            <p:nvPr/>
          </p:nvSpPr>
          <p:spPr>
            <a:xfrm>
              <a:off x="783056" y="7677599"/>
              <a:ext cx="687951" cy="2463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제품 분석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8689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680" name="TextBox 27"/>
          <p:cNvSpPr txBox="1">
            <a:spLocks noChangeArrowheads="1"/>
          </p:cNvSpPr>
          <p:nvPr/>
        </p:nvSpPr>
        <p:spPr bwMode="auto">
          <a:xfrm>
            <a:off x="3362324" y="2308675"/>
            <a:ext cx="31400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algn="just" latinLnBrk="0">
              <a:lnSpc>
                <a:spcPct val="120000"/>
              </a:lnSpc>
              <a:spcBef>
                <a:spcPts val="600"/>
              </a:spcBef>
              <a:buFontTx/>
              <a:buNone/>
            </a:pPr>
            <a:r>
              <a:rPr lang="en-US" altLang="ko-KR" sz="1000" dirty="0" smtClean="0">
                <a:latin typeface="+mn-ea"/>
              </a:rPr>
              <a:t>*USP(Unique Selling Proposition) </a:t>
            </a:r>
            <a:r>
              <a:rPr lang="ko-KR" altLang="en-US" sz="1000" dirty="0" smtClean="0">
                <a:latin typeface="+mn-ea"/>
                <a:ea typeface="+mn-ea"/>
              </a:rPr>
              <a:t>다른 </a:t>
            </a:r>
            <a:r>
              <a:rPr lang="ko-KR" altLang="en-US" sz="1000" dirty="0">
                <a:latin typeface="+mn-ea"/>
                <a:ea typeface="+mn-ea"/>
              </a:rPr>
              <a:t>제품이 제공하지 못하고 우리 제품만이 제공해 주는 독특한 것을 의미함</a:t>
            </a:r>
            <a:r>
              <a:rPr lang="en-US" altLang="ko-KR" sz="1000" dirty="0">
                <a:latin typeface="+mn-ea"/>
                <a:ea typeface="+mn-ea"/>
              </a:rPr>
              <a:t>.  </a:t>
            </a:r>
          </a:p>
        </p:txBody>
      </p:sp>
      <p:sp>
        <p:nvSpPr>
          <p:cNvPr id="30" name="모서리가 둥근 직사각형 8"/>
          <p:cNvSpPr>
            <a:spLocks noChangeArrowheads="1"/>
          </p:cNvSpPr>
          <p:nvPr/>
        </p:nvSpPr>
        <p:spPr bwMode="auto">
          <a:xfrm>
            <a:off x="1303944" y="3183749"/>
            <a:ext cx="1570038" cy="56991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chemeClr val="bg1"/>
                </a:solidFill>
                <a:latin typeface="+mn-ea"/>
                <a:sym typeface="Wingdings" pitchFamily="2" charset="2"/>
              </a:rPr>
              <a:t>제공하는 편익 분석</a:t>
            </a:r>
            <a:endParaRPr lang="en-US" altLang="ko-KR" sz="1200" dirty="0">
              <a:solidFill>
                <a:schemeClr val="bg1"/>
              </a:solidFill>
              <a:latin typeface="+mn-ea"/>
              <a:sym typeface="Wingdings" pitchFamily="2" charset="2"/>
            </a:endParaRPr>
          </a:p>
        </p:txBody>
      </p:sp>
      <p:sp>
        <p:nvSpPr>
          <p:cNvPr id="33" name="타원 32"/>
          <p:cNvSpPr/>
          <p:nvPr/>
        </p:nvSpPr>
        <p:spPr bwMode="auto">
          <a:xfrm>
            <a:off x="5228768" y="2896649"/>
            <a:ext cx="1188560" cy="1140332"/>
          </a:xfrm>
          <a:prstGeom prst="ellipse">
            <a:avLst/>
          </a:prstGeom>
          <a:solidFill>
            <a:schemeClr val="tx1"/>
          </a:solidFill>
          <a:ln>
            <a:solidFill>
              <a:schemeClr val="accent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2000" rIns="72000" anchor="ctr"/>
          <a:lstStyle/>
          <a:p>
            <a:pPr algn="ctr">
              <a:defRPr/>
            </a:pPr>
            <a:r>
              <a:rPr lang="en-US" altLang="ko-KR" sz="1200" b="1" dirty="0">
                <a:solidFill>
                  <a:prstClr val="white"/>
                </a:solidFill>
                <a:latin typeface="+mn-ea"/>
              </a:rPr>
              <a:t>USP </a:t>
            </a:r>
            <a:r>
              <a:rPr lang="ko-KR" altLang="en-US" sz="1200" b="1" dirty="0">
                <a:solidFill>
                  <a:prstClr val="white"/>
                </a:solidFill>
                <a:latin typeface="+mn-ea"/>
              </a:rPr>
              <a:t>발굴</a:t>
            </a:r>
          </a:p>
        </p:txBody>
      </p:sp>
      <p:cxnSp>
        <p:nvCxnSpPr>
          <p:cNvPr id="34" name="직선 화살표 연결선 33"/>
          <p:cNvCxnSpPr>
            <a:stCxn id="30" idx="3"/>
            <a:endCxn id="50" idx="1"/>
          </p:cNvCxnSpPr>
          <p:nvPr/>
        </p:nvCxnSpPr>
        <p:spPr>
          <a:xfrm>
            <a:off x="2873982" y="3467912"/>
            <a:ext cx="381000" cy="0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모서리가 둥근 직사각형 8"/>
          <p:cNvSpPr>
            <a:spLocks noChangeArrowheads="1"/>
          </p:cNvSpPr>
          <p:nvPr/>
        </p:nvSpPr>
        <p:spPr bwMode="auto">
          <a:xfrm>
            <a:off x="3254982" y="3183749"/>
            <a:ext cx="1570037" cy="56991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chemeClr val="bg1"/>
                </a:solidFill>
                <a:latin typeface="+mn-ea"/>
                <a:sym typeface="Wingdings" pitchFamily="2" charset="2"/>
              </a:rPr>
              <a:t>경쟁제품 비교 분석</a:t>
            </a:r>
            <a:endParaRPr lang="en-US" altLang="ko-KR" sz="1200" dirty="0">
              <a:solidFill>
                <a:schemeClr val="bg1"/>
              </a:solidFill>
              <a:latin typeface="+mn-ea"/>
              <a:sym typeface="Wingdings" pitchFamily="2" charset="2"/>
            </a:endParaRPr>
          </a:p>
        </p:txBody>
      </p:sp>
      <p:cxnSp>
        <p:nvCxnSpPr>
          <p:cNvPr id="51" name="직선 화살표 연결선 50"/>
          <p:cNvCxnSpPr>
            <a:stCxn id="50" idx="3"/>
          </p:cNvCxnSpPr>
          <p:nvPr/>
        </p:nvCxnSpPr>
        <p:spPr>
          <a:xfrm flipV="1">
            <a:off x="4825019" y="3466324"/>
            <a:ext cx="403225" cy="1588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모서리가 둥근 직사각형 4"/>
          <p:cNvSpPr>
            <a:spLocks noChangeArrowheads="1"/>
          </p:cNvSpPr>
          <p:nvPr/>
        </p:nvSpPr>
        <p:spPr bwMode="auto">
          <a:xfrm>
            <a:off x="1230312" y="1336675"/>
            <a:ext cx="5272088" cy="972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latinLnBrk="0">
              <a:lnSpc>
                <a:spcPct val="150000"/>
              </a:lnSpc>
              <a:defRPr/>
            </a:pPr>
            <a:r>
              <a:rPr lang="ko-KR" altLang="en-US" sz="1200" dirty="0" smtClean="0">
                <a:solidFill>
                  <a:srgbClr val="006699"/>
                </a:solidFill>
                <a:latin typeface="+mn-ea"/>
              </a:rPr>
              <a:t>제품분석은 우리 제품이 고객에게 제공하는 편익이 무엇이고</a:t>
            </a:r>
            <a:r>
              <a:rPr lang="en-US" altLang="ko-KR" sz="1200" dirty="0" smtClean="0">
                <a:solidFill>
                  <a:srgbClr val="006699"/>
                </a:solidFill>
                <a:latin typeface="+mn-ea"/>
              </a:rPr>
              <a:t>, </a:t>
            </a:r>
            <a:r>
              <a:rPr lang="ko-KR" altLang="en-US" sz="1200" dirty="0" smtClean="0">
                <a:solidFill>
                  <a:srgbClr val="006699"/>
                </a:solidFill>
                <a:latin typeface="+mn-ea"/>
              </a:rPr>
              <a:t>경쟁사 제품의 장</a:t>
            </a:r>
            <a:r>
              <a:rPr lang="en-US" altLang="ko-KR" sz="1200" dirty="0" smtClean="0">
                <a:solidFill>
                  <a:srgbClr val="006699"/>
                </a:solidFill>
                <a:latin typeface="+mn-ea"/>
              </a:rPr>
              <a:t>·</a:t>
            </a:r>
            <a:r>
              <a:rPr lang="ko-KR" altLang="en-US" sz="1200" dirty="0" smtClean="0">
                <a:solidFill>
                  <a:srgbClr val="006699"/>
                </a:solidFill>
                <a:latin typeface="+mn-ea"/>
              </a:rPr>
              <a:t>단점은 무엇이며</a:t>
            </a:r>
            <a:r>
              <a:rPr lang="en-US" altLang="ko-KR" sz="1200" dirty="0" smtClean="0">
                <a:solidFill>
                  <a:srgbClr val="006699"/>
                </a:solidFill>
                <a:latin typeface="+mn-ea"/>
              </a:rPr>
              <a:t>, </a:t>
            </a:r>
            <a:r>
              <a:rPr lang="ko-KR" altLang="en-US" sz="1200" dirty="0" smtClean="0">
                <a:solidFill>
                  <a:srgbClr val="006699"/>
                </a:solidFill>
                <a:latin typeface="+mn-ea"/>
              </a:rPr>
              <a:t>나아가 우리 제품의 </a:t>
            </a:r>
            <a:r>
              <a:rPr lang="en-US" altLang="ko-KR" sz="1200" dirty="0" smtClean="0">
                <a:solidFill>
                  <a:srgbClr val="006699"/>
                </a:solidFill>
                <a:latin typeface="+mn-ea"/>
              </a:rPr>
              <a:t>USP(Unique Selling Proposition)</a:t>
            </a:r>
            <a:r>
              <a:rPr lang="ko-KR" altLang="en-US" sz="1200" dirty="0" smtClean="0">
                <a:solidFill>
                  <a:srgbClr val="006699"/>
                </a:solidFill>
                <a:latin typeface="+mn-ea"/>
              </a:rPr>
              <a:t>을 찾아가는 순서로 진행됨</a:t>
            </a:r>
            <a:r>
              <a:rPr lang="en-US" altLang="ko-KR" sz="1200" dirty="0" smtClean="0">
                <a:solidFill>
                  <a:srgbClr val="006699"/>
                </a:solidFill>
                <a:latin typeface="+mn-ea"/>
              </a:rPr>
              <a:t>. </a:t>
            </a:r>
          </a:p>
        </p:txBody>
      </p:sp>
    </p:spTree>
    <p:extLst>
      <p:ext uri="{BB962C8B-B14F-4D97-AF65-F5344CB8AC3E}">
        <p14:creationId xmlns="" xmlns:p14="http://schemas.microsoft.com/office/powerpoint/2010/main" val="365222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7. </a:t>
            </a:r>
            <a:r>
              <a:rPr dirty="0" smtClean="0"/>
              <a:t>가격 결정 방법론</a:t>
            </a:r>
            <a:endParaRPr dirty="0"/>
          </a:p>
        </p:txBody>
      </p:sp>
      <p:sp>
        <p:nvSpPr>
          <p:cNvPr id="29699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6F8F0C8-AC94-42FA-BB06-E5D51DA2DB9C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142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9703" name="그룹 14"/>
          <p:cNvGrpSpPr>
            <a:grpSpLocks/>
          </p:cNvGrpSpPr>
          <p:nvPr/>
        </p:nvGrpSpPr>
        <p:grpSpPr bwMode="auto">
          <a:xfrm>
            <a:off x="338138" y="1158875"/>
            <a:ext cx="669925" cy="704850"/>
            <a:chOff x="792676" y="7372392"/>
            <a:chExt cx="668717" cy="705649"/>
          </a:xfrm>
        </p:grpSpPr>
        <p:sp>
          <p:nvSpPr>
            <p:cNvPr id="20" name="TextBox 19"/>
            <p:cNvSpPr txBox="1"/>
            <p:nvPr/>
          </p:nvSpPr>
          <p:spPr>
            <a:xfrm>
              <a:off x="792676" y="7677538"/>
              <a:ext cx="668717" cy="4005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가격 결정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방법론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9729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8" name="모서리가 둥근 직사각형 37"/>
          <p:cNvSpPr/>
          <p:nvPr/>
        </p:nvSpPr>
        <p:spPr>
          <a:xfrm>
            <a:off x="2946400" y="1185863"/>
            <a:ext cx="1462088" cy="55403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200" dirty="0"/>
              <a:t>마케팅전략</a:t>
            </a:r>
          </a:p>
        </p:txBody>
      </p:sp>
      <p:sp>
        <p:nvSpPr>
          <p:cNvPr id="43" name="타원 42"/>
          <p:cNvSpPr/>
          <p:nvPr/>
        </p:nvSpPr>
        <p:spPr bwMode="auto">
          <a:xfrm>
            <a:off x="3082925" y="2193925"/>
            <a:ext cx="1189038" cy="113982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2000" rIns="72000"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prstClr val="white"/>
                </a:solidFill>
                <a:latin typeface="+mn-ea"/>
              </a:rPr>
              <a:t>가격 결정</a:t>
            </a:r>
          </a:p>
        </p:txBody>
      </p:sp>
      <p:sp>
        <p:nvSpPr>
          <p:cNvPr id="53" name="모서리가 둥근 직사각형 52"/>
          <p:cNvSpPr/>
          <p:nvPr/>
        </p:nvSpPr>
        <p:spPr>
          <a:xfrm>
            <a:off x="2946400" y="3768725"/>
            <a:ext cx="1462088" cy="555625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200" dirty="0"/>
              <a:t>소비자 반응</a:t>
            </a:r>
          </a:p>
        </p:txBody>
      </p:sp>
      <p:sp>
        <p:nvSpPr>
          <p:cNvPr id="54" name="모서리가 둥근 직사각형 53"/>
          <p:cNvSpPr/>
          <p:nvPr/>
        </p:nvSpPr>
        <p:spPr>
          <a:xfrm>
            <a:off x="1223963" y="2130425"/>
            <a:ext cx="1463675" cy="55403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200" dirty="0"/>
              <a:t>정부규제</a:t>
            </a:r>
          </a:p>
        </p:txBody>
      </p:sp>
      <p:sp>
        <p:nvSpPr>
          <p:cNvPr id="55" name="모서리가 둥근 직사각형 54"/>
          <p:cNvSpPr/>
          <p:nvPr/>
        </p:nvSpPr>
        <p:spPr>
          <a:xfrm>
            <a:off x="1223963" y="2867025"/>
            <a:ext cx="1463675" cy="55562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200" dirty="0"/>
              <a:t>경쟁사 가격</a:t>
            </a:r>
          </a:p>
        </p:txBody>
      </p:sp>
      <p:sp>
        <p:nvSpPr>
          <p:cNvPr id="56" name="모서리가 둥근 직사각형 55"/>
          <p:cNvSpPr/>
          <p:nvPr/>
        </p:nvSpPr>
        <p:spPr>
          <a:xfrm>
            <a:off x="4668838" y="2130425"/>
            <a:ext cx="1462087" cy="55403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200" dirty="0"/>
              <a:t>기업 전략</a:t>
            </a:r>
          </a:p>
        </p:txBody>
      </p:sp>
      <p:sp>
        <p:nvSpPr>
          <p:cNvPr id="57" name="모서리가 둥근 직사각형 56"/>
          <p:cNvSpPr/>
          <p:nvPr/>
        </p:nvSpPr>
        <p:spPr>
          <a:xfrm>
            <a:off x="4668838" y="2867025"/>
            <a:ext cx="1462087" cy="55562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ko-KR" altLang="en-US" sz="1200" dirty="0"/>
              <a:t>원가 구조</a:t>
            </a:r>
          </a:p>
        </p:txBody>
      </p:sp>
      <p:sp>
        <p:nvSpPr>
          <p:cNvPr id="59" name="Freeform 25"/>
          <p:cNvSpPr>
            <a:spLocks/>
          </p:cNvSpPr>
          <p:nvPr/>
        </p:nvSpPr>
        <p:spPr bwMode="auto">
          <a:xfrm rot="3600000">
            <a:off x="2842419" y="3007519"/>
            <a:ext cx="230187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latinLnBrk="1" hangingPunct="1">
              <a:defRPr/>
            </a:pPr>
            <a:endParaRPr lang="ko-KR" altLang="en-US"/>
          </a:p>
        </p:txBody>
      </p:sp>
      <p:sp>
        <p:nvSpPr>
          <p:cNvPr id="60" name="Freeform 25"/>
          <p:cNvSpPr>
            <a:spLocks/>
          </p:cNvSpPr>
          <p:nvPr/>
        </p:nvSpPr>
        <p:spPr bwMode="auto">
          <a:xfrm rot="18000000" flipV="1">
            <a:off x="2842419" y="2358231"/>
            <a:ext cx="230188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latinLnBrk="1" hangingPunct="1">
              <a:defRPr/>
            </a:pPr>
            <a:endParaRPr lang="ko-KR" altLang="en-US"/>
          </a:p>
        </p:txBody>
      </p:sp>
      <p:sp>
        <p:nvSpPr>
          <p:cNvPr id="61" name="Freeform 25"/>
          <p:cNvSpPr>
            <a:spLocks/>
          </p:cNvSpPr>
          <p:nvPr/>
        </p:nvSpPr>
        <p:spPr bwMode="auto">
          <a:xfrm rot="18000000" flipH="1">
            <a:off x="4299744" y="3007519"/>
            <a:ext cx="230187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latinLnBrk="1" hangingPunct="1">
              <a:defRPr/>
            </a:pPr>
            <a:endParaRPr lang="ko-KR" altLang="en-US"/>
          </a:p>
        </p:txBody>
      </p:sp>
      <p:sp>
        <p:nvSpPr>
          <p:cNvPr id="62" name="Freeform 25"/>
          <p:cNvSpPr>
            <a:spLocks/>
          </p:cNvSpPr>
          <p:nvPr/>
        </p:nvSpPr>
        <p:spPr bwMode="auto">
          <a:xfrm rot="3600000" flipH="1" flipV="1">
            <a:off x="4299744" y="2358231"/>
            <a:ext cx="230188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latinLnBrk="1" hangingPunct="1">
              <a:defRPr/>
            </a:pPr>
            <a:endParaRPr lang="ko-KR" altLang="en-US"/>
          </a:p>
        </p:txBody>
      </p:sp>
      <p:sp>
        <p:nvSpPr>
          <p:cNvPr id="63" name="Freeform 25"/>
          <p:cNvSpPr>
            <a:spLocks/>
          </p:cNvSpPr>
          <p:nvPr/>
        </p:nvSpPr>
        <p:spPr bwMode="auto">
          <a:xfrm rot="10800000">
            <a:off x="3562350" y="1892300"/>
            <a:ext cx="230188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latinLnBrk="1" hangingPunct="1">
              <a:defRPr/>
            </a:pPr>
            <a:endParaRPr lang="ko-KR" altLang="en-US"/>
          </a:p>
        </p:txBody>
      </p:sp>
      <p:sp>
        <p:nvSpPr>
          <p:cNvPr id="64" name="Freeform 25"/>
          <p:cNvSpPr>
            <a:spLocks/>
          </p:cNvSpPr>
          <p:nvPr/>
        </p:nvSpPr>
        <p:spPr bwMode="auto">
          <a:xfrm rot="10800000" flipV="1">
            <a:off x="3562350" y="3470275"/>
            <a:ext cx="230188" cy="187325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latinLnBrk="1" hangingPunct="1">
              <a:defRPr/>
            </a:pPr>
            <a:endParaRPr lang="ko-KR" altLang="en-US"/>
          </a:p>
        </p:txBody>
      </p:sp>
      <p:sp>
        <p:nvSpPr>
          <p:cNvPr id="2" name="모서리가 둥근 직사각형 1"/>
          <p:cNvSpPr/>
          <p:nvPr/>
        </p:nvSpPr>
        <p:spPr>
          <a:xfrm>
            <a:off x="1223963" y="4800600"/>
            <a:ext cx="4906962" cy="812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29718" name="그룹 12"/>
          <p:cNvGrpSpPr>
            <a:grpSpLocks/>
          </p:cNvGrpSpPr>
          <p:nvPr/>
        </p:nvGrpSpPr>
        <p:grpSpPr bwMode="auto">
          <a:xfrm>
            <a:off x="2817125" y="4889500"/>
            <a:ext cx="1701800" cy="647700"/>
            <a:chOff x="2028645" y="4890263"/>
            <a:chExt cx="1702291" cy="646331"/>
          </a:xfrm>
        </p:grpSpPr>
        <p:sp>
          <p:nvSpPr>
            <p:cNvPr id="3" name="TextBox 2"/>
            <p:cNvSpPr txBox="1"/>
            <p:nvPr/>
          </p:nvSpPr>
          <p:spPr>
            <a:xfrm>
              <a:off x="2028645" y="5078777"/>
              <a:ext cx="739988" cy="2772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판매가 </a:t>
              </a:r>
              <a:r>
                <a:rPr lang="en-US" altLang="ko-KR" sz="1200" dirty="0">
                  <a:latin typeface="+mn-ea"/>
                  <a:ea typeface="+mn-ea"/>
                </a:rPr>
                <a:t>=</a:t>
              </a:r>
              <a:endParaRPr lang="ko-KR" altLang="en-US" sz="1200" dirty="0">
                <a:latin typeface="+mn-ea"/>
                <a:ea typeface="+mn-ea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2792453" y="4890263"/>
              <a:ext cx="938483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단위당 원가</a:t>
              </a:r>
              <a:endParaRPr lang="en-US" altLang="ko-KR" sz="1200" dirty="0"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en-US" altLang="ko-KR" sz="1200" dirty="0">
                  <a:latin typeface="+mn-ea"/>
                  <a:ea typeface="+mn-ea"/>
                </a:rPr>
                <a:t>(1 - </a:t>
              </a:r>
              <a:r>
                <a:rPr lang="ko-KR" altLang="en-US" sz="1200" dirty="0">
                  <a:latin typeface="+mn-ea"/>
                  <a:ea typeface="+mn-ea"/>
                </a:rPr>
                <a:t>마진율</a:t>
              </a:r>
              <a:r>
                <a:rPr lang="en-US" altLang="ko-KR" sz="1200" dirty="0">
                  <a:latin typeface="+mn-ea"/>
                  <a:ea typeface="+mn-ea"/>
                </a:rPr>
                <a:t>)</a:t>
              </a:r>
              <a:endParaRPr lang="ko-KR" altLang="en-US" sz="1200" dirty="0">
                <a:latin typeface="+mn-ea"/>
                <a:ea typeface="+mn-ea"/>
              </a:endParaRPr>
            </a:p>
          </p:txBody>
        </p:sp>
        <p:cxnSp>
          <p:nvCxnSpPr>
            <p:cNvPr id="9" name="직선 연결선 8"/>
            <p:cNvCxnSpPr>
              <a:stCxn id="88" idx="1"/>
              <a:endCxn id="88" idx="3"/>
            </p:cNvCxnSpPr>
            <p:nvPr/>
          </p:nvCxnSpPr>
          <p:spPr>
            <a:xfrm>
              <a:off x="2792453" y="5213429"/>
              <a:ext cx="938483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9" name="모서리가 둥근 직사각형 88"/>
          <p:cNvSpPr/>
          <p:nvPr/>
        </p:nvSpPr>
        <p:spPr>
          <a:xfrm>
            <a:off x="1223963" y="5807075"/>
            <a:ext cx="4906962" cy="812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29720" name="그룹 13"/>
          <p:cNvGrpSpPr>
            <a:grpSpLocks/>
          </p:cNvGrpSpPr>
          <p:nvPr/>
        </p:nvGrpSpPr>
        <p:grpSpPr bwMode="auto">
          <a:xfrm>
            <a:off x="2028825" y="5895975"/>
            <a:ext cx="3386138" cy="614363"/>
            <a:chOff x="2028645" y="5896132"/>
            <a:chExt cx="3385528" cy="614271"/>
          </a:xfrm>
        </p:grpSpPr>
        <p:sp>
          <p:nvSpPr>
            <p:cNvPr id="90" name="TextBox 89"/>
            <p:cNvSpPr txBox="1"/>
            <p:nvPr/>
          </p:nvSpPr>
          <p:spPr>
            <a:xfrm>
              <a:off x="2028645" y="6083429"/>
              <a:ext cx="739642" cy="277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판매가 </a:t>
              </a:r>
              <a:r>
                <a:rPr lang="en-US" altLang="ko-KR" sz="1200" dirty="0">
                  <a:latin typeface="+mn-ea"/>
                  <a:ea typeface="+mn-ea"/>
                </a:rPr>
                <a:t>=</a:t>
              </a:r>
              <a:endParaRPr lang="ko-KR" altLang="en-US" sz="1200" dirty="0">
                <a:latin typeface="+mn-ea"/>
                <a:ea typeface="+mn-ea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768287" y="5896132"/>
              <a:ext cx="1417383" cy="6142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ko-KR" sz="1200" dirty="0">
                  <a:latin typeface="+mn-ea"/>
                  <a:ea typeface="+mn-ea"/>
                </a:rPr>
                <a:t>(</a:t>
              </a:r>
              <a:r>
                <a:rPr lang="ko-KR" altLang="en-US" sz="1200" dirty="0">
                  <a:latin typeface="+mn-ea"/>
                  <a:ea typeface="+mn-ea"/>
                </a:rPr>
                <a:t>고정비 </a:t>
              </a:r>
              <a:r>
                <a:rPr lang="en-US" altLang="ko-KR" sz="1200" dirty="0">
                  <a:latin typeface="+mn-ea"/>
                  <a:ea typeface="+mn-ea"/>
                </a:rPr>
                <a:t>+ </a:t>
              </a:r>
              <a:r>
                <a:rPr lang="ko-KR" altLang="en-US" sz="1200" dirty="0">
                  <a:latin typeface="+mn-ea"/>
                  <a:ea typeface="+mn-ea"/>
                </a:rPr>
                <a:t>목표이익</a:t>
              </a:r>
              <a:r>
                <a:rPr lang="en-US" altLang="ko-KR" sz="1200" dirty="0">
                  <a:latin typeface="+mn-ea"/>
                  <a:ea typeface="+mn-ea"/>
                </a:rPr>
                <a:t>)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목표판매량</a:t>
              </a:r>
            </a:p>
          </p:txBody>
        </p:sp>
        <p:cxnSp>
          <p:nvCxnSpPr>
            <p:cNvPr id="92" name="직선 연결선 91"/>
            <p:cNvCxnSpPr>
              <a:stCxn id="91" idx="1"/>
              <a:endCxn id="91" idx="3"/>
            </p:cNvCxnSpPr>
            <p:nvPr/>
          </p:nvCxnSpPr>
          <p:spPr>
            <a:xfrm>
              <a:off x="2768287" y="6204061"/>
              <a:ext cx="1417383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3" name="TextBox 92"/>
            <p:cNvSpPr txBox="1"/>
            <p:nvPr/>
          </p:nvSpPr>
          <p:spPr>
            <a:xfrm>
              <a:off x="4220588" y="6083429"/>
              <a:ext cx="1193585" cy="277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1200" dirty="0">
                  <a:latin typeface="+mn-ea"/>
                  <a:ea typeface="+mn-ea"/>
                </a:rPr>
                <a:t>+ </a:t>
              </a:r>
              <a:r>
                <a:rPr lang="ko-KR" altLang="en-US" sz="1200" dirty="0">
                  <a:latin typeface="+mn-ea"/>
                  <a:ea typeface="+mn-ea"/>
                </a:rPr>
                <a:t>단위당 변동비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143732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8. </a:t>
            </a:r>
            <a:r>
              <a:rPr dirty="0" smtClean="0"/>
              <a:t>홍보 및 촉진</a:t>
            </a:r>
            <a:endParaRPr dirty="0"/>
          </a:p>
        </p:txBody>
      </p:sp>
      <p:sp>
        <p:nvSpPr>
          <p:cNvPr id="30723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3DD714-D2AC-43EE-AE79-93335640D483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143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0727" name="그룹 14"/>
          <p:cNvGrpSpPr>
            <a:grpSpLocks/>
          </p:cNvGrpSpPr>
          <p:nvPr/>
        </p:nvGrpSpPr>
        <p:grpSpPr bwMode="auto">
          <a:xfrm>
            <a:off x="239713" y="1158875"/>
            <a:ext cx="866775" cy="550863"/>
            <a:chOff x="694102" y="7372392"/>
            <a:chExt cx="865867" cy="551599"/>
          </a:xfrm>
        </p:grpSpPr>
        <p:sp>
          <p:nvSpPr>
            <p:cNvPr id="20" name="TextBox 19"/>
            <p:cNvSpPr txBox="1"/>
            <p:nvPr/>
          </p:nvSpPr>
          <p:spPr>
            <a:xfrm>
              <a:off x="694102" y="7677599"/>
              <a:ext cx="865867" cy="2463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풀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(Pull)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전략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0749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모서리가 둥근 직사각형 4"/>
          <p:cNvSpPr>
            <a:spLocks noChangeArrowheads="1"/>
          </p:cNvSpPr>
          <p:nvPr/>
        </p:nvSpPr>
        <p:spPr bwMode="auto">
          <a:xfrm>
            <a:off x="1192213" y="1206725"/>
            <a:ext cx="5191125" cy="6191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소비자를 상대로 프로모션 하여 소비자들이 제품을 찾게 만들고</a:t>
            </a:r>
            <a:r>
              <a:rPr lang="en-US" altLang="ko-KR" sz="1200" dirty="0">
                <a:solidFill>
                  <a:srgbClr val="006699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srgbClr val="006699"/>
                </a:solidFill>
                <a:latin typeface="+mn-ea"/>
              </a:rPr>
            </a:b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중간상인들은 소비자가 원하기 때문에 제품을 취급할 수 밖에 없이 만드는 전략</a:t>
            </a:r>
          </a:p>
        </p:txBody>
      </p:sp>
      <p:sp>
        <p:nvSpPr>
          <p:cNvPr id="50" name="모서리가 둥근 직사각형 49"/>
          <p:cNvSpPr/>
          <p:nvPr/>
        </p:nvSpPr>
        <p:spPr>
          <a:xfrm>
            <a:off x="1563688" y="2143350"/>
            <a:ext cx="1192212" cy="847725"/>
          </a:xfrm>
          <a:prstGeom prst="roundRect">
            <a:avLst/>
          </a:prstGeom>
          <a:gradFill>
            <a:gsLst>
              <a:gs pos="0">
                <a:srgbClr val="2E739E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제조업자</a:t>
            </a:r>
          </a:p>
        </p:txBody>
      </p:sp>
      <p:sp>
        <p:nvSpPr>
          <p:cNvPr id="51" name="모서리가 둥근 직사각형 50"/>
          <p:cNvSpPr/>
          <p:nvPr/>
        </p:nvSpPr>
        <p:spPr>
          <a:xfrm>
            <a:off x="3187700" y="2143350"/>
            <a:ext cx="1190625" cy="847725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ko-KR" altLang="en-US" sz="1200">
                <a:solidFill>
                  <a:schemeClr val="tx1"/>
                </a:solidFill>
              </a:rPr>
              <a:t>중간상인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cxnSp>
        <p:nvCxnSpPr>
          <p:cNvPr id="52" name="직선 화살표 연결선 51"/>
          <p:cNvCxnSpPr/>
          <p:nvPr/>
        </p:nvCxnSpPr>
        <p:spPr>
          <a:xfrm flipH="1">
            <a:off x="2755900" y="2567212"/>
            <a:ext cx="431800" cy="0"/>
          </a:xfrm>
          <a:prstGeom prst="straightConnector1">
            <a:avLst/>
          </a:prstGeom>
          <a:ln>
            <a:prstDash val="sysDot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5" name="모서리가 둥근 직사각형 64"/>
          <p:cNvSpPr/>
          <p:nvPr/>
        </p:nvSpPr>
        <p:spPr>
          <a:xfrm>
            <a:off x="4810125" y="2143350"/>
            <a:ext cx="1192213" cy="847725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소비자</a:t>
            </a:r>
          </a:p>
        </p:txBody>
      </p:sp>
      <p:cxnSp>
        <p:nvCxnSpPr>
          <p:cNvPr id="66" name="직선 화살표 연결선 65"/>
          <p:cNvCxnSpPr/>
          <p:nvPr/>
        </p:nvCxnSpPr>
        <p:spPr>
          <a:xfrm flipH="1">
            <a:off x="4378325" y="2567212"/>
            <a:ext cx="431800" cy="0"/>
          </a:xfrm>
          <a:prstGeom prst="straightConnector1">
            <a:avLst/>
          </a:prstGeom>
          <a:ln>
            <a:prstDash val="sysDot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꺾인 연결선 11"/>
          <p:cNvCxnSpPr>
            <a:stCxn id="50" idx="2"/>
            <a:endCxn id="65" idx="2"/>
          </p:cNvCxnSpPr>
          <p:nvPr/>
        </p:nvCxnSpPr>
        <p:spPr>
          <a:xfrm rot="16200000" flipH="1">
            <a:off x="3783013" y="1368650"/>
            <a:ext cx="12700" cy="3244850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719388" y="3265712"/>
            <a:ext cx="2170112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ea typeface="+mn-ea"/>
              </a:rPr>
              <a:t>광고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ea typeface="+mn-ea"/>
              </a:rPr>
              <a:t>, PR, 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ea typeface="+mn-ea"/>
              </a:rPr>
              <a:t>소비자 대상 판매촉진</a:t>
            </a:r>
          </a:p>
        </p:txBody>
      </p:sp>
      <p:grpSp>
        <p:nvGrpSpPr>
          <p:cNvPr id="30736" name="그룹 14"/>
          <p:cNvGrpSpPr>
            <a:grpSpLocks/>
          </p:cNvGrpSpPr>
          <p:nvPr/>
        </p:nvGrpSpPr>
        <p:grpSpPr bwMode="auto">
          <a:xfrm>
            <a:off x="153988" y="4168775"/>
            <a:ext cx="1038225" cy="550863"/>
            <a:chOff x="607548" y="7372392"/>
            <a:chExt cx="1038976" cy="551599"/>
          </a:xfrm>
        </p:grpSpPr>
        <p:sp>
          <p:nvSpPr>
            <p:cNvPr id="68" name="TextBox 67"/>
            <p:cNvSpPr txBox="1"/>
            <p:nvPr/>
          </p:nvSpPr>
          <p:spPr>
            <a:xfrm>
              <a:off x="607548" y="7677599"/>
              <a:ext cx="1038976" cy="24639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푸쉬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(Push)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전략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0747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0" name="모서리가 둥근 직사각형 4"/>
          <p:cNvSpPr>
            <a:spLocks noChangeArrowheads="1"/>
          </p:cNvSpPr>
          <p:nvPr/>
        </p:nvSpPr>
        <p:spPr bwMode="auto">
          <a:xfrm>
            <a:off x="1192213" y="4100513"/>
            <a:ext cx="5191125" cy="6191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제조업자는 도매상에게</a:t>
            </a:r>
            <a:r>
              <a:rPr lang="en-US" altLang="ko-KR" sz="1200" dirty="0">
                <a:solidFill>
                  <a:srgbClr val="006699"/>
                </a:solidFill>
                <a:latin typeface="+mn-ea"/>
              </a:rPr>
              <a:t>,</a:t>
            </a: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 도매상은 소매상에게</a:t>
            </a:r>
            <a:r>
              <a:rPr lang="en-US" altLang="ko-KR" sz="1200" dirty="0">
                <a:solidFill>
                  <a:srgbClr val="006699"/>
                </a:solidFill>
                <a:latin typeface="+mn-ea"/>
              </a:rPr>
              <a:t>, </a:t>
            </a: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소매상은 소비자에게</a:t>
            </a:r>
            <a:r>
              <a:rPr lang="en-US" altLang="ko-KR" sz="1200" dirty="0">
                <a:solidFill>
                  <a:srgbClr val="006699"/>
                </a:solidFill>
                <a:latin typeface="+mn-ea"/>
              </a:rPr>
              <a:t/>
            </a:r>
            <a:br>
              <a:rPr lang="en-US" altLang="ko-KR" sz="1200" dirty="0">
                <a:solidFill>
                  <a:srgbClr val="006699"/>
                </a:solidFill>
                <a:latin typeface="+mn-ea"/>
              </a:rPr>
            </a:b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제품을 판매하게 만드는 전략</a:t>
            </a:r>
          </a:p>
        </p:txBody>
      </p:sp>
      <p:sp>
        <p:nvSpPr>
          <p:cNvPr id="71" name="모서리가 둥근 직사각형 70"/>
          <p:cNvSpPr/>
          <p:nvPr/>
        </p:nvSpPr>
        <p:spPr>
          <a:xfrm>
            <a:off x="1563688" y="5349875"/>
            <a:ext cx="1192212" cy="847725"/>
          </a:xfrm>
          <a:prstGeom prst="roundRect">
            <a:avLst/>
          </a:prstGeom>
          <a:gradFill>
            <a:gsLst>
              <a:gs pos="0">
                <a:srgbClr val="2E739E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제조업자</a:t>
            </a:r>
          </a:p>
        </p:txBody>
      </p:sp>
      <p:sp>
        <p:nvSpPr>
          <p:cNvPr id="72" name="모서리가 둥근 직사각형 71"/>
          <p:cNvSpPr/>
          <p:nvPr/>
        </p:nvSpPr>
        <p:spPr>
          <a:xfrm>
            <a:off x="3187700" y="5349875"/>
            <a:ext cx="1190625" cy="847725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ko-KR" altLang="en-US" sz="1200">
                <a:solidFill>
                  <a:schemeClr val="tx1"/>
                </a:solidFill>
              </a:rPr>
              <a:t>중간상인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cxnSp>
        <p:nvCxnSpPr>
          <p:cNvPr id="73" name="직선 화살표 연결선 72"/>
          <p:cNvCxnSpPr/>
          <p:nvPr/>
        </p:nvCxnSpPr>
        <p:spPr>
          <a:xfrm>
            <a:off x="2755900" y="5773738"/>
            <a:ext cx="431800" cy="0"/>
          </a:xfrm>
          <a:prstGeom prst="straightConnector1">
            <a:avLst/>
          </a:prstGeom>
          <a:ln>
            <a:prstDash val="sysDot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4" name="모서리가 둥근 직사각형 73"/>
          <p:cNvSpPr/>
          <p:nvPr/>
        </p:nvSpPr>
        <p:spPr>
          <a:xfrm>
            <a:off x="4810125" y="5349875"/>
            <a:ext cx="1192213" cy="847725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소비자</a:t>
            </a:r>
          </a:p>
        </p:txBody>
      </p:sp>
      <p:cxnSp>
        <p:nvCxnSpPr>
          <p:cNvPr id="75" name="직선 화살표 연결선 74"/>
          <p:cNvCxnSpPr/>
          <p:nvPr/>
        </p:nvCxnSpPr>
        <p:spPr>
          <a:xfrm>
            <a:off x="4378325" y="5773738"/>
            <a:ext cx="431800" cy="0"/>
          </a:xfrm>
          <a:prstGeom prst="straightConnector1">
            <a:avLst/>
          </a:prstGeom>
          <a:ln>
            <a:prstDash val="sysDot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6" name="꺾인 연결선 75"/>
          <p:cNvCxnSpPr>
            <a:stCxn id="71" idx="2"/>
            <a:endCxn id="72" idx="2"/>
          </p:cNvCxnSpPr>
          <p:nvPr/>
        </p:nvCxnSpPr>
        <p:spPr>
          <a:xfrm rot="16200000" flipH="1">
            <a:off x="2971801" y="5386387"/>
            <a:ext cx="12700" cy="1622425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1889125" y="6472238"/>
            <a:ext cx="2163763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200" dirty="0" err="1">
                <a:solidFill>
                  <a:srgbClr val="000000"/>
                </a:solidFill>
                <a:latin typeface="+mn-ea"/>
                <a:ea typeface="+mn-ea"/>
              </a:rPr>
              <a:t>인적판매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ea typeface="+mn-ea"/>
              </a:rPr>
              <a:t>중간상 대상 판매촉진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69988" y="4803775"/>
            <a:ext cx="4646612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200" dirty="0" err="1">
                <a:latin typeface="+mn-ea"/>
                <a:ea typeface="+mn-ea"/>
              </a:rPr>
              <a:t>인적판매를</a:t>
            </a:r>
            <a:r>
              <a:rPr lang="ko-KR" altLang="en-US" sz="1200" dirty="0">
                <a:latin typeface="+mn-ea"/>
                <a:ea typeface="+mn-ea"/>
              </a:rPr>
              <a:t> 통하거나 중간상인을 대상으로 하는 판매촉진을 주로 사용함</a:t>
            </a:r>
          </a:p>
        </p:txBody>
      </p:sp>
    </p:spTree>
    <p:extLst>
      <p:ext uri="{BB962C8B-B14F-4D97-AF65-F5344CB8AC3E}">
        <p14:creationId xmlns="" xmlns:p14="http://schemas.microsoft.com/office/powerpoint/2010/main" val="426607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9. </a:t>
            </a:r>
            <a:r>
              <a:rPr dirty="0" smtClean="0"/>
              <a:t>유통 채널 활용 방안</a:t>
            </a:r>
            <a:endParaRPr dirty="0"/>
          </a:p>
        </p:txBody>
      </p:sp>
      <p:sp>
        <p:nvSpPr>
          <p:cNvPr id="3174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9810BE6-4022-4B96-ABD3-F2C2A9E2C66A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144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1751" name="그룹 14"/>
          <p:cNvGrpSpPr>
            <a:grpSpLocks/>
          </p:cNvGrpSpPr>
          <p:nvPr/>
        </p:nvGrpSpPr>
        <p:grpSpPr bwMode="auto">
          <a:xfrm>
            <a:off x="327025" y="1158875"/>
            <a:ext cx="692150" cy="704850"/>
            <a:chOff x="781459" y="7372392"/>
            <a:chExt cx="691155" cy="705649"/>
          </a:xfrm>
        </p:grpSpPr>
        <p:sp>
          <p:nvSpPr>
            <p:cNvPr id="20" name="TextBox 19"/>
            <p:cNvSpPr txBox="1"/>
            <p:nvPr/>
          </p:nvSpPr>
          <p:spPr>
            <a:xfrm>
              <a:off x="781459" y="7677538"/>
              <a:ext cx="691155" cy="4005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유통 채널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활용 방안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1845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30" name="Group 6"/>
          <p:cNvGraphicFramePr>
            <a:graphicFrameLocks noGrp="1"/>
          </p:cNvGraphicFramePr>
          <p:nvPr/>
        </p:nvGraphicFramePr>
        <p:xfrm>
          <a:off x="1117600" y="1463675"/>
          <a:ext cx="5265736" cy="3883024"/>
        </p:xfrm>
        <a:graphic>
          <a:graphicData uri="http://schemas.openxmlformats.org/drawingml/2006/table">
            <a:tbl>
              <a:tblPr/>
              <a:tblGrid>
                <a:gridCol w="658217"/>
                <a:gridCol w="658217"/>
                <a:gridCol w="658217"/>
                <a:gridCol w="658217"/>
                <a:gridCol w="658217"/>
                <a:gridCol w="658217"/>
                <a:gridCol w="658217"/>
                <a:gridCol w="658217"/>
              </a:tblGrid>
              <a:tr h="58553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  <a:endParaRPr kumimoji="1" lang="ko-KR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입지의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편의성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최소 구매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단위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대기 시간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다양한 제품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다양한 품목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저렴한 가격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질 높은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서비스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1218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백화점</a:t>
                      </a:r>
                    </a:p>
                  </a:txBody>
                  <a:tcPr marL="72000" marR="72000" anchor="ctr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218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전문점</a:t>
                      </a:r>
                    </a:p>
                  </a:txBody>
                  <a:tcPr marL="72000" marR="72000" anchor="ctr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218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슈퍼마켓</a:t>
                      </a:r>
                    </a:p>
                  </a:txBody>
                  <a:tcPr marL="72000" marR="72000" anchor="ctr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  <a:endParaRPr kumimoji="1" lang="en-US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218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할인점</a:t>
                      </a:r>
                    </a:p>
                  </a:txBody>
                  <a:tcPr marL="72000" marR="72000" anchor="ctr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218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카테고리 킬러</a:t>
                      </a:r>
                    </a:p>
                  </a:txBody>
                  <a:tcPr marL="72000" marR="72000" anchor="ctr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218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회원제 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창고점</a:t>
                      </a:r>
                      <a:endParaRPr kumimoji="1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218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인터넷 쇼핑몰</a:t>
                      </a:r>
                    </a:p>
                  </a:txBody>
                  <a:tcPr marL="72000" marR="72000" anchor="ctr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218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편의점</a:t>
                      </a:r>
                    </a:p>
                  </a:txBody>
                  <a:tcPr marL="72000" marR="72000" anchor="ctr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  <a:sym typeface="Wingdings 2" pitchFamily="18" charset="2"/>
                        </a:rPr>
                        <a:t></a:t>
                      </a: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9638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Implement</a:t>
            </a:r>
            <a:br>
              <a:rPr lang="en-US" altLang="ko-KR" sz="3600" b="1" smtClean="0">
                <a:latin typeface="Georgia" pitchFamily="18" charset="0"/>
              </a:rPr>
            </a:br>
            <a:r>
              <a:rPr lang="ko-KR" altLang="en-US" sz="3600" b="1" smtClean="0">
                <a:latin typeface="Georgia" pitchFamily="18" charset="0"/>
              </a:rPr>
              <a:t>사례를 보고 채워봅시다</a:t>
            </a:r>
            <a:r>
              <a:rPr lang="en-US" altLang="ko-KR" sz="3600" b="1" smtClean="0">
                <a:latin typeface="Georgia" pitchFamily="18" charset="0"/>
              </a:rPr>
              <a:t>.</a:t>
            </a:r>
            <a:endParaRPr lang="ko-KR" altLang="en-US" sz="3600" b="1" smtClean="0">
              <a:latin typeface="Georgia" pitchFamily="18" charset="0"/>
            </a:endParaRPr>
          </a:p>
        </p:txBody>
      </p:sp>
      <p:sp>
        <p:nvSpPr>
          <p:cNvPr id="32771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6FC9A02-8A75-4C4D-8371-3F1C98E6627C}" type="slidenum">
              <a:rPr lang="ko-KR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145</a:t>
            </a:fld>
            <a:endParaRPr lang="ko-KR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261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ko-KR" altLang="en-US" dirty="0" err="1" smtClean="0"/>
              <a:t>유은복지재단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나눔공동체</a:t>
            </a:r>
            <a:r>
              <a:rPr lang="ko-KR" altLang="en-US" dirty="0" smtClean="0"/>
              <a:t> 비즈니스 모델</a:t>
            </a:r>
            <a:r>
              <a:rPr lang="en-US" altLang="ko-KR" dirty="0" smtClean="0"/>
              <a:t> </a:t>
            </a:r>
            <a:endParaRPr dirty="0"/>
          </a:p>
        </p:txBody>
      </p:sp>
      <p:sp>
        <p:nvSpPr>
          <p:cNvPr id="12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2459421" y="8906115"/>
            <a:ext cx="1939158" cy="179586"/>
          </a:xfrm>
          <a:prstGeom prst="rect">
            <a:avLst/>
          </a:prstGeom>
        </p:spPr>
        <p:txBody>
          <a:bodyPr/>
          <a:lstStyle/>
          <a:p>
            <a:fld id="{1DB6C3FA-2BC0-49B6-A6C2-75F057C9CB52}" type="slidenum">
              <a:rPr lang="ko-KR" altLang="en-US" smtClean="0"/>
              <a:pPr/>
              <a:t>146</a:t>
            </a:fld>
            <a:endParaRPr lang="ko-KR" altLang="en-US" dirty="0"/>
          </a:p>
        </p:txBody>
      </p:sp>
      <p:grpSp>
        <p:nvGrpSpPr>
          <p:cNvPr id="3" name="그룹 12"/>
          <p:cNvGrpSpPr/>
          <p:nvPr/>
        </p:nvGrpSpPr>
        <p:grpSpPr>
          <a:xfrm>
            <a:off x="203207" y="1192666"/>
            <a:ext cx="6299192" cy="3433122"/>
            <a:chOff x="203207" y="5634038"/>
            <a:chExt cx="6299192" cy="3433122"/>
          </a:xfrm>
        </p:grpSpPr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288" y="5635946"/>
              <a:ext cx="441424" cy="432769"/>
            </a:xfrm>
            <a:prstGeom prst="rect">
              <a:avLst/>
            </a:prstGeom>
          </p:spPr>
        </p:pic>
        <p:sp>
          <p:nvSpPr>
            <p:cNvPr id="16" name="모서리가 둥근 직사각형 15"/>
            <p:cNvSpPr/>
            <p:nvPr/>
          </p:nvSpPr>
          <p:spPr>
            <a:xfrm>
              <a:off x="995592" y="5634038"/>
              <a:ext cx="5506807" cy="3433122"/>
            </a:xfrm>
            <a:prstGeom prst="roundRect">
              <a:avLst>
                <a:gd name="adj" fmla="val 5998"/>
              </a:avLst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03207" y="6042892"/>
              <a:ext cx="87075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ea typeface="서울남산체 M" pitchFamily="18" charset="-127"/>
                </a:rPr>
                <a:t>유은복지재단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ea typeface="서울남산체 M" pitchFamily="18" charset="-127"/>
              </a:endParaRPr>
            </a:p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ea typeface="서울남산체 M" pitchFamily="18" charset="-127"/>
                </a:rPr>
                <a:t>나눔공동체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ea typeface="서울남산체 M" pitchFamily="18" charset="-127"/>
              </a:endParaRPr>
            </a:p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ea typeface="서울남산체 M" pitchFamily="18" charset="-127"/>
                </a:rPr>
                <a:t>소개 동영상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ea typeface="서울남산체 M" pitchFamily="18" charset="-127"/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1053093" y="5641097"/>
              <a:ext cx="5449306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100" dirty="0" smtClean="0">
                  <a:ea typeface="서울남산체 M" pitchFamily="18" charset="-127"/>
                  <a:sym typeface="Wingdings 2"/>
                </a:rPr>
                <a:t> 영상을 보며 기억에 남는 부분을 적어보세요</a:t>
              </a:r>
              <a:r>
                <a:rPr lang="en-US" altLang="ko-KR" sz="1100" dirty="0" smtClean="0">
                  <a:ea typeface="서울남산체 M" pitchFamily="18" charset="-127"/>
                  <a:sym typeface="Wingdings 2"/>
                </a:rPr>
                <a:t>.</a:t>
              </a:r>
              <a:endParaRPr lang="en-US" altLang="ko-KR" sz="1100" dirty="0">
                <a:ea typeface="서울남산체 M" pitchFamily="18" charset="-127"/>
              </a:endParaRPr>
            </a:p>
          </p:txBody>
        </p:sp>
        <p:grpSp>
          <p:nvGrpSpPr>
            <p:cNvPr id="4" name="그룹 18"/>
            <p:cNvGrpSpPr/>
            <p:nvPr/>
          </p:nvGrpSpPr>
          <p:grpSpPr>
            <a:xfrm>
              <a:off x="1265092" y="6057985"/>
              <a:ext cx="1115110" cy="789082"/>
              <a:chOff x="970141" y="1410093"/>
              <a:chExt cx="7228738" cy="5115252"/>
            </a:xfrm>
          </p:grpSpPr>
          <p:pic>
            <p:nvPicPr>
              <p:cNvPr id="20" name="그림 1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0141" y="1410093"/>
                <a:ext cx="7228738" cy="5115252"/>
              </a:xfrm>
              <a:prstGeom prst="rect">
                <a:avLst/>
              </a:prstGeom>
            </p:spPr>
          </p:pic>
          <p:sp>
            <p:nvSpPr>
              <p:cNvPr id="21" name="직사각형 20"/>
              <p:cNvSpPr/>
              <p:nvPr/>
            </p:nvSpPr>
            <p:spPr>
              <a:xfrm>
                <a:off x="1133475" y="1524000"/>
                <a:ext cx="6915150" cy="435327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2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4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23" name="표 2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68521030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" name="그림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 smtClean="0"/>
              <a:t>유은복지재단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나눔공동체</a:t>
            </a:r>
            <a:r>
              <a:rPr lang="ko-KR" altLang="en-US" dirty="0" smtClean="0"/>
              <a:t> 비즈니스 모델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147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" name="갈매기형 수장 20"/>
          <p:cNvSpPr/>
          <p:nvPr/>
        </p:nvSpPr>
        <p:spPr>
          <a:xfrm>
            <a:off x="2013708" y="1445810"/>
            <a:ext cx="1227425" cy="1238259"/>
          </a:xfrm>
          <a:prstGeom prst="chevron">
            <a:avLst>
              <a:gd name="adj" fmla="val 32263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 anchor="ctr"/>
          <a:lstStyle/>
          <a:p>
            <a:pPr algn="ctr" latinLnBrk="0">
              <a:defRPr/>
            </a:pPr>
            <a:r>
              <a:rPr lang="ko-KR" altLang="en-US" b="1" kern="0" dirty="0">
                <a:solidFill>
                  <a:schemeClr val="tx1"/>
                </a:solidFill>
                <a:latin typeface="+mn-ea"/>
                <a:ea typeface="+mn-ea"/>
              </a:rPr>
              <a:t>생산</a:t>
            </a:r>
          </a:p>
        </p:txBody>
      </p:sp>
      <p:sp>
        <p:nvSpPr>
          <p:cNvPr id="22" name="오각형 21"/>
          <p:cNvSpPr/>
          <p:nvPr/>
        </p:nvSpPr>
        <p:spPr>
          <a:xfrm>
            <a:off x="933575" y="1445810"/>
            <a:ext cx="1227425" cy="1238259"/>
          </a:xfrm>
          <a:prstGeom prst="homePlate">
            <a:avLst>
              <a:gd name="adj" fmla="val 29897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b="1" kern="0" dirty="0">
                <a:solidFill>
                  <a:schemeClr val="tx1"/>
                </a:solidFill>
                <a:latin typeface="+mn-ea"/>
                <a:ea typeface="+mn-ea"/>
              </a:rPr>
              <a:t>계획</a:t>
            </a:r>
          </a:p>
        </p:txBody>
      </p:sp>
      <p:sp>
        <p:nvSpPr>
          <p:cNvPr id="23" name="갈매기형 수장 22"/>
          <p:cNvSpPr/>
          <p:nvPr/>
        </p:nvSpPr>
        <p:spPr>
          <a:xfrm>
            <a:off x="3093841" y="1445810"/>
            <a:ext cx="2232000" cy="1238259"/>
          </a:xfrm>
          <a:prstGeom prst="chevron">
            <a:avLst>
              <a:gd name="adj" fmla="val 31080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 anchor="ctr"/>
          <a:lstStyle/>
          <a:p>
            <a:pPr algn="ctr" latinLnBrk="0">
              <a:defRPr/>
            </a:pPr>
            <a:r>
              <a:rPr lang="ko-KR" altLang="en-US" b="1" kern="0" dirty="0">
                <a:solidFill>
                  <a:schemeClr val="tx1"/>
                </a:solidFill>
                <a:latin typeface="+mn-ea"/>
                <a:ea typeface="+mn-ea"/>
              </a:rPr>
              <a:t>판매</a:t>
            </a:r>
            <a:r>
              <a:rPr lang="en-US" altLang="ko-KR" b="1" kern="0" dirty="0" smtClean="0">
                <a:solidFill>
                  <a:schemeClr val="tx1"/>
                </a:solidFill>
                <a:latin typeface="+mn-ea"/>
                <a:ea typeface="+mn-ea"/>
              </a:rPr>
              <a:t>/</a:t>
            </a:r>
          </a:p>
          <a:p>
            <a:pPr algn="ctr" latinLnBrk="0">
              <a:defRPr/>
            </a:pPr>
            <a:r>
              <a:rPr lang="ko-KR" altLang="en-US" b="1" kern="0" dirty="0" smtClean="0">
                <a:solidFill>
                  <a:schemeClr val="tx1"/>
                </a:solidFill>
                <a:latin typeface="+mn-ea"/>
                <a:ea typeface="+mn-ea"/>
              </a:rPr>
              <a:t>유통</a:t>
            </a:r>
            <a:endParaRPr lang="ko-KR" altLang="en-US" b="1" kern="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37" name="그룹 36"/>
          <p:cNvGrpSpPr/>
          <p:nvPr/>
        </p:nvGrpSpPr>
        <p:grpSpPr>
          <a:xfrm>
            <a:off x="925956" y="2874576"/>
            <a:ext cx="5170420" cy="4120584"/>
            <a:chOff x="925956" y="2874576"/>
            <a:chExt cx="5170420" cy="3733800"/>
          </a:xfrm>
        </p:grpSpPr>
        <p:sp>
          <p:nvSpPr>
            <p:cNvPr id="24" name="Rectangle 10"/>
            <p:cNvSpPr>
              <a:spLocks noChangeArrowheads="1"/>
            </p:cNvSpPr>
            <p:nvPr/>
          </p:nvSpPr>
          <p:spPr bwMode="auto">
            <a:xfrm>
              <a:off x="925956" y="2874576"/>
              <a:ext cx="940473" cy="371475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699">
              <a:solidFill>
                <a:sysClr val="windowText" lastClr="00000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83000"/>
                </a:prstClr>
              </a:outerShdw>
            </a:effectLst>
          </p:spPr>
          <p:txBody>
            <a:bodyPr lIns="36000" tIns="55562" rIns="36000" bIns="55562"/>
            <a:lstStyle/>
            <a:p>
              <a:pPr marL="92075" indent="-92075" latinLnBrk="0">
                <a:buFont typeface="Wingdings" pitchFamily="2" charset="2"/>
                <a:buChar char="§"/>
                <a:defRPr/>
              </a:pP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비전</a:t>
              </a:r>
              <a:r>
                <a:rPr lang="en-US" altLang="ko-KR" sz="1050" kern="0" dirty="0">
                  <a:solidFill>
                    <a:prstClr val="black"/>
                  </a:solidFill>
                  <a:latin typeface="+mn-ea"/>
                  <a:ea typeface="+mn-ea"/>
                </a:rPr>
                <a:t>: </a:t>
              </a: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새싹채소 생산을 통한 장애인</a:t>
              </a:r>
              <a:r>
                <a:rPr lang="en-US" altLang="ko-KR" sz="1050" kern="0" dirty="0">
                  <a:solidFill>
                    <a:prstClr val="black"/>
                  </a:solidFill>
                  <a:latin typeface="+mn-ea"/>
                  <a:ea typeface="+mn-ea"/>
                </a:rPr>
                <a:t> </a:t>
              </a: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복지 증진</a:t>
              </a:r>
              <a:endParaRPr lang="en-US" altLang="ko-KR" sz="1050" kern="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Wingdings" pitchFamily="2" charset="2"/>
                <a:buChar char="§"/>
                <a:defRPr/>
              </a:pP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Wingdings" pitchFamily="2" charset="2"/>
                <a:buChar char="§"/>
                <a:defRPr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경북 최초의 장애인근로작업장</a:t>
              </a:r>
              <a:endParaRPr lang="en-US" altLang="ko-KR" sz="1050" kern="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Wingdings" pitchFamily="2" charset="2"/>
                <a:buChar char="§"/>
                <a:defRPr/>
              </a:pP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Wingdings" pitchFamily="2" charset="2"/>
                <a:buChar char="§"/>
                <a:defRPr/>
              </a:pP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ISO9001/14001</a:t>
              </a:r>
              <a:r>
                <a:rPr lang="en-US" altLang="ko-KR" sz="1050" kern="0" dirty="0">
                  <a:solidFill>
                    <a:prstClr val="black"/>
                  </a:solidFill>
                  <a:latin typeface="+mn-ea"/>
                  <a:ea typeface="+mn-ea"/>
                </a:rPr>
                <a:t>/   26000 </a:t>
              </a: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인증</a:t>
              </a:r>
              <a:endParaRPr lang="en-US" altLang="ko-KR" sz="1050" kern="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Wingdings" pitchFamily="2" charset="2"/>
                <a:buChar char="§"/>
                <a:defRPr/>
              </a:pP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Wingdings" pitchFamily="2" charset="2"/>
                <a:buChar char="§"/>
                <a:defRPr/>
              </a:pP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HACCP</a:t>
              </a: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인증</a:t>
              </a:r>
              <a:endParaRPr lang="en-US" altLang="ko-KR" sz="1050" kern="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Wingdings" pitchFamily="2" charset="2"/>
                <a:buChar char="§"/>
                <a:defRPr/>
              </a:pP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Wingdings" pitchFamily="2" charset="2"/>
                <a:buChar char="§"/>
                <a:defRPr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친환경농산물 </a:t>
              </a: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인증</a:t>
              </a:r>
              <a:endParaRPr lang="en-US" altLang="ko-KR" sz="1050" kern="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Wingdings" pitchFamily="2" charset="2"/>
                <a:buChar char="§"/>
                <a:defRPr/>
              </a:pP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Wingdings" pitchFamily="2" charset="2"/>
                <a:buChar char="§"/>
                <a:defRPr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우수 </a:t>
              </a: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장애인 생산품 인증</a:t>
              </a:r>
              <a:endParaRPr lang="en-US" altLang="ko-KR" sz="1050" kern="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Wingdings" pitchFamily="2" charset="2"/>
                <a:buChar char="§"/>
                <a:defRPr/>
              </a:pP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Wingdings" pitchFamily="2" charset="2"/>
                <a:buChar char="§"/>
                <a:defRPr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수입산 </a:t>
              </a: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종자 사용률</a:t>
              </a:r>
              <a:r>
                <a:rPr lang="en-US" altLang="ko-KR" sz="1050" kern="0" dirty="0">
                  <a:solidFill>
                    <a:prstClr val="black"/>
                  </a:solidFill>
                  <a:latin typeface="+mn-ea"/>
                  <a:ea typeface="+mn-ea"/>
                </a:rPr>
                <a:t> 70%</a:t>
              </a:r>
            </a:p>
          </p:txBody>
        </p:sp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2013720" y="2874576"/>
              <a:ext cx="940473" cy="371475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699">
              <a:solidFill>
                <a:sysClr val="windowText" lastClr="00000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83000"/>
                </a:prstClr>
              </a:outerShdw>
            </a:effectLst>
          </p:spPr>
          <p:txBody>
            <a:bodyPr lIns="36000" tIns="55562" rIns="36000" bIns="55562"/>
            <a:lstStyle>
              <a:lvl1pPr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§"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새싹채소와 </a:t>
              </a: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  <a:cs typeface="산돌명조 M"/>
              </a:endParaRP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베이비채소 생산</a:t>
              </a: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  <a:cs typeface="산돌명조 M"/>
              </a:endParaRP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§"/>
              </a:pP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  <a:cs typeface="산돌명조 M"/>
              </a:endParaRP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§"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공정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:</a:t>
              </a:r>
              <a:b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</a:br>
              <a:r>
                <a:rPr lang="ko-KR" altLang="en-US" sz="1050" kern="0" dirty="0" err="1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검진실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 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(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발아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) → 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기계실 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(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드럼재배기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)→ 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재배실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/>
              </a:r>
              <a:b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</a:b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(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수작업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)</a:t>
              </a:r>
              <a:b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</a:b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→ 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세척 </a:t>
              </a:r>
              <a:r>
                <a:rPr lang="ko-KR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→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 </a:t>
              </a:r>
              <a:r>
                <a:rPr lang="ko-KR" altLang="en-US" sz="1050" kern="0" dirty="0" err="1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예냉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 → 포장</a:t>
              </a: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  <a:cs typeface="산돌명조 M"/>
              </a:endParaRP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§"/>
              </a:pP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  <a:cs typeface="산돌명조 M"/>
              </a:endParaRP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§"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재배기간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: 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새싹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(7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일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) , 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베이비채소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/>
              </a:r>
              <a:b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</a:b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(15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일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)</a:t>
              </a: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§"/>
              </a:pP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  <a:cs typeface="산돌명조 M"/>
              </a:endParaRP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§"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새싹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: 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수경재배    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(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자동화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+</a:t>
              </a:r>
              <a:b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</a:b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수작업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)</a:t>
              </a: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§"/>
              </a:pP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  <a:cs typeface="산돌명조 M"/>
              </a:endParaRP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§"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베이비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:</a:t>
              </a:r>
              <a:b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</a:br>
              <a:r>
                <a:rPr lang="ko-KR" altLang="en-US" sz="1050" kern="0" dirty="0" err="1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토경재배</a:t>
              </a: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  <a:cs typeface="산돌명조 M"/>
              </a:endParaRP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§"/>
              </a:pP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  <a:cs typeface="산돌명조 M"/>
              </a:endParaRPr>
            </a:p>
            <a:p>
              <a:pPr marL="92075" indent="-92075" eaLnBrk="0" fontAlgn="base" latinLnBrk="0" hangingPunct="0">
                <a:spcBef>
                  <a:spcPct val="50000"/>
                </a:spcBef>
                <a:spcAft>
                  <a:spcPct val="0"/>
                </a:spcAft>
              </a:pP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26" name="Rectangle 10"/>
            <p:cNvSpPr>
              <a:spLocks noChangeArrowheads="1"/>
            </p:cNvSpPr>
            <p:nvPr/>
          </p:nvSpPr>
          <p:spPr bwMode="auto">
            <a:xfrm>
              <a:off x="3086208" y="2874576"/>
              <a:ext cx="940473" cy="371475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699">
              <a:solidFill>
                <a:sysClr val="windowText" lastClr="00000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83000"/>
                </a:prstClr>
              </a:outerShdw>
            </a:effectLst>
          </p:spPr>
          <p:txBody>
            <a:bodyPr lIns="36000" tIns="55562" rIns="36000" bIns="55562"/>
            <a:lstStyle/>
            <a:p>
              <a:pPr marL="92075" indent="-92075" latinLnBrk="0">
                <a:buFont typeface="Wingdings" pitchFamily="2" charset="2"/>
                <a:buChar char="§"/>
                <a:defRPr/>
              </a:pPr>
              <a:r>
                <a:rPr lang="ko-KR" altLang="en-US" sz="1050" kern="0" dirty="0" err="1">
                  <a:solidFill>
                    <a:prstClr val="black"/>
                  </a:solidFill>
                  <a:latin typeface="+mn-ea"/>
                  <a:ea typeface="+mn-ea"/>
                </a:rPr>
                <a:t>일평균</a:t>
              </a: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 약 </a:t>
              </a:r>
              <a:r>
                <a:rPr lang="en-US" altLang="ko-KR" sz="1050" kern="0" dirty="0">
                  <a:solidFill>
                    <a:prstClr val="black"/>
                  </a:solidFill>
                  <a:latin typeface="+mn-ea"/>
                  <a:ea typeface="+mn-ea"/>
                </a:rPr>
                <a:t>1</a:t>
              </a: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톤   판매</a:t>
              </a:r>
              <a:endParaRPr lang="en-US" altLang="ko-KR" sz="1050" kern="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Wingdings" pitchFamily="2" charset="2"/>
                <a:buChar char="§"/>
                <a:defRPr/>
              </a:pP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Wingdings" pitchFamily="2" charset="2"/>
                <a:buChar char="§"/>
                <a:defRPr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유통량의 </a:t>
              </a:r>
              <a:r>
                <a:rPr lang="en-US" altLang="ko-KR" sz="1050" kern="0" dirty="0">
                  <a:solidFill>
                    <a:prstClr val="black"/>
                  </a:solidFill>
                  <a:latin typeface="+mn-ea"/>
                  <a:ea typeface="+mn-ea"/>
                </a:rPr>
                <a:t>80% </a:t>
              </a: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이상이 서울 및 경기지역에</a:t>
              </a:r>
              <a:r>
                <a:rPr lang="en-US" altLang="ko-KR" sz="1050" kern="0" dirty="0">
                  <a:solidFill>
                    <a:prstClr val="black"/>
                  </a:solidFill>
                  <a:latin typeface="+mn-ea"/>
                  <a:ea typeface="+mn-ea"/>
                </a:rPr>
                <a:t> </a:t>
              </a: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편중</a:t>
              </a:r>
              <a:endParaRPr lang="en-US" altLang="ko-KR" sz="1050" kern="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Wingdings" pitchFamily="2" charset="2"/>
                <a:buChar char="§"/>
                <a:defRPr/>
              </a:pP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Wingdings" pitchFamily="2" charset="2"/>
                <a:buChar char="§"/>
                <a:defRPr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배송담당 </a:t>
              </a: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직원이  영업과 관련된 업무  함께 담당</a:t>
              </a:r>
              <a:endParaRPr lang="en-US" altLang="ko-KR" sz="1050" kern="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Wingdings" pitchFamily="2" charset="2"/>
                <a:buChar char="§"/>
                <a:defRPr/>
              </a:pP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Wingdings" pitchFamily="2" charset="2"/>
                <a:buChar char="§"/>
                <a:defRPr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농산물 </a:t>
              </a: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도매 시장이 주력</a:t>
              </a:r>
              <a:endParaRPr lang="en-US" altLang="ko-KR" sz="1050" kern="0" dirty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27" name="Rectangle 10"/>
            <p:cNvSpPr>
              <a:spLocks noChangeArrowheads="1"/>
            </p:cNvSpPr>
            <p:nvPr/>
          </p:nvSpPr>
          <p:spPr bwMode="auto">
            <a:xfrm>
              <a:off x="4124874" y="2874576"/>
              <a:ext cx="940473" cy="79163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5400" cap="flat" cmpd="sng" algn="ctr">
              <a:solidFill>
                <a:srgbClr val="8064A2">
                  <a:shade val="50000"/>
                </a:srgbClr>
              </a:solidFill>
              <a:prstDash val="solid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1096963" eaLnBrk="0" latinLnBrk="0" hangingPunct="0">
                <a:lnSpc>
                  <a:spcPts val="1400"/>
                </a:lnSpc>
                <a:defRPr/>
              </a:pPr>
              <a:r>
                <a:rPr lang="ko-KR" altLang="en-US" sz="1050" b="1" u="sng" kern="0" dirty="0">
                  <a:solidFill>
                    <a:prstClr val="black"/>
                  </a:solidFill>
                  <a:latin typeface="+mn-ea"/>
                  <a:ea typeface="+mn-ea"/>
                </a:rPr>
                <a:t>도매시장</a:t>
              </a:r>
              <a:endParaRPr lang="en-US" altLang="ko-KR" sz="1050" b="1" u="sng" kern="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algn="ctr" defTabSz="1096963" eaLnBrk="0" latinLnBrk="0" hangingPunct="0">
                <a:lnSpc>
                  <a:spcPts val="1400"/>
                </a:lnSpc>
                <a:defRPr/>
              </a:pP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가나유통</a:t>
              </a:r>
              <a:r>
                <a:rPr lang="en-US" altLang="ko-KR" sz="1050" kern="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050" kern="0" dirty="0" err="1">
                  <a:solidFill>
                    <a:prstClr val="black"/>
                  </a:solidFill>
                  <a:latin typeface="+mn-ea"/>
                  <a:ea typeface="+mn-ea"/>
                </a:rPr>
                <a:t>유은유통</a:t>
              </a:r>
              <a:endParaRPr lang="en-US" altLang="ko-KR" sz="1050" kern="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algn="ctr" defTabSz="1096963" eaLnBrk="0" latinLnBrk="0" hangingPunct="0">
                <a:lnSpc>
                  <a:spcPts val="1400"/>
                </a:lnSpc>
                <a:defRPr/>
              </a:pP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동의보감농수산</a:t>
              </a:r>
              <a:endParaRPr lang="en-US" altLang="ko-KR" sz="1050" kern="0" dirty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28" name="Rectangle 10"/>
            <p:cNvSpPr>
              <a:spLocks noChangeArrowheads="1"/>
            </p:cNvSpPr>
            <p:nvPr/>
          </p:nvSpPr>
          <p:spPr bwMode="auto">
            <a:xfrm>
              <a:off x="4124874" y="3825589"/>
              <a:ext cx="940473" cy="88076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5400" cap="flat" cmpd="sng" algn="ctr">
              <a:solidFill>
                <a:srgbClr val="8064A2">
                  <a:shade val="50000"/>
                </a:srgbClr>
              </a:solidFill>
              <a:prstDash val="solid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1096963" eaLnBrk="0" latinLnBrk="0" hangingPunct="0">
                <a:lnSpc>
                  <a:spcPts val="1400"/>
                </a:lnSpc>
                <a:defRPr/>
              </a:pPr>
              <a:r>
                <a:rPr lang="ko-KR" altLang="en-US" sz="1050" b="1" u="sng" kern="0" dirty="0" err="1">
                  <a:solidFill>
                    <a:prstClr val="black"/>
                  </a:solidFill>
                  <a:latin typeface="+mn-ea"/>
                  <a:ea typeface="+mn-ea"/>
                </a:rPr>
                <a:t>대형유통마트</a:t>
              </a:r>
              <a:endParaRPr lang="en-US" altLang="ko-KR" sz="1050" b="1" u="sng" kern="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algn="ctr" defTabSz="1096963" eaLnBrk="0" latinLnBrk="0" hangingPunct="0">
                <a:lnSpc>
                  <a:spcPts val="1400"/>
                </a:lnSpc>
                <a:defRPr/>
              </a:pP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대구지역 중∙</a:t>
              </a:r>
              <a:r>
                <a:rPr lang="ko-KR" altLang="en-US" sz="1050" kern="0" dirty="0" err="1" smtClean="0">
                  <a:solidFill>
                    <a:prstClr val="black"/>
                  </a:solidFill>
                  <a:latin typeface="+mn-ea"/>
                  <a:ea typeface="+mn-ea"/>
                </a:rPr>
                <a:t>대형마트</a:t>
              </a: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algn="ctr" defTabSz="1096963" eaLnBrk="0" latinLnBrk="0" hangingPunct="0">
                <a:lnSpc>
                  <a:spcPts val="1400"/>
                </a:lnSpc>
                <a:defRPr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농협 하나로</a:t>
              </a: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algn="ctr" defTabSz="1096963" eaLnBrk="0" latinLnBrk="0" hangingPunct="0">
                <a:lnSpc>
                  <a:spcPts val="1400"/>
                </a:lnSpc>
                <a:defRPr/>
              </a:pPr>
              <a:r>
                <a:rPr lang="ko-KR" altLang="en-US" sz="1050" kern="0" dirty="0" err="1" smtClean="0">
                  <a:solidFill>
                    <a:prstClr val="black"/>
                  </a:solidFill>
                  <a:latin typeface="+mn-ea"/>
                  <a:ea typeface="+mn-ea"/>
                </a:rPr>
                <a:t>마트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 </a:t>
              </a: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등</a:t>
              </a:r>
              <a:endParaRPr lang="en-US" altLang="ko-KR" sz="1050" kern="0" dirty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29" name="Rectangle 10"/>
            <p:cNvSpPr>
              <a:spLocks noChangeArrowheads="1"/>
            </p:cNvSpPr>
            <p:nvPr/>
          </p:nvSpPr>
          <p:spPr bwMode="auto">
            <a:xfrm>
              <a:off x="4124874" y="4865730"/>
              <a:ext cx="940473" cy="79163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5400" cap="flat" cmpd="sng" algn="ctr">
              <a:solidFill>
                <a:srgbClr val="8064A2">
                  <a:shade val="50000"/>
                </a:srgbClr>
              </a:solidFill>
              <a:prstDash val="solid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1096963" eaLnBrk="0" latinLnBrk="0" hangingPunct="0">
                <a:lnSpc>
                  <a:spcPts val="1400"/>
                </a:lnSpc>
                <a:defRPr/>
              </a:pPr>
              <a:r>
                <a:rPr lang="ko-KR" altLang="en-US" sz="1050" b="1" u="sng" kern="0" dirty="0" err="1">
                  <a:solidFill>
                    <a:prstClr val="black"/>
                  </a:solidFill>
                  <a:latin typeface="+mn-ea"/>
                  <a:ea typeface="+mn-ea"/>
                </a:rPr>
                <a:t>식자재공급업체</a:t>
              </a:r>
              <a:endParaRPr lang="en-US" altLang="ko-KR" sz="1050" b="1" u="sng" kern="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algn="ctr" defTabSz="1096963" eaLnBrk="0" latinLnBrk="0" hangingPunct="0">
                <a:lnSpc>
                  <a:spcPts val="1400"/>
                </a:lnSpc>
                <a:defRPr/>
              </a:pPr>
              <a:endParaRPr lang="en-US" altLang="ko-KR" sz="1050" b="1" u="sng" kern="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algn="ctr" defTabSz="1096963" eaLnBrk="0" latinLnBrk="0" hangingPunct="0">
                <a:lnSpc>
                  <a:spcPts val="1400"/>
                </a:lnSpc>
                <a:defRPr/>
              </a:pP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대구 초록들 등</a:t>
              </a:r>
              <a:endParaRPr lang="en-US" altLang="ko-KR" sz="1050" kern="0" dirty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30" name="Rectangle 10"/>
            <p:cNvSpPr>
              <a:spLocks noChangeArrowheads="1"/>
            </p:cNvSpPr>
            <p:nvPr/>
          </p:nvSpPr>
          <p:spPr bwMode="auto">
            <a:xfrm>
              <a:off x="4124874" y="5816743"/>
              <a:ext cx="940473" cy="79163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5400" cap="flat" cmpd="sng" algn="ctr">
              <a:solidFill>
                <a:srgbClr val="8064A2">
                  <a:shade val="50000"/>
                </a:srgbClr>
              </a:solidFill>
              <a:prstDash val="solid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defTabSz="1096963" eaLnBrk="0" latinLnBrk="0" hangingPunct="0">
                <a:lnSpc>
                  <a:spcPts val="1400"/>
                </a:lnSpc>
                <a:defRPr/>
              </a:pPr>
              <a:r>
                <a:rPr lang="ko-KR" altLang="en-US" sz="1050" b="1" u="sng" kern="0" dirty="0">
                  <a:solidFill>
                    <a:prstClr val="black"/>
                  </a:solidFill>
                  <a:latin typeface="+mn-ea"/>
                  <a:ea typeface="+mn-ea"/>
                </a:rPr>
                <a:t>기타</a:t>
              </a:r>
              <a:endParaRPr lang="en-US" altLang="ko-KR" sz="1050" b="1" u="sng" kern="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algn="ctr" defTabSz="1096963" eaLnBrk="0" latinLnBrk="0" hangingPunct="0">
                <a:lnSpc>
                  <a:spcPts val="1400"/>
                </a:lnSpc>
                <a:defRPr/>
              </a:pPr>
              <a:endParaRPr lang="en-US" altLang="ko-KR" sz="1050" b="1" u="sng" kern="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algn="ctr" defTabSz="1096963" eaLnBrk="0" latinLnBrk="0" hangingPunct="0">
                <a:lnSpc>
                  <a:spcPts val="1400"/>
                </a:lnSpc>
                <a:defRPr/>
              </a:pPr>
              <a:r>
                <a:rPr lang="ko-KR" altLang="en-US" sz="1050" kern="0" dirty="0" err="1">
                  <a:solidFill>
                    <a:prstClr val="black"/>
                  </a:solidFill>
                  <a:latin typeface="+mn-ea"/>
                  <a:ea typeface="+mn-ea"/>
                </a:rPr>
                <a:t>소비자직판매</a:t>
              </a:r>
              <a:r>
                <a:rPr lang="en-US" altLang="ko-KR" sz="1050" kern="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050" kern="0" dirty="0">
                  <a:solidFill>
                    <a:prstClr val="black"/>
                  </a:solidFill>
                  <a:latin typeface="+mn-ea"/>
                  <a:ea typeface="+mn-ea"/>
                </a:rPr>
                <a:t>인터넷</a:t>
              </a:r>
              <a:endParaRPr lang="en-US" altLang="ko-KR" sz="1050" kern="0" dirty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31" name="Rectangle 10"/>
            <p:cNvSpPr>
              <a:spLocks noChangeArrowheads="1"/>
            </p:cNvSpPr>
            <p:nvPr/>
          </p:nvSpPr>
          <p:spPr bwMode="auto">
            <a:xfrm>
              <a:off x="5155903" y="2874576"/>
              <a:ext cx="940473" cy="371475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699">
              <a:solidFill>
                <a:sysClr val="windowText" lastClr="00000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83000"/>
                </a:prstClr>
              </a:outerShdw>
            </a:effectLst>
          </p:spPr>
          <p:txBody>
            <a:bodyPr lIns="36000" tIns="55562" rIns="36000" bIns="55562"/>
            <a:lstStyle>
              <a:lvl1pPr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§"/>
              </a:pPr>
              <a:r>
                <a:rPr lang="ko-KR" altLang="en-US" sz="1050" kern="0" dirty="0" err="1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연매출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: 13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억</a:t>
              </a: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  <a:cs typeface="산돌명조 M"/>
              </a:endParaRP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§"/>
              </a:pP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  <a:cs typeface="산돌명조 M"/>
              </a:endParaRP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§"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안동시특산품</a:t>
              </a: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  <a:cs typeface="산돌명조 M"/>
              </a:endParaRP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§"/>
              </a:pP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  <a:cs typeface="산돌명조 M"/>
              </a:endParaRP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§"/>
              </a:pPr>
              <a:r>
                <a:rPr lang="ko-KR" altLang="en-US" sz="1050" kern="0" dirty="0" err="1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연생산량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: 192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톤</a:t>
              </a: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  <a:cs typeface="산돌명조 M"/>
              </a:endParaRP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§"/>
              </a:pP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  <a:cs typeface="산돌명조 M"/>
              </a:endParaRP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§"/>
              </a:pP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장애인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/>
              </a:r>
              <a:b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</a:b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(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취약계층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)   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일자리창출</a:t>
              </a:r>
              <a:r>
                <a:rPr lang="en-US" altLang="ko-KR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: 47</a:t>
              </a:r>
              <a:r>
                <a:rPr lang="ko-KR" altLang="en-US" sz="1050" kern="0" dirty="0" smtClean="0">
                  <a:solidFill>
                    <a:prstClr val="black"/>
                  </a:solidFill>
                  <a:latin typeface="+mn-ea"/>
                  <a:ea typeface="+mn-ea"/>
                  <a:cs typeface="산돌명조 M"/>
                </a:rPr>
                <a:t>명</a:t>
              </a: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  <a:cs typeface="산돌명조 M"/>
              </a:endParaRPr>
            </a:p>
            <a:p>
              <a:pPr marL="92075" indent="-92075" eaLnBrk="0" fontAlgn="base" latinLnBrk="0" hangingPunct="0">
                <a:spcBef>
                  <a:spcPct val="50000"/>
                </a:spcBef>
                <a:spcAft>
                  <a:spcPct val="0"/>
                </a:spcAft>
              </a:pPr>
              <a:endParaRPr lang="en-US" altLang="ko-KR" sz="105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2" name="그룹 45"/>
          <p:cNvGrpSpPr>
            <a:grpSpLocks/>
          </p:cNvGrpSpPr>
          <p:nvPr/>
        </p:nvGrpSpPr>
        <p:grpSpPr bwMode="auto">
          <a:xfrm>
            <a:off x="1277269" y="7031288"/>
            <a:ext cx="4394693" cy="571500"/>
            <a:chOff x="1285852" y="5715016"/>
            <a:chExt cx="6394544" cy="428628"/>
          </a:xfrm>
        </p:grpSpPr>
        <p:sp>
          <p:nvSpPr>
            <p:cNvPr id="33" name="직사각형 32"/>
            <p:cNvSpPr/>
            <p:nvPr/>
          </p:nvSpPr>
          <p:spPr>
            <a:xfrm>
              <a:off x="7572396" y="5715016"/>
              <a:ext cx="108000" cy="428628"/>
            </a:xfrm>
            <a:prstGeom prst="rect">
              <a:avLst/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algn="ctr" latinLnBrk="0">
                <a:defRPr/>
              </a:pPr>
              <a:endParaRPr lang="ko-KR" altLang="en-US" sz="1050" kern="0">
                <a:solidFill>
                  <a:prstClr val="white"/>
                </a:solidFill>
                <a:latin typeface="+mn-ea"/>
                <a:ea typeface="+mn-ea"/>
              </a:endParaRPr>
            </a:p>
          </p:txBody>
        </p:sp>
        <p:sp>
          <p:nvSpPr>
            <p:cNvPr id="34" name="위로 굽은 화살표 33"/>
            <p:cNvSpPr/>
            <p:nvPr/>
          </p:nvSpPr>
          <p:spPr>
            <a:xfrm flipH="1">
              <a:off x="1285852" y="5715016"/>
              <a:ext cx="6357982" cy="428628"/>
            </a:xfrm>
            <a:prstGeom prst="bentUpArrow">
              <a:avLst/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algn="ctr" latinLnBrk="0">
                <a:defRPr/>
              </a:pPr>
              <a:endParaRPr lang="ko-KR" altLang="en-US" sz="1050" kern="0">
                <a:solidFill>
                  <a:prstClr val="white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5" name="갈매기형 수장 34"/>
          <p:cNvSpPr/>
          <p:nvPr/>
        </p:nvSpPr>
        <p:spPr>
          <a:xfrm>
            <a:off x="5155913" y="1445810"/>
            <a:ext cx="1227425" cy="1238259"/>
          </a:xfrm>
          <a:prstGeom prst="chevron">
            <a:avLst>
              <a:gd name="adj" fmla="val 28715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 anchor="ctr"/>
          <a:lstStyle/>
          <a:p>
            <a:pPr algn="ctr" latinLnBrk="0">
              <a:defRPr/>
            </a:pPr>
            <a:r>
              <a:rPr lang="ko-KR" altLang="en-US" b="1" kern="0" dirty="0">
                <a:solidFill>
                  <a:schemeClr val="tx1"/>
                </a:solidFill>
                <a:latin typeface="+mn-ea"/>
                <a:ea typeface="+mn-ea"/>
              </a:rPr>
              <a:t>가치창출</a:t>
            </a:r>
          </a:p>
        </p:txBody>
      </p:sp>
      <p:grpSp>
        <p:nvGrpSpPr>
          <p:cNvPr id="19" name="그룹 16"/>
          <p:cNvGrpSpPr>
            <a:grpSpLocks/>
          </p:cNvGrpSpPr>
          <p:nvPr/>
        </p:nvGrpSpPr>
        <p:grpSpPr bwMode="auto">
          <a:xfrm>
            <a:off x="332536" y="1266824"/>
            <a:ext cx="633507" cy="728723"/>
            <a:chOff x="307744" y="2438400"/>
            <a:chExt cx="633453" cy="728925"/>
          </a:xfrm>
        </p:grpSpPr>
        <p:sp>
          <p:nvSpPr>
            <p:cNvPr id="20" name="TextBox 14"/>
            <p:cNvSpPr txBox="1"/>
            <p:nvPr/>
          </p:nvSpPr>
          <p:spPr>
            <a:xfrm>
              <a:off x="307744" y="2767104"/>
              <a:ext cx="633453" cy="4002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9pPr>
            </a:lstStyle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비즈니스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모델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6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67" y="2438400"/>
              <a:ext cx="406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106049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 smtClean="0"/>
              <a:t>나눔공동체</a:t>
            </a:r>
            <a:r>
              <a:rPr lang="ko-KR" altLang="en-US" dirty="0" smtClean="0"/>
              <a:t> 내부 및 외부 환경 분석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148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42" name="그룹 16"/>
          <p:cNvGrpSpPr>
            <a:grpSpLocks/>
          </p:cNvGrpSpPr>
          <p:nvPr/>
        </p:nvGrpSpPr>
        <p:grpSpPr bwMode="auto">
          <a:xfrm>
            <a:off x="308492" y="1266823"/>
            <a:ext cx="681597" cy="882612"/>
            <a:chOff x="283702" y="2438400"/>
            <a:chExt cx="681538" cy="882857"/>
          </a:xfrm>
        </p:grpSpPr>
        <p:sp>
          <p:nvSpPr>
            <p:cNvPr id="43" name="TextBox 14"/>
            <p:cNvSpPr txBox="1"/>
            <p:nvPr/>
          </p:nvSpPr>
          <p:spPr>
            <a:xfrm>
              <a:off x="283702" y="2767105"/>
              <a:ext cx="681538" cy="5541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9pPr>
            </a:lstStyle>
            <a:p>
              <a:pPr algn="ctr" defTabSz="457271" eaLnBrk="1" fontAlgn="auto" latinLnBrk="0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내부 및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latinLnBrk="0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외부 환경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latinLnBrk="0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분석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44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67" y="2438400"/>
              <a:ext cx="406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6" name="직사각형 65"/>
          <p:cNvSpPr/>
          <p:nvPr/>
        </p:nvSpPr>
        <p:spPr>
          <a:xfrm>
            <a:off x="914721" y="1542334"/>
            <a:ext cx="1776123" cy="6446886"/>
          </a:xfrm>
          <a:prstGeom prst="rect">
            <a:avLst/>
          </a:prstGeom>
          <a:solidFill>
            <a:srgbClr val="9BBB59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endParaRPr lang="ko-KR" altLang="en-US" sz="1200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914721" y="1415580"/>
            <a:ext cx="5436011" cy="1986433"/>
          </a:xfrm>
          <a:prstGeom prst="rect">
            <a:avLst/>
          </a:prstGeom>
          <a:solidFill>
            <a:srgbClr val="9BBB59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endParaRPr lang="ko-KR" altLang="en-US" sz="1200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68" name="TextBox 22"/>
          <p:cNvSpPr txBox="1"/>
          <p:nvPr/>
        </p:nvSpPr>
        <p:spPr>
          <a:xfrm>
            <a:off x="4511042" y="1530904"/>
            <a:ext cx="1862550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2075" indent="-92075" algn="ctr" latinLnBrk="0">
              <a:defRPr/>
            </a:pPr>
            <a:r>
              <a:rPr lang="ko-KR" altLang="en-US" sz="1200" b="1" dirty="0" smtClean="0">
                <a:solidFill>
                  <a:prstClr val="black"/>
                </a:solidFill>
                <a:latin typeface="+mn-ea"/>
              </a:rPr>
              <a:t>외부위협</a:t>
            </a:r>
            <a:endParaRPr lang="en-US" altLang="ko-KR" sz="1200" b="1" dirty="0">
              <a:solidFill>
                <a:prstClr val="black"/>
              </a:solidFill>
              <a:latin typeface="+mn-ea"/>
            </a:endParaRPr>
          </a:p>
          <a:p>
            <a:pPr marL="92075" indent="-92075" latinLnBrk="0">
              <a:spcBef>
                <a:spcPts val="400"/>
              </a:spcBef>
              <a:buFont typeface="Arial" pitchFamily="34" charset="0"/>
              <a:buChar char="•"/>
              <a:defRPr/>
            </a:pP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동종제품 생산업체 증가→경쟁심화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92075" indent="-92075" latinLnBrk="0">
              <a:spcBef>
                <a:spcPts val="400"/>
              </a:spcBef>
              <a:buFont typeface="Arial" pitchFamily="34" charset="0"/>
              <a:buChar char="•"/>
              <a:defRPr/>
            </a:pP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상품의 소비자 인지도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/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활용성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낮음</a:t>
            </a:r>
            <a:endParaRPr lang="en-US" altLang="ko-KR" sz="1200" dirty="0">
              <a:solidFill>
                <a:prstClr val="black"/>
              </a:solidFill>
              <a:latin typeface="+mn-ea"/>
              <a:sym typeface="Wingdings"/>
            </a:endParaRPr>
          </a:p>
          <a:p>
            <a:pPr marL="92075" indent="-92075" latinLnBrk="0">
              <a:spcBef>
                <a:spcPts val="400"/>
              </a:spcBef>
              <a:buFont typeface="Arial" pitchFamily="34" charset="0"/>
              <a:buChar char="•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sym typeface="Wingdings"/>
              </a:rPr>
              <a:t>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  <a:sym typeface="Wingdings"/>
              </a:rPr>
              <a:t>급식법재개정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sym typeface="Wingdings"/>
              </a:rPr>
              <a:t> 움직임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sym typeface="Wingdings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sym typeface="Wingdings"/>
              </a:rPr>
              <a:t>시장 불확실성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sym typeface="Wingdings"/>
              </a:rPr>
              <a:t>)</a:t>
            </a:r>
            <a:endParaRPr lang="ko-KR" altLang="en-US" sz="12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69" name="직사각형 68"/>
          <p:cNvSpPr/>
          <p:nvPr/>
        </p:nvSpPr>
        <p:spPr bwMode="auto">
          <a:xfrm>
            <a:off x="914721" y="1415580"/>
            <a:ext cx="5436011" cy="6570885"/>
          </a:xfrm>
          <a:prstGeom prst="rect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en-US" altLang="ko-KR" sz="1200" kern="0" dirty="0">
                <a:solidFill>
                  <a:prstClr val="white"/>
                </a:solidFill>
                <a:latin typeface="+mn-ea"/>
              </a:rPr>
              <a:t>%</a:t>
            </a:r>
            <a:endParaRPr lang="ko-KR" altLang="en-US" sz="1200" kern="0" dirty="0">
              <a:solidFill>
                <a:prstClr val="white"/>
              </a:solidFill>
              <a:latin typeface="+mn-ea"/>
            </a:endParaRPr>
          </a:p>
        </p:txBody>
      </p:sp>
      <p:cxnSp>
        <p:nvCxnSpPr>
          <p:cNvPr id="70" name="직선 연결선 69"/>
          <p:cNvCxnSpPr/>
          <p:nvPr/>
        </p:nvCxnSpPr>
        <p:spPr bwMode="auto">
          <a:xfrm>
            <a:off x="914721" y="3399252"/>
            <a:ext cx="5436011" cy="2754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71" name="직선 연결선 70"/>
          <p:cNvCxnSpPr/>
          <p:nvPr/>
        </p:nvCxnSpPr>
        <p:spPr bwMode="auto">
          <a:xfrm>
            <a:off x="914721" y="5779462"/>
            <a:ext cx="5436011" cy="2754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72" name="직선 연결선 71"/>
          <p:cNvCxnSpPr/>
          <p:nvPr/>
        </p:nvCxnSpPr>
        <p:spPr bwMode="auto">
          <a:xfrm>
            <a:off x="2690844" y="1415583"/>
            <a:ext cx="0" cy="6570881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73" name="직선 연결선 72"/>
          <p:cNvCxnSpPr/>
          <p:nvPr/>
        </p:nvCxnSpPr>
        <p:spPr bwMode="auto">
          <a:xfrm>
            <a:off x="4520788" y="1415583"/>
            <a:ext cx="0" cy="6570881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74" name="직선 연결선 73"/>
          <p:cNvCxnSpPr/>
          <p:nvPr/>
        </p:nvCxnSpPr>
        <p:spPr bwMode="auto">
          <a:xfrm>
            <a:off x="1452939" y="2534163"/>
            <a:ext cx="753506" cy="2754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75" name="직선 연결선 74"/>
          <p:cNvCxnSpPr/>
          <p:nvPr/>
        </p:nvCxnSpPr>
        <p:spPr bwMode="auto">
          <a:xfrm>
            <a:off x="2206446" y="2534163"/>
            <a:ext cx="484397" cy="867850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76" name="직선 연결선 75"/>
          <p:cNvCxnSpPr/>
          <p:nvPr/>
        </p:nvCxnSpPr>
        <p:spPr bwMode="auto">
          <a:xfrm>
            <a:off x="914702" y="1415580"/>
            <a:ext cx="538238" cy="1118583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77" name="TextBox 28"/>
          <p:cNvSpPr txBox="1">
            <a:spLocks noChangeArrowheads="1"/>
          </p:cNvSpPr>
          <p:nvPr/>
        </p:nvSpPr>
        <p:spPr bwMode="auto">
          <a:xfrm>
            <a:off x="1452940" y="2742657"/>
            <a:ext cx="9149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1200" b="1" kern="0" smtClean="0">
                <a:solidFill>
                  <a:prstClr val="black"/>
                </a:solidFill>
                <a:latin typeface="+mn-ea"/>
              </a:rPr>
              <a:t>내부 조직</a:t>
            </a:r>
          </a:p>
        </p:txBody>
      </p:sp>
      <p:sp>
        <p:nvSpPr>
          <p:cNvPr id="78" name="TextBox 29"/>
          <p:cNvSpPr txBox="1">
            <a:spLocks noChangeArrowheads="1"/>
          </p:cNvSpPr>
          <p:nvPr/>
        </p:nvSpPr>
        <p:spPr bwMode="auto">
          <a:xfrm>
            <a:off x="1452940" y="1789083"/>
            <a:ext cx="9149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1200" b="1" kern="0" smtClean="0">
                <a:solidFill>
                  <a:prstClr val="black"/>
                </a:solidFill>
                <a:latin typeface="+mn-ea"/>
              </a:rPr>
              <a:t>외부 환경</a:t>
            </a:r>
          </a:p>
        </p:txBody>
      </p:sp>
      <p:sp>
        <p:nvSpPr>
          <p:cNvPr id="79" name="TextBox 30"/>
          <p:cNvSpPr txBox="1">
            <a:spLocks noChangeArrowheads="1"/>
          </p:cNvSpPr>
          <p:nvPr/>
        </p:nvSpPr>
        <p:spPr bwMode="auto">
          <a:xfrm>
            <a:off x="2726479" y="1530904"/>
            <a:ext cx="1758685" cy="177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2075" indent="-92075"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1200" b="1" kern="0" dirty="0" smtClean="0">
                <a:solidFill>
                  <a:prstClr val="black"/>
                </a:solidFill>
                <a:latin typeface="+mn-ea"/>
              </a:rPr>
              <a:t>외부기회</a:t>
            </a:r>
            <a:endParaRPr lang="en-US" altLang="ko-KR" sz="1200" b="1" kern="0" dirty="0" smtClean="0">
              <a:solidFill>
                <a:prstClr val="black"/>
              </a:solidFill>
              <a:latin typeface="+mn-ea"/>
            </a:endParaRPr>
          </a:p>
          <a:p>
            <a:pPr marL="92075" indent="-92075" fontAlgn="base" latinLnBrk="0"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학교급식 </a:t>
            </a:r>
            <a:r>
              <a:rPr lang="ko-KR" altLang="en-US" sz="1200" kern="0" dirty="0" err="1" smtClean="0">
                <a:solidFill>
                  <a:prstClr val="black"/>
                </a:solidFill>
                <a:latin typeface="+mn-ea"/>
              </a:rPr>
              <a:t>식재료</a:t>
            </a: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 품질관리 기준</a:t>
            </a:r>
            <a:endParaRPr lang="en-US" altLang="ko-KR" sz="1200" kern="0" dirty="0" smtClean="0">
              <a:solidFill>
                <a:prstClr val="black"/>
              </a:solidFill>
              <a:latin typeface="+mn-ea"/>
            </a:endParaRPr>
          </a:p>
          <a:p>
            <a:pPr marL="92075" indent="-92075" fontAlgn="base" latinLnBrk="0"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200" kern="0" dirty="0" smtClean="0">
                <a:solidFill>
                  <a:prstClr val="black"/>
                </a:solidFill>
                <a:latin typeface="+mn-ea"/>
                <a:sym typeface="Wingdings" pitchFamily="2" charset="2"/>
              </a:rPr>
              <a:t>중증장애인생산품</a:t>
            </a:r>
            <a:r>
              <a:rPr lang="en-US" altLang="ko-KR" sz="1200" kern="0" dirty="0" smtClean="0">
                <a:solidFill>
                  <a:prstClr val="black"/>
                </a:solidFill>
                <a:latin typeface="+mn-ea"/>
                <a:sym typeface="Wingdings" pitchFamily="2" charset="2"/>
              </a:rPr>
              <a:t/>
            </a:r>
            <a:br>
              <a:rPr lang="en-US" altLang="ko-KR" sz="1200" kern="0" dirty="0" smtClean="0">
                <a:solidFill>
                  <a:prstClr val="black"/>
                </a:solidFill>
                <a:latin typeface="+mn-ea"/>
                <a:sym typeface="Wingdings" pitchFamily="2" charset="2"/>
              </a:rPr>
            </a:br>
            <a:r>
              <a:rPr lang="ko-KR" altLang="en-US" sz="1200" kern="0" dirty="0" smtClean="0">
                <a:solidFill>
                  <a:prstClr val="black"/>
                </a:solidFill>
                <a:latin typeface="+mn-ea"/>
                <a:sym typeface="Wingdings" pitchFamily="2" charset="2"/>
              </a:rPr>
              <a:t>구매특별법시행</a:t>
            </a:r>
            <a:endParaRPr lang="en-US" altLang="ko-KR" sz="1200" kern="0" dirty="0" smtClean="0">
              <a:solidFill>
                <a:prstClr val="black"/>
              </a:solidFill>
              <a:latin typeface="+mn-ea"/>
              <a:sym typeface="Wingdings" pitchFamily="2" charset="2"/>
            </a:endParaRPr>
          </a:p>
          <a:p>
            <a:pPr marL="92075" indent="-92075" fontAlgn="base" latinLnBrk="0"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200" kern="0" dirty="0" smtClean="0">
                <a:solidFill>
                  <a:prstClr val="black"/>
                </a:solidFill>
                <a:latin typeface="+mn-ea"/>
                <a:sym typeface="Wingdings" pitchFamily="2" charset="2"/>
              </a:rPr>
              <a:t>식품 안전성에 대한 관심 증대</a:t>
            </a:r>
            <a:endParaRPr lang="en-US" altLang="ko-KR" sz="1200" kern="0" dirty="0" smtClean="0">
              <a:solidFill>
                <a:prstClr val="black"/>
              </a:solidFill>
              <a:latin typeface="+mn-ea"/>
            </a:endParaRPr>
          </a:p>
          <a:p>
            <a:pPr marL="92075" indent="-92075" fontAlgn="base" latinLnBrk="0"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새싹채소 시장의 고성장</a:t>
            </a:r>
          </a:p>
        </p:txBody>
      </p:sp>
      <p:sp>
        <p:nvSpPr>
          <p:cNvPr id="80" name="TextBox 31"/>
          <p:cNvSpPr txBox="1">
            <a:spLocks noChangeArrowheads="1"/>
          </p:cNvSpPr>
          <p:nvPr/>
        </p:nvSpPr>
        <p:spPr bwMode="auto">
          <a:xfrm>
            <a:off x="922256" y="3524933"/>
            <a:ext cx="1814313" cy="2187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1200" b="1" kern="0" dirty="0" smtClean="0">
                <a:solidFill>
                  <a:prstClr val="black"/>
                </a:solidFill>
                <a:latin typeface="+mn-ea"/>
              </a:rPr>
              <a:t>내부장점</a:t>
            </a:r>
            <a:endParaRPr lang="en-US" altLang="ko-KR" sz="1200" b="1" kern="0" dirty="0" smtClean="0">
              <a:solidFill>
                <a:prstClr val="black"/>
              </a:solidFill>
              <a:latin typeface="+mn-ea"/>
            </a:endParaRPr>
          </a:p>
          <a:p>
            <a:pPr marL="93663" indent="-93663" fontAlgn="base" latinLnBrk="0">
              <a:spcBef>
                <a:spcPts val="1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장애인생산품 인증 </a:t>
            </a:r>
            <a:r>
              <a:rPr lang="en-US" altLang="ko-KR" sz="1200" kern="0" dirty="0" smtClean="0">
                <a:solidFill>
                  <a:prstClr val="black"/>
                </a:solidFill>
                <a:latin typeface="+mn-ea"/>
              </a:rPr>
              <a:t>1</a:t>
            </a: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호 기관</a:t>
            </a:r>
            <a:endParaRPr lang="en-US" altLang="ko-KR" sz="1200" kern="0" dirty="0" smtClean="0">
              <a:solidFill>
                <a:prstClr val="black"/>
              </a:solidFill>
              <a:latin typeface="+mn-ea"/>
            </a:endParaRPr>
          </a:p>
          <a:p>
            <a:pPr marL="93663" indent="-93663" fontAlgn="base" latinLnBrk="0">
              <a:spcBef>
                <a:spcPts val="1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자동화 설비 및 축적된 노하우로 규모의 경제 실현 </a:t>
            </a:r>
            <a:r>
              <a:rPr lang="en-US" altLang="ko-KR" sz="1200" kern="0" dirty="0" smtClean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시장점유율 </a:t>
            </a:r>
            <a:r>
              <a:rPr lang="en-US" altLang="ko-KR" sz="1200" kern="0" dirty="0" smtClean="0">
                <a:solidFill>
                  <a:prstClr val="black"/>
                </a:solidFill>
                <a:latin typeface="+mn-ea"/>
              </a:rPr>
              <a:t>3</a:t>
            </a: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위</a:t>
            </a:r>
            <a:r>
              <a:rPr lang="en-US" altLang="ko-KR" sz="1200" kern="0" dirty="0" smtClean="0">
                <a:solidFill>
                  <a:prstClr val="black"/>
                </a:solidFill>
                <a:latin typeface="+mn-ea"/>
              </a:rPr>
              <a:t>)</a:t>
            </a:r>
          </a:p>
          <a:p>
            <a:pPr marL="93663" indent="-93663" fontAlgn="base" latinLnBrk="0">
              <a:spcBef>
                <a:spcPts val="1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건전한 재무구조</a:t>
            </a:r>
            <a:endParaRPr lang="en-US" altLang="ko-KR" sz="1200" kern="0" dirty="0" smtClean="0">
              <a:solidFill>
                <a:prstClr val="black"/>
              </a:solidFill>
              <a:latin typeface="+mn-ea"/>
            </a:endParaRPr>
          </a:p>
          <a:p>
            <a:pPr marL="93663" indent="-93663" fontAlgn="base" latinLnBrk="0">
              <a:spcBef>
                <a:spcPts val="1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다양한 인증획득으로 품질경쟁력 高</a:t>
            </a:r>
            <a:endParaRPr lang="en-US" altLang="ko-KR" sz="1200" kern="0" dirty="0" smtClean="0">
              <a:solidFill>
                <a:prstClr val="black"/>
              </a:solidFill>
              <a:latin typeface="+mn-ea"/>
            </a:endParaRPr>
          </a:p>
          <a:p>
            <a:pPr marL="93663" indent="-93663" fontAlgn="base" latinLnBrk="0">
              <a:spcBef>
                <a:spcPts val="1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생산품 이력관리 용이 </a:t>
            </a:r>
            <a:r>
              <a:rPr lang="en-US" altLang="ko-KR" sz="1200" kern="0" dirty="0" smtClean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자체생산</a:t>
            </a:r>
            <a:r>
              <a:rPr lang="en-US" altLang="ko-KR" sz="1200" kern="0" dirty="0" smtClean="0">
                <a:solidFill>
                  <a:prstClr val="black"/>
                </a:solidFill>
                <a:latin typeface="+mn-ea"/>
              </a:rPr>
              <a:t>)</a:t>
            </a:r>
            <a:endParaRPr lang="ko-KR" altLang="en-US" sz="1200" kern="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81" name="TextBox 32"/>
          <p:cNvSpPr txBox="1">
            <a:spLocks noChangeArrowheads="1"/>
          </p:cNvSpPr>
          <p:nvPr/>
        </p:nvSpPr>
        <p:spPr bwMode="auto">
          <a:xfrm>
            <a:off x="898223" y="5860903"/>
            <a:ext cx="1838340" cy="201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1200" b="1" kern="0" dirty="0" smtClean="0">
                <a:solidFill>
                  <a:prstClr val="black"/>
                </a:solidFill>
                <a:latin typeface="+mn-ea"/>
              </a:rPr>
              <a:t>     내부약점</a:t>
            </a:r>
            <a:endParaRPr lang="en-US" altLang="ko-KR" sz="1200" b="1" kern="0" dirty="0" smtClean="0">
              <a:solidFill>
                <a:prstClr val="black"/>
              </a:solidFill>
              <a:latin typeface="+mn-ea"/>
            </a:endParaRPr>
          </a:p>
          <a:p>
            <a:pPr marL="93663" indent="-93663" fontAlgn="base" latinLnBrk="0"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고객지향적 비전부재</a:t>
            </a:r>
            <a:endParaRPr lang="en-US" altLang="ko-KR" sz="1200" kern="0" dirty="0" smtClean="0">
              <a:solidFill>
                <a:prstClr val="black"/>
              </a:solidFill>
              <a:latin typeface="+mn-ea"/>
            </a:endParaRPr>
          </a:p>
          <a:p>
            <a:pPr marL="93663" indent="-93663" fontAlgn="base" latinLnBrk="0"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200" kern="0" dirty="0" smtClean="0">
                <a:solidFill>
                  <a:prstClr val="black"/>
                </a:solidFill>
                <a:latin typeface="+mn-ea"/>
                <a:sym typeface="Wingdings" pitchFamily="2" charset="2"/>
              </a:rPr>
              <a:t>제한적인 상품 카테고리</a:t>
            </a:r>
            <a:endParaRPr lang="en-US" altLang="ko-KR" sz="1200" kern="0" dirty="0" smtClean="0">
              <a:solidFill>
                <a:prstClr val="black"/>
              </a:solidFill>
              <a:latin typeface="+mn-ea"/>
            </a:endParaRPr>
          </a:p>
          <a:p>
            <a:pPr marL="93663" indent="-93663" fontAlgn="base" latinLnBrk="0"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200" kern="0" dirty="0" err="1" smtClean="0">
                <a:solidFill>
                  <a:prstClr val="black"/>
                </a:solidFill>
                <a:latin typeface="+mn-ea"/>
              </a:rPr>
              <a:t>생산산</a:t>
            </a: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 증대의 기본적 한계</a:t>
            </a:r>
            <a:endParaRPr lang="en-US" altLang="ko-KR" sz="1200" kern="0" dirty="0" smtClean="0">
              <a:solidFill>
                <a:prstClr val="black"/>
              </a:solidFill>
              <a:latin typeface="+mn-ea"/>
            </a:endParaRPr>
          </a:p>
          <a:p>
            <a:pPr marL="93663" indent="-93663" fontAlgn="base" latinLnBrk="0"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편중된 유통채널로 </a:t>
            </a:r>
            <a:r>
              <a:rPr lang="ko-KR" altLang="en-US" sz="1200" kern="0" dirty="0" err="1" smtClean="0">
                <a:solidFill>
                  <a:prstClr val="black"/>
                </a:solidFill>
                <a:latin typeface="+mn-ea"/>
              </a:rPr>
              <a:t>리스크</a:t>
            </a: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 상승</a:t>
            </a:r>
            <a:endParaRPr lang="en-US" altLang="ko-KR" sz="1200" kern="0" dirty="0" smtClean="0">
              <a:solidFill>
                <a:prstClr val="black"/>
              </a:solidFill>
              <a:latin typeface="+mn-ea"/>
            </a:endParaRPr>
          </a:p>
          <a:p>
            <a:pPr marL="93663" indent="-93663" fontAlgn="base" latinLnBrk="0"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ko-KR" sz="1200" kern="0" dirty="0" smtClean="0">
                <a:solidFill>
                  <a:prstClr val="black"/>
                </a:solidFill>
                <a:latin typeface="+mn-ea"/>
              </a:rPr>
              <a:t>50~60%</a:t>
            </a: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에 머물고 있는 가동률</a:t>
            </a:r>
          </a:p>
        </p:txBody>
      </p:sp>
      <p:sp>
        <p:nvSpPr>
          <p:cNvPr id="82" name="TextBox 33"/>
          <p:cNvSpPr txBox="1">
            <a:spLocks noChangeArrowheads="1"/>
          </p:cNvSpPr>
          <p:nvPr/>
        </p:nvSpPr>
        <p:spPr bwMode="auto">
          <a:xfrm>
            <a:off x="2690849" y="6175589"/>
            <a:ext cx="182994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1200" b="1" kern="0" dirty="0" smtClean="0">
                <a:solidFill>
                  <a:prstClr val="black"/>
                </a:solidFill>
                <a:latin typeface="+mn-ea"/>
              </a:rPr>
              <a:t>고객지향적 전략수립</a:t>
            </a:r>
            <a:endParaRPr lang="en-US" altLang="ko-KR" sz="1200" b="1" kern="0" dirty="0" smtClean="0">
              <a:solidFill>
                <a:prstClr val="black"/>
              </a:solidFill>
              <a:latin typeface="+mn-ea"/>
            </a:endParaRPr>
          </a:p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200" kern="0" dirty="0" smtClean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고객 </a:t>
            </a:r>
            <a:r>
              <a:rPr lang="ko-KR" altLang="en-US" sz="1200" kern="0" dirty="0" err="1" smtClean="0">
                <a:solidFill>
                  <a:prstClr val="black"/>
                </a:solidFill>
                <a:latin typeface="+mn-ea"/>
              </a:rPr>
              <a:t>니즈를</a:t>
            </a: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 반영한 조직 비전 수립</a:t>
            </a:r>
            <a:r>
              <a:rPr lang="en-US" altLang="ko-KR" sz="1200" kern="0" dirty="0" smtClean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및 지속적인 연구개발</a:t>
            </a:r>
            <a:r>
              <a:rPr lang="en-US" altLang="ko-KR" sz="1200" kern="0" dirty="0" smtClean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노력으로 품질경쟁력을 높여가는 한편 장기적으로 다양한 </a:t>
            </a:r>
            <a:r>
              <a:rPr lang="ko-KR" altLang="en-US" sz="1200" kern="0" dirty="0" err="1" smtClean="0">
                <a:solidFill>
                  <a:prstClr val="black"/>
                </a:solidFill>
                <a:latin typeface="+mn-ea"/>
              </a:rPr>
              <a:t>제품군</a:t>
            </a: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 개발 노력</a:t>
            </a:r>
            <a:r>
              <a:rPr lang="en-US" altLang="ko-KR" sz="1200" kern="0" dirty="0" smtClean="0">
                <a:solidFill>
                  <a:prstClr val="black"/>
                </a:solidFill>
                <a:latin typeface="+mn-ea"/>
              </a:rPr>
              <a:t>)</a:t>
            </a:r>
            <a:endParaRPr lang="ko-KR" altLang="en-US" sz="1200" kern="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83" name="TextBox 34"/>
          <p:cNvSpPr txBox="1">
            <a:spLocks noChangeArrowheads="1"/>
          </p:cNvSpPr>
          <p:nvPr/>
        </p:nvSpPr>
        <p:spPr bwMode="auto">
          <a:xfrm>
            <a:off x="2690850" y="4057650"/>
            <a:ext cx="18299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1200" b="1" kern="0" dirty="0" smtClean="0">
                <a:solidFill>
                  <a:prstClr val="black"/>
                </a:solidFill>
                <a:latin typeface="+mn-ea"/>
              </a:rPr>
              <a:t>다양한 유통채널 개발</a:t>
            </a:r>
            <a:endParaRPr lang="en-US" altLang="ko-KR" sz="1200" b="1" kern="0" dirty="0" smtClean="0">
              <a:solidFill>
                <a:prstClr val="black"/>
              </a:solidFill>
              <a:latin typeface="+mn-ea"/>
            </a:endParaRPr>
          </a:p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200" kern="0" dirty="0" smtClean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시장의 높은 성장성 하에서 매출을 증대시키고</a:t>
            </a:r>
            <a:r>
              <a:rPr lang="en-US" altLang="ko-KR" sz="1200" kern="0" dirty="0" smtClean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점유율을 높이기 위해 유통채널 다각화 시도</a:t>
            </a:r>
            <a:r>
              <a:rPr lang="en-US" altLang="ko-KR" sz="1200" kern="0" dirty="0" smtClean="0">
                <a:solidFill>
                  <a:prstClr val="black"/>
                </a:solidFill>
                <a:latin typeface="+mn-ea"/>
              </a:rPr>
              <a:t>)</a:t>
            </a:r>
            <a:endParaRPr lang="ko-KR" altLang="en-US" sz="1200" kern="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84" name="TextBox 35"/>
          <p:cNvSpPr txBox="1">
            <a:spLocks noChangeArrowheads="1"/>
          </p:cNvSpPr>
          <p:nvPr/>
        </p:nvSpPr>
        <p:spPr bwMode="auto">
          <a:xfrm>
            <a:off x="4488180" y="6175589"/>
            <a:ext cx="189515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1200" b="1" kern="0" dirty="0" smtClean="0">
                <a:solidFill>
                  <a:prstClr val="black"/>
                </a:solidFill>
                <a:latin typeface="+mn-ea"/>
              </a:rPr>
              <a:t>정부 정책 및 제도의 활용</a:t>
            </a:r>
            <a:endParaRPr lang="en-US" altLang="ko-KR" sz="1200" b="1" kern="0" dirty="0" smtClean="0">
              <a:solidFill>
                <a:prstClr val="black"/>
              </a:solidFill>
              <a:latin typeface="+mn-ea"/>
            </a:endParaRPr>
          </a:p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200" kern="0" dirty="0" smtClean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시장내부의 경쟁이 심화되는 </a:t>
            </a:r>
            <a:endParaRPr lang="en-US" altLang="ko-KR" sz="1200" kern="0" dirty="0" smtClean="0">
              <a:solidFill>
                <a:prstClr val="black"/>
              </a:solidFill>
              <a:latin typeface="+mn-ea"/>
            </a:endParaRPr>
          </a:p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상황에서 표적고객에게 자사의 경쟁우위를 살려 접근이 가능한 제도적 이점을 적극 활용</a:t>
            </a:r>
            <a:r>
              <a:rPr lang="en-US" altLang="ko-KR" sz="1200" kern="0" dirty="0" smtClean="0">
                <a:solidFill>
                  <a:prstClr val="black"/>
                </a:solidFill>
                <a:latin typeface="+mn-ea"/>
              </a:rPr>
              <a:t>)</a:t>
            </a:r>
            <a:endParaRPr lang="ko-KR" altLang="en-US" sz="1200" kern="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85" name="TextBox 36"/>
          <p:cNvSpPr txBox="1">
            <a:spLocks noChangeArrowheads="1"/>
          </p:cNvSpPr>
          <p:nvPr/>
        </p:nvSpPr>
        <p:spPr bwMode="auto">
          <a:xfrm>
            <a:off x="4520787" y="4057650"/>
            <a:ext cx="18299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1200" b="1" kern="0" dirty="0" smtClean="0">
                <a:solidFill>
                  <a:prstClr val="black"/>
                </a:solidFill>
                <a:latin typeface="+mn-ea"/>
              </a:rPr>
              <a:t>경쟁 시장 전략적 접근</a:t>
            </a:r>
            <a:endParaRPr lang="en-US" altLang="ko-KR" sz="1200" b="1" kern="0" dirty="0" smtClean="0">
              <a:solidFill>
                <a:prstClr val="black"/>
              </a:solidFill>
              <a:latin typeface="+mn-ea"/>
            </a:endParaRPr>
          </a:p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200" kern="0" dirty="0" smtClean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단체급식 및 </a:t>
            </a:r>
            <a:r>
              <a:rPr lang="ko-KR" altLang="en-US" sz="1200" kern="0" dirty="0" err="1" smtClean="0">
                <a:solidFill>
                  <a:prstClr val="black"/>
                </a:solidFill>
                <a:latin typeface="+mn-ea"/>
              </a:rPr>
              <a:t>대형마트와</a:t>
            </a:r>
            <a:r>
              <a:rPr lang="ko-KR" altLang="en-US" sz="1200" kern="0" dirty="0" smtClean="0">
                <a:solidFill>
                  <a:prstClr val="black"/>
                </a:solidFill>
                <a:latin typeface="+mn-ea"/>
              </a:rPr>
              <a:t> 같은 유통채널에 대기업의 사회공헌 프로그램 등을 활용하여 전략적으로 접근 </a:t>
            </a:r>
            <a:r>
              <a:rPr lang="en-US" altLang="ko-KR" sz="1200" kern="0" dirty="0" smtClean="0">
                <a:solidFill>
                  <a:prstClr val="black"/>
                </a:solidFill>
                <a:latin typeface="+mn-ea"/>
              </a:rPr>
              <a:t>)</a:t>
            </a:r>
            <a:endParaRPr lang="ko-KR" altLang="en-US" sz="1200" kern="0" dirty="0" smtClean="0">
              <a:solidFill>
                <a:prstClr val="black"/>
              </a:solidFill>
              <a:latin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984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유통 시장 분석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149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1" name="직선 연결선 20"/>
          <p:cNvCxnSpPr/>
          <p:nvPr/>
        </p:nvCxnSpPr>
        <p:spPr>
          <a:xfrm flipV="1">
            <a:off x="990398" y="2878362"/>
            <a:ext cx="5306449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</a:ln>
          <a:effectLst/>
        </p:spPr>
      </p:cxnSp>
      <p:sp>
        <p:nvSpPr>
          <p:cNvPr id="22" name="TextBox 27"/>
          <p:cNvSpPr txBox="1">
            <a:spLocks noChangeArrowheads="1"/>
          </p:cNvSpPr>
          <p:nvPr/>
        </p:nvSpPr>
        <p:spPr bwMode="auto">
          <a:xfrm>
            <a:off x="2189232" y="1428750"/>
            <a:ext cx="66470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1000" b="1" kern="0" dirty="0" smtClean="0">
                <a:solidFill>
                  <a:prstClr val="black"/>
                </a:solidFill>
                <a:latin typeface="+mn-ea"/>
                <a:ea typeface="+mn-ea"/>
              </a:rPr>
              <a:t>새싹시장 크기</a:t>
            </a:r>
            <a:endParaRPr lang="en-US" altLang="ko-KR" sz="1000" b="1" kern="0" dirty="0" smtClean="0">
              <a:solidFill>
                <a:prstClr val="black"/>
              </a:solidFill>
              <a:latin typeface="+mn-ea"/>
              <a:ea typeface="+mn-ea"/>
            </a:endParaRPr>
          </a:p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000" b="1" kern="0" dirty="0" smtClean="0">
                <a:solidFill>
                  <a:prstClr val="black"/>
                </a:solidFill>
                <a:latin typeface="+mn-ea"/>
                <a:ea typeface="+mn-ea"/>
              </a:rPr>
              <a:t>(</a:t>
            </a:r>
            <a:r>
              <a:rPr lang="ko-KR" altLang="en-US" sz="1000" b="1" kern="0" dirty="0" smtClean="0">
                <a:solidFill>
                  <a:prstClr val="black"/>
                </a:solidFill>
                <a:latin typeface="+mn-ea"/>
                <a:ea typeface="+mn-ea"/>
              </a:rPr>
              <a:t>추정</a:t>
            </a:r>
            <a:r>
              <a:rPr lang="en-US" altLang="ko-KR" sz="1000" b="1" kern="0" dirty="0" smtClean="0">
                <a:solidFill>
                  <a:prstClr val="black"/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23" name="TextBox 28"/>
          <p:cNvSpPr txBox="1">
            <a:spLocks noChangeArrowheads="1"/>
          </p:cNvSpPr>
          <p:nvPr/>
        </p:nvSpPr>
        <p:spPr bwMode="auto">
          <a:xfrm>
            <a:off x="2625885" y="1428750"/>
            <a:ext cx="7736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1000" b="1" kern="0" dirty="0" smtClean="0">
                <a:solidFill>
                  <a:prstClr val="black"/>
                </a:solidFill>
                <a:latin typeface="+mn-ea"/>
                <a:ea typeface="+mn-ea"/>
              </a:rPr>
              <a:t>상대적 </a:t>
            </a:r>
            <a:endParaRPr lang="en-US" altLang="ko-KR" sz="1000" b="1" kern="0" dirty="0" smtClean="0">
              <a:solidFill>
                <a:prstClr val="black"/>
              </a:solidFill>
              <a:latin typeface="+mn-ea"/>
              <a:ea typeface="+mn-ea"/>
            </a:endParaRPr>
          </a:p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1000" b="1" kern="0" dirty="0" smtClean="0">
                <a:solidFill>
                  <a:prstClr val="black"/>
                </a:solidFill>
                <a:latin typeface="+mn-ea"/>
                <a:ea typeface="+mn-ea"/>
              </a:rPr>
              <a:t>시장</a:t>
            </a:r>
            <a:endParaRPr lang="en-US" altLang="ko-KR" sz="1000" b="1" kern="0" dirty="0" smtClean="0">
              <a:solidFill>
                <a:prstClr val="black"/>
              </a:solidFill>
              <a:latin typeface="+mn-ea"/>
              <a:ea typeface="+mn-ea"/>
            </a:endParaRPr>
          </a:p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1000" b="1" kern="0" dirty="0" smtClean="0">
                <a:solidFill>
                  <a:prstClr val="black"/>
                </a:solidFill>
                <a:latin typeface="+mn-ea"/>
                <a:ea typeface="+mn-ea"/>
              </a:rPr>
              <a:t>점유율</a:t>
            </a:r>
            <a:endParaRPr lang="en-US" altLang="ko-KR" sz="1000" b="1" kern="0" dirty="0" smtClean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24" name="TextBox 29"/>
          <p:cNvSpPr txBox="1">
            <a:spLocks noChangeArrowheads="1"/>
          </p:cNvSpPr>
          <p:nvPr/>
        </p:nvSpPr>
        <p:spPr bwMode="auto">
          <a:xfrm>
            <a:off x="3168081" y="1553029"/>
            <a:ext cx="5973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1200" b="1" kern="0" dirty="0" smtClean="0">
                <a:solidFill>
                  <a:prstClr val="black"/>
                </a:solidFill>
                <a:latin typeface="+mn-ea"/>
                <a:ea typeface="+mn-ea"/>
              </a:rPr>
              <a:t>성장률</a:t>
            </a:r>
            <a:endParaRPr lang="en-US" altLang="ko-KR" sz="1200" b="1" kern="0" dirty="0" smtClean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25" name="TextBox 30"/>
          <p:cNvSpPr txBox="1">
            <a:spLocks noChangeArrowheads="1"/>
          </p:cNvSpPr>
          <p:nvPr/>
        </p:nvSpPr>
        <p:spPr bwMode="auto">
          <a:xfrm>
            <a:off x="3661807" y="1553029"/>
            <a:ext cx="5973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1200" b="1" kern="0" smtClean="0">
                <a:solidFill>
                  <a:prstClr val="black"/>
                </a:solidFill>
                <a:latin typeface="+mn-ea"/>
                <a:ea typeface="+mn-ea"/>
              </a:rPr>
              <a:t>수익성</a:t>
            </a:r>
            <a:endParaRPr lang="en-US" altLang="ko-KR" sz="1200" b="1" kern="0" smtClean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26" name="TextBox 31"/>
          <p:cNvSpPr txBox="1">
            <a:spLocks noChangeArrowheads="1"/>
          </p:cNvSpPr>
          <p:nvPr/>
        </p:nvSpPr>
        <p:spPr bwMode="auto">
          <a:xfrm>
            <a:off x="4946815" y="1571299"/>
            <a:ext cx="8541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1200" b="1" kern="0" dirty="0" smtClean="0">
                <a:solidFill>
                  <a:prstClr val="black"/>
                </a:solidFill>
                <a:latin typeface="+mn-ea"/>
                <a:ea typeface="+mn-ea"/>
              </a:rPr>
              <a:t>평가</a:t>
            </a:r>
            <a:endParaRPr lang="en-US" altLang="ko-KR" sz="1200" b="1" kern="0" dirty="0" smtClean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990396" y="5107957"/>
            <a:ext cx="630000" cy="6201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anchor="ctr"/>
          <a:lstStyle/>
          <a:p>
            <a:pPr algn="ctr" latinLnBrk="0">
              <a:defRPr/>
            </a:pPr>
            <a:r>
              <a:rPr lang="en-US" altLang="ko-KR" sz="1100" b="1" kern="0" dirty="0" smtClean="0">
                <a:solidFill>
                  <a:srgbClr val="FF0000"/>
                </a:solidFill>
                <a:latin typeface="+mn-ea"/>
                <a:ea typeface="+mn-ea"/>
              </a:rPr>
              <a:t>D</a:t>
            </a:r>
          </a:p>
          <a:p>
            <a:pPr algn="ctr" latinLnBrk="0">
              <a:defRPr/>
            </a:pP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소비자 </a:t>
            </a:r>
            <a:r>
              <a:rPr lang="ko-KR" altLang="en-US" sz="1100" kern="0" dirty="0" err="1">
                <a:solidFill>
                  <a:prstClr val="black"/>
                </a:solidFill>
                <a:latin typeface="+mn-ea"/>
                <a:ea typeface="+mn-ea"/>
              </a:rPr>
              <a:t>직판매</a:t>
            </a:r>
            <a:endParaRPr lang="en-US" sz="1100" kern="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52476" y="3266975"/>
            <a:ext cx="595116" cy="26930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latinLnBrk="0">
              <a:defRPr/>
            </a:pPr>
            <a:r>
              <a:rPr lang="en-US" sz="1150" dirty="0">
                <a:solidFill>
                  <a:prstClr val="black"/>
                </a:solidFill>
                <a:latin typeface="+mn-ea"/>
                <a:ea typeface="+mn-ea"/>
              </a:rPr>
              <a:t>-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57326" y="2319770"/>
            <a:ext cx="585417" cy="269304"/>
          </a:xfrm>
          <a:prstGeom prst="rect">
            <a:avLst/>
          </a:prstGeom>
          <a:noFill/>
          <a:ln w="6350">
            <a:noFill/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lang="en-US" sz="1150" dirty="0">
                <a:solidFill>
                  <a:prstClr val="black"/>
                </a:solidFill>
                <a:latin typeface="+mn-ea"/>
                <a:ea typeface="+mn-ea"/>
              </a:rPr>
              <a:t>45</a:t>
            </a:r>
            <a:r>
              <a:rPr lang="ko-KR" altLang="en-US" sz="1150" dirty="0" err="1">
                <a:solidFill>
                  <a:prstClr val="black"/>
                </a:solidFill>
                <a:latin typeface="+mn-ea"/>
                <a:ea typeface="+mn-ea"/>
              </a:rPr>
              <a:t>억원</a:t>
            </a:r>
            <a:endParaRPr lang="en-US" sz="115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57326" y="5283397"/>
            <a:ext cx="585417" cy="26930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lang="en-US" sz="1150" dirty="0">
                <a:solidFill>
                  <a:prstClr val="black"/>
                </a:solidFill>
                <a:latin typeface="+mn-ea"/>
                <a:ea typeface="+mn-ea"/>
              </a:rPr>
              <a:t>30</a:t>
            </a:r>
            <a:r>
              <a:rPr lang="ko-KR" altLang="en-US" sz="1150" dirty="0" err="1">
                <a:solidFill>
                  <a:prstClr val="black"/>
                </a:solidFill>
                <a:latin typeface="+mn-ea"/>
                <a:ea typeface="+mn-ea"/>
              </a:rPr>
              <a:t>억원</a:t>
            </a:r>
            <a:endParaRPr lang="en-US" sz="115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69694" y="2319770"/>
            <a:ext cx="503664" cy="26930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en-US" sz="1150" dirty="0">
                <a:solidFill>
                  <a:prstClr val="black"/>
                </a:solidFill>
                <a:latin typeface="+mn-ea"/>
                <a:ea typeface="+mn-ea"/>
              </a:rPr>
              <a:t>4.4%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807725" y="3270822"/>
            <a:ext cx="427602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100" kern="0" smtClean="0">
                <a:solidFill>
                  <a:prstClr val="black"/>
                </a:solidFill>
                <a:latin typeface="+mn-ea"/>
                <a:ea typeface="+mn-ea"/>
              </a:rPr>
              <a:t>-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829005" y="5283397"/>
            <a:ext cx="385042" cy="26930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en-US" sz="1150" dirty="0">
                <a:solidFill>
                  <a:prstClr val="black"/>
                </a:solidFill>
                <a:latin typeface="+mn-ea"/>
                <a:ea typeface="+mn-ea"/>
              </a:rPr>
              <a:t>3%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769694" y="6176634"/>
            <a:ext cx="503664" cy="26930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en-US" sz="1150" dirty="0">
                <a:solidFill>
                  <a:prstClr val="black"/>
                </a:solidFill>
                <a:latin typeface="+mn-ea"/>
                <a:ea typeface="+mn-ea"/>
              </a:rPr>
              <a:t>5.5%</a:t>
            </a:r>
          </a:p>
        </p:txBody>
      </p:sp>
      <p:sp>
        <p:nvSpPr>
          <p:cNvPr id="35" name="TextBox 55"/>
          <p:cNvSpPr txBox="1">
            <a:spLocks noChangeArrowheads="1"/>
          </p:cNvSpPr>
          <p:nvPr/>
        </p:nvSpPr>
        <p:spPr bwMode="auto">
          <a:xfrm>
            <a:off x="4213942" y="6034287"/>
            <a:ext cx="2182091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87313" indent="-87313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수익성 낮지만 광고탑효과</a:t>
            </a:r>
            <a:endParaRPr lang="en-US" altLang="ko-KR" sz="1100" kern="0" dirty="0" smtClean="0">
              <a:solidFill>
                <a:prstClr val="black"/>
              </a:solidFill>
              <a:latin typeface="+mn-ea"/>
              <a:ea typeface="+mn-ea"/>
            </a:endParaRPr>
          </a:p>
          <a:p>
            <a:pPr marL="87313" indent="-87313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유통구조 간소화 필요</a:t>
            </a:r>
            <a:endParaRPr lang="en-US" altLang="ko-KR" sz="1100" kern="0" dirty="0" smtClean="0">
              <a:solidFill>
                <a:prstClr val="black"/>
              </a:solidFill>
              <a:latin typeface="+mn-ea"/>
              <a:ea typeface="+mn-ea"/>
            </a:endParaRPr>
          </a:p>
          <a:p>
            <a:pPr marL="87313" indent="-87313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매출수준을 유지</a:t>
            </a:r>
            <a:endParaRPr lang="en-US" altLang="ko-KR" sz="1100" kern="0" dirty="0" smtClean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946149" y="1428751"/>
            <a:ext cx="5427023" cy="5334906"/>
          </a:xfrm>
          <a:prstGeom prst="rect">
            <a:avLst/>
          </a:prstGeom>
          <a:noFill/>
          <a:ln w="3175" cap="flat" cmpd="sng" algn="ctr">
            <a:solidFill>
              <a:schemeClr val="tx1"/>
            </a:solidFill>
            <a:prstDash val="solid"/>
          </a:ln>
          <a:effectLst/>
        </p:spPr>
        <p:txBody>
          <a:bodyPr anchor="ctr"/>
          <a:lstStyle/>
          <a:p>
            <a:pPr algn="ctr" latinLnBrk="0">
              <a:defRPr/>
            </a:pPr>
            <a:endParaRPr lang="ko-KR" altLang="en-US" kern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321267" y="5283397"/>
            <a:ext cx="503664" cy="26930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lang="en-US" sz="1150" dirty="0">
                <a:solidFill>
                  <a:prstClr val="black"/>
                </a:solidFill>
                <a:latin typeface="+mn-ea"/>
                <a:ea typeface="+mn-ea"/>
              </a:rPr>
              <a:t>0.3%</a:t>
            </a:r>
          </a:p>
        </p:txBody>
      </p:sp>
      <p:sp>
        <p:nvSpPr>
          <p:cNvPr id="38" name="타원 37"/>
          <p:cNvSpPr/>
          <p:nvPr/>
        </p:nvSpPr>
        <p:spPr>
          <a:xfrm>
            <a:off x="3817198" y="5132299"/>
            <a:ext cx="297558" cy="571500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latinLnBrk="0">
              <a:defRPr/>
            </a:pPr>
            <a:r>
              <a:rPr lang="ko-KR" altLang="en-US" sz="1200" kern="0" dirty="0">
                <a:solidFill>
                  <a:prstClr val="black"/>
                </a:solidFill>
                <a:latin typeface="+mn-ea"/>
                <a:ea typeface="+mn-ea"/>
              </a:rPr>
              <a:t>저</a:t>
            </a:r>
          </a:p>
        </p:txBody>
      </p:sp>
      <p:sp>
        <p:nvSpPr>
          <p:cNvPr id="39" name="TextBox 65"/>
          <p:cNvSpPr txBox="1">
            <a:spLocks noChangeArrowheads="1"/>
          </p:cNvSpPr>
          <p:nvPr/>
        </p:nvSpPr>
        <p:spPr bwMode="auto">
          <a:xfrm>
            <a:off x="4213942" y="5032882"/>
            <a:ext cx="218209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87313" indent="-87313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매출 비중이 낮고</a:t>
            </a:r>
            <a:r>
              <a:rPr lang="en-US" altLang="ko-KR" sz="1100" kern="0" dirty="0" smtClean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포장배송에 비용 높음</a:t>
            </a:r>
            <a:endParaRPr lang="en-US" altLang="ko-KR" sz="1100" kern="0" dirty="0" smtClean="0">
              <a:solidFill>
                <a:prstClr val="black"/>
              </a:solidFill>
              <a:latin typeface="+mn-ea"/>
              <a:ea typeface="+mn-ea"/>
            </a:endParaRPr>
          </a:p>
          <a:p>
            <a:pPr marL="87313" indent="-87313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인터넷쇼핑몰운영으로 소비자의 비대칭정보를 줄여나가는데 주력</a:t>
            </a:r>
            <a:endParaRPr lang="en-US" altLang="ko-KR" sz="1100" kern="0" dirty="0" smtClean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40" name="TextBox 66"/>
          <p:cNvSpPr txBox="1">
            <a:spLocks noChangeArrowheads="1"/>
          </p:cNvSpPr>
          <p:nvPr/>
        </p:nvSpPr>
        <p:spPr bwMode="auto">
          <a:xfrm>
            <a:off x="4213942" y="2970740"/>
            <a:ext cx="2182091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87313" indent="-87313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우선구매의 성장률 높고 구매담당자와의 직거래로 수익성 제고가능</a:t>
            </a:r>
            <a:endParaRPr lang="en-US" altLang="ko-KR" sz="1100" kern="0" dirty="0" smtClean="0">
              <a:solidFill>
                <a:prstClr val="black"/>
              </a:solidFill>
              <a:latin typeface="+mn-ea"/>
              <a:ea typeface="+mn-ea"/>
            </a:endParaRPr>
          </a:p>
          <a:p>
            <a:pPr marL="87313" indent="-87313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각종 제도혜택 및 안정적 수익발생전망</a:t>
            </a:r>
            <a:endParaRPr lang="en-US" altLang="ko-KR" sz="1100" kern="0" dirty="0" smtClean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4213942" y="2023535"/>
            <a:ext cx="2182091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87313" indent="-87313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법개정으로 직영급식</a:t>
            </a:r>
            <a:r>
              <a:rPr lang="en-US" altLang="ko-KR" sz="1100" kern="0" dirty="0" smtClean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관련 신규수요발생전망</a:t>
            </a:r>
            <a:endParaRPr lang="en-US" altLang="ko-KR" sz="1100" kern="0" dirty="0" smtClean="0">
              <a:solidFill>
                <a:prstClr val="black"/>
              </a:solidFill>
              <a:latin typeface="+mn-ea"/>
              <a:ea typeface="+mn-ea"/>
            </a:endParaRPr>
          </a:p>
          <a:p>
            <a:pPr marL="87313" indent="-87313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시장자체는 성숙기진입</a:t>
            </a:r>
            <a:endParaRPr lang="en-US" altLang="ko-KR" sz="1100" kern="0" dirty="0" smtClean="0">
              <a:solidFill>
                <a:prstClr val="black"/>
              </a:solidFill>
              <a:latin typeface="+mn-ea"/>
              <a:ea typeface="+mn-ea"/>
            </a:endParaRPr>
          </a:p>
          <a:p>
            <a:pPr marL="87313" indent="-87313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친환경농산물 신규수요지속적으로 발생 중</a:t>
            </a:r>
            <a:r>
              <a:rPr lang="en-US" altLang="ko-KR" sz="1100" kern="0" dirty="0" smtClean="0">
                <a:solidFill>
                  <a:prstClr val="black"/>
                </a:solidFill>
                <a:latin typeface="+mn-ea"/>
                <a:ea typeface="+mn-ea"/>
              </a:rPr>
              <a:t> </a:t>
            </a:r>
          </a:p>
        </p:txBody>
      </p:sp>
      <p:cxnSp>
        <p:nvCxnSpPr>
          <p:cNvPr id="58" name="직선 연결선 57"/>
          <p:cNvCxnSpPr/>
          <p:nvPr/>
        </p:nvCxnSpPr>
        <p:spPr>
          <a:xfrm flipV="1">
            <a:off x="990398" y="3880753"/>
            <a:ext cx="5306449" cy="2116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</a:ln>
          <a:effectLst/>
        </p:spPr>
      </p:cxnSp>
      <p:cxnSp>
        <p:nvCxnSpPr>
          <p:cNvPr id="59" name="직선 연결선 58"/>
          <p:cNvCxnSpPr/>
          <p:nvPr/>
        </p:nvCxnSpPr>
        <p:spPr>
          <a:xfrm flipV="1">
            <a:off x="990398" y="5856505"/>
            <a:ext cx="5306449" cy="2116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</a:ln>
          <a:effectLst/>
        </p:spPr>
      </p:cxnSp>
      <p:cxnSp>
        <p:nvCxnSpPr>
          <p:cNvPr id="60" name="직선 연결선 59"/>
          <p:cNvCxnSpPr/>
          <p:nvPr/>
        </p:nvCxnSpPr>
        <p:spPr>
          <a:xfrm flipV="1">
            <a:off x="990398" y="4934851"/>
            <a:ext cx="5306449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</a:ln>
          <a:effectLst/>
        </p:spPr>
      </p:cxnSp>
      <p:cxnSp>
        <p:nvCxnSpPr>
          <p:cNvPr id="61" name="직선 연결선 60"/>
          <p:cNvCxnSpPr/>
          <p:nvPr/>
        </p:nvCxnSpPr>
        <p:spPr>
          <a:xfrm>
            <a:off x="1535921" y="2000250"/>
            <a:ext cx="4760926" cy="2117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62" name="TextBox 131"/>
          <p:cNvSpPr txBox="1">
            <a:spLocks noChangeArrowheads="1"/>
          </p:cNvSpPr>
          <p:nvPr/>
        </p:nvSpPr>
        <p:spPr bwMode="auto">
          <a:xfrm>
            <a:off x="1507937" y="1428750"/>
            <a:ext cx="66470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ko-KR" altLang="en-US" sz="1000" b="1" kern="0" dirty="0" smtClean="0">
                <a:solidFill>
                  <a:prstClr val="black"/>
                </a:solidFill>
                <a:latin typeface="+mn-ea"/>
                <a:ea typeface="+mn-ea"/>
              </a:rPr>
              <a:t>전체시장 크기</a:t>
            </a:r>
            <a:endParaRPr lang="en-US" altLang="ko-KR" sz="1000" b="1" kern="0" dirty="0" smtClean="0">
              <a:solidFill>
                <a:prstClr val="black"/>
              </a:solidFill>
              <a:latin typeface="+mn-ea"/>
              <a:ea typeface="+mn-ea"/>
            </a:endParaRPr>
          </a:p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000" b="1" kern="0" dirty="0" smtClean="0">
                <a:solidFill>
                  <a:prstClr val="black"/>
                </a:solidFill>
                <a:latin typeface="+mn-ea"/>
                <a:ea typeface="+mn-ea"/>
              </a:rPr>
              <a:t>(</a:t>
            </a:r>
            <a:r>
              <a:rPr lang="ko-KR" altLang="en-US" sz="1000" b="1" kern="0" dirty="0" smtClean="0">
                <a:solidFill>
                  <a:prstClr val="black"/>
                </a:solidFill>
                <a:latin typeface="+mn-ea"/>
                <a:ea typeface="+mn-ea"/>
              </a:rPr>
              <a:t>추정</a:t>
            </a:r>
            <a:r>
              <a:rPr lang="en-US" altLang="ko-KR" sz="1000" b="1" kern="0" dirty="0" smtClean="0">
                <a:solidFill>
                  <a:prstClr val="black"/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2118029" y="1905001"/>
            <a:ext cx="49593" cy="28574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latinLnBrk="0">
              <a:defRPr/>
            </a:pPr>
            <a:endParaRPr lang="ko-KR" altLang="en-US" kern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2771200" y="1809750"/>
            <a:ext cx="49593" cy="285751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latinLnBrk="0">
              <a:defRPr/>
            </a:pPr>
            <a:endParaRPr lang="ko-KR" altLang="en-US" kern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3259573" y="1905001"/>
            <a:ext cx="49594" cy="28574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latinLnBrk="0">
              <a:defRPr/>
            </a:pPr>
            <a:endParaRPr lang="ko-KR" altLang="en-US" kern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3668418" y="1905001"/>
            <a:ext cx="49594" cy="28574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latinLnBrk="0">
              <a:defRPr/>
            </a:pPr>
            <a:endParaRPr lang="ko-KR" altLang="en-US" kern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4213942" y="1905001"/>
            <a:ext cx="49593" cy="28574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latinLnBrk="0">
              <a:defRPr/>
            </a:pPr>
            <a:endParaRPr lang="ko-KR" altLang="en-US" kern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677598" y="2319770"/>
            <a:ext cx="519694" cy="269304"/>
          </a:xfrm>
          <a:prstGeom prst="rect">
            <a:avLst/>
          </a:prstGeom>
          <a:noFill/>
          <a:ln w="6350">
            <a:noFill/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lang="en-US" sz="1150" dirty="0">
                <a:solidFill>
                  <a:prstClr val="black"/>
                </a:solidFill>
                <a:latin typeface="+mn-ea"/>
                <a:ea typeface="+mn-ea"/>
              </a:rPr>
              <a:t>6</a:t>
            </a:r>
            <a:r>
              <a:rPr lang="ko-KR" altLang="en-US" sz="1150" dirty="0">
                <a:solidFill>
                  <a:prstClr val="black"/>
                </a:solidFill>
                <a:latin typeface="+mn-ea"/>
                <a:ea typeface="+mn-ea"/>
              </a:rPr>
              <a:t>조원</a:t>
            </a:r>
            <a:endParaRPr lang="en-US" sz="115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570999" y="3266975"/>
            <a:ext cx="732893" cy="269304"/>
          </a:xfrm>
          <a:prstGeom prst="rect">
            <a:avLst/>
          </a:prstGeom>
          <a:noFill/>
          <a:ln w="6350">
            <a:noFill/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lang="en-US" altLang="ko-KR" sz="1150" dirty="0">
                <a:solidFill>
                  <a:prstClr val="black"/>
                </a:solidFill>
                <a:latin typeface="+mn-ea"/>
                <a:ea typeface="+mn-ea"/>
              </a:rPr>
              <a:t>1400</a:t>
            </a:r>
            <a:r>
              <a:rPr lang="ko-KR" altLang="en-US" sz="1150" dirty="0" err="1">
                <a:solidFill>
                  <a:prstClr val="black"/>
                </a:solidFill>
                <a:latin typeface="+mn-ea"/>
                <a:ea typeface="+mn-ea"/>
              </a:rPr>
              <a:t>억원</a:t>
            </a:r>
            <a:endParaRPr lang="en-US" sz="115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570999" y="5283397"/>
            <a:ext cx="732893" cy="269304"/>
          </a:xfrm>
          <a:prstGeom prst="rect">
            <a:avLst/>
          </a:prstGeom>
          <a:noFill/>
          <a:ln w="6350">
            <a:noFill/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lang="en-US" altLang="ko-KR" sz="1150" dirty="0">
                <a:solidFill>
                  <a:prstClr val="black"/>
                </a:solidFill>
                <a:latin typeface="+mn-ea"/>
                <a:ea typeface="+mn-ea"/>
              </a:rPr>
              <a:t>1351</a:t>
            </a:r>
            <a:r>
              <a:rPr lang="ko-KR" altLang="en-US" sz="1150" dirty="0" err="1">
                <a:solidFill>
                  <a:prstClr val="black"/>
                </a:solidFill>
                <a:latin typeface="+mn-ea"/>
                <a:ea typeface="+mn-ea"/>
              </a:rPr>
              <a:t>억원</a:t>
            </a:r>
            <a:endParaRPr lang="en-US" sz="115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570999" y="4297475"/>
            <a:ext cx="732893" cy="269304"/>
          </a:xfrm>
          <a:prstGeom prst="rect">
            <a:avLst/>
          </a:prstGeom>
          <a:noFill/>
          <a:ln w="6350">
            <a:noFill/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lang="en-US" altLang="ko-KR" sz="1150" dirty="0">
                <a:solidFill>
                  <a:prstClr val="black"/>
                </a:solidFill>
                <a:latin typeface="+mn-ea"/>
                <a:ea typeface="+mn-ea"/>
              </a:rPr>
              <a:t>2240</a:t>
            </a:r>
            <a:r>
              <a:rPr lang="ko-KR" altLang="en-US" sz="1150" dirty="0" err="1">
                <a:solidFill>
                  <a:prstClr val="black"/>
                </a:solidFill>
                <a:latin typeface="+mn-ea"/>
                <a:ea typeface="+mn-ea"/>
              </a:rPr>
              <a:t>억원</a:t>
            </a:r>
            <a:endParaRPr lang="en-US" sz="115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252476" y="4297475"/>
            <a:ext cx="595116" cy="26930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latinLnBrk="0">
              <a:defRPr/>
            </a:pPr>
            <a:r>
              <a:rPr lang="en-US" sz="1150" dirty="0">
                <a:solidFill>
                  <a:prstClr val="black"/>
                </a:solidFill>
                <a:latin typeface="+mn-ea"/>
                <a:ea typeface="+mn-ea"/>
              </a:rPr>
              <a:t>- 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2807725" y="4301322"/>
            <a:ext cx="427602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100" kern="0" smtClean="0">
                <a:solidFill>
                  <a:prstClr val="black"/>
                </a:solidFill>
                <a:latin typeface="+mn-ea"/>
                <a:ea typeface="+mn-ea"/>
              </a:rPr>
              <a:t>-</a:t>
            </a:r>
          </a:p>
        </p:txBody>
      </p:sp>
      <p:sp>
        <p:nvSpPr>
          <p:cNvPr id="74" name="TextBox 147"/>
          <p:cNvSpPr txBox="1">
            <a:spLocks noChangeArrowheads="1"/>
          </p:cNvSpPr>
          <p:nvPr/>
        </p:nvSpPr>
        <p:spPr bwMode="auto">
          <a:xfrm>
            <a:off x="4213942" y="3924296"/>
            <a:ext cx="218209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87313" indent="-87313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현재 새싹채소 취급 안하고 있음</a:t>
            </a:r>
            <a:endParaRPr lang="en-US" altLang="ko-KR" sz="1100" kern="0" dirty="0" smtClean="0">
              <a:solidFill>
                <a:prstClr val="black"/>
              </a:solidFill>
              <a:latin typeface="+mn-ea"/>
              <a:ea typeface="+mn-ea"/>
            </a:endParaRPr>
          </a:p>
          <a:p>
            <a:pPr marL="87313" indent="-87313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새싹채소의 비중은 크지 않지만</a:t>
            </a:r>
            <a:r>
              <a:rPr lang="en-US" altLang="ko-KR" sz="1100" kern="0" dirty="0" smtClean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납품이 결정될 경우 보호된 시장 하에서 안정적으로 수익발생</a:t>
            </a:r>
            <a:endParaRPr lang="en-US" altLang="ko-KR" sz="1100" kern="0" dirty="0" smtClean="0">
              <a:solidFill>
                <a:prstClr val="black"/>
              </a:solidFill>
              <a:latin typeface="+mn-ea"/>
              <a:ea typeface="+mn-ea"/>
            </a:endParaRPr>
          </a:p>
          <a:p>
            <a:pPr marL="87313" indent="-87313" fontAlgn="base" latinLnBrk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영업 및 판매 비용의 절감</a:t>
            </a:r>
            <a:r>
              <a:rPr lang="en-US" altLang="ko-KR" sz="1100" kern="0" dirty="0" smtClean="0">
                <a:solidFill>
                  <a:prstClr val="black"/>
                </a:solidFill>
                <a:latin typeface="+mn-ea"/>
                <a:ea typeface="+mn-ea"/>
              </a:rPr>
              <a:t>/</a:t>
            </a: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일정률 마진의 보장</a:t>
            </a:r>
            <a:r>
              <a:rPr lang="en-US" altLang="ko-KR" sz="1100" kern="0" dirty="0" smtClean="0">
                <a:solidFill>
                  <a:prstClr val="black"/>
                </a:solidFill>
                <a:latin typeface="+mn-ea"/>
                <a:ea typeface="+mn-ea"/>
              </a:rPr>
              <a:t> 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570999" y="6176634"/>
            <a:ext cx="732893" cy="269304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>
            <a:spAutoFit/>
          </a:bodyPr>
          <a:lstStyle/>
          <a:p>
            <a:pPr latinLnBrk="0">
              <a:defRPr/>
            </a:pPr>
            <a:r>
              <a:rPr lang="en-US" altLang="ko-KR" sz="1150" dirty="0">
                <a:solidFill>
                  <a:prstClr val="black"/>
                </a:solidFill>
                <a:latin typeface="+mn-ea"/>
                <a:ea typeface="+mn-ea"/>
              </a:rPr>
              <a:t>4115</a:t>
            </a:r>
            <a:r>
              <a:rPr lang="ko-KR" altLang="en-US" sz="1150" dirty="0" err="1">
                <a:solidFill>
                  <a:prstClr val="black"/>
                </a:solidFill>
                <a:latin typeface="+mn-ea"/>
                <a:ea typeface="+mn-ea"/>
              </a:rPr>
              <a:t>억원</a:t>
            </a:r>
            <a:endParaRPr lang="en-US" sz="115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77" name="TextBox 40"/>
          <p:cNvSpPr txBox="1">
            <a:spLocks noChangeArrowheads="1"/>
          </p:cNvSpPr>
          <p:nvPr/>
        </p:nvSpPr>
        <p:spPr bwMode="auto">
          <a:xfrm>
            <a:off x="2230075" y="6180481"/>
            <a:ext cx="63991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0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100" kern="0" smtClean="0">
                <a:solidFill>
                  <a:prstClr val="black"/>
                </a:solidFill>
                <a:latin typeface="+mn-ea"/>
                <a:ea typeface="+mn-ea"/>
              </a:rPr>
              <a:t>180</a:t>
            </a:r>
            <a:r>
              <a:rPr lang="ko-KR" altLang="en-US" sz="1100" kern="0" smtClean="0">
                <a:solidFill>
                  <a:prstClr val="black"/>
                </a:solidFill>
                <a:latin typeface="+mn-ea"/>
                <a:ea typeface="+mn-ea"/>
              </a:rPr>
              <a:t>억원</a:t>
            </a:r>
            <a:endParaRPr lang="en-US" altLang="ko-KR" sz="1100" kern="0" smtClean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238603" y="6176634"/>
            <a:ext cx="503664" cy="26930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en-US" sz="1150" dirty="0">
                <a:solidFill>
                  <a:prstClr val="black"/>
                </a:solidFill>
                <a:latin typeface="+mn-ea"/>
                <a:ea typeface="+mn-ea"/>
              </a:rPr>
              <a:t>1.1%</a:t>
            </a:r>
          </a:p>
        </p:txBody>
      </p:sp>
      <p:sp>
        <p:nvSpPr>
          <p:cNvPr id="79" name="타원 78"/>
          <p:cNvSpPr/>
          <p:nvPr/>
        </p:nvSpPr>
        <p:spPr>
          <a:xfrm>
            <a:off x="3817198" y="6025536"/>
            <a:ext cx="297558" cy="571500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latinLnBrk="0">
              <a:defRPr/>
            </a:pPr>
            <a:r>
              <a:rPr lang="ko-KR" altLang="en-US" sz="1200" kern="0" dirty="0">
                <a:solidFill>
                  <a:prstClr val="black"/>
                </a:solidFill>
                <a:latin typeface="+mn-ea"/>
                <a:ea typeface="+mn-ea"/>
              </a:rPr>
              <a:t>저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3268159" y="2319770"/>
            <a:ext cx="385042" cy="26930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en-US" sz="1150" dirty="0">
                <a:solidFill>
                  <a:prstClr val="black"/>
                </a:solidFill>
                <a:latin typeface="+mn-ea"/>
                <a:ea typeface="+mn-ea"/>
              </a:rPr>
              <a:t>5%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3261045" y="3266975"/>
            <a:ext cx="458780" cy="26930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en-US" sz="1150" dirty="0">
                <a:solidFill>
                  <a:prstClr val="black"/>
                </a:solidFill>
                <a:latin typeface="+mn-ea"/>
                <a:ea typeface="+mn-ea"/>
              </a:rPr>
              <a:t>26%</a:t>
            </a:r>
          </a:p>
        </p:txBody>
      </p:sp>
      <p:sp>
        <p:nvSpPr>
          <p:cNvPr id="82" name="타원 81"/>
          <p:cNvSpPr/>
          <p:nvPr/>
        </p:nvSpPr>
        <p:spPr>
          <a:xfrm>
            <a:off x="3817198" y="2168672"/>
            <a:ext cx="297558" cy="571500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latinLnBrk="0">
              <a:defRPr/>
            </a:pPr>
            <a:r>
              <a:rPr lang="ko-KR" altLang="en-US" sz="1200" kern="0" dirty="0">
                <a:solidFill>
                  <a:prstClr val="black"/>
                </a:solidFill>
                <a:latin typeface="+mn-ea"/>
                <a:ea typeface="+mn-ea"/>
              </a:rPr>
              <a:t>중</a:t>
            </a:r>
          </a:p>
        </p:txBody>
      </p:sp>
      <p:sp>
        <p:nvSpPr>
          <p:cNvPr id="83" name="타원 82"/>
          <p:cNvSpPr/>
          <p:nvPr/>
        </p:nvSpPr>
        <p:spPr>
          <a:xfrm>
            <a:off x="3817198" y="3115877"/>
            <a:ext cx="297558" cy="571500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latinLnBrk="0">
              <a:defRPr/>
            </a:pPr>
            <a:r>
              <a:rPr lang="ko-KR" altLang="en-US" sz="1200" kern="0" dirty="0">
                <a:solidFill>
                  <a:prstClr val="black"/>
                </a:solidFill>
                <a:latin typeface="+mn-ea"/>
                <a:ea typeface="+mn-ea"/>
              </a:rPr>
              <a:t>고</a:t>
            </a:r>
          </a:p>
        </p:txBody>
      </p:sp>
      <p:sp>
        <p:nvSpPr>
          <p:cNvPr id="84" name="타원 83"/>
          <p:cNvSpPr/>
          <p:nvPr/>
        </p:nvSpPr>
        <p:spPr>
          <a:xfrm>
            <a:off x="3817198" y="4146377"/>
            <a:ext cx="297558" cy="571500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latinLnBrk="0">
              <a:defRPr/>
            </a:pPr>
            <a:r>
              <a:rPr lang="ko-KR" altLang="en-US" sz="1200" kern="0" dirty="0">
                <a:solidFill>
                  <a:prstClr val="black"/>
                </a:solidFill>
                <a:latin typeface="+mn-ea"/>
                <a:ea typeface="+mn-ea"/>
              </a:rPr>
              <a:t>고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3226531" y="4297475"/>
            <a:ext cx="577402" cy="26930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en-US" sz="1150" dirty="0">
                <a:solidFill>
                  <a:prstClr val="black"/>
                </a:solidFill>
                <a:latin typeface="+mn-ea"/>
                <a:ea typeface="+mn-ea"/>
              </a:rPr>
              <a:t>16.9%</a:t>
            </a:r>
          </a:p>
        </p:txBody>
      </p:sp>
      <p:sp>
        <p:nvSpPr>
          <p:cNvPr id="86" name="모서리가 둥근 직사각형 85"/>
          <p:cNvSpPr/>
          <p:nvPr/>
        </p:nvSpPr>
        <p:spPr>
          <a:xfrm>
            <a:off x="990396" y="2168672"/>
            <a:ext cx="630000" cy="5715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anchor="ctr"/>
          <a:lstStyle/>
          <a:p>
            <a:pPr algn="ctr" latinLnBrk="0">
              <a:defRPr/>
            </a:pPr>
            <a:r>
              <a:rPr lang="en-US" altLang="ko-KR" sz="1100" b="1" kern="0" dirty="0">
                <a:solidFill>
                  <a:srgbClr val="FF0000"/>
                </a:solidFill>
                <a:latin typeface="+mn-ea"/>
                <a:ea typeface="+mn-ea"/>
              </a:rPr>
              <a:t>A</a:t>
            </a:r>
            <a:r>
              <a:rPr lang="en-US" altLang="ko-KR" sz="1100" kern="0" dirty="0">
                <a:solidFill>
                  <a:prstClr val="white"/>
                </a:solidFill>
                <a:latin typeface="+mn-ea"/>
                <a:ea typeface="+mn-ea"/>
              </a:rPr>
              <a:t> </a:t>
            </a:r>
            <a:r>
              <a:rPr lang="ko-KR" altLang="en-US" sz="1100" kern="0" dirty="0">
                <a:solidFill>
                  <a:prstClr val="black"/>
                </a:solidFill>
                <a:latin typeface="+mn-ea"/>
                <a:ea typeface="+mn-ea"/>
              </a:rPr>
              <a:t>단체</a:t>
            </a:r>
            <a:endParaRPr lang="en-US" altLang="ko-KR" sz="1100" kern="0" dirty="0">
              <a:solidFill>
                <a:prstClr val="black"/>
              </a:solidFill>
              <a:latin typeface="+mn-ea"/>
              <a:ea typeface="+mn-ea"/>
            </a:endParaRPr>
          </a:p>
          <a:p>
            <a:pPr algn="ctr" latinLnBrk="0">
              <a:defRPr/>
            </a:pPr>
            <a:r>
              <a:rPr lang="ko-KR" altLang="en-US" sz="1100" kern="0" dirty="0">
                <a:solidFill>
                  <a:prstClr val="black"/>
                </a:solidFill>
                <a:latin typeface="+mn-ea"/>
                <a:ea typeface="+mn-ea"/>
              </a:rPr>
              <a:t>급식</a:t>
            </a:r>
          </a:p>
        </p:txBody>
      </p:sp>
      <p:sp>
        <p:nvSpPr>
          <p:cNvPr id="87" name="모서리가 둥근 직사각형 86"/>
          <p:cNvSpPr/>
          <p:nvPr/>
        </p:nvSpPr>
        <p:spPr>
          <a:xfrm>
            <a:off x="990396" y="2969828"/>
            <a:ext cx="630000" cy="86359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anchor="ctr"/>
          <a:lstStyle/>
          <a:p>
            <a:pPr algn="ctr" latinLnBrk="0">
              <a:defRPr/>
            </a:pPr>
            <a:r>
              <a:rPr lang="en-US" altLang="ko-KR" sz="1100" b="1" kern="0" dirty="0">
                <a:solidFill>
                  <a:srgbClr val="FF0000"/>
                </a:solidFill>
                <a:latin typeface="+mn-ea"/>
                <a:ea typeface="+mn-ea"/>
              </a:rPr>
              <a:t>B</a:t>
            </a:r>
            <a:r>
              <a:rPr lang="en-US" altLang="ko-KR" sz="1100" kern="0" dirty="0" smtClean="0">
                <a:solidFill>
                  <a:prstClr val="black"/>
                </a:solidFill>
                <a:latin typeface="+mn-ea"/>
                <a:ea typeface="+mn-ea"/>
              </a:rPr>
              <a:t>.</a:t>
            </a:r>
          </a:p>
          <a:p>
            <a:pPr algn="ctr" latinLnBrk="0">
              <a:defRPr/>
            </a:pP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정부</a:t>
            </a:r>
            <a:r>
              <a:rPr lang="en-US" altLang="ko-KR" sz="1100" kern="0" dirty="0">
                <a:solidFill>
                  <a:prstClr val="black"/>
                </a:solidFill>
                <a:latin typeface="+mn-ea"/>
                <a:ea typeface="+mn-ea"/>
              </a:rPr>
              <a:t>,</a:t>
            </a:r>
            <a:r>
              <a:rPr lang="ko-KR" altLang="en-US" sz="1100" kern="0" dirty="0">
                <a:solidFill>
                  <a:prstClr val="black"/>
                </a:solidFill>
                <a:latin typeface="+mn-ea"/>
                <a:ea typeface="+mn-ea"/>
              </a:rPr>
              <a:t>  공공기관구매</a:t>
            </a:r>
            <a:endParaRPr lang="en-US" sz="1100" kern="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88" name="모서리가 둥근 직사각형 87"/>
          <p:cNvSpPr/>
          <p:nvPr/>
        </p:nvSpPr>
        <p:spPr>
          <a:xfrm>
            <a:off x="990397" y="5944197"/>
            <a:ext cx="630000" cy="76140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anchor="ctr"/>
          <a:lstStyle/>
          <a:p>
            <a:pPr algn="ctr" latinLnBrk="0">
              <a:defRPr/>
            </a:pPr>
            <a:r>
              <a:rPr lang="en-US" altLang="ko-KR" sz="1100" b="1" kern="0" dirty="0" smtClean="0">
                <a:solidFill>
                  <a:srgbClr val="FF0000"/>
                </a:solidFill>
                <a:latin typeface="+mn-ea"/>
                <a:ea typeface="+mn-ea"/>
              </a:rPr>
              <a:t>E</a:t>
            </a:r>
          </a:p>
          <a:p>
            <a:pPr algn="ctr" latinLnBrk="0">
              <a:defRPr/>
            </a:pP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도매</a:t>
            </a:r>
            <a:r>
              <a:rPr lang="en-US" altLang="ko-KR" sz="1100" kern="0" dirty="0">
                <a:solidFill>
                  <a:prstClr val="black"/>
                </a:solidFill>
                <a:latin typeface="+mn-ea"/>
                <a:ea typeface="+mn-ea"/>
              </a:rPr>
              <a:t>,</a:t>
            </a:r>
            <a:r>
              <a:rPr lang="ko-KR" altLang="en-US" sz="1100" kern="0" dirty="0">
                <a:solidFill>
                  <a:prstClr val="black"/>
                </a:solidFill>
                <a:latin typeface="+mn-ea"/>
                <a:ea typeface="+mn-ea"/>
              </a:rPr>
              <a:t>  </a:t>
            </a:r>
            <a:r>
              <a:rPr lang="ko-KR" altLang="en-US" sz="1100" kern="0" dirty="0" smtClean="0">
                <a:solidFill>
                  <a:prstClr val="black"/>
                </a:solidFill>
                <a:latin typeface="+mn-ea"/>
                <a:ea typeface="+mn-ea"/>
              </a:rPr>
              <a:t>대형</a:t>
            </a:r>
            <a:endParaRPr lang="en-US" altLang="ko-KR" sz="1100" kern="0" dirty="0" smtClean="0">
              <a:solidFill>
                <a:prstClr val="black"/>
              </a:solidFill>
              <a:latin typeface="+mn-ea"/>
              <a:ea typeface="+mn-ea"/>
            </a:endParaRPr>
          </a:p>
          <a:p>
            <a:pPr algn="ctr" latinLnBrk="0">
              <a:defRPr/>
            </a:pPr>
            <a:r>
              <a:rPr lang="ko-KR" altLang="en-US" sz="1100" kern="0" dirty="0" err="1" smtClean="0">
                <a:solidFill>
                  <a:prstClr val="black"/>
                </a:solidFill>
                <a:latin typeface="+mn-ea"/>
                <a:ea typeface="+mn-ea"/>
              </a:rPr>
              <a:t>마트</a:t>
            </a:r>
            <a:endParaRPr lang="en-US" sz="1100" kern="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89" name="모서리가 둥근 직사각형 88"/>
          <p:cNvSpPr/>
          <p:nvPr/>
        </p:nvSpPr>
        <p:spPr>
          <a:xfrm>
            <a:off x="990397" y="4122035"/>
            <a:ext cx="630000" cy="6201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anchor="ctr"/>
          <a:lstStyle/>
          <a:p>
            <a:pPr algn="ctr" latinLnBrk="0">
              <a:defRPr/>
            </a:pPr>
            <a:r>
              <a:rPr lang="en-US" altLang="ko-KR" sz="1100" b="1" kern="0" dirty="0">
                <a:solidFill>
                  <a:srgbClr val="FF0000"/>
                </a:solidFill>
                <a:latin typeface="+mn-ea"/>
                <a:ea typeface="+mn-ea"/>
              </a:rPr>
              <a:t>C </a:t>
            </a:r>
            <a:r>
              <a:rPr lang="ko-KR" altLang="en-US" sz="1100" kern="0" dirty="0" err="1">
                <a:solidFill>
                  <a:prstClr val="black"/>
                </a:solidFill>
                <a:latin typeface="+mn-ea"/>
                <a:ea typeface="+mn-ea"/>
              </a:rPr>
              <a:t>생협</a:t>
            </a:r>
            <a:endParaRPr lang="en-US" sz="1100" kern="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90" name="직사각형 89"/>
          <p:cNvSpPr/>
          <p:nvPr/>
        </p:nvSpPr>
        <p:spPr>
          <a:xfrm>
            <a:off x="1635107" y="6025536"/>
            <a:ext cx="1136094" cy="59901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/>
        </p:spPr>
        <p:txBody>
          <a:bodyPr anchor="ctr"/>
          <a:lstStyle/>
          <a:p>
            <a:pPr algn="ctr" latinLnBrk="0">
              <a:defRPr/>
            </a:pPr>
            <a:endParaRPr lang="en-US" kern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91" name="직사각형 90"/>
          <p:cNvSpPr/>
          <p:nvPr/>
        </p:nvSpPr>
        <p:spPr>
          <a:xfrm>
            <a:off x="3271674" y="6025536"/>
            <a:ext cx="942267" cy="59901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/>
        </p:spPr>
        <p:txBody>
          <a:bodyPr anchor="ctr"/>
          <a:lstStyle/>
          <a:p>
            <a:pPr algn="ctr" latinLnBrk="0">
              <a:defRPr/>
            </a:pPr>
            <a:endParaRPr lang="en-US" kern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92" name="직사각형 91"/>
          <p:cNvSpPr/>
          <p:nvPr/>
        </p:nvSpPr>
        <p:spPr>
          <a:xfrm>
            <a:off x="3271674" y="2038350"/>
            <a:ext cx="942267" cy="274955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/>
        </p:spPr>
        <p:txBody>
          <a:bodyPr anchor="ctr"/>
          <a:lstStyle/>
          <a:p>
            <a:pPr algn="ctr" latinLnBrk="0">
              <a:defRPr/>
            </a:pPr>
            <a:endParaRPr lang="en-US" kern="0">
              <a:solidFill>
                <a:prstClr val="white"/>
              </a:solidFill>
              <a:latin typeface="+mn-ea"/>
              <a:ea typeface="+mn-ea"/>
            </a:endParaRPr>
          </a:p>
        </p:txBody>
      </p:sp>
      <p:cxnSp>
        <p:nvCxnSpPr>
          <p:cNvPr id="93" name="Shape 157"/>
          <p:cNvCxnSpPr>
            <a:endCxn id="92" idx="1"/>
          </p:cNvCxnSpPr>
          <p:nvPr/>
        </p:nvCxnSpPr>
        <p:spPr>
          <a:xfrm rot="5400000" flipH="1" flipV="1">
            <a:off x="1432821" y="4222669"/>
            <a:ext cx="2648396" cy="1029309"/>
          </a:xfrm>
          <a:prstGeom prst="curvedConnector2">
            <a:avLst/>
          </a:prstGeom>
          <a:noFill/>
          <a:ln w="28575" cap="flat" cmpd="sng" algn="ctr">
            <a:solidFill>
              <a:srgbClr val="FF0000"/>
            </a:solidFill>
            <a:prstDash val="sysDot"/>
            <a:tailEnd type="arrow"/>
          </a:ln>
          <a:effectLst/>
        </p:spPr>
      </p:cxnSp>
      <p:cxnSp>
        <p:nvCxnSpPr>
          <p:cNvPr id="94" name="구부러진 연결선 93"/>
          <p:cNvCxnSpPr/>
          <p:nvPr/>
        </p:nvCxnSpPr>
        <p:spPr>
          <a:xfrm rot="5400000" flipH="1" flipV="1">
            <a:off x="3339530" y="5394069"/>
            <a:ext cx="857251" cy="1102"/>
          </a:xfrm>
          <a:prstGeom prst="curvedConnector3">
            <a:avLst>
              <a:gd name="adj1" fmla="val 50000"/>
            </a:avLst>
          </a:prstGeom>
          <a:noFill/>
          <a:ln w="28575" cap="flat" cmpd="sng" algn="ctr">
            <a:solidFill>
              <a:srgbClr val="FF0000"/>
            </a:solidFill>
            <a:prstDash val="sysDot"/>
            <a:tailEnd type="arrow"/>
          </a:ln>
          <a:effectLst/>
        </p:spPr>
      </p:cxnSp>
      <p:grpSp>
        <p:nvGrpSpPr>
          <p:cNvPr id="95" name="그룹 16"/>
          <p:cNvGrpSpPr>
            <a:grpSpLocks/>
          </p:cNvGrpSpPr>
          <p:nvPr/>
        </p:nvGrpSpPr>
        <p:grpSpPr bwMode="auto">
          <a:xfrm>
            <a:off x="308492" y="1266824"/>
            <a:ext cx="681597" cy="728722"/>
            <a:chOff x="283700" y="2438400"/>
            <a:chExt cx="681537" cy="728924"/>
          </a:xfrm>
        </p:grpSpPr>
        <p:sp>
          <p:nvSpPr>
            <p:cNvPr id="96" name="TextBox 14"/>
            <p:cNvSpPr txBox="1"/>
            <p:nvPr/>
          </p:nvSpPr>
          <p:spPr>
            <a:xfrm>
              <a:off x="283700" y="2767103"/>
              <a:ext cx="681537" cy="4002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9pPr>
            </a:lstStyle>
            <a:p>
              <a:pPr algn="ctr" defTabSz="457271" eaLnBrk="1" fontAlgn="auto" latinLnBrk="0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유통 시장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latinLnBrk="0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분석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97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67" y="2438400"/>
              <a:ext cx="406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417797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 smtClean="0"/>
              <a:t>손자병법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B62445-95E4-44D2-8AC0-771FA8AF5DFD}" type="slidenum">
              <a:rPr lang="ko-KR" altLang="en-US" smtClean="0"/>
              <a:pPr>
                <a:defRPr/>
              </a:pPr>
              <a:t>15</a:t>
            </a:fld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36638" y="1187450"/>
            <a:ext cx="5346700" cy="7478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defRPr/>
            </a:pPr>
            <a:r>
              <a:rPr lang="ko-KR" altLang="en-US" sz="1000" dirty="0">
                <a:latin typeface="+mn-ea"/>
                <a:ea typeface="+mn-ea"/>
              </a:rPr>
              <a:t>지피지기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知彼知己</a:t>
            </a:r>
            <a:r>
              <a:rPr lang="en-US" altLang="ko" sz="1000" dirty="0">
                <a:latin typeface="+mn-ea"/>
                <a:ea typeface="+mn-ea"/>
              </a:rPr>
              <a:t>)</a:t>
            </a:r>
            <a:r>
              <a:rPr lang="ko-KR" altLang="en-US" sz="1000" dirty="0">
                <a:latin typeface="+mn-ea"/>
                <a:ea typeface="+mn-ea"/>
              </a:rPr>
              <a:t>면 백전불태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 err="1">
                <a:latin typeface="+mn-ea"/>
                <a:ea typeface="+mn-ea"/>
              </a:rPr>
              <a:t>百戰不殆</a:t>
            </a:r>
            <a:r>
              <a:rPr lang="en-US" altLang="ko" sz="1000" dirty="0">
                <a:latin typeface="+mn-ea"/>
                <a:ea typeface="+mn-ea"/>
              </a:rPr>
              <a:t>)</a:t>
            </a:r>
            <a:r>
              <a:rPr lang="ko-KR" altLang="en-US" sz="1000" dirty="0">
                <a:latin typeface="+mn-ea"/>
                <a:ea typeface="+mn-ea"/>
              </a:rPr>
              <a:t>라</a:t>
            </a:r>
            <a:r>
              <a:rPr lang="en-US" altLang="ko" sz="1000" dirty="0">
                <a:latin typeface="+mn-ea"/>
                <a:ea typeface="+mn-ea"/>
              </a:rPr>
              <a:t>!</a:t>
            </a:r>
            <a:endParaRPr lang="ko" altLang="en-US" sz="1000" dirty="0">
              <a:latin typeface="+mn-ea"/>
              <a:ea typeface="+mn-ea"/>
            </a:endParaRPr>
          </a:p>
          <a:p>
            <a:pPr latinLnBrk="0">
              <a:defRPr/>
            </a:pPr>
            <a:endParaRPr lang="ko" altLang="en-US" sz="1000" dirty="0">
              <a:latin typeface="+mn-ea"/>
              <a:ea typeface="+mn-ea"/>
            </a:endParaRPr>
          </a:p>
          <a:p>
            <a:pPr latinLnBrk="0">
              <a:defRPr/>
            </a:pPr>
            <a:r>
              <a:rPr lang="ko-KR" altLang="en-US" sz="1000" dirty="0">
                <a:latin typeface="+mn-ea"/>
                <a:ea typeface="+mn-ea"/>
              </a:rPr>
              <a:t>이 말은 적을 알고 나를 알면 백 번을 싸워도 위태롭지 않다는 의미로 손자병법에 전해지는 문장이다</a:t>
            </a:r>
            <a:r>
              <a:rPr lang="en-US" altLang="ko" sz="1000" dirty="0">
                <a:latin typeface="+mn-ea"/>
                <a:ea typeface="+mn-ea"/>
              </a:rPr>
              <a:t>. </a:t>
            </a:r>
            <a:r>
              <a:rPr lang="ko-KR" altLang="en-US" sz="1000" dirty="0">
                <a:latin typeface="+mn-ea"/>
                <a:ea typeface="+mn-ea"/>
              </a:rPr>
              <a:t>노소를 막론하고 상황에 맞춰 잘 인용하는 것 중 하나이다</a:t>
            </a:r>
            <a:r>
              <a:rPr lang="en-US" altLang="ko" sz="1000" dirty="0">
                <a:latin typeface="+mn-ea"/>
                <a:ea typeface="+mn-ea"/>
              </a:rPr>
              <a:t>. </a:t>
            </a:r>
            <a:r>
              <a:rPr lang="ko-KR" altLang="en-US" sz="1000" dirty="0">
                <a:latin typeface="+mn-ea"/>
                <a:ea typeface="+mn-ea"/>
              </a:rPr>
              <a:t>이처럼 손자병법은 시대를 초월하여 단지 병서로써만이 아니라 일반인들의 처세학으로도 널리 회자되고 있다</a:t>
            </a:r>
            <a:r>
              <a:rPr lang="en-US" altLang="ko" sz="1000" dirty="0">
                <a:latin typeface="+mn-ea"/>
                <a:ea typeface="+mn-ea"/>
              </a:rPr>
              <a:t>.</a:t>
            </a:r>
            <a:endParaRPr lang="ko" altLang="en-US" sz="1000" dirty="0">
              <a:latin typeface="+mn-ea"/>
              <a:ea typeface="+mn-ea"/>
            </a:endParaRPr>
          </a:p>
          <a:p>
            <a:pPr latinLnBrk="0">
              <a:defRPr/>
            </a:pPr>
            <a:endParaRPr lang="ko" altLang="en-US" sz="1000" dirty="0">
              <a:latin typeface="+mn-ea"/>
              <a:ea typeface="+mn-ea"/>
            </a:endParaRPr>
          </a:p>
          <a:p>
            <a:pPr latinLnBrk="0">
              <a:defRPr/>
            </a:pPr>
            <a:r>
              <a:rPr lang="en-US" altLang="ko" sz="1000" dirty="0">
                <a:latin typeface="+mn-ea"/>
                <a:ea typeface="+mn-ea"/>
              </a:rPr>
              <a:t>&lt;</a:t>
            </a:r>
            <a:r>
              <a:rPr lang="ko-KR" altLang="en-US" sz="1000" dirty="0">
                <a:latin typeface="+mn-ea"/>
                <a:ea typeface="+mn-ea"/>
              </a:rPr>
              <a:t>손자병법</a:t>
            </a:r>
            <a:r>
              <a:rPr lang="en-US" altLang="ko" sz="1000" dirty="0">
                <a:latin typeface="+mn-ea"/>
                <a:ea typeface="+mn-ea"/>
              </a:rPr>
              <a:t>&gt;</a:t>
            </a:r>
            <a:r>
              <a:rPr lang="ko-KR" altLang="en-US" sz="1000" dirty="0">
                <a:latin typeface="+mn-ea"/>
                <a:ea typeface="+mn-ea"/>
              </a:rPr>
              <a:t>은 중국 춘추 전국시대에 ‘손무’라는 명장이 그의 손자인 ‘</a:t>
            </a:r>
            <a:r>
              <a:rPr lang="ko-KR" altLang="en-US" sz="1000" dirty="0" err="1">
                <a:latin typeface="+mn-ea"/>
                <a:ea typeface="+mn-ea"/>
              </a:rPr>
              <a:t>손빈</a:t>
            </a:r>
            <a:r>
              <a:rPr lang="ko-KR" altLang="en-US" sz="1000" dirty="0">
                <a:latin typeface="+mn-ea"/>
                <a:ea typeface="+mn-ea"/>
              </a:rPr>
              <a:t>’과 함께 </a:t>
            </a:r>
            <a:r>
              <a:rPr lang="en-US" altLang="ko" sz="1000" dirty="0">
                <a:latin typeface="+mn-ea"/>
                <a:ea typeface="+mn-ea"/>
              </a:rPr>
              <a:t>3</a:t>
            </a:r>
            <a:r>
              <a:rPr lang="ko-KR" altLang="en-US" sz="1000" dirty="0">
                <a:latin typeface="+mn-ea"/>
                <a:ea typeface="+mn-ea"/>
              </a:rPr>
              <a:t>대에 걸쳐 저술한 병서로 국가 경륜의 본체를 설파한 정치학과 처세의 교과서라 할 수 있다</a:t>
            </a:r>
            <a:r>
              <a:rPr lang="en-US" altLang="ko" sz="1000" dirty="0">
                <a:latin typeface="+mn-ea"/>
                <a:ea typeface="+mn-ea"/>
              </a:rPr>
              <a:t>. </a:t>
            </a:r>
            <a:r>
              <a:rPr lang="ko-KR" altLang="en-US" sz="1000" dirty="0">
                <a:latin typeface="+mn-ea"/>
                <a:ea typeface="+mn-ea"/>
              </a:rPr>
              <a:t>이 책은 전 </a:t>
            </a:r>
            <a:r>
              <a:rPr lang="en-US" altLang="ko" sz="1000" dirty="0">
                <a:latin typeface="+mn-ea"/>
                <a:ea typeface="+mn-ea"/>
              </a:rPr>
              <a:t>4</a:t>
            </a:r>
            <a:r>
              <a:rPr lang="ko-KR" altLang="en-US" sz="1000" dirty="0">
                <a:latin typeface="+mn-ea"/>
                <a:ea typeface="+mn-ea"/>
              </a:rPr>
              <a:t>권으로 </a:t>
            </a:r>
            <a:r>
              <a:rPr lang="en-US" altLang="ko" sz="1000" dirty="0">
                <a:latin typeface="+mn-ea"/>
                <a:ea typeface="+mn-ea"/>
              </a:rPr>
              <a:t>3</a:t>
            </a:r>
            <a:r>
              <a:rPr lang="ko-KR" altLang="en-US" sz="1000" dirty="0">
                <a:latin typeface="+mn-ea"/>
                <a:ea typeface="+mn-ea"/>
              </a:rPr>
              <a:t>권까지 손자병법이 만들어지기까지의 과정이 담겨져 있으며</a:t>
            </a:r>
            <a:r>
              <a:rPr lang="en-US" altLang="ko" sz="1000" dirty="0">
                <a:latin typeface="+mn-ea"/>
                <a:ea typeface="+mn-ea"/>
              </a:rPr>
              <a:t>, </a:t>
            </a:r>
            <a:r>
              <a:rPr lang="ko-KR" altLang="en-US" sz="1000" dirty="0">
                <a:latin typeface="+mn-ea"/>
                <a:ea typeface="+mn-ea"/>
              </a:rPr>
              <a:t>마지막 권에서는 병법 전략에 대해 해제하는 형식을 취하고 있다</a:t>
            </a:r>
            <a:r>
              <a:rPr lang="en-US" altLang="ko" sz="1000" dirty="0">
                <a:latin typeface="+mn-ea"/>
                <a:ea typeface="+mn-ea"/>
              </a:rPr>
              <a:t>.</a:t>
            </a:r>
            <a:endParaRPr lang="ko" altLang="en-US" sz="1000" dirty="0">
              <a:latin typeface="+mn-ea"/>
              <a:ea typeface="+mn-ea"/>
            </a:endParaRPr>
          </a:p>
          <a:p>
            <a:pPr latinLnBrk="0">
              <a:defRPr/>
            </a:pPr>
            <a:endParaRPr lang="ko" altLang="en-US" sz="1000" dirty="0">
              <a:latin typeface="+mn-ea"/>
              <a:ea typeface="+mn-ea"/>
            </a:endParaRPr>
          </a:p>
          <a:p>
            <a:pPr latinLnBrk="0">
              <a:defRPr/>
            </a:pPr>
            <a:r>
              <a:rPr lang="ko-KR" altLang="en-US" sz="1000" dirty="0">
                <a:latin typeface="+mn-ea"/>
                <a:ea typeface="+mn-ea"/>
              </a:rPr>
              <a:t>다양한 중국 고사와 더불어 전개되는 이 책은</a:t>
            </a:r>
            <a:r>
              <a:rPr lang="en-US" altLang="ko" sz="1000" dirty="0">
                <a:latin typeface="+mn-ea"/>
                <a:ea typeface="+mn-ea"/>
              </a:rPr>
              <a:t>, </a:t>
            </a:r>
            <a:r>
              <a:rPr lang="ko-KR" altLang="en-US" sz="1000" dirty="0">
                <a:latin typeface="+mn-ea"/>
                <a:ea typeface="+mn-ea"/>
              </a:rPr>
              <a:t>현재 어느 분야에 상황을 적용시켜도 무리가 없을 만큼 인간사회의 근저를 정확히 파악하고 쓴 역서라 할 수 있을 것이다</a:t>
            </a:r>
            <a:r>
              <a:rPr lang="en-US" altLang="ko" sz="1000" dirty="0">
                <a:latin typeface="+mn-ea"/>
                <a:ea typeface="+mn-ea"/>
              </a:rPr>
              <a:t>. </a:t>
            </a:r>
            <a:endParaRPr lang="ko" altLang="en-US" sz="1000" dirty="0">
              <a:latin typeface="+mn-ea"/>
              <a:ea typeface="+mn-ea"/>
            </a:endParaRPr>
          </a:p>
          <a:p>
            <a:pPr latinLnBrk="0">
              <a:defRPr/>
            </a:pPr>
            <a:endParaRPr lang="ko" altLang="en-US" sz="1000" dirty="0">
              <a:latin typeface="+mn-ea"/>
              <a:ea typeface="+mn-ea"/>
            </a:endParaRPr>
          </a:p>
          <a:p>
            <a:pPr latinLnBrk="0">
              <a:defRPr/>
            </a:pPr>
            <a:r>
              <a:rPr lang="ko-KR" altLang="en-US" sz="1000" dirty="0">
                <a:latin typeface="+mn-ea"/>
                <a:ea typeface="+mn-ea"/>
              </a:rPr>
              <a:t>무한 경쟁의 시대라는 요즈음</a:t>
            </a:r>
            <a:r>
              <a:rPr lang="en-US" altLang="ko" sz="1000" dirty="0">
                <a:latin typeface="+mn-ea"/>
                <a:ea typeface="+mn-ea"/>
              </a:rPr>
              <a:t>, </a:t>
            </a:r>
            <a:r>
              <a:rPr lang="ko-KR" altLang="en-US" sz="1000" dirty="0">
                <a:latin typeface="+mn-ea"/>
                <a:ea typeface="+mn-ea"/>
              </a:rPr>
              <a:t>그 싸움에 이길 수 있는 자신을 단련하는 방법이 여기에 제시되어 있다</a:t>
            </a:r>
            <a:r>
              <a:rPr lang="en-US" altLang="ko" sz="1000" dirty="0">
                <a:latin typeface="+mn-ea"/>
                <a:ea typeface="+mn-ea"/>
              </a:rPr>
              <a:t>.</a:t>
            </a:r>
            <a:endParaRPr lang="ko" altLang="en-US" sz="1000" dirty="0">
              <a:latin typeface="+mn-ea"/>
              <a:ea typeface="+mn-ea"/>
            </a:endParaRPr>
          </a:p>
          <a:p>
            <a:pPr latinLnBrk="0">
              <a:defRPr/>
            </a:pPr>
            <a:endParaRPr lang="ko" altLang="en-US" sz="1000" dirty="0">
              <a:latin typeface="+mn-ea"/>
              <a:ea typeface="+mn-ea"/>
            </a:endParaRPr>
          </a:p>
          <a:p>
            <a:pPr latinLnBrk="0">
              <a:defRPr/>
            </a:pPr>
            <a:r>
              <a:rPr lang="en-US" altLang="ko" sz="1000" dirty="0">
                <a:latin typeface="+mn-ea"/>
                <a:ea typeface="+mn-ea"/>
              </a:rPr>
              <a:t>&lt;</a:t>
            </a:r>
            <a:r>
              <a:rPr lang="ko-KR" altLang="en-US" sz="1000" dirty="0">
                <a:latin typeface="+mn-ea"/>
                <a:ea typeface="+mn-ea"/>
              </a:rPr>
              <a:t>손자병법</a:t>
            </a:r>
            <a:r>
              <a:rPr lang="en-US" altLang="ko" sz="1000" dirty="0">
                <a:latin typeface="+mn-ea"/>
                <a:ea typeface="+mn-ea"/>
              </a:rPr>
              <a:t>&gt;</a:t>
            </a:r>
            <a:r>
              <a:rPr lang="ko-KR" altLang="en-US" sz="1000" dirty="0">
                <a:latin typeface="+mn-ea"/>
                <a:ea typeface="+mn-ea"/>
              </a:rPr>
              <a:t>은 예로부터 작전의 성전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聖典</a:t>
            </a:r>
            <a:r>
              <a:rPr lang="en-US" altLang="ko" sz="1000" dirty="0">
                <a:latin typeface="+mn-ea"/>
                <a:ea typeface="+mn-ea"/>
              </a:rPr>
              <a:t>)</a:t>
            </a:r>
            <a:r>
              <a:rPr lang="ko-KR" altLang="en-US" sz="1000" dirty="0">
                <a:latin typeface="+mn-ea"/>
                <a:ea typeface="+mn-ea"/>
              </a:rPr>
              <a:t>으로서 많은 무장들에게 존중되었을 뿐만 아니라</a:t>
            </a:r>
            <a:r>
              <a:rPr lang="en-US" altLang="ko" sz="1000" dirty="0">
                <a:latin typeface="+mn-ea"/>
                <a:ea typeface="+mn-ea"/>
              </a:rPr>
              <a:t>, </a:t>
            </a:r>
            <a:r>
              <a:rPr lang="ko-KR" altLang="en-US" sz="1000" dirty="0">
                <a:latin typeface="+mn-ea"/>
                <a:ea typeface="+mn-ea"/>
              </a:rPr>
              <a:t>국가경영의 요지와 인사의 성패 등에도 비범한 견해를 보이고 있어 인생문제 전반에 적용되는 지혜의 글이라 할 수 있다</a:t>
            </a:r>
            <a:r>
              <a:rPr lang="en-US" altLang="ko" sz="1000" dirty="0">
                <a:latin typeface="+mn-ea"/>
                <a:ea typeface="+mn-ea"/>
              </a:rPr>
              <a:t>. </a:t>
            </a:r>
            <a:r>
              <a:rPr lang="ko-KR" altLang="en-US" sz="1000" dirty="0">
                <a:latin typeface="+mn-ea"/>
                <a:ea typeface="+mn-ea"/>
              </a:rPr>
              <a:t>한국에서도 예로부터 많은 무신들이 이를 지침으로 삼았고</a:t>
            </a:r>
            <a:r>
              <a:rPr lang="en-US" altLang="ko" sz="1000" dirty="0">
                <a:latin typeface="+mn-ea"/>
                <a:ea typeface="+mn-ea"/>
              </a:rPr>
              <a:t>,</a:t>
            </a:r>
            <a:r>
              <a:rPr lang="ko-KR" altLang="en-US" sz="1000" dirty="0">
                <a:latin typeface="+mn-ea"/>
                <a:ea typeface="+mn-ea"/>
              </a:rPr>
              <a:t> 조선시대에는 역관초시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譯官初試</a:t>
            </a:r>
            <a:r>
              <a:rPr lang="en-US" altLang="ko" sz="1000" dirty="0">
                <a:latin typeface="+mn-ea"/>
                <a:ea typeface="+mn-ea"/>
              </a:rPr>
              <a:t>)</a:t>
            </a:r>
            <a:r>
              <a:rPr lang="ko-KR" altLang="en-US" sz="1000" dirty="0">
                <a:latin typeface="+mn-ea"/>
                <a:ea typeface="+mn-ea"/>
              </a:rPr>
              <a:t>의 교재로 삼기도 하였다</a:t>
            </a:r>
            <a:r>
              <a:rPr lang="en-US" altLang="ko" sz="1000" dirty="0">
                <a:latin typeface="+mn-ea"/>
                <a:ea typeface="+mn-ea"/>
              </a:rPr>
              <a:t>. '</a:t>
            </a:r>
            <a:r>
              <a:rPr lang="ko-KR" altLang="en-US" sz="1000" dirty="0">
                <a:latin typeface="+mn-ea"/>
                <a:ea typeface="+mn-ea"/>
              </a:rPr>
              <a:t>남을 알고 자신을 알면 백 번 싸워 백 번 이긴다</a:t>
            </a:r>
            <a:r>
              <a:rPr lang="en-US" altLang="ko" sz="1000" dirty="0">
                <a:latin typeface="+mn-ea"/>
                <a:ea typeface="+mn-ea"/>
              </a:rPr>
              <a:t>'</a:t>
            </a:r>
            <a:r>
              <a:rPr lang="ko-KR" altLang="en-US" sz="1000" dirty="0">
                <a:latin typeface="+mn-ea"/>
                <a:ea typeface="+mn-ea"/>
              </a:rPr>
              <a:t>는 명구도 담고 있으며</a:t>
            </a:r>
            <a:r>
              <a:rPr lang="en-US" altLang="ko" sz="1000" dirty="0">
                <a:latin typeface="+mn-ea"/>
                <a:ea typeface="+mn-ea"/>
              </a:rPr>
              <a:t>, 《</a:t>
            </a:r>
            <a:r>
              <a:rPr lang="ko-KR" altLang="en-US" sz="1000" dirty="0">
                <a:latin typeface="+mn-ea"/>
                <a:ea typeface="+mn-ea"/>
              </a:rPr>
              <a:t>손자병법</a:t>
            </a:r>
            <a:r>
              <a:rPr lang="en-US" altLang="ko" sz="1000" dirty="0">
                <a:latin typeface="+mn-ea"/>
                <a:ea typeface="+mn-ea"/>
              </a:rPr>
              <a:t>》</a:t>
            </a:r>
            <a:r>
              <a:rPr lang="ko-KR" altLang="en-US" sz="1000" dirty="0">
                <a:latin typeface="+mn-ea"/>
                <a:ea typeface="+mn-ea"/>
              </a:rPr>
              <a:t>이라는 이름으로 많이 인용 번역되고 있다</a:t>
            </a:r>
            <a:r>
              <a:rPr lang="en-US" altLang="ko" sz="1000" dirty="0">
                <a:latin typeface="+mn-ea"/>
                <a:ea typeface="+mn-ea"/>
              </a:rPr>
              <a:t>. </a:t>
            </a:r>
            <a:endParaRPr lang="ko" altLang="en-US" sz="1000" dirty="0">
              <a:latin typeface="+mn-ea"/>
              <a:ea typeface="+mn-ea"/>
            </a:endParaRPr>
          </a:p>
          <a:p>
            <a:pPr latinLnBrk="0">
              <a:defRPr/>
            </a:pPr>
            <a:endParaRPr lang="ko" altLang="en-US" sz="1000" dirty="0">
              <a:latin typeface="+mn-ea"/>
              <a:ea typeface="+mn-ea"/>
            </a:endParaRPr>
          </a:p>
          <a:p>
            <a:pPr latinLnBrk="0">
              <a:defRPr/>
            </a:pPr>
            <a:r>
              <a:rPr lang="en-US" altLang="ko" sz="1000" dirty="0">
                <a:latin typeface="+mn-ea"/>
                <a:ea typeface="+mn-ea"/>
              </a:rPr>
              <a:t>《</a:t>
            </a:r>
            <a:r>
              <a:rPr lang="ko-KR" altLang="en-US" sz="1000" dirty="0">
                <a:latin typeface="+mn-ea"/>
                <a:ea typeface="+mn-ea"/>
              </a:rPr>
              <a:t>오자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吳子</a:t>
            </a:r>
            <a:r>
              <a:rPr lang="en-US" altLang="ko" sz="1000" dirty="0">
                <a:latin typeface="+mn-ea"/>
                <a:ea typeface="+mn-ea"/>
              </a:rPr>
              <a:t>)》</a:t>
            </a:r>
            <a:r>
              <a:rPr lang="ko-KR" altLang="en-US" sz="1000" dirty="0">
                <a:latin typeface="+mn-ea"/>
                <a:ea typeface="+mn-ea"/>
              </a:rPr>
              <a:t>와 병칭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倂稱</a:t>
            </a:r>
            <a:r>
              <a:rPr lang="en-US" altLang="ko" sz="1000" dirty="0">
                <a:latin typeface="+mn-ea"/>
                <a:ea typeface="+mn-ea"/>
              </a:rPr>
              <a:t>)</a:t>
            </a:r>
            <a:r>
              <a:rPr lang="ko-KR" altLang="en-US" sz="1000" dirty="0">
                <a:latin typeface="+mn-ea"/>
                <a:ea typeface="+mn-ea"/>
              </a:rPr>
              <a:t>되는 병법 </a:t>
            </a:r>
            <a:r>
              <a:rPr lang="ko-KR" altLang="en-US" sz="1000" dirty="0" err="1">
                <a:latin typeface="+mn-ea"/>
                <a:ea typeface="+mn-ea"/>
              </a:rPr>
              <a:t>칠서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 err="1">
                <a:latin typeface="+mn-ea"/>
                <a:ea typeface="+mn-ea"/>
              </a:rPr>
              <a:t>七書</a:t>
            </a:r>
            <a:r>
              <a:rPr lang="en-US" altLang="ko" sz="1000" dirty="0">
                <a:latin typeface="+mn-ea"/>
                <a:ea typeface="+mn-ea"/>
              </a:rPr>
              <a:t>) </a:t>
            </a:r>
            <a:r>
              <a:rPr lang="ko-KR" altLang="en-US" sz="1000" dirty="0">
                <a:latin typeface="+mn-ea"/>
                <a:ea typeface="+mn-ea"/>
              </a:rPr>
              <a:t>중에서 가장 뛰어난 병서로 흔히 </a:t>
            </a:r>
            <a:r>
              <a:rPr lang="en-US" altLang="ko" sz="1000" dirty="0">
                <a:latin typeface="+mn-ea"/>
                <a:ea typeface="+mn-ea"/>
              </a:rPr>
              <a:t>《</a:t>
            </a:r>
            <a:r>
              <a:rPr lang="ko-KR" altLang="en-US" sz="1000" dirty="0" err="1">
                <a:latin typeface="+mn-ea"/>
                <a:ea typeface="+mn-ea"/>
              </a:rPr>
              <a:t>손오병법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 err="1">
                <a:latin typeface="+mn-ea"/>
                <a:ea typeface="+mn-ea"/>
              </a:rPr>
              <a:t>孫吳兵法</a:t>
            </a:r>
            <a:r>
              <a:rPr lang="en-US" altLang="ko" sz="1000" dirty="0">
                <a:latin typeface="+mn-ea"/>
                <a:ea typeface="+mn-ea"/>
              </a:rPr>
              <a:t>)》</a:t>
            </a:r>
            <a:r>
              <a:rPr lang="ko-KR" altLang="en-US" sz="1000" dirty="0">
                <a:latin typeface="+mn-ea"/>
                <a:ea typeface="+mn-ea"/>
              </a:rPr>
              <a:t>이라고 한다</a:t>
            </a:r>
            <a:r>
              <a:rPr lang="en-US" altLang="ko" sz="1000" dirty="0">
                <a:latin typeface="+mn-ea"/>
                <a:ea typeface="+mn-ea"/>
              </a:rPr>
              <a:t>. </a:t>
            </a:r>
            <a:r>
              <a:rPr lang="ko-KR" altLang="en-US" sz="1000" dirty="0">
                <a:latin typeface="+mn-ea"/>
                <a:ea typeface="+mn-ea"/>
              </a:rPr>
              <a:t>본 저자는 춘추시대 </a:t>
            </a:r>
            <a:r>
              <a:rPr lang="ko-KR" altLang="en-US" sz="1000" dirty="0" err="1">
                <a:latin typeface="+mn-ea"/>
                <a:ea typeface="+mn-ea"/>
              </a:rPr>
              <a:t>오나라</a:t>
            </a:r>
            <a:r>
              <a:rPr lang="ko-KR" altLang="en-US" sz="1000" dirty="0">
                <a:latin typeface="+mn-ea"/>
                <a:ea typeface="+mn-ea"/>
              </a:rPr>
              <a:t> </a:t>
            </a:r>
            <a:r>
              <a:rPr lang="ko-KR" altLang="en-US" sz="1000" dirty="0" err="1">
                <a:latin typeface="+mn-ea"/>
                <a:ea typeface="+mn-ea"/>
              </a:rPr>
              <a:t>합려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 err="1">
                <a:latin typeface="+mn-ea"/>
                <a:ea typeface="+mn-ea"/>
              </a:rPr>
              <a:t>闔閭</a:t>
            </a:r>
            <a:r>
              <a:rPr lang="en-US" altLang="ko" sz="1000" dirty="0">
                <a:latin typeface="+mn-ea"/>
                <a:ea typeface="+mn-ea"/>
              </a:rPr>
              <a:t>)</a:t>
            </a:r>
            <a:r>
              <a:rPr lang="ko-KR" altLang="en-US" sz="1000" dirty="0">
                <a:latin typeface="+mn-ea"/>
                <a:ea typeface="+mn-ea"/>
              </a:rPr>
              <a:t>를 섬기던 명장 </a:t>
            </a:r>
            <a:r>
              <a:rPr lang="ko-KR" altLang="en-US" sz="1000" dirty="0" err="1">
                <a:latin typeface="+mn-ea"/>
                <a:ea typeface="+mn-ea"/>
              </a:rPr>
              <a:t>손무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 err="1">
                <a:latin typeface="+mn-ea"/>
                <a:ea typeface="+mn-ea"/>
              </a:rPr>
              <a:t>孫武</a:t>
            </a:r>
            <a:r>
              <a:rPr lang="en-US" altLang="ko" sz="1000" dirty="0">
                <a:latin typeface="+mn-ea"/>
                <a:ea typeface="+mn-ea"/>
              </a:rPr>
              <a:t>:BC 6</a:t>
            </a:r>
            <a:r>
              <a:rPr lang="ko-KR" altLang="en-US" sz="1000" dirty="0">
                <a:latin typeface="+mn-ea"/>
                <a:ea typeface="+mn-ea"/>
              </a:rPr>
              <a:t>세기경</a:t>
            </a:r>
            <a:r>
              <a:rPr lang="en-US" altLang="ko" sz="1000" dirty="0">
                <a:latin typeface="+mn-ea"/>
                <a:ea typeface="+mn-ea"/>
              </a:rPr>
              <a:t>)</a:t>
            </a:r>
            <a:r>
              <a:rPr lang="ko-KR" altLang="en-US" sz="1000" dirty="0">
                <a:latin typeface="+mn-ea"/>
                <a:ea typeface="+mn-ea"/>
              </a:rPr>
              <a:t>이며</a:t>
            </a:r>
            <a:r>
              <a:rPr lang="en-US" altLang="ko" sz="1000" dirty="0">
                <a:latin typeface="+mn-ea"/>
                <a:ea typeface="+mn-ea"/>
              </a:rPr>
              <a:t>, </a:t>
            </a:r>
            <a:r>
              <a:rPr lang="ko-KR" altLang="en-US" sz="1000" dirty="0">
                <a:latin typeface="+mn-ea"/>
                <a:ea typeface="+mn-ea"/>
              </a:rPr>
              <a:t>그가 바로 손자라고 하나</a:t>
            </a:r>
            <a:r>
              <a:rPr lang="en-US" altLang="ko" sz="1000" dirty="0">
                <a:latin typeface="+mn-ea"/>
                <a:ea typeface="+mn-ea"/>
              </a:rPr>
              <a:t>, </a:t>
            </a:r>
            <a:r>
              <a:rPr lang="ko-KR" altLang="en-US" sz="1000" dirty="0">
                <a:latin typeface="+mn-ea"/>
                <a:ea typeface="+mn-ea"/>
              </a:rPr>
              <a:t>일설에는 </a:t>
            </a:r>
            <a:r>
              <a:rPr lang="ko-KR" altLang="en-US" sz="1000" dirty="0" err="1">
                <a:latin typeface="+mn-ea"/>
                <a:ea typeface="+mn-ea"/>
              </a:rPr>
              <a:t>손무의</a:t>
            </a:r>
            <a:r>
              <a:rPr lang="ko-KR" altLang="en-US" sz="1000" dirty="0">
                <a:latin typeface="+mn-ea"/>
                <a:ea typeface="+mn-ea"/>
              </a:rPr>
              <a:t> 후손으로 전국시대 진</a:t>
            </a:r>
            <a:r>
              <a:rPr lang="en-US" altLang="ko" sz="1000" dirty="0">
                <a:latin typeface="+mn-ea"/>
                <a:ea typeface="+mn-ea"/>
              </a:rPr>
              <a:t>(??</a:t>
            </a:r>
            <a:r>
              <a:rPr lang="ko-KR" altLang="en-US" sz="1000" dirty="0">
                <a:latin typeface="+mn-ea"/>
                <a:ea typeface="+mn-ea"/>
              </a:rPr>
              <a:t>에서 벼슬한 손빈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孫</a:t>
            </a:r>
            <a:r>
              <a:rPr lang="en-US" altLang="ko" sz="1000" dirty="0">
                <a:latin typeface="+mn-ea"/>
                <a:ea typeface="+mn-ea"/>
              </a:rPr>
              <a:t>)</a:t>
            </a:r>
            <a:r>
              <a:rPr lang="ko-KR" altLang="en-US" sz="1000" dirty="0">
                <a:latin typeface="+mn-ea"/>
                <a:ea typeface="+mn-ea"/>
              </a:rPr>
              <a:t>이라고도 한다</a:t>
            </a:r>
            <a:r>
              <a:rPr lang="en-US" altLang="ko" sz="1000" dirty="0">
                <a:latin typeface="+mn-ea"/>
                <a:ea typeface="+mn-ea"/>
              </a:rPr>
              <a:t>. </a:t>
            </a:r>
            <a:endParaRPr lang="ko" altLang="en-US" sz="1000" dirty="0">
              <a:latin typeface="+mn-ea"/>
              <a:ea typeface="+mn-ea"/>
            </a:endParaRPr>
          </a:p>
          <a:p>
            <a:pPr latinLnBrk="0">
              <a:defRPr/>
            </a:pPr>
            <a:endParaRPr lang="ko" altLang="en-US" sz="1000" dirty="0">
              <a:latin typeface="+mn-ea"/>
              <a:ea typeface="+mn-ea"/>
            </a:endParaRPr>
          </a:p>
          <a:p>
            <a:pPr latinLnBrk="0">
              <a:defRPr/>
            </a:pPr>
            <a:r>
              <a:rPr lang="en-US" altLang="ko" sz="1000" dirty="0">
                <a:latin typeface="+mn-ea"/>
                <a:ea typeface="+mn-ea"/>
              </a:rPr>
              <a:t>《</a:t>
            </a:r>
            <a:r>
              <a:rPr lang="ko-KR" altLang="en-US" sz="1000" dirty="0">
                <a:latin typeface="+mn-ea"/>
                <a:ea typeface="+mn-ea"/>
              </a:rPr>
              <a:t>사기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史記</a:t>
            </a:r>
            <a:r>
              <a:rPr lang="en-US" altLang="ko" sz="1000" dirty="0">
                <a:latin typeface="+mn-ea"/>
                <a:ea typeface="+mn-ea"/>
              </a:rPr>
              <a:t>)》</a:t>
            </a:r>
            <a:r>
              <a:rPr lang="ko-KR" altLang="en-US" sz="1000" dirty="0">
                <a:latin typeface="+mn-ea"/>
                <a:ea typeface="+mn-ea"/>
              </a:rPr>
              <a:t>에는 손자 </a:t>
            </a:r>
            <a:r>
              <a:rPr lang="en-US" altLang="ko" sz="1000" dirty="0">
                <a:latin typeface="+mn-ea"/>
                <a:ea typeface="+mn-ea"/>
              </a:rPr>
              <a:t>13</a:t>
            </a:r>
            <a:r>
              <a:rPr lang="ko-KR" altLang="en-US" sz="1000" dirty="0">
                <a:latin typeface="+mn-ea"/>
                <a:ea typeface="+mn-ea"/>
              </a:rPr>
              <a:t>편이라 하였으나 그 </a:t>
            </a:r>
            <a:r>
              <a:rPr lang="ko-KR" altLang="en-US" sz="1000" dirty="0" err="1">
                <a:latin typeface="+mn-ea"/>
                <a:ea typeface="+mn-ea"/>
              </a:rPr>
              <a:t>편목은</a:t>
            </a:r>
            <a:r>
              <a:rPr lang="ko-KR" altLang="en-US" sz="1000" dirty="0">
                <a:latin typeface="+mn-ea"/>
                <a:ea typeface="+mn-ea"/>
              </a:rPr>
              <a:t> 알 수 없으며</a:t>
            </a:r>
            <a:r>
              <a:rPr lang="en-US" altLang="ko" sz="1000" dirty="0">
                <a:latin typeface="+mn-ea"/>
                <a:ea typeface="+mn-ea"/>
              </a:rPr>
              <a:t>, 《</a:t>
            </a:r>
            <a:r>
              <a:rPr lang="ko-KR" altLang="en-US" sz="1000" dirty="0">
                <a:latin typeface="+mn-ea"/>
                <a:ea typeface="+mn-ea"/>
              </a:rPr>
              <a:t>한서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漢書</a:t>
            </a:r>
            <a:r>
              <a:rPr lang="en-US" altLang="ko" sz="1000" dirty="0">
                <a:latin typeface="+mn-ea"/>
                <a:ea typeface="+mn-ea"/>
              </a:rPr>
              <a:t>)》 &lt;</a:t>
            </a:r>
            <a:r>
              <a:rPr lang="ko-KR" altLang="en-US" sz="1000" dirty="0" err="1">
                <a:latin typeface="+mn-ea"/>
                <a:ea typeface="+mn-ea"/>
              </a:rPr>
              <a:t>예문지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 err="1">
                <a:latin typeface="+mn-ea"/>
                <a:ea typeface="+mn-ea"/>
              </a:rPr>
              <a:t>藝文志</a:t>
            </a:r>
            <a:r>
              <a:rPr lang="en-US" altLang="ko" sz="1000" dirty="0">
                <a:latin typeface="+mn-ea"/>
                <a:ea typeface="+mn-ea"/>
              </a:rPr>
              <a:t>)&gt;</a:t>
            </a:r>
            <a:r>
              <a:rPr lang="ko-KR" altLang="en-US" sz="1000" dirty="0">
                <a:latin typeface="+mn-ea"/>
                <a:ea typeface="+mn-ea"/>
              </a:rPr>
              <a:t>에는 오손자병법 </a:t>
            </a:r>
            <a:r>
              <a:rPr lang="en-US" altLang="ko" sz="1000" dirty="0">
                <a:latin typeface="+mn-ea"/>
                <a:ea typeface="+mn-ea"/>
              </a:rPr>
              <a:t>82</a:t>
            </a:r>
            <a:r>
              <a:rPr lang="ko-KR" altLang="en-US" sz="1000" dirty="0">
                <a:latin typeface="+mn-ea"/>
                <a:ea typeface="+mn-ea"/>
              </a:rPr>
              <a:t>편이라 하여 </a:t>
            </a:r>
            <a:r>
              <a:rPr lang="en-US" altLang="ko" sz="1000" dirty="0">
                <a:latin typeface="+mn-ea"/>
                <a:ea typeface="+mn-ea"/>
              </a:rPr>
              <a:t>&lt;</a:t>
            </a:r>
            <a:r>
              <a:rPr lang="ko-KR" altLang="en-US" sz="1000" dirty="0" err="1">
                <a:latin typeface="+mn-ea"/>
                <a:ea typeface="+mn-ea"/>
              </a:rPr>
              <a:t>병서략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 err="1">
                <a:latin typeface="+mn-ea"/>
                <a:ea typeface="+mn-ea"/>
              </a:rPr>
              <a:t>兵書略</a:t>
            </a:r>
            <a:r>
              <a:rPr lang="en-US" altLang="ko" sz="1000" dirty="0">
                <a:latin typeface="+mn-ea"/>
                <a:ea typeface="+mn-ea"/>
              </a:rPr>
              <a:t>)&gt; </a:t>
            </a:r>
            <a:r>
              <a:rPr lang="ko-KR" altLang="en-US" sz="1000" dirty="0">
                <a:latin typeface="+mn-ea"/>
                <a:ea typeface="+mn-ea"/>
              </a:rPr>
              <a:t>첫머리에 기재하고 주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注</a:t>
            </a:r>
            <a:r>
              <a:rPr lang="en-US" altLang="ko" sz="1000" dirty="0">
                <a:latin typeface="+mn-ea"/>
                <a:ea typeface="+mn-ea"/>
              </a:rPr>
              <a:t>)</a:t>
            </a:r>
            <a:r>
              <a:rPr lang="ko-KR" altLang="en-US" sz="1000" dirty="0">
                <a:latin typeface="+mn-ea"/>
                <a:ea typeface="+mn-ea"/>
              </a:rPr>
              <a:t>에는 그림 </a:t>
            </a:r>
            <a:r>
              <a:rPr lang="en-US" altLang="ko" sz="1000" dirty="0">
                <a:latin typeface="+mn-ea"/>
                <a:ea typeface="+mn-ea"/>
              </a:rPr>
              <a:t>9</a:t>
            </a:r>
            <a:r>
              <a:rPr lang="ko-KR" altLang="en-US" sz="1000" dirty="0">
                <a:latin typeface="+mn-ea"/>
                <a:ea typeface="+mn-ea"/>
              </a:rPr>
              <a:t>권이 있었다고 하였다</a:t>
            </a:r>
            <a:r>
              <a:rPr lang="en-US" altLang="ko" sz="1000" dirty="0">
                <a:latin typeface="+mn-ea"/>
                <a:ea typeface="+mn-ea"/>
              </a:rPr>
              <a:t>. </a:t>
            </a:r>
            <a:r>
              <a:rPr lang="ko-KR" altLang="en-US" sz="1000" dirty="0">
                <a:latin typeface="+mn-ea"/>
                <a:ea typeface="+mn-ea"/>
              </a:rPr>
              <a:t>현재 전해지는 것은 </a:t>
            </a:r>
            <a:r>
              <a:rPr lang="en-US" altLang="ko" sz="1000" dirty="0">
                <a:latin typeface="+mn-ea"/>
                <a:ea typeface="+mn-ea"/>
              </a:rPr>
              <a:t>13</a:t>
            </a:r>
            <a:r>
              <a:rPr lang="ko-KR" altLang="en-US" sz="1000" dirty="0">
                <a:latin typeface="+mn-ea"/>
                <a:ea typeface="+mn-ea"/>
              </a:rPr>
              <a:t>편으로 이것은 당초의 것이 아니고</a:t>
            </a:r>
            <a:r>
              <a:rPr lang="en-US" altLang="ko" sz="1000" dirty="0">
                <a:latin typeface="+mn-ea"/>
                <a:ea typeface="+mn-ea"/>
              </a:rPr>
              <a:t>,</a:t>
            </a:r>
            <a:r>
              <a:rPr lang="ko-KR" altLang="en-US" sz="1000" dirty="0">
                <a:latin typeface="+mn-ea"/>
                <a:ea typeface="+mn-ea"/>
              </a:rPr>
              <a:t> 삼국시대 위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魏</a:t>
            </a:r>
            <a:r>
              <a:rPr lang="en-US" altLang="ko" sz="1000" dirty="0">
                <a:latin typeface="+mn-ea"/>
                <a:ea typeface="+mn-ea"/>
              </a:rPr>
              <a:t>)</a:t>
            </a:r>
            <a:r>
              <a:rPr lang="ko-KR" altLang="en-US" sz="1000" dirty="0">
                <a:latin typeface="+mn-ea"/>
                <a:ea typeface="+mn-ea"/>
              </a:rPr>
              <a:t>의 조조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曹操</a:t>
            </a:r>
            <a:r>
              <a:rPr lang="en-US" altLang="ko" sz="1000" dirty="0">
                <a:latin typeface="+mn-ea"/>
                <a:ea typeface="+mn-ea"/>
              </a:rPr>
              <a:t>)</a:t>
            </a:r>
            <a:r>
              <a:rPr lang="ko-KR" altLang="en-US" sz="1000" dirty="0">
                <a:latin typeface="+mn-ea"/>
                <a:ea typeface="+mn-ea"/>
              </a:rPr>
              <a:t>가 </a:t>
            </a:r>
            <a:r>
              <a:rPr lang="en-US" altLang="ko" sz="1000" dirty="0">
                <a:latin typeface="+mn-ea"/>
                <a:ea typeface="+mn-ea"/>
              </a:rPr>
              <a:t>82</a:t>
            </a:r>
            <a:r>
              <a:rPr lang="ko-KR" altLang="en-US" sz="1000" dirty="0">
                <a:latin typeface="+mn-ea"/>
                <a:ea typeface="+mn-ea"/>
              </a:rPr>
              <a:t>편중에서 번잡한 것은 삭제하고 정수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精粹</a:t>
            </a:r>
            <a:r>
              <a:rPr lang="en-US" altLang="ko" sz="1000" dirty="0">
                <a:latin typeface="+mn-ea"/>
                <a:ea typeface="+mn-ea"/>
              </a:rPr>
              <a:t>)</a:t>
            </a:r>
            <a:r>
              <a:rPr lang="ko-KR" altLang="en-US" sz="1000" dirty="0">
                <a:latin typeface="+mn-ea"/>
                <a:ea typeface="+mn-ea"/>
              </a:rPr>
              <a:t>만을 추려 </a:t>
            </a:r>
            <a:r>
              <a:rPr lang="en-US" altLang="ko" sz="1000" dirty="0">
                <a:latin typeface="+mn-ea"/>
                <a:ea typeface="+mn-ea"/>
              </a:rPr>
              <a:t>13</a:t>
            </a:r>
            <a:r>
              <a:rPr lang="ko-KR" altLang="en-US" sz="1000" dirty="0">
                <a:latin typeface="+mn-ea"/>
                <a:ea typeface="+mn-ea"/>
              </a:rPr>
              <a:t>편 </a:t>
            </a:r>
            <a:r>
              <a:rPr lang="en-US" altLang="ko" sz="1000" dirty="0">
                <a:latin typeface="+mn-ea"/>
                <a:ea typeface="+mn-ea"/>
              </a:rPr>
              <a:t>2</a:t>
            </a:r>
            <a:r>
              <a:rPr lang="ko-KR" altLang="en-US" sz="1000" dirty="0">
                <a:latin typeface="+mn-ea"/>
                <a:ea typeface="+mn-ea"/>
              </a:rPr>
              <a:t>책으로 만들었다고 전해진다</a:t>
            </a:r>
            <a:r>
              <a:rPr lang="en-US" altLang="ko" sz="1000" dirty="0">
                <a:latin typeface="+mn-ea"/>
                <a:ea typeface="+mn-ea"/>
              </a:rPr>
              <a:t>. </a:t>
            </a:r>
            <a:endParaRPr lang="ko" altLang="en-US" sz="1000" dirty="0">
              <a:latin typeface="+mn-ea"/>
              <a:ea typeface="+mn-ea"/>
            </a:endParaRPr>
          </a:p>
          <a:p>
            <a:pPr latinLnBrk="0">
              <a:defRPr/>
            </a:pPr>
            <a:endParaRPr lang="ko" altLang="en-US" sz="1000" dirty="0">
              <a:latin typeface="+mn-ea"/>
              <a:ea typeface="+mn-ea"/>
            </a:endParaRPr>
          </a:p>
          <a:p>
            <a:pPr latinLnBrk="0">
              <a:defRPr/>
            </a:pPr>
            <a:r>
              <a:rPr lang="ko-KR" altLang="en-US" sz="1000" dirty="0">
                <a:latin typeface="+mn-ea"/>
                <a:ea typeface="+mn-ea"/>
              </a:rPr>
              <a:t>마지막 권의 해제에서 소개되고 있는 </a:t>
            </a:r>
            <a:r>
              <a:rPr lang="en-US" altLang="ko" sz="1000" dirty="0">
                <a:latin typeface="+mn-ea"/>
                <a:ea typeface="+mn-ea"/>
              </a:rPr>
              <a:t>13</a:t>
            </a:r>
            <a:r>
              <a:rPr lang="ko-KR" altLang="en-US" sz="1000" dirty="0">
                <a:latin typeface="+mn-ea"/>
                <a:ea typeface="+mn-ea"/>
              </a:rPr>
              <a:t>편의 </a:t>
            </a:r>
            <a:r>
              <a:rPr lang="ko-KR" altLang="en-US" sz="1000" dirty="0" err="1">
                <a:latin typeface="+mn-ea"/>
                <a:ea typeface="+mn-ea"/>
              </a:rPr>
              <a:t>편명은</a:t>
            </a:r>
            <a:r>
              <a:rPr lang="ko-KR" altLang="en-US" sz="1000" dirty="0">
                <a:latin typeface="+mn-ea"/>
                <a:ea typeface="+mn-ea"/>
              </a:rPr>
              <a:t> 계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計</a:t>
            </a:r>
            <a:r>
              <a:rPr lang="en-US" altLang="ko" sz="1000" dirty="0">
                <a:latin typeface="+mn-ea"/>
                <a:ea typeface="+mn-ea"/>
              </a:rPr>
              <a:t>), </a:t>
            </a:r>
            <a:r>
              <a:rPr lang="ko-KR" altLang="en-US" sz="1000" dirty="0">
                <a:latin typeface="+mn-ea"/>
                <a:ea typeface="+mn-ea"/>
              </a:rPr>
              <a:t>작전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作戰</a:t>
            </a:r>
            <a:r>
              <a:rPr lang="en-US" altLang="ko" sz="1000" dirty="0">
                <a:latin typeface="+mn-ea"/>
                <a:ea typeface="+mn-ea"/>
              </a:rPr>
              <a:t>), </a:t>
            </a:r>
            <a:r>
              <a:rPr lang="ko-KR" altLang="en-US" sz="1000" dirty="0">
                <a:latin typeface="+mn-ea"/>
                <a:ea typeface="+mn-ea"/>
              </a:rPr>
              <a:t>모공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謀攻</a:t>
            </a:r>
            <a:r>
              <a:rPr lang="en-US" altLang="ko" sz="1000" dirty="0">
                <a:latin typeface="+mn-ea"/>
                <a:ea typeface="+mn-ea"/>
              </a:rPr>
              <a:t>), </a:t>
            </a:r>
            <a:r>
              <a:rPr lang="ko-KR" altLang="en-US" sz="1000" dirty="0" err="1">
                <a:latin typeface="+mn-ea"/>
                <a:ea typeface="+mn-ea"/>
              </a:rPr>
              <a:t>군형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 err="1">
                <a:latin typeface="+mn-ea"/>
                <a:ea typeface="+mn-ea"/>
              </a:rPr>
              <a:t>軍形</a:t>
            </a:r>
            <a:r>
              <a:rPr lang="en-US" altLang="ko" sz="1000" dirty="0">
                <a:latin typeface="+mn-ea"/>
                <a:ea typeface="+mn-ea"/>
              </a:rPr>
              <a:t>), </a:t>
            </a:r>
            <a:r>
              <a:rPr lang="ko-KR" altLang="en-US" sz="1000" dirty="0">
                <a:latin typeface="+mn-ea"/>
                <a:ea typeface="+mn-ea"/>
              </a:rPr>
              <a:t>병세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兵勢</a:t>
            </a:r>
            <a:r>
              <a:rPr lang="en-US" altLang="ko" sz="1000" dirty="0">
                <a:latin typeface="+mn-ea"/>
                <a:ea typeface="+mn-ea"/>
              </a:rPr>
              <a:t>), </a:t>
            </a:r>
            <a:r>
              <a:rPr lang="ko-KR" altLang="en-US" sz="1000" dirty="0">
                <a:latin typeface="+mn-ea"/>
                <a:ea typeface="+mn-ea"/>
              </a:rPr>
              <a:t>허실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虛實</a:t>
            </a:r>
            <a:r>
              <a:rPr lang="en-US" altLang="ko" sz="1000" dirty="0">
                <a:latin typeface="+mn-ea"/>
                <a:ea typeface="+mn-ea"/>
              </a:rPr>
              <a:t>), </a:t>
            </a:r>
            <a:r>
              <a:rPr lang="ko-KR" altLang="en-US" sz="1000" dirty="0" err="1">
                <a:latin typeface="+mn-ea"/>
                <a:ea typeface="+mn-ea"/>
              </a:rPr>
              <a:t>군쟁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 err="1">
                <a:latin typeface="+mn-ea"/>
                <a:ea typeface="+mn-ea"/>
              </a:rPr>
              <a:t>軍爭</a:t>
            </a:r>
            <a:r>
              <a:rPr lang="en-US" altLang="ko" sz="1000" dirty="0">
                <a:latin typeface="+mn-ea"/>
                <a:ea typeface="+mn-ea"/>
              </a:rPr>
              <a:t>), </a:t>
            </a:r>
            <a:r>
              <a:rPr lang="ko-KR" altLang="en-US" sz="1000" dirty="0">
                <a:latin typeface="+mn-ea"/>
                <a:ea typeface="+mn-ea"/>
              </a:rPr>
              <a:t>구변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九變</a:t>
            </a:r>
            <a:r>
              <a:rPr lang="en-US" altLang="ko" sz="1000" dirty="0">
                <a:latin typeface="+mn-ea"/>
                <a:ea typeface="+mn-ea"/>
              </a:rPr>
              <a:t>), </a:t>
            </a:r>
            <a:r>
              <a:rPr lang="ko-KR" altLang="en-US" sz="1000" dirty="0">
                <a:latin typeface="+mn-ea"/>
                <a:ea typeface="+mn-ea"/>
              </a:rPr>
              <a:t>행군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行軍</a:t>
            </a:r>
            <a:r>
              <a:rPr lang="en-US" altLang="ko" sz="1000" dirty="0">
                <a:latin typeface="+mn-ea"/>
                <a:ea typeface="+mn-ea"/>
              </a:rPr>
              <a:t>), </a:t>
            </a:r>
            <a:r>
              <a:rPr lang="ko-KR" altLang="en-US" sz="1000" dirty="0">
                <a:latin typeface="+mn-ea"/>
                <a:ea typeface="+mn-ea"/>
              </a:rPr>
              <a:t>지형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地形</a:t>
            </a:r>
            <a:r>
              <a:rPr lang="en-US" altLang="ko" sz="1000" dirty="0">
                <a:latin typeface="+mn-ea"/>
                <a:ea typeface="+mn-ea"/>
              </a:rPr>
              <a:t>), </a:t>
            </a:r>
            <a:r>
              <a:rPr lang="ko-KR" altLang="en-US" sz="1000" dirty="0" err="1">
                <a:latin typeface="+mn-ea"/>
                <a:ea typeface="+mn-ea"/>
              </a:rPr>
              <a:t>구지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 err="1">
                <a:latin typeface="+mn-ea"/>
                <a:ea typeface="+mn-ea"/>
              </a:rPr>
              <a:t>九地</a:t>
            </a:r>
            <a:r>
              <a:rPr lang="en-US" altLang="ko" sz="1000" dirty="0">
                <a:latin typeface="+mn-ea"/>
                <a:ea typeface="+mn-ea"/>
              </a:rPr>
              <a:t>), </a:t>
            </a:r>
            <a:r>
              <a:rPr lang="ko-KR" altLang="en-US" sz="1000" dirty="0">
                <a:latin typeface="+mn-ea"/>
                <a:ea typeface="+mn-ea"/>
              </a:rPr>
              <a:t>화공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火攻</a:t>
            </a:r>
            <a:r>
              <a:rPr lang="en-US" altLang="ko" sz="1000" dirty="0">
                <a:latin typeface="+mn-ea"/>
                <a:ea typeface="+mn-ea"/>
              </a:rPr>
              <a:t>), </a:t>
            </a:r>
            <a:r>
              <a:rPr lang="ko-KR" altLang="en-US" sz="1000" dirty="0">
                <a:latin typeface="+mn-ea"/>
                <a:ea typeface="+mn-ea"/>
              </a:rPr>
              <a:t>용간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用間</a:t>
            </a:r>
            <a:r>
              <a:rPr lang="en-US" altLang="ko" sz="1000" dirty="0">
                <a:latin typeface="+mn-ea"/>
                <a:ea typeface="+mn-ea"/>
              </a:rPr>
              <a:t>)</a:t>
            </a:r>
            <a:r>
              <a:rPr lang="ko-KR" altLang="en-US" sz="1000" dirty="0">
                <a:latin typeface="+mn-ea"/>
                <a:ea typeface="+mn-ea"/>
              </a:rPr>
              <a:t>으로</a:t>
            </a:r>
            <a:r>
              <a:rPr lang="en-US" altLang="ko" sz="1000" dirty="0">
                <a:latin typeface="+mn-ea"/>
                <a:ea typeface="+mn-ea"/>
              </a:rPr>
              <a:t>, '</a:t>
            </a:r>
            <a:r>
              <a:rPr lang="ko-KR" altLang="en-US" sz="1000" dirty="0">
                <a:latin typeface="+mn-ea"/>
                <a:ea typeface="+mn-ea"/>
              </a:rPr>
              <a:t>병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兵</a:t>
            </a:r>
            <a:r>
              <a:rPr lang="en-US" altLang="ko" sz="1000" dirty="0">
                <a:latin typeface="+mn-ea"/>
                <a:ea typeface="+mn-ea"/>
              </a:rPr>
              <a:t>)</a:t>
            </a:r>
            <a:r>
              <a:rPr lang="ko-KR" altLang="en-US" sz="1000" dirty="0">
                <a:latin typeface="+mn-ea"/>
                <a:ea typeface="+mn-ea"/>
              </a:rPr>
              <a:t>은 국가의 대사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大事</a:t>
            </a:r>
            <a:r>
              <a:rPr lang="en-US" altLang="ko" sz="1000" dirty="0">
                <a:latin typeface="+mn-ea"/>
                <a:ea typeface="+mn-ea"/>
              </a:rPr>
              <a:t>), </a:t>
            </a:r>
            <a:r>
              <a:rPr lang="ko-KR" altLang="en-US" sz="1000" dirty="0">
                <a:latin typeface="+mn-ea"/>
                <a:ea typeface="+mn-ea"/>
              </a:rPr>
              <a:t>사생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死生</a:t>
            </a:r>
            <a:r>
              <a:rPr lang="en-US" altLang="ko" sz="1000" dirty="0">
                <a:latin typeface="+mn-ea"/>
                <a:ea typeface="+mn-ea"/>
              </a:rPr>
              <a:t>)</a:t>
            </a:r>
            <a:r>
              <a:rPr lang="ko-KR" altLang="en-US" sz="1000" dirty="0">
                <a:latin typeface="+mn-ea"/>
                <a:ea typeface="+mn-ea"/>
              </a:rPr>
              <a:t>의 땅</a:t>
            </a:r>
            <a:r>
              <a:rPr lang="en-US" altLang="ko" sz="1000" dirty="0">
                <a:latin typeface="+mn-ea"/>
                <a:ea typeface="+mn-ea"/>
              </a:rPr>
              <a:t>, </a:t>
            </a:r>
            <a:r>
              <a:rPr lang="ko-KR" altLang="en-US" sz="1000" dirty="0">
                <a:latin typeface="+mn-ea"/>
                <a:ea typeface="+mn-ea"/>
              </a:rPr>
              <a:t>존망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存亡</a:t>
            </a:r>
            <a:r>
              <a:rPr lang="en-US" altLang="ko" sz="1000" dirty="0">
                <a:latin typeface="+mn-ea"/>
                <a:ea typeface="+mn-ea"/>
              </a:rPr>
              <a:t>)</a:t>
            </a:r>
            <a:r>
              <a:rPr lang="ko-KR" altLang="en-US" sz="1000" dirty="0">
                <a:latin typeface="+mn-ea"/>
                <a:ea typeface="+mn-ea"/>
              </a:rPr>
              <a:t>의 길</a:t>
            </a:r>
            <a:r>
              <a:rPr lang="en-US" altLang="ko" sz="1000" dirty="0">
                <a:latin typeface="+mn-ea"/>
                <a:ea typeface="+mn-ea"/>
              </a:rPr>
              <a:t>'</a:t>
            </a:r>
            <a:r>
              <a:rPr lang="ko-KR" altLang="en-US" sz="1000" dirty="0">
                <a:latin typeface="+mn-ea"/>
                <a:ea typeface="+mn-ea"/>
              </a:rPr>
              <a:t>이라는 입장에서 국책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國策</a:t>
            </a:r>
            <a:r>
              <a:rPr lang="en-US" altLang="ko" sz="1000" dirty="0">
                <a:latin typeface="+mn-ea"/>
                <a:ea typeface="+mn-ea"/>
              </a:rPr>
              <a:t>)</a:t>
            </a:r>
            <a:r>
              <a:rPr lang="ko-KR" altLang="en-US" sz="1000" dirty="0">
                <a:latin typeface="+mn-ea"/>
                <a:ea typeface="+mn-ea"/>
              </a:rPr>
              <a:t>의 결정</a:t>
            </a:r>
            <a:r>
              <a:rPr lang="en-US" altLang="ko" sz="1000" dirty="0">
                <a:latin typeface="+mn-ea"/>
                <a:ea typeface="+mn-ea"/>
              </a:rPr>
              <a:t>, </a:t>
            </a:r>
            <a:r>
              <a:rPr lang="ko-KR" altLang="en-US" sz="1000" dirty="0">
                <a:latin typeface="+mn-ea"/>
                <a:ea typeface="+mn-ea"/>
              </a:rPr>
              <a:t>장군의 선임을 비롯하여 작전</a:t>
            </a:r>
            <a:r>
              <a:rPr lang="en-US" altLang="ko" sz="1000" dirty="0">
                <a:latin typeface="+mn-ea"/>
                <a:ea typeface="+mn-ea"/>
              </a:rPr>
              <a:t>, </a:t>
            </a:r>
            <a:r>
              <a:rPr lang="ko-KR" altLang="en-US" sz="1000" dirty="0">
                <a:latin typeface="+mn-ea"/>
                <a:ea typeface="+mn-ea"/>
              </a:rPr>
              <a:t>전투 전반에 걸쳐 격조 높은 문장으로 간결하게 요점을 설명하고 있다</a:t>
            </a:r>
            <a:r>
              <a:rPr lang="en-US" altLang="ko" sz="1000" dirty="0">
                <a:latin typeface="+mn-ea"/>
                <a:ea typeface="+mn-ea"/>
              </a:rPr>
              <a:t>. </a:t>
            </a:r>
            <a:endParaRPr lang="ko" altLang="en-US" sz="1000" dirty="0">
              <a:latin typeface="+mn-ea"/>
              <a:ea typeface="+mn-ea"/>
            </a:endParaRPr>
          </a:p>
          <a:p>
            <a:pPr latinLnBrk="0">
              <a:defRPr/>
            </a:pPr>
            <a:endParaRPr lang="ko" altLang="en-US" sz="1000" dirty="0">
              <a:latin typeface="+mn-ea"/>
              <a:ea typeface="+mn-ea"/>
            </a:endParaRPr>
          </a:p>
          <a:p>
            <a:pPr latinLnBrk="0">
              <a:defRPr/>
            </a:pPr>
            <a:r>
              <a:rPr lang="ko-KR" altLang="en-US" sz="1000" dirty="0">
                <a:latin typeface="+mn-ea"/>
                <a:ea typeface="+mn-ea"/>
              </a:rPr>
              <a:t>중심의미는 항상 주동적 위치를 선점하여</a:t>
            </a:r>
            <a:r>
              <a:rPr lang="en-US" altLang="ko" sz="1000" dirty="0">
                <a:latin typeface="+mn-ea"/>
                <a:ea typeface="+mn-ea"/>
              </a:rPr>
              <a:t>, </a:t>
            </a:r>
            <a:r>
              <a:rPr lang="ko-KR" altLang="en-US" sz="1000" dirty="0">
                <a:latin typeface="+mn-ea"/>
                <a:ea typeface="+mn-ea"/>
              </a:rPr>
              <a:t>싸우지 않고 승리하는 것을 목적으로 한다는 것이다</a:t>
            </a:r>
            <a:r>
              <a:rPr lang="en-US" altLang="ko" sz="1000" dirty="0">
                <a:latin typeface="+mn-ea"/>
                <a:ea typeface="+mn-ea"/>
              </a:rPr>
              <a:t>. </a:t>
            </a:r>
            <a:r>
              <a:rPr lang="ko-KR" altLang="en-US" sz="1000" dirty="0">
                <a:latin typeface="+mn-ea"/>
                <a:ea typeface="+mn-ea"/>
              </a:rPr>
              <a:t>사상적인 면이 근간을 이루고 있는 탓인지 병서로 보기에는 무리가 느껴질 정도로 비호전적</a:t>
            </a:r>
            <a:r>
              <a:rPr lang="en-US" altLang="ko" sz="1000" dirty="0">
                <a:latin typeface="+mn-ea"/>
                <a:ea typeface="+mn-ea"/>
              </a:rPr>
              <a:t>(</a:t>
            </a:r>
            <a:r>
              <a:rPr lang="ko-KR" altLang="en-US" sz="1000" dirty="0">
                <a:latin typeface="+mn-ea"/>
                <a:ea typeface="+mn-ea"/>
              </a:rPr>
              <a:t>非好戰的</a:t>
            </a:r>
            <a:r>
              <a:rPr lang="en-US" altLang="ko" sz="1000" dirty="0">
                <a:latin typeface="+mn-ea"/>
                <a:ea typeface="+mn-ea"/>
              </a:rPr>
              <a:t>)</a:t>
            </a:r>
            <a:r>
              <a:rPr lang="ko-KR" altLang="en-US" sz="1000" dirty="0">
                <a:latin typeface="+mn-ea"/>
                <a:ea typeface="+mn-ea"/>
              </a:rPr>
              <a:t>인 것이 특징이라 할 수 있다</a:t>
            </a:r>
            <a:r>
              <a:rPr lang="en-US" altLang="ko" sz="1000" dirty="0">
                <a:latin typeface="+mn-ea"/>
                <a:ea typeface="+mn-ea"/>
              </a:rPr>
              <a:t>.</a:t>
            </a:r>
          </a:p>
          <a:p>
            <a:pPr latinLnBrk="0">
              <a:defRPr/>
            </a:pPr>
            <a:endParaRPr lang="en-US" altLang="ko-KR" sz="1000" dirty="0">
              <a:latin typeface="+mn-ea"/>
              <a:ea typeface="+mn-ea"/>
            </a:endParaRPr>
          </a:p>
          <a:p>
            <a:pPr latinLnBrk="0">
              <a:defRPr/>
            </a:pPr>
            <a:r>
              <a:rPr lang="en-US" altLang="ko-KR" sz="1000" dirty="0">
                <a:latin typeface="+mn-ea"/>
                <a:ea typeface="+mn-ea"/>
              </a:rPr>
              <a:t>&lt;</a:t>
            </a:r>
            <a:r>
              <a:rPr lang="ko-KR" altLang="en-US" sz="1000" dirty="0">
                <a:latin typeface="+mn-ea"/>
                <a:ea typeface="+mn-ea"/>
              </a:rPr>
              <a:t>손자병법</a:t>
            </a:r>
            <a:r>
              <a:rPr lang="en-US" altLang="ko-KR" sz="1000" dirty="0">
                <a:latin typeface="+mn-ea"/>
                <a:ea typeface="+mn-ea"/>
              </a:rPr>
              <a:t>&gt;</a:t>
            </a:r>
            <a:r>
              <a:rPr lang="ko-KR" altLang="en-US" sz="1000" dirty="0">
                <a:latin typeface="+mn-ea"/>
                <a:ea typeface="+mn-ea"/>
              </a:rPr>
              <a:t>은 천하의 명장 손무와 그의 손자 </a:t>
            </a:r>
            <a:r>
              <a:rPr lang="ko-KR" altLang="en-US" sz="1000" dirty="0" err="1">
                <a:latin typeface="+mn-ea"/>
                <a:ea typeface="+mn-ea"/>
              </a:rPr>
              <a:t>손빈</a:t>
            </a:r>
            <a:r>
              <a:rPr lang="en-US" altLang="ko-KR" sz="1000" dirty="0">
                <a:latin typeface="+mn-ea"/>
                <a:ea typeface="+mn-ea"/>
              </a:rPr>
              <a:t>, </a:t>
            </a:r>
            <a:r>
              <a:rPr lang="ko-KR" altLang="en-US" sz="1000" dirty="0">
                <a:latin typeface="+mn-ea"/>
                <a:ea typeface="+mn-ea"/>
              </a:rPr>
              <a:t>제세의 호걸 오자서와 경국지색 서시</a:t>
            </a:r>
            <a:r>
              <a:rPr lang="en-US" altLang="ko-KR" sz="1000" dirty="0">
                <a:latin typeface="+mn-ea"/>
                <a:ea typeface="+mn-ea"/>
              </a:rPr>
              <a:t>, </a:t>
            </a:r>
            <a:r>
              <a:rPr lang="ko-KR" altLang="en-US" sz="1000" dirty="0">
                <a:latin typeface="+mn-ea"/>
                <a:ea typeface="+mn-ea"/>
              </a:rPr>
              <a:t>와신상담으로 야망과 복수의 칼을 가는 </a:t>
            </a:r>
            <a:r>
              <a:rPr lang="en-US" altLang="ko-KR" sz="1000" dirty="0">
                <a:latin typeface="+mn-ea"/>
                <a:ea typeface="+mn-ea"/>
              </a:rPr>
              <a:t>5</a:t>
            </a:r>
            <a:r>
              <a:rPr lang="ko-KR" altLang="en-US" sz="1000" dirty="0">
                <a:latin typeface="+mn-ea"/>
                <a:ea typeface="+mn-ea"/>
              </a:rPr>
              <a:t>패 </a:t>
            </a:r>
            <a:r>
              <a:rPr lang="en-US" altLang="ko-KR" sz="1000" dirty="0">
                <a:latin typeface="+mn-ea"/>
                <a:ea typeface="+mn-ea"/>
              </a:rPr>
              <a:t>16</a:t>
            </a:r>
            <a:r>
              <a:rPr lang="ko-KR" altLang="en-US" sz="1000" dirty="0">
                <a:latin typeface="+mn-ea"/>
                <a:ea typeface="+mn-ea"/>
              </a:rPr>
              <a:t>국의 제왕들</a:t>
            </a:r>
            <a:r>
              <a:rPr lang="en-US" altLang="ko-KR" sz="1000" dirty="0">
                <a:latin typeface="+mn-ea"/>
                <a:ea typeface="+mn-ea"/>
              </a:rPr>
              <a:t>, </a:t>
            </a:r>
            <a:r>
              <a:rPr lang="ko-KR" altLang="en-US" sz="1000" dirty="0">
                <a:latin typeface="+mn-ea"/>
                <a:ea typeface="+mn-ea"/>
              </a:rPr>
              <a:t>그 희대의 영웅</a:t>
            </a:r>
            <a:r>
              <a:rPr lang="en-US" altLang="ko-KR" sz="1000" dirty="0">
                <a:latin typeface="+mn-ea"/>
                <a:ea typeface="+mn-ea"/>
              </a:rPr>
              <a:t>, </a:t>
            </a:r>
            <a:r>
              <a:rPr lang="ko-KR" altLang="en-US" sz="1000" dirty="0">
                <a:latin typeface="+mn-ea"/>
                <a:ea typeface="+mn-ea"/>
              </a:rPr>
              <a:t>미녀들이 엮어 가는 흥망성쇠와 이합집산의 드라마를 통해 인간사의 </a:t>
            </a:r>
            <a:r>
              <a:rPr lang="ko-KR" altLang="en-US" sz="1000" dirty="0" err="1">
                <a:latin typeface="+mn-ea"/>
                <a:ea typeface="+mn-ea"/>
              </a:rPr>
              <a:t>철리를</a:t>
            </a:r>
            <a:r>
              <a:rPr lang="ko-KR" altLang="en-US" sz="1000" dirty="0">
                <a:latin typeface="+mn-ea"/>
                <a:ea typeface="+mn-ea"/>
              </a:rPr>
              <a:t> 깨우쳐 주는 소설이다</a:t>
            </a:r>
            <a:r>
              <a:rPr lang="en-US" altLang="ko-KR" sz="1000" dirty="0">
                <a:latin typeface="+mn-ea"/>
                <a:ea typeface="+mn-ea"/>
              </a:rPr>
              <a:t>.</a:t>
            </a:r>
          </a:p>
          <a:p>
            <a:pPr latinLnBrk="0">
              <a:defRPr/>
            </a:pPr>
            <a:endParaRPr lang="en-US" altLang="ko-KR" sz="1000" dirty="0">
              <a:latin typeface="+mn-ea"/>
              <a:ea typeface="+mn-ea"/>
            </a:endParaRPr>
          </a:p>
          <a:p>
            <a:pPr algn="r" latinLnBrk="0">
              <a:defRPr/>
            </a:pPr>
            <a:r>
              <a:rPr lang="ko-KR" altLang="en-US" sz="1000" dirty="0">
                <a:latin typeface="+mn-ea"/>
                <a:ea typeface="+mn-ea"/>
              </a:rPr>
              <a:t>출처</a:t>
            </a:r>
            <a:r>
              <a:rPr lang="en-US" altLang="ko-KR" sz="1000" dirty="0">
                <a:latin typeface="+mn-ea"/>
                <a:ea typeface="+mn-ea"/>
              </a:rPr>
              <a:t>: </a:t>
            </a:r>
            <a:r>
              <a:rPr lang="ko-KR" altLang="en-US" sz="1000" dirty="0">
                <a:latin typeface="+mn-ea"/>
                <a:ea typeface="+mn-ea"/>
              </a:rPr>
              <a:t>한국현대문학사전 외</a:t>
            </a:r>
            <a:endParaRPr lang="en-US" altLang="ko-KR" sz="1000" dirty="0">
              <a:latin typeface="+mn-ea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8300" y="1363663"/>
            <a:ext cx="635000" cy="2460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손자병법</a:t>
            </a:r>
          </a:p>
        </p:txBody>
      </p:sp>
      <p:pic>
        <p:nvPicPr>
          <p:cNvPr id="39945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" y="1035050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시장 세분화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EECC29-86B7-48DC-8565-DA1597D4CA4B}" type="slidenum">
              <a:rPr lang="ko-KR" altLang="en-US" smtClean="0"/>
              <a:pPr>
                <a:defRPr/>
              </a:pPr>
              <a:t>150</a:t>
            </a:fld>
            <a:endParaRPr lang="ko-KR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6944" y="1500998"/>
            <a:ext cx="5227564" cy="3559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그룹 16"/>
          <p:cNvGrpSpPr>
            <a:grpSpLocks/>
          </p:cNvGrpSpPr>
          <p:nvPr/>
        </p:nvGrpSpPr>
        <p:grpSpPr bwMode="auto">
          <a:xfrm>
            <a:off x="382231" y="1266824"/>
            <a:ext cx="534121" cy="728722"/>
            <a:chOff x="357432" y="2438400"/>
            <a:chExt cx="534073" cy="728924"/>
          </a:xfrm>
        </p:grpSpPr>
        <p:sp>
          <p:nvSpPr>
            <p:cNvPr id="6" name="TextBox 14"/>
            <p:cNvSpPr txBox="1"/>
            <p:nvPr/>
          </p:nvSpPr>
          <p:spPr>
            <a:xfrm>
              <a:off x="357432" y="2767103"/>
              <a:ext cx="534073" cy="4002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9pPr>
            </a:lstStyle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시장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세분화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7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67" y="2438400"/>
              <a:ext cx="406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4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68521030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" name="그림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634767" y="1254777"/>
            <a:ext cx="352839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latinLnBrk="0">
              <a:defRPr/>
            </a:pPr>
            <a:r>
              <a:rPr lang="en-US" altLang="ko-KR" sz="1000" dirty="0" smtClean="0">
                <a:solidFill>
                  <a:prstClr val="black"/>
                </a:solidFill>
                <a:latin typeface="+mn-ea"/>
                <a:ea typeface="+mn-ea"/>
              </a:rPr>
              <a:t>*</a:t>
            </a:r>
            <a:r>
              <a:rPr lang="ko-KR" altLang="en-US" sz="1000" dirty="0" smtClean="0">
                <a:solidFill>
                  <a:prstClr val="black"/>
                </a:solidFill>
                <a:latin typeface="+mn-ea"/>
                <a:ea typeface="+mn-ea"/>
              </a:rPr>
              <a:t>대기업계열 </a:t>
            </a:r>
            <a:r>
              <a:rPr lang="ko-KR" altLang="en-US" sz="1000" dirty="0">
                <a:solidFill>
                  <a:prstClr val="black"/>
                </a:solidFill>
                <a:latin typeface="+mn-ea"/>
                <a:ea typeface="+mn-ea"/>
              </a:rPr>
              <a:t>단체급식회사의 매출현황을 기초로 작성되었음</a:t>
            </a:r>
            <a:endParaRPr lang="en-US" sz="1000" dirty="0">
              <a:solidFill>
                <a:prstClr val="black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목표 시장 선정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151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1048377" y="1532371"/>
            <a:ext cx="5145769" cy="5264098"/>
            <a:chOff x="965073" y="1399592"/>
            <a:chExt cx="4382183" cy="5264098"/>
          </a:xfrm>
        </p:grpSpPr>
        <p:graphicFrame>
          <p:nvGraphicFramePr>
            <p:cNvPr id="60" name="다이어그램 59"/>
            <p:cNvGraphicFramePr/>
            <p:nvPr>
              <p:extLst>
                <p:ext uri="{D42A27DB-BD31-4B8C-83A1-F6EECF244321}">
                  <p14:modId xmlns="" xmlns:p14="http://schemas.microsoft.com/office/powerpoint/2010/main" val="1610750058"/>
                </p:ext>
              </p:extLst>
            </p:nvPr>
          </p:nvGraphicFramePr>
          <p:xfrm>
            <a:off x="965073" y="1399592"/>
            <a:ext cx="4382183" cy="526409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61" name="TextBox 9"/>
            <p:cNvSpPr txBox="1">
              <a:spLocks noChangeArrowheads="1"/>
            </p:cNvSpPr>
            <p:nvPr/>
          </p:nvSpPr>
          <p:spPr bwMode="auto">
            <a:xfrm>
              <a:off x="1883966" y="5061249"/>
              <a:ext cx="3384000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</a:pP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환자개인에 </a:t>
              </a:r>
              <a:r>
                <a:rPr lang="ko-KR" altLang="en-US" sz="1100" kern="0" dirty="0" err="1" smtClean="0">
                  <a:solidFill>
                    <a:prstClr val="black"/>
                  </a:solidFill>
                  <a:latin typeface="+mn-ea"/>
                  <a:ea typeface="+mn-ea"/>
                </a:rPr>
                <a:t>맞춤식으로</a:t>
              </a: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 생산성 낮고 인건비 부담이 크다</a:t>
              </a:r>
              <a:r>
                <a:rPr lang="en-US" altLang="ko-KR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(</a:t>
              </a: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환자식은 대부분 직영으로 운영</a:t>
              </a:r>
              <a:r>
                <a:rPr lang="en-US" altLang="ko-KR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)</a:t>
              </a: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</a:pP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위생과 영양에 대한 요구가 크게 발생</a:t>
              </a:r>
              <a:endParaRPr lang="en-US" altLang="ko-KR" sz="110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62" name="TextBox 10"/>
            <p:cNvSpPr txBox="1">
              <a:spLocks noChangeArrowheads="1"/>
            </p:cNvSpPr>
            <p:nvPr/>
          </p:nvSpPr>
          <p:spPr bwMode="auto">
            <a:xfrm>
              <a:off x="1883966" y="5922641"/>
              <a:ext cx="3384000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</a:pP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운동선수 급식</a:t>
              </a:r>
              <a:r>
                <a:rPr lang="en-US" altLang="ko-KR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/</a:t>
              </a: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교정시설</a:t>
              </a:r>
              <a:r>
                <a:rPr lang="en-US" altLang="ko-KR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/</a:t>
              </a: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기내식 등 수요</a:t>
              </a:r>
              <a:endParaRPr lang="en-US" altLang="ko-KR" sz="110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</a:pP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국내 기내식의 시장규모 </a:t>
              </a:r>
              <a:r>
                <a:rPr lang="en-US" altLang="ko-KR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: </a:t>
              </a: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세계</a:t>
              </a:r>
              <a:r>
                <a:rPr lang="en-US" altLang="ko-KR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4</a:t>
              </a: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위</a:t>
              </a:r>
              <a:endParaRPr lang="en-US" altLang="ko-KR" sz="110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</a:pP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관공서 등 정부부분의 </a:t>
              </a:r>
              <a:r>
                <a:rPr lang="ko-KR" altLang="en-US" sz="1100" kern="0" dirty="0" err="1" smtClean="0">
                  <a:solidFill>
                    <a:prstClr val="black"/>
                  </a:solidFill>
                  <a:latin typeface="+mn-ea"/>
                  <a:ea typeface="+mn-ea"/>
                </a:rPr>
                <a:t>급식처</a:t>
              </a: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 포함</a:t>
              </a:r>
              <a:r>
                <a:rPr lang="en-US" altLang="ko-KR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잠재적 </a:t>
              </a:r>
              <a:r>
                <a:rPr lang="ko-KR" altLang="en-US" sz="1100" kern="0" dirty="0" err="1" smtClean="0">
                  <a:solidFill>
                    <a:prstClr val="black"/>
                  </a:solidFill>
                  <a:latin typeface="+mn-ea"/>
                  <a:ea typeface="+mn-ea"/>
                </a:rPr>
                <a:t>수요처</a:t>
              </a:r>
              <a:endParaRPr lang="en-US" altLang="ko-KR" sz="110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63" name="TextBox 11"/>
            <p:cNvSpPr txBox="1">
              <a:spLocks noChangeArrowheads="1"/>
            </p:cNvSpPr>
            <p:nvPr/>
          </p:nvSpPr>
          <p:spPr bwMode="auto">
            <a:xfrm>
              <a:off x="1883965" y="4130273"/>
              <a:ext cx="3384000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</a:pP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급식시설 미비</a:t>
              </a:r>
              <a:r>
                <a:rPr lang="en-US" altLang="ko-KR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/ </a:t>
              </a: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영양사 없는 곳 다수</a:t>
              </a:r>
              <a:endParaRPr lang="en-US" altLang="ko-KR" sz="110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</a:pPr>
              <a:r>
                <a:rPr lang="ko-KR" altLang="en-US" sz="1100" kern="0" dirty="0" err="1" smtClean="0">
                  <a:solidFill>
                    <a:prstClr val="black"/>
                  </a:solidFill>
                  <a:latin typeface="+mn-ea"/>
                  <a:ea typeface="+mn-ea"/>
                </a:rPr>
                <a:t>식재료</a:t>
              </a: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 저장에 있어 어려움이 많으며 식당급식비가 낮아 수익성이 낮음</a:t>
              </a:r>
              <a:endParaRPr lang="en-US" altLang="ko-KR" sz="110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64" name="TextBox 12"/>
            <p:cNvSpPr txBox="1">
              <a:spLocks noChangeArrowheads="1"/>
            </p:cNvSpPr>
            <p:nvPr/>
          </p:nvSpPr>
          <p:spPr bwMode="auto">
            <a:xfrm>
              <a:off x="1883965" y="3217720"/>
              <a:ext cx="33840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</a:pP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지인을 통해 납품하는 경우가 암암리에 발생하여 접근가능성이 떨어지는 시장</a:t>
              </a:r>
              <a:endParaRPr lang="en-US" altLang="ko-KR" sz="110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</a:pP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각 지역의 </a:t>
              </a:r>
              <a:r>
                <a:rPr lang="ko-KR" altLang="en-US" sz="1100" kern="0" dirty="0" err="1" smtClean="0">
                  <a:solidFill>
                    <a:prstClr val="black"/>
                  </a:solidFill>
                  <a:latin typeface="+mn-ea"/>
                  <a:ea typeface="+mn-ea"/>
                </a:rPr>
                <a:t>급양대를</a:t>
              </a: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 중심으로 관리</a:t>
              </a:r>
              <a:r>
                <a:rPr lang="en-US" altLang="ko-KR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/</a:t>
              </a: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메뉴는 영양관리직 군무원이 담당</a:t>
              </a:r>
              <a:endParaRPr lang="en-US" altLang="ko-KR" sz="110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65" name="TextBox 13"/>
            <p:cNvSpPr txBox="1">
              <a:spLocks noChangeArrowheads="1"/>
            </p:cNvSpPr>
            <p:nvPr/>
          </p:nvSpPr>
          <p:spPr bwMode="auto">
            <a:xfrm>
              <a:off x="1883965" y="2416491"/>
              <a:ext cx="3384000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</a:pP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단체급식 중 가장 큰 규모</a:t>
              </a:r>
              <a:r>
                <a:rPr lang="en-US" altLang="ko-KR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(</a:t>
              </a: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전문업체의 과점</a:t>
              </a:r>
              <a:r>
                <a:rPr lang="en-US" altLang="ko-KR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)</a:t>
              </a: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</a:pP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</a:rPr>
                <a:t>이용자의 기대치가 높아 다양화</a:t>
              </a: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  <a:sym typeface="Wingdings" pitchFamily="2" charset="2"/>
                </a:rPr>
                <a:t> 고급화 추세</a:t>
              </a:r>
              <a:endParaRPr lang="en-US" altLang="ko-KR" sz="1100" kern="0" dirty="0" smtClean="0">
                <a:solidFill>
                  <a:prstClr val="black"/>
                </a:solidFill>
                <a:latin typeface="+mn-ea"/>
                <a:ea typeface="+mn-ea"/>
                <a:sym typeface="Wingdings" pitchFamily="2" charset="2"/>
              </a:endParaRPr>
            </a:p>
            <a:p>
              <a:pPr marL="92075" indent="-92075" fontAlgn="base" latinLnBrk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Char char="•"/>
              </a:pPr>
              <a:r>
                <a:rPr lang="ko-KR" altLang="en-US" sz="1100" kern="0" dirty="0" err="1" smtClean="0">
                  <a:solidFill>
                    <a:prstClr val="black"/>
                  </a:solidFill>
                  <a:latin typeface="+mn-ea"/>
                  <a:ea typeface="+mn-ea"/>
                  <a:sym typeface="Wingdings" pitchFamily="2" charset="2"/>
                </a:rPr>
                <a:t>식단가가</a:t>
              </a: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  <a:ea typeface="+mn-ea"/>
                  <a:sym typeface="Wingdings" pitchFamily="2" charset="2"/>
                </a:rPr>
                <a:t> 높아 지속적인 성장 기대</a:t>
              </a:r>
              <a:endParaRPr lang="en-US" altLang="ko-KR" sz="1100" kern="0" dirty="0" smtClean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883964" y="1433666"/>
              <a:ext cx="3384000" cy="76944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92075" indent="-92075" latinLnBrk="0">
                <a:buFont typeface="Arial" pitchFamily="34" charset="0"/>
                <a:buChar char="•"/>
                <a:defRPr/>
              </a:pPr>
              <a:r>
                <a:rPr lang="en-US" altLang="ko-KR" sz="1100" dirty="0" smtClean="0">
                  <a:solidFill>
                    <a:prstClr val="black"/>
                  </a:solidFill>
                  <a:latin typeface="+mn-ea"/>
                  <a:ea typeface="+mn-ea"/>
                </a:rPr>
                <a:t>2010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  <a:ea typeface="+mn-ea"/>
                </a:rPr>
                <a:t>년까지 완전직영화 추진</a:t>
              </a:r>
              <a:endParaRPr lang="en-US" altLang="ko-KR" sz="110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Arial" pitchFamily="34" charset="0"/>
                <a:buChar char="•"/>
                <a:defRPr/>
              </a:pPr>
              <a:r>
                <a:rPr lang="ko-KR" altLang="en-US" sz="1100" dirty="0" smtClean="0">
                  <a:solidFill>
                    <a:prstClr val="black"/>
                  </a:solidFill>
                  <a:latin typeface="+mn-ea"/>
                  <a:ea typeface="+mn-ea"/>
                </a:rPr>
                <a:t>식자재의 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  <a:ea typeface="+mn-ea"/>
                </a:rPr>
                <a:t>구입은 학교 자율에 의해 선정</a:t>
              </a:r>
              <a:endParaRPr lang="en-US" altLang="ko-KR" sz="110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Arial" pitchFamily="34" charset="0"/>
                <a:buChar char="•"/>
                <a:defRPr/>
              </a:pPr>
              <a:r>
                <a:rPr lang="ko-KR" altLang="en-US" sz="1100" dirty="0" smtClean="0">
                  <a:solidFill>
                    <a:prstClr val="black"/>
                  </a:solidFill>
                  <a:latin typeface="+mn-ea"/>
                  <a:ea typeface="+mn-ea"/>
                </a:rPr>
                <a:t>시도 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  <a:ea typeface="+mn-ea"/>
                </a:rPr>
                <a:t>교육청을 통해 식자재이용 권고 받음</a:t>
              </a:r>
              <a:endParaRPr lang="en-US" altLang="ko-KR" sz="110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92075" indent="-92075" latinLnBrk="0">
                <a:buFont typeface="Arial" pitchFamily="34" charset="0"/>
                <a:buChar char="•"/>
                <a:defRPr/>
              </a:pPr>
              <a:r>
                <a:rPr lang="ko-KR" altLang="en-US" sz="1100" dirty="0" smtClean="0">
                  <a:solidFill>
                    <a:prstClr val="black"/>
                  </a:solidFill>
                  <a:latin typeface="+mn-ea"/>
                  <a:ea typeface="+mn-ea"/>
                </a:rPr>
                <a:t>안정적인 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  <a:ea typeface="+mn-ea"/>
                </a:rPr>
                <a:t>매출에도 불구</a:t>
              </a:r>
              <a:r>
                <a:rPr lang="en-US" altLang="ko-KR" sz="11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  <a:ea typeface="+mn-ea"/>
                </a:rPr>
                <a:t>수익성 낮음</a:t>
              </a:r>
              <a:endParaRPr lang="en-US" altLang="ko-KR" sz="1100" dirty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5" name="그룹 16"/>
          <p:cNvGrpSpPr>
            <a:grpSpLocks/>
          </p:cNvGrpSpPr>
          <p:nvPr/>
        </p:nvGrpSpPr>
        <p:grpSpPr bwMode="auto">
          <a:xfrm>
            <a:off x="441542" y="1266823"/>
            <a:ext cx="415498" cy="882610"/>
            <a:chOff x="416737" y="2438400"/>
            <a:chExt cx="415460" cy="882855"/>
          </a:xfrm>
        </p:grpSpPr>
        <p:sp>
          <p:nvSpPr>
            <p:cNvPr id="16" name="TextBox 14"/>
            <p:cNvSpPr txBox="1"/>
            <p:nvPr/>
          </p:nvSpPr>
          <p:spPr>
            <a:xfrm>
              <a:off x="416737" y="2767103"/>
              <a:ext cx="415460" cy="5541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9pPr>
            </a:lstStyle>
            <a:p>
              <a:pPr algn="ctr" defTabSz="457271" eaLnBrk="1" fontAlgn="auto" latinLnBrk="0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목표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latinLnBrk="0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시장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latinLnBrk="0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선정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7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67" y="2438400"/>
              <a:ext cx="406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218654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목표 시장 유형과 특징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152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056513" y="1885183"/>
            <a:ext cx="752124" cy="857251"/>
          </a:xfrm>
          <a:prstGeom prst="roundRect">
            <a:avLst>
              <a:gd name="adj" fmla="val 722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>
                <a:latin typeface="+mn-ea"/>
              </a:rPr>
              <a:t>공장</a:t>
            </a:r>
          </a:p>
        </p:txBody>
      </p:sp>
      <p:cxnSp>
        <p:nvCxnSpPr>
          <p:cNvPr id="17" name="직선 연결선 16"/>
          <p:cNvCxnSpPr/>
          <p:nvPr/>
        </p:nvCxnSpPr>
        <p:spPr>
          <a:xfrm>
            <a:off x="1052940" y="1742308"/>
            <a:ext cx="54407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1131849" y="1439484"/>
            <a:ext cx="6767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ko-KR" altLang="en-US" sz="1400" b="1" dirty="0">
                <a:latin typeface="+mn-ea"/>
                <a:ea typeface="+mn-ea"/>
              </a:rPr>
              <a:t>유   형</a:t>
            </a:r>
          </a:p>
        </p:txBody>
      </p:sp>
      <p:sp>
        <p:nvSpPr>
          <p:cNvPr id="19" name="TextBox 8"/>
          <p:cNvSpPr txBox="1">
            <a:spLocks noChangeArrowheads="1"/>
          </p:cNvSpPr>
          <p:nvPr/>
        </p:nvSpPr>
        <p:spPr bwMode="auto">
          <a:xfrm>
            <a:off x="2660784" y="1439484"/>
            <a:ext cx="68640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ko-KR" altLang="en-US" sz="1400" b="1" dirty="0">
                <a:latin typeface="+mn-ea"/>
                <a:ea typeface="+mn-ea"/>
              </a:rPr>
              <a:t>내   </a:t>
            </a:r>
            <a:r>
              <a:rPr kumimoji="0" lang="ko-KR" altLang="en-US" sz="1400" b="1" dirty="0" smtClean="0">
                <a:latin typeface="+mn-ea"/>
                <a:ea typeface="+mn-ea"/>
              </a:rPr>
              <a:t>용</a:t>
            </a:r>
            <a:endParaRPr kumimoji="0" lang="ko-KR" altLang="en-US" sz="1400" b="1" dirty="0"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3442" y="3084510"/>
            <a:ext cx="2531462" cy="122084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200"/>
              </a:spcBef>
              <a:spcAft>
                <a:spcPts val="200"/>
              </a:spcAft>
              <a:buFont typeface="Wingdings" pitchFamily="2" charset="2"/>
              <a:buChar char="§"/>
              <a:defRPr/>
            </a:pPr>
            <a:r>
              <a:rPr kumimoji="0" lang="ko-KR" altLang="en-US" sz="1200" dirty="0" smtClean="0">
                <a:latin typeface="+mn-ea"/>
                <a:ea typeface="+mn-ea"/>
              </a:rPr>
              <a:t> 대형오피스빌딩</a:t>
            </a:r>
            <a:endParaRPr kumimoji="0" lang="en-US" altLang="ko-KR" sz="1200" dirty="0">
              <a:latin typeface="+mn-ea"/>
              <a:ea typeface="+mn-ea"/>
            </a:endParaRPr>
          </a:p>
          <a:p>
            <a:pPr fontAlgn="auto">
              <a:spcBef>
                <a:spcPts val="200"/>
              </a:spcBef>
              <a:spcAft>
                <a:spcPts val="200"/>
              </a:spcAft>
              <a:buFont typeface="Wingdings" pitchFamily="2" charset="2"/>
              <a:buChar char="§"/>
              <a:defRPr/>
            </a:pPr>
            <a:r>
              <a:rPr kumimoji="0" lang="ko-KR" altLang="en-US" sz="1200" dirty="0" smtClean="0">
                <a:latin typeface="+mn-ea"/>
                <a:ea typeface="+mn-ea"/>
              </a:rPr>
              <a:t> 금융기관</a:t>
            </a:r>
            <a:r>
              <a:rPr kumimoji="0" lang="en-US" altLang="ko-KR" sz="1200" dirty="0">
                <a:latin typeface="+mn-ea"/>
                <a:ea typeface="+mn-ea"/>
              </a:rPr>
              <a:t>(</a:t>
            </a:r>
            <a:r>
              <a:rPr kumimoji="0" lang="ko-KR" altLang="en-US" sz="1200" dirty="0">
                <a:latin typeface="+mn-ea"/>
                <a:ea typeface="+mn-ea"/>
              </a:rPr>
              <a:t>은행</a:t>
            </a:r>
            <a:r>
              <a:rPr kumimoji="0" lang="en-US" altLang="ko-KR" sz="1200" dirty="0">
                <a:latin typeface="+mn-ea"/>
                <a:ea typeface="+mn-ea"/>
              </a:rPr>
              <a:t>, </a:t>
            </a:r>
            <a:r>
              <a:rPr kumimoji="0" lang="ko-KR" altLang="en-US" sz="1200" dirty="0">
                <a:latin typeface="+mn-ea"/>
                <a:ea typeface="+mn-ea"/>
              </a:rPr>
              <a:t>보험</a:t>
            </a:r>
            <a:r>
              <a:rPr kumimoji="0" lang="en-US" altLang="ko-KR" sz="1200" dirty="0">
                <a:latin typeface="+mn-ea"/>
                <a:ea typeface="+mn-ea"/>
              </a:rPr>
              <a:t>, </a:t>
            </a:r>
            <a:r>
              <a:rPr kumimoji="0" lang="ko-KR" altLang="en-US" sz="1200" dirty="0">
                <a:latin typeface="+mn-ea"/>
                <a:ea typeface="+mn-ea"/>
              </a:rPr>
              <a:t>신용금고 등</a:t>
            </a:r>
            <a:r>
              <a:rPr kumimoji="0" lang="en-US" altLang="ko-KR" sz="1200" dirty="0">
                <a:latin typeface="+mn-ea"/>
                <a:ea typeface="+mn-ea"/>
              </a:rPr>
              <a:t>)</a:t>
            </a:r>
          </a:p>
          <a:p>
            <a:pPr fontAlgn="auto">
              <a:spcBef>
                <a:spcPts val="200"/>
              </a:spcBef>
              <a:spcAft>
                <a:spcPts val="200"/>
              </a:spcAft>
              <a:buFont typeface="Wingdings" pitchFamily="2" charset="2"/>
              <a:buChar char="§"/>
              <a:defRPr/>
            </a:pPr>
            <a:r>
              <a:rPr kumimoji="0" lang="en-US" altLang="ko-KR" sz="1200" dirty="0">
                <a:latin typeface="+mn-ea"/>
                <a:ea typeface="+mn-ea"/>
              </a:rPr>
              <a:t> </a:t>
            </a:r>
            <a:r>
              <a:rPr kumimoji="0" lang="ko-KR" altLang="en-US" sz="1200" dirty="0">
                <a:latin typeface="+mn-ea"/>
                <a:ea typeface="+mn-ea"/>
              </a:rPr>
              <a:t>언론기관</a:t>
            </a:r>
            <a:r>
              <a:rPr kumimoji="0" lang="en-US" altLang="ko-KR" sz="1200" dirty="0">
                <a:latin typeface="+mn-ea"/>
                <a:ea typeface="+mn-ea"/>
              </a:rPr>
              <a:t>(</a:t>
            </a:r>
            <a:r>
              <a:rPr kumimoji="0" lang="ko-KR" altLang="en-US" sz="1200" dirty="0">
                <a:latin typeface="+mn-ea"/>
                <a:ea typeface="+mn-ea"/>
              </a:rPr>
              <a:t>신문</a:t>
            </a:r>
            <a:r>
              <a:rPr kumimoji="0" lang="en-US" altLang="ko-KR" sz="1200" dirty="0">
                <a:latin typeface="+mn-ea"/>
                <a:ea typeface="+mn-ea"/>
              </a:rPr>
              <a:t>, </a:t>
            </a:r>
            <a:r>
              <a:rPr kumimoji="0" lang="ko-KR" altLang="en-US" sz="1200" dirty="0">
                <a:latin typeface="+mn-ea"/>
                <a:ea typeface="+mn-ea"/>
              </a:rPr>
              <a:t>방송</a:t>
            </a:r>
            <a:r>
              <a:rPr kumimoji="0" lang="en-US" altLang="ko-KR" sz="1200" dirty="0">
                <a:latin typeface="+mn-ea"/>
                <a:ea typeface="+mn-ea"/>
              </a:rPr>
              <a:t>, </a:t>
            </a:r>
            <a:r>
              <a:rPr kumimoji="0" lang="ko-KR" altLang="en-US" sz="1200" dirty="0">
                <a:latin typeface="+mn-ea"/>
                <a:ea typeface="+mn-ea"/>
              </a:rPr>
              <a:t>통신사 등</a:t>
            </a:r>
            <a:r>
              <a:rPr kumimoji="0" lang="en-US" altLang="ko-KR" sz="1200" dirty="0">
                <a:latin typeface="+mn-ea"/>
                <a:ea typeface="+mn-ea"/>
              </a:rPr>
              <a:t>)</a:t>
            </a:r>
          </a:p>
          <a:p>
            <a:pPr fontAlgn="auto">
              <a:spcBef>
                <a:spcPts val="200"/>
              </a:spcBef>
              <a:spcAft>
                <a:spcPts val="200"/>
              </a:spcAft>
              <a:buFont typeface="Wingdings" pitchFamily="2" charset="2"/>
              <a:buChar char="§"/>
              <a:defRPr/>
            </a:pPr>
            <a:r>
              <a:rPr kumimoji="0" lang="ko-KR" altLang="en-US" sz="1200" dirty="0" smtClean="0">
                <a:latin typeface="+mn-ea"/>
                <a:ea typeface="+mn-ea"/>
              </a:rPr>
              <a:t> 유통 </a:t>
            </a:r>
            <a:r>
              <a:rPr kumimoji="0" lang="ko-KR" altLang="en-US" sz="1200" dirty="0">
                <a:latin typeface="+mn-ea"/>
                <a:ea typeface="+mn-ea"/>
              </a:rPr>
              <a:t>및 백화점</a:t>
            </a:r>
            <a:endParaRPr kumimoji="0" lang="en-US" altLang="ko-KR" sz="1200" dirty="0">
              <a:latin typeface="+mn-ea"/>
              <a:ea typeface="+mn-ea"/>
            </a:endParaRPr>
          </a:p>
          <a:p>
            <a:pPr fontAlgn="auto">
              <a:spcBef>
                <a:spcPts val="200"/>
              </a:spcBef>
              <a:spcAft>
                <a:spcPts val="200"/>
              </a:spcAft>
              <a:buFont typeface="Wingdings" pitchFamily="2" charset="2"/>
              <a:buChar char="§"/>
              <a:defRPr/>
            </a:pPr>
            <a:r>
              <a:rPr kumimoji="0" lang="en-US" altLang="ko-KR" sz="1200" dirty="0">
                <a:latin typeface="+mn-ea"/>
                <a:ea typeface="+mn-ea"/>
              </a:rPr>
              <a:t> </a:t>
            </a:r>
            <a:r>
              <a:rPr kumimoji="0" lang="ko-KR" altLang="en-US" sz="1200" dirty="0" smtClean="0">
                <a:latin typeface="+mn-ea"/>
                <a:ea typeface="+mn-ea"/>
              </a:rPr>
              <a:t>각종 </a:t>
            </a:r>
            <a:r>
              <a:rPr kumimoji="0" lang="ko-KR" altLang="en-US" sz="1200" dirty="0">
                <a:latin typeface="+mn-ea"/>
                <a:ea typeface="+mn-ea"/>
              </a:rPr>
              <a:t>단체</a:t>
            </a:r>
            <a:r>
              <a:rPr kumimoji="0" lang="en-US" altLang="ko-KR" sz="1200" dirty="0">
                <a:latin typeface="+mn-ea"/>
                <a:ea typeface="+mn-ea"/>
              </a:rPr>
              <a:t>(</a:t>
            </a:r>
            <a:r>
              <a:rPr kumimoji="0" lang="ko-KR" altLang="en-US" sz="1200" dirty="0">
                <a:latin typeface="+mn-ea"/>
                <a:ea typeface="+mn-ea"/>
              </a:rPr>
              <a:t>정당</a:t>
            </a:r>
            <a:r>
              <a:rPr kumimoji="0" lang="en-US" altLang="ko-KR" sz="1200" dirty="0">
                <a:latin typeface="+mn-ea"/>
                <a:ea typeface="+mn-ea"/>
              </a:rPr>
              <a:t>, </a:t>
            </a:r>
            <a:r>
              <a:rPr kumimoji="0" lang="ko-KR" altLang="en-US" sz="1200" dirty="0">
                <a:latin typeface="+mn-ea"/>
                <a:ea typeface="+mn-ea"/>
              </a:rPr>
              <a:t>언론</a:t>
            </a:r>
            <a:r>
              <a:rPr kumimoji="0" lang="en-US" altLang="ko-KR" sz="1200" dirty="0">
                <a:latin typeface="+mn-ea"/>
                <a:ea typeface="+mn-ea"/>
              </a:rPr>
              <a:t>, </a:t>
            </a:r>
            <a:r>
              <a:rPr kumimoji="0" lang="ko-KR" altLang="en-US" sz="1200" dirty="0">
                <a:latin typeface="+mn-ea"/>
                <a:ea typeface="+mn-ea"/>
              </a:rPr>
              <a:t>경제단체 등</a:t>
            </a:r>
            <a:r>
              <a:rPr kumimoji="0" lang="en-US" altLang="ko-KR" sz="1200" dirty="0" smtClean="0">
                <a:latin typeface="+mn-ea"/>
                <a:ea typeface="+mn-ea"/>
              </a:rPr>
              <a:t>)</a:t>
            </a:r>
            <a:endParaRPr kumimoji="0" lang="en-US" altLang="ko-KR" sz="1200" dirty="0">
              <a:latin typeface="+mn-ea"/>
              <a:ea typeface="+mn-ea"/>
            </a:endParaRPr>
          </a:p>
        </p:txBody>
      </p:sp>
      <p:sp>
        <p:nvSpPr>
          <p:cNvPr id="21" name="TextBox 10"/>
          <p:cNvSpPr txBox="1">
            <a:spLocks noChangeArrowheads="1"/>
          </p:cNvSpPr>
          <p:nvPr/>
        </p:nvSpPr>
        <p:spPr bwMode="auto">
          <a:xfrm>
            <a:off x="5126293" y="1439484"/>
            <a:ext cx="6767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ko-KR" altLang="en-US" sz="1400" b="1" dirty="0" err="1">
                <a:latin typeface="+mn-ea"/>
                <a:ea typeface="+mn-ea"/>
              </a:rPr>
              <a:t>특</a:t>
            </a:r>
            <a:r>
              <a:rPr kumimoji="0" lang="ko-KR" altLang="en-US" sz="1400" b="1" dirty="0">
                <a:latin typeface="+mn-ea"/>
                <a:ea typeface="+mn-ea"/>
              </a:rPr>
              <a:t>   </a:t>
            </a:r>
            <a:r>
              <a:rPr kumimoji="0" lang="ko-KR" altLang="en-US" sz="1400" b="1" dirty="0" smtClean="0">
                <a:latin typeface="+mn-ea"/>
                <a:ea typeface="+mn-ea"/>
              </a:rPr>
              <a:t>징</a:t>
            </a:r>
            <a:endParaRPr kumimoji="0" lang="ko-KR" altLang="en-US" sz="1400" b="1" dirty="0">
              <a:latin typeface="+mn-ea"/>
              <a:ea typeface="+mn-ea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1056513" y="3071575"/>
            <a:ext cx="752124" cy="1246716"/>
          </a:xfrm>
          <a:prstGeom prst="roundRect">
            <a:avLst>
              <a:gd name="adj" fmla="val 722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>
                <a:latin typeface="+mn-ea"/>
              </a:rPr>
              <a:t>사무실</a:t>
            </a:r>
          </a:p>
        </p:txBody>
      </p:sp>
      <p:sp>
        <p:nvSpPr>
          <p:cNvPr id="23" name="모서리가 둥근 직사각형 22"/>
          <p:cNvSpPr/>
          <p:nvPr/>
        </p:nvSpPr>
        <p:spPr>
          <a:xfrm>
            <a:off x="1056513" y="4781841"/>
            <a:ext cx="752124" cy="1246717"/>
          </a:xfrm>
          <a:prstGeom prst="roundRect">
            <a:avLst>
              <a:gd name="adj" fmla="val 722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>
                <a:latin typeface="+mn-ea"/>
              </a:rPr>
              <a:t>관공서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793442" y="1990643"/>
            <a:ext cx="248040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kumimoji="0" lang="ko-KR" altLang="en-US" sz="1200" dirty="0" smtClean="0">
                <a:latin typeface="+mn-ea"/>
                <a:ea typeface="+mn-ea"/>
              </a:rPr>
              <a:t> 생산을 </a:t>
            </a:r>
            <a:r>
              <a:rPr kumimoji="0" lang="ko-KR" altLang="en-US" sz="1200" dirty="0">
                <a:latin typeface="+mn-ea"/>
                <a:ea typeface="+mn-ea"/>
              </a:rPr>
              <a:t>위한 공장시설</a:t>
            </a:r>
            <a:r>
              <a:rPr kumimoji="0" lang="en-US" altLang="ko-KR" sz="1200" dirty="0">
                <a:latin typeface="+mn-ea"/>
                <a:ea typeface="+mn-ea"/>
              </a:rPr>
              <a:t>, </a:t>
            </a:r>
            <a:r>
              <a:rPr kumimoji="0" lang="ko-KR" altLang="en-US" sz="1200" dirty="0">
                <a:latin typeface="+mn-ea"/>
                <a:ea typeface="+mn-ea"/>
              </a:rPr>
              <a:t>건설현장 등</a:t>
            </a:r>
            <a:endParaRPr kumimoji="0" lang="en-US" altLang="ko-KR" sz="1200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kumimoji="0" lang="en-US" altLang="ko-KR" sz="1200" dirty="0">
                <a:latin typeface="+mn-ea"/>
                <a:ea typeface="+mn-ea"/>
              </a:rPr>
              <a:t> </a:t>
            </a:r>
            <a:r>
              <a:rPr kumimoji="0" lang="ko-KR" altLang="en-US" sz="1200" dirty="0">
                <a:latin typeface="+mn-ea"/>
                <a:ea typeface="+mn-ea"/>
              </a:rPr>
              <a:t>공장 부설 기숙사</a:t>
            </a:r>
            <a:endParaRPr kumimoji="0" lang="en-US" altLang="ko-KR" sz="1200" dirty="0"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93442" y="4912757"/>
            <a:ext cx="2480400" cy="9848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200"/>
              </a:spcBef>
              <a:spcAft>
                <a:spcPts val="200"/>
              </a:spcAft>
              <a:buFont typeface="Wingdings" pitchFamily="2" charset="2"/>
              <a:buChar char="§"/>
              <a:defRPr/>
            </a:pPr>
            <a:r>
              <a:rPr kumimoji="0" lang="ko-KR" altLang="en-US" sz="1200" dirty="0">
                <a:latin typeface="+mn-ea"/>
                <a:ea typeface="+mn-ea"/>
              </a:rPr>
              <a:t> 행정기관</a:t>
            </a:r>
            <a:r>
              <a:rPr kumimoji="0" lang="en-US" altLang="ko-KR" sz="1200" dirty="0">
                <a:latin typeface="+mn-ea"/>
                <a:ea typeface="+mn-ea"/>
              </a:rPr>
              <a:t>(</a:t>
            </a:r>
            <a:r>
              <a:rPr kumimoji="0" lang="ko-KR" altLang="en-US" sz="1200" dirty="0">
                <a:latin typeface="+mn-ea"/>
                <a:ea typeface="+mn-ea"/>
              </a:rPr>
              <a:t>중앙청</a:t>
            </a:r>
            <a:r>
              <a:rPr kumimoji="0" lang="en-US" altLang="ko-KR" sz="1200" dirty="0">
                <a:latin typeface="+mn-ea"/>
                <a:ea typeface="+mn-ea"/>
              </a:rPr>
              <a:t>, </a:t>
            </a:r>
            <a:r>
              <a:rPr kumimoji="0" lang="ko-KR" altLang="en-US" sz="1200" dirty="0">
                <a:latin typeface="+mn-ea"/>
                <a:ea typeface="+mn-ea"/>
              </a:rPr>
              <a:t>도청</a:t>
            </a:r>
            <a:r>
              <a:rPr kumimoji="0" lang="en-US" altLang="ko-KR" sz="1200" dirty="0">
                <a:latin typeface="+mn-ea"/>
                <a:ea typeface="+mn-ea"/>
              </a:rPr>
              <a:t>, </a:t>
            </a:r>
            <a:r>
              <a:rPr kumimoji="0" lang="ko-KR" altLang="en-US" sz="1200" dirty="0">
                <a:latin typeface="+mn-ea"/>
                <a:ea typeface="+mn-ea"/>
              </a:rPr>
              <a:t>시청</a:t>
            </a:r>
            <a:r>
              <a:rPr kumimoji="0" lang="en-US" altLang="ko-KR" sz="1200" dirty="0">
                <a:latin typeface="+mn-ea"/>
                <a:ea typeface="+mn-ea"/>
              </a:rPr>
              <a:t>, </a:t>
            </a:r>
            <a:r>
              <a:rPr kumimoji="0" lang="ko-KR" altLang="en-US" sz="1200" dirty="0">
                <a:latin typeface="+mn-ea"/>
                <a:ea typeface="+mn-ea"/>
              </a:rPr>
              <a:t>구청</a:t>
            </a:r>
            <a:r>
              <a:rPr kumimoji="0" lang="en-US" altLang="ko-KR" sz="1200" dirty="0">
                <a:latin typeface="+mn-ea"/>
                <a:ea typeface="+mn-ea"/>
              </a:rPr>
              <a:t>, </a:t>
            </a:r>
          </a:p>
          <a:p>
            <a:pPr fontAlgn="auto">
              <a:spcBef>
                <a:spcPts val="200"/>
              </a:spcBef>
              <a:spcAft>
                <a:spcPts val="200"/>
              </a:spcAft>
              <a:defRPr/>
            </a:pPr>
            <a:r>
              <a:rPr kumimoji="0" lang="en-US" altLang="ko-KR" sz="1200" dirty="0">
                <a:latin typeface="+mn-ea"/>
                <a:ea typeface="+mn-ea"/>
              </a:rPr>
              <a:t>  </a:t>
            </a:r>
            <a:r>
              <a:rPr kumimoji="0" lang="ko-KR" altLang="en-US" sz="1200" dirty="0">
                <a:latin typeface="+mn-ea"/>
                <a:ea typeface="+mn-ea"/>
              </a:rPr>
              <a:t>국세청</a:t>
            </a:r>
            <a:r>
              <a:rPr kumimoji="0" lang="en-US" altLang="ko-KR" sz="1200" dirty="0">
                <a:latin typeface="+mn-ea"/>
                <a:ea typeface="+mn-ea"/>
              </a:rPr>
              <a:t>, </a:t>
            </a:r>
            <a:r>
              <a:rPr kumimoji="0" lang="ko-KR" altLang="en-US" sz="1200" dirty="0">
                <a:latin typeface="+mn-ea"/>
                <a:ea typeface="+mn-ea"/>
              </a:rPr>
              <a:t>경찰청</a:t>
            </a:r>
            <a:r>
              <a:rPr kumimoji="0" lang="en-US" altLang="ko-KR" sz="1200" dirty="0">
                <a:latin typeface="+mn-ea"/>
                <a:ea typeface="+mn-ea"/>
              </a:rPr>
              <a:t>, </a:t>
            </a:r>
            <a:r>
              <a:rPr kumimoji="0" lang="ko-KR" altLang="en-US" sz="1200" dirty="0">
                <a:latin typeface="+mn-ea"/>
                <a:ea typeface="+mn-ea"/>
              </a:rPr>
              <a:t>검찰청 등</a:t>
            </a:r>
            <a:r>
              <a:rPr kumimoji="0" lang="en-US" altLang="ko-KR" sz="1200" dirty="0">
                <a:latin typeface="+mn-ea"/>
                <a:ea typeface="+mn-ea"/>
              </a:rPr>
              <a:t>)</a:t>
            </a:r>
          </a:p>
          <a:p>
            <a:pPr fontAlgn="auto">
              <a:spcBef>
                <a:spcPts val="200"/>
              </a:spcBef>
              <a:spcAft>
                <a:spcPts val="200"/>
              </a:spcAft>
              <a:buFont typeface="Wingdings" pitchFamily="2" charset="2"/>
              <a:buChar char="§"/>
              <a:defRPr/>
            </a:pPr>
            <a:r>
              <a:rPr kumimoji="0" lang="en-US" altLang="ko-KR" sz="1200" dirty="0">
                <a:latin typeface="+mn-ea"/>
                <a:ea typeface="+mn-ea"/>
              </a:rPr>
              <a:t> </a:t>
            </a:r>
            <a:r>
              <a:rPr kumimoji="0" lang="ko-KR" altLang="en-US" sz="1200" dirty="0">
                <a:latin typeface="+mn-ea"/>
                <a:ea typeface="+mn-ea"/>
              </a:rPr>
              <a:t>입법기관</a:t>
            </a:r>
            <a:r>
              <a:rPr kumimoji="0" lang="en-US" altLang="ko-KR" sz="1200" dirty="0">
                <a:latin typeface="+mn-ea"/>
                <a:ea typeface="+mn-ea"/>
              </a:rPr>
              <a:t>(</a:t>
            </a:r>
            <a:r>
              <a:rPr kumimoji="0" lang="ko-KR" altLang="en-US" sz="1200" dirty="0">
                <a:latin typeface="+mn-ea"/>
                <a:ea typeface="+mn-ea"/>
              </a:rPr>
              <a:t>국회</a:t>
            </a:r>
            <a:r>
              <a:rPr kumimoji="0" lang="en-US" altLang="ko-KR" sz="1200" dirty="0">
                <a:latin typeface="+mn-ea"/>
                <a:ea typeface="+mn-ea"/>
              </a:rPr>
              <a:t>)</a:t>
            </a:r>
          </a:p>
          <a:p>
            <a:pPr fontAlgn="auto">
              <a:spcBef>
                <a:spcPts val="200"/>
              </a:spcBef>
              <a:spcAft>
                <a:spcPts val="200"/>
              </a:spcAft>
              <a:buFont typeface="Wingdings" pitchFamily="2" charset="2"/>
              <a:buChar char="§"/>
              <a:defRPr/>
            </a:pPr>
            <a:r>
              <a:rPr kumimoji="0" lang="en-US" altLang="ko-KR" sz="1200" dirty="0">
                <a:latin typeface="+mn-ea"/>
                <a:ea typeface="+mn-ea"/>
              </a:rPr>
              <a:t> </a:t>
            </a:r>
            <a:r>
              <a:rPr kumimoji="0" lang="ko-KR" altLang="en-US" sz="1200" dirty="0">
                <a:latin typeface="+mn-ea"/>
                <a:ea typeface="+mn-ea"/>
              </a:rPr>
              <a:t>사법기관</a:t>
            </a:r>
            <a:r>
              <a:rPr kumimoji="0" lang="en-US" altLang="ko-KR" sz="1200" dirty="0">
                <a:latin typeface="+mn-ea"/>
                <a:ea typeface="+mn-ea"/>
              </a:rPr>
              <a:t>(</a:t>
            </a:r>
            <a:r>
              <a:rPr kumimoji="0" lang="ko-KR" altLang="en-US" sz="1200" dirty="0">
                <a:latin typeface="+mn-ea"/>
                <a:ea typeface="+mn-ea"/>
              </a:rPr>
              <a:t>법원</a:t>
            </a:r>
            <a:r>
              <a:rPr kumimoji="0" lang="en-US" altLang="ko-KR" sz="1200" dirty="0">
                <a:latin typeface="+mn-ea"/>
                <a:ea typeface="+mn-ea"/>
              </a:rPr>
              <a:t>)</a:t>
            </a:r>
          </a:p>
        </p:txBody>
      </p:sp>
      <p:sp>
        <p:nvSpPr>
          <p:cNvPr id="26" name="모서리가 둥근 직사각형 25"/>
          <p:cNvSpPr/>
          <p:nvPr/>
        </p:nvSpPr>
        <p:spPr>
          <a:xfrm>
            <a:off x="1056513" y="6460172"/>
            <a:ext cx="752124" cy="923330"/>
          </a:xfrm>
          <a:prstGeom prst="roundRect">
            <a:avLst>
              <a:gd name="adj" fmla="val 722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>
                <a:latin typeface="+mn-ea"/>
              </a:rPr>
              <a:t>연수원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793442" y="6460171"/>
            <a:ext cx="24804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2075" indent="-920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kumimoji="0" lang="ko-KR" altLang="en-US" sz="1200" dirty="0">
                <a:latin typeface="+mn-ea"/>
                <a:ea typeface="+mn-ea"/>
              </a:rPr>
              <a:t> 회사의 각종 연수원</a:t>
            </a:r>
            <a:r>
              <a:rPr kumimoji="0" lang="en-US" altLang="ko-KR" sz="1200" dirty="0">
                <a:latin typeface="+mn-ea"/>
                <a:ea typeface="+mn-ea"/>
              </a:rPr>
              <a:t>, </a:t>
            </a:r>
            <a:r>
              <a:rPr kumimoji="0" lang="ko-KR" altLang="en-US" sz="1200" dirty="0">
                <a:latin typeface="+mn-ea"/>
                <a:ea typeface="+mn-ea"/>
              </a:rPr>
              <a:t>직업훈련원</a:t>
            </a:r>
            <a:r>
              <a:rPr kumimoji="0" lang="en-US" altLang="ko-KR" sz="1200" dirty="0">
                <a:latin typeface="+mn-ea"/>
                <a:ea typeface="+mn-ea"/>
              </a:rPr>
              <a:t>, </a:t>
            </a:r>
            <a:r>
              <a:rPr kumimoji="0" lang="ko-KR" altLang="en-US" sz="1200" dirty="0">
                <a:latin typeface="+mn-ea"/>
                <a:ea typeface="+mn-ea"/>
              </a:rPr>
              <a:t>교육훈련원 </a:t>
            </a:r>
            <a:r>
              <a:rPr kumimoji="0" lang="ko-KR" altLang="en-US" sz="1200" dirty="0" smtClean="0">
                <a:latin typeface="+mn-ea"/>
                <a:ea typeface="+mn-ea"/>
              </a:rPr>
              <a:t>등 연수교육을 </a:t>
            </a:r>
            <a:r>
              <a:rPr kumimoji="0" lang="ko-KR" altLang="en-US" sz="1200" dirty="0">
                <a:latin typeface="+mn-ea"/>
                <a:ea typeface="+mn-ea"/>
              </a:rPr>
              <a:t>목적으로 하는 시설</a:t>
            </a:r>
            <a:endParaRPr kumimoji="0" lang="en-US" altLang="ko-KR" sz="1200" dirty="0">
              <a:latin typeface="+mn-ea"/>
              <a:ea typeface="+mn-ea"/>
            </a:endParaRPr>
          </a:p>
        </p:txBody>
      </p:sp>
      <p:cxnSp>
        <p:nvCxnSpPr>
          <p:cNvPr id="32" name="직선 연결선 31"/>
          <p:cNvCxnSpPr/>
          <p:nvPr/>
        </p:nvCxnSpPr>
        <p:spPr>
          <a:xfrm>
            <a:off x="4479946" y="3908610"/>
            <a:ext cx="955425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자유형 32"/>
          <p:cNvSpPr/>
          <p:nvPr/>
        </p:nvSpPr>
        <p:spPr>
          <a:xfrm>
            <a:off x="4229825" y="3574387"/>
            <a:ext cx="267980" cy="336339"/>
          </a:xfrm>
          <a:custGeom>
            <a:avLst/>
            <a:gdLst>
              <a:gd name="connsiteX0" fmla="*/ 0 w 329784"/>
              <a:gd name="connsiteY0" fmla="*/ 194872 h 434714"/>
              <a:gd name="connsiteX1" fmla="*/ 119922 w 329784"/>
              <a:gd name="connsiteY1" fmla="*/ 344773 h 434714"/>
              <a:gd name="connsiteX2" fmla="*/ 149902 w 329784"/>
              <a:gd name="connsiteY2" fmla="*/ 434714 h 434714"/>
              <a:gd name="connsiteX3" fmla="*/ 149902 w 329784"/>
              <a:gd name="connsiteY3" fmla="*/ 434714 h 434714"/>
              <a:gd name="connsiteX4" fmla="*/ 224853 w 329784"/>
              <a:gd name="connsiteY4" fmla="*/ 179882 h 434714"/>
              <a:gd name="connsiteX5" fmla="*/ 329784 w 329784"/>
              <a:gd name="connsiteY5" fmla="*/ 0 h 434714"/>
              <a:gd name="connsiteX6" fmla="*/ 329784 w 329784"/>
              <a:gd name="connsiteY6" fmla="*/ 0 h 434714"/>
              <a:gd name="connsiteX7" fmla="*/ 329784 w 329784"/>
              <a:gd name="connsiteY7" fmla="*/ 0 h 434714"/>
              <a:gd name="connsiteX8" fmla="*/ 329784 w 329784"/>
              <a:gd name="connsiteY8" fmla="*/ 0 h 4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784" h="434714">
                <a:moveTo>
                  <a:pt x="0" y="194872"/>
                </a:moveTo>
                <a:cubicBezTo>
                  <a:pt x="47469" y="249835"/>
                  <a:pt x="94938" y="304799"/>
                  <a:pt x="119922" y="344773"/>
                </a:cubicBezTo>
                <a:cubicBezTo>
                  <a:pt x="144906" y="384747"/>
                  <a:pt x="149902" y="434714"/>
                  <a:pt x="149902" y="434714"/>
                </a:cubicBezTo>
                <a:lnTo>
                  <a:pt x="149902" y="434714"/>
                </a:lnTo>
                <a:cubicBezTo>
                  <a:pt x="162394" y="392242"/>
                  <a:pt x="194873" y="252334"/>
                  <a:pt x="224853" y="179882"/>
                </a:cubicBezTo>
                <a:cubicBezTo>
                  <a:pt x="254833" y="107430"/>
                  <a:pt x="329784" y="0"/>
                  <a:pt x="329784" y="0"/>
                </a:cubicBezTo>
                <a:lnTo>
                  <a:pt x="329784" y="0"/>
                </a:lnTo>
                <a:lnTo>
                  <a:pt x="329784" y="0"/>
                </a:lnTo>
                <a:lnTo>
                  <a:pt x="329784" y="0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>
              <a:latin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03338" y="1885183"/>
            <a:ext cx="2055371" cy="34624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kumimoji="0" lang="ko-KR" altLang="en-US" sz="1100" dirty="0" smtClean="0">
                <a:latin typeface="+mn-ea"/>
                <a:ea typeface="+mn-ea"/>
              </a:rPr>
              <a:t> 식수는 </a:t>
            </a:r>
            <a:r>
              <a:rPr kumimoji="0" lang="ko-KR" altLang="en-US" sz="1100" dirty="0">
                <a:latin typeface="+mn-ea"/>
                <a:ea typeface="+mn-ea"/>
              </a:rPr>
              <a:t>일정하나 </a:t>
            </a:r>
            <a:r>
              <a:rPr kumimoji="0" lang="ko-KR" altLang="en-US" sz="1100" dirty="0" err="1">
                <a:latin typeface="+mn-ea"/>
                <a:ea typeface="+mn-ea"/>
              </a:rPr>
              <a:t>식단가는</a:t>
            </a:r>
            <a:r>
              <a:rPr kumimoji="0" lang="ko-KR" altLang="en-US" sz="1100" dirty="0">
                <a:latin typeface="+mn-ea"/>
                <a:ea typeface="+mn-ea"/>
              </a:rPr>
              <a:t> 낮음</a:t>
            </a:r>
            <a:endParaRPr kumimoji="0" lang="en-US" altLang="ko-KR" sz="1100" dirty="0"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03338" y="6409558"/>
            <a:ext cx="2042547" cy="6001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kumimoji="0" lang="en-US" altLang="ko-KR" sz="1100" dirty="0">
                <a:latin typeface="+mn-ea"/>
                <a:ea typeface="+mn-ea"/>
              </a:rPr>
              <a:t> </a:t>
            </a:r>
            <a:r>
              <a:rPr kumimoji="0" lang="ko-KR" altLang="en-US" sz="1100" dirty="0" err="1">
                <a:latin typeface="+mn-ea"/>
                <a:ea typeface="+mn-ea"/>
              </a:rPr>
              <a:t>식단가는</a:t>
            </a:r>
            <a:r>
              <a:rPr kumimoji="0" lang="ko-KR" altLang="en-US" sz="1100" dirty="0">
                <a:latin typeface="+mn-ea"/>
                <a:ea typeface="+mn-ea"/>
              </a:rPr>
              <a:t> 높으나 지리적 여건에</a:t>
            </a:r>
            <a:endParaRPr kumimoji="0" lang="en-US" altLang="ko-KR" sz="1100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100" dirty="0">
                <a:latin typeface="+mn-ea"/>
                <a:ea typeface="+mn-ea"/>
              </a:rPr>
              <a:t>  </a:t>
            </a:r>
            <a:r>
              <a:rPr kumimoji="0" lang="ko-KR" altLang="en-US" sz="1100" dirty="0">
                <a:latin typeface="+mn-ea"/>
                <a:ea typeface="+mn-ea"/>
              </a:rPr>
              <a:t>따라 조리인력 조달이 어려움</a:t>
            </a:r>
            <a:endParaRPr kumimoji="0" lang="en-US" altLang="ko-KR" sz="1100" dirty="0"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03338" y="3341450"/>
            <a:ext cx="1601721" cy="6001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kumimoji="0" lang="en-US" altLang="ko-KR" sz="1100" dirty="0">
                <a:latin typeface="+mn-ea"/>
                <a:ea typeface="+mn-ea"/>
              </a:rPr>
              <a:t> </a:t>
            </a:r>
            <a:r>
              <a:rPr kumimoji="0" lang="ko-KR" altLang="en-US" sz="1100" dirty="0">
                <a:latin typeface="+mn-ea"/>
                <a:ea typeface="+mn-ea"/>
              </a:rPr>
              <a:t>식수의 변동 폭은 크고 </a:t>
            </a:r>
            <a:endParaRPr kumimoji="0" lang="en-US" altLang="ko-KR" sz="1100" dirty="0">
              <a:latin typeface="+mn-ea"/>
              <a:ea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100" dirty="0">
                <a:latin typeface="+mn-ea"/>
                <a:ea typeface="+mn-ea"/>
              </a:rPr>
              <a:t>  </a:t>
            </a:r>
            <a:r>
              <a:rPr kumimoji="0" lang="ko-KR" altLang="en-US" sz="1100" dirty="0" err="1">
                <a:latin typeface="+mn-ea"/>
                <a:ea typeface="+mn-ea"/>
              </a:rPr>
              <a:t>식단가는</a:t>
            </a:r>
            <a:r>
              <a:rPr kumimoji="0" lang="ko-KR" altLang="en-US" sz="1100" dirty="0">
                <a:latin typeface="+mn-ea"/>
                <a:ea typeface="+mn-ea"/>
              </a:rPr>
              <a:t> 높음</a:t>
            </a:r>
            <a:endParaRPr kumimoji="0" lang="en-US" altLang="ko-KR" sz="1100" dirty="0"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03338" y="5226342"/>
            <a:ext cx="2182008" cy="34624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kumimoji="0" lang="en-US" altLang="ko-KR" sz="1100" dirty="0">
                <a:latin typeface="+mn-ea"/>
                <a:ea typeface="+mn-ea"/>
              </a:rPr>
              <a:t> </a:t>
            </a:r>
            <a:r>
              <a:rPr kumimoji="0" lang="ko-KR" altLang="en-US" sz="1100" dirty="0">
                <a:latin typeface="+mn-ea"/>
                <a:ea typeface="+mn-ea"/>
              </a:rPr>
              <a:t>주관부서와의 유기적 협조가 중요</a:t>
            </a:r>
            <a:endParaRPr kumimoji="0" lang="en-US" altLang="ko-KR" sz="1100" dirty="0">
              <a:latin typeface="+mn-ea"/>
              <a:ea typeface="+mn-ea"/>
            </a:endParaRPr>
          </a:p>
        </p:txBody>
      </p:sp>
      <p:cxnSp>
        <p:nvCxnSpPr>
          <p:cNvPr id="34" name="직선 연결선 33"/>
          <p:cNvCxnSpPr/>
          <p:nvPr/>
        </p:nvCxnSpPr>
        <p:spPr>
          <a:xfrm>
            <a:off x="4449296" y="5565431"/>
            <a:ext cx="2009413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자유형 34"/>
          <p:cNvSpPr/>
          <p:nvPr/>
        </p:nvSpPr>
        <p:spPr>
          <a:xfrm>
            <a:off x="4214180" y="5231207"/>
            <a:ext cx="265766" cy="336339"/>
          </a:xfrm>
          <a:custGeom>
            <a:avLst/>
            <a:gdLst>
              <a:gd name="connsiteX0" fmla="*/ 0 w 329784"/>
              <a:gd name="connsiteY0" fmla="*/ 194872 h 434714"/>
              <a:gd name="connsiteX1" fmla="*/ 119922 w 329784"/>
              <a:gd name="connsiteY1" fmla="*/ 344773 h 434714"/>
              <a:gd name="connsiteX2" fmla="*/ 149902 w 329784"/>
              <a:gd name="connsiteY2" fmla="*/ 434714 h 434714"/>
              <a:gd name="connsiteX3" fmla="*/ 149902 w 329784"/>
              <a:gd name="connsiteY3" fmla="*/ 434714 h 434714"/>
              <a:gd name="connsiteX4" fmla="*/ 224853 w 329784"/>
              <a:gd name="connsiteY4" fmla="*/ 179882 h 434714"/>
              <a:gd name="connsiteX5" fmla="*/ 329784 w 329784"/>
              <a:gd name="connsiteY5" fmla="*/ 0 h 434714"/>
              <a:gd name="connsiteX6" fmla="*/ 329784 w 329784"/>
              <a:gd name="connsiteY6" fmla="*/ 0 h 434714"/>
              <a:gd name="connsiteX7" fmla="*/ 329784 w 329784"/>
              <a:gd name="connsiteY7" fmla="*/ 0 h 434714"/>
              <a:gd name="connsiteX8" fmla="*/ 329784 w 329784"/>
              <a:gd name="connsiteY8" fmla="*/ 0 h 4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9784" h="434714">
                <a:moveTo>
                  <a:pt x="0" y="194872"/>
                </a:moveTo>
                <a:cubicBezTo>
                  <a:pt x="47469" y="249835"/>
                  <a:pt x="94938" y="304799"/>
                  <a:pt x="119922" y="344773"/>
                </a:cubicBezTo>
                <a:cubicBezTo>
                  <a:pt x="144906" y="384747"/>
                  <a:pt x="149902" y="434714"/>
                  <a:pt x="149902" y="434714"/>
                </a:cubicBezTo>
                <a:lnTo>
                  <a:pt x="149902" y="434714"/>
                </a:lnTo>
                <a:cubicBezTo>
                  <a:pt x="162394" y="392242"/>
                  <a:pt x="194873" y="252334"/>
                  <a:pt x="224853" y="179882"/>
                </a:cubicBezTo>
                <a:cubicBezTo>
                  <a:pt x="254833" y="107430"/>
                  <a:pt x="329784" y="0"/>
                  <a:pt x="329784" y="0"/>
                </a:cubicBezTo>
                <a:lnTo>
                  <a:pt x="329784" y="0"/>
                </a:lnTo>
                <a:lnTo>
                  <a:pt x="329784" y="0"/>
                </a:lnTo>
                <a:lnTo>
                  <a:pt x="329784" y="0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>
              <a:latin typeface="+mn-ea"/>
            </a:endParaRPr>
          </a:p>
        </p:txBody>
      </p:sp>
      <p:grpSp>
        <p:nvGrpSpPr>
          <p:cNvPr id="36" name="그룹 16"/>
          <p:cNvGrpSpPr>
            <a:grpSpLocks/>
          </p:cNvGrpSpPr>
          <p:nvPr/>
        </p:nvGrpSpPr>
        <p:grpSpPr bwMode="auto">
          <a:xfrm>
            <a:off x="308492" y="1266823"/>
            <a:ext cx="681597" cy="882609"/>
            <a:chOff x="283699" y="2438400"/>
            <a:chExt cx="681534" cy="882854"/>
          </a:xfrm>
        </p:grpSpPr>
        <p:sp>
          <p:nvSpPr>
            <p:cNvPr id="37" name="TextBox 14"/>
            <p:cNvSpPr txBox="1"/>
            <p:nvPr/>
          </p:nvSpPr>
          <p:spPr>
            <a:xfrm>
              <a:off x="283699" y="2767102"/>
              <a:ext cx="681534" cy="5541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9pPr>
            </a:lstStyle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목표 시장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유형과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특징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8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67" y="2438400"/>
              <a:ext cx="406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86554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목표 시장 운영 프로세스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+mn-ea"/>
                <a:ea typeface="+mn-ea"/>
              </a:rPr>
              <a:pPr/>
              <a:t>153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+mn-ea"/>
              <a:ea typeface="+mn-ea"/>
            </a:endParaRPr>
          </a:p>
        </p:txBody>
      </p:sp>
      <p:graphicFrame>
        <p:nvGraphicFramePr>
          <p:cNvPr id="38" name="다이어그램 37"/>
          <p:cNvGraphicFramePr/>
          <p:nvPr/>
        </p:nvGraphicFramePr>
        <p:xfrm>
          <a:off x="1369653" y="1892111"/>
          <a:ext cx="4369004" cy="54186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5" name="그룹 16"/>
          <p:cNvGrpSpPr>
            <a:grpSpLocks/>
          </p:cNvGrpSpPr>
          <p:nvPr/>
        </p:nvGrpSpPr>
        <p:grpSpPr bwMode="auto">
          <a:xfrm>
            <a:off x="141781" y="1266821"/>
            <a:ext cx="1015022" cy="574834"/>
            <a:chOff x="117002" y="2438400"/>
            <a:chExt cx="1014927" cy="574994"/>
          </a:xfrm>
        </p:grpSpPr>
        <p:sp>
          <p:nvSpPr>
            <p:cNvPr id="76" name="TextBox 14"/>
            <p:cNvSpPr txBox="1"/>
            <p:nvPr/>
          </p:nvSpPr>
          <p:spPr>
            <a:xfrm>
              <a:off x="117002" y="2767104"/>
              <a:ext cx="1014927" cy="2462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9pPr>
            </a:lstStyle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일반적 구매절차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77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67" y="2438400"/>
              <a:ext cx="406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410841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목표 시장 운영 프로세스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EECC29-86B7-48DC-8565-DA1597D4CA4B}" type="slidenum">
              <a:rPr lang="ko-KR" altLang="en-US" smtClean="0"/>
              <a:pPr>
                <a:defRPr/>
              </a:pPr>
              <a:t>154</a:t>
            </a:fld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 bwMode="auto">
          <a:xfrm>
            <a:off x="4025791" y="1555770"/>
            <a:ext cx="957038" cy="439190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chemeClr val="tx1"/>
                </a:solidFill>
                <a:latin typeface="+mn-ea"/>
              </a:rPr>
              <a:t>위생</a:t>
            </a:r>
            <a:endParaRPr kumimoji="0" lang="en-US" altLang="ko-KR" sz="1200" dirty="0" smtClean="0">
              <a:solidFill>
                <a:schemeClr val="tx1"/>
              </a:solidFill>
              <a:latin typeface="+mn-ea"/>
            </a:endParaRP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err="1" smtClean="0">
                <a:solidFill>
                  <a:schemeClr val="tx1"/>
                </a:solidFill>
                <a:latin typeface="+mn-ea"/>
              </a:rPr>
              <a:t>안전팀</a:t>
            </a:r>
            <a:endParaRPr kumimoji="0" lang="ko-KR" altLang="en-US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모서리가 둥근 직사각형 4"/>
          <p:cNvSpPr/>
          <p:nvPr/>
        </p:nvSpPr>
        <p:spPr bwMode="auto">
          <a:xfrm>
            <a:off x="4025791" y="2653744"/>
            <a:ext cx="957038" cy="439190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chemeClr val="tx1"/>
                </a:solidFill>
                <a:latin typeface="+mn-ea"/>
              </a:rPr>
              <a:t>식품</a:t>
            </a:r>
            <a:endParaRPr kumimoji="0" lang="en-US" altLang="ko-KR" sz="1200" dirty="0" smtClean="0">
              <a:solidFill>
                <a:schemeClr val="tx1"/>
              </a:solidFill>
              <a:latin typeface="+mn-ea"/>
            </a:endParaRP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chemeClr val="tx1"/>
                </a:solidFill>
                <a:latin typeface="+mn-ea"/>
              </a:rPr>
              <a:t>연구소</a:t>
            </a:r>
            <a:endParaRPr kumimoji="0" lang="ko-KR" altLang="en-US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5366801" y="3861514"/>
            <a:ext cx="921941" cy="439190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err="1">
                <a:solidFill>
                  <a:schemeClr val="tx1"/>
                </a:solidFill>
                <a:latin typeface="+mn-ea"/>
              </a:rPr>
              <a:t>업장</a:t>
            </a:r>
            <a:r>
              <a:rPr kumimoji="0" lang="en-US" altLang="ko-KR" sz="1200" dirty="0" smtClean="0">
                <a:solidFill>
                  <a:schemeClr val="tx1"/>
                </a:solidFill>
                <a:latin typeface="+mn-ea"/>
              </a:rPr>
              <a:t>,</a:t>
            </a: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chemeClr val="tx1"/>
                </a:solidFill>
                <a:latin typeface="+mn-ea"/>
              </a:rPr>
              <a:t>고객</a:t>
            </a:r>
            <a:endParaRPr kumimoji="0" lang="ko-KR" altLang="en-US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2768601" y="3861514"/>
            <a:ext cx="921943" cy="439190"/>
          </a:xfrm>
          <a:prstGeom prst="roundRect">
            <a:avLst/>
          </a:prstGeom>
          <a:solidFill>
            <a:srgbClr val="F9F7A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>
                <a:solidFill>
                  <a:schemeClr val="tx1"/>
                </a:solidFill>
                <a:latin typeface="+mn-ea"/>
              </a:rPr>
              <a:t>구매부서</a:t>
            </a:r>
          </a:p>
        </p:txBody>
      </p:sp>
      <p:sp>
        <p:nvSpPr>
          <p:cNvPr id="8" name="모서리가 둥근 직사각형 7"/>
          <p:cNvSpPr/>
          <p:nvPr/>
        </p:nvSpPr>
        <p:spPr bwMode="auto">
          <a:xfrm>
            <a:off x="1119181" y="3971311"/>
            <a:ext cx="921941" cy="439190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chemeClr val="tx1"/>
                </a:solidFill>
                <a:latin typeface="+mn-ea"/>
              </a:rPr>
              <a:t>공급</a:t>
            </a:r>
            <a:endParaRPr kumimoji="0" lang="en-US" altLang="ko-KR" sz="1200" dirty="0" smtClean="0">
              <a:solidFill>
                <a:schemeClr val="tx1"/>
              </a:solidFill>
              <a:latin typeface="+mn-ea"/>
            </a:endParaRP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chemeClr val="tx1"/>
                </a:solidFill>
                <a:latin typeface="+mn-ea"/>
              </a:rPr>
              <a:t>업체</a:t>
            </a:r>
            <a:r>
              <a:rPr kumimoji="0" lang="en-US" altLang="ko-KR" sz="1200" dirty="0">
                <a:solidFill>
                  <a:schemeClr val="tx1"/>
                </a:solidFill>
                <a:latin typeface="+mn-ea"/>
              </a:rPr>
              <a:t>3</a:t>
            </a:r>
            <a:endParaRPr kumimoji="0" lang="ko-KR" altLang="en-US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모서리가 둥근 직사각형 8"/>
          <p:cNvSpPr/>
          <p:nvPr/>
        </p:nvSpPr>
        <p:spPr bwMode="auto">
          <a:xfrm>
            <a:off x="1119181" y="3312528"/>
            <a:ext cx="921941" cy="439190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chemeClr val="tx1"/>
                </a:solidFill>
                <a:latin typeface="+mn-ea"/>
              </a:rPr>
              <a:t>공급</a:t>
            </a:r>
            <a:endParaRPr kumimoji="0" lang="en-US" altLang="ko-KR" sz="1200" dirty="0" smtClean="0">
              <a:solidFill>
                <a:schemeClr val="tx1"/>
              </a:solidFill>
              <a:latin typeface="+mn-ea"/>
            </a:endParaRP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chemeClr val="tx1"/>
                </a:solidFill>
                <a:latin typeface="+mn-ea"/>
              </a:rPr>
              <a:t>업체</a:t>
            </a:r>
            <a:r>
              <a:rPr kumimoji="0" lang="en-US" altLang="ko-KR" sz="1200" dirty="0">
                <a:solidFill>
                  <a:schemeClr val="tx1"/>
                </a:solidFill>
                <a:latin typeface="+mn-ea"/>
              </a:rPr>
              <a:t>2</a:t>
            </a:r>
            <a:endParaRPr kumimoji="0" lang="ko-KR" altLang="en-US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" name="모서리가 둥근 직사각형 9"/>
          <p:cNvSpPr/>
          <p:nvPr/>
        </p:nvSpPr>
        <p:spPr bwMode="auto">
          <a:xfrm>
            <a:off x="1119181" y="2653744"/>
            <a:ext cx="921941" cy="439190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chemeClr val="tx1"/>
                </a:solidFill>
                <a:latin typeface="+mn-ea"/>
              </a:rPr>
              <a:t>공급</a:t>
            </a:r>
            <a:endParaRPr kumimoji="0" lang="en-US" altLang="ko-KR" sz="1200" dirty="0" smtClean="0">
              <a:solidFill>
                <a:schemeClr val="tx1"/>
              </a:solidFill>
              <a:latin typeface="+mn-ea"/>
            </a:endParaRP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chemeClr val="tx1"/>
                </a:solidFill>
                <a:latin typeface="+mn-ea"/>
              </a:rPr>
              <a:t>업체</a:t>
            </a:r>
            <a:r>
              <a:rPr kumimoji="0" lang="en-US" altLang="ko-KR" sz="1200" dirty="0">
                <a:solidFill>
                  <a:schemeClr val="tx1"/>
                </a:solidFill>
                <a:latin typeface="+mn-ea"/>
              </a:rPr>
              <a:t>1</a:t>
            </a:r>
            <a:endParaRPr kumimoji="0" lang="ko-KR" altLang="en-US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모서리가 둥근 직사각형 10"/>
          <p:cNvSpPr/>
          <p:nvPr/>
        </p:nvSpPr>
        <p:spPr bwMode="auto">
          <a:xfrm>
            <a:off x="4025791" y="5179082"/>
            <a:ext cx="957038" cy="439190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err="1">
                <a:solidFill>
                  <a:schemeClr val="tx1"/>
                </a:solidFill>
                <a:latin typeface="+mn-ea"/>
              </a:rPr>
              <a:t>마케팅팀</a:t>
            </a:r>
            <a:endParaRPr kumimoji="0" lang="ko-KR" altLang="en-US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 bwMode="auto">
          <a:xfrm>
            <a:off x="1062207" y="2543946"/>
            <a:ext cx="1081720" cy="2744936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>
              <a:latin typeface="+mn-ea"/>
            </a:endParaRPr>
          </a:p>
        </p:txBody>
      </p:sp>
      <p:cxnSp>
        <p:nvCxnSpPr>
          <p:cNvPr id="13" name="Shape 21"/>
          <p:cNvCxnSpPr/>
          <p:nvPr/>
        </p:nvCxnSpPr>
        <p:spPr bwMode="auto">
          <a:xfrm>
            <a:off x="2098097" y="3422326"/>
            <a:ext cx="2054348" cy="439190"/>
          </a:xfrm>
          <a:prstGeom prst="bentConnector2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화살표 연결선 13"/>
          <p:cNvCxnSpPr/>
          <p:nvPr/>
        </p:nvCxnSpPr>
        <p:spPr bwMode="auto">
          <a:xfrm>
            <a:off x="2265722" y="4300703"/>
            <a:ext cx="502879" cy="2440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화살표 연결선 14"/>
          <p:cNvCxnSpPr/>
          <p:nvPr/>
        </p:nvCxnSpPr>
        <p:spPr bwMode="auto">
          <a:xfrm rot="10800000">
            <a:off x="2265722" y="3971311"/>
            <a:ext cx="502879" cy="2439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모서리가 둥근 직사각형 15"/>
          <p:cNvSpPr/>
          <p:nvPr/>
        </p:nvSpPr>
        <p:spPr bwMode="auto">
          <a:xfrm>
            <a:off x="1119181" y="4630096"/>
            <a:ext cx="921941" cy="439190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chemeClr val="tx1"/>
                </a:solidFill>
                <a:latin typeface="+mn-ea"/>
              </a:rPr>
              <a:t>공급</a:t>
            </a:r>
            <a:endParaRPr kumimoji="0" lang="en-US" altLang="ko-KR" sz="1200" dirty="0" smtClean="0">
              <a:solidFill>
                <a:schemeClr val="tx1"/>
              </a:solidFill>
              <a:latin typeface="+mn-ea"/>
            </a:endParaRP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chemeClr val="tx1"/>
                </a:solidFill>
                <a:latin typeface="+mn-ea"/>
              </a:rPr>
              <a:t>업체</a:t>
            </a:r>
            <a:r>
              <a:rPr kumimoji="0" lang="en-US" altLang="ko-KR" sz="1200" dirty="0">
                <a:solidFill>
                  <a:schemeClr val="tx1"/>
                </a:solidFill>
                <a:latin typeface="+mn-ea"/>
              </a:rPr>
              <a:t>4</a:t>
            </a:r>
            <a:endParaRPr kumimoji="0" lang="ko-KR" altLang="en-US" sz="1200" dirty="0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17" name="직선 화살표 연결선 16"/>
          <p:cNvCxnSpPr/>
          <p:nvPr/>
        </p:nvCxnSpPr>
        <p:spPr bwMode="auto">
          <a:xfrm>
            <a:off x="2265722" y="2873339"/>
            <a:ext cx="1760072" cy="2439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화살표 연결선 17"/>
          <p:cNvCxnSpPr/>
          <p:nvPr/>
        </p:nvCxnSpPr>
        <p:spPr bwMode="auto">
          <a:xfrm rot="10800000" flipV="1">
            <a:off x="2265722" y="2763541"/>
            <a:ext cx="1760072" cy="0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 bwMode="auto">
          <a:xfrm>
            <a:off x="3690542" y="4081109"/>
            <a:ext cx="335251" cy="2440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 bwMode="auto">
          <a:xfrm>
            <a:off x="4863922" y="4081109"/>
            <a:ext cx="502879" cy="2440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모서리가 둥근 직사각형 20"/>
          <p:cNvSpPr/>
          <p:nvPr/>
        </p:nvSpPr>
        <p:spPr bwMode="auto">
          <a:xfrm>
            <a:off x="4025791" y="3861514"/>
            <a:ext cx="957038" cy="439190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chemeClr val="tx1"/>
                </a:solidFill>
                <a:latin typeface="+mn-ea"/>
              </a:rPr>
              <a:t>물류</a:t>
            </a:r>
            <a:endParaRPr kumimoji="0" lang="en-US" altLang="ko-KR" sz="1200" dirty="0" smtClean="0">
              <a:solidFill>
                <a:schemeClr val="tx1"/>
              </a:solidFill>
              <a:latin typeface="+mn-ea"/>
            </a:endParaRP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dirty="0" smtClean="0">
                <a:solidFill>
                  <a:schemeClr val="tx1"/>
                </a:solidFill>
                <a:latin typeface="+mn-ea"/>
              </a:rPr>
              <a:t>센터</a:t>
            </a:r>
            <a:endParaRPr kumimoji="0" lang="ko-KR" altLang="en-US" sz="1200" dirty="0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22" name="직선 화살표 연결선 21"/>
          <p:cNvCxnSpPr>
            <a:stCxn id="7" idx="2"/>
            <a:endCxn id="11" idx="1"/>
          </p:cNvCxnSpPr>
          <p:nvPr/>
        </p:nvCxnSpPr>
        <p:spPr bwMode="auto">
          <a:xfrm>
            <a:off x="3229572" y="4300703"/>
            <a:ext cx="796219" cy="1097974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화살표 연결선 22"/>
          <p:cNvCxnSpPr/>
          <p:nvPr/>
        </p:nvCxnSpPr>
        <p:spPr bwMode="auto">
          <a:xfrm rot="5400000">
            <a:off x="4089559" y="2325860"/>
            <a:ext cx="658784" cy="1861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화살표 연결선 23"/>
          <p:cNvCxnSpPr/>
          <p:nvPr/>
        </p:nvCxnSpPr>
        <p:spPr bwMode="auto">
          <a:xfrm rot="5400000">
            <a:off x="4033728" y="3477802"/>
            <a:ext cx="768583" cy="3725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/>
          <p:nvPr/>
        </p:nvCxnSpPr>
        <p:spPr bwMode="auto">
          <a:xfrm rot="16200000" flipV="1">
            <a:off x="4248935" y="2317033"/>
            <a:ext cx="673424" cy="0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/>
          <p:nvPr/>
        </p:nvCxnSpPr>
        <p:spPr bwMode="auto">
          <a:xfrm flipV="1">
            <a:off x="4585645" y="3092933"/>
            <a:ext cx="0" cy="768582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70"/>
          <p:cNvSpPr txBox="1">
            <a:spLocks noChangeArrowheads="1"/>
          </p:cNvSpPr>
          <p:nvPr/>
        </p:nvSpPr>
        <p:spPr bwMode="auto">
          <a:xfrm>
            <a:off x="4680599" y="2104757"/>
            <a:ext cx="1203869" cy="461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latinLnBrk="0"/>
            <a:r>
              <a:rPr kumimoji="0" lang="ko-KR" altLang="en-US" sz="1000" dirty="0">
                <a:latin typeface="+mn-ea"/>
                <a:ea typeface="+mn-ea"/>
              </a:rPr>
              <a:t>생산환경 분석</a:t>
            </a:r>
            <a:endParaRPr kumimoji="0" lang="en-US" altLang="ko-KR" sz="1000" dirty="0">
              <a:latin typeface="+mn-ea"/>
              <a:ea typeface="+mn-ea"/>
            </a:endParaRPr>
          </a:p>
          <a:p>
            <a:pPr latinLnBrk="0"/>
            <a:r>
              <a:rPr kumimoji="0" lang="ko-KR" altLang="en-US" sz="1000" dirty="0">
                <a:latin typeface="+mn-ea"/>
                <a:ea typeface="+mn-ea"/>
              </a:rPr>
              <a:t>제품품질 분석</a:t>
            </a:r>
          </a:p>
        </p:txBody>
      </p:sp>
      <p:sp>
        <p:nvSpPr>
          <p:cNvPr id="28" name="TextBox 71"/>
          <p:cNvSpPr txBox="1">
            <a:spLocks noChangeArrowheads="1"/>
          </p:cNvSpPr>
          <p:nvPr/>
        </p:nvSpPr>
        <p:spPr bwMode="auto">
          <a:xfrm>
            <a:off x="4680599" y="3310427"/>
            <a:ext cx="1198542" cy="461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latinLnBrk="0"/>
            <a:r>
              <a:rPr kumimoji="0" lang="ko-KR" altLang="en-US" sz="1000" dirty="0">
                <a:latin typeface="+mn-ea"/>
                <a:ea typeface="+mn-ea"/>
              </a:rPr>
              <a:t>입고제품 </a:t>
            </a:r>
            <a:r>
              <a:rPr kumimoji="0" lang="ko-KR" altLang="en-US" sz="1000" dirty="0" smtClean="0">
                <a:latin typeface="+mn-ea"/>
                <a:ea typeface="+mn-ea"/>
              </a:rPr>
              <a:t>분석</a:t>
            </a:r>
            <a:endParaRPr kumimoji="0" lang="en-US" altLang="ko-KR" sz="1000" dirty="0" smtClean="0">
              <a:latin typeface="+mn-ea"/>
              <a:ea typeface="+mn-ea"/>
            </a:endParaRPr>
          </a:p>
          <a:p>
            <a:pPr latinLnBrk="0"/>
            <a:r>
              <a:rPr kumimoji="0" lang="ko-KR" altLang="en-US" sz="1000" dirty="0" smtClean="0">
                <a:latin typeface="+mn-ea"/>
                <a:ea typeface="+mn-ea"/>
              </a:rPr>
              <a:t> </a:t>
            </a:r>
            <a:r>
              <a:rPr kumimoji="0" lang="ko-KR" altLang="en-US" sz="1000" dirty="0">
                <a:latin typeface="+mn-ea"/>
                <a:ea typeface="+mn-ea"/>
              </a:rPr>
              <a:t>및 검사</a:t>
            </a:r>
          </a:p>
        </p:txBody>
      </p:sp>
      <p:sp>
        <p:nvSpPr>
          <p:cNvPr id="29" name="TextBox 72"/>
          <p:cNvSpPr txBox="1">
            <a:spLocks noChangeArrowheads="1"/>
          </p:cNvSpPr>
          <p:nvPr/>
        </p:nvSpPr>
        <p:spPr bwMode="auto">
          <a:xfrm>
            <a:off x="5472899" y="4329346"/>
            <a:ext cx="756414" cy="63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ctr" latinLnBrk="0"/>
            <a:r>
              <a:rPr kumimoji="0" lang="ko-KR" altLang="en-US" sz="1000" dirty="0" smtClean="0">
                <a:latin typeface="+mn-ea"/>
                <a:ea typeface="+mn-ea"/>
              </a:rPr>
              <a:t>제품</a:t>
            </a:r>
            <a:endParaRPr kumimoji="0" lang="en-US" altLang="ko-KR" sz="1000" dirty="0" smtClean="0">
              <a:latin typeface="+mn-ea"/>
              <a:ea typeface="+mn-ea"/>
            </a:endParaRPr>
          </a:p>
          <a:p>
            <a:pPr algn="ctr" latinLnBrk="0"/>
            <a:r>
              <a:rPr kumimoji="0" lang="ko-KR" altLang="en-US" sz="1000" dirty="0" smtClean="0">
                <a:latin typeface="+mn-ea"/>
                <a:ea typeface="+mn-ea"/>
              </a:rPr>
              <a:t>개선사항</a:t>
            </a:r>
            <a:endParaRPr kumimoji="0" lang="en-US" altLang="ko-KR" sz="1000" dirty="0" smtClean="0">
              <a:latin typeface="+mn-ea"/>
              <a:ea typeface="+mn-ea"/>
            </a:endParaRPr>
          </a:p>
          <a:p>
            <a:pPr algn="ctr" latinLnBrk="0"/>
            <a:r>
              <a:rPr kumimoji="0" lang="ko-KR" altLang="en-US" sz="1000" dirty="0" smtClean="0">
                <a:latin typeface="+mn-ea"/>
                <a:ea typeface="+mn-ea"/>
              </a:rPr>
              <a:t>제안</a:t>
            </a:r>
            <a:endParaRPr kumimoji="0" lang="ko-KR" altLang="en-US" sz="1000" dirty="0">
              <a:latin typeface="+mn-ea"/>
              <a:ea typeface="+mn-ea"/>
            </a:endParaRPr>
          </a:p>
        </p:txBody>
      </p:sp>
      <p:sp>
        <p:nvSpPr>
          <p:cNvPr id="30" name="TextBox 73"/>
          <p:cNvSpPr txBox="1">
            <a:spLocks noChangeArrowheads="1"/>
          </p:cNvSpPr>
          <p:nvPr/>
        </p:nvSpPr>
        <p:spPr bwMode="auto">
          <a:xfrm>
            <a:off x="4120749" y="4300703"/>
            <a:ext cx="756414" cy="461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ctr" latinLnBrk="0"/>
            <a:r>
              <a:rPr kumimoji="0" lang="ko-KR" altLang="en-US" sz="1000" dirty="0" smtClean="0">
                <a:latin typeface="+mn-ea"/>
                <a:ea typeface="+mn-ea"/>
              </a:rPr>
              <a:t>입고제품</a:t>
            </a:r>
            <a:endParaRPr kumimoji="0" lang="en-US" altLang="ko-KR" sz="1000" dirty="0" smtClean="0">
              <a:latin typeface="+mn-ea"/>
              <a:ea typeface="+mn-ea"/>
            </a:endParaRPr>
          </a:p>
          <a:p>
            <a:pPr algn="ctr" latinLnBrk="0"/>
            <a:r>
              <a:rPr kumimoji="0" lang="ko-KR" altLang="en-US" sz="1000" dirty="0" smtClean="0">
                <a:latin typeface="+mn-ea"/>
                <a:ea typeface="+mn-ea"/>
              </a:rPr>
              <a:t>검수</a:t>
            </a:r>
            <a:endParaRPr kumimoji="0" lang="ko-KR" altLang="en-US" sz="1000" dirty="0">
              <a:latin typeface="+mn-ea"/>
              <a:ea typeface="+mn-ea"/>
            </a:endParaRPr>
          </a:p>
        </p:txBody>
      </p:sp>
      <p:sp>
        <p:nvSpPr>
          <p:cNvPr id="31" name="TextBox 74"/>
          <p:cNvSpPr txBox="1">
            <a:spLocks noChangeArrowheads="1"/>
          </p:cNvSpPr>
          <p:nvPr/>
        </p:nvSpPr>
        <p:spPr bwMode="auto">
          <a:xfrm>
            <a:off x="2684787" y="3158812"/>
            <a:ext cx="825663" cy="28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latinLnBrk="0"/>
            <a:r>
              <a:rPr kumimoji="0" lang="ko-KR" altLang="en-US" sz="1000" dirty="0">
                <a:latin typeface="+mn-ea"/>
                <a:ea typeface="+mn-ea"/>
              </a:rPr>
              <a:t>제품 입고</a:t>
            </a:r>
          </a:p>
        </p:txBody>
      </p:sp>
      <p:sp>
        <p:nvSpPr>
          <p:cNvPr id="32" name="TextBox 75"/>
          <p:cNvSpPr txBox="1">
            <a:spLocks noChangeArrowheads="1"/>
          </p:cNvSpPr>
          <p:nvPr/>
        </p:nvSpPr>
        <p:spPr bwMode="auto">
          <a:xfrm>
            <a:off x="2349536" y="3749980"/>
            <a:ext cx="383533" cy="28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latinLnBrk="0"/>
            <a:r>
              <a:rPr kumimoji="0" lang="ko-KR" altLang="en-US" sz="1000">
                <a:latin typeface="+mn-ea"/>
                <a:ea typeface="+mn-ea"/>
              </a:rPr>
              <a:t>발주</a:t>
            </a:r>
          </a:p>
        </p:txBody>
      </p:sp>
      <p:sp>
        <p:nvSpPr>
          <p:cNvPr id="33" name="TextBox 76"/>
          <p:cNvSpPr txBox="1">
            <a:spLocks noChangeArrowheads="1"/>
          </p:cNvSpPr>
          <p:nvPr/>
        </p:nvSpPr>
        <p:spPr bwMode="auto">
          <a:xfrm>
            <a:off x="2219892" y="4298967"/>
            <a:ext cx="868278" cy="461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latinLnBrk="0"/>
            <a:r>
              <a:rPr kumimoji="0" lang="ko-KR" altLang="en-US" sz="1000" dirty="0">
                <a:latin typeface="+mn-ea"/>
                <a:ea typeface="+mn-ea"/>
              </a:rPr>
              <a:t>업체 선정</a:t>
            </a:r>
            <a:r>
              <a:rPr kumimoji="0" lang="en-US" altLang="ko-KR" sz="1000" dirty="0">
                <a:latin typeface="+mn-ea"/>
                <a:ea typeface="+mn-ea"/>
              </a:rPr>
              <a:t>,</a:t>
            </a:r>
          </a:p>
          <a:p>
            <a:pPr latinLnBrk="0"/>
            <a:r>
              <a:rPr kumimoji="0" lang="ko-KR" altLang="en-US" sz="1000" dirty="0">
                <a:latin typeface="+mn-ea"/>
                <a:ea typeface="+mn-ea"/>
              </a:rPr>
              <a:t>품목 등록</a:t>
            </a:r>
          </a:p>
        </p:txBody>
      </p:sp>
      <p:grpSp>
        <p:nvGrpSpPr>
          <p:cNvPr id="37" name="그룹 16"/>
          <p:cNvGrpSpPr>
            <a:grpSpLocks/>
          </p:cNvGrpSpPr>
          <p:nvPr/>
        </p:nvGrpSpPr>
        <p:grpSpPr bwMode="auto">
          <a:xfrm>
            <a:off x="141782" y="1266820"/>
            <a:ext cx="1015021" cy="728722"/>
            <a:chOff x="117000" y="2438400"/>
            <a:chExt cx="1014925" cy="728925"/>
          </a:xfrm>
        </p:grpSpPr>
        <p:sp>
          <p:nvSpPr>
            <p:cNvPr id="38" name="TextBox 14"/>
            <p:cNvSpPr txBox="1"/>
            <p:nvPr/>
          </p:nvSpPr>
          <p:spPr>
            <a:xfrm>
              <a:off x="117000" y="2767104"/>
              <a:ext cx="1014925" cy="4002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9pPr>
            </a:lstStyle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위탁급식업체의 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구매절차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9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67" y="2438400"/>
              <a:ext cx="406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목표 시장 운영 프로세스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+mn-ea"/>
                <a:ea typeface="+mn-ea"/>
              </a:rPr>
              <a:pPr/>
              <a:t>155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+mn-ea"/>
              <a:ea typeface="+mn-ea"/>
            </a:endParaRPr>
          </a:p>
        </p:txBody>
      </p:sp>
      <p:grpSp>
        <p:nvGrpSpPr>
          <p:cNvPr id="6" name="그룹 16"/>
          <p:cNvGrpSpPr>
            <a:grpSpLocks/>
          </p:cNvGrpSpPr>
          <p:nvPr/>
        </p:nvGrpSpPr>
        <p:grpSpPr bwMode="auto">
          <a:xfrm>
            <a:off x="271623" y="1266820"/>
            <a:ext cx="755335" cy="882612"/>
            <a:chOff x="246832" y="2438400"/>
            <a:chExt cx="755263" cy="882858"/>
          </a:xfrm>
        </p:grpSpPr>
        <p:sp>
          <p:nvSpPr>
            <p:cNvPr id="76" name="TextBox 14"/>
            <p:cNvSpPr txBox="1"/>
            <p:nvPr/>
          </p:nvSpPr>
          <p:spPr>
            <a:xfrm>
              <a:off x="246832" y="2767106"/>
              <a:ext cx="755263" cy="5541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9pPr>
            </a:lstStyle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수의계약의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방법 및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내용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77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67" y="2438400"/>
              <a:ext cx="406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201" name="표 200"/>
          <p:cNvGraphicFramePr>
            <a:graphicFrameLocks noGrp="1"/>
          </p:cNvGraphicFramePr>
          <p:nvPr/>
        </p:nvGraphicFramePr>
        <p:xfrm>
          <a:off x="1084685" y="1524236"/>
          <a:ext cx="5173063" cy="303697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783797"/>
                <a:gridCol w="4389266"/>
              </a:tblGrid>
              <a:tr h="433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구 분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39" marR="91439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수의계약의 방법 및 내용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39" marR="91439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종 류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buFont typeface="Arial" pitchFamily="34" charset="0"/>
                        <a:buChar char="•"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복수 견적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단일 견적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33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계약절차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anchor="ctr"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특정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몇몇 업체에 구매물품의 견적서 요구 →명세서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발주서 송부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anchor="ctr"/>
                </a:tc>
              </a:tr>
              <a:tr h="433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법적효력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anchor="ctr"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계약서를 별도로 체결하지 않을 경우 발주서가 법적 효력 지님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anchor="ctr"/>
                </a:tc>
              </a:tr>
              <a:tr h="433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장 점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anchor="ctr"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절차간편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경비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인원절약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)/ 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실용이 확실한 업자선정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신속∙안전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anchor="ctr"/>
                </a:tc>
              </a:tr>
              <a:tr h="433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단 점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anchor="ctr"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구매자의 구매력 제한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불리한 가격으로 계약 가능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의혹발생가능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anchor="ctr"/>
                </a:tc>
              </a:tr>
              <a:tr h="433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용 도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anchor="ctr"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소규모 급식시설에 적합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채소</a:t>
                      </a:r>
                      <a:r>
                        <a:rPr lang="ko-KR" altLang="en-US" sz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sym typeface="Wingdings"/>
                        </a:rPr>
                        <a:t>생선육류 등의 </a:t>
                      </a:r>
                      <a:r>
                        <a:rPr lang="ko-KR" altLang="en-US" sz="1200" baseline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sym typeface="Wingdings"/>
                        </a:rPr>
                        <a:t>비저장</a:t>
                      </a:r>
                      <a:r>
                        <a:rPr lang="ko-KR" altLang="en-US" sz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sym typeface="Wingdings"/>
                        </a:rPr>
                        <a:t> </a:t>
                      </a:r>
                      <a:r>
                        <a:rPr lang="ko-KR" altLang="en-US" sz="1200" baseline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sym typeface="Wingdings"/>
                        </a:rPr>
                        <a:t>품목시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10841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모서리가 둥근 직사각형 29"/>
          <p:cNvSpPr/>
          <p:nvPr/>
        </p:nvSpPr>
        <p:spPr>
          <a:xfrm>
            <a:off x="1603692" y="5229006"/>
            <a:ext cx="3189025" cy="1584000"/>
          </a:xfrm>
          <a:prstGeom prst="roundRect">
            <a:avLst>
              <a:gd name="adj" fmla="val 834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1603692" y="3332940"/>
            <a:ext cx="3189025" cy="1584000"/>
          </a:xfrm>
          <a:prstGeom prst="roundRect">
            <a:avLst>
              <a:gd name="adj" fmla="val 834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1603692" y="1451954"/>
            <a:ext cx="3189025" cy="1584000"/>
          </a:xfrm>
          <a:prstGeom prst="roundRect">
            <a:avLst>
              <a:gd name="adj" fmla="val 834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목표 시장 공략 전략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156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8" name="TextBox 24"/>
          <p:cNvSpPr txBox="1">
            <a:spLocks noChangeArrowheads="1"/>
          </p:cNvSpPr>
          <p:nvPr/>
        </p:nvSpPr>
        <p:spPr bwMode="auto">
          <a:xfrm>
            <a:off x="2060907" y="3389529"/>
            <a:ext cx="2340980" cy="1461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92075" indent="-92075" latinLnBrk="0">
              <a:spcBef>
                <a:spcPts val="600"/>
              </a:spcBef>
              <a:buFont typeface="Arial" pitchFamily="34" charset="0"/>
              <a:buChar char="•"/>
            </a:pPr>
            <a:r>
              <a:rPr kumimoji="0" lang="ko-KR" altLang="en-US" sz="1200" dirty="0" smtClean="0">
                <a:latin typeface="+mn-ea"/>
                <a:ea typeface="+mn-ea"/>
              </a:rPr>
              <a:t>산지에서 </a:t>
            </a:r>
            <a:r>
              <a:rPr kumimoji="0" lang="ko-KR" altLang="en-US" sz="1200" dirty="0">
                <a:latin typeface="+mn-ea"/>
                <a:ea typeface="+mn-ea"/>
              </a:rPr>
              <a:t>직접 매입하는 경우 물량이 많은 </a:t>
            </a:r>
            <a:r>
              <a:rPr kumimoji="0" lang="ko-KR" altLang="en-US" sz="1200" dirty="0" smtClean="0">
                <a:latin typeface="+mn-ea"/>
                <a:ea typeface="+mn-ea"/>
              </a:rPr>
              <a:t>식자재의 경우 수급의 </a:t>
            </a:r>
            <a:r>
              <a:rPr kumimoji="0" lang="ko-KR" altLang="en-US" sz="1200" dirty="0">
                <a:latin typeface="+mn-ea"/>
                <a:ea typeface="+mn-ea"/>
              </a:rPr>
              <a:t>원활함과 원가관리를 위해 직접 매입함</a:t>
            </a:r>
            <a:endParaRPr kumimoji="0" lang="en-US" altLang="ko-KR" sz="1200" dirty="0">
              <a:latin typeface="+mn-ea"/>
              <a:ea typeface="+mn-ea"/>
            </a:endParaRPr>
          </a:p>
          <a:p>
            <a:pPr marL="92075" indent="-92075" latinLnBrk="0">
              <a:spcBef>
                <a:spcPts val="600"/>
              </a:spcBef>
              <a:buFont typeface="Arial" pitchFamily="34" charset="0"/>
              <a:buChar char="•"/>
            </a:pPr>
            <a:r>
              <a:rPr kumimoji="0" lang="ko-KR" altLang="en-US" sz="1200" dirty="0" smtClean="0">
                <a:latin typeface="+mn-ea"/>
                <a:ea typeface="+mn-ea"/>
              </a:rPr>
              <a:t>물량이 </a:t>
            </a:r>
            <a:r>
              <a:rPr kumimoji="0" lang="ko-KR" altLang="en-US" sz="1200" dirty="0">
                <a:latin typeface="+mn-ea"/>
                <a:ea typeface="+mn-ea"/>
              </a:rPr>
              <a:t>작거나 단가가 비싼 식자재의경우 가락시장 </a:t>
            </a:r>
            <a:r>
              <a:rPr kumimoji="0" lang="ko-KR" altLang="en-US" sz="1200" dirty="0" smtClean="0">
                <a:latin typeface="+mn-ea"/>
                <a:ea typeface="+mn-ea"/>
              </a:rPr>
              <a:t>중</a:t>
            </a:r>
            <a:r>
              <a:rPr kumimoji="0" lang="ko-KR" altLang="en-US" sz="1200" dirty="0">
                <a:latin typeface="+mn-ea"/>
                <a:ea typeface="+mn-ea"/>
              </a:rPr>
              <a:t>∙도매인을 통해 매입함</a:t>
            </a:r>
          </a:p>
        </p:txBody>
      </p:sp>
      <p:sp>
        <p:nvSpPr>
          <p:cNvPr id="79" name="TextBox 28"/>
          <p:cNvSpPr txBox="1">
            <a:spLocks noChangeArrowheads="1"/>
          </p:cNvSpPr>
          <p:nvPr/>
        </p:nvSpPr>
        <p:spPr bwMode="auto">
          <a:xfrm>
            <a:off x="2045140" y="5301361"/>
            <a:ext cx="2353823" cy="1461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92075" indent="-92075" latinLnBrk="0">
              <a:spcBef>
                <a:spcPts val="600"/>
              </a:spcBef>
              <a:buFont typeface="Arial" pitchFamily="34" charset="0"/>
              <a:buChar char="•"/>
            </a:pPr>
            <a:r>
              <a:rPr kumimoji="0" lang="ko-KR" altLang="en-US" sz="1200" dirty="0" smtClean="0">
                <a:latin typeface="+mn-ea"/>
                <a:ea typeface="+mn-ea"/>
              </a:rPr>
              <a:t>물건단가</a:t>
            </a:r>
            <a:r>
              <a:rPr kumimoji="0" lang="en-US" altLang="ko-KR" sz="1200" dirty="0">
                <a:latin typeface="+mn-ea"/>
                <a:ea typeface="+mn-ea"/>
              </a:rPr>
              <a:t>/ </a:t>
            </a:r>
            <a:r>
              <a:rPr kumimoji="0" lang="ko-KR" altLang="en-US" sz="1200" dirty="0">
                <a:latin typeface="+mn-ea"/>
                <a:ea typeface="+mn-ea"/>
              </a:rPr>
              <a:t>품질</a:t>
            </a:r>
            <a:r>
              <a:rPr kumimoji="0" lang="en-US" altLang="ko-KR" sz="1200" dirty="0">
                <a:latin typeface="+mn-ea"/>
                <a:ea typeface="+mn-ea"/>
              </a:rPr>
              <a:t> / </a:t>
            </a:r>
            <a:r>
              <a:rPr kumimoji="0" lang="ko-KR" altLang="en-US" sz="1200" dirty="0">
                <a:latin typeface="+mn-ea"/>
                <a:ea typeface="+mn-ea"/>
              </a:rPr>
              <a:t>배송능력 </a:t>
            </a:r>
            <a:r>
              <a:rPr kumimoji="0" lang="en-US" altLang="ko-KR" sz="1200" dirty="0">
                <a:latin typeface="+mn-ea"/>
                <a:ea typeface="+mn-ea"/>
              </a:rPr>
              <a:t>/ </a:t>
            </a:r>
            <a:r>
              <a:rPr kumimoji="0" lang="ko-KR" altLang="en-US" sz="1200" dirty="0">
                <a:latin typeface="+mn-ea"/>
                <a:ea typeface="+mn-ea"/>
              </a:rPr>
              <a:t>고객불만 대응능력을 </a:t>
            </a:r>
            <a:r>
              <a:rPr kumimoji="0" lang="ko-KR" altLang="en-US" sz="1200" dirty="0" smtClean="0">
                <a:latin typeface="+mn-ea"/>
                <a:ea typeface="+mn-ea"/>
              </a:rPr>
              <a:t>중점적으로 </a:t>
            </a:r>
            <a:r>
              <a:rPr kumimoji="0" lang="ko-KR" altLang="en-US" sz="1200" dirty="0">
                <a:latin typeface="+mn-ea"/>
                <a:ea typeface="+mn-ea"/>
              </a:rPr>
              <a:t>체크함 </a:t>
            </a:r>
            <a:r>
              <a:rPr kumimoji="0" lang="en-US" altLang="ko-KR" sz="1200" dirty="0">
                <a:latin typeface="+mn-ea"/>
                <a:ea typeface="+mn-ea"/>
              </a:rPr>
              <a:t>– </a:t>
            </a:r>
            <a:r>
              <a:rPr kumimoji="0" lang="ko-KR" altLang="en-US" sz="1200" dirty="0">
                <a:latin typeface="+mn-ea"/>
                <a:ea typeface="+mn-ea"/>
              </a:rPr>
              <a:t>가격은 평준화된 부분으로 품질</a:t>
            </a:r>
            <a:r>
              <a:rPr kumimoji="0" lang="en-US" altLang="ko-KR" sz="1200" dirty="0">
                <a:latin typeface="+mn-ea"/>
                <a:ea typeface="+mn-ea"/>
              </a:rPr>
              <a:t>(</a:t>
            </a:r>
            <a:r>
              <a:rPr kumimoji="0" lang="ko-KR" altLang="en-US" sz="1200" dirty="0">
                <a:latin typeface="+mn-ea"/>
                <a:ea typeface="+mn-ea"/>
              </a:rPr>
              <a:t>위생</a:t>
            </a:r>
            <a:r>
              <a:rPr kumimoji="0" lang="en-US" altLang="ko-KR" sz="1200" dirty="0" smtClean="0">
                <a:latin typeface="+mn-ea"/>
                <a:ea typeface="+mn-ea"/>
              </a:rPr>
              <a:t>) </a:t>
            </a:r>
            <a:r>
              <a:rPr kumimoji="0" lang="ko-KR" altLang="en-US" sz="1200" dirty="0" smtClean="0">
                <a:latin typeface="+mn-ea"/>
                <a:ea typeface="+mn-ea"/>
              </a:rPr>
              <a:t>부분 </a:t>
            </a:r>
            <a:r>
              <a:rPr kumimoji="0" lang="ko-KR" altLang="en-US" sz="1200" dirty="0">
                <a:latin typeface="+mn-ea"/>
                <a:ea typeface="+mn-ea"/>
              </a:rPr>
              <a:t>관련한 가점요소가 높음</a:t>
            </a:r>
            <a:endParaRPr kumimoji="0" lang="en-US" altLang="ko-KR" sz="1200" dirty="0">
              <a:latin typeface="+mn-ea"/>
              <a:ea typeface="+mn-ea"/>
            </a:endParaRPr>
          </a:p>
          <a:p>
            <a:pPr marL="92075" indent="-92075" latinLnBrk="0">
              <a:spcBef>
                <a:spcPts val="600"/>
              </a:spcBef>
              <a:buFont typeface="Arial" pitchFamily="34" charset="0"/>
              <a:buChar char="•"/>
            </a:pPr>
            <a:r>
              <a:rPr kumimoji="0" lang="ko-KR" altLang="en-US" sz="1200" dirty="0" smtClean="0">
                <a:latin typeface="+mn-ea"/>
                <a:ea typeface="+mn-ea"/>
              </a:rPr>
              <a:t>장애인 </a:t>
            </a:r>
            <a:r>
              <a:rPr kumimoji="0" lang="ko-KR" altLang="en-US" sz="1200" dirty="0">
                <a:latin typeface="+mn-ea"/>
                <a:ea typeface="+mn-ea"/>
              </a:rPr>
              <a:t>생산품 취급을 통한 </a:t>
            </a:r>
            <a:r>
              <a:rPr kumimoji="0" lang="en-US" altLang="ko-KR" sz="1200" dirty="0">
                <a:latin typeface="+mn-ea"/>
                <a:ea typeface="+mn-ea"/>
              </a:rPr>
              <a:t>B to B</a:t>
            </a:r>
            <a:r>
              <a:rPr kumimoji="0" lang="ko-KR" altLang="en-US" sz="1200" dirty="0" err="1">
                <a:latin typeface="+mn-ea"/>
                <a:ea typeface="+mn-ea"/>
              </a:rPr>
              <a:t>영업시</a:t>
            </a:r>
            <a:r>
              <a:rPr kumimoji="0" lang="ko-KR" altLang="en-US" sz="1200" dirty="0">
                <a:latin typeface="+mn-ea"/>
                <a:ea typeface="+mn-ea"/>
              </a:rPr>
              <a:t> 영업력 제고 없음</a:t>
            </a:r>
            <a:endParaRPr kumimoji="0" lang="en-US" altLang="ko-KR" sz="1200" dirty="0">
              <a:latin typeface="+mn-ea"/>
              <a:ea typeface="+mn-ea"/>
            </a:endParaRPr>
          </a:p>
        </p:txBody>
      </p:sp>
      <p:sp>
        <p:nvSpPr>
          <p:cNvPr id="83" name="오각형 82"/>
          <p:cNvSpPr/>
          <p:nvPr/>
        </p:nvSpPr>
        <p:spPr>
          <a:xfrm>
            <a:off x="4792717" y="1508476"/>
            <a:ext cx="733806" cy="5286356"/>
          </a:xfrm>
          <a:prstGeom prst="homePlate">
            <a:avLst>
              <a:gd name="adj" fmla="val 201887"/>
            </a:avLst>
          </a:prstGeom>
          <a:gradFill flip="none" rotWithShape="1">
            <a:gsLst>
              <a:gs pos="28000">
                <a:srgbClr val="3288A0"/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solidFill>
              <a:schemeClr val="bg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>
              <a:latin typeface="+mn-ea"/>
            </a:endParaRPr>
          </a:p>
        </p:txBody>
      </p:sp>
      <p:grpSp>
        <p:nvGrpSpPr>
          <p:cNvPr id="16" name="그룹 16"/>
          <p:cNvGrpSpPr>
            <a:grpSpLocks/>
          </p:cNvGrpSpPr>
          <p:nvPr/>
        </p:nvGrpSpPr>
        <p:grpSpPr bwMode="auto">
          <a:xfrm>
            <a:off x="308492" y="1266824"/>
            <a:ext cx="681597" cy="728721"/>
            <a:chOff x="283699" y="2438400"/>
            <a:chExt cx="681534" cy="728923"/>
          </a:xfrm>
        </p:grpSpPr>
        <p:sp>
          <p:nvSpPr>
            <p:cNvPr id="17" name="TextBox 14"/>
            <p:cNvSpPr txBox="1"/>
            <p:nvPr/>
          </p:nvSpPr>
          <p:spPr>
            <a:xfrm>
              <a:off x="283699" y="2767102"/>
              <a:ext cx="681534" cy="4002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9pPr>
            </a:lstStyle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목표 시장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공략 전략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8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67" y="2438400"/>
              <a:ext cx="406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타원 24"/>
          <p:cNvSpPr/>
          <p:nvPr/>
        </p:nvSpPr>
        <p:spPr>
          <a:xfrm>
            <a:off x="990089" y="1656912"/>
            <a:ext cx="1142987" cy="114298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smtClean="0"/>
              <a:t>대상기업</a:t>
            </a:r>
            <a:endParaRPr lang="ko-KR" altLang="en-US" sz="1200" b="1"/>
          </a:p>
        </p:txBody>
      </p:sp>
      <p:sp>
        <p:nvSpPr>
          <p:cNvPr id="26" name="타원 25"/>
          <p:cNvSpPr/>
          <p:nvPr/>
        </p:nvSpPr>
        <p:spPr>
          <a:xfrm>
            <a:off x="990089" y="3531423"/>
            <a:ext cx="1142987" cy="114298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/>
              <a:t>영업방식</a:t>
            </a:r>
            <a:endParaRPr lang="ko-KR" altLang="en-US" sz="1200" b="1" dirty="0"/>
          </a:p>
        </p:txBody>
      </p:sp>
      <p:sp>
        <p:nvSpPr>
          <p:cNvPr id="27" name="타원 26"/>
          <p:cNvSpPr/>
          <p:nvPr/>
        </p:nvSpPr>
        <p:spPr>
          <a:xfrm>
            <a:off x="990089" y="5427489"/>
            <a:ext cx="1142987" cy="114298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/>
              <a:t>특징</a:t>
            </a:r>
            <a:endParaRPr lang="ko-KR" altLang="en-US" sz="1200" b="1" dirty="0"/>
          </a:p>
        </p:txBody>
      </p:sp>
      <p:sp>
        <p:nvSpPr>
          <p:cNvPr id="32" name="모서리가 둥근 직사각형 31"/>
          <p:cNvSpPr/>
          <p:nvPr/>
        </p:nvSpPr>
        <p:spPr>
          <a:xfrm>
            <a:off x="4981903" y="2585552"/>
            <a:ext cx="1520497" cy="3229632"/>
          </a:xfrm>
          <a:prstGeom prst="round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defTabSz="622300" fontAlgn="auto" latinLnBrk="0">
              <a:lnSpc>
                <a:spcPct val="90000"/>
              </a:lnSpc>
              <a:spcAft>
                <a:spcPct val="35000"/>
              </a:spcAft>
              <a:defRPr/>
            </a:pPr>
            <a:r>
              <a:rPr kumimoji="0" lang="ko-KR" altLang="en-US" sz="1200" dirty="0" smtClean="0">
                <a:solidFill>
                  <a:prstClr val="black"/>
                </a:solidFill>
              </a:rPr>
              <a:t>기업의 일반적 구매 프로세스에 따르되</a:t>
            </a:r>
            <a:r>
              <a:rPr kumimoji="0" lang="en-US" altLang="ko-KR" sz="1200" dirty="0" smtClean="0">
                <a:solidFill>
                  <a:prstClr val="black"/>
                </a:solidFill>
              </a:rPr>
              <a:t>, </a:t>
            </a:r>
            <a:r>
              <a:rPr kumimoji="0" lang="ko-KR" altLang="en-US" sz="1200" dirty="0" smtClean="0">
                <a:solidFill>
                  <a:prstClr val="black"/>
                </a:solidFill>
              </a:rPr>
              <a:t>기업의 사회  공헌활동과 연계한 자사의 강점을 부각</a:t>
            </a:r>
            <a:endParaRPr kumimoji="0" lang="en-US" altLang="ko-KR" sz="1200" dirty="0" smtClean="0">
              <a:solidFill>
                <a:prstClr val="black"/>
              </a:solidFill>
            </a:endParaRPr>
          </a:p>
          <a:p>
            <a:pPr lvl="0" defTabSz="622300" fontAlgn="auto" latinLnBrk="0">
              <a:lnSpc>
                <a:spcPct val="90000"/>
              </a:lnSpc>
              <a:spcAft>
                <a:spcPct val="35000"/>
              </a:spcAft>
              <a:defRPr/>
            </a:pPr>
            <a:r>
              <a:rPr kumimoji="0" lang="ko-KR" altLang="en-US" sz="1200" dirty="0" smtClean="0">
                <a:solidFill>
                  <a:prstClr val="black"/>
                </a:solidFill>
              </a:rPr>
              <a:t>자사의 사업아이템을 수요가 적게 발생하는 새싹채소 외에도 전처리 된 </a:t>
            </a:r>
            <a:r>
              <a:rPr kumimoji="0" lang="ko-KR" altLang="en-US" sz="1200" dirty="0" err="1" smtClean="0">
                <a:solidFill>
                  <a:prstClr val="black"/>
                </a:solidFill>
              </a:rPr>
              <a:t>식자재</a:t>
            </a:r>
            <a:r>
              <a:rPr kumimoji="0" lang="en-US" altLang="ko-KR" sz="1200" dirty="0" smtClean="0">
                <a:solidFill>
                  <a:prstClr val="black"/>
                </a:solidFill>
              </a:rPr>
              <a:t>, </a:t>
            </a:r>
            <a:r>
              <a:rPr kumimoji="0" lang="ko-KR" altLang="en-US" sz="1200" dirty="0" smtClean="0">
                <a:solidFill>
                  <a:prstClr val="black"/>
                </a:solidFill>
              </a:rPr>
              <a:t>콩나물 등으로 다각화할 필요 있음</a:t>
            </a:r>
            <a:endParaRPr kumimoji="0" lang="en-US" altLang="ko-KR" sz="1200" dirty="0">
              <a:solidFill>
                <a:prstClr val="black"/>
              </a:solidFill>
            </a:endParaRP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53138" y="2004888"/>
            <a:ext cx="1044000" cy="483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44135" y="1995545"/>
            <a:ext cx="540000" cy="47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72483" y="2011314"/>
            <a:ext cx="756000" cy="410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47742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Drive</a:t>
            </a:r>
            <a:br>
              <a:rPr lang="en-US" altLang="ko-KR" sz="3600" b="1" smtClean="0">
                <a:latin typeface="Georgia" pitchFamily="18" charset="0"/>
              </a:rPr>
            </a:br>
            <a:r>
              <a:rPr lang="ko-KR" altLang="en-US" sz="3600" b="1" smtClean="0">
                <a:latin typeface="Georgia" pitchFamily="18" charset="0"/>
              </a:rPr>
              <a:t>토론해</a:t>
            </a:r>
            <a:r>
              <a:rPr lang="en-US" altLang="ko-KR" sz="3600" b="1" smtClean="0">
                <a:latin typeface="Georgia" pitchFamily="18" charset="0"/>
              </a:rPr>
              <a:t> </a:t>
            </a:r>
            <a:r>
              <a:rPr lang="ko-KR" altLang="en-US" sz="3600" b="1" smtClean="0">
                <a:latin typeface="Georgia" pitchFamily="18" charset="0"/>
              </a:rPr>
              <a:t>봅시다</a:t>
            </a:r>
            <a:r>
              <a:rPr lang="en-US" altLang="ko-KR" sz="3600" b="1" smtClean="0">
                <a:latin typeface="Georgia" pitchFamily="18" charset="0"/>
              </a:rPr>
              <a:t>.</a:t>
            </a:r>
            <a:endParaRPr lang="ko-KR" altLang="en-US" sz="3600" b="1" smtClean="0">
              <a:latin typeface="Georgia" pitchFamily="18" charset="0"/>
            </a:endParaRPr>
          </a:p>
        </p:txBody>
      </p:sp>
      <p:sp>
        <p:nvSpPr>
          <p:cNvPr id="34819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67681BC-62EC-4E1C-A669-4D9E4E6ED0FD}" type="slidenum">
              <a:rPr lang="ko-KR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157</a:t>
            </a:fld>
            <a:endParaRPr lang="ko-KR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529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Activity. </a:t>
            </a:r>
            <a:r>
              <a:rPr lang="ko-KR" altLang="en-US" dirty="0" smtClean="0"/>
              <a:t>토론해봅시다</a:t>
            </a:r>
            <a:r>
              <a:rPr lang="en-US" altLang="ko-KR" dirty="0" smtClean="0"/>
              <a:t>.</a:t>
            </a:r>
            <a:endParaRPr dirty="0"/>
          </a:p>
        </p:txBody>
      </p:sp>
      <p:sp>
        <p:nvSpPr>
          <p:cNvPr id="35843" name="슬라이드 번호 개체 틀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1E31F04-2F5D-4E92-A783-D8696E356261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158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5847" name="그룹 24"/>
          <p:cNvGrpSpPr>
            <a:grpSpLocks/>
          </p:cNvGrpSpPr>
          <p:nvPr/>
        </p:nvGrpSpPr>
        <p:grpSpPr bwMode="auto">
          <a:xfrm>
            <a:off x="387328" y="1268411"/>
            <a:ext cx="496931" cy="912775"/>
            <a:chOff x="1707977" y="7198056"/>
            <a:chExt cx="497391" cy="911832"/>
          </a:xfrm>
        </p:grpSpPr>
        <p:pic>
          <p:nvPicPr>
            <p:cNvPr id="35857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707977" y="7556462"/>
              <a:ext cx="497391" cy="553426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기업체 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구내식당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공략 전략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7" name="직사각형 16"/>
          <p:cNvSpPr/>
          <p:nvPr/>
        </p:nvSpPr>
        <p:spPr>
          <a:xfrm>
            <a:off x="995740" y="1465028"/>
            <a:ext cx="1736340" cy="3538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사업수행 주체</a:t>
            </a:r>
            <a:r>
              <a:rPr kumimoji="0" lang="en-US" altLang="ko-KR" sz="1200" b="1" dirty="0">
                <a:solidFill>
                  <a:schemeClr val="bg1"/>
                </a:solidFill>
                <a:latin typeface="+mn-ea"/>
              </a:rPr>
              <a:t>(</a:t>
            </a: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자사</a:t>
            </a:r>
            <a:r>
              <a:rPr kumimoji="0" lang="en-US" altLang="ko-KR" sz="1200" b="1" dirty="0">
                <a:solidFill>
                  <a:schemeClr val="bg1"/>
                </a:solidFill>
                <a:latin typeface="+mn-ea"/>
              </a:rPr>
              <a:t>)</a:t>
            </a: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측면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2831300" y="1465028"/>
            <a:ext cx="1736340" cy="3538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자원제공자</a:t>
            </a:r>
            <a:r>
              <a:rPr kumimoji="0" lang="en-US" altLang="ko-KR" sz="1200" b="1" dirty="0">
                <a:solidFill>
                  <a:schemeClr val="bg1"/>
                </a:solidFill>
                <a:latin typeface="+mn-ea"/>
              </a:rPr>
              <a:t>(</a:t>
            </a: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기업</a:t>
            </a:r>
            <a:r>
              <a:rPr kumimoji="0" lang="en-US" altLang="ko-KR" sz="1200" b="1" dirty="0">
                <a:solidFill>
                  <a:schemeClr val="bg1"/>
                </a:solidFill>
                <a:latin typeface="+mn-ea"/>
              </a:rPr>
              <a:t>)</a:t>
            </a: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측면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4666860" y="1465028"/>
            <a:ext cx="1736340" cy="3538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사업아이템 측면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95740" y="1907375"/>
            <a:ext cx="1736340" cy="1503981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92075" indent="-92075" fontAlgn="auto" latinLnBrk="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ko-KR" altLang="en-US" sz="1100" dirty="0" smtClean="0">
                <a:solidFill>
                  <a:schemeClr val="tx1"/>
                </a:solidFill>
                <a:latin typeface="+mn-ea"/>
              </a:rPr>
              <a:t>수행단체의 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공신력 필요</a:t>
            </a:r>
            <a:endParaRPr kumimoji="0" lang="en-US" altLang="ko-KR" sz="1100" dirty="0">
              <a:solidFill>
                <a:schemeClr val="tx1"/>
              </a:solidFill>
              <a:latin typeface="+mn-ea"/>
            </a:endParaRPr>
          </a:p>
          <a:p>
            <a:pPr marL="92075" indent="-92075" fontAlgn="auto" latinLnBrk="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ko-KR" altLang="en-US" sz="1100" dirty="0" smtClean="0">
                <a:solidFill>
                  <a:schemeClr val="tx1"/>
                </a:solidFill>
                <a:latin typeface="+mn-ea"/>
              </a:rPr>
              <a:t>해당사업 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관련한 대표적 </a:t>
            </a:r>
            <a:r>
              <a:rPr kumimoji="0" lang="ko-KR" altLang="en-US" sz="1100" dirty="0" err="1">
                <a:solidFill>
                  <a:schemeClr val="tx1"/>
                </a:solidFill>
                <a:latin typeface="+mn-ea"/>
              </a:rPr>
              <a:t>수행처이거나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 노하우 보유</a:t>
            </a:r>
            <a:endParaRPr kumimoji="0" lang="en-US" altLang="ko-KR" sz="1100" dirty="0">
              <a:solidFill>
                <a:schemeClr val="tx1"/>
              </a:solidFill>
              <a:latin typeface="+mn-ea"/>
            </a:endParaRPr>
          </a:p>
          <a:p>
            <a:pPr marL="92075" indent="-92075" fontAlgn="auto" latinLnBrk="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ko-KR" altLang="en-US" sz="1100" dirty="0" err="1" smtClean="0">
                <a:solidFill>
                  <a:schemeClr val="tx1"/>
                </a:solidFill>
                <a:latin typeface="+mn-ea"/>
              </a:rPr>
              <a:t>파트너십에</a:t>
            </a:r>
            <a:r>
              <a:rPr kumimoji="0" lang="ko-KR" altLang="en-US" sz="1100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대한 개방성 보유</a:t>
            </a:r>
            <a:endParaRPr kumimoji="0" lang="en-US" altLang="ko-KR" sz="1100" dirty="0">
              <a:solidFill>
                <a:schemeClr val="tx1"/>
              </a:solidFill>
              <a:latin typeface="+mn-ea"/>
            </a:endParaRPr>
          </a:p>
          <a:p>
            <a:pPr marL="92075" indent="-92075" fontAlgn="auto" latinLnBrk="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ko-KR" altLang="en-US" sz="1100" dirty="0" smtClean="0">
                <a:solidFill>
                  <a:schemeClr val="tx1"/>
                </a:solidFill>
                <a:latin typeface="+mn-ea"/>
              </a:rPr>
              <a:t>자원 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공통분담 가능성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4666860" y="1907375"/>
            <a:ext cx="1736340" cy="1503981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92075" indent="-92075" fontAlgn="auto" latinLnBrk="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ko-KR" altLang="en-US" sz="1100" dirty="0" smtClean="0">
                <a:solidFill>
                  <a:schemeClr val="tx1"/>
                </a:solidFill>
                <a:latin typeface="+mn-ea"/>
              </a:rPr>
              <a:t>제안 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당시 </a:t>
            </a:r>
            <a:r>
              <a:rPr kumimoji="0" lang="ko-KR" altLang="en-US" sz="1100" dirty="0" err="1">
                <a:solidFill>
                  <a:schemeClr val="tx1"/>
                </a:solidFill>
                <a:latin typeface="+mn-ea"/>
              </a:rPr>
              <a:t>핫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 이슈인 사회문제 해소방안 제시</a:t>
            </a:r>
            <a:endParaRPr kumimoji="0" lang="en-US" altLang="ko-KR" sz="1100" dirty="0">
              <a:solidFill>
                <a:schemeClr val="tx1"/>
              </a:solidFill>
              <a:latin typeface="+mn-ea"/>
            </a:endParaRPr>
          </a:p>
          <a:p>
            <a:pPr marL="92075" indent="-92075" fontAlgn="auto" latinLnBrk="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ko-KR" altLang="en-US" sz="1100" dirty="0" smtClean="0">
                <a:solidFill>
                  <a:schemeClr val="tx1"/>
                </a:solidFill>
                <a:latin typeface="+mn-ea"/>
              </a:rPr>
              <a:t>공익성 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큰 아이템</a:t>
            </a:r>
            <a:endParaRPr kumimoji="0" lang="en-US" altLang="ko-KR" sz="1100" dirty="0">
              <a:solidFill>
                <a:schemeClr val="tx1"/>
              </a:solidFill>
              <a:latin typeface="+mn-ea"/>
            </a:endParaRPr>
          </a:p>
          <a:p>
            <a:pPr marL="92075" indent="-92075" fontAlgn="auto" latinLnBrk="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ko-KR" altLang="en-US" sz="1100" dirty="0" smtClean="0">
                <a:solidFill>
                  <a:schemeClr val="tx1"/>
                </a:solidFill>
                <a:latin typeface="+mn-ea"/>
              </a:rPr>
              <a:t>지원의 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타당성 보유</a:t>
            </a:r>
            <a:endParaRPr kumimoji="0" lang="en-US" altLang="ko-KR" sz="1100" dirty="0">
              <a:solidFill>
                <a:schemeClr val="tx1"/>
              </a:solidFill>
              <a:latin typeface="+mn-ea"/>
            </a:endParaRPr>
          </a:p>
          <a:p>
            <a:pPr marL="92075" indent="-92075" fontAlgn="auto" latinLnBrk="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ko-KR" altLang="en-US" sz="1100" dirty="0" smtClean="0">
                <a:solidFill>
                  <a:schemeClr val="tx1"/>
                </a:solidFill>
                <a:latin typeface="+mn-ea"/>
              </a:rPr>
              <a:t>수행지역의 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특성 반영</a:t>
            </a:r>
            <a:endParaRPr kumimoji="0" lang="en-US" altLang="ko-KR" sz="1100" dirty="0">
              <a:solidFill>
                <a:schemeClr val="tx1"/>
              </a:solidFill>
              <a:latin typeface="+mn-ea"/>
            </a:endParaRPr>
          </a:p>
          <a:p>
            <a:pPr marL="92075" indent="-92075" fontAlgn="auto" latinLnBrk="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ko-KR" altLang="en-US" sz="1100" dirty="0" smtClean="0">
                <a:solidFill>
                  <a:schemeClr val="tx1"/>
                </a:solidFill>
                <a:latin typeface="+mn-ea"/>
              </a:rPr>
              <a:t>시장과 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충돌이 없어야 함</a:t>
            </a:r>
            <a:endParaRPr kumimoji="0" lang="en-US" altLang="ko-KR" sz="1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995759" y="3539142"/>
            <a:ext cx="1737431" cy="3852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11125" tIns="55562" rIns="111125" bIns="55562" anchor="ctr"/>
          <a:lstStyle>
            <a:lvl1pPr defTabSz="1096963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096963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096963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096963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096963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096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096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096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096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ctr" eaLnBrk="0" latinLnBrk="0" hangingPunct="0">
              <a:spcBef>
                <a:spcPct val="50000"/>
              </a:spcBef>
            </a:pPr>
            <a:r>
              <a:rPr kumimoji="0" lang="en-US" altLang="ko-KR" sz="1000">
                <a:latin typeface="+mn-ea"/>
                <a:ea typeface="+mn-ea"/>
              </a:rPr>
              <a:t>.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1075415" y="3627456"/>
            <a:ext cx="1591290" cy="40318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 err="1">
                <a:solidFill>
                  <a:schemeClr val="bg1"/>
                </a:solidFill>
                <a:latin typeface="+mn-ea"/>
              </a:rPr>
              <a:t>유은복지재단</a:t>
            </a: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 </a:t>
            </a:r>
            <a:r>
              <a:rPr kumimoji="0" lang="ko-KR" altLang="en-US" sz="1200" b="1" dirty="0" err="1">
                <a:solidFill>
                  <a:schemeClr val="bg1"/>
                </a:solidFill>
                <a:latin typeface="+mn-ea"/>
              </a:rPr>
              <a:t>나눔공동체</a:t>
            </a:r>
            <a:endParaRPr kumimoji="0" lang="en-US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TextBox 64"/>
          <p:cNvSpPr txBox="1">
            <a:spLocks noChangeArrowheads="1"/>
          </p:cNvSpPr>
          <p:nvPr/>
        </p:nvSpPr>
        <p:spPr bwMode="auto">
          <a:xfrm>
            <a:off x="946150" y="4072928"/>
            <a:ext cx="1720555" cy="32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92075" indent="-92075" latinLnBrk="0">
              <a:spcBef>
                <a:spcPts val="100"/>
              </a:spcBef>
              <a:spcAft>
                <a:spcPts val="100"/>
              </a:spcAft>
              <a:buFont typeface="Arial" pitchFamily="34" charset="0"/>
              <a:buChar char="•"/>
            </a:pPr>
            <a:r>
              <a:rPr kumimoji="0" lang="en-US" altLang="ko-KR" sz="1100" dirty="0" smtClean="0">
                <a:latin typeface="+mn-ea"/>
                <a:ea typeface="+mn-ea"/>
              </a:rPr>
              <a:t>ISO </a:t>
            </a:r>
            <a:r>
              <a:rPr kumimoji="0" lang="en-US" altLang="ko-KR" sz="1100" dirty="0">
                <a:latin typeface="+mn-ea"/>
                <a:ea typeface="+mn-ea"/>
              </a:rPr>
              <a:t>9001/14001/.22000</a:t>
            </a:r>
            <a:r>
              <a:rPr kumimoji="0" lang="ko-KR" altLang="en-US" sz="1100" dirty="0">
                <a:latin typeface="+mn-ea"/>
                <a:ea typeface="+mn-ea"/>
              </a:rPr>
              <a:t>인증 보유</a:t>
            </a:r>
            <a:endParaRPr kumimoji="0" lang="en-US" altLang="ko-KR" sz="1100" dirty="0">
              <a:latin typeface="+mn-ea"/>
              <a:ea typeface="+mn-ea"/>
            </a:endParaRPr>
          </a:p>
          <a:p>
            <a:pPr marL="92075" indent="-92075" latinLnBrk="0">
              <a:spcBef>
                <a:spcPts val="100"/>
              </a:spcBef>
              <a:spcAft>
                <a:spcPts val="100"/>
              </a:spcAft>
              <a:buFont typeface="Arial" pitchFamily="34" charset="0"/>
              <a:buChar char="•"/>
            </a:pPr>
            <a:r>
              <a:rPr kumimoji="0" lang="en-US" altLang="ko-KR" sz="1100" dirty="0" smtClean="0">
                <a:latin typeface="+mn-ea"/>
                <a:ea typeface="+mn-ea"/>
              </a:rPr>
              <a:t>HACCP</a:t>
            </a:r>
            <a:r>
              <a:rPr kumimoji="0" lang="ko-KR" altLang="en-US" sz="1100" dirty="0">
                <a:latin typeface="+mn-ea"/>
                <a:ea typeface="+mn-ea"/>
              </a:rPr>
              <a:t>인증 및 친환경농산물 인증</a:t>
            </a:r>
            <a:endParaRPr kumimoji="0" lang="en-US" altLang="ko-KR" sz="1100" dirty="0">
              <a:latin typeface="+mn-ea"/>
              <a:ea typeface="+mn-ea"/>
            </a:endParaRPr>
          </a:p>
          <a:p>
            <a:pPr marL="92075" indent="-92075" latinLnBrk="0">
              <a:spcBef>
                <a:spcPts val="100"/>
              </a:spcBef>
              <a:spcAft>
                <a:spcPts val="100"/>
              </a:spcAft>
              <a:buFont typeface="Arial" pitchFamily="34" charset="0"/>
              <a:buChar char="•"/>
            </a:pPr>
            <a:r>
              <a:rPr kumimoji="0" lang="en-US" altLang="ko-KR" sz="1100" dirty="0" smtClean="0">
                <a:latin typeface="+mn-ea"/>
                <a:ea typeface="+mn-ea"/>
              </a:rPr>
              <a:t>13</a:t>
            </a:r>
            <a:r>
              <a:rPr kumimoji="0" lang="ko-KR" altLang="en-US" sz="1100" dirty="0">
                <a:latin typeface="+mn-ea"/>
                <a:ea typeface="+mn-ea"/>
              </a:rPr>
              <a:t>억 매출 </a:t>
            </a:r>
            <a:r>
              <a:rPr kumimoji="0" lang="en-US" altLang="ko-KR" sz="1100" dirty="0">
                <a:latin typeface="+mn-ea"/>
                <a:ea typeface="+mn-ea"/>
              </a:rPr>
              <a:t>– </a:t>
            </a:r>
            <a:r>
              <a:rPr kumimoji="0" lang="ko-KR" altLang="en-US" sz="1100" dirty="0">
                <a:latin typeface="+mn-ea"/>
                <a:ea typeface="+mn-ea"/>
              </a:rPr>
              <a:t>동종업계 </a:t>
            </a:r>
            <a:r>
              <a:rPr kumimoji="0" lang="en-US" altLang="ko-KR" sz="1100" dirty="0">
                <a:latin typeface="+mn-ea"/>
                <a:ea typeface="+mn-ea"/>
              </a:rPr>
              <a:t>3</a:t>
            </a:r>
            <a:r>
              <a:rPr kumimoji="0" lang="ko-KR" altLang="en-US" sz="1100" dirty="0">
                <a:latin typeface="+mn-ea"/>
                <a:ea typeface="+mn-ea"/>
              </a:rPr>
              <a:t>위 규모로 새싹채소 국내 도입 초기부터 제품개발 및 생산에 </a:t>
            </a:r>
            <a:r>
              <a:rPr kumimoji="0" lang="ko-KR" altLang="en-US" sz="1100" dirty="0" err="1">
                <a:latin typeface="+mn-ea"/>
                <a:ea typeface="+mn-ea"/>
              </a:rPr>
              <a:t>뛰어듬</a:t>
            </a:r>
            <a:endParaRPr kumimoji="0" lang="en-US" altLang="ko-KR" sz="1100" dirty="0">
              <a:latin typeface="+mn-ea"/>
              <a:ea typeface="+mn-ea"/>
            </a:endParaRPr>
          </a:p>
          <a:p>
            <a:pPr marL="92075" indent="-92075" latinLnBrk="0">
              <a:spcBef>
                <a:spcPts val="100"/>
              </a:spcBef>
              <a:spcAft>
                <a:spcPts val="100"/>
              </a:spcAft>
              <a:buFont typeface="Arial" pitchFamily="34" charset="0"/>
              <a:buChar char="•"/>
            </a:pPr>
            <a:r>
              <a:rPr kumimoji="0" lang="ko-KR" altLang="en-US" sz="1100" dirty="0" smtClean="0">
                <a:latin typeface="+mn-ea"/>
                <a:ea typeface="+mn-ea"/>
              </a:rPr>
              <a:t>복지재단의 </a:t>
            </a:r>
            <a:r>
              <a:rPr kumimoji="0" lang="ko-KR" altLang="en-US" sz="1100" dirty="0">
                <a:latin typeface="+mn-ea"/>
                <a:ea typeface="+mn-ea"/>
              </a:rPr>
              <a:t>형태이면서도 사업운영에 있어 영리시장의 경쟁과 </a:t>
            </a:r>
            <a:r>
              <a:rPr kumimoji="0" lang="ko-KR" altLang="en-US" sz="1100" dirty="0" err="1">
                <a:latin typeface="+mn-ea"/>
                <a:ea typeface="+mn-ea"/>
              </a:rPr>
              <a:t>파트너십에</a:t>
            </a:r>
            <a:r>
              <a:rPr kumimoji="0" lang="ko-KR" altLang="en-US" sz="1100" dirty="0">
                <a:latin typeface="+mn-ea"/>
                <a:ea typeface="+mn-ea"/>
              </a:rPr>
              <a:t> 대해 개방성 보유</a:t>
            </a:r>
            <a:endParaRPr kumimoji="0" lang="en-US" altLang="ko-KR" sz="1100" dirty="0">
              <a:latin typeface="+mn-ea"/>
              <a:ea typeface="+mn-ea"/>
            </a:endParaRPr>
          </a:p>
          <a:p>
            <a:pPr marL="92075" indent="-92075" latinLnBrk="0">
              <a:spcBef>
                <a:spcPts val="100"/>
              </a:spcBef>
              <a:spcAft>
                <a:spcPts val="100"/>
              </a:spcAft>
              <a:buFont typeface="Arial" pitchFamily="34" charset="0"/>
              <a:buChar char="•"/>
            </a:pPr>
            <a:r>
              <a:rPr kumimoji="0" lang="ko-KR" altLang="en-US" sz="1100" dirty="0" smtClean="0">
                <a:latin typeface="+mn-ea"/>
                <a:ea typeface="+mn-ea"/>
              </a:rPr>
              <a:t>재무적 </a:t>
            </a:r>
            <a:r>
              <a:rPr kumimoji="0" lang="ko-KR" altLang="en-US" sz="1100" dirty="0">
                <a:latin typeface="+mn-ea"/>
                <a:ea typeface="+mn-ea"/>
              </a:rPr>
              <a:t>건전성이 뛰어나 향후 지원 및 연계에 따른 자립 정도가 우수 </a:t>
            </a:r>
            <a:r>
              <a:rPr kumimoji="0" lang="ko-KR" altLang="en-US" sz="1100" dirty="0" err="1">
                <a:latin typeface="+mn-ea"/>
                <a:ea typeface="+mn-ea"/>
              </a:rPr>
              <a:t>할것</a:t>
            </a:r>
            <a:r>
              <a:rPr kumimoji="0" lang="ko-KR" altLang="en-US" sz="1100" dirty="0">
                <a:latin typeface="+mn-ea"/>
                <a:ea typeface="+mn-ea"/>
              </a:rPr>
              <a:t> </a:t>
            </a:r>
            <a:r>
              <a:rPr kumimoji="0" lang="ko-KR" altLang="en-US" sz="1100" dirty="0" err="1">
                <a:latin typeface="+mn-ea"/>
                <a:ea typeface="+mn-ea"/>
              </a:rPr>
              <a:t>으로</a:t>
            </a:r>
            <a:r>
              <a:rPr kumimoji="0" lang="ko-KR" altLang="en-US" sz="1100" dirty="0">
                <a:latin typeface="+mn-ea"/>
                <a:ea typeface="+mn-ea"/>
              </a:rPr>
              <a:t> 예상됨</a:t>
            </a:r>
            <a:endParaRPr kumimoji="0" lang="en-US" altLang="ko-KR" sz="1100" dirty="0">
              <a:latin typeface="+mn-ea"/>
              <a:ea typeface="+mn-ea"/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4665751" y="3539142"/>
            <a:ext cx="1737431" cy="3852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11125" tIns="55562" rIns="111125" bIns="55562" anchor="ctr"/>
          <a:lstStyle>
            <a:lvl1pPr defTabSz="1096963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096963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096963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096963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096963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096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096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096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096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ctr" eaLnBrk="0" latinLnBrk="0" hangingPunct="0">
              <a:spcBef>
                <a:spcPct val="50000"/>
              </a:spcBef>
            </a:pPr>
            <a:r>
              <a:rPr kumimoji="0" lang="en-US" altLang="ko-KR" sz="1000">
                <a:latin typeface="+mn-ea"/>
                <a:ea typeface="+mn-ea"/>
              </a:rPr>
              <a:t>.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4730768" y="3627456"/>
            <a:ext cx="1591290" cy="40318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b="1" dirty="0">
                <a:solidFill>
                  <a:schemeClr val="bg1"/>
                </a:solidFill>
                <a:latin typeface="+mn-ea"/>
              </a:rPr>
              <a:t>초록이슬 새싹</a:t>
            </a:r>
            <a:endParaRPr kumimoji="0" lang="en-US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TextBox 67"/>
          <p:cNvSpPr txBox="1">
            <a:spLocks noChangeArrowheads="1"/>
          </p:cNvSpPr>
          <p:nvPr/>
        </p:nvSpPr>
        <p:spPr bwMode="auto">
          <a:xfrm>
            <a:off x="4617244" y="4072699"/>
            <a:ext cx="1785956" cy="330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92075" indent="-92075" latinLnBrk="0">
              <a:buFont typeface="Arial" pitchFamily="34" charset="0"/>
              <a:buChar char="•"/>
            </a:pPr>
            <a:r>
              <a:rPr kumimoji="0" lang="ko-KR" altLang="en-US" sz="1100" dirty="0" smtClean="0">
                <a:latin typeface="+mn-ea"/>
                <a:ea typeface="+mn-ea"/>
              </a:rPr>
              <a:t>거듭되는 </a:t>
            </a:r>
            <a:r>
              <a:rPr kumimoji="0" lang="ko-KR" altLang="en-US" sz="1100" dirty="0" err="1">
                <a:latin typeface="+mn-ea"/>
                <a:ea typeface="+mn-ea"/>
              </a:rPr>
              <a:t>식자재</a:t>
            </a:r>
            <a:r>
              <a:rPr kumimoji="0" lang="ko-KR" altLang="en-US" sz="1100" dirty="0">
                <a:latin typeface="+mn-ea"/>
                <a:ea typeface="+mn-ea"/>
              </a:rPr>
              <a:t> 및 가공식품  파동으로 인해 안전한 먹거리에 대한 관심 증가</a:t>
            </a:r>
            <a:endParaRPr kumimoji="0" lang="en-US" altLang="ko-KR" sz="1100" dirty="0">
              <a:latin typeface="+mn-ea"/>
              <a:ea typeface="+mn-ea"/>
            </a:endParaRPr>
          </a:p>
          <a:p>
            <a:pPr marL="92075" indent="-92075" latinLnBrk="0">
              <a:buFont typeface="Arial" pitchFamily="34" charset="0"/>
              <a:buChar char="•"/>
            </a:pPr>
            <a:r>
              <a:rPr kumimoji="0" lang="ko-KR" altLang="en-US" sz="1100" dirty="0" smtClean="0">
                <a:latin typeface="+mn-ea"/>
                <a:ea typeface="+mn-ea"/>
              </a:rPr>
              <a:t>장애인 </a:t>
            </a:r>
            <a:r>
              <a:rPr kumimoji="0" lang="ko-KR" altLang="en-US" sz="1100" dirty="0">
                <a:latin typeface="+mn-ea"/>
                <a:ea typeface="+mn-ea"/>
              </a:rPr>
              <a:t>일자리 </a:t>
            </a:r>
            <a:r>
              <a:rPr kumimoji="0" lang="en-US" altLang="ko-KR" sz="1100" dirty="0">
                <a:latin typeface="+mn-ea"/>
                <a:ea typeface="+mn-ea"/>
              </a:rPr>
              <a:t>47</a:t>
            </a:r>
            <a:r>
              <a:rPr kumimoji="0" lang="ko-KR" altLang="en-US" sz="1100" dirty="0">
                <a:latin typeface="+mn-ea"/>
                <a:ea typeface="+mn-ea"/>
              </a:rPr>
              <a:t>개 창출 </a:t>
            </a:r>
            <a:endParaRPr kumimoji="0" lang="en-US" altLang="ko-KR" sz="1100" dirty="0">
              <a:latin typeface="+mn-ea"/>
              <a:ea typeface="+mn-ea"/>
            </a:endParaRPr>
          </a:p>
          <a:p>
            <a:pPr marL="92075" indent="-92075" latinLnBrk="0">
              <a:buFont typeface="Arial" pitchFamily="34" charset="0"/>
              <a:buChar char="•"/>
            </a:pPr>
            <a:r>
              <a:rPr kumimoji="0" lang="ko-KR" altLang="en-US" sz="1100" dirty="0" err="1" smtClean="0">
                <a:latin typeface="+mn-ea"/>
                <a:ea typeface="+mn-ea"/>
              </a:rPr>
              <a:t>사회적가치</a:t>
            </a:r>
            <a:r>
              <a:rPr kumimoji="0" lang="ko-KR" altLang="en-US" sz="1100" dirty="0" smtClean="0">
                <a:latin typeface="+mn-ea"/>
                <a:ea typeface="+mn-ea"/>
              </a:rPr>
              <a:t> </a:t>
            </a:r>
            <a:r>
              <a:rPr kumimoji="0" lang="ko-KR" altLang="en-US" sz="1100" dirty="0">
                <a:latin typeface="+mn-ea"/>
                <a:ea typeface="+mn-ea"/>
              </a:rPr>
              <a:t>약 </a:t>
            </a:r>
            <a:r>
              <a:rPr kumimoji="0" lang="en-US" altLang="ko-KR" sz="1100" dirty="0">
                <a:latin typeface="+mn-ea"/>
                <a:ea typeface="+mn-ea"/>
              </a:rPr>
              <a:t>2</a:t>
            </a:r>
            <a:r>
              <a:rPr kumimoji="0" lang="ko-KR" altLang="en-US" sz="1100" dirty="0">
                <a:latin typeface="+mn-ea"/>
                <a:ea typeface="+mn-ea"/>
              </a:rPr>
              <a:t>억</a:t>
            </a:r>
            <a:r>
              <a:rPr kumimoji="0" lang="en-US" altLang="ko-KR" sz="1100" dirty="0">
                <a:latin typeface="+mn-ea"/>
                <a:ea typeface="+mn-ea"/>
              </a:rPr>
              <a:t>8</a:t>
            </a:r>
            <a:r>
              <a:rPr kumimoji="0" lang="ko-KR" altLang="en-US" sz="1100" dirty="0" err="1">
                <a:latin typeface="+mn-ea"/>
                <a:ea typeface="+mn-ea"/>
              </a:rPr>
              <a:t>천만원</a:t>
            </a:r>
            <a:r>
              <a:rPr kumimoji="0" lang="en-US" altLang="ko-KR" sz="1100" dirty="0">
                <a:latin typeface="+mn-ea"/>
                <a:ea typeface="+mn-ea"/>
              </a:rPr>
              <a:t>/</a:t>
            </a:r>
            <a:r>
              <a:rPr kumimoji="0" lang="ko-KR" altLang="en-US" sz="1100" dirty="0">
                <a:latin typeface="+mn-ea"/>
                <a:ea typeface="+mn-ea"/>
              </a:rPr>
              <a:t>년 창출</a:t>
            </a:r>
            <a:endParaRPr kumimoji="0" lang="en-US" altLang="ko-KR" sz="1100" dirty="0">
              <a:latin typeface="+mn-ea"/>
              <a:ea typeface="+mn-ea"/>
            </a:endParaRPr>
          </a:p>
          <a:p>
            <a:pPr marL="92075" indent="-92075" latinLnBrk="0">
              <a:buFont typeface="Arial" pitchFamily="34" charset="0"/>
              <a:buChar char="•"/>
            </a:pPr>
            <a:r>
              <a:rPr kumimoji="0" lang="ko-KR" altLang="en-US" sz="1100" dirty="0" smtClean="0">
                <a:latin typeface="+mn-ea"/>
                <a:ea typeface="+mn-ea"/>
              </a:rPr>
              <a:t>장애인근로자 </a:t>
            </a:r>
            <a:r>
              <a:rPr kumimoji="0" lang="ko-KR" altLang="en-US" sz="1100" dirty="0">
                <a:latin typeface="+mn-ea"/>
                <a:ea typeface="+mn-ea"/>
              </a:rPr>
              <a:t>의무고용제도에 </a:t>
            </a:r>
            <a:r>
              <a:rPr kumimoji="0" lang="ko-KR" altLang="en-US" sz="1100" dirty="0" smtClean="0">
                <a:latin typeface="+mn-ea"/>
                <a:ea typeface="+mn-ea"/>
              </a:rPr>
              <a:t>대해</a:t>
            </a:r>
            <a:r>
              <a:rPr kumimoji="0" lang="en-US" altLang="ko-KR" sz="1100" dirty="0" smtClean="0">
                <a:latin typeface="+mn-ea"/>
                <a:ea typeface="+mn-ea"/>
              </a:rPr>
              <a:t> </a:t>
            </a:r>
            <a:r>
              <a:rPr kumimoji="0" lang="ko-KR" altLang="en-US" sz="1100" dirty="0" smtClean="0">
                <a:latin typeface="+mn-ea"/>
                <a:ea typeface="+mn-ea"/>
              </a:rPr>
              <a:t>기업측에서 연계고용부담금 </a:t>
            </a:r>
            <a:r>
              <a:rPr kumimoji="0" lang="ko-KR" altLang="en-US" sz="1100" dirty="0">
                <a:latin typeface="+mn-ea"/>
                <a:ea typeface="+mn-ea"/>
              </a:rPr>
              <a:t>감면제도를 활용 </a:t>
            </a:r>
            <a:r>
              <a:rPr kumimoji="0" lang="en-US" altLang="ko-KR" sz="1100" dirty="0">
                <a:latin typeface="+mn-ea"/>
                <a:ea typeface="+mn-ea"/>
              </a:rPr>
              <a:t>2</a:t>
            </a:r>
            <a:r>
              <a:rPr kumimoji="0" lang="ko-KR" altLang="en-US" sz="1100" dirty="0">
                <a:latin typeface="+mn-ea"/>
                <a:ea typeface="+mn-ea"/>
              </a:rPr>
              <a:t>억</a:t>
            </a:r>
            <a:r>
              <a:rPr kumimoji="0" lang="en-US" altLang="ko-KR" sz="1100" dirty="0">
                <a:latin typeface="+mn-ea"/>
                <a:ea typeface="+mn-ea"/>
              </a:rPr>
              <a:t>8200</a:t>
            </a:r>
            <a:r>
              <a:rPr kumimoji="0" lang="ko-KR" altLang="en-US" sz="1100" dirty="0">
                <a:latin typeface="+mn-ea"/>
                <a:ea typeface="+mn-ea"/>
              </a:rPr>
              <a:t>만원의 절감효과 발생</a:t>
            </a:r>
            <a:endParaRPr kumimoji="0" lang="en-US" altLang="ko-KR" sz="1100" dirty="0">
              <a:latin typeface="+mn-ea"/>
              <a:ea typeface="+mn-ea"/>
            </a:endParaRPr>
          </a:p>
          <a:p>
            <a:pPr marL="92075" indent="-92075" latinLnBrk="0">
              <a:buFont typeface="Arial" pitchFamily="34" charset="0"/>
              <a:buChar char="•"/>
            </a:pPr>
            <a:r>
              <a:rPr kumimoji="0" lang="ko-KR" altLang="en-US" sz="1100" dirty="0" smtClean="0">
                <a:latin typeface="+mn-ea"/>
                <a:ea typeface="+mn-ea"/>
              </a:rPr>
              <a:t>기업입장에서 </a:t>
            </a:r>
            <a:r>
              <a:rPr kumimoji="0" lang="ko-KR" altLang="en-US" sz="1100" dirty="0">
                <a:latin typeface="+mn-ea"/>
                <a:ea typeface="+mn-ea"/>
              </a:rPr>
              <a:t>재무적 성과와 사회적 성과를 동시 추구</a:t>
            </a:r>
            <a:endParaRPr kumimoji="0" lang="en-US" altLang="ko-KR" sz="1100" dirty="0">
              <a:latin typeface="+mn-ea"/>
              <a:ea typeface="+mn-ea"/>
            </a:endParaRPr>
          </a:p>
          <a:p>
            <a:pPr marL="92075" indent="-92075" latinLnBrk="0">
              <a:buFont typeface="Arial" pitchFamily="34" charset="0"/>
              <a:buChar char="•"/>
            </a:pPr>
            <a:r>
              <a:rPr kumimoji="0" lang="ko-KR" altLang="en-US" sz="1100" dirty="0" smtClean="0">
                <a:latin typeface="+mn-ea"/>
                <a:ea typeface="+mn-ea"/>
              </a:rPr>
              <a:t>장애인직업재활시설 </a:t>
            </a:r>
            <a:r>
              <a:rPr kumimoji="0" lang="ko-KR" altLang="en-US" sz="1100" dirty="0">
                <a:latin typeface="+mn-ea"/>
                <a:ea typeface="+mn-ea"/>
              </a:rPr>
              <a:t>중 유일 </a:t>
            </a:r>
            <a:endParaRPr kumimoji="0" lang="en-US" altLang="ko-KR" sz="1100" dirty="0">
              <a:latin typeface="+mn-ea"/>
              <a:ea typeface="+mn-ea"/>
            </a:endParaRPr>
          </a:p>
        </p:txBody>
      </p:sp>
      <p:sp>
        <p:nvSpPr>
          <p:cNvPr id="29" name="오른쪽 화살표 28"/>
          <p:cNvSpPr/>
          <p:nvPr/>
        </p:nvSpPr>
        <p:spPr>
          <a:xfrm rot="5400000" flipH="1">
            <a:off x="3016519" y="5058825"/>
            <a:ext cx="1415511" cy="49609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1000">
              <a:latin typeface="+mn-ea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2831300" y="1907376"/>
            <a:ext cx="1736340" cy="2701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92075" indent="-92075" fontAlgn="auto" latinLnBrk="0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  <a:defRPr/>
            </a:pPr>
            <a:r>
              <a:rPr kumimoji="0" lang="ko-KR" altLang="en-US" sz="1100" dirty="0" smtClean="0">
                <a:solidFill>
                  <a:schemeClr val="tx1"/>
                </a:solidFill>
                <a:latin typeface="+mn-ea"/>
              </a:rPr>
              <a:t>사회공헌을 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리드하는 기업의 대다수는 대기업</a:t>
            </a:r>
            <a:endParaRPr kumimoji="0" lang="en-US" altLang="ko-KR" sz="1100" dirty="0">
              <a:solidFill>
                <a:schemeClr val="tx1"/>
              </a:solidFill>
              <a:latin typeface="+mn-ea"/>
            </a:endParaRPr>
          </a:p>
          <a:p>
            <a:pPr marL="92075" indent="-92075" fontAlgn="auto" latinLnBrk="0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  <a:defRPr/>
            </a:pPr>
            <a:r>
              <a:rPr kumimoji="0" lang="ko-KR" altLang="en-US" sz="1100" dirty="0" smtClean="0">
                <a:solidFill>
                  <a:schemeClr val="tx1"/>
                </a:solidFill>
                <a:latin typeface="+mn-ea"/>
              </a:rPr>
              <a:t>기업의 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특성반영</a:t>
            </a:r>
            <a:r>
              <a:rPr kumimoji="0" lang="en-US" altLang="ko-KR" sz="1100" dirty="0">
                <a:solidFill>
                  <a:schemeClr val="tx1"/>
                </a:solidFill>
                <a:latin typeface="+mn-ea"/>
              </a:rPr>
              <a:t>(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미션 관련성</a:t>
            </a:r>
            <a:r>
              <a:rPr kumimoji="0" lang="en-US" altLang="ko-KR" sz="1100" dirty="0">
                <a:solidFill>
                  <a:schemeClr val="tx1"/>
                </a:solidFill>
                <a:latin typeface="+mn-ea"/>
              </a:rPr>
              <a:t>)</a:t>
            </a:r>
          </a:p>
          <a:p>
            <a:pPr marL="92075" indent="-92075" fontAlgn="auto" latinLnBrk="0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  <a:defRPr/>
            </a:pP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해당기업의 주요 이해관계자 </a:t>
            </a:r>
            <a:r>
              <a:rPr kumimoji="0" lang="en-US" altLang="ko-KR" sz="1100" dirty="0">
                <a:solidFill>
                  <a:schemeClr val="tx1"/>
                </a:solidFill>
                <a:latin typeface="+mn-ea"/>
              </a:rPr>
              <a:t>(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소비자 등</a:t>
            </a:r>
            <a:r>
              <a:rPr kumimoji="0" lang="en-US" altLang="ko-KR" sz="1100" dirty="0">
                <a:solidFill>
                  <a:schemeClr val="tx1"/>
                </a:solidFill>
                <a:latin typeface="+mn-ea"/>
              </a:rPr>
              <a:t>) 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연계 정도</a:t>
            </a:r>
            <a:endParaRPr kumimoji="0" lang="en-US" altLang="ko-KR" sz="1100" dirty="0">
              <a:solidFill>
                <a:schemeClr val="tx1"/>
              </a:solidFill>
              <a:latin typeface="+mn-ea"/>
            </a:endParaRPr>
          </a:p>
          <a:p>
            <a:pPr marL="92075" indent="-92075" fontAlgn="auto" latinLnBrk="0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  <a:defRPr/>
            </a:pP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임직원 관심분야</a:t>
            </a:r>
            <a:endParaRPr kumimoji="0" lang="en-US" altLang="ko-KR" sz="1100" dirty="0">
              <a:solidFill>
                <a:schemeClr val="tx1"/>
              </a:solidFill>
              <a:latin typeface="+mn-ea"/>
            </a:endParaRPr>
          </a:p>
          <a:p>
            <a:pPr marL="92075" indent="-92075" fontAlgn="auto" latinLnBrk="0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  <a:defRPr/>
            </a:pP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제휴에 따른 브랜드 자산효과 제고가능성</a:t>
            </a:r>
            <a:endParaRPr kumimoji="0" lang="en-US" altLang="ko-KR" sz="1100" dirty="0">
              <a:solidFill>
                <a:schemeClr val="tx1"/>
              </a:solidFill>
              <a:latin typeface="+mn-ea"/>
            </a:endParaRPr>
          </a:p>
          <a:p>
            <a:pPr marL="92075" indent="-92075" fontAlgn="auto" latinLnBrk="0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  <a:defRPr/>
            </a:pPr>
            <a:r>
              <a:rPr kumimoji="0" lang="ko-KR" altLang="en-US" sz="1100" dirty="0" smtClean="0">
                <a:solidFill>
                  <a:schemeClr val="tx1"/>
                </a:solidFill>
                <a:latin typeface="+mn-ea"/>
              </a:rPr>
              <a:t>노무관리상 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부담 해소</a:t>
            </a:r>
            <a:endParaRPr kumimoji="0" lang="en-US" altLang="ko-KR" sz="1100" dirty="0">
              <a:solidFill>
                <a:schemeClr val="tx1"/>
              </a:solidFill>
              <a:latin typeface="+mn-ea"/>
            </a:endParaRPr>
          </a:p>
          <a:p>
            <a:pPr marL="92075" indent="-92075" fontAlgn="auto" latinLnBrk="0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  <a:defRPr/>
            </a:pPr>
            <a:r>
              <a:rPr kumimoji="0" lang="ko-KR" altLang="en-US" sz="1100" dirty="0" smtClean="0">
                <a:solidFill>
                  <a:schemeClr val="tx1"/>
                </a:solidFill>
                <a:latin typeface="+mn-ea"/>
              </a:rPr>
              <a:t>홍보 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및 파급효과가 클 것</a:t>
            </a:r>
            <a:endParaRPr kumimoji="0" lang="en-US" altLang="ko-KR" sz="1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831300" y="5896304"/>
            <a:ext cx="1736340" cy="14948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92075" indent="-92075" fontAlgn="auto" latinLnBrk="0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  <a:defRPr/>
            </a:pPr>
            <a:r>
              <a:rPr kumimoji="0" lang="en-US" altLang="ko-KR" sz="1100" dirty="0" smtClean="0">
                <a:solidFill>
                  <a:schemeClr val="tx1"/>
                </a:solidFill>
                <a:latin typeface="+mn-ea"/>
              </a:rPr>
              <a:t>ISO26000</a:t>
            </a:r>
            <a:r>
              <a:rPr kumimoji="0" lang="en-US" altLang="ko-KR" sz="1100" dirty="0">
                <a:solidFill>
                  <a:schemeClr val="tx1"/>
                </a:solidFill>
                <a:latin typeface="+mn-ea"/>
              </a:rPr>
              <a:t>(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기업의 사회적 책임에 대한 세계적인 표준화 작업</a:t>
            </a:r>
            <a:r>
              <a:rPr kumimoji="0" lang="en-US" altLang="ko-KR" sz="1100" dirty="0">
                <a:solidFill>
                  <a:schemeClr val="tx1"/>
                </a:solidFill>
                <a:latin typeface="+mn-ea"/>
              </a:rPr>
              <a:t>) 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도입에 따른 기업의 전략적 </a:t>
            </a:r>
            <a:r>
              <a:rPr kumimoji="0" lang="en-US" altLang="ko-KR" sz="1100" dirty="0">
                <a:solidFill>
                  <a:schemeClr val="tx1"/>
                </a:solidFill>
                <a:latin typeface="+mn-ea"/>
              </a:rPr>
              <a:t>CSR </a:t>
            </a:r>
            <a:r>
              <a:rPr kumimoji="0" lang="ko-KR" altLang="en-US" sz="1100" dirty="0">
                <a:solidFill>
                  <a:schemeClr val="tx1"/>
                </a:solidFill>
                <a:latin typeface="+mn-ea"/>
              </a:rPr>
              <a:t>필요성 증대</a:t>
            </a:r>
            <a:endParaRPr kumimoji="0" lang="en-US" altLang="ko-KR" sz="1100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222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69A4C354-3C86-4CA0-B096-F8B779380160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159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33375" y="690563"/>
            <a:ext cx="6169025" cy="7808912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33375" y="547688"/>
            <a:ext cx="1439863" cy="285750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Q&amp;A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895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smtClean="0"/>
              <a:t>경영전략의 기원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A5F6D8-1BBE-4E05-B807-8123F8ED9EB9}" type="slidenum">
              <a:rPr lang="ko-KR" altLang="en-US" smtClean="0"/>
              <a:pPr>
                <a:defRPr/>
              </a:pPr>
              <a:t>16</a:t>
            </a:fld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063625" y="1250950"/>
          <a:ext cx="5319713" cy="3498931"/>
        </p:xfrm>
        <a:graphic>
          <a:graphicData uri="http://schemas.openxmlformats.org/drawingml/2006/table">
            <a:tbl>
              <a:tblPr firstRow="1" bandRow="1"/>
              <a:tblGrid>
                <a:gridCol w="1903384"/>
                <a:gridCol w="1171313"/>
                <a:gridCol w="2245016"/>
              </a:tblGrid>
              <a:tr h="51098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Sun-Tzu`s Art of War</a:t>
                      </a:r>
                    </a:p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손자병법</a:t>
                      </a:r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91431" marR="91431" marT="45717" marB="4571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91431" marR="91431" marT="45717" marB="4571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Modern</a:t>
                      </a:r>
                      <a:r>
                        <a:rPr lang="en-US" altLang="ko-KR" sz="1200" baseline="0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 business Strategy</a:t>
                      </a:r>
                    </a:p>
                    <a:p>
                      <a:pPr algn="ctr" latinLnBrk="1"/>
                      <a:r>
                        <a:rPr lang="en-US" altLang="ko-KR" sz="1200" baseline="0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200" baseline="0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현대 기업 전략</a:t>
                      </a:r>
                      <a:r>
                        <a:rPr lang="en-US" altLang="ko-KR" sz="1200" baseline="0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)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91431" marR="91431" marT="45717" marB="4571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56926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latin typeface="+mj-ea"/>
                          <a:ea typeface="+mj-ea"/>
                        </a:rPr>
                        <a:t>道</a:t>
                      </a:r>
                      <a:endParaRPr lang="ko-KR" altLang="en-US" sz="1200" b="1" dirty="0">
                        <a:latin typeface="+mj-ea"/>
                        <a:ea typeface="+mj-ea"/>
                      </a:endParaRPr>
                    </a:p>
                  </a:txBody>
                  <a:tcPr marL="91431" marR="91431" marT="45717" marB="4571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200" dirty="0">
                        <a:latin typeface="+mj-ea"/>
                        <a:ea typeface="+mj-ea"/>
                      </a:endParaRPr>
                    </a:p>
                  </a:txBody>
                  <a:tcPr marL="91431" marR="91431" marT="45717" marB="4571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>
                          <a:latin typeface="+mj-ea"/>
                          <a:ea typeface="+mj-ea"/>
                        </a:rPr>
                        <a:t>Mission and Objective</a:t>
                      </a:r>
                    </a:p>
                    <a:p>
                      <a:pPr algn="ctr" latinLnBrk="1"/>
                      <a:r>
                        <a:rPr lang="en-US" altLang="ko-KR" sz="1200" dirty="0" smtClean="0"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200" dirty="0" smtClean="0">
                          <a:latin typeface="+mj-ea"/>
                          <a:ea typeface="+mj-ea"/>
                        </a:rPr>
                        <a:t>사명과 목적</a:t>
                      </a:r>
                      <a:r>
                        <a:rPr lang="en-US" altLang="ko-KR" sz="1200" dirty="0" smtClean="0">
                          <a:latin typeface="+mj-ea"/>
                          <a:ea typeface="+mj-ea"/>
                        </a:rPr>
                        <a:t>)</a:t>
                      </a:r>
                      <a:endParaRPr lang="ko-KR" altLang="en-US" sz="1200" dirty="0">
                        <a:latin typeface="+mj-ea"/>
                        <a:ea typeface="+mj-ea"/>
                      </a:endParaRPr>
                    </a:p>
                  </a:txBody>
                  <a:tcPr marL="91431" marR="91431" marT="45717" marB="4571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6926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latin typeface="+mj-ea"/>
                          <a:ea typeface="+mj-ea"/>
                        </a:rPr>
                        <a:t>天</a:t>
                      </a:r>
                      <a:endParaRPr lang="ko-KR" altLang="en-US" sz="1200" b="1" dirty="0">
                        <a:latin typeface="+mj-ea"/>
                        <a:ea typeface="+mj-ea"/>
                      </a:endParaRPr>
                    </a:p>
                  </a:txBody>
                  <a:tcPr marL="91431" marR="91431" marT="45717" marB="4571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200" dirty="0">
                        <a:latin typeface="+mj-ea"/>
                        <a:ea typeface="+mj-ea"/>
                      </a:endParaRPr>
                    </a:p>
                  </a:txBody>
                  <a:tcPr marL="91431" marR="91431" marT="45717" marB="4571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>
                          <a:latin typeface="+mj-ea"/>
                          <a:ea typeface="+mj-ea"/>
                        </a:rPr>
                        <a:t>Changes in the External Environment(</a:t>
                      </a:r>
                      <a:r>
                        <a:rPr lang="ko-KR" altLang="en-US" sz="1200" dirty="0" smtClean="0">
                          <a:latin typeface="+mj-ea"/>
                          <a:ea typeface="+mj-ea"/>
                        </a:rPr>
                        <a:t>외부 환경 변화</a:t>
                      </a:r>
                      <a:r>
                        <a:rPr lang="en-US" altLang="ko-KR" sz="1200" dirty="0" smtClean="0">
                          <a:latin typeface="+mj-ea"/>
                          <a:ea typeface="+mj-ea"/>
                        </a:rPr>
                        <a:t>)</a:t>
                      </a:r>
                      <a:endParaRPr lang="ko-KR" altLang="en-US" sz="1200" dirty="0">
                        <a:latin typeface="+mj-ea"/>
                        <a:ea typeface="+mj-ea"/>
                      </a:endParaRPr>
                    </a:p>
                  </a:txBody>
                  <a:tcPr marL="91431" marR="91431" marT="45717" marB="4571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4003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latin typeface="+mj-ea"/>
                          <a:ea typeface="+mj-ea"/>
                        </a:rPr>
                        <a:t>地</a:t>
                      </a:r>
                      <a:endParaRPr lang="ko-KR" altLang="en-US" sz="1200" b="1" dirty="0">
                        <a:latin typeface="+mj-ea"/>
                        <a:ea typeface="+mj-ea"/>
                      </a:endParaRPr>
                    </a:p>
                  </a:txBody>
                  <a:tcPr marL="91431" marR="91431" marT="45717" marB="4571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200" dirty="0">
                        <a:latin typeface="+mj-ea"/>
                        <a:ea typeface="+mj-ea"/>
                      </a:endParaRPr>
                    </a:p>
                  </a:txBody>
                  <a:tcPr marL="91431" marR="91431" marT="45717" marB="4571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>
                          <a:latin typeface="+mj-ea"/>
                          <a:ea typeface="+mj-ea"/>
                        </a:rPr>
                        <a:t>Industry Structure and Competitive Landscape</a:t>
                      </a:r>
                    </a:p>
                    <a:p>
                      <a:pPr algn="ctr" latinLnBrk="1"/>
                      <a:r>
                        <a:rPr lang="en-US" altLang="ko-KR" sz="1200" dirty="0" smtClean="0"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200" dirty="0" smtClean="0">
                          <a:latin typeface="+mj-ea"/>
                          <a:ea typeface="+mj-ea"/>
                        </a:rPr>
                        <a:t>산업 구조와 경쟁환경</a:t>
                      </a:r>
                      <a:r>
                        <a:rPr lang="en-US" altLang="ko-KR" sz="1200" dirty="0" smtClean="0">
                          <a:latin typeface="+mj-ea"/>
                          <a:ea typeface="+mj-ea"/>
                        </a:rPr>
                        <a:t>)</a:t>
                      </a:r>
                      <a:endParaRPr lang="ko-KR" altLang="en-US" sz="1200" dirty="0">
                        <a:latin typeface="+mj-ea"/>
                        <a:ea typeface="+mj-ea"/>
                      </a:endParaRPr>
                    </a:p>
                  </a:txBody>
                  <a:tcPr marL="91431" marR="91431" marT="45717" marB="4571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6926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latin typeface="+mj-ea"/>
                          <a:ea typeface="+mj-ea"/>
                        </a:rPr>
                        <a:t>將</a:t>
                      </a:r>
                      <a:endParaRPr lang="ko-KR" altLang="en-US" sz="1200" b="1" dirty="0">
                        <a:latin typeface="+mj-ea"/>
                        <a:ea typeface="+mj-ea"/>
                      </a:endParaRPr>
                    </a:p>
                  </a:txBody>
                  <a:tcPr marL="91431" marR="91431" marT="45717" marB="4571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200" dirty="0">
                        <a:latin typeface="+mj-ea"/>
                        <a:ea typeface="+mj-ea"/>
                      </a:endParaRPr>
                    </a:p>
                  </a:txBody>
                  <a:tcPr marL="91431" marR="91431" marT="45717" marB="4571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>
                          <a:latin typeface="+mj-ea"/>
                          <a:ea typeface="+mj-ea"/>
                        </a:rPr>
                        <a:t>Top Management Leadership</a:t>
                      </a:r>
                    </a:p>
                    <a:p>
                      <a:pPr algn="ctr" latinLnBrk="1"/>
                      <a:r>
                        <a:rPr lang="en-US" altLang="ko-KR" sz="1200" dirty="0" smtClean="0"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200" dirty="0" smtClean="0">
                          <a:latin typeface="+mj-ea"/>
                          <a:ea typeface="+mj-ea"/>
                        </a:rPr>
                        <a:t>리더십</a:t>
                      </a:r>
                      <a:r>
                        <a:rPr lang="en-US" altLang="ko-KR" sz="1200" dirty="0" smtClean="0">
                          <a:latin typeface="+mj-ea"/>
                          <a:ea typeface="+mj-ea"/>
                        </a:rPr>
                        <a:t>)</a:t>
                      </a:r>
                      <a:endParaRPr lang="ko-KR" altLang="en-US" sz="1200" dirty="0">
                        <a:latin typeface="+mj-ea"/>
                        <a:ea typeface="+mj-ea"/>
                      </a:endParaRPr>
                    </a:p>
                  </a:txBody>
                  <a:tcPr marL="91431" marR="91431" marT="45717" marB="4571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4003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latin typeface="+mj-ea"/>
                          <a:ea typeface="+mj-ea"/>
                        </a:rPr>
                        <a:t>法</a:t>
                      </a:r>
                      <a:endParaRPr lang="ko-KR" altLang="en-US" sz="1200" b="1" dirty="0">
                        <a:latin typeface="+mj-ea"/>
                        <a:ea typeface="+mj-ea"/>
                      </a:endParaRPr>
                    </a:p>
                  </a:txBody>
                  <a:tcPr marL="91431" marR="91431" marT="45717" marB="4571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200" dirty="0">
                        <a:latin typeface="+mj-ea"/>
                        <a:ea typeface="+mj-ea"/>
                      </a:endParaRPr>
                    </a:p>
                  </a:txBody>
                  <a:tcPr marL="91431" marR="91431" marT="45717" marB="4571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dirty="0" smtClean="0">
                          <a:latin typeface="+mj-ea"/>
                          <a:ea typeface="+mj-ea"/>
                        </a:rPr>
                        <a:t>Organization Principles and Management</a:t>
                      </a:r>
                      <a:r>
                        <a:rPr lang="en-US" altLang="ko-KR" sz="1200" baseline="0" dirty="0" smtClean="0">
                          <a:latin typeface="+mj-ea"/>
                          <a:ea typeface="+mj-ea"/>
                        </a:rPr>
                        <a:t> Processes</a:t>
                      </a:r>
                    </a:p>
                    <a:p>
                      <a:pPr algn="ctr" latinLnBrk="1"/>
                      <a:r>
                        <a:rPr lang="en-US" altLang="ko-KR" sz="1200" baseline="0" dirty="0" smtClean="0"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200" baseline="0" dirty="0" smtClean="0">
                          <a:latin typeface="+mj-ea"/>
                          <a:ea typeface="+mj-ea"/>
                        </a:rPr>
                        <a:t>조직 원칙과 경영 프로세스</a:t>
                      </a:r>
                      <a:r>
                        <a:rPr lang="en-US" altLang="ko-KR" sz="1200" baseline="0" dirty="0" smtClean="0">
                          <a:latin typeface="+mj-ea"/>
                          <a:ea typeface="+mj-ea"/>
                        </a:rPr>
                        <a:t>)</a:t>
                      </a:r>
                      <a:endParaRPr lang="ko-KR" altLang="en-US" sz="1200" dirty="0">
                        <a:latin typeface="+mj-ea"/>
                        <a:ea typeface="+mj-ea"/>
                      </a:endParaRPr>
                    </a:p>
                  </a:txBody>
                  <a:tcPr marL="91431" marR="91431" marT="45717" marB="45717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41001" name="직선 화살표 연결선 4"/>
          <p:cNvCxnSpPr>
            <a:cxnSpLocks noChangeShapeType="1"/>
          </p:cNvCxnSpPr>
          <p:nvPr/>
        </p:nvCxnSpPr>
        <p:spPr bwMode="auto">
          <a:xfrm>
            <a:off x="3138488" y="2062163"/>
            <a:ext cx="768350" cy="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grpSp>
        <p:nvGrpSpPr>
          <p:cNvPr id="41005" name="그룹 12"/>
          <p:cNvGrpSpPr>
            <a:grpSpLocks/>
          </p:cNvGrpSpPr>
          <p:nvPr/>
        </p:nvGrpSpPr>
        <p:grpSpPr bwMode="auto">
          <a:xfrm>
            <a:off x="247650" y="1158875"/>
            <a:ext cx="850900" cy="704850"/>
            <a:chOff x="701266" y="7372392"/>
            <a:chExt cx="851516" cy="705590"/>
          </a:xfrm>
        </p:grpSpPr>
        <p:sp>
          <p:nvSpPr>
            <p:cNvPr id="14" name="TextBox 13"/>
            <p:cNvSpPr txBox="1"/>
            <p:nvPr/>
          </p:nvSpPr>
          <p:spPr>
            <a:xfrm>
              <a:off x="701266" y="7677512"/>
              <a:ext cx="851516" cy="4004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손자병법과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현대기업전략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41031" name="그림 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41006" name="직선 화살표 연결선 4"/>
          <p:cNvCxnSpPr>
            <a:cxnSpLocks noChangeShapeType="1"/>
          </p:cNvCxnSpPr>
          <p:nvPr/>
        </p:nvCxnSpPr>
        <p:spPr bwMode="auto">
          <a:xfrm>
            <a:off x="3138488" y="2625725"/>
            <a:ext cx="768350" cy="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1007" name="직선 화살표 연결선 4"/>
          <p:cNvCxnSpPr>
            <a:cxnSpLocks noChangeShapeType="1"/>
          </p:cNvCxnSpPr>
          <p:nvPr/>
        </p:nvCxnSpPr>
        <p:spPr bwMode="auto">
          <a:xfrm>
            <a:off x="3138488" y="3200400"/>
            <a:ext cx="768350" cy="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1008" name="직선 화살표 연결선 4"/>
          <p:cNvCxnSpPr>
            <a:cxnSpLocks noChangeShapeType="1"/>
          </p:cNvCxnSpPr>
          <p:nvPr/>
        </p:nvCxnSpPr>
        <p:spPr bwMode="auto">
          <a:xfrm>
            <a:off x="3138488" y="3870325"/>
            <a:ext cx="768350" cy="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1009" name="직선 화살표 연결선 4"/>
          <p:cNvCxnSpPr>
            <a:cxnSpLocks noChangeShapeType="1"/>
          </p:cNvCxnSpPr>
          <p:nvPr/>
        </p:nvCxnSpPr>
        <p:spPr bwMode="auto">
          <a:xfrm>
            <a:off x="3138488" y="4422775"/>
            <a:ext cx="768350" cy="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17" name="표 16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1029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16521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제목 17"/>
          <p:cNvSpPr>
            <a:spLocks noGrp="1"/>
          </p:cNvSpPr>
          <p:nvPr>
            <p:ph type="title"/>
          </p:nvPr>
        </p:nvSpPr>
        <p:spPr>
          <a:xfrm>
            <a:off x="250825" y="3603625"/>
            <a:ext cx="6359525" cy="1936750"/>
          </a:xfrm>
        </p:spPr>
        <p:txBody>
          <a:bodyPr/>
          <a:lstStyle/>
          <a:p>
            <a:r>
              <a:rPr lang="en-US" altLang="ko-KR" smtClean="0">
                <a:latin typeface="Georgia" pitchFamily="18" charset="0"/>
              </a:rPr>
              <a:t>Module 6.</a:t>
            </a:r>
            <a:br>
              <a:rPr lang="en-US" altLang="ko-KR" smtClean="0">
                <a:latin typeface="Georgia" pitchFamily="18" charset="0"/>
              </a:rPr>
            </a:br>
            <a:r>
              <a:rPr lang="ko-KR" altLang="en-US" smtClean="0">
                <a:latin typeface="Georgia" pitchFamily="18" charset="0"/>
              </a:rPr>
              <a:t>비즈니스 모델 진단 및 수립</a:t>
            </a:r>
          </a:p>
        </p:txBody>
      </p:sp>
      <p:sp>
        <p:nvSpPr>
          <p:cNvPr id="20483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E9BF381-26EB-47FE-8B7A-50D18F824916}" type="slidenum">
              <a:rPr lang="ko-KR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161</a:t>
            </a:fld>
            <a:endParaRPr lang="ko-KR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13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 smtClean="0"/>
              <a:t>학습목표</a:t>
            </a:r>
            <a:r>
              <a:rPr lang="en-US" dirty="0" smtClean="0"/>
              <a:t> </a:t>
            </a:r>
            <a:r>
              <a:rPr dirty="0" smtClean="0"/>
              <a:t>및 학습내용</a:t>
            </a:r>
            <a:endParaRPr dirty="0"/>
          </a:p>
        </p:txBody>
      </p:sp>
      <p:sp>
        <p:nvSpPr>
          <p:cNvPr id="2150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5779A22-F0BF-4B5F-A5C5-4BC564FAF1EE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162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33" name="양쪽 모서리가 둥근 사각형 32"/>
          <p:cNvSpPr/>
          <p:nvPr/>
        </p:nvSpPr>
        <p:spPr>
          <a:xfrm>
            <a:off x="333375" y="1335088"/>
            <a:ext cx="6237288" cy="1722437"/>
          </a:xfrm>
          <a:prstGeom prst="round2SameRect">
            <a:avLst>
              <a:gd name="adj1" fmla="val 9255"/>
              <a:gd name="adj2" fmla="val 0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21509" name="Content Placeholder 2"/>
          <p:cNvSpPr txBox="1">
            <a:spLocks/>
          </p:cNvSpPr>
          <p:nvPr/>
        </p:nvSpPr>
        <p:spPr bwMode="auto">
          <a:xfrm>
            <a:off x="509588" y="1985963"/>
            <a:ext cx="5845175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hangingPunct="1">
              <a:buFont typeface="서울남산체 B" pitchFamily="18" charset="-127"/>
              <a:buAutoNum type="arabicPeriod"/>
            </a:pPr>
            <a:r>
              <a:rPr kumimoji="0" lang="ko-KR" altLang="en-US" sz="1400" dirty="0"/>
              <a:t>비즈니스 모델의 개념을 설명할 수 있다</a:t>
            </a:r>
            <a:r>
              <a:rPr kumimoji="0" lang="en-US" altLang="ko-KR" sz="1400" dirty="0"/>
              <a:t>.</a:t>
            </a:r>
          </a:p>
          <a:p>
            <a:pPr defTabSz="914400" eaLnBrk="1" hangingPunct="1">
              <a:buFont typeface="서울남산체 B" pitchFamily="18" charset="-127"/>
              <a:buAutoNum type="arabicPeriod"/>
            </a:pPr>
            <a:r>
              <a:rPr kumimoji="0" lang="ko-KR" altLang="en-US" sz="1400" dirty="0" err="1">
                <a:solidFill>
                  <a:srgbClr val="000000"/>
                </a:solidFill>
              </a:rPr>
              <a:t>사회적기업의</a:t>
            </a:r>
            <a:r>
              <a:rPr kumimoji="0" lang="ko-KR" altLang="en-US" sz="1400" dirty="0">
                <a:solidFill>
                  <a:srgbClr val="000000"/>
                </a:solidFill>
              </a:rPr>
              <a:t> 유형을 파악하고 어떤 사례가 있는지 설명할 수 있다</a:t>
            </a:r>
            <a:r>
              <a:rPr kumimoji="0" lang="en-US" altLang="ko-KR" sz="1400" dirty="0">
                <a:solidFill>
                  <a:srgbClr val="000000"/>
                </a:solidFill>
              </a:rPr>
              <a:t>.</a:t>
            </a:r>
          </a:p>
          <a:p>
            <a:pPr defTabSz="914400" eaLnBrk="1" hangingPunct="1">
              <a:buFont typeface="서울남산체 B" pitchFamily="18" charset="-127"/>
              <a:buAutoNum type="arabicPeriod"/>
            </a:pPr>
            <a:r>
              <a:rPr kumimoji="0" lang="ko-KR" altLang="en-US" sz="1400" dirty="0">
                <a:solidFill>
                  <a:srgbClr val="000000"/>
                </a:solidFill>
              </a:rPr>
              <a:t>기업가 지원 운영 모델과 시장 중계 운영 모델에 대해 설명할 수 있다</a:t>
            </a:r>
            <a:r>
              <a:rPr kumimoji="0" lang="en-US" altLang="ko-KR" sz="1400" dirty="0">
                <a:solidFill>
                  <a:srgbClr val="000000"/>
                </a:solidFill>
              </a:rPr>
              <a:t>.</a:t>
            </a:r>
            <a:endParaRPr kumimoji="0" lang="ko-KR" altLang="en-US" sz="1400" dirty="0">
              <a:solidFill>
                <a:srgbClr val="000000"/>
              </a:solidFill>
            </a:endParaRPr>
          </a:p>
        </p:txBody>
      </p:sp>
      <p:sp>
        <p:nvSpPr>
          <p:cNvPr id="35" name="양쪽 모서리가 둥근 사각형 34"/>
          <p:cNvSpPr/>
          <p:nvPr/>
        </p:nvSpPr>
        <p:spPr>
          <a:xfrm>
            <a:off x="339725" y="1325563"/>
            <a:ext cx="6237288" cy="43656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064A2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학습목표</a:t>
            </a:r>
          </a:p>
        </p:txBody>
      </p:sp>
      <p:sp>
        <p:nvSpPr>
          <p:cNvPr id="36" name="양쪽 모서리가 둥근 사각형 35"/>
          <p:cNvSpPr/>
          <p:nvPr/>
        </p:nvSpPr>
        <p:spPr>
          <a:xfrm>
            <a:off x="333375" y="3282950"/>
            <a:ext cx="6237288" cy="1795463"/>
          </a:xfrm>
          <a:prstGeom prst="round2SameRect">
            <a:avLst>
              <a:gd name="adj1" fmla="val 9255"/>
              <a:gd name="adj2" fmla="val 0"/>
            </a:avLst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21512" name="Content Placeholder 2"/>
          <p:cNvSpPr txBox="1">
            <a:spLocks/>
          </p:cNvSpPr>
          <p:nvPr/>
        </p:nvSpPr>
        <p:spPr bwMode="auto">
          <a:xfrm>
            <a:off x="509588" y="3848100"/>
            <a:ext cx="5772150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14350" indent="-51435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defTabSz="914400" eaLnBrk="1" latinLnBrk="1" hangingPunct="1">
              <a:buFont typeface="Arial" pitchFamily="34" charset="0"/>
              <a:buAutoNum type="arabicPeriod"/>
            </a:pPr>
            <a:r>
              <a:rPr lang="ko-KR" altLang="en-US" sz="1400" dirty="0"/>
              <a:t>비즈니스 모델 개념</a:t>
            </a:r>
            <a:endParaRPr lang="en-US" altLang="ko-KR" sz="1400" dirty="0"/>
          </a:p>
          <a:p>
            <a:pPr defTabSz="914400" eaLnBrk="1" latinLnBrk="1" hangingPunct="1">
              <a:buFont typeface="Arial" pitchFamily="34" charset="0"/>
              <a:buAutoNum type="arabicPeriod"/>
            </a:pPr>
            <a:r>
              <a:rPr kumimoji="0" lang="ko-KR" altLang="en-US" sz="1400" dirty="0" err="1"/>
              <a:t>사회적기업</a:t>
            </a:r>
            <a:r>
              <a:rPr kumimoji="0" lang="ko-KR" altLang="en-US" sz="1400" dirty="0"/>
              <a:t> 유형 및 </a:t>
            </a:r>
            <a:r>
              <a:rPr kumimoji="0" lang="ko-KR" altLang="en-US" sz="1400" dirty="0" smtClean="0"/>
              <a:t>사례</a:t>
            </a:r>
            <a:endParaRPr kumimoji="0" lang="en-US" altLang="ko-KR" sz="1400" dirty="0"/>
          </a:p>
        </p:txBody>
      </p:sp>
      <p:sp>
        <p:nvSpPr>
          <p:cNvPr id="38" name="양쪽 모서리가 둥근 사각형 37"/>
          <p:cNvSpPr/>
          <p:nvPr/>
        </p:nvSpPr>
        <p:spPr>
          <a:xfrm>
            <a:off x="339725" y="3275013"/>
            <a:ext cx="6237288" cy="4349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4BACC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학습내용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333375" y="5546725"/>
            <a:ext cx="6335713" cy="2952750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333375" y="5411788"/>
            <a:ext cx="1439863" cy="287337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Memo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  <p:sp>
        <p:nvSpPr>
          <p:cNvPr id="21516" name="TextBox 45"/>
          <p:cNvSpPr txBox="1">
            <a:spLocks noChangeArrowheads="1"/>
          </p:cNvSpPr>
          <p:nvPr/>
        </p:nvSpPr>
        <p:spPr bwMode="auto">
          <a:xfrm>
            <a:off x="260350" y="835025"/>
            <a:ext cx="28654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r>
              <a:rPr lang="ko-KR" altLang="en-US" sz="1100"/>
              <a:t>오늘 학습목표와 학습내용은 아래와 같습니다</a:t>
            </a:r>
            <a:r>
              <a:rPr lang="en-US" altLang="ko-KR" sz="1100"/>
              <a:t>. </a:t>
            </a:r>
            <a:endParaRPr lang="ko-KR" altLang="en-US" sz="1100"/>
          </a:p>
        </p:txBody>
      </p:sp>
    </p:spTree>
    <p:extLst>
      <p:ext uri="{BB962C8B-B14F-4D97-AF65-F5344CB8AC3E}">
        <p14:creationId xmlns="" xmlns:p14="http://schemas.microsoft.com/office/powerpoint/2010/main" val="241745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Assess</a:t>
            </a:r>
            <a:br>
              <a:rPr lang="en-US" altLang="ko-KR" sz="3600" b="1" smtClean="0">
                <a:latin typeface="Georgia" pitchFamily="18" charset="0"/>
              </a:rPr>
            </a:br>
            <a:r>
              <a:rPr lang="en-US" altLang="ko-KR" sz="3600" b="1" smtClean="0">
                <a:latin typeface="Georgia" pitchFamily="18" charset="0"/>
              </a:rPr>
              <a:t>1. </a:t>
            </a:r>
            <a:r>
              <a:rPr lang="ko-KR" altLang="en-US" sz="3600" b="1" smtClean="0">
                <a:latin typeface="Georgia" pitchFamily="18" charset="0"/>
              </a:rPr>
              <a:t>비즈니스 모델 개념</a:t>
            </a:r>
          </a:p>
        </p:txBody>
      </p:sp>
      <p:sp>
        <p:nvSpPr>
          <p:cNvPr id="22531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5C85CB4-3FF1-42CF-A0F3-66A0829B1E4E}" type="slidenum">
              <a:rPr lang="ko-KR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163</a:t>
            </a:fld>
            <a:endParaRPr lang="ko-KR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959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비즈니스 모델 </a:t>
            </a:r>
            <a:r>
              <a:rPr dirty="0" err="1" smtClean="0"/>
              <a:t>개념</a:t>
            </a:r>
            <a:endParaRPr dirty="0"/>
          </a:p>
        </p:txBody>
      </p:sp>
      <p:sp>
        <p:nvSpPr>
          <p:cNvPr id="2355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CA90274-E370-42DF-82B2-ACEF74B4A4F4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164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3559" name="그룹 14"/>
          <p:cNvGrpSpPr>
            <a:grpSpLocks/>
          </p:cNvGrpSpPr>
          <p:nvPr/>
        </p:nvGrpSpPr>
        <p:grpSpPr bwMode="auto">
          <a:xfrm>
            <a:off x="325886" y="1158875"/>
            <a:ext cx="696024" cy="704910"/>
            <a:chOff x="779669" y="7372392"/>
            <a:chExt cx="696024" cy="706054"/>
          </a:xfrm>
        </p:grpSpPr>
        <p:sp>
          <p:nvSpPr>
            <p:cNvPr id="20" name="TextBox 19"/>
            <p:cNvSpPr txBox="1"/>
            <p:nvPr/>
          </p:nvSpPr>
          <p:spPr>
            <a:xfrm>
              <a:off x="779669" y="7677687"/>
              <a:ext cx="696024" cy="40075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비즈니스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모델이란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?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3570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AutoShape 380"/>
          <p:cNvSpPr>
            <a:spLocks noChangeArrowheads="1"/>
          </p:cNvSpPr>
          <p:nvPr/>
        </p:nvSpPr>
        <p:spPr bwMode="gray">
          <a:xfrm>
            <a:off x="1182688" y="1897236"/>
            <a:ext cx="5208587" cy="1571177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lvl="0"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kern="0" dirty="0" smtClean="0">
                <a:solidFill>
                  <a:prstClr val="black"/>
                </a:solidFill>
                <a:ea typeface="서울남산체 M" pitchFamily="18" charset="-127"/>
              </a:rPr>
              <a:t>누가</a:t>
            </a:r>
            <a:r>
              <a:rPr kumimoji="0" lang="en-US" altLang="ko-KR" sz="1200" kern="0" dirty="0" smtClean="0">
                <a:solidFill>
                  <a:prstClr val="black"/>
                </a:solidFill>
                <a:ea typeface="서울남산체 M" pitchFamily="18" charset="-127"/>
              </a:rPr>
              <a:t>(</a:t>
            </a:r>
            <a:r>
              <a:rPr kumimoji="0" lang="en-US" altLang="ko-KR" sz="1200" kern="0" dirty="0" err="1" smtClean="0">
                <a:solidFill>
                  <a:prstClr val="black"/>
                </a:solidFill>
                <a:ea typeface="서울남산체 M" pitchFamily="18" charset="-127"/>
              </a:rPr>
              <a:t>actor_who</a:t>
            </a:r>
            <a:r>
              <a:rPr kumimoji="0" lang="en-US" altLang="ko-KR" sz="1200" kern="0" dirty="0" smtClean="0">
                <a:solidFill>
                  <a:prstClr val="black"/>
                </a:solidFill>
                <a:ea typeface="서울남산체 M" pitchFamily="18" charset="-127"/>
              </a:rPr>
              <a:t>) </a:t>
            </a:r>
            <a:r>
              <a:rPr kumimoji="0" lang="ko-KR" altLang="en-US" sz="1200" kern="0" dirty="0" smtClean="0">
                <a:solidFill>
                  <a:prstClr val="black"/>
                </a:solidFill>
                <a:ea typeface="서울남산체 M" pitchFamily="18" charset="-127"/>
              </a:rPr>
              <a:t>어떤 가치</a:t>
            </a:r>
            <a:r>
              <a:rPr kumimoji="0" lang="en-US" altLang="ko-KR" sz="1200" kern="0" dirty="0" smtClean="0">
                <a:solidFill>
                  <a:prstClr val="black"/>
                </a:solidFill>
                <a:ea typeface="서울남산체 M" pitchFamily="18" charset="-127"/>
              </a:rPr>
              <a:t>(</a:t>
            </a:r>
            <a:r>
              <a:rPr kumimoji="0" lang="en-US" altLang="ko-KR" sz="1200" kern="0" dirty="0" err="1" smtClean="0">
                <a:solidFill>
                  <a:prstClr val="black"/>
                </a:solidFill>
                <a:ea typeface="서울남산체 M" pitchFamily="18" charset="-127"/>
              </a:rPr>
              <a:t>value_what</a:t>
            </a:r>
            <a:r>
              <a:rPr kumimoji="0" lang="en-US" altLang="ko-KR" sz="1200" kern="0" dirty="0" smtClean="0">
                <a:solidFill>
                  <a:prstClr val="black"/>
                </a:solidFill>
                <a:ea typeface="서울남산체 M" pitchFamily="18" charset="-127"/>
              </a:rPr>
              <a:t>)</a:t>
            </a:r>
            <a:r>
              <a:rPr kumimoji="0" lang="ko-KR" altLang="en-US" sz="1200" kern="0" dirty="0" smtClean="0">
                <a:solidFill>
                  <a:prstClr val="black"/>
                </a:solidFill>
                <a:ea typeface="서울남산체 M" pitchFamily="18" charset="-127"/>
              </a:rPr>
              <a:t>를 </a:t>
            </a:r>
            <a:endParaRPr kumimoji="0" lang="en-US" altLang="ko-KR" sz="1200" kern="0" dirty="0" smtClean="0">
              <a:solidFill>
                <a:prstClr val="black"/>
              </a:solidFill>
              <a:ea typeface="서울남산체 M" pitchFamily="18" charset="-127"/>
            </a:endParaRPr>
          </a:p>
          <a:p>
            <a:pPr lvl="0"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kern="0" dirty="0" smtClean="0">
                <a:solidFill>
                  <a:prstClr val="black"/>
                </a:solidFill>
                <a:ea typeface="서울남산체 M" pitchFamily="18" charset="-127"/>
              </a:rPr>
              <a:t>누구</a:t>
            </a:r>
            <a:r>
              <a:rPr kumimoji="0" lang="en-US" altLang="ko-KR" sz="1200" kern="0" dirty="0" smtClean="0">
                <a:solidFill>
                  <a:prstClr val="black"/>
                </a:solidFill>
                <a:ea typeface="서울남산체 M" pitchFamily="18" charset="-127"/>
              </a:rPr>
              <a:t>(</a:t>
            </a:r>
            <a:r>
              <a:rPr kumimoji="0" lang="en-US" altLang="ko-KR" sz="1200" kern="0" dirty="0" err="1" smtClean="0">
                <a:solidFill>
                  <a:prstClr val="black"/>
                </a:solidFill>
                <a:ea typeface="서울남산체 M" pitchFamily="18" charset="-127"/>
              </a:rPr>
              <a:t>actor_to</a:t>
            </a:r>
            <a:r>
              <a:rPr kumimoji="0" lang="en-US" altLang="ko-KR" sz="1200" kern="0" dirty="0" smtClean="0">
                <a:solidFill>
                  <a:prstClr val="black"/>
                </a:solidFill>
                <a:ea typeface="서울남산체 M" pitchFamily="18" charset="-127"/>
              </a:rPr>
              <a:t> whom)</a:t>
            </a:r>
            <a:r>
              <a:rPr kumimoji="0" lang="ko-KR" altLang="en-US" sz="1200" kern="0" dirty="0" smtClean="0">
                <a:solidFill>
                  <a:prstClr val="black"/>
                </a:solidFill>
                <a:ea typeface="서울남산체 M" pitchFamily="18" charset="-127"/>
              </a:rPr>
              <a:t>에게</a:t>
            </a:r>
            <a:r>
              <a:rPr kumimoji="0" lang="en-US" altLang="ko-KR" sz="1200" kern="0" dirty="0" smtClean="0">
                <a:solidFill>
                  <a:prstClr val="black"/>
                </a:solidFill>
                <a:ea typeface="서울남산체 M" pitchFamily="18" charset="-127"/>
              </a:rPr>
              <a:t/>
            </a:r>
            <a:br>
              <a:rPr kumimoji="0" lang="en-US" altLang="ko-KR" sz="1200" kern="0" dirty="0" smtClean="0">
                <a:solidFill>
                  <a:prstClr val="black"/>
                </a:solidFill>
                <a:ea typeface="서울남산체 M" pitchFamily="18" charset="-127"/>
              </a:rPr>
            </a:br>
            <a:r>
              <a:rPr kumimoji="0" lang="ko-KR" altLang="en-US" sz="1200" kern="0" dirty="0" smtClean="0">
                <a:solidFill>
                  <a:prstClr val="black"/>
                </a:solidFill>
                <a:ea typeface="서울남산체 M" pitchFamily="18" charset="-127"/>
              </a:rPr>
              <a:t>어떤 가격 정책</a:t>
            </a:r>
            <a:r>
              <a:rPr kumimoji="0" lang="en-US" altLang="ko-KR" sz="1200" kern="0" dirty="0" smtClean="0">
                <a:solidFill>
                  <a:prstClr val="black"/>
                </a:solidFill>
                <a:ea typeface="서울남산체 M" pitchFamily="18" charset="-127"/>
              </a:rPr>
              <a:t>(</a:t>
            </a:r>
            <a:r>
              <a:rPr kumimoji="0" lang="en-US" altLang="ko-KR" sz="1200" kern="0" dirty="0" err="1" smtClean="0">
                <a:solidFill>
                  <a:prstClr val="black"/>
                </a:solidFill>
                <a:ea typeface="서울남산체 M" pitchFamily="18" charset="-127"/>
              </a:rPr>
              <a:t>pricing_how</a:t>
            </a:r>
            <a:r>
              <a:rPr kumimoji="0" lang="en-US" altLang="ko-KR" sz="1200" kern="0" dirty="0" smtClean="0">
                <a:solidFill>
                  <a:prstClr val="black"/>
                </a:solidFill>
                <a:ea typeface="서울남산체 M" pitchFamily="18" charset="-127"/>
              </a:rPr>
              <a:t>)</a:t>
            </a:r>
            <a:r>
              <a:rPr kumimoji="0" lang="ko-KR" altLang="en-US" sz="1200" kern="0" dirty="0" smtClean="0">
                <a:solidFill>
                  <a:prstClr val="black"/>
                </a:solidFill>
                <a:ea typeface="서울남산체 M" pitchFamily="18" charset="-127"/>
              </a:rPr>
              <a:t>으로 전달하고</a:t>
            </a:r>
            <a:r>
              <a:rPr kumimoji="0" lang="en-US" altLang="ko-KR" sz="1200" kern="0" dirty="0" smtClean="0">
                <a:solidFill>
                  <a:prstClr val="black"/>
                </a:solidFill>
                <a:ea typeface="서울남산체 M" pitchFamily="18" charset="-127"/>
              </a:rPr>
              <a:t>,</a:t>
            </a:r>
            <a:br>
              <a:rPr kumimoji="0" lang="en-US" altLang="ko-KR" sz="1200" kern="0" dirty="0" smtClean="0">
                <a:solidFill>
                  <a:prstClr val="black"/>
                </a:solidFill>
                <a:ea typeface="서울남산체 M" pitchFamily="18" charset="-127"/>
              </a:rPr>
            </a:br>
            <a:r>
              <a:rPr kumimoji="0" lang="ko-KR" altLang="en-US" sz="1200" kern="0" dirty="0" smtClean="0">
                <a:solidFill>
                  <a:prstClr val="black"/>
                </a:solidFill>
                <a:ea typeface="서울남산체 M" pitchFamily="18" charset="-127"/>
              </a:rPr>
              <a:t>누구로부터</a:t>
            </a:r>
            <a:r>
              <a:rPr kumimoji="0" lang="en-US" altLang="ko-KR" sz="1200" kern="0" dirty="0" smtClean="0">
                <a:solidFill>
                  <a:prstClr val="black"/>
                </a:solidFill>
                <a:ea typeface="서울남산체 M" pitchFamily="18" charset="-127"/>
              </a:rPr>
              <a:t>(</a:t>
            </a:r>
            <a:r>
              <a:rPr kumimoji="0" lang="en-US" altLang="ko-KR" sz="1200" kern="0" dirty="0" err="1" smtClean="0">
                <a:solidFill>
                  <a:prstClr val="black"/>
                </a:solidFill>
                <a:ea typeface="서울남산체 M" pitchFamily="18" charset="-127"/>
              </a:rPr>
              <a:t>actor_from</a:t>
            </a:r>
            <a:r>
              <a:rPr kumimoji="0" lang="en-US" altLang="ko-KR" sz="1200" kern="0" dirty="0" smtClean="0">
                <a:solidFill>
                  <a:prstClr val="black"/>
                </a:solidFill>
                <a:ea typeface="서울남산체 M" pitchFamily="18" charset="-127"/>
              </a:rPr>
              <a:t> whom) </a:t>
            </a:r>
          </a:p>
          <a:p>
            <a:pPr lvl="0"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kern="0" dirty="0" smtClean="0">
                <a:solidFill>
                  <a:prstClr val="black"/>
                </a:solidFill>
                <a:ea typeface="서울남산체 M" pitchFamily="18" charset="-127"/>
              </a:rPr>
              <a:t>어떻게 수익을 받을 것인가</a:t>
            </a:r>
            <a:r>
              <a:rPr kumimoji="0" lang="en-US" altLang="ko-KR" sz="1200" kern="0" dirty="0" smtClean="0">
                <a:solidFill>
                  <a:prstClr val="black"/>
                </a:solidFill>
                <a:ea typeface="서울남산체 M" pitchFamily="18" charset="-127"/>
              </a:rPr>
              <a:t>(</a:t>
            </a:r>
            <a:r>
              <a:rPr kumimoji="0" lang="en-US" altLang="ko-KR" sz="1200" kern="0" dirty="0" err="1" smtClean="0">
                <a:solidFill>
                  <a:prstClr val="black"/>
                </a:solidFill>
                <a:ea typeface="서울남산체 M" pitchFamily="18" charset="-127"/>
              </a:rPr>
              <a:t>pricing_how</a:t>
            </a:r>
            <a:r>
              <a:rPr kumimoji="0" lang="en-US" altLang="ko-KR" sz="1200" kern="0" dirty="0" smtClean="0">
                <a:solidFill>
                  <a:prstClr val="black"/>
                </a:solidFill>
                <a:ea typeface="서울남산체 M" pitchFamily="18" charset="-127"/>
              </a:rPr>
              <a:t>)</a:t>
            </a:r>
            <a:r>
              <a:rPr kumimoji="0" lang="ko-KR" altLang="en-US" sz="1200" kern="0" dirty="0" smtClean="0">
                <a:solidFill>
                  <a:prstClr val="black"/>
                </a:solidFill>
                <a:ea typeface="서울남산체 M" pitchFamily="18" charset="-127"/>
              </a:rPr>
              <a:t>를</a:t>
            </a:r>
            <a:endParaRPr kumimoji="0" lang="en-US" altLang="ko-KR" sz="1200" kern="0" dirty="0" smtClean="0">
              <a:solidFill>
                <a:prstClr val="black"/>
              </a:solidFill>
              <a:ea typeface="서울남산체 M" pitchFamily="18" charset="-127"/>
            </a:endParaRPr>
          </a:p>
          <a:p>
            <a:pPr lvl="0"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200" kern="0" dirty="0" smtClean="0">
                <a:solidFill>
                  <a:prstClr val="black"/>
                </a:solidFill>
                <a:ea typeface="서울남산체 M" pitchFamily="18" charset="-127"/>
              </a:rPr>
              <a:t> 정의하는 모형</a:t>
            </a:r>
            <a:endParaRPr kumimoji="0" lang="ko-KR" altLang="en-US" sz="1200" kern="0" dirty="0">
              <a:solidFill>
                <a:prstClr val="black"/>
              </a:solidFill>
              <a:ea typeface="서울남산체 M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230313" y="4184309"/>
            <a:ext cx="1655762" cy="10160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/>
              <a:t>컨텐츠</a:t>
            </a:r>
            <a:endParaRPr lang="en-US" altLang="ko-KR" sz="12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dirty="0"/>
              <a:t>기능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2984500" y="4184309"/>
            <a:ext cx="1657350" cy="1016000"/>
          </a:xfrm>
          <a:prstGeom prst="rect">
            <a:avLst/>
          </a:prstGeom>
          <a:solidFill>
            <a:schemeClr val="bg1"/>
          </a:solidFill>
          <a:ln>
            <a:solidFill>
              <a:srgbClr val="C17191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dirty="0"/>
              <a:t>주체</a:t>
            </a:r>
            <a:endParaRPr lang="en-US" altLang="ko-KR" sz="12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dirty="0"/>
              <a:t>관계자</a:t>
            </a:r>
            <a:endParaRPr lang="en-US" altLang="ko-KR" sz="12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dirty="0"/>
              <a:t>관계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4740275" y="4184309"/>
            <a:ext cx="1655763" cy="101600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dirty="0"/>
              <a:t>소스</a:t>
            </a:r>
            <a:endParaRPr lang="en-US" altLang="ko-KR" sz="12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/>
              <a:t>과금</a:t>
            </a:r>
            <a:r>
              <a:rPr lang="ko-KR" altLang="en-US" sz="1200" dirty="0"/>
              <a:t> 방법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1230313" y="3720759"/>
            <a:ext cx="1655762" cy="33972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ko-KR" sz="1200" dirty="0">
                <a:solidFill>
                  <a:srgbClr val="FFFFFF"/>
                </a:solidFill>
                <a:latin typeface="+mn-ea"/>
              </a:rPr>
              <a:t>Value(What)</a:t>
            </a:r>
            <a:endParaRPr lang="ko-KR" altLang="en-US" sz="12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984500" y="3720759"/>
            <a:ext cx="1657350" cy="339725"/>
          </a:xfrm>
          <a:prstGeom prst="rect">
            <a:avLst/>
          </a:prstGeom>
          <a:solidFill>
            <a:srgbClr val="C1719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ko-KR" sz="1200" dirty="0">
                <a:solidFill>
                  <a:srgbClr val="FFFFFF"/>
                </a:solidFill>
                <a:latin typeface="+mn-ea"/>
              </a:rPr>
              <a:t>Actors(Who)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4740275" y="3720759"/>
            <a:ext cx="1655763" cy="339725"/>
          </a:xfrm>
          <a:prstGeom prst="rect">
            <a:avLst/>
          </a:prstGeom>
          <a:solidFill>
            <a:srgbClr val="96D65C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ko-KR" sz="1200" dirty="0">
                <a:solidFill>
                  <a:srgbClr val="FFFFFF"/>
                </a:solidFill>
                <a:latin typeface="+mn-ea"/>
              </a:rPr>
              <a:t>Pricing(How)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182688" y="1425143"/>
            <a:ext cx="5208587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/>
              <a:t>비즈니스 모델</a:t>
            </a:r>
          </a:p>
        </p:txBody>
      </p:sp>
      <p:grpSp>
        <p:nvGrpSpPr>
          <p:cNvPr id="15" name="그룹 14"/>
          <p:cNvGrpSpPr>
            <a:grpSpLocks/>
          </p:cNvGrpSpPr>
          <p:nvPr/>
        </p:nvGrpSpPr>
        <p:grpSpPr bwMode="auto">
          <a:xfrm>
            <a:off x="353938" y="3708027"/>
            <a:ext cx="639919" cy="858800"/>
            <a:chOff x="807721" y="7372392"/>
            <a:chExt cx="639919" cy="860194"/>
          </a:xfrm>
        </p:grpSpPr>
        <p:sp>
          <p:nvSpPr>
            <p:cNvPr id="16" name="TextBox 15"/>
            <p:cNvSpPr txBox="1"/>
            <p:nvPr/>
          </p:nvSpPr>
          <p:spPr>
            <a:xfrm>
              <a:off x="807721" y="7677689"/>
              <a:ext cx="639919" cy="5548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비즈니스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모델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구성요</a:t>
              </a: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소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7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43092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1250315" y="1221740"/>
            <a:ext cx="5114925" cy="1828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2. </a:t>
            </a:r>
            <a:r>
              <a:rPr lang="ko-KR" altLang="en-US" dirty="0" smtClean="0"/>
              <a:t>비즈니스 모델 </a:t>
            </a:r>
            <a:r>
              <a:rPr lang="ko-KR" altLang="en-US" dirty="0" smtClean="0"/>
              <a:t>외부 요인</a:t>
            </a:r>
            <a:endParaRPr dirty="0"/>
          </a:p>
        </p:txBody>
      </p:sp>
      <p:sp>
        <p:nvSpPr>
          <p:cNvPr id="24580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E32B81D-0E18-4A4A-A633-E9B0178F203C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165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4584" name="그룹 14"/>
          <p:cNvGrpSpPr>
            <a:grpSpLocks/>
          </p:cNvGrpSpPr>
          <p:nvPr/>
        </p:nvGrpSpPr>
        <p:grpSpPr bwMode="auto">
          <a:xfrm>
            <a:off x="335509" y="1158873"/>
            <a:ext cx="675185" cy="858798"/>
            <a:chOff x="790934" y="7372392"/>
            <a:chExt cx="672197" cy="860192"/>
          </a:xfrm>
        </p:grpSpPr>
        <p:sp>
          <p:nvSpPr>
            <p:cNvPr id="20" name="TextBox 19"/>
            <p:cNvSpPr txBox="1"/>
            <p:nvPr/>
          </p:nvSpPr>
          <p:spPr>
            <a:xfrm>
              <a:off x="790934" y="7677687"/>
              <a:ext cx="672197" cy="5548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비즈니스 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모델 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외부요인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4603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모서리가 둥근 직사각형 16"/>
          <p:cNvSpPr/>
          <p:nvPr/>
        </p:nvSpPr>
        <p:spPr>
          <a:xfrm>
            <a:off x="1045528" y="1380490"/>
            <a:ext cx="481012" cy="1470025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/>
              <a:t>비즈니스 모델</a:t>
            </a:r>
          </a:p>
        </p:txBody>
      </p:sp>
      <p:sp>
        <p:nvSpPr>
          <p:cNvPr id="2" name="직사각형 1"/>
          <p:cNvSpPr/>
          <p:nvPr/>
        </p:nvSpPr>
        <p:spPr bwMode="auto">
          <a:xfrm>
            <a:off x="1715453" y="1834515"/>
            <a:ext cx="1441450" cy="10160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/>
              <a:t>컨텐츠</a:t>
            </a:r>
            <a:endParaRPr lang="en-US" altLang="ko-KR" sz="12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dirty="0"/>
              <a:t>기능</a:t>
            </a:r>
          </a:p>
        </p:txBody>
      </p:sp>
      <p:sp>
        <p:nvSpPr>
          <p:cNvPr id="22" name="직사각형 21"/>
          <p:cNvSpPr/>
          <p:nvPr/>
        </p:nvSpPr>
        <p:spPr bwMode="auto">
          <a:xfrm>
            <a:off x="3242628" y="1834515"/>
            <a:ext cx="1441450" cy="1016000"/>
          </a:xfrm>
          <a:prstGeom prst="rect">
            <a:avLst/>
          </a:prstGeom>
          <a:solidFill>
            <a:schemeClr val="bg1"/>
          </a:solidFill>
          <a:ln>
            <a:solidFill>
              <a:srgbClr val="C17191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dirty="0"/>
              <a:t>주체</a:t>
            </a:r>
            <a:endParaRPr lang="en-US" altLang="ko-KR" sz="12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dirty="0"/>
              <a:t>관계자</a:t>
            </a:r>
            <a:endParaRPr lang="en-US" altLang="ko-KR" sz="12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dirty="0"/>
              <a:t>관계</a:t>
            </a:r>
          </a:p>
        </p:txBody>
      </p:sp>
      <p:sp>
        <p:nvSpPr>
          <p:cNvPr id="23" name="직사각형 22"/>
          <p:cNvSpPr/>
          <p:nvPr/>
        </p:nvSpPr>
        <p:spPr bwMode="auto">
          <a:xfrm>
            <a:off x="4769803" y="1834515"/>
            <a:ext cx="1441450" cy="101600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dirty="0"/>
              <a:t>소스</a:t>
            </a:r>
            <a:endParaRPr lang="en-US" altLang="ko-KR" sz="12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/>
              <a:t>과금</a:t>
            </a:r>
            <a:r>
              <a:rPr lang="ko-KR" altLang="en-US" sz="1200" dirty="0"/>
              <a:t> 방법</a:t>
            </a:r>
          </a:p>
        </p:txBody>
      </p:sp>
      <p:sp>
        <p:nvSpPr>
          <p:cNvPr id="24" name="직사각형 23"/>
          <p:cNvSpPr/>
          <p:nvPr/>
        </p:nvSpPr>
        <p:spPr bwMode="auto">
          <a:xfrm>
            <a:off x="1715453" y="1370965"/>
            <a:ext cx="1441450" cy="33972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ko-KR" sz="1200" dirty="0">
                <a:solidFill>
                  <a:srgbClr val="FFFFFF"/>
                </a:solidFill>
                <a:latin typeface="+mn-ea"/>
              </a:rPr>
              <a:t>Value(What)</a:t>
            </a:r>
            <a:endParaRPr lang="ko-KR" altLang="en-US" sz="12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5" name="직사각형 24"/>
          <p:cNvSpPr/>
          <p:nvPr/>
        </p:nvSpPr>
        <p:spPr bwMode="auto">
          <a:xfrm>
            <a:off x="3242628" y="1370965"/>
            <a:ext cx="1441450" cy="339725"/>
          </a:xfrm>
          <a:prstGeom prst="rect">
            <a:avLst/>
          </a:prstGeom>
          <a:solidFill>
            <a:srgbClr val="C1719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ko-KR" sz="1200" dirty="0">
                <a:solidFill>
                  <a:srgbClr val="FFFFFF"/>
                </a:solidFill>
                <a:latin typeface="+mn-ea"/>
              </a:rPr>
              <a:t>Actors(Who)</a:t>
            </a:r>
          </a:p>
        </p:txBody>
      </p:sp>
      <p:sp>
        <p:nvSpPr>
          <p:cNvPr id="26" name="직사각형 25"/>
          <p:cNvSpPr/>
          <p:nvPr/>
        </p:nvSpPr>
        <p:spPr bwMode="auto">
          <a:xfrm>
            <a:off x="4769803" y="1370965"/>
            <a:ext cx="1441450" cy="339725"/>
          </a:xfrm>
          <a:prstGeom prst="rect">
            <a:avLst/>
          </a:prstGeom>
          <a:solidFill>
            <a:srgbClr val="96D65C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ko-KR" sz="1200" dirty="0">
                <a:solidFill>
                  <a:srgbClr val="FFFFFF"/>
                </a:solidFill>
                <a:latin typeface="+mn-ea"/>
              </a:rPr>
              <a:t>Pricing(How)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1250315" y="4137978"/>
            <a:ext cx="5114925" cy="1828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1" name="모서리가 둥근 직사각형 30"/>
          <p:cNvSpPr/>
          <p:nvPr/>
        </p:nvSpPr>
        <p:spPr>
          <a:xfrm>
            <a:off x="1045528" y="4296728"/>
            <a:ext cx="481012" cy="1470025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/>
              <a:t>영향 요소</a:t>
            </a:r>
          </a:p>
        </p:txBody>
      </p:sp>
      <p:sp>
        <p:nvSpPr>
          <p:cNvPr id="33" name="직사각형 32"/>
          <p:cNvSpPr/>
          <p:nvPr/>
        </p:nvSpPr>
        <p:spPr bwMode="auto">
          <a:xfrm>
            <a:off x="1715453" y="4750753"/>
            <a:ext cx="1441450" cy="10160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고객</a:t>
            </a:r>
            <a:endParaRPr lang="en-US" altLang="ko-KR" sz="1200" dirty="0"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smtClean="0">
                <a:latin typeface="+mn-ea"/>
              </a:rPr>
              <a:t>인프라</a:t>
            </a:r>
            <a:r>
              <a:rPr lang="en-US" altLang="ko-KR" sz="1200" dirty="0" smtClean="0">
                <a:latin typeface="+mn-ea"/>
              </a:rPr>
              <a:t/>
            </a:r>
            <a:br>
              <a:rPr lang="en-US" altLang="ko-KR" sz="1200" dirty="0" smtClean="0">
                <a:latin typeface="+mn-ea"/>
              </a:rPr>
            </a:br>
            <a:r>
              <a:rPr lang="en-US" altLang="ko-KR" sz="1200" dirty="0" smtClean="0">
                <a:latin typeface="+mn-ea"/>
              </a:rPr>
              <a:t>(</a:t>
            </a:r>
            <a:r>
              <a:rPr lang="ko-KR" altLang="en-US" sz="1200" dirty="0">
                <a:latin typeface="+mn-ea"/>
              </a:rPr>
              <a:t>제도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기술</a:t>
            </a:r>
            <a:r>
              <a:rPr lang="en-US" altLang="ko-KR" sz="1200" dirty="0">
                <a:latin typeface="+mn-ea"/>
              </a:rPr>
              <a:t>)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경쟁</a:t>
            </a:r>
            <a:r>
              <a:rPr lang="en-US" altLang="ko-KR" sz="1200" dirty="0">
                <a:latin typeface="+mn-ea"/>
              </a:rPr>
              <a:t>/</a:t>
            </a:r>
            <a:r>
              <a:rPr lang="ko-KR" altLang="en-US" sz="1200" dirty="0">
                <a:latin typeface="+mn-ea"/>
              </a:rPr>
              <a:t>대체상품</a:t>
            </a:r>
          </a:p>
        </p:txBody>
      </p:sp>
      <p:sp>
        <p:nvSpPr>
          <p:cNvPr id="34" name="직사각형 33"/>
          <p:cNvSpPr/>
          <p:nvPr/>
        </p:nvSpPr>
        <p:spPr bwMode="auto">
          <a:xfrm>
            <a:off x="3242628" y="4750753"/>
            <a:ext cx="1441450" cy="1016000"/>
          </a:xfrm>
          <a:prstGeom prst="rect">
            <a:avLst/>
          </a:prstGeom>
          <a:solidFill>
            <a:schemeClr val="bg1"/>
          </a:solidFill>
          <a:ln>
            <a:solidFill>
              <a:srgbClr val="C17191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조직</a:t>
            </a:r>
            <a:endParaRPr lang="en-US" altLang="ko-KR" sz="1200" dirty="0"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기술</a:t>
            </a:r>
            <a:endParaRPr lang="en-US" altLang="ko-KR" sz="1200" dirty="0"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재무</a:t>
            </a:r>
          </a:p>
        </p:txBody>
      </p:sp>
      <p:sp>
        <p:nvSpPr>
          <p:cNvPr id="35" name="직사각형 34"/>
          <p:cNvSpPr/>
          <p:nvPr/>
        </p:nvSpPr>
        <p:spPr bwMode="auto">
          <a:xfrm>
            <a:off x="4769803" y="4750753"/>
            <a:ext cx="1441450" cy="101600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조직</a:t>
            </a:r>
            <a:endParaRPr lang="en-US" altLang="ko-KR" sz="1200" dirty="0"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기술</a:t>
            </a:r>
            <a:endParaRPr lang="en-US" altLang="ko-KR" sz="1200" dirty="0">
              <a:latin typeface="+mn-ea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latin typeface="+mn-ea"/>
              </a:rPr>
              <a:t>재무</a:t>
            </a:r>
          </a:p>
        </p:txBody>
      </p:sp>
      <p:sp>
        <p:nvSpPr>
          <p:cNvPr id="36" name="직사각형 35"/>
          <p:cNvSpPr/>
          <p:nvPr/>
        </p:nvSpPr>
        <p:spPr bwMode="auto">
          <a:xfrm>
            <a:off x="1715453" y="4287203"/>
            <a:ext cx="1441450" cy="33972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환경 요소</a:t>
            </a:r>
          </a:p>
        </p:txBody>
      </p:sp>
      <p:sp>
        <p:nvSpPr>
          <p:cNvPr id="37" name="직사각형 36"/>
          <p:cNvSpPr/>
          <p:nvPr/>
        </p:nvSpPr>
        <p:spPr bwMode="auto">
          <a:xfrm>
            <a:off x="3242628" y="4287203"/>
            <a:ext cx="1441450" cy="339725"/>
          </a:xfrm>
          <a:prstGeom prst="rect">
            <a:avLst/>
          </a:prstGeom>
          <a:solidFill>
            <a:srgbClr val="C1719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전략적 요소</a:t>
            </a:r>
            <a:endParaRPr lang="en-US" altLang="ko-KR" sz="12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38" name="직사각형 37"/>
          <p:cNvSpPr/>
          <p:nvPr/>
        </p:nvSpPr>
        <p:spPr bwMode="auto">
          <a:xfrm>
            <a:off x="4769803" y="4287203"/>
            <a:ext cx="1441450" cy="339725"/>
          </a:xfrm>
          <a:prstGeom prst="rect">
            <a:avLst/>
          </a:prstGeom>
          <a:solidFill>
            <a:srgbClr val="96D65C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내적 요소</a:t>
            </a:r>
            <a:endParaRPr lang="en-US" altLang="ko-KR" sz="12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32" name="Freeform 25"/>
          <p:cNvSpPr>
            <a:spLocks/>
          </p:cNvSpPr>
          <p:nvPr/>
        </p:nvSpPr>
        <p:spPr bwMode="auto">
          <a:xfrm>
            <a:off x="3561715" y="3228340"/>
            <a:ext cx="533400" cy="755650"/>
          </a:xfrm>
          <a:custGeom>
            <a:avLst/>
            <a:gdLst>
              <a:gd name="T0" fmla="*/ 2147483647 w 2766"/>
              <a:gd name="T1" fmla="*/ 2147483647 h 2744"/>
              <a:gd name="T2" fmla="*/ 2147483647 w 2766"/>
              <a:gd name="T3" fmla="*/ 2147483647 h 2744"/>
              <a:gd name="T4" fmla="*/ 2147483647 w 2766"/>
              <a:gd name="T5" fmla="*/ 2147483647 h 2744"/>
              <a:gd name="T6" fmla="*/ 2147483647 w 2766"/>
              <a:gd name="T7" fmla="*/ 2147483647 h 2744"/>
              <a:gd name="T8" fmla="*/ 2147483647 w 2766"/>
              <a:gd name="T9" fmla="*/ 2147483647 h 2744"/>
              <a:gd name="T10" fmla="*/ 2147483647 w 2766"/>
              <a:gd name="T11" fmla="*/ 2147483647 h 2744"/>
              <a:gd name="T12" fmla="*/ 2147483647 w 2766"/>
              <a:gd name="T13" fmla="*/ 2147483647 h 2744"/>
              <a:gd name="T14" fmla="*/ 2147483647 w 2766"/>
              <a:gd name="T15" fmla="*/ 2147483647 h 2744"/>
              <a:gd name="T16" fmla="*/ 2147483647 w 2766"/>
              <a:gd name="T17" fmla="*/ 2147483647 h 2744"/>
              <a:gd name="T18" fmla="*/ 2147483647 w 2766"/>
              <a:gd name="T19" fmla="*/ 2147483647 h 2744"/>
              <a:gd name="T20" fmla="*/ 2147483647 w 2766"/>
              <a:gd name="T21" fmla="*/ 2147483647 h 2744"/>
              <a:gd name="T22" fmla="*/ 2147483647 w 2766"/>
              <a:gd name="T23" fmla="*/ 2147483647 h 2744"/>
              <a:gd name="T24" fmla="*/ 2147483647 w 2766"/>
              <a:gd name="T25" fmla="*/ 2147483647 h 2744"/>
              <a:gd name="T26" fmla="*/ 2147483647 w 2766"/>
              <a:gd name="T27" fmla="*/ 2147483647 h 2744"/>
              <a:gd name="T28" fmla="*/ 2147483647 w 2766"/>
              <a:gd name="T29" fmla="*/ 2147483647 h 2744"/>
              <a:gd name="T30" fmla="*/ 2147483647 w 2766"/>
              <a:gd name="T31" fmla="*/ 2147483647 h 2744"/>
              <a:gd name="T32" fmla="*/ 2147483647 w 2766"/>
              <a:gd name="T33" fmla="*/ 2147483647 h 2744"/>
              <a:gd name="T34" fmla="*/ 2147483647 w 2766"/>
              <a:gd name="T35" fmla="*/ 2147483647 h 2744"/>
              <a:gd name="T36" fmla="*/ 2147483647 w 2766"/>
              <a:gd name="T37" fmla="*/ 2147483647 h 2744"/>
              <a:gd name="T38" fmla="*/ 2147483647 w 2766"/>
              <a:gd name="T39" fmla="*/ 2147483647 h 2744"/>
              <a:gd name="T40" fmla="*/ 2147483647 w 2766"/>
              <a:gd name="T41" fmla="*/ 2147483647 h 2744"/>
              <a:gd name="T42" fmla="*/ 2147483647 w 2766"/>
              <a:gd name="T43" fmla="*/ 2147483647 h 2744"/>
              <a:gd name="T44" fmla="*/ 2147483647 w 2766"/>
              <a:gd name="T45" fmla="*/ 2147483647 h 2744"/>
              <a:gd name="T46" fmla="*/ 2147483647 w 2766"/>
              <a:gd name="T47" fmla="*/ 2147483647 h 2744"/>
              <a:gd name="T48" fmla="*/ 2147483647 w 2766"/>
              <a:gd name="T49" fmla="*/ 2147483647 h 2744"/>
              <a:gd name="T50" fmla="*/ 2147483647 w 2766"/>
              <a:gd name="T51" fmla="*/ 2147483647 h 2744"/>
              <a:gd name="T52" fmla="*/ 2147483647 w 2766"/>
              <a:gd name="T53" fmla="*/ 2147483647 h 2744"/>
              <a:gd name="T54" fmla="*/ 2147483647 w 2766"/>
              <a:gd name="T55" fmla="*/ 2147483647 h 2744"/>
              <a:gd name="T56" fmla="*/ 2147483647 w 2766"/>
              <a:gd name="T57" fmla="*/ 2147483647 h 2744"/>
              <a:gd name="T58" fmla="*/ 2147483647 w 2766"/>
              <a:gd name="T59" fmla="*/ 2147483647 h 2744"/>
              <a:gd name="T60" fmla="*/ 2147483647 w 2766"/>
              <a:gd name="T61" fmla="*/ 2147483647 h 2744"/>
              <a:gd name="T62" fmla="*/ 2147483647 w 2766"/>
              <a:gd name="T63" fmla="*/ 2147483647 h 2744"/>
              <a:gd name="T64" fmla="*/ 2147483647 w 2766"/>
              <a:gd name="T65" fmla="*/ 2147483647 h 2744"/>
              <a:gd name="T66" fmla="*/ 2147483647 w 2766"/>
              <a:gd name="T67" fmla="*/ 2147483647 h 2744"/>
              <a:gd name="T68" fmla="*/ 2147483647 w 2766"/>
              <a:gd name="T69" fmla="*/ 2147483647 h 2744"/>
              <a:gd name="T70" fmla="*/ 2147483647 w 2766"/>
              <a:gd name="T71" fmla="*/ 2147483647 h 2744"/>
              <a:gd name="T72" fmla="*/ 2147483647 w 2766"/>
              <a:gd name="T73" fmla="*/ 2147483647 h 2744"/>
              <a:gd name="T74" fmla="*/ 2147483647 w 2766"/>
              <a:gd name="T75" fmla="*/ 2147483647 h 2744"/>
              <a:gd name="T76" fmla="*/ 2147483647 w 2766"/>
              <a:gd name="T77" fmla="*/ 2147483647 h 274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66"/>
              <a:gd name="T118" fmla="*/ 0 h 2744"/>
              <a:gd name="T119" fmla="*/ 2766 w 2766"/>
              <a:gd name="T120" fmla="*/ 2744 h 274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66" h="2744">
                <a:moveTo>
                  <a:pt x="2696" y="2744"/>
                </a:moveTo>
                <a:lnTo>
                  <a:pt x="2281" y="1456"/>
                </a:lnTo>
                <a:lnTo>
                  <a:pt x="2766" y="1456"/>
                </a:lnTo>
                <a:lnTo>
                  <a:pt x="2737" y="1445"/>
                </a:lnTo>
                <a:lnTo>
                  <a:pt x="2707" y="1432"/>
                </a:lnTo>
                <a:lnTo>
                  <a:pt x="2680" y="1419"/>
                </a:lnTo>
                <a:lnTo>
                  <a:pt x="2650" y="1404"/>
                </a:lnTo>
                <a:lnTo>
                  <a:pt x="2622" y="1390"/>
                </a:lnTo>
                <a:lnTo>
                  <a:pt x="2595" y="1375"/>
                </a:lnTo>
                <a:lnTo>
                  <a:pt x="2567" y="1359"/>
                </a:lnTo>
                <a:lnTo>
                  <a:pt x="2539" y="1343"/>
                </a:lnTo>
                <a:lnTo>
                  <a:pt x="2483" y="1308"/>
                </a:lnTo>
                <a:lnTo>
                  <a:pt x="2429" y="1271"/>
                </a:lnTo>
                <a:lnTo>
                  <a:pt x="2375" y="1233"/>
                </a:lnTo>
                <a:lnTo>
                  <a:pt x="2324" y="1193"/>
                </a:lnTo>
                <a:lnTo>
                  <a:pt x="2271" y="1151"/>
                </a:lnTo>
                <a:lnTo>
                  <a:pt x="2221" y="1108"/>
                </a:lnTo>
                <a:lnTo>
                  <a:pt x="2171" y="1063"/>
                </a:lnTo>
                <a:lnTo>
                  <a:pt x="2121" y="1015"/>
                </a:lnTo>
                <a:lnTo>
                  <a:pt x="2075" y="968"/>
                </a:lnTo>
                <a:lnTo>
                  <a:pt x="2028" y="920"/>
                </a:lnTo>
                <a:lnTo>
                  <a:pt x="1981" y="870"/>
                </a:lnTo>
                <a:lnTo>
                  <a:pt x="1937" y="820"/>
                </a:lnTo>
                <a:lnTo>
                  <a:pt x="1893" y="768"/>
                </a:lnTo>
                <a:lnTo>
                  <a:pt x="1850" y="717"/>
                </a:lnTo>
                <a:lnTo>
                  <a:pt x="1808" y="664"/>
                </a:lnTo>
                <a:lnTo>
                  <a:pt x="1768" y="611"/>
                </a:lnTo>
                <a:lnTo>
                  <a:pt x="1729" y="558"/>
                </a:lnTo>
                <a:lnTo>
                  <a:pt x="1691" y="506"/>
                </a:lnTo>
                <a:lnTo>
                  <a:pt x="1654" y="453"/>
                </a:lnTo>
                <a:lnTo>
                  <a:pt x="1619" y="400"/>
                </a:lnTo>
                <a:lnTo>
                  <a:pt x="1584" y="347"/>
                </a:lnTo>
                <a:lnTo>
                  <a:pt x="1551" y="296"/>
                </a:lnTo>
                <a:lnTo>
                  <a:pt x="1519" y="244"/>
                </a:lnTo>
                <a:lnTo>
                  <a:pt x="1490" y="194"/>
                </a:lnTo>
                <a:lnTo>
                  <a:pt x="1461" y="144"/>
                </a:lnTo>
                <a:lnTo>
                  <a:pt x="1433" y="95"/>
                </a:lnTo>
                <a:lnTo>
                  <a:pt x="1408" y="47"/>
                </a:lnTo>
                <a:lnTo>
                  <a:pt x="1383" y="0"/>
                </a:lnTo>
                <a:lnTo>
                  <a:pt x="1358" y="47"/>
                </a:lnTo>
                <a:lnTo>
                  <a:pt x="1332" y="95"/>
                </a:lnTo>
                <a:lnTo>
                  <a:pt x="1305" y="144"/>
                </a:lnTo>
                <a:lnTo>
                  <a:pt x="1276" y="194"/>
                </a:lnTo>
                <a:lnTo>
                  <a:pt x="1245" y="244"/>
                </a:lnTo>
                <a:lnTo>
                  <a:pt x="1215" y="296"/>
                </a:lnTo>
                <a:lnTo>
                  <a:pt x="1182" y="347"/>
                </a:lnTo>
                <a:lnTo>
                  <a:pt x="1147" y="400"/>
                </a:lnTo>
                <a:lnTo>
                  <a:pt x="1112" y="453"/>
                </a:lnTo>
                <a:lnTo>
                  <a:pt x="1075" y="506"/>
                </a:lnTo>
                <a:lnTo>
                  <a:pt x="1037" y="558"/>
                </a:lnTo>
                <a:lnTo>
                  <a:pt x="998" y="611"/>
                </a:lnTo>
                <a:lnTo>
                  <a:pt x="958" y="664"/>
                </a:lnTo>
                <a:lnTo>
                  <a:pt x="916" y="717"/>
                </a:lnTo>
                <a:lnTo>
                  <a:pt x="873" y="768"/>
                </a:lnTo>
                <a:lnTo>
                  <a:pt x="829" y="820"/>
                </a:lnTo>
                <a:lnTo>
                  <a:pt x="785" y="870"/>
                </a:lnTo>
                <a:lnTo>
                  <a:pt x="740" y="920"/>
                </a:lnTo>
                <a:lnTo>
                  <a:pt x="693" y="968"/>
                </a:lnTo>
                <a:lnTo>
                  <a:pt x="645" y="1015"/>
                </a:lnTo>
                <a:lnTo>
                  <a:pt x="595" y="1063"/>
                </a:lnTo>
                <a:lnTo>
                  <a:pt x="545" y="1108"/>
                </a:lnTo>
                <a:lnTo>
                  <a:pt x="495" y="1151"/>
                </a:lnTo>
                <a:lnTo>
                  <a:pt x="442" y="1193"/>
                </a:lnTo>
                <a:lnTo>
                  <a:pt x="391" y="1233"/>
                </a:lnTo>
                <a:lnTo>
                  <a:pt x="337" y="1271"/>
                </a:lnTo>
                <a:lnTo>
                  <a:pt x="283" y="1308"/>
                </a:lnTo>
                <a:lnTo>
                  <a:pt x="227" y="1343"/>
                </a:lnTo>
                <a:lnTo>
                  <a:pt x="199" y="1359"/>
                </a:lnTo>
                <a:lnTo>
                  <a:pt x="171" y="1375"/>
                </a:lnTo>
                <a:lnTo>
                  <a:pt x="144" y="1390"/>
                </a:lnTo>
                <a:lnTo>
                  <a:pt x="116" y="1404"/>
                </a:lnTo>
                <a:lnTo>
                  <a:pt x="86" y="1419"/>
                </a:lnTo>
                <a:lnTo>
                  <a:pt x="59" y="1432"/>
                </a:lnTo>
                <a:lnTo>
                  <a:pt x="29" y="1445"/>
                </a:lnTo>
                <a:lnTo>
                  <a:pt x="0" y="1456"/>
                </a:lnTo>
                <a:lnTo>
                  <a:pt x="485" y="1456"/>
                </a:lnTo>
                <a:lnTo>
                  <a:pt x="70" y="2744"/>
                </a:lnTo>
                <a:lnTo>
                  <a:pt x="2696" y="27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1" latinLnBrk="1" hangingPunct="1">
              <a:defRPr/>
            </a:pPr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964815" y="3520440"/>
            <a:ext cx="592138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200" dirty="0">
                <a:latin typeface="+mn-lt"/>
                <a:ea typeface="+mn-ea"/>
              </a:rPr>
              <a:t>피드백</a:t>
            </a:r>
          </a:p>
        </p:txBody>
      </p:sp>
    </p:spTree>
    <p:extLst>
      <p:ext uri="{BB962C8B-B14F-4D97-AF65-F5344CB8AC3E}">
        <p14:creationId xmlns="" xmlns:p14="http://schemas.microsoft.com/office/powerpoint/2010/main" val="381546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3. </a:t>
            </a:r>
            <a:r>
              <a:rPr dirty="0" smtClean="0"/>
              <a:t>비즈니스 모델 캔버스</a:t>
            </a:r>
            <a:endParaRPr dirty="0"/>
          </a:p>
        </p:txBody>
      </p:sp>
      <p:sp>
        <p:nvSpPr>
          <p:cNvPr id="25603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DDFC841-86E2-48AA-821D-09E522C527D8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166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5607" name="그룹 14"/>
          <p:cNvGrpSpPr>
            <a:grpSpLocks/>
          </p:cNvGrpSpPr>
          <p:nvPr/>
        </p:nvGrpSpPr>
        <p:grpSpPr bwMode="auto">
          <a:xfrm>
            <a:off x="220663" y="1158875"/>
            <a:ext cx="904875" cy="704850"/>
            <a:chOff x="676030" y="7372392"/>
            <a:chExt cx="902007" cy="706054"/>
          </a:xfrm>
        </p:grpSpPr>
        <p:sp>
          <p:nvSpPr>
            <p:cNvPr id="20" name="TextBox 19"/>
            <p:cNvSpPr txBox="1"/>
            <p:nvPr/>
          </p:nvSpPr>
          <p:spPr>
            <a:xfrm>
              <a:off x="676030" y="7677713"/>
              <a:ext cx="902007" cy="4007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비즈니스 모델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캔버스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5618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그룹 18"/>
          <p:cNvGrpSpPr/>
          <p:nvPr/>
        </p:nvGrpSpPr>
        <p:grpSpPr>
          <a:xfrm>
            <a:off x="1078988" y="1290639"/>
            <a:ext cx="5280660" cy="1864041"/>
            <a:chOff x="1125538" y="1119188"/>
            <a:chExt cx="5357812" cy="2994025"/>
          </a:xfrm>
        </p:grpSpPr>
        <p:sp>
          <p:nvSpPr>
            <p:cNvPr id="96" name="모서리가 둥근 직사각형 8"/>
            <p:cNvSpPr>
              <a:spLocks noChangeArrowheads="1"/>
            </p:cNvSpPr>
            <p:nvPr/>
          </p:nvSpPr>
          <p:spPr bwMode="auto">
            <a:xfrm>
              <a:off x="1125538" y="1119188"/>
              <a:ext cx="1074737" cy="1998662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rgbClr val="F7F7F7"/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solidFill>
                <a:srgbClr val="666699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rIns="36000" anchor="ctr"/>
            <a:lstStyle/>
            <a:p>
              <a:pPr algn="ctr">
                <a:defRPr/>
              </a:pPr>
              <a:r>
                <a:rPr lang="en-US" altLang="ko-KR" sz="1200">
                  <a:latin typeface="+mn-ea"/>
                </a:rPr>
                <a:t>Key Partners</a:t>
              </a:r>
            </a:p>
            <a:p>
              <a:pPr algn="ctr">
                <a:defRPr/>
              </a:pPr>
              <a:r>
                <a:rPr lang="en-US" altLang="ko-KR" sz="1200">
                  <a:latin typeface="+mn-ea"/>
                </a:rPr>
                <a:t>(</a:t>
              </a:r>
              <a:r>
                <a:rPr lang="ko-KR" altLang="en-US" sz="1200">
                  <a:latin typeface="+mn-ea"/>
                </a:rPr>
                <a:t>핵심 파트너</a:t>
              </a:r>
              <a:r>
                <a:rPr lang="en-US" altLang="ko-KR" sz="1200">
                  <a:latin typeface="+mn-ea"/>
                </a:rPr>
                <a:t>)</a:t>
              </a:r>
              <a:endParaRPr lang="ko-KR" altLang="en-US" sz="1200" dirty="0">
                <a:latin typeface="+mn-ea"/>
              </a:endParaRPr>
            </a:p>
          </p:txBody>
        </p:sp>
        <p:sp>
          <p:nvSpPr>
            <p:cNvPr id="98" name="모서리가 둥근 직사각형 8"/>
            <p:cNvSpPr>
              <a:spLocks noChangeArrowheads="1"/>
            </p:cNvSpPr>
            <p:nvPr/>
          </p:nvSpPr>
          <p:spPr bwMode="auto">
            <a:xfrm>
              <a:off x="3273425" y="1119188"/>
              <a:ext cx="1073150" cy="1998662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rgbClr val="F7F7F7"/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solidFill>
                <a:srgbClr val="666699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rIns="36000" anchor="ctr"/>
            <a:lstStyle/>
            <a:p>
              <a:pPr algn="ctr">
                <a:defRPr/>
              </a:pPr>
              <a:r>
                <a:rPr lang="en-US" altLang="ko-KR" sz="1200" dirty="0">
                  <a:latin typeface="+mn-ea"/>
                </a:rPr>
                <a:t>Value</a:t>
              </a:r>
              <a:br>
                <a:rPr lang="en-US" altLang="ko-KR" sz="1200" dirty="0">
                  <a:latin typeface="+mn-ea"/>
                </a:rPr>
              </a:br>
              <a:r>
                <a:rPr lang="en-US" altLang="ko-KR" sz="1200" dirty="0">
                  <a:latin typeface="+mn-ea"/>
                </a:rPr>
                <a:t>Proposition</a:t>
              </a:r>
            </a:p>
            <a:p>
              <a:pPr algn="ctr">
                <a:defRPr/>
              </a:pPr>
              <a:r>
                <a:rPr lang="en-US" altLang="ko-KR" sz="1200" dirty="0">
                  <a:latin typeface="+mn-ea"/>
                </a:rPr>
                <a:t>(</a:t>
              </a:r>
              <a:r>
                <a:rPr lang="ko-KR" altLang="en-US" sz="1200" dirty="0">
                  <a:latin typeface="+mn-ea"/>
                </a:rPr>
                <a:t>가치 제안</a:t>
              </a:r>
              <a:r>
                <a:rPr lang="en-US" altLang="ko-KR" sz="1200" dirty="0">
                  <a:latin typeface="+mn-ea"/>
                </a:rPr>
                <a:t>)</a:t>
              </a:r>
              <a:endParaRPr lang="ko-KR" altLang="en-US" sz="1200" dirty="0">
                <a:latin typeface="+mn-ea"/>
              </a:endParaRPr>
            </a:p>
          </p:txBody>
        </p:sp>
        <p:sp>
          <p:nvSpPr>
            <p:cNvPr id="100" name="모서리가 둥근 직사각형 8"/>
            <p:cNvSpPr>
              <a:spLocks noChangeArrowheads="1"/>
            </p:cNvSpPr>
            <p:nvPr/>
          </p:nvSpPr>
          <p:spPr bwMode="auto">
            <a:xfrm>
              <a:off x="5419725" y="1119188"/>
              <a:ext cx="1063625" cy="1998662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rgbClr val="F7F7F7"/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solidFill>
                <a:srgbClr val="666699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rIns="36000" anchor="ctr"/>
            <a:lstStyle/>
            <a:p>
              <a:pPr algn="ctr">
                <a:defRPr/>
              </a:pPr>
              <a:r>
                <a:rPr lang="en-US" altLang="ko-KR" sz="1200" dirty="0">
                  <a:latin typeface="+mn-ea"/>
                </a:rPr>
                <a:t>Costumer</a:t>
              </a:r>
              <a:br>
                <a:rPr lang="en-US" altLang="ko-KR" sz="1200" dirty="0">
                  <a:latin typeface="+mn-ea"/>
                </a:rPr>
              </a:br>
              <a:r>
                <a:rPr lang="en-US" altLang="ko-KR" sz="1200" dirty="0">
                  <a:latin typeface="+mn-ea"/>
                </a:rPr>
                <a:t>Segment</a:t>
              </a:r>
            </a:p>
            <a:p>
              <a:pPr algn="ctr">
                <a:defRPr/>
              </a:pPr>
              <a:r>
                <a:rPr lang="en-US" altLang="ko-KR" sz="1200" dirty="0">
                  <a:latin typeface="+mn-ea"/>
                </a:rPr>
                <a:t>(</a:t>
              </a:r>
              <a:r>
                <a:rPr lang="ko-KR" altLang="en-US" sz="1200" dirty="0">
                  <a:latin typeface="+mn-ea"/>
                </a:rPr>
                <a:t>고객 세분화</a:t>
              </a:r>
              <a:r>
                <a:rPr lang="en-US" altLang="ko-KR" sz="1200" dirty="0">
                  <a:latin typeface="+mn-ea"/>
                </a:rPr>
                <a:t>)</a:t>
              </a:r>
              <a:endParaRPr lang="ko-KR" altLang="en-US" sz="1200" dirty="0">
                <a:latin typeface="+mn-ea"/>
              </a:endParaRPr>
            </a:p>
          </p:txBody>
        </p:sp>
        <p:sp>
          <p:nvSpPr>
            <p:cNvPr id="97" name="모서리가 둥근 직사각형 8"/>
            <p:cNvSpPr>
              <a:spLocks noChangeArrowheads="1"/>
            </p:cNvSpPr>
            <p:nvPr/>
          </p:nvSpPr>
          <p:spPr bwMode="auto">
            <a:xfrm>
              <a:off x="2200275" y="1119188"/>
              <a:ext cx="1073150" cy="99695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rgbClr val="F7F7F7"/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solidFill>
                <a:srgbClr val="666699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rIns="36000" anchor="ctr"/>
            <a:lstStyle/>
            <a:p>
              <a:pPr algn="ctr">
                <a:defRPr/>
              </a:pPr>
              <a:r>
                <a:rPr lang="en-US" altLang="ko-KR" sz="1200">
                  <a:latin typeface="+mn-ea"/>
                </a:rPr>
                <a:t>Key Activities</a:t>
              </a:r>
            </a:p>
            <a:p>
              <a:pPr algn="ctr">
                <a:defRPr/>
              </a:pPr>
              <a:r>
                <a:rPr lang="en-US" altLang="ko-KR" sz="1200">
                  <a:latin typeface="+mn-ea"/>
                </a:rPr>
                <a:t>(</a:t>
              </a:r>
              <a:r>
                <a:rPr lang="ko-KR" altLang="en-US" sz="1200">
                  <a:latin typeface="+mn-ea"/>
                </a:rPr>
                <a:t>핵심 활동</a:t>
              </a:r>
              <a:r>
                <a:rPr lang="en-US" altLang="ko-KR" sz="1200">
                  <a:latin typeface="+mn-ea"/>
                </a:rPr>
                <a:t>)</a:t>
              </a:r>
              <a:endParaRPr lang="ko-KR" altLang="en-US" sz="1200" dirty="0">
                <a:latin typeface="+mn-ea"/>
              </a:endParaRPr>
            </a:p>
          </p:txBody>
        </p:sp>
        <p:sp>
          <p:nvSpPr>
            <p:cNvPr id="99" name="모서리가 둥근 직사각형 8"/>
            <p:cNvSpPr>
              <a:spLocks noChangeArrowheads="1"/>
            </p:cNvSpPr>
            <p:nvPr/>
          </p:nvSpPr>
          <p:spPr bwMode="auto">
            <a:xfrm>
              <a:off x="4346575" y="1119188"/>
              <a:ext cx="1073150" cy="99695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rgbClr val="F7F7F7"/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solidFill>
                <a:srgbClr val="666699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rIns="36000" anchor="ctr"/>
            <a:lstStyle/>
            <a:p>
              <a:pPr algn="ctr">
                <a:defRPr/>
              </a:pPr>
              <a:r>
                <a:rPr lang="en-US" altLang="ko-KR" sz="1200" dirty="0">
                  <a:latin typeface="+mn-ea"/>
                </a:rPr>
                <a:t>Costumer</a:t>
              </a:r>
              <a:br>
                <a:rPr lang="en-US" altLang="ko-KR" sz="1200" dirty="0">
                  <a:latin typeface="+mn-ea"/>
                </a:rPr>
              </a:br>
              <a:r>
                <a:rPr lang="en-US" altLang="ko-KR" sz="1200" dirty="0">
                  <a:latin typeface="+mn-ea"/>
                </a:rPr>
                <a:t>Relationships</a:t>
              </a:r>
              <a:br>
                <a:rPr lang="en-US" altLang="ko-KR" sz="1200" dirty="0">
                  <a:latin typeface="+mn-ea"/>
                </a:rPr>
              </a:br>
              <a:r>
                <a:rPr lang="en-US" altLang="ko-KR" sz="1200" dirty="0">
                  <a:latin typeface="+mn-ea"/>
                </a:rPr>
                <a:t>(</a:t>
              </a:r>
              <a:r>
                <a:rPr lang="ko-KR" altLang="en-US" sz="1200" dirty="0">
                  <a:latin typeface="+mn-ea"/>
                </a:rPr>
                <a:t>고객 관계</a:t>
              </a:r>
              <a:r>
                <a:rPr lang="en-US" altLang="ko-KR" sz="1200" dirty="0">
                  <a:latin typeface="+mn-ea"/>
                </a:rPr>
                <a:t>)</a:t>
              </a:r>
              <a:endParaRPr lang="ko-KR" altLang="en-US" sz="1200" dirty="0">
                <a:latin typeface="+mn-ea"/>
              </a:endParaRPr>
            </a:p>
          </p:txBody>
        </p:sp>
        <p:sp>
          <p:nvSpPr>
            <p:cNvPr id="101" name="모서리가 둥근 직사각형 8"/>
            <p:cNvSpPr>
              <a:spLocks noChangeArrowheads="1"/>
            </p:cNvSpPr>
            <p:nvPr/>
          </p:nvSpPr>
          <p:spPr bwMode="auto">
            <a:xfrm>
              <a:off x="2200275" y="2119313"/>
              <a:ext cx="1073150" cy="99695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rgbClr val="F7F7F7"/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solidFill>
                <a:srgbClr val="666699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rIns="36000" anchor="ctr"/>
            <a:lstStyle/>
            <a:p>
              <a:pPr algn="ctr">
                <a:defRPr/>
              </a:pPr>
              <a:r>
                <a:rPr lang="en-US" altLang="ko-KR" sz="1200" dirty="0">
                  <a:latin typeface="+mn-ea"/>
                </a:rPr>
                <a:t>Key Resources</a:t>
              </a:r>
            </a:p>
            <a:p>
              <a:pPr algn="ctr">
                <a:defRPr/>
              </a:pPr>
              <a:r>
                <a:rPr lang="en-US" altLang="ko-KR" sz="1200" dirty="0">
                  <a:latin typeface="+mn-ea"/>
                </a:rPr>
                <a:t>(</a:t>
              </a:r>
              <a:r>
                <a:rPr lang="ko-KR" altLang="en-US" sz="1200" dirty="0">
                  <a:latin typeface="+mn-ea"/>
                </a:rPr>
                <a:t>핵심 자원</a:t>
              </a:r>
              <a:r>
                <a:rPr lang="en-US" altLang="ko-KR" sz="1200" dirty="0">
                  <a:latin typeface="+mn-ea"/>
                </a:rPr>
                <a:t>)</a:t>
              </a:r>
              <a:endParaRPr lang="ko-KR" altLang="en-US" sz="1200" dirty="0">
                <a:latin typeface="+mn-ea"/>
              </a:endParaRPr>
            </a:p>
          </p:txBody>
        </p:sp>
        <p:sp>
          <p:nvSpPr>
            <p:cNvPr id="102" name="모서리가 둥근 직사각형 8"/>
            <p:cNvSpPr>
              <a:spLocks noChangeArrowheads="1"/>
            </p:cNvSpPr>
            <p:nvPr/>
          </p:nvSpPr>
          <p:spPr bwMode="auto">
            <a:xfrm>
              <a:off x="4346575" y="2119313"/>
              <a:ext cx="1073150" cy="99695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rgbClr val="F7F7F7"/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solidFill>
                <a:srgbClr val="666699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rIns="36000" anchor="ctr"/>
            <a:lstStyle/>
            <a:p>
              <a:pPr algn="ctr">
                <a:defRPr/>
              </a:pPr>
              <a:r>
                <a:rPr lang="en-US" altLang="ko-KR" sz="1200" dirty="0">
                  <a:latin typeface="+mn-ea"/>
                </a:rPr>
                <a:t>Channels</a:t>
              </a:r>
            </a:p>
            <a:p>
              <a:pPr algn="ctr">
                <a:defRPr/>
              </a:pPr>
              <a:r>
                <a:rPr lang="en-US" altLang="ko-KR" sz="1200" dirty="0">
                  <a:latin typeface="+mn-ea"/>
                </a:rPr>
                <a:t>(</a:t>
              </a:r>
              <a:r>
                <a:rPr lang="ko-KR" altLang="en-US" sz="1200" dirty="0">
                  <a:latin typeface="+mn-ea"/>
                </a:rPr>
                <a:t>유통 채널</a:t>
              </a:r>
              <a:r>
                <a:rPr lang="en-US" altLang="ko-KR" sz="1200" dirty="0">
                  <a:latin typeface="+mn-ea"/>
                </a:rPr>
                <a:t>)</a:t>
              </a:r>
              <a:endParaRPr lang="ko-KR" altLang="en-US" sz="1200" dirty="0">
                <a:latin typeface="+mn-ea"/>
              </a:endParaRPr>
            </a:p>
          </p:txBody>
        </p:sp>
        <p:sp>
          <p:nvSpPr>
            <p:cNvPr id="160" name="모서리가 둥근 직사각형 8"/>
            <p:cNvSpPr>
              <a:spLocks noChangeArrowheads="1"/>
            </p:cNvSpPr>
            <p:nvPr/>
          </p:nvSpPr>
          <p:spPr bwMode="auto">
            <a:xfrm>
              <a:off x="1125538" y="3116263"/>
              <a:ext cx="2678112" cy="99695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rgbClr val="F7F7F7"/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solidFill>
                <a:srgbClr val="666699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rIns="36000" anchor="ctr"/>
            <a:lstStyle/>
            <a:p>
              <a:pPr algn="ctr">
                <a:defRPr/>
              </a:pPr>
              <a:r>
                <a:rPr lang="en-US" altLang="ko-KR" sz="1200" dirty="0">
                  <a:latin typeface="+mn-ea"/>
                </a:rPr>
                <a:t>Cost Structure</a:t>
              </a:r>
            </a:p>
            <a:p>
              <a:pPr algn="ctr">
                <a:defRPr/>
              </a:pPr>
              <a:r>
                <a:rPr lang="en-US" altLang="ko-KR" sz="1200" dirty="0">
                  <a:latin typeface="+mn-ea"/>
                </a:rPr>
                <a:t>(</a:t>
              </a:r>
              <a:r>
                <a:rPr lang="ko-KR" altLang="en-US" sz="1200" dirty="0">
                  <a:latin typeface="+mn-ea"/>
                </a:rPr>
                <a:t>비용 구조</a:t>
              </a:r>
              <a:r>
                <a:rPr lang="en-US" altLang="ko-KR" sz="1200" dirty="0">
                  <a:latin typeface="+mn-ea"/>
                </a:rPr>
                <a:t>)</a:t>
              </a:r>
              <a:endParaRPr lang="ko-KR" altLang="en-US" sz="1200" dirty="0">
                <a:latin typeface="+mn-ea"/>
              </a:endParaRPr>
            </a:p>
          </p:txBody>
        </p:sp>
        <p:sp>
          <p:nvSpPr>
            <p:cNvPr id="161" name="모서리가 둥근 직사각형 8"/>
            <p:cNvSpPr>
              <a:spLocks noChangeArrowheads="1"/>
            </p:cNvSpPr>
            <p:nvPr/>
          </p:nvSpPr>
          <p:spPr bwMode="auto">
            <a:xfrm>
              <a:off x="3803650" y="3116263"/>
              <a:ext cx="2679700" cy="99695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rgbClr val="F7F7F7"/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solidFill>
                <a:srgbClr val="666699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rIns="36000" anchor="ctr"/>
            <a:lstStyle/>
            <a:p>
              <a:pPr algn="ctr">
                <a:defRPr/>
              </a:pPr>
              <a:r>
                <a:rPr lang="en-US" altLang="ko-KR" sz="1200" dirty="0" err="1">
                  <a:latin typeface="+mn-ea"/>
                </a:rPr>
                <a:t>Reveneu</a:t>
              </a:r>
              <a:r>
                <a:rPr lang="en-US" altLang="ko-KR" sz="1200" dirty="0">
                  <a:latin typeface="+mn-ea"/>
                </a:rPr>
                <a:t> Streams</a:t>
              </a:r>
            </a:p>
            <a:p>
              <a:pPr algn="ctr">
                <a:defRPr/>
              </a:pPr>
              <a:r>
                <a:rPr lang="en-US" altLang="ko-KR" sz="1200" dirty="0">
                  <a:latin typeface="+mn-ea"/>
                </a:rPr>
                <a:t>(</a:t>
              </a:r>
              <a:r>
                <a:rPr lang="ko-KR" altLang="en-US" sz="1200" dirty="0">
                  <a:latin typeface="+mn-ea"/>
                </a:rPr>
                <a:t>수익 흐름</a:t>
              </a:r>
              <a:r>
                <a:rPr lang="en-US" altLang="ko-KR" sz="1200" dirty="0">
                  <a:latin typeface="+mn-ea"/>
                </a:rPr>
                <a:t>)</a:t>
              </a:r>
              <a:endParaRPr lang="ko-KR" altLang="en-US" sz="1200" dirty="0">
                <a:latin typeface="+mn-ea"/>
              </a:endParaRPr>
            </a:p>
          </p:txBody>
        </p:sp>
      </p:grpSp>
      <p:grpSp>
        <p:nvGrpSpPr>
          <p:cNvPr id="31" name="그룹 14"/>
          <p:cNvGrpSpPr>
            <a:grpSpLocks/>
          </p:cNvGrpSpPr>
          <p:nvPr/>
        </p:nvGrpSpPr>
        <p:grpSpPr bwMode="auto">
          <a:xfrm>
            <a:off x="384698" y="3433706"/>
            <a:ext cx="582872" cy="704907"/>
            <a:chOff x="839546" y="7372392"/>
            <a:chExt cx="581025" cy="706111"/>
          </a:xfrm>
        </p:grpSpPr>
        <p:sp>
          <p:nvSpPr>
            <p:cNvPr id="32" name="TextBox 31"/>
            <p:cNvSpPr txBox="1"/>
            <p:nvPr/>
          </p:nvSpPr>
          <p:spPr>
            <a:xfrm>
              <a:off x="865615" y="7677710"/>
              <a:ext cx="522841" cy="4007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흙살림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3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5" name="그룹 54"/>
          <p:cNvGrpSpPr/>
          <p:nvPr/>
        </p:nvGrpSpPr>
        <p:grpSpPr>
          <a:xfrm>
            <a:off x="1078988" y="3451860"/>
            <a:ext cx="5281200" cy="3409163"/>
            <a:chOff x="-495436" y="2267744"/>
            <a:chExt cx="7848872" cy="4608512"/>
          </a:xfrm>
        </p:grpSpPr>
        <p:sp>
          <p:nvSpPr>
            <p:cNvPr id="46" name="모서리가 둥근 직사각형 45"/>
            <p:cNvSpPr>
              <a:spLocks noChangeArrowheads="1"/>
            </p:cNvSpPr>
            <p:nvPr/>
          </p:nvSpPr>
          <p:spPr bwMode="auto">
            <a:xfrm>
              <a:off x="-495436" y="2267744"/>
              <a:ext cx="1574425" cy="30764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F81BD">
                    <a:tint val="50000"/>
                    <a:satMod val="300000"/>
                  </a:srgbClr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36000" rIns="3600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Key Partners</a:t>
              </a: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(</a:t>
              </a:r>
              <a:r>
                <a:rPr kumimoji="0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핵심 파트너</a:t>
              </a: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)</a:t>
              </a: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회원 농가</a:t>
              </a:r>
              <a:endParaRPr kumimoji="0" lang="en-US" altLang="ko-KR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소비자 회원</a:t>
              </a:r>
              <a:endPara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47" name="모서리가 둥근 직사각형 46"/>
            <p:cNvSpPr>
              <a:spLocks noChangeArrowheads="1"/>
            </p:cNvSpPr>
            <p:nvPr/>
          </p:nvSpPr>
          <p:spPr bwMode="auto">
            <a:xfrm>
              <a:off x="2651089" y="2267744"/>
              <a:ext cx="1572100" cy="30764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064A2">
                    <a:tint val="50000"/>
                    <a:satMod val="300000"/>
                  </a:srgbClr>
                </a:gs>
                <a:gs pos="35000">
                  <a:srgbClr val="8064A2">
                    <a:tint val="37000"/>
                    <a:satMod val="300000"/>
                  </a:srgbClr>
                </a:gs>
                <a:gs pos="100000">
                  <a:srgbClr val="8064A2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36000" rIns="3600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92075" marR="0" lvl="0" indent="-92075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Value</a:t>
              </a:r>
            </a:p>
            <a:p>
              <a:pPr marL="92075" marR="0" lvl="0" indent="-92075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Proposition</a:t>
              </a:r>
              <a:endPara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  <a:p>
              <a:pPr marL="92075" marR="0" lvl="0" indent="-92075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(</a:t>
              </a:r>
              <a:r>
                <a:rPr kumimoji="0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가치 제안</a:t>
              </a: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)</a:t>
              </a:r>
            </a:p>
            <a:p>
              <a:pPr marL="92075" marR="0" lvl="0" indent="-92075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농가 소득 증대</a:t>
              </a:r>
              <a:endParaRPr kumimoji="0" lang="en-US" altLang="ko-KR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  <a:p>
              <a:pPr marL="92075" marR="0" lvl="0" indent="-92075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건강한 먹거리 제공을 통한 건강 주권 회복</a:t>
              </a:r>
              <a:endPara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48" name="모서리가 둥근 직사각형 47"/>
            <p:cNvSpPr>
              <a:spLocks noChangeArrowheads="1"/>
            </p:cNvSpPr>
            <p:nvPr/>
          </p:nvSpPr>
          <p:spPr bwMode="auto">
            <a:xfrm>
              <a:off x="5795289" y="2267744"/>
              <a:ext cx="1558147" cy="30764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36000" rIns="3600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Costumer</a:t>
              </a:r>
              <a:b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</a:b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Segment</a:t>
              </a: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(</a:t>
              </a:r>
              <a:r>
                <a:rPr kumimoji="0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고객 세분화</a:t>
              </a: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)</a:t>
              </a:r>
            </a:p>
            <a:p>
              <a:pPr marL="92075" marR="0" lvl="0" indent="-92075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윤리적 소비에 동의하는 중산층 이상의 가정</a:t>
              </a:r>
              <a:endPara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49" name="모서리가 둥근 직사각형 48"/>
            <p:cNvSpPr>
              <a:spLocks noChangeArrowheads="1"/>
            </p:cNvSpPr>
            <p:nvPr/>
          </p:nvSpPr>
          <p:spPr bwMode="auto">
            <a:xfrm>
              <a:off x="1078989" y="2267744"/>
              <a:ext cx="1572100" cy="153454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0504D">
                    <a:tint val="50000"/>
                    <a:satMod val="300000"/>
                  </a:srgbClr>
                </a:gs>
                <a:gs pos="35000">
                  <a:srgbClr val="C0504D">
                    <a:tint val="37000"/>
                    <a:satMod val="300000"/>
                  </a:srgbClr>
                </a:gs>
                <a:gs pos="100000">
                  <a:srgbClr val="C0504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36000" rIns="3600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Key Activities</a:t>
              </a: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(</a:t>
              </a:r>
              <a:r>
                <a:rPr kumimoji="0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핵심 활동</a:t>
              </a: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)</a:t>
              </a: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</a:t>
              </a:r>
              <a:r>
                <a:rPr kumimoji="0" lang="ko-KR" altLang="en-US" sz="10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농자재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개발</a:t>
              </a:r>
              <a:endParaRPr kumimoji="0" lang="en-US" altLang="ko-KR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미생물 연구</a:t>
              </a:r>
              <a:endParaRPr kumimoji="0" lang="en-US" altLang="ko-KR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농산물 유통</a:t>
              </a:r>
              <a:endParaRPr kumimoji="0" lang="en-US" altLang="ko-KR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인식 전환 운동</a:t>
              </a:r>
              <a:endParaRPr kumimoji="0" lang="en-US" altLang="ko-KR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인증 및 컨설팅</a:t>
              </a:r>
              <a:endPara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50" name="모서리가 둥근 직사각형 49"/>
            <p:cNvSpPr>
              <a:spLocks noChangeArrowheads="1"/>
            </p:cNvSpPr>
            <p:nvPr/>
          </p:nvSpPr>
          <p:spPr bwMode="auto">
            <a:xfrm>
              <a:off x="4223189" y="2267744"/>
              <a:ext cx="1572100" cy="153454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BACC6">
                    <a:tint val="50000"/>
                    <a:satMod val="300000"/>
                  </a:srgbClr>
                </a:gs>
                <a:gs pos="35000">
                  <a:srgbClr val="4BACC6">
                    <a:tint val="37000"/>
                    <a:satMod val="300000"/>
                  </a:srgbClr>
                </a:gs>
                <a:gs pos="100000">
                  <a:srgbClr val="4BACC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36000" rIns="3600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Costumer</a:t>
              </a:r>
              <a:b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</a:b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Relationships</a:t>
              </a:r>
              <a:b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</a:b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(</a:t>
              </a:r>
              <a:r>
                <a:rPr kumimoji="0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고객 관계</a:t>
              </a: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)</a:t>
              </a: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농민 신문</a:t>
              </a:r>
              <a:endParaRPr kumimoji="0" lang="en-US" altLang="ko-KR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오프라인 모임</a:t>
              </a:r>
              <a:endParaRPr kumimoji="0" lang="en-US" altLang="ko-KR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회원제 관리</a:t>
              </a:r>
              <a:endPara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51" name="모서리가 둥근 직사각형 50"/>
            <p:cNvSpPr>
              <a:spLocks noChangeArrowheads="1"/>
            </p:cNvSpPr>
            <p:nvPr/>
          </p:nvSpPr>
          <p:spPr bwMode="auto">
            <a:xfrm>
              <a:off x="1078989" y="3807173"/>
              <a:ext cx="1572100" cy="153454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BBB59">
                    <a:tint val="50000"/>
                    <a:satMod val="300000"/>
                  </a:srgbClr>
                </a:gs>
                <a:gs pos="35000">
                  <a:srgbClr val="9BBB59">
                    <a:tint val="37000"/>
                    <a:satMod val="300000"/>
                  </a:srgbClr>
                </a:gs>
                <a:gs pos="100000">
                  <a:srgbClr val="9BBB5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36000" rIns="3600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92075" marR="0" lvl="0" indent="-92075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Key Resources</a:t>
              </a:r>
            </a:p>
            <a:p>
              <a:pPr marL="92075" marR="0" lvl="0" indent="-92075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(</a:t>
              </a:r>
              <a:r>
                <a:rPr kumimoji="0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핵심 자원</a:t>
              </a: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)</a:t>
              </a:r>
            </a:p>
            <a:p>
              <a:pPr marL="92075" marR="0" lvl="0" indent="-92075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친환경 농업 기술력</a:t>
              </a:r>
              <a:endParaRPr kumimoji="0" lang="en-US" altLang="ko-KR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  <a:p>
              <a:pPr marL="92075" marR="0" lvl="0" indent="-92075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생산농가 네트워크 등</a:t>
              </a:r>
              <a:endPara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52" name="모서리가 둥근 직사각형 51"/>
            <p:cNvSpPr>
              <a:spLocks noChangeArrowheads="1"/>
            </p:cNvSpPr>
            <p:nvPr/>
          </p:nvSpPr>
          <p:spPr bwMode="auto">
            <a:xfrm>
              <a:off x="4223189" y="3807173"/>
              <a:ext cx="1572100" cy="153454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tint val="50000"/>
                    <a:satMod val="300000"/>
                  </a:srgbClr>
                </a:gs>
                <a:gs pos="35000">
                  <a:srgbClr val="F79646">
                    <a:tint val="37000"/>
                    <a:satMod val="300000"/>
                  </a:srgbClr>
                </a:gs>
                <a:gs pos="100000">
                  <a:srgbClr val="F7964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36000" rIns="3600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Channels</a:t>
              </a: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(</a:t>
              </a:r>
              <a:r>
                <a:rPr kumimoji="0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유통 채널</a:t>
              </a: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)</a:t>
              </a:r>
            </a:p>
            <a:p>
              <a:pPr marL="92075" marR="0" lvl="0" indent="-92075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온라인 회원제 판매</a:t>
              </a:r>
              <a:endParaRPr kumimoji="0" lang="en-US" altLang="ko-KR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  <a:p>
              <a:pPr marL="92075" marR="0" lvl="0" indent="-92075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오프라인 매장 운영 병행</a:t>
              </a:r>
              <a:endPara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53" name="모서리가 둥근 직사각형 52"/>
            <p:cNvSpPr>
              <a:spLocks noChangeArrowheads="1"/>
            </p:cNvSpPr>
            <p:nvPr/>
          </p:nvSpPr>
          <p:spPr bwMode="auto">
            <a:xfrm>
              <a:off x="-495436" y="5341714"/>
              <a:ext cx="3923273" cy="153454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D59FB5"/>
                </a:gs>
                <a:gs pos="35000">
                  <a:srgbClr val="DFB7C7"/>
                </a:gs>
                <a:gs pos="100000">
                  <a:srgbClr val="F8EEF2"/>
                </a:gs>
              </a:gsLst>
              <a:lin ang="16200000" scaled="1"/>
            </a:gradFill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36000" rIns="3600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Cost Structure</a:t>
              </a: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(</a:t>
              </a:r>
              <a:r>
                <a:rPr kumimoji="0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비용 구조</a:t>
              </a: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)</a:t>
              </a: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인건비</a:t>
              </a: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(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연구인력</a:t>
              </a: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, </a:t>
              </a:r>
              <a:r>
                <a:rPr kumimoji="0" lang="ko-KR" altLang="en-US" sz="10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사회적일자리</a:t>
              </a: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)</a:t>
              </a: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</a:t>
              </a:r>
              <a:r>
                <a:rPr kumimoji="0" lang="ko-KR" altLang="en-US" sz="10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농자재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</a:t>
              </a:r>
              <a:r>
                <a:rPr kumimoji="0" lang="ko-KR" altLang="en-US" sz="10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원재료비</a:t>
              </a: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, 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연구개발비</a:t>
              </a:r>
              <a:endParaRPr kumimoji="0" lang="en-US" altLang="ko-KR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유통시설 유지비</a:t>
              </a: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, 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오프라인 매장 유지비 등</a:t>
              </a:r>
              <a:endPara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54" name="모서리가 둥근 직사각형 53"/>
            <p:cNvSpPr>
              <a:spLocks noChangeArrowheads="1"/>
            </p:cNvSpPr>
            <p:nvPr/>
          </p:nvSpPr>
          <p:spPr bwMode="auto">
            <a:xfrm>
              <a:off x="3427837" y="5341714"/>
              <a:ext cx="3925599" cy="153454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E2E569"/>
                </a:gs>
                <a:gs pos="35000">
                  <a:srgbClr val="E9EB8D"/>
                </a:gs>
                <a:gs pos="100000">
                  <a:srgbClr val="F5F6CE"/>
                </a:gs>
              </a:gsLst>
              <a:lin ang="16200000" scaled="1"/>
            </a:gradFill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36000" rIns="3600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Revenue </a:t>
              </a: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Streams</a:t>
              </a: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(</a:t>
              </a:r>
              <a:r>
                <a:rPr kumimoji="0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수익 흐름</a:t>
              </a: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)</a:t>
              </a: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</a:t>
              </a:r>
              <a:r>
                <a:rPr kumimoji="0" lang="ko-KR" altLang="en-US" sz="10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농자재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판매</a:t>
              </a:r>
              <a:r>
                <a:rPr kumimoji="0" lang="en-US" altLang="ko-KR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, 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회원 대상 꾸러미 판매</a:t>
              </a:r>
              <a:endParaRPr kumimoji="0" lang="en-US" altLang="ko-KR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도시 텃밭 </a:t>
              </a:r>
              <a:endParaRPr kumimoji="0" lang="en-US" altLang="ko-KR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인증 및 토양 컨설팅</a:t>
              </a:r>
              <a:endParaRPr kumimoji="0" lang="en-US" altLang="ko-KR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ko-KR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</a:t>
              </a:r>
              <a:r>
                <a:rPr kumimoji="0" lang="ko-KR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기타 교육 사업</a:t>
              </a:r>
              <a:endParaRPr kumimoji="0" lang="ko-KR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68086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Assess</a:t>
            </a:r>
            <a:br>
              <a:rPr lang="en-US" altLang="ko-KR" sz="3600" b="1" smtClean="0">
                <a:latin typeface="Georgia" pitchFamily="18" charset="0"/>
              </a:rPr>
            </a:br>
            <a:r>
              <a:rPr lang="en-US" altLang="ko-KR" sz="3600" b="1" smtClean="0">
                <a:latin typeface="Georgia" pitchFamily="18" charset="0"/>
              </a:rPr>
              <a:t>2. </a:t>
            </a:r>
            <a:r>
              <a:rPr lang="ko-KR" altLang="en-US" sz="3600" b="1" smtClean="0">
                <a:latin typeface="Georgia" pitchFamily="18" charset="0"/>
              </a:rPr>
              <a:t>사회적기업 유형 및 사례</a:t>
            </a:r>
          </a:p>
        </p:txBody>
      </p:sp>
      <p:sp>
        <p:nvSpPr>
          <p:cNvPr id="26627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9172909-8D29-4ED7-8E2D-34609F0C4DD6}" type="slidenum">
              <a:rPr lang="ko-KR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167</a:t>
            </a:fld>
            <a:endParaRPr lang="ko-KR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121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0776"/>
            <a:ext cx="5891212" cy="369348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1</a:t>
            </a:r>
            <a:r>
              <a:rPr lang="en-US" dirty="0"/>
              <a:t>. </a:t>
            </a:r>
            <a:r>
              <a:rPr dirty="0" err="1"/>
              <a:t>사회적기업</a:t>
            </a:r>
            <a:r>
              <a:rPr dirty="0"/>
              <a:t> </a:t>
            </a:r>
            <a:r>
              <a:rPr dirty="0" err="1"/>
              <a:t>운영</a:t>
            </a:r>
            <a:r>
              <a:rPr dirty="0"/>
              <a:t> </a:t>
            </a:r>
            <a:r>
              <a:rPr dirty="0" err="1" smtClean="0"/>
              <a:t>모델</a:t>
            </a:r>
            <a:endParaRPr dirty="0"/>
          </a:p>
        </p:txBody>
      </p:sp>
      <p:sp>
        <p:nvSpPr>
          <p:cNvPr id="27651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26E27EF-A8D1-44ED-BF67-CDA110A40D30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168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7655" name="그룹 14"/>
          <p:cNvGrpSpPr>
            <a:grpSpLocks/>
          </p:cNvGrpSpPr>
          <p:nvPr/>
        </p:nvGrpSpPr>
        <p:grpSpPr bwMode="auto">
          <a:xfrm>
            <a:off x="332302" y="1158869"/>
            <a:ext cx="681597" cy="551020"/>
            <a:chOff x="787531" y="7372392"/>
            <a:chExt cx="679005" cy="551936"/>
          </a:xfrm>
        </p:grpSpPr>
        <p:sp>
          <p:nvSpPr>
            <p:cNvPr id="20" name="TextBox 19"/>
            <p:cNvSpPr txBox="1"/>
            <p:nvPr/>
          </p:nvSpPr>
          <p:spPr>
            <a:xfrm>
              <a:off x="787531" y="7677698"/>
              <a:ext cx="679005" cy="2466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구성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요소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7676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AutoShape 380"/>
          <p:cNvSpPr>
            <a:spLocks noChangeArrowheads="1"/>
          </p:cNvSpPr>
          <p:nvPr/>
        </p:nvSpPr>
        <p:spPr bwMode="gray">
          <a:xfrm>
            <a:off x="1182688" y="1216025"/>
            <a:ext cx="5208587" cy="1079500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400" kern="0">
              <a:solidFill>
                <a:sysClr val="windowText" lastClr="000000"/>
              </a:solidFill>
              <a:ea typeface="서울남산체 M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63955" y="1782763"/>
            <a:ext cx="110479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200" dirty="0" smtClean="0">
                <a:latin typeface="+mn-ea"/>
                <a:ea typeface="+mn-ea"/>
              </a:rPr>
              <a:t>금융 지원 흐름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6648" y="1782763"/>
            <a:ext cx="1422185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200" dirty="0" smtClean="0">
                <a:latin typeface="+mn-ea"/>
                <a:ea typeface="+mn-ea"/>
              </a:rPr>
              <a:t>제품 및 서비스 흐름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960351" y="1782763"/>
            <a:ext cx="909223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200" dirty="0" smtClean="0">
                <a:latin typeface="+mn-ea"/>
                <a:ea typeface="+mn-ea"/>
              </a:rPr>
              <a:t>시너지 효과</a:t>
            </a:r>
            <a:endParaRPr lang="ko-KR" altLang="en-US" sz="1200" dirty="0">
              <a:latin typeface="+mn-ea"/>
              <a:ea typeface="+mn-ea"/>
            </a:endParaRPr>
          </a:p>
        </p:txBody>
      </p:sp>
      <p:cxnSp>
        <p:nvCxnSpPr>
          <p:cNvPr id="5" name="직선 화살표 연결선 4"/>
          <p:cNvCxnSpPr/>
          <p:nvPr/>
        </p:nvCxnSpPr>
        <p:spPr>
          <a:xfrm>
            <a:off x="3270250" y="1582738"/>
            <a:ext cx="1081088" cy="0"/>
          </a:xfrm>
          <a:prstGeom prst="straightConnector1">
            <a:avLst/>
          </a:prstGeom>
          <a:ln>
            <a:solidFill>
              <a:srgbClr val="00B0F0"/>
            </a:solidFill>
            <a:prstDash val="dash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직선 화살표 연결선 31"/>
          <p:cNvCxnSpPr/>
          <p:nvPr/>
        </p:nvCxnSpPr>
        <p:spPr>
          <a:xfrm>
            <a:off x="1654175" y="1582738"/>
            <a:ext cx="1081088" cy="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직선 화살표 연결선 32"/>
          <p:cNvCxnSpPr/>
          <p:nvPr/>
        </p:nvCxnSpPr>
        <p:spPr>
          <a:xfrm>
            <a:off x="4873625" y="1582738"/>
            <a:ext cx="1081088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4" name="AutoShape 380"/>
          <p:cNvSpPr>
            <a:spLocks noChangeArrowheads="1"/>
          </p:cNvSpPr>
          <p:nvPr/>
        </p:nvSpPr>
        <p:spPr bwMode="gray">
          <a:xfrm>
            <a:off x="1182688" y="2417763"/>
            <a:ext cx="5208587" cy="1824037"/>
          </a:xfrm>
          <a:prstGeom prst="roundRect">
            <a:avLst>
              <a:gd name="adj" fmla="val 6715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400" kern="0">
              <a:solidFill>
                <a:sysClr val="windowText" lastClr="000000"/>
              </a:solidFill>
              <a:ea typeface="서울남산체 M" pitchFamily="18" charset="-127"/>
            </a:endParaRPr>
          </a:p>
        </p:txBody>
      </p:sp>
      <p:sp>
        <p:nvSpPr>
          <p:cNvPr id="6" name="정오각형 5"/>
          <p:cNvSpPr/>
          <p:nvPr/>
        </p:nvSpPr>
        <p:spPr>
          <a:xfrm>
            <a:off x="1303338" y="2933700"/>
            <a:ext cx="831850" cy="792162"/>
          </a:xfrm>
          <a:prstGeom prst="pentagon">
            <a:avLst/>
          </a:prstGeom>
          <a:solidFill>
            <a:schemeClr val="accent6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사회서비스</a:t>
            </a:r>
            <a: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  <a:t/>
            </a:r>
            <a:b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</a:b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조직</a:t>
            </a:r>
          </a:p>
        </p:txBody>
      </p:sp>
      <p:sp>
        <p:nvSpPr>
          <p:cNvPr id="44" name="타원 43"/>
          <p:cNvSpPr/>
          <p:nvPr/>
        </p:nvSpPr>
        <p:spPr>
          <a:xfrm>
            <a:off x="2339975" y="2933700"/>
            <a:ext cx="830263" cy="792162"/>
          </a:xfrm>
          <a:prstGeom prst="ellipse">
            <a:avLst/>
          </a:prstGeom>
          <a:solidFill>
            <a:schemeClr val="accent3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목표고객</a:t>
            </a:r>
          </a:p>
        </p:txBody>
      </p:sp>
      <p:sp>
        <p:nvSpPr>
          <p:cNvPr id="45" name="구름 44"/>
          <p:cNvSpPr/>
          <p:nvPr/>
        </p:nvSpPr>
        <p:spPr>
          <a:xfrm>
            <a:off x="3373438" y="2933700"/>
            <a:ext cx="831850" cy="792162"/>
          </a:xfrm>
          <a:prstGeom prst="cloud">
            <a:avLst/>
          </a:prstGeom>
          <a:solidFill>
            <a:srgbClr val="C1719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시장</a:t>
            </a:r>
          </a:p>
        </p:txBody>
      </p:sp>
      <p:sp>
        <p:nvSpPr>
          <p:cNvPr id="46" name="모서리가 둥근 직사각형 45"/>
          <p:cNvSpPr/>
          <p:nvPr/>
        </p:nvSpPr>
        <p:spPr>
          <a:xfrm>
            <a:off x="4408488" y="2933700"/>
            <a:ext cx="830262" cy="79216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ko-KR" altLang="en-US" sz="1200" dirty="0" err="1">
                <a:solidFill>
                  <a:srgbClr val="FFFFFF"/>
                </a:solidFill>
                <a:latin typeface="+mn-ea"/>
                <a:ea typeface="+mn-ea"/>
              </a:rPr>
              <a:t>사회적기업</a:t>
            </a:r>
            <a:endParaRPr lang="ko-KR" altLang="en-US" sz="12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47" name="육각형 46"/>
          <p:cNvSpPr/>
          <p:nvPr/>
        </p:nvSpPr>
        <p:spPr>
          <a:xfrm>
            <a:off x="5437188" y="2933700"/>
            <a:ext cx="830262" cy="792162"/>
          </a:xfrm>
          <a:prstGeom prst="hexagon">
            <a:avLst/>
          </a:prstGeom>
          <a:solidFill>
            <a:schemeClr val="accent4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개별</a:t>
            </a:r>
            <a: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  <a:t/>
            </a:r>
            <a:b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</a:b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영리기업</a:t>
            </a:r>
          </a:p>
        </p:txBody>
      </p:sp>
    </p:spTree>
    <p:extLst>
      <p:ext uri="{BB962C8B-B14F-4D97-AF65-F5344CB8AC3E}">
        <p14:creationId xmlns="" xmlns:p14="http://schemas.microsoft.com/office/powerpoint/2010/main" val="65955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0776"/>
            <a:ext cx="5891212" cy="369348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2. </a:t>
            </a:r>
            <a:r>
              <a:rPr dirty="0" err="1"/>
              <a:t>사회적기업</a:t>
            </a:r>
            <a:r>
              <a:rPr dirty="0"/>
              <a:t> </a:t>
            </a:r>
            <a:r>
              <a:rPr dirty="0" err="1"/>
              <a:t>운영</a:t>
            </a:r>
            <a:r>
              <a:rPr dirty="0"/>
              <a:t> </a:t>
            </a:r>
            <a:r>
              <a:rPr dirty="0" err="1" smtClean="0"/>
              <a:t>모델</a:t>
            </a:r>
            <a:r>
              <a:rPr dirty="0" smtClean="0"/>
              <a:t> </a:t>
            </a:r>
            <a:r>
              <a:rPr lang="ko-KR" altLang="en-US" dirty="0" smtClean="0"/>
              <a:t>종류</a:t>
            </a:r>
            <a:endParaRPr dirty="0"/>
          </a:p>
        </p:txBody>
      </p:sp>
      <p:sp>
        <p:nvSpPr>
          <p:cNvPr id="27651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26E27EF-A8D1-44ED-BF67-CDA110A40D30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169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" name="그룹 14"/>
          <p:cNvGrpSpPr>
            <a:grpSpLocks/>
          </p:cNvGrpSpPr>
          <p:nvPr/>
        </p:nvGrpSpPr>
        <p:grpSpPr bwMode="auto">
          <a:xfrm>
            <a:off x="276200" y="1158866"/>
            <a:ext cx="793807" cy="858799"/>
            <a:chOff x="731641" y="7372392"/>
            <a:chExt cx="790788" cy="860227"/>
          </a:xfrm>
        </p:grpSpPr>
        <p:sp>
          <p:nvSpPr>
            <p:cNvPr id="20" name="TextBox 19"/>
            <p:cNvSpPr txBox="1"/>
            <p:nvPr/>
          </p:nvSpPr>
          <p:spPr>
            <a:xfrm>
              <a:off x="731641" y="7677700"/>
              <a:ext cx="790788" cy="554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사회적기업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운영모델의 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종류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7676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0" name="그룹 69"/>
          <p:cNvGrpSpPr/>
          <p:nvPr/>
        </p:nvGrpSpPr>
        <p:grpSpPr>
          <a:xfrm>
            <a:off x="1073211" y="1187450"/>
            <a:ext cx="5287341" cy="4536504"/>
            <a:chOff x="-746850" y="2303748"/>
            <a:chExt cx="8351700" cy="4536504"/>
          </a:xfrm>
        </p:grpSpPr>
        <p:sp>
          <p:nvSpPr>
            <p:cNvPr id="53" name="직사각형 52"/>
            <p:cNvSpPr/>
            <p:nvPr/>
          </p:nvSpPr>
          <p:spPr bwMode="auto">
            <a:xfrm>
              <a:off x="-746850" y="3023828"/>
              <a:ext cx="4067838" cy="360000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120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기업가 지원 운영 모델</a:t>
              </a:r>
              <a:endParaRPr kumimoji="0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54" name="직사각형 53"/>
            <p:cNvSpPr/>
            <p:nvPr/>
          </p:nvSpPr>
          <p:spPr bwMode="auto">
            <a:xfrm>
              <a:off x="-746850" y="3455916"/>
              <a:ext cx="4067838" cy="360000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시장 중개 운영 모델</a:t>
              </a:r>
              <a:endParaRPr kumimoji="0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55" name="직사각형 54"/>
            <p:cNvSpPr/>
            <p:nvPr/>
          </p:nvSpPr>
          <p:spPr bwMode="auto">
            <a:xfrm>
              <a:off x="-746850" y="3887924"/>
              <a:ext cx="4067838" cy="360000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일자리 운영 모델</a:t>
              </a:r>
              <a:endPara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56" name="직사각형 55"/>
            <p:cNvSpPr/>
            <p:nvPr/>
          </p:nvSpPr>
          <p:spPr bwMode="auto">
            <a:xfrm>
              <a:off x="-746850" y="4319972"/>
              <a:ext cx="4067838" cy="360000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수수료 운영 모델</a:t>
              </a:r>
              <a:endPara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57" name="직사각형 56"/>
            <p:cNvSpPr/>
            <p:nvPr/>
          </p:nvSpPr>
          <p:spPr bwMode="auto">
            <a:xfrm>
              <a:off x="-746850" y="4752020"/>
              <a:ext cx="4067838" cy="360000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저소득층 시장 운영 모델</a:t>
              </a:r>
              <a:endPara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58" name="직사각형 57"/>
            <p:cNvSpPr/>
            <p:nvPr/>
          </p:nvSpPr>
          <p:spPr bwMode="auto">
            <a:xfrm>
              <a:off x="-746850" y="5184068"/>
              <a:ext cx="4067838" cy="360000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협동조합 운영 모델</a:t>
              </a:r>
              <a:endPara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59" name="직사각형 58"/>
            <p:cNvSpPr/>
            <p:nvPr/>
          </p:nvSpPr>
          <p:spPr bwMode="auto">
            <a:xfrm>
              <a:off x="-746850" y="5616116"/>
              <a:ext cx="4067838" cy="360000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시장 연결 운영 모델</a:t>
              </a:r>
              <a:endPara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60" name="직사각형 59"/>
            <p:cNvSpPr/>
            <p:nvPr/>
          </p:nvSpPr>
          <p:spPr bwMode="auto">
            <a:xfrm>
              <a:off x="-746850" y="6048204"/>
              <a:ext cx="4067838" cy="360000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서비스 보조 운영 모델</a:t>
              </a:r>
              <a:endPara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61" name="직사각형 60"/>
            <p:cNvSpPr/>
            <p:nvPr/>
          </p:nvSpPr>
          <p:spPr bwMode="auto">
            <a:xfrm>
              <a:off x="-746850" y="6480252"/>
              <a:ext cx="4067838" cy="360000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단체 지원 운영 모델</a:t>
              </a:r>
              <a:endPara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62" name="직사각형 61"/>
            <p:cNvSpPr/>
            <p:nvPr/>
          </p:nvSpPr>
          <p:spPr bwMode="auto">
            <a:xfrm>
              <a:off x="-746850" y="2303748"/>
              <a:ext cx="4067838" cy="576064"/>
            </a:xfrm>
            <a:prstGeom prst="rect">
              <a:avLst/>
            </a:prstGeom>
            <a:solidFill>
              <a:srgbClr val="1F497D"/>
            </a:solidFill>
            <a:ln w="317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기본 모델</a:t>
              </a:r>
              <a:endParaRPr kumimoji="0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63" name="직사각형 62"/>
            <p:cNvSpPr/>
            <p:nvPr/>
          </p:nvSpPr>
          <p:spPr bwMode="auto">
            <a:xfrm>
              <a:off x="3537012" y="2303748"/>
              <a:ext cx="4067838" cy="576064"/>
            </a:xfrm>
            <a:prstGeom prst="rect">
              <a:avLst/>
            </a:prstGeom>
            <a:solidFill>
              <a:srgbClr val="1F497D"/>
            </a:solidFill>
            <a:ln w="317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복합 및 강화 모델</a:t>
              </a:r>
              <a:endParaRPr kumimoji="0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64" name="직사각형 63"/>
            <p:cNvSpPr/>
            <p:nvPr/>
          </p:nvSpPr>
          <p:spPr bwMode="auto">
            <a:xfrm>
              <a:off x="3537012" y="3671900"/>
              <a:ext cx="4032000" cy="540000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복합적</a:t>
              </a:r>
              <a:r>
                <a:rPr kumimoji="0" lang="en-US" altLang="ko-KR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 </a:t>
              </a:r>
              <a:r>
                <a:rPr kumimoji="0" lang="ko-KR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혁신 운영 모델 </a:t>
              </a:r>
              <a:endPara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65" name="직사각형 64"/>
            <p:cNvSpPr/>
            <p:nvPr/>
          </p:nvSpPr>
          <p:spPr bwMode="auto">
            <a:xfrm>
              <a:off x="3537012" y="4319972"/>
              <a:ext cx="4032000" cy="540000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병렬적 혁신 운영 모델</a:t>
              </a:r>
              <a:endPara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66" name="직사각형 65"/>
            <p:cNvSpPr/>
            <p:nvPr/>
          </p:nvSpPr>
          <p:spPr bwMode="auto">
            <a:xfrm>
              <a:off x="3537012" y="3023828"/>
              <a:ext cx="4067838" cy="576064"/>
            </a:xfrm>
            <a:prstGeom prst="rect">
              <a:avLst/>
            </a:prstGeom>
            <a:solidFill>
              <a:srgbClr val="1F497D">
                <a:lumMod val="60000"/>
                <a:lumOff val="40000"/>
              </a:srgbClr>
            </a:solidFill>
            <a:ln w="317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복합 모델</a:t>
              </a:r>
              <a:endParaRPr kumimoji="0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67" name="직사각형 66"/>
            <p:cNvSpPr/>
            <p:nvPr/>
          </p:nvSpPr>
          <p:spPr bwMode="auto">
            <a:xfrm>
              <a:off x="3537012" y="5040052"/>
              <a:ext cx="4067838" cy="576064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ln w="3175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강화 모델</a:t>
              </a:r>
              <a:endParaRPr kumimoji="0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68" name="직사각형 67"/>
            <p:cNvSpPr/>
            <p:nvPr/>
          </p:nvSpPr>
          <p:spPr bwMode="auto">
            <a:xfrm>
              <a:off x="3537012" y="5688124"/>
              <a:ext cx="4032448" cy="540000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사회적 프랜차이즈 운영 모델</a:t>
              </a:r>
              <a:endPara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69" name="직사각형 68"/>
            <p:cNvSpPr/>
            <p:nvPr/>
          </p:nvSpPr>
          <p:spPr bwMode="auto">
            <a:xfrm>
              <a:off x="3537012" y="6300252"/>
              <a:ext cx="4032448" cy="540000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영리</a:t>
              </a:r>
              <a:r>
                <a:rPr kumimoji="0" lang="en-US" altLang="ko-KR" sz="12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-</a:t>
              </a:r>
              <a:r>
                <a:rPr kumimoji="0" lang="ko-KR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비영리 연계 운영 모델</a:t>
              </a:r>
              <a:endPara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65955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3. </a:t>
            </a:r>
            <a:r>
              <a:rPr dirty="0" smtClean="0"/>
              <a:t>경영전략의 진화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8B6720-FB32-4FBE-A9FA-5EC920D86541}" type="slidenum">
              <a:rPr lang="ko-KR" altLang="en-US" smtClean="0"/>
              <a:pPr>
                <a:defRPr/>
              </a:pPr>
              <a:t>17</a:t>
            </a:fld>
            <a:endParaRPr lang="ko-KR" altLang="en-US" dirty="0"/>
          </a:p>
        </p:txBody>
      </p:sp>
      <p:grpSp>
        <p:nvGrpSpPr>
          <p:cNvPr id="41988" name="그룹 23"/>
          <p:cNvGrpSpPr>
            <a:grpSpLocks/>
          </p:cNvGrpSpPr>
          <p:nvPr/>
        </p:nvGrpSpPr>
        <p:grpSpPr bwMode="auto">
          <a:xfrm>
            <a:off x="974725" y="1354138"/>
            <a:ext cx="5345113" cy="5111750"/>
            <a:chOff x="-1" y="1124744"/>
            <a:chExt cx="8771385" cy="5112568"/>
          </a:xfrm>
        </p:grpSpPr>
        <p:cxnSp>
          <p:nvCxnSpPr>
            <p:cNvPr id="41995" name="직선 화살표 연결선 3"/>
            <p:cNvCxnSpPr>
              <a:cxnSpLocks noChangeShapeType="1"/>
            </p:cNvCxnSpPr>
            <p:nvPr/>
          </p:nvCxnSpPr>
          <p:spPr bwMode="auto">
            <a:xfrm rot="5400000" flipH="1" flipV="1">
              <a:off x="-1471619" y="4294819"/>
              <a:ext cx="3880604" cy="2279"/>
            </a:xfrm>
            <a:prstGeom prst="straightConnector1">
              <a:avLst/>
            </a:prstGeom>
            <a:noFill/>
            <a:ln w="25400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996" name="직선 연결선 4"/>
            <p:cNvCxnSpPr>
              <a:cxnSpLocks noChangeShapeType="1"/>
            </p:cNvCxnSpPr>
            <p:nvPr/>
          </p:nvCxnSpPr>
          <p:spPr bwMode="auto">
            <a:xfrm>
              <a:off x="468684" y="6235208"/>
              <a:ext cx="8301563" cy="2104"/>
            </a:xfrm>
            <a:prstGeom prst="line">
              <a:avLst/>
            </a:prstGeom>
            <a:noFill/>
            <a:ln w="254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997" name="직선 연결선 5"/>
            <p:cNvCxnSpPr>
              <a:cxnSpLocks noChangeShapeType="1"/>
            </p:cNvCxnSpPr>
            <p:nvPr/>
          </p:nvCxnSpPr>
          <p:spPr bwMode="auto">
            <a:xfrm rot="5400000" flipH="1" flipV="1">
              <a:off x="6878363" y="4342187"/>
              <a:ext cx="3784904" cy="1139"/>
            </a:xfrm>
            <a:prstGeom prst="line">
              <a:avLst/>
            </a:prstGeom>
            <a:noFill/>
            <a:ln w="254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998" name="직선 연결선 6"/>
            <p:cNvCxnSpPr>
              <a:cxnSpLocks noChangeShapeType="1"/>
            </p:cNvCxnSpPr>
            <p:nvPr/>
          </p:nvCxnSpPr>
          <p:spPr bwMode="auto">
            <a:xfrm flipV="1">
              <a:off x="468684" y="2449252"/>
              <a:ext cx="8301563" cy="2839467"/>
            </a:xfrm>
            <a:prstGeom prst="line">
              <a:avLst/>
            </a:prstGeom>
            <a:noFill/>
            <a:ln w="254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999" name="직선 연결선 7"/>
            <p:cNvCxnSpPr>
              <a:cxnSpLocks noChangeShapeType="1"/>
            </p:cNvCxnSpPr>
            <p:nvPr/>
          </p:nvCxnSpPr>
          <p:spPr bwMode="auto">
            <a:xfrm rot="5400000">
              <a:off x="1769101" y="5383281"/>
              <a:ext cx="1703681" cy="2279"/>
            </a:xfrm>
            <a:prstGeom prst="line">
              <a:avLst/>
            </a:prstGeom>
            <a:noFill/>
            <a:ln w="25400" cmpd="dbl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00" name="직선 연결선 8"/>
            <p:cNvCxnSpPr>
              <a:cxnSpLocks noChangeShapeType="1"/>
            </p:cNvCxnSpPr>
            <p:nvPr/>
          </p:nvCxnSpPr>
          <p:spPr bwMode="auto">
            <a:xfrm rot="5400000">
              <a:off x="3487597" y="5052010"/>
              <a:ext cx="2366223" cy="2279"/>
            </a:xfrm>
            <a:prstGeom prst="line">
              <a:avLst/>
            </a:prstGeom>
            <a:noFill/>
            <a:ln w="25400" cmpd="dbl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01" name="직선 연결선 9"/>
            <p:cNvCxnSpPr>
              <a:cxnSpLocks noChangeShapeType="1"/>
            </p:cNvCxnSpPr>
            <p:nvPr/>
          </p:nvCxnSpPr>
          <p:spPr bwMode="auto">
            <a:xfrm rot="5400000">
              <a:off x="5158771" y="4673414"/>
              <a:ext cx="3123414" cy="2279"/>
            </a:xfrm>
            <a:prstGeom prst="line">
              <a:avLst/>
            </a:prstGeom>
            <a:noFill/>
            <a:ln w="25400" cmpd="dbl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TextBox 10"/>
            <p:cNvSpPr txBox="1"/>
            <p:nvPr/>
          </p:nvSpPr>
          <p:spPr>
            <a:xfrm>
              <a:off x="466313" y="4397105"/>
              <a:ext cx="1435411" cy="2619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latinLnBrk="0">
                <a:defRPr/>
              </a:pPr>
              <a:r>
                <a:rPr lang="en-US" altLang="ko-KR" sz="1100" b="1" dirty="0">
                  <a:solidFill>
                    <a:srgbClr val="1F497D"/>
                  </a:solidFill>
                  <a:latin typeface="+mn-ea"/>
                  <a:ea typeface="+mn-ea"/>
                </a:rPr>
                <a:t>Phase 1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628549" y="3860444"/>
              <a:ext cx="1432807" cy="2619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latinLnBrk="0">
                <a:defRPr/>
              </a:pPr>
              <a:r>
                <a:rPr lang="en-US" altLang="ko-KR" sz="1100" b="1" dirty="0">
                  <a:solidFill>
                    <a:srgbClr val="C0504D"/>
                  </a:solidFill>
                  <a:latin typeface="+mn-ea"/>
                  <a:ea typeface="+mn-ea"/>
                </a:rPr>
                <a:t>Phase 2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647504" y="3141192"/>
              <a:ext cx="1435413" cy="2619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latinLnBrk="0">
                <a:defRPr/>
              </a:pPr>
              <a:r>
                <a:rPr lang="en-US" altLang="ko-KR" sz="1100" b="1" dirty="0">
                  <a:solidFill>
                    <a:srgbClr val="8064A2"/>
                  </a:solidFill>
                  <a:latin typeface="+mn-ea"/>
                  <a:ea typeface="+mn-ea"/>
                </a:rPr>
                <a:t>Phase 3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661250" y="2493388"/>
              <a:ext cx="1432807" cy="2603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latinLnBrk="0">
                <a:defRPr/>
              </a:pPr>
              <a:r>
                <a:rPr lang="en-US" altLang="ko-KR" sz="1100" b="1" dirty="0">
                  <a:solidFill>
                    <a:srgbClr val="9BBB59">
                      <a:lumMod val="50000"/>
                    </a:srgbClr>
                  </a:solidFill>
                  <a:latin typeface="+mn-ea"/>
                  <a:ea typeface="+mn-ea"/>
                </a:rPr>
                <a:t>Phase 4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68918" y="5341819"/>
              <a:ext cx="2151816" cy="55412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latinLnBrk="0">
                <a:defRPr/>
              </a:pPr>
              <a:r>
                <a:rPr lang="en-US" altLang="ko-KR" sz="1000" dirty="0">
                  <a:solidFill>
                    <a:prstClr val="black"/>
                  </a:solidFill>
                  <a:latin typeface="+mn-ea"/>
                  <a:ea typeface="+mn-ea"/>
                </a:rPr>
                <a:t>Basic Financial Planning</a:t>
              </a:r>
            </a:p>
            <a:p>
              <a:pPr latinLnBrk="0">
                <a:defRPr/>
              </a:pPr>
              <a:r>
                <a:rPr lang="en-US" altLang="ko-KR" sz="1000" dirty="0">
                  <a:solidFill>
                    <a:prstClr val="black"/>
                  </a:solidFill>
                  <a:latin typeface="+mn-ea"/>
                  <a:ea typeface="+mn-ea"/>
                </a:rPr>
                <a:t>(</a:t>
              </a:r>
              <a:r>
                <a:rPr lang="ko-KR" altLang="en-US" sz="1000" dirty="0">
                  <a:solidFill>
                    <a:prstClr val="black"/>
                  </a:solidFill>
                  <a:latin typeface="+mn-ea"/>
                  <a:ea typeface="+mn-ea"/>
                </a:rPr>
                <a:t>기초 재무계획</a:t>
              </a:r>
              <a:r>
                <a:rPr lang="en-US" altLang="ko-KR" sz="1000" dirty="0">
                  <a:solidFill>
                    <a:prstClr val="black"/>
                  </a:solidFill>
                  <a:latin typeface="+mn-ea"/>
                  <a:ea typeface="+mn-ea"/>
                </a:rPr>
                <a:t>)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620733" y="4803570"/>
              <a:ext cx="2050217" cy="5541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latinLnBrk="0">
                <a:defRPr/>
              </a:pPr>
              <a:r>
                <a:rPr lang="en-US" altLang="ko-KR" sz="1000" dirty="0">
                  <a:solidFill>
                    <a:prstClr val="black"/>
                  </a:solidFill>
                  <a:latin typeface="+mn-ea"/>
                  <a:ea typeface="+mn-ea"/>
                </a:rPr>
                <a:t>Long-Range Planning</a:t>
              </a:r>
            </a:p>
            <a:p>
              <a:pPr latinLnBrk="0">
                <a:defRPr/>
              </a:pPr>
              <a:r>
                <a:rPr lang="en-US" altLang="ko-KR" sz="1000" dirty="0">
                  <a:solidFill>
                    <a:prstClr val="black"/>
                  </a:solidFill>
                  <a:latin typeface="+mn-ea"/>
                  <a:ea typeface="+mn-ea"/>
                </a:rPr>
                <a:t>(</a:t>
              </a:r>
              <a:r>
                <a:rPr lang="ko-KR" altLang="en-US" sz="1000" dirty="0">
                  <a:solidFill>
                    <a:prstClr val="black"/>
                  </a:solidFill>
                  <a:latin typeface="+mn-ea"/>
                  <a:ea typeface="+mn-ea"/>
                </a:rPr>
                <a:t>중장기 계획</a:t>
              </a:r>
              <a:r>
                <a:rPr lang="en-US" altLang="ko-KR" sz="1000" dirty="0">
                  <a:solidFill>
                    <a:prstClr val="black"/>
                  </a:solidFill>
                  <a:latin typeface="+mn-ea"/>
                  <a:ea typeface="+mn-ea"/>
                </a:rPr>
                <a:t>)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670951" y="3939831"/>
              <a:ext cx="2060636" cy="8621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latinLnBrk="0">
                <a:defRPr/>
              </a:pPr>
              <a:r>
                <a:rPr lang="en-US" altLang="ko-KR" sz="1000" dirty="0">
                  <a:solidFill>
                    <a:prstClr val="black"/>
                  </a:solidFill>
                  <a:latin typeface="+mn-ea"/>
                  <a:ea typeface="+mn-ea"/>
                </a:rPr>
                <a:t>Externally</a:t>
              </a:r>
            </a:p>
            <a:p>
              <a:pPr latinLnBrk="0">
                <a:defRPr/>
              </a:pPr>
              <a:r>
                <a:rPr lang="en-US" altLang="ko-KR" sz="1000" dirty="0">
                  <a:solidFill>
                    <a:prstClr val="black"/>
                  </a:solidFill>
                  <a:latin typeface="+mn-ea"/>
                  <a:ea typeface="+mn-ea"/>
                </a:rPr>
                <a:t>Oriented</a:t>
              </a:r>
            </a:p>
            <a:p>
              <a:pPr latinLnBrk="0">
                <a:defRPr/>
              </a:pPr>
              <a:r>
                <a:rPr lang="en-US" altLang="ko-KR" sz="1000" dirty="0">
                  <a:solidFill>
                    <a:prstClr val="black"/>
                  </a:solidFill>
                  <a:latin typeface="+mn-ea"/>
                  <a:ea typeface="+mn-ea"/>
                </a:rPr>
                <a:t>Strategic</a:t>
              </a:r>
            </a:p>
            <a:p>
              <a:pPr latinLnBrk="0">
                <a:defRPr/>
              </a:pPr>
              <a:r>
                <a:rPr lang="en-US" altLang="ko-KR" sz="1000" dirty="0">
                  <a:solidFill>
                    <a:prstClr val="black"/>
                  </a:solidFill>
                  <a:latin typeface="+mn-ea"/>
                  <a:ea typeface="+mn-ea"/>
                </a:rPr>
                <a:t>Management</a:t>
              </a:r>
            </a:p>
            <a:p>
              <a:pPr latinLnBrk="0">
                <a:defRPr/>
              </a:pPr>
              <a:r>
                <a:rPr lang="en-US" altLang="ko-KR" sz="1000" dirty="0">
                  <a:solidFill>
                    <a:prstClr val="black"/>
                  </a:solidFill>
                  <a:latin typeface="+mn-ea"/>
                  <a:ea typeface="+mn-ea"/>
                </a:rPr>
                <a:t>(</a:t>
              </a:r>
              <a:r>
                <a:rPr lang="ko-KR" altLang="en-US" sz="1000" dirty="0">
                  <a:solidFill>
                    <a:prstClr val="black"/>
                  </a:solidFill>
                  <a:latin typeface="+mn-ea"/>
                  <a:ea typeface="+mn-ea"/>
                </a:rPr>
                <a:t>환경 중심 전략 경영</a:t>
              </a:r>
              <a:r>
                <a:rPr lang="en-US" altLang="ko-KR" sz="1000" dirty="0">
                  <a:solidFill>
                    <a:prstClr val="black"/>
                  </a:solidFill>
                  <a:latin typeface="+mn-ea"/>
                  <a:ea typeface="+mn-ea"/>
                </a:rPr>
                <a:t>)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715956" y="3252334"/>
              <a:ext cx="2050217" cy="55412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latinLnBrk="0">
                <a:defRPr/>
              </a:pPr>
              <a:r>
                <a:rPr lang="en-US" altLang="ko-KR" sz="1000" dirty="0">
                  <a:solidFill>
                    <a:prstClr val="black"/>
                  </a:solidFill>
                  <a:latin typeface="+mn-ea"/>
                  <a:ea typeface="+mn-ea"/>
                </a:rPr>
                <a:t>Strategic</a:t>
              </a:r>
            </a:p>
            <a:p>
              <a:pPr latinLnBrk="0">
                <a:defRPr/>
              </a:pPr>
              <a:r>
                <a:rPr lang="en-US" altLang="ko-KR" sz="1000" dirty="0">
                  <a:solidFill>
                    <a:prstClr val="black"/>
                  </a:solidFill>
                  <a:latin typeface="+mn-ea"/>
                  <a:ea typeface="+mn-ea"/>
                </a:rPr>
                <a:t>Management</a:t>
              </a:r>
            </a:p>
            <a:p>
              <a:pPr latinLnBrk="0">
                <a:defRPr/>
              </a:pPr>
              <a:r>
                <a:rPr lang="en-US" altLang="ko-KR" sz="1000" dirty="0">
                  <a:solidFill>
                    <a:prstClr val="black"/>
                  </a:solidFill>
                  <a:latin typeface="+mn-ea"/>
                  <a:ea typeface="+mn-ea"/>
                </a:rPr>
                <a:t>(</a:t>
              </a:r>
              <a:r>
                <a:rPr lang="ko-KR" altLang="en-US" sz="1000" dirty="0">
                  <a:solidFill>
                    <a:prstClr val="black"/>
                  </a:solidFill>
                  <a:latin typeface="+mn-ea"/>
                  <a:ea typeface="+mn-ea"/>
                </a:rPr>
                <a:t>전략 경영</a:t>
              </a:r>
              <a:r>
                <a:rPr lang="en-US" altLang="ko-KR" sz="1000" dirty="0">
                  <a:solidFill>
                    <a:prstClr val="black"/>
                  </a:solidFill>
                  <a:latin typeface="+mn-ea"/>
                  <a:ea typeface="+mn-ea"/>
                </a:rPr>
                <a:t>)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-1" y="1758257"/>
              <a:ext cx="1901726" cy="5541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en-US" altLang="ko-KR" sz="1000" b="1" dirty="0">
                  <a:solidFill>
                    <a:prstClr val="black"/>
                  </a:solidFill>
                  <a:latin typeface="+mn-ea"/>
                  <a:ea typeface="+mn-ea"/>
                </a:rPr>
                <a:t>Effectiveness of Strategy</a:t>
              </a:r>
            </a:p>
            <a:p>
              <a:pPr algn="ctr" latinLnBrk="0">
                <a:defRPr/>
              </a:pPr>
              <a:r>
                <a:rPr lang="en-US" altLang="ko-KR" sz="1000" b="1" dirty="0">
                  <a:solidFill>
                    <a:prstClr val="black"/>
                  </a:solidFill>
                  <a:latin typeface="+mn-ea"/>
                  <a:ea typeface="+mn-ea"/>
                </a:rPr>
                <a:t>(</a:t>
              </a:r>
              <a:r>
                <a:rPr lang="ko-KR" altLang="en-US" sz="1000" b="1" dirty="0">
                  <a:solidFill>
                    <a:prstClr val="black"/>
                  </a:solidFill>
                  <a:latin typeface="+mn-ea"/>
                  <a:ea typeface="+mn-ea"/>
                </a:rPr>
                <a:t>전략의 효과</a:t>
              </a:r>
              <a:r>
                <a:rPr lang="en-US" altLang="ko-KR" sz="1000" b="1" dirty="0">
                  <a:solidFill>
                    <a:prstClr val="black"/>
                  </a:solidFill>
                  <a:latin typeface="+mn-ea"/>
                  <a:ea typeface="+mn-ea"/>
                </a:rPr>
                <a:t>)</a:t>
              </a:r>
            </a:p>
          </p:txBody>
        </p:sp>
        <p:sp>
          <p:nvSpPr>
            <p:cNvPr id="20" name="모서리가 둥근 사각형 설명선 19"/>
            <p:cNvSpPr/>
            <p:nvPr/>
          </p:nvSpPr>
          <p:spPr>
            <a:xfrm>
              <a:off x="612199" y="3212640"/>
              <a:ext cx="1654240" cy="1079673"/>
            </a:xfrm>
            <a:prstGeom prst="wedgeRoundRectCallout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latinLnBrk="0">
                <a:defRPr/>
              </a:pPr>
              <a:r>
                <a:rPr lang="en-US" altLang="ko-KR" sz="1000" dirty="0">
                  <a:solidFill>
                    <a:srgbClr val="1F497D">
                      <a:lumMod val="75000"/>
                    </a:srgbClr>
                  </a:solidFill>
                  <a:latin typeface="+mn-ea"/>
                  <a:ea typeface="+mn-ea"/>
                </a:rPr>
                <a:t>“Meet the budget”</a:t>
              </a:r>
            </a:p>
            <a:p>
              <a:pPr algn="ctr" latinLnBrk="0">
                <a:defRPr/>
              </a:pPr>
              <a:r>
                <a:rPr lang="en-US" altLang="ko-KR" sz="1000" dirty="0">
                  <a:solidFill>
                    <a:srgbClr val="1F497D">
                      <a:lumMod val="75000"/>
                    </a:srgbClr>
                  </a:solidFill>
                  <a:latin typeface="+mn-ea"/>
                  <a:ea typeface="+mn-ea"/>
                </a:rPr>
                <a:t>(</a:t>
              </a:r>
              <a:r>
                <a:rPr lang="ko-KR" altLang="en-US" sz="1000" dirty="0">
                  <a:solidFill>
                    <a:srgbClr val="1F497D">
                      <a:lumMod val="75000"/>
                    </a:srgbClr>
                  </a:solidFill>
                  <a:latin typeface="+mn-ea"/>
                  <a:ea typeface="+mn-ea"/>
                </a:rPr>
                <a:t>예산 중심</a:t>
              </a:r>
              <a:r>
                <a:rPr lang="en-US" altLang="ko-KR" sz="1000" dirty="0">
                  <a:solidFill>
                    <a:srgbClr val="1F497D">
                      <a:lumMod val="75000"/>
                    </a:srgbClr>
                  </a:solidFill>
                  <a:latin typeface="+mn-ea"/>
                  <a:ea typeface="+mn-ea"/>
                </a:rPr>
                <a:t>)</a:t>
              </a:r>
            </a:p>
          </p:txBody>
        </p:sp>
        <p:sp>
          <p:nvSpPr>
            <p:cNvPr id="21" name="모서리가 둥근 사각형 설명선 20"/>
            <p:cNvSpPr/>
            <p:nvPr/>
          </p:nvSpPr>
          <p:spPr>
            <a:xfrm>
              <a:off x="2698886" y="2636286"/>
              <a:ext cx="1656846" cy="1081260"/>
            </a:xfrm>
            <a:prstGeom prst="wedgeRoundRectCallou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latinLnBrk="0">
                <a:defRPr/>
              </a:pPr>
              <a:r>
                <a:rPr lang="en-US" altLang="ko-KR" sz="1000" dirty="0">
                  <a:solidFill>
                    <a:srgbClr val="C0504D">
                      <a:lumMod val="75000"/>
                    </a:srgbClr>
                  </a:solidFill>
                  <a:latin typeface="+mn-ea"/>
                  <a:ea typeface="+mn-ea"/>
                </a:rPr>
                <a:t>“Forecast the Future”</a:t>
              </a:r>
            </a:p>
            <a:p>
              <a:pPr algn="ctr" latinLnBrk="0">
                <a:defRPr/>
              </a:pPr>
              <a:r>
                <a:rPr lang="en-US" altLang="ko-KR" sz="1000" dirty="0">
                  <a:solidFill>
                    <a:srgbClr val="C0504D">
                      <a:lumMod val="75000"/>
                    </a:srgbClr>
                  </a:solidFill>
                  <a:latin typeface="+mn-ea"/>
                  <a:ea typeface="+mn-ea"/>
                </a:rPr>
                <a:t>(</a:t>
              </a:r>
              <a:r>
                <a:rPr lang="ko-KR" altLang="en-US" sz="1000" dirty="0">
                  <a:solidFill>
                    <a:srgbClr val="C0504D">
                      <a:lumMod val="75000"/>
                    </a:srgbClr>
                  </a:solidFill>
                  <a:latin typeface="+mn-ea"/>
                  <a:ea typeface="+mn-ea"/>
                </a:rPr>
                <a:t>미래 예측</a:t>
              </a:r>
              <a:r>
                <a:rPr lang="en-US" altLang="ko-KR" sz="1000" dirty="0">
                  <a:solidFill>
                    <a:srgbClr val="C0504D">
                      <a:lumMod val="75000"/>
                    </a:srgbClr>
                  </a:solidFill>
                  <a:latin typeface="+mn-ea"/>
                  <a:ea typeface="+mn-ea"/>
                </a:rPr>
                <a:t>)</a:t>
              </a:r>
            </a:p>
          </p:txBody>
        </p:sp>
        <p:sp>
          <p:nvSpPr>
            <p:cNvPr id="22" name="모서리가 둥근 사각형 설명선 21"/>
            <p:cNvSpPr/>
            <p:nvPr/>
          </p:nvSpPr>
          <p:spPr>
            <a:xfrm>
              <a:off x="4571957" y="1988482"/>
              <a:ext cx="1873069" cy="1081260"/>
            </a:xfrm>
            <a:prstGeom prst="wedgeRoundRectCallou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latinLnBrk="0">
                <a:defRPr/>
              </a:pPr>
              <a:r>
                <a:rPr lang="en-US" altLang="ko-KR" sz="900" dirty="0">
                  <a:solidFill>
                    <a:srgbClr val="8064A2">
                      <a:lumMod val="50000"/>
                    </a:srgbClr>
                  </a:solidFill>
                  <a:latin typeface="+mn-ea"/>
                  <a:ea typeface="+mn-ea"/>
                </a:rPr>
                <a:t>“Think Strategically</a:t>
              </a:r>
            </a:p>
            <a:p>
              <a:pPr algn="ctr" latinLnBrk="0">
                <a:defRPr/>
              </a:pPr>
              <a:r>
                <a:rPr lang="en-US" altLang="ko-KR" sz="900" dirty="0">
                  <a:solidFill>
                    <a:srgbClr val="8064A2">
                      <a:lumMod val="50000"/>
                    </a:srgbClr>
                  </a:solidFill>
                  <a:latin typeface="+mn-ea"/>
                  <a:ea typeface="+mn-ea"/>
                </a:rPr>
                <a:t>To beat competition”</a:t>
              </a:r>
            </a:p>
            <a:p>
              <a:pPr algn="ctr" latinLnBrk="0">
                <a:defRPr/>
              </a:pPr>
              <a:r>
                <a:rPr lang="en-US" altLang="ko-KR" sz="900" dirty="0">
                  <a:solidFill>
                    <a:srgbClr val="8064A2">
                      <a:lumMod val="50000"/>
                    </a:srgbClr>
                  </a:solidFill>
                  <a:latin typeface="+mn-ea"/>
                  <a:ea typeface="+mn-ea"/>
                </a:rPr>
                <a:t>(</a:t>
              </a:r>
              <a:r>
                <a:rPr lang="ko-KR" altLang="en-US" sz="900" dirty="0">
                  <a:solidFill>
                    <a:srgbClr val="8064A2">
                      <a:lumMod val="50000"/>
                    </a:srgbClr>
                  </a:solidFill>
                  <a:latin typeface="+mn-ea"/>
                  <a:ea typeface="+mn-ea"/>
                </a:rPr>
                <a:t>경쟁에서 승리하기 위한 전략적 사고</a:t>
              </a:r>
              <a:r>
                <a:rPr lang="en-US" altLang="ko-KR" sz="900" dirty="0">
                  <a:solidFill>
                    <a:srgbClr val="8064A2">
                      <a:lumMod val="50000"/>
                    </a:srgbClr>
                  </a:solidFill>
                  <a:latin typeface="+mn-ea"/>
                  <a:ea typeface="+mn-ea"/>
                </a:rPr>
                <a:t>)</a:t>
              </a:r>
            </a:p>
          </p:txBody>
        </p:sp>
        <p:sp>
          <p:nvSpPr>
            <p:cNvPr id="23" name="모서리가 둥근 사각형 설명선 22"/>
            <p:cNvSpPr/>
            <p:nvPr/>
          </p:nvSpPr>
          <p:spPr>
            <a:xfrm>
              <a:off x="6731587" y="1124744"/>
              <a:ext cx="2039797" cy="1224158"/>
            </a:xfrm>
            <a:prstGeom prst="wedgeRoundRectCallout">
              <a:avLst>
                <a:gd name="adj1" fmla="val -16756"/>
                <a:gd name="adj2" fmla="val 64764"/>
                <a:gd name="adj3" fmla="val 16667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latinLnBrk="0">
                <a:defRPr/>
              </a:pPr>
              <a:r>
                <a:rPr lang="en-US" altLang="ko-KR" sz="900" dirty="0">
                  <a:solidFill>
                    <a:srgbClr val="9BBB59">
                      <a:lumMod val="50000"/>
                    </a:srgbClr>
                  </a:solidFill>
                  <a:latin typeface="+mn-ea"/>
                  <a:ea typeface="+mn-ea"/>
                </a:rPr>
                <a:t>“Integrate strategic Planning and implementation To create the future”</a:t>
              </a:r>
            </a:p>
            <a:p>
              <a:pPr algn="ctr" latinLnBrk="0">
                <a:defRPr/>
              </a:pPr>
              <a:r>
                <a:rPr lang="en-US" altLang="ko-KR" sz="900" dirty="0">
                  <a:solidFill>
                    <a:srgbClr val="9BBB59">
                      <a:lumMod val="50000"/>
                    </a:srgbClr>
                  </a:solidFill>
                  <a:latin typeface="+mn-ea"/>
                  <a:ea typeface="+mn-ea"/>
                </a:rPr>
                <a:t>(</a:t>
              </a:r>
              <a:r>
                <a:rPr lang="ko-KR" altLang="en-US" sz="900" dirty="0">
                  <a:solidFill>
                    <a:srgbClr val="9BBB59">
                      <a:lumMod val="50000"/>
                    </a:srgbClr>
                  </a:solidFill>
                  <a:latin typeface="+mn-ea"/>
                  <a:ea typeface="+mn-ea"/>
                </a:rPr>
                <a:t>미래를 선도하기 위해 전략적 계획과 실행을 통합 </a:t>
              </a:r>
              <a:endParaRPr lang="en-US" altLang="ko-KR" sz="900" dirty="0">
                <a:solidFill>
                  <a:srgbClr val="9BBB59">
                    <a:lumMod val="50000"/>
                  </a:srgb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1992" name="그룹 27"/>
          <p:cNvGrpSpPr>
            <a:grpSpLocks/>
          </p:cNvGrpSpPr>
          <p:nvPr/>
        </p:nvGrpSpPr>
        <p:grpSpPr bwMode="auto">
          <a:xfrm>
            <a:off x="303213" y="1158875"/>
            <a:ext cx="739775" cy="704850"/>
            <a:chOff x="757373" y="7372392"/>
            <a:chExt cx="739305" cy="705590"/>
          </a:xfrm>
        </p:grpSpPr>
        <p:sp>
          <p:nvSpPr>
            <p:cNvPr id="29" name="TextBox 28"/>
            <p:cNvSpPr txBox="1"/>
            <p:nvPr/>
          </p:nvSpPr>
          <p:spPr>
            <a:xfrm>
              <a:off x="757373" y="7677512"/>
              <a:ext cx="739305" cy="4004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latinLnBrk="0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경영전략의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latinLnBrk="0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진화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41994" name="그림 2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3. </a:t>
            </a:r>
            <a:r>
              <a:rPr dirty="0" err="1" smtClean="0"/>
              <a:t>기본</a:t>
            </a:r>
            <a:r>
              <a:rPr dirty="0" smtClean="0"/>
              <a:t> </a:t>
            </a:r>
            <a:r>
              <a:rPr dirty="0" err="1" smtClean="0"/>
              <a:t>모델</a:t>
            </a:r>
            <a:r>
              <a:rPr dirty="0" smtClean="0"/>
              <a:t> </a:t>
            </a:r>
            <a:r>
              <a:rPr dirty="0" err="1" smtClean="0"/>
              <a:t>유형</a:t>
            </a:r>
            <a:endParaRPr dirty="0"/>
          </a:p>
        </p:txBody>
      </p:sp>
      <p:sp>
        <p:nvSpPr>
          <p:cNvPr id="2867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2915EC0-0D72-4610-93A7-8828CC876A59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170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8679" name="그룹 14"/>
          <p:cNvGrpSpPr>
            <a:grpSpLocks/>
          </p:cNvGrpSpPr>
          <p:nvPr/>
        </p:nvGrpSpPr>
        <p:grpSpPr bwMode="auto">
          <a:xfrm>
            <a:off x="199254" y="1158879"/>
            <a:ext cx="947696" cy="551017"/>
            <a:chOff x="655402" y="7372392"/>
            <a:chExt cx="943270" cy="552116"/>
          </a:xfrm>
        </p:grpSpPr>
        <p:sp>
          <p:nvSpPr>
            <p:cNvPr id="20" name="TextBox 19"/>
            <p:cNvSpPr txBox="1"/>
            <p:nvPr/>
          </p:nvSpPr>
          <p:spPr>
            <a:xfrm>
              <a:off x="655402" y="7677796"/>
              <a:ext cx="943270" cy="2467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기본 </a:t>
              </a: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모델 유형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8699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5" name="직사각형 34"/>
          <p:cNvSpPr/>
          <p:nvPr/>
        </p:nvSpPr>
        <p:spPr bwMode="auto">
          <a:xfrm>
            <a:off x="1238250" y="1158875"/>
            <a:ext cx="1706563" cy="80645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b="1">
                <a:solidFill>
                  <a:schemeClr val="bg1"/>
                </a:solidFill>
              </a:rPr>
              <a:t>기업가 지원 운영 모델</a:t>
            </a:r>
            <a:endParaRPr lang="ko-KR" altLang="en-US" sz="1200" b="1" dirty="0">
              <a:solidFill>
                <a:schemeClr val="bg1"/>
              </a:solidFill>
            </a:endParaRPr>
          </a:p>
        </p:txBody>
      </p:sp>
      <p:sp>
        <p:nvSpPr>
          <p:cNvPr id="48" name="직사각형 47"/>
          <p:cNvSpPr/>
          <p:nvPr/>
        </p:nvSpPr>
        <p:spPr bwMode="auto">
          <a:xfrm>
            <a:off x="3040063" y="1158875"/>
            <a:ext cx="3343275" cy="8064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소액 자본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(50~300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달러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)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을 저소득계층에게 대출해 소매점이나 중소 생산업체를 운영할 수 있도록 돕는 모델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49" name="직사각형 48"/>
          <p:cNvSpPr/>
          <p:nvPr/>
        </p:nvSpPr>
        <p:spPr bwMode="auto">
          <a:xfrm>
            <a:off x="1238250" y="2082800"/>
            <a:ext cx="1706563" cy="80645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b="1" dirty="0">
                <a:solidFill>
                  <a:schemeClr val="bg1"/>
                </a:solidFill>
              </a:rPr>
              <a:t>시장 중개 운영 모델</a:t>
            </a:r>
          </a:p>
        </p:txBody>
      </p:sp>
      <p:sp>
        <p:nvSpPr>
          <p:cNvPr id="50" name="직사각형 49"/>
          <p:cNvSpPr/>
          <p:nvPr/>
        </p:nvSpPr>
        <p:spPr bwMode="auto">
          <a:xfrm>
            <a:off x="3040063" y="2082800"/>
            <a:ext cx="3343275" cy="8064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취약계층 생산자와 시장을 연계해 이들이 공정한 가격에 판매할 수 있도록 중간 유통을 담당하는 모델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51" name="직사각형 50"/>
          <p:cNvSpPr/>
          <p:nvPr/>
        </p:nvSpPr>
        <p:spPr bwMode="auto">
          <a:xfrm>
            <a:off x="1238250" y="3006725"/>
            <a:ext cx="1706563" cy="61595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b="1">
                <a:solidFill>
                  <a:schemeClr val="bg1"/>
                </a:solidFill>
                <a:latin typeface="+mn-ea"/>
                <a:cs typeface="Times New Roman" pitchFamily="18" charset="0"/>
              </a:rPr>
              <a:t>일자리 운영 모델</a:t>
            </a:r>
            <a:endParaRPr lang="en-US" altLang="ko-KR" sz="1200" b="1" dirty="0">
              <a:solidFill>
                <a:schemeClr val="bg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52" name="직사각형 51"/>
          <p:cNvSpPr/>
          <p:nvPr/>
        </p:nvSpPr>
        <p:spPr bwMode="auto">
          <a:xfrm>
            <a:off x="3040063" y="3006725"/>
            <a:ext cx="3343275" cy="6159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취약계층 일자리 창출을 위해 비즈니스를 활용하는 모델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53" name="직사각형 52"/>
          <p:cNvSpPr/>
          <p:nvPr/>
        </p:nvSpPr>
        <p:spPr bwMode="auto">
          <a:xfrm>
            <a:off x="1238250" y="3740150"/>
            <a:ext cx="1706563" cy="617538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b="1">
                <a:solidFill>
                  <a:schemeClr val="bg1"/>
                </a:solidFill>
                <a:latin typeface="+mn-ea"/>
                <a:cs typeface="Times New Roman" pitchFamily="18" charset="0"/>
              </a:rPr>
              <a:t>수수료 운영 모델</a:t>
            </a:r>
            <a:endParaRPr lang="en-US" altLang="ko-KR" sz="1200" b="1" dirty="0">
              <a:solidFill>
                <a:schemeClr val="bg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54" name="직사각형 53"/>
          <p:cNvSpPr/>
          <p:nvPr/>
        </p:nvSpPr>
        <p:spPr bwMode="auto">
          <a:xfrm>
            <a:off x="3040063" y="3740150"/>
            <a:ext cx="3343275" cy="6175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>
                <a:solidFill>
                  <a:srgbClr val="000000"/>
                </a:solidFill>
                <a:latin typeface="+mn-ea"/>
                <a:cs typeface="Times New Roman" pitchFamily="18" charset="0"/>
              </a:rPr>
              <a:t>시장에서 사회서비스 등을 제공해 일정한 수수료를 수익원으로 삼는 모델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55" name="직사각형 54"/>
          <p:cNvSpPr/>
          <p:nvPr/>
        </p:nvSpPr>
        <p:spPr bwMode="auto">
          <a:xfrm>
            <a:off x="1238250" y="4475163"/>
            <a:ext cx="1706563" cy="617537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b="1">
                <a:solidFill>
                  <a:schemeClr val="bg1"/>
                </a:solidFill>
                <a:latin typeface="+mn-ea"/>
                <a:cs typeface="Times New Roman" pitchFamily="18" charset="0"/>
              </a:rPr>
              <a:t>저소득층 시장 운영 모델</a:t>
            </a:r>
            <a:endParaRPr lang="en-US" altLang="ko-KR" sz="1200" b="1" dirty="0">
              <a:solidFill>
                <a:schemeClr val="bg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56" name="직사각형 55"/>
          <p:cNvSpPr/>
          <p:nvPr/>
        </p:nvSpPr>
        <p:spPr bwMode="auto">
          <a:xfrm>
            <a:off x="3040063" y="4475163"/>
            <a:ext cx="3343275" cy="61753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>
                <a:solidFill>
                  <a:srgbClr val="000000"/>
                </a:solidFill>
                <a:latin typeface="+mn-ea"/>
                <a:cs typeface="Times New Roman" pitchFamily="18" charset="0"/>
              </a:rPr>
              <a:t>일반 시장에서 제품이나 서비스를 구매하기 어려운 취약계층을 위한 틈새시장 발굴 모델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57" name="직사각형 56"/>
          <p:cNvSpPr/>
          <p:nvPr/>
        </p:nvSpPr>
        <p:spPr bwMode="auto">
          <a:xfrm>
            <a:off x="1238250" y="5210175"/>
            <a:ext cx="1706563" cy="804863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b="1" dirty="0">
                <a:solidFill>
                  <a:schemeClr val="bg1"/>
                </a:solidFill>
                <a:latin typeface="+mn-ea"/>
                <a:cs typeface="Times New Roman" pitchFamily="18" charset="0"/>
              </a:rPr>
              <a:t>협동조합 운영 모델</a:t>
            </a:r>
            <a:endParaRPr lang="en-US" altLang="ko-KR" sz="1200" b="1" dirty="0">
              <a:solidFill>
                <a:schemeClr val="bg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58" name="직사각형 57"/>
          <p:cNvSpPr/>
          <p:nvPr/>
        </p:nvSpPr>
        <p:spPr bwMode="auto">
          <a:xfrm>
            <a:off x="3040063" y="5210175"/>
            <a:ext cx="3343275" cy="80486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종업원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, 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소비자 등 다양한 이해관계를 갖고 있는 조합원들에게 다양한 이익을 제공하기 위해 운영되는 모델 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59" name="직사각형 58"/>
          <p:cNvSpPr/>
          <p:nvPr/>
        </p:nvSpPr>
        <p:spPr bwMode="auto">
          <a:xfrm>
            <a:off x="1238250" y="6132513"/>
            <a:ext cx="1706563" cy="815975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b="1">
                <a:solidFill>
                  <a:schemeClr val="bg1"/>
                </a:solidFill>
                <a:latin typeface="+mn-ea"/>
                <a:cs typeface="Times New Roman" pitchFamily="18" charset="0"/>
              </a:rPr>
              <a:t>시장 연결 운영 모델</a:t>
            </a:r>
            <a:endParaRPr lang="en-US" altLang="ko-KR" sz="1200" b="1" dirty="0">
              <a:solidFill>
                <a:schemeClr val="bg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60" name="직사각형 59"/>
          <p:cNvSpPr/>
          <p:nvPr/>
        </p:nvSpPr>
        <p:spPr bwMode="auto">
          <a:xfrm>
            <a:off x="3040063" y="6132513"/>
            <a:ext cx="3343275" cy="81597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취약계층을 돕기 위해 온라인 또는 오프라인 시장의 플랫폼을 만들고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, 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연계 수수료를 통해 운영되는 모델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63" name="직사각형 62"/>
          <p:cNvSpPr/>
          <p:nvPr/>
        </p:nvSpPr>
        <p:spPr bwMode="auto">
          <a:xfrm>
            <a:off x="1238250" y="7065963"/>
            <a:ext cx="1706563" cy="619125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b="1">
                <a:solidFill>
                  <a:schemeClr val="bg1"/>
                </a:solidFill>
                <a:latin typeface="+mn-ea"/>
                <a:cs typeface="Times New Roman" pitchFamily="18" charset="0"/>
              </a:rPr>
              <a:t>서비스 보조 운영 모델</a:t>
            </a:r>
            <a:endParaRPr lang="en-US" altLang="ko-KR" sz="1200" b="1" dirty="0">
              <a:solidFill>
                <a:schemeClr val="bg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64" name="직사각형 63"/>
          <p:cNvSpPr/>
          <p:nvPr/>
        </p:nvSpPr>
        <p:spPr bwMode="auto">
          <a:xfrm>
            <a:off x="3040063" y="7065963"/>
            <a:ext cx="3343275" cy="6191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사회적으로 필요하지만 정부 영역에서 감당하지 못하는 다양한 사회서비스를 보조 및 지원하는 모델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65" name="직사각형 64"/>
          <p:cNvSpPr/>
          <p:nvPr/>
        </p:nvSpPr>
        <p:spPr bwMode="auto">
          <a:xfrm>
            <a:off x="1238250" y="7802563"/>
            <a:ext cx="1706563" cy="617537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b="1" dirty="0">
                <a:solidFill>
                  <a:schemeClr val="bg1"/>
                </a:solidFill>
                <a:latin typeface="+mn-ea"/>
                <a:cs typeface="Times New Roman" pitchFamily="18" charset="0"/>
              </a:rPr>
              <a:t>단체 지원 운영 모델</a:t>
            </a:r>
            <a:endParaRPr lang="en-US" altLang="ko-KR" sz="1200" b="1" dirty="0">
              <a:solidFill>
                <a:schemeClr val="bg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66" name="직사각형 65"/>
          <p:cNvSpPr/>
          <p:nvPr/>
        </p:nvSpPr>
        <p:spPr bwMode="auto">
          <a:xfrm>
            <a:off x="3040063" y="7802563"/>
            <a:ext cx="3343275" cy="61753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재무적 가치와 사회적 가치 간 상충관계가 발생하지 않도록 별도 독립단체로 운영하는 모델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43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토론하여 </a:t>
            </a:r>
            <a:r>
              <a:rPr lang="ko-KR" altLang="en-US" dirty="0" smtClean="0"/>
              <a:t>작성해봅시다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4DB33-3CD9-40DB-8ECD-992F6CAC1C68}" type="slidenum">
              <a:rPr lang="ko-KR" altLang="en-US" smtClean="0"/>
              <a:pPr/>
              <a:t>171</a:t>
            </a:fld>
            <a:endParaRPr lang="ko-KR" altLang="en-US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23185606"/>
              </p:ext>
            </p:extLst>
          </p:nvPr>
        </p:nvGraphicFramePr>
        <p:xfrm>
          <a:off x="1052513" y="1666491"/>
          <a:ext cx="5449887" cy="4392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16629"/>
                <a:gridCol w="1816629"/>
                <a:gridCol w="1816629"/>
              </a:tblGrid>
              <a:tr h="43924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기업명</a:t>
                      </a:r>
                      <a:endParaRPr lang="ko-KR" altLang="en-US" sz="1100" b="1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모델 유형</a:t>
                      </a:r>
                      <a:endParaRPr lang="ko-KR" altLang="en-US" sz="1100" b="1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이유</a:t>
                      </a:r>
                      <a:endParaRPr lang="ko-KR" altLang="en-US" sz="1100" b="1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3924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사회연대은행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anchor="ctr"/>
                </a:tc>
              </a:tr>
              <a:tr h="43924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/>
                        <a:t>페어트레이드코리아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anchor="ctr"/>
                </a:tc>
              </a:tr>
              <a:tr h="43924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평화의 마을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anchor="ctr"/>
                </a:tc>
              </a:tr>
              <a:tr h="43924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/>
                        <a:t>트래블러스</a:t>
                      </a:r>
                      <a:r>
                        <a:rPr lang="ko-KR" altLang="en-US" sz="1100" dirty="0" smtClean="0"/>
                        <a:t> </a:t>
                      </a:r>
                      <a:r>
                        <a:rPr lang="ko-KR" altLang="en-US" sz="1100" dirty="0" err="1" smtClean="0"/>
                        <a:t>맵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anchor="ctr"/>
                </a:tc>
              </a:tr>
              <a:tr h="43924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/>
                        <a:t>딜라이트</a:t>
                      </a:r>
                      <a:r>
                        <a:rPr lang="ko-KR" altLang="en-US" sz="1100" dirty="0" smtClean="0"/>
                        <a:t> 보청기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anchor="ctr"/>
                </a:tc>
              </a:tr>
              <a:tr h="43924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/>
                        <a:t>안산사회적보건의료협동조합</a:t>
                      </a:r>
                      <a:endParaRPr lang="ko-KR" altLang="en-US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anchor="ctr"/>
                </a:tc>
              </a:tr>
              <a:tr h="43924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/>
                        <a:t>팝펀딩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anchor="ctr"/>
                </a:tc>
              </a:tr>
              <a:tr h="43924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하나를 위한 음악재단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anchor="ctr"/>
                </a:tc>
              </a:tr>
              <a:tr h="43924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성공회 </a:t>
                      </a:r>
                      <a:r>
                        <a:rPr lang="ko-KR" altLang="en-US" sz="1100" dirty="0" err="1" smtClean="0"/>
                        <a:t>푸드뱅크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52513" y="1376639"/>
            <a:ext cx="5269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>
                <a:latin typeface="+mn-ea"/>
                <a:sym typeface="Wingdings 2"/>
              </a:rPr>
              <a:t> </a:t>
            </a:r>
            <a:r>
              <a:rPr lang="ko-KR" altLang="en-US" sz="1100" dirty="0" smtClean="0">
                <a:latin typeface="+mn-ea"/>
                <a:ea typeface="+mn-ea"/>
              </a:rPr>
              <a:t>다음 기업들은 어떤 비즈니스 모델을 갖고 있을까요</a:t>
            </a:r>
            <a:r>
              <a:rPr lang="en-US" altLang="ko-KR" sz="1100" dirty="0" smtClean="0">
                <a:latin typeface="+mn-ea"/>
                <a:ea typeface="+mn-ea"/>
              </a:rPr>
              <a:t>? </a:t>
            </a:r>
            <a:r>
              <a:rPr lang="ko-KR" altLang="en-US" sz="1100" dirty="0" smtClean="0">
                <a:latin typeface="+mn-ea"/>
                <a:ea typeface="+mn-ea"/>
              </a:rPr>
              <a:t>팀원들과 토론하여 작성해봅시다</a:t>
            </a:r>
            <a:r>
              <a:rPr lang="en-US" altLang="ko-KR" sz="1100" dirty="0" smtClean="0">
                <a:latin typeface="+mn-ea"/>
                <a:ea typeface="+mn-ea"/>
              </a:rPr>
              <a:t>.</a:t>
            </a:r>
            <a:endParaRPr lang="ko-KR" altLang="en-US" sz="1100" dirty="0">
              <a:latin typeface="+mn-ea"/>
              <a:ea typeface="+mn-ea"/>
            </a:endParaRPr>
          </a:p>
        </p:txBody>
      </p:sp>
      <p:grpSp>
        <p:nvGrpSpPr>
          <p:cNvPr id="6" name="그룹 24"/>
          <p:cNvGrpSpPr>
            <a:grpSpLocks/>
          </p:cNvGrpSpPr>
          <p:nvPr/>
        </p:nvGrpSpPr>
        <p:grpSpPr bwMode="auto">
          <a:xfrm>
            <a:off x="487003" y="1185373"/>
            <a:ext cx="465138" cy="604837"/>
            <a:chOff x="1716162" y="7198056"/>
            <a:chExt cx="465136" cy="604051"/>
          </a:xfrm>
        </p:grpSpPr>
        <p:pic>
          <p:nvPicPr>
            <p:cNvPr id="7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735212" y="7556365"/>
              <a:ext cx="442911" cy="245742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347563235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0777"/>
            <a:ext cx="5891212" cy="369348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altLang="ko-KR" dirty="0" smtClean="0"/>
              <a:t>4. </a:t>
            </a:r>
            <a:r>
              <a:rPr dirty="0" smtClean="0"/>
              <a:t>기본 모델 유형별 </a:t>
            </a:r>
            <a:r>
              <a:rPr dirty="0" err="1" smtClean="0"/>
              <a:t>사례</a:t>
            </a:r>
            <a:r>
              <a:rPr dirty="0" smtClean="0"/>
              <a:t> </a:t>
            </a:r>
            <a:endParaRPr dirty="0"/>
          </a:p>
        </p:txBody>
      </p:sp>
      <p:sp>
        <p:nvSpPr>
          <p:cNvPr id="29701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92DF074-2408-43D1-9D09-A458E3160277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172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9705" name="그룹 14"/>
          <p:cNvGrpSpPr>
            <a:grpSpLocks/>
          </p:cNvGrpSpPr>
          <p:nvPr/>
        </p:nvGrpSpPr>
        <p:grpSpPr bwMode="auto">
          <a:xfrm>
            <a:off x="277813" y="1158875"/>
            <a:ext cx="790575" cy="704850"/>
            <a:chOff x="732988" y="7372392"/>
            <a:chExt cx="788094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732988" y="7677739"/>
              <a:ext cx="788094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0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기본 모델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유형별 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9721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" name="그룹 28"/>
          <p:cNvGrpSpPr/>
          <p:nvPr/>
        </p:nvGrpSpPr>
        <p:grpSpPr>
          <a:xfrm>
            <a:off x="1182688" y="1187450"/>
            <a:ext cx="5200650" cy="3908277"/>
            <a:chOff x="1182688" y="1187450"/>
            <a:chExt cx="5372100" cy="3908277"/>
          </a:xfrm>
        </p:grpSpPr>
        <p:sp>
          <p:nvSpPr>
            <p:cNvPr id="61" name="AutoShape 380"/>
            <p:cNvSpPr>
              <a:spLocks noChangeArrowheads="1"/>
            </p:cNvSpPr>
            <p:nvPr/>
          </p:nvSpPr>
          <p:spPr bwMode="gray">
            <a:xfrm>
              <a:off x="1182688" y="1738313"/>
              <a:ext cx="5372100" cy="1711325"/>
            </a:xfrm>
            <a:prstGeom prst="roundRect">
              <a:avLst>
                <a:gd name="adj" fmla="val 11921"/>
              </a:avLst>
            </a:prstGeom>
            <a:solidFill>
              <a:schemeClr val="bg1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 kern="0">
                <a:solidFill>
                  <a:sysClr val="windowText" lastClr="000000"/>
                </a:solidFill>
                <a:latin typeface="+mn-ea"/>
                <a:ea typeface="+mn-ea"/>
              </a:endParaRPr>
            </a:p>
          </p:txBody>
        </p:sp>
        <p:sp>
          <p:nvSpPr>
            <p:cNvPr id="36" name="구름 35"/>
            <p:cNvSpPr/>
            <p:nvPr/>
          </p:nvSpPr>
          <p:spPr>
            <a:xfrm>
              <a:off x="3225800" y="2185988"/>
              <a:ext cx="1317625" cy="823912"/>
            </a:xfrm>
            <a:prstGeom prst="cloud">
              <a:avLst/>
            </a:prstGeom>
            <a:solidFill>
              <a:srgbClr val="C17191">
                <a:alpha val="50000"/>
              </a:srgb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endParaRPr lang="ko-KR" altLang="en-US" sz="12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2" name="모서리가 둥근 직사각형 1"/>
            <p:cNvSpPr/>
            <p:nvPr/>
          </p:nvSpPr>
          <p:spPr>
            <a:xfrm>
              <a:off x="1341438" y="2185988"/>
              <a:ext cx="1319212" cy="823912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r>
                <a:rPr lang="ko-KR" altLang="en-US" sz="1200" dirty="0">
                  <a:solidFill>
                    <a:srgbClr val="FFFFFF"/>
                  </a:solidFill>
                  <a:latin typeface="+mn-ea"/>
                  <a:ea typeface="+mn-ea"/>
                </a:rPr>
                <a:t>사회연대은행</a:t>
              </a:r>
            </a:p>
          </p:txBody>
        </p:sp>
        <p:sp>
          <p:nvSpPr>
            <p:cNvPr id="32" name="구름 31"/>
            <p:cNvSpPr/>
            <p:nvPr/>
          </p:nvSpPr>
          <p:spPr>
            <a:xfrm>
              <a:off x="5073650" y="2185988"/>
              <a:ext cx="1317625" cy="823912"/>
            </a:xfrm>
            <a:prstGeom prst="cloud">
              <a:avLst/>
            </a:prstGeom>
            <a:solidFill>
              <a:srgbClr val="C1719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r>
                <a:rPr lang="ko-KR" altLang="en-US" sz="1200">
                  <a:solidFill>
                    <a:srgbClr val="FFFFFF"/>
                  </a:solidFill>
                  <a:latin typeface="+mn-ea"/>
                  <a:ea typeface="+mn-ea"/>
                </a:rPr>
                <a:t>시장</a:t>
              </a:r>
              <a:endParaRPr lang="ko-KR" altLang="en-US" sz="12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33" name="타원 32"/>
            <p:cNvSpPr/>
            <p:nvPr/>
          </p:nvSpPr>
          <p:spPr>
            <a:xfrm>
              <a:off x="3422650" y="2162175"/>
              <a:ext cx="923925" cy="869950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영세</a:t>
              </a:r>
              <a:r>
                <a:rPr lang="en-US" altLang="ko-KR" sz="1200" dirty="0">
                  <a:latin typeface="+mn-ea"/>
                  <a:ea typeface="+mn-ea"/>
                </a:rPr>
                <a:t/>
              </a:r>
              <a:br>
                <a:rPr lang="en-US" altLang="ko-KR" sz="1200" dirty="0">
                  <a:latin typeface="+mn-ea"/>
                  <a:ea typeface="+mn-ea"/>
                </a:rPr>
              </a:br>
              <a:r>
                <a:rPr lang="ko-KR" altLang="en-US" sz="1200" dirty="0">
                  <a:latin typeface="+mn-ea"/>
                  <a:ea typeface="+mn-ea"/>
                </a:rPr>
                <a:t>자영업자</a:t>
              </a:r>
            </a:p>
          </p:txBody>
        </p:sp>
        <p:cxnSp>
          <p:nvCxnSpPr>
            <p:cNvPr id="5" name="직선 화살표 연결선 4"/>
            <p:cNvCxnSpPr/>
            <p:nvPr/>
          </p:nvCxnSpPr>
          <p:spPr>
            <a:xfrm>
              <a:off x="2671763" y="2403475"/>
              <a:ext cx="582612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2573338" y="1898650"/>
              <a:ext cx="750887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밀착관리 대출</a:t>
              </a:r>
            </a:p>
          </p:txBody>
        </p:sp>
        <p:cxnSp>
          <p:nvCxnSpPr>
            <p:cNvPr id="39" name="직선 화살표 연결선 38"/>
            <p:cNvCxnSpPr/>
            <p:nvPr/>
          </p:nvCxnSpPr>
          <p:spPr>
            <a:xfrm>
              <a:off x="4576763" y="2403475"/>
              <a:ext cx="582612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4478338" y="1898650"/>
              <a:ext cx="750887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가게</a:t>
              </a:r>
              <a:r>
                <a:rPr lang="en-US" altLang="ko-KR" sz="1200" dirty="0">
                  <a:latin typeface="+mn-ea"/>
                  <a:ea typeface="+mn-ea"/>
                </a:rPr>
                <a:t/>
              </a:r>
              <a:br>
                <a:rPr lang="en-US" altLang="ko-KR" sz="1200" dirty="0">
                  <a:latin typeface="+mn-ea"/>
                  <a:ea typeface="+mn-ea"/>
                </a:rPr>
              </a:br>
              <a:r>
                <a:rPr lang="ko-KR" altLang="en-US" sz="1200" dirty="0">
                  <a:latin typeface="+mn-ea"/>
                  <a:ea typeface="+mn-ea"/>
                </a:rPr>
                <a:t>영업</a:t>
              </a:r>
            </a:p>
          </p:txBody>
        </p:sp>
        <p:cxnSp>
          <p:nvCxnSpPr>
            <p:cNvPr id="44" name="직선 화살표 연결선 43"/>
            <p:cNvCxnSpPr/>
            <p:nvPr/>
          </p:nvCxnSpPr>
          <p:spPr>
            <a:xfrm flipH="1">
              <a:off x="2671763" y="2784475"/>
              <a:ext cx="582612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직선 화살표 연결선 44"/>
            <p:cNvCxnSpPr/>
            <p:nvPr/>
          </p:nvCxnSpPr>
          <p:spPr>
            <a:xfrm flipH="1">
              <a:off x="4494213" y="2784475"/>
              <a:ext cx="581025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>
              <a:off x="2573338" y="2847975"/>
              <a:ext cx="750887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원리금 상환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478338" y="2847975"/>
              <a:ext cx="750887" cy="2778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수익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182688" y="3633788"/>
              <a:ext cx="5372100" cy="14619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무담보 무보증 대출의 차별성으로 초기 시장 진입 성공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사회연대은행은 고객이 담보나 보증이 없어도 최대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2,000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만 원까지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4%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전후의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초저리로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최대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4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년까지 장기로 대출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</a:t>
              </a:r>
            </a:p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RM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의 밀착관리가 성공의 핵심 열쇠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사실 무담보 무보증 대부임에도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87%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의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상환율을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기록한 데는 창업지원자의 사후관리를 책임지는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RM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이 핵심적인 역할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가게의 입지부터 내부 인테리어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음식점의 경우에는 조리법과 메뉴까지 함께 상담</a:t>
              </a:r>
            </a:p>
          </p:txBody>
        </p:sp>
        <p:sp>
          <p:nvSpPr>
            <p:cNvPr id="67" name="모서리가 둥근 직사각형 66"/>
            <p:cNvSpPr/>
            <p:nvPr/>
          </p:nvSpPr>
          <p:spPr>
            <a:xfrm>
              <a:off x="1182688" y="1187450"/>
              <a:ext cx="5372100" cy="3302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200" b="1" dirty="0" smtClean="0">
                  <a:latin typeface="+mn-ea"/>
                </a:rPr>
                <a:t>사회연대은행</a:t>
              </a:r>
              <a:endParaRPr lang="ko-KR" altLang="en-US" sz="1200" b="1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6296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0777"/>
            <a:ext cx="5891212" cy="369348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altLang="ko-KR" dirty="0" smtClean="0"/>
              <a:t>4. </a:t>
            </a:r>
            <a:r>
              <a:rPr dirty="0"/>
              <a:t>기본 모델 </a:t>
            </a:r>
            <a:r>
              <a:rPr dirty="0" err="1"/>
              <a:t>유형별</a:t>
            </a:r>
            <a:r>
              <a:rPr dirty="0"/>
              <a:t> </a:t>
            </a:r>
            <a:r>
              <a:rPr dirty="0" err="1" smtClean="0"/>
              <a:t>사례</a:t>
            </a:r>
            <a:endParaRPr dirty="0"/>
          </a:p>
        </p:txBody>
      </p:sp>
      <p:sp>
        <p:nvSpPr>
          <p:cNvPr id="3072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C2762D6-E975-468E-896B-18FEE53216DE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173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0729" name="그룹 14"/>
          <p:cNvGrpSpPr>
            <a:grpSpLocks/>
          </p:cNvGrpSpPr>
          <p:nvPr/>
        </p:nvGrpSpPr>
        <p:grpSpPr bwMode="auto">
          <a:xfrm>
            <a:off x="277813" y="1158875"/>
            <a:ext cx="790575" cy="704850"/>
            <a:chOff x="732987" y="7372392"/>
            <a:chExt cx="788095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732987" y="7677739"/>
              <a:ext cx="788095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0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기본 모델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유형별 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0745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" name="그룹 24"/>
          <p:cNvGrpSpPr/>
          <p:nvPr/>
        </p:nvGrpSpPr>
        <p:grpSpPr>
          <a:xfrm>
            <a:off x="1182688" y="1187450"/>
            <a:ext cx="5200650" cy="3908425"/>
            <a:chOff x="1182688" y="1117600"/>
            <a:chExt cx="5372100" cy="3908425"/>
          </a:xfrm>
        </p:grpSpPr>
        <p:sp>
          <p:nvSpPr>
            <p:cNvPr id="61" name="AutoShape 380"/>
            <p:cNvSpPr>
              <a:spLocks noChangeArrowheads="1"/>
            </p:cNvSpPr>
            <p:nvPr/>
          </p:nvSpPr>
          <p:spPr bwMode="gray">
            <a:xfrm>
              <a:off x="1182688" y="1668463"/>
              <a:ext cx="5372100" cy="1711325"/>
            </a:xfrm>
            <a:prstGeom prst="roundRect">
              <a:avLst>
                <a:gd name="adj" fmla="val 11921"/>
              </a:avLst>
            </a:prstGeom>
            <a:solidFill>
              <a:schemeClr val="bg1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 kern="0">
                <a:solidFill>
                  <a:sysClr val="windowText" lastClr="000000"/>
                </a:solidFill>
                <a:latin typeface="+mn-ea"/>
                <a:ea typeface="+mn-ea"/>
              </a:endParaRPr>
            </a:p>
          </p:txBody>
        </p:sp>
        <p:sp>
          <p:nvSpPr>
            <p:cNvPr id="36" name="구름 35"/>
            <p:cNvSpPr/>
            <p:nvPr/>
          </p:nvSpPr>
          <p:spPr>
            <a:xfrm>
              <a:off x="3225800" y="2116138"/>
              <a:ext cx="1317625" cy="823912"/>
            </a:xfrm>
            <a:prstGeom prst="cloud">
              <a:avLst/>
            </a:prstGeom>
            <a:solidFill>
              <a:srgbClr val="C17191">
                <a:alpha val="50000"/>
              </a:srgb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endParaRPr lang="ko-KR" altLang="en-US" sz="12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2" name="타원 1"/>
            <p:cNvSpPr/>
            <p:nvPr/>
          </p:nvSpPr>
          <p:spPr>
            <a:xfrm>
              <a:off x="1341438" y="2116138"/>
              <a:ext cx="1319212" cy="823912"/>
            </a:xfrm>
            <a:prstGeom prst="ellipse">
              <a:avLst/>
            </a:prstGeom>
            <a:solidFill>
              <a:schemeClr val="accent3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r>
                <a:rPr lang="ko-KR" altLang="en-US" sz="1200" dirty="0">
                  <a:solidFill>
                    <a:srgbClr val="FFFFFF"/>
                  </a:solidFill>
                  <a:latin typeface="+mn-ea"/>
                  <a:ea typeface="+mn-ea"/>
                </a:rPr>
                <a:t>아시아 빈곤 여성</a:t>
              </a:r>
              <a:r>
                <a:rPr lang="en-US" altLang="ko-KR" sz="1200" dirty="0">
                  <a:solidFill>
                    <a:srgbClr val="FFFFFF"/>
                  </a:solidFill>
                  <a:latin typeface="+mn-ea"/>
                  <a:ea typeface="+mn-ea"/>
                </a:rPr>
                <a:t/>
              </a:r>
              <a:br>
                <a:rPr lang="en-US" altLang="ko-KR" sz="1200" dirty="0">
                  <a:solidFill>
                    <a:srgbClr val="FFFFFF"/>
                  </a:solidFill>
                  <a:latin typeface="+mn-ea"/>
                  <a:ea typeface="+mn-ea"/>
                </a:rPr>
              </a:br>
              <a:r>
                <a:rPr lang="ko-KR" altLang="en-US" sz="1200" dirty="0">
                  <a:solidFill>
                    <a:srgbClr val="FFFFFF"/>
                  </a:solidFill>
                  <a:latin typeface="+mn-ea"/>
                  <a:ea typeface="+mn-ea"/>
                </a:rPr>
                <a:t>생산자</a:t>
              </a:r>
            </a:p>
          </p:txBody>
        </p:sp>
        <p:sp>
          <p:nvSpPr>
            <p:cNvPr id="32" name="구름 31"/>
            <p:cNvSpPr/>
            <p:nvPr/>
          </p:nvSpPr>
          <p:spPr>
            <a:xfrm>
              <a:off x="5073650" y="2116138"/>
              <a:ext cx="1317625" cy="823912"/>
            </a:xfrm>
            <a:prstGeom prst="cloud">
              <a:avLst/>
            </a:prstGeom>
            <a:solidFill>
              <a:srgbClr val="C1719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r>
                <a:rPr lang="ko-KR" altLang="en-US" sz="1200" dirty="0">
                  <a:solidFill>
                    <a:srgbClr val="FFFFFF"/>
                  </a:solidFill>
                  <a:latin typeface="+mn-ea"/>
                  <a:ea typeface="+mn-ea"/>
                </a:rPr>
                <a:t>한국 패션</a:t>
              </a:r>
              <a:r>
                <a:rPr lang="en-US" altLang="ko-KR" sz="1200" dirty="0">
                  <a:solidFill>
                    <a:srgbClr val="FFFFFF"/>
                  </a:solidFill>
                  <a:latin typeface="+mn-ea"/>
                  <a:ea typeface="+mn-ea"/>
                </a:rPr>
                <a:t/>
              </a:r>
              <a:br>
                <a:rPr lang="en-US" altLang="ko-KR" sz="1200" dirty="0">
                  <a:solidFill>
                    <a:srgbClr val="FFFFFF"/>
                  </a:solidFill>
                  <a:latin typeface="+mn-ea"/>
                  <a:ea typeface="+mn-ea"/>
                </a:rPr>
              </a:br>
              <a:r>
                <a:rPr lang="ko-KR" altLang="en-US" sz="1200" dirty="0">
                  <a:solidFill>
                    <a:srgbClr val="FFFFFF"/>
                  </a:solidFill>
                  <a:latin typeface="+mn-ea"/>
                  <a:ea typeface="+mn-ea"/>
                </a:rPr>
                <a:t>소비자</a:t>
              </a:r>
            </a:p>
          </p:txBody>
        </p:sp>
        <p:sp>
          <p:nvSpPr>
            <p:cNvPr id="33" name="모서리가 둥근 직사각형 32"/>
            <p:cNvSpPr/>
            <p:nvPr/>
          </p:nvSpPr>
          <p:spPr>
            <a:xfrm>
              <a:off x="3246438" y="2092325"/>
              <a:ext cx="1296987" cy="869950"/>
            </a:xfrm>
            <a:prstGeom prst="roundRect">
              <a:avLst/>
            </a:prstGeom>
            <a:solidFill>
              <a:schemeClr val="accent5">
                <a:lumMod val="75000"/>
                <a:alpha val="5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r>
                <a:rPr lang="ko-KR" altLang="en-US" sz="1200" dirty="0" err="1">
                  <a:latin typeface="+mn-ea"/>
                  <a:ea typeface="+mn-ea"/>
                </a:rPr>
                <a:t>페어트레이드</a:t>
              </a:r>
              <a:r>
                <a:rPr lang="en-US" altLang="ko-KR" sz="1200" dirty="0">
                  <a:latin typeface="+mn-ea"/>
                  <a:ea typeface="+mn-ea"/>
                </a:rPr>
                <a:t/>
              </a:r>
              <a:br>
                <a:rPr lang="en-US" altLang="ko-KR" sz="1200" dirty="0">
                  <a:latin typeface="+mn-ea"/>
                  <a:ea typeface="+mn-ea"/>
                </a:rPr>
              </a:br>
              <a:r>
                <a:rPr lang="ko-KR" altLang="en-US" sz="1200" dirty="0">
                  <a:latin typeface="+mn-ea"/>
                  <a:ea typeface="+mn-ea"/>
                </a:rPr>
                <a:t>코리아</a:t>
              </a:r>
            </a:p>
          </p:txBody>
        </p:sp>
        <p:cxnSp>
          <p:nvCxnSpPr>
            <p:cNvPr id="5" name="직선 화살표 연결선 4"/>
            <p:cNvCxnSpPr/>
            <p:nvPr/>
          </p:nvCxnSpPr>
          <p:spPr>
            <a:xfrm>
              <a:off x="2671763" y="2333625"/>
              <a:ext cx="582612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2573338" y="1828800"/>
              <a:ext cx="750887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상품</a:t>
              </a:r>
              <a:r>
                <a:rPr lang="en-US" altLang="ko-KR" sz="1200" dirty="0">
                  <a:latin typeface="+mn-ea"/>
                  <a:ea typeface="+mn-ea"/>
                </a:rPr>
                <a:t/>
              </a:r>
              <a:br>
                <a:rPr lang="en-US" altLang="ko-KR" sz="1200" dirty="0">
                  <a:latin typeface="+mn-ea"/>
                  <a:ea typeface="+mn-ea"/>
                </a:rPr>
              </a:br>
              <a:r>
                <a:rPr lang="ko-KR" altLang="en-US" sz="1200" dirty="0">
                  <a:latin typeface="+mn-ea"/>
                  <a:ea typeface="+mn-ea"/>
                </a:rPr>
                <a:t>납품</a:t>
              </a:r>
            </a:p>
          </p:txBody>
        </p:sp>
        <p:cxnSp>
          <p:nvCxnSpPr>
            <p:cNvPr id="39" name="직선 화살표 연결선 38"/>
            <p:cNvCxnSpPr/>
            <p:nvPr/>
          </p:nvCxnSpPr>
          <p:spPr>
            <a:xfrm>
              <a:off x="4576763" y="2333625"/>
              <a:ext cx="582612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4478338" y="1828800"/>
              <a:ext cx="750887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상품</a:t>
              </a:r>
              <a:r>
                <a:rPr lang="en-US" altLang="ko-KR" sz="1200" dirty="0">
                  <a:latin typeface="+mn-ea"/>
                  <a:ea typeface="+mn-ea"/>
                </a:rPr>
                <a:t/>
              </a:r>
              <a:br>
                <a:rPr lang="en-US" altLang="ko-KR" sz="1200" dirty="0">
                  <a:latin typeface="+mn-ea"/>
                  <a:ea typeface="+mn-ea"/>
                </a:rPr>
              </a:br>
              <a:r>
                <a:rPr lang="ko-KR" altLang="en-US" sz="1200" dirty="0">
                  <a:latin typeface="+mn-ea"/>
                  <a:ea typeface="+mn-ea"/>
                </a:rPr>
                <a:t>판매</a:t>
              </a:r>
            </a:p>
          </p:txBody>
        </p:sp>
        <p:cxnSp>
          <p:nvCxnSpPr>
            <p:cNvPr id="44" name="직선 화살표 연결선 43"/>
            <p:cNvCxnSpPr/>
            <p:nvPr/>
          </p:nvCxnSpPr>
          <p:spPr>
            <a:xfrm flipH="1">
              <a:off x="2671763" y="2714625"/>
              <a:ext cx="582612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직선 화살표 연결선 44"/>
            <p:cNvCxnSpPr/>
            <p:nvPr/>
          </p:nvCxnSpPr>
          <p:spPr>
            <a:xfrm flipH="1">
              <a:off x="4548188" y="2714625"/>
              <a:ext cx="527050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>
              <a:off x="2573338" y="2778125"/>
              <a:ext cx="750887" cy="2778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매입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478338" y="2778125"/>
              <a:ext cx="750887" cy="2778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구입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182688" y="3563938"/>
              <a:ext cx="5372100" cy="14620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협업을 통한 디자인 혁신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아직 손익분기점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(BEP)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을 넘지 못한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페어트레이드코리아는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디자이너를 충분히 고용할 수 없는 상태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능력은 있지만 일 할 기회가 부족한 외부 디자이너 그룹을 활용</a:t>
              </a:r>
              <a:endParaRPr lang="en-US" altLang="ko-KR" sz="120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원가 면에서 일반적인 무역에 비해 불리한 점이 많은 공정무역은 유통에서 중간비용을 줄여야만 가격 경쟁력 확보 가능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직영점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대리점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샵인샵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(Shop in Shop),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백화점 팝업스토어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전문점 위탁판매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생협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납품판매 등 다양한 유통 채널을 실험</a:t>
              </a:r>
            </a:p>
          </p:txBody>
        </p:sp>
        <p:sp>
          <p:nvSpPr>
            <p:cNvPr id="67" name="모서리가 둥근 직사각형 66"/>
            <p:cNvSpPr/>
            <p:nvPr/>
          </p:nvSpPr>
          <p:spPr>
            <a:xfrm>
              <a:off x="1182688" y="1117600"/>
              <a:ext cx="5372100" cy="3302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200" b="1" dirty="0" err="1" smtClean="0">
                  <a:latin typeface="+mn-ea"/>
                </a:rPr>
                <a:t>페어트레이드코리아</a:t>
              </a:r>
              <a:endParaRPr lang="ko-KR" altLang="en-US" sz="1200" b="1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03829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0777"/>
            <a:ext cx="5891212" cy="369348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altLang="ko-KR" dirty="0" smtClean="0"/>
              <a:t>4. </a:t>
            </a:r>
            <a:r>
              <a:rPr dirty="0" smtClean="0"/>
              <a:t>기본 모델 </a:t>
            </a:r>
            <a:r>
              <a:rPr dirty="0" err="1" smtClean="0"/>
              <a:t>유형별</a:t>
            </a:r>
            <a:r>
              <a:rPr dirty="0" smtClean="0"/>
              <a:t> </a:t>
            </a:r>
            <a:r>
              <a:rPr dirty="0" err="1" smtClean="0"/>
              <a:t>사례</a:t>
            </a:r>
            <a:endParaRPr dirty="0"/>
          </a:p>
        </p:txBody>
      </p:sp>
      <p:sp>
        <p:nvSpPr>
          <p:cNvPr id="31748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61EA758-5B7D-465C-8491-681D112F183D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174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1752" name="그룹 14"/>
          <p:cNvGrpSpPr>
            <a:grpSpLocks/>
          </p:cNvGrpSpPr>
          <p:nvPr/>
        </p:nvGrpSpPr>
        <p:grpSpPr bwMode="auto">
          <a:xfrm>
            <a:off x="277813" y="1158875"/>
            <a:ext cx="790575" cy="704850"/>
            <a:chOff x="732987" y="7372392"/>
            <a:chExt cx="788095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732987" y="7677739"/>
              <a:ext cx="788095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기본 모델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유형별 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1764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그룹 20"/>
          <p:cNvGrpSpPr/>
          <p:nvPr/>
        </p:nvGrpSpPr>
        <p:grpSpPr>
          <a:xfrm>
            <a:off x="1182688" y="1192212"/>
            <a:ext cx="5208587" cy="3723611"/>
            <a:chOff x="1182688" y="1117600"/>
            <a:chExt cx="5372100" cy="3723611"/>
          </a:xfrm>
        </p:grpSpPr>
        <p:sp>
          <p:nvSpPr>
            <p:cNvPr id="61" name="AutoShape 380"/>
            <p:cNvSpPr>
              <a:spLocks noChangeArrowheads="1"/>
            </p:cNvSpPr>
            <p:nvPr/>
          </p:nvSpPr>
          <p:spPr bwMode="gray">
            <a:xfrm>
              <a:off x="1182688" y="1668463"/>
              <a:ext cx="5372100" cy="1711325"/>
            </a:xfrm>
            <a:prstGeom prst="roundRect">
              <a:avLst>
                <a:gd name="adj" fmla="val 11921"/>
              </a:avLst>
            </a:prstGeom>
            <a:solidFill>
              <a:schemeClr val="bg1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 kern="0">
                <a:solidFill>
                  <a:sysClr val="windowText" lastClr="000000"/>
                </a:solidFill>
                <a:latin typeface="+mn-ea"/>
                <a:ea typeface="+mn-ea"/>
              </a:endParaRPr>
            </a:p>
          </p:txBody>
        </p:sp>
        <p:sp>
          <p:nvSpPr>
            <p:cNvPr id="32" name="구름 31"/>
            <p:cNvSpPr/>
            <p:nvPr/>
          </p:nvSpPr>
          <p:spPr>
            <a:xfrm>
              <a:off x="4452938" y="2116138"/>
              <a:ext cx="1938337" cy="823912"/>
            </a:xfrm>
            <a:prstGeom prst="cloud">
              <a:avLst/>
            </a:prstGeom>
            <a:solidFill>
              <a:srgbClr val="C1719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r>
                <a:rPr lang="ko-KR" altLang="en-US" sz="1200" dirty="0">
                  <a:solidFill>
                    <a:srgbClr val="FFFFFF"/>
                  </a:solidFill>
                  <a:latin typeface="+mn-ea"/>
                  <a:ea typeface="+mn-ea"/>
                </a:rPr>
                <a:t>윤리적</a:t>
              </a:r>
              <a:r>
                <a:rPr lang="en-US" altLang="ko-KR" sz="1200" dirty="0">
                  <a:solidFill>
                    <a:srgbClr val="FFFFFF"/>
                  </a:solidFill>
                  <a:latin typeface="+mn-ea"/>
                  <a:ea typeface="+mn-ea"/>
                </a:rPr>
                <a:t/>
              </a:r>
              <a:br>
                <a:rPr lang="en-US" altLang="ko-KR" sz="1200" dirty="0">
                  <a:solidFill>
                    <a:srgbClr val="FFFFFF"/>
                  </a:solidFill>
                  <a:latin typeface="+mn-ea"/>
                  <a:ea typeface="+mn-ea"/>
                </a:rPr>
              </a:br>
              <a:r>
                <a:rPr lang="ko-KR" altLang="en-US" sz="1200" dirty="0">
                  <a:solidFill>
                    <a:srgbClr val="FFFFFF"/>
                  </a:solidFill>
                  <a:latin typeface="+mn-ea"/>
                  <a:ea typeface="+mn-ea"/>
                </a:rPr>
                <a:t>소비 시장</a:t>
              </a:r>
            </a:p>
          </p:txBody>
        </p:sp>
        <p:sp>
          <p:nvSpPr>
            <p:cNvPr id="33" name="모서리가 둥근 직사각형 32"/>
            <p:cNvSpPr/>
            <p:nvPr/>
          </p:nvSpPr>
          <p:spPr>
            <a:xfrm>
              <a:off x="1341438" y="2092325"/>
              <a:ext cx="2636837" cy="869950"/>
            </a:xfrm>
            <a:prstGeom prst="roundRect">
              <a:avLst/>
            </a:prstGeom>
            <a:solidFill>
              <a:schemeClr val="accent5">
                <a:lumMod val="75000"/>
                <a:alpha val="5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                   평화의 마을</a:t>
              </a:r>
            </a:p>
          </p:txBody>
        </p:sp>
        <p:cxnSp>
          <p:nvCxnSpPr>
            <p:cNvPr id="39" name="직선 화살표 연결선 38"/>
            <p:cNvCxnSpPr/>
            <p:nvPr/>
          </p:nvCxnSpPr>
          <p:spPr>
            <a:xfrm>
              <a:off x="4006850" y="2333625"/>
              <a:ext cx="582613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3908425" y="1828800"/>
              <a:ext cx="750888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소시지</a:t>
              </a:r>
              <a:r>
                <a:rPr lang="en-US" altLang="ko-KR" sz="1200" dirty="0">
                  <a:latin typeface="+mn-ea"/>
                  <a:ea typeface="+mn-ea"/>
                </a:rPr>
                <a:t/>
              </a:r>
              <a:br>
                <a:rPr lang="en-US" altLang="ko-KR" sz="1200" dirty="0">
                  <a:latin typeface="+mn-ea"/>
                  <a:ea typeface="+mn-ea"/>
                </a:rPr>
              </a:br>
              <a:r>
                <a:rPr lang="ko-KR" altLang="en-US" sz="1200" dirty="0">
                  <a:latin typeface="+mn-ea"/>
                  <a:ea typeface="+mn-ea"/>
                </a:rPr>
                <a:t>판매</a:t>
              </a:r>
            </a:p>
          </p:txBody>
        </p:sp>
        <p:cxnSp>
          <p:nvCxnSpPr>
            <p:cNvPr id="45" name="직선 화살표 연결선 44"/>
            <p:cNvCxnSpPr/>
            <p:nvPr/>
          </p:nvCxnSpPr>
          <p:spPr>
            <a:xfrm flipH="1">
              <a:off x="3978275" y="2714625"/>
              <a:ext cx="527050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3908425" y="2778125"/>
              <a:ext cx="750888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소시지</a:t>
              </a:r>
              <a:r>
                <a:rPr lang="en-US" altLang="ko-KR" sz="1200" dirty="0">
                  <a:latin typeface="+mn-ea"/>
                  <a:ea typeface="+mn-ea"/>
                </a:rPr>
                <a:t/>
              </a:r>
              <a:br>
                <a:rPr lang="en-US" altLang="ko-KR" sz="1200" dirty="0">
                  <a:latin typeface="+mn-ea"/>
                  <a:ea typeface="+mn-ea"/>
                </a:rPr>
              </a:br>
              <a:r>
                <a:rPr lang="ko-KR" altLang="en-US" sz="1200" dirty="0">
                  <a:latin typeface="+mn-ea"/>
                  <a:ea typeface="+mn-ea"/>
                </a:rPr>
                <a:t>구입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182688" y="3563938"/>
              <a:ext cx="5372100" cy="12772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중증 지적 장애인을 고용해 이들이 비장애인과 더불어 살 수 있도록 직업 재활 서비스를 제공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단순히 일자리만 제공하는 것이 아니라 독립생활프로그램과 직업적응 훈련프로그램 등을 함께 제공</a:t>
              </a:r>
              <a:endParaRPr lang="en-US" altLang="ko-KR" sz="120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HACCP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인증을 통해 제품 차별화에 성공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되도록 제주 원산지 제품을 사용하고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여의치 않을 경우에도 투명한 유통 경로를 가진 자재 사용을 원칙으로 하고 있음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</a:t>
              </a:r>
              <a:endParaRPr lang="ko-KR" altLang="en-US" sz="1200" dirty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67" name="모서리가 둥근 직사각형 66"/>
            <p:cNvSpPr/>
            <p:nvPr/>
          </p:nvSpPr>
          <p:spPr>
            <a:xfrm>
              <a:off x="1182688" y="1117600"/>
              <a:ext cx="5372100" cy="3302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200" b="1" dirty="0" smtClean="0">
                  <a:latin typeface="+mn-ea"/>
                </a:rPr>
                <a:t>평화의 </a:t>
              </a:r>
              <a:r>
                <a:rPr lang="ko-KR" altLang="en-US" sz="1200" b="1" dirty="0">
                  <a:latin typeface="+mn-ea"/>
                </a:rPr>
                <a:t>마을</a:t>
              </a:r>
            </a:p>
          </p:txBody>
        </p:sp>
        <p:sp>
          <p:nvSpPr>
            <p:cNvPr id="26" name="타원 25"/>
            <p:cNvSpPr/>
            <p:nvPr/>
          </p:nvSpPr>
          <p:spPr>
            <a:xfrm>
              <a:off x="1341438" y="2116138"/>
              <a:ext cx="1319212" cy="823912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중증 장애인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397368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0777"/>
            <a:ext cx="5891212" cy="369348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altLang="ko-KR" dirty="0" smtClean="0"/>
              <a:t>4. </a:t>
            </a:r>
            <a:r>
              <a:rPr dirty="0" smtClean="0"/>
              <a:t>기본 모델 </a:t>
            </a:r>
            <a:r>
              <a:rPr dirty="0" err="1" smtClean="0"/>
              <a:t>유형별</a:t>
            </a:r>
            <a:r>
              <a:rPr dirty="0" smtClean="0"/>
              <a:t> </a:t>
            </a:r>
            <a:r>
              <a:rPr dirty="0" err="1" smtClean="0"/>
              <a:t>사례</a:t>
            </a:r>
            <a:endParaRPr dirty="0"/>
          </a:p>
        </p:txBody>
      </p:sp>
      <p:sp>
        <p:nvSpPr>
          <p:cNvPr id="32771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708E44B-73B1-4B76-BF2F-AF8A89C55199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175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2775" name="그룹 14"/>
          <p:cNvGrpSpPr>
            <a:grpSpLocks/>
          </p:cNvGrpSpPr>
          <p:nvPr/>
        </p:nvGrpSpPr>
        <p:grpSpPr bwMode="auto">
          <a:xfrm>
            <a:off x="277813" y="1158875"/>
            <a:ext cx="790575" cy="704850"/>
            <a:chOff x="732987" y="7372392"/>
            <a:chExt cx="788095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732987" y="7677739"/>
              <a:ext cx="788095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기본 모델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유형별 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2788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그룹 20"/>
          <p:cNvGrpSpPr/>
          <p:nvPr/>
        </p:nvGrpSpPr>
        <p:grpSpPr>
          <a:xfrm>
            <a:off x="1182688" y="1186180"/>
            <a:ext cx="5200650" cy="4170363"/>
            <a:chOff x="1182688" y="1117600"/>
            <a:chExt cx="5372100" cy="4170363"/>
          </a:xfrm>
        </p:grpSpPr>
        <p:sp>
          <p:nvSpPr>
            <p:cNvPr id="67" name="모서리가 둥근 직사각형 66"/>
            <p:cNvSpPr/>
            <p:nvPr/>
          </p:nvSpPr>
          <p:spPr>
            <a:xfrm>
              <a:off x="1182688" y="1117600"/>
              <a:ext cx="5372100" cy="3302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200" b="1" dirty="0" err="1" smtClean="0">
                  <a:latin typeface="+mn-ea"/>
                </a:rPr>
                <a:t>트레블러스맵</a:t>
              </a:r>
              <a:endParaRPr lang="ko-KR" altLang="en-US" sz="1200" b="1" dirty="0">
                <a:latin typeface="+mn-ea"/>
              </a:endParaRPr>
            </a:p>
          </p:txBody>
        </p:sp>
        <p:sp>
          <p:nvSpPr>
            <p:cNvPr id="22" name="AutoShape 380"/>
            <p:cNvSpPr>
              <a:spLocks noChangeArrowheads="1"/>
            </p:cNvSpPr>
            <p:nvPr/>
          </p:nvSpPr>
          <p:spPr bwMode="gray">
            <a:xfrm>
              <a:off x="1182688" y="1668463"/>
              <a:ext cx="5372100" cy="1711325"/>
            </a:xfrm>
            <a:prstGeom prst="roundRect">
              <a:avLst>
                <a:gd name="adj" fmla="val 11921"/>
              </a:avLst>
            </a:prstGeom>
            <a:solidFill>
              <a:schemeClr val="bg1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 kern="0">
                <a:solidFill>
                  <a:sysClr val="windowText" lastClr="000000"/>
                </a:solidFill>
                <a:latin typeface="+mn-ea"/>
                <a:ea typeface="+mn-ea"/>
              </a:endParaRPr>
            </a:p>
          </p:txBody>
        </p:sp>
        <p:sp>
          <p:nvSpPr>
            <p:cNvPr id="24" name="모서리가 둥근 직사각형 23"/>
            <p:cNvSpPr/>
            <p:nvPr/>
          </p:nvSpPr>
          <p:spPr>
            <a:xfrm>
              <a:off x="1341438" y="2092325"/>
              <a:ext cx="2030412" cy="869950"/>
            </a:xfrm>
            <a:prstGeom prst="roundRect">
              <a:avLst/>
            </a:prstGeom>
            <a:solidFill>
              <a:schemeClr val="accent5">
                <a:lumMod val="75000"/>
                <a:alpha val="5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r>
                <a:rPr lang="ko-KR" altLang="en-US" sz="1200" dirty="0" err="1">
                  <a:latin typeface="+mn-ea"/>
                  <a:ea typeface="+mn-ea"/>
                </a:rPr>
                <a:t>트래블러스맵</a:t>
              </a:r>
              <a:endParaRPr lang="ko-KR" altLang="en-US" sz="1200" dirty="0">
                <a:latin typeface="+mn-ea"/>
                <a:ea typeface="+mn-ea"/>
              </a:endParaRPr>
            </a:p>
          </p:txBody>
        </p:sp>
        <p:cxnSp>
          <p:nvCxnSpPr>
            <p:cNvPr id="25" name="직선 화살표 연결선 24"/>
            <p:cNvCxnSpPr/>
            <p:nvPr/>
          </p:nvCxnSpPr>
          <p:spPr>
            <a:xfrm>
              <a:off x="3360738" y="2333625"/>
              <a:ext cx="1228725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3440113" y="1828800"/>
              <a:ext cx="1012825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공정 여행 상품 판매</a:t>
              </a:r>
            </a:p>
          </p:txBody>
        </p:sp>
        <p:cxnSp>
          <p:nvCxnSpPr>
            <p:cNvPr id="28" name="직선 화살표 연결선 27"/>
            <p:cNvCxnSpPr/>
            <p:nvPr/>
          </p:nvCxnSpPr>
          <p:spPr>
            <a:xfrm flipH="1">
              <a:off x="3371850" y="2714625"/>
              <a:ext cx="1133475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3440113" y="2778125"/>
              <a:ext cx="1012825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합당한 수수료 제공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182688" y="3563938"/>
              <a:ext cx="5372100" cy="17240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기존 여행사가 패키지여행 상품 고객으로부터 수수료를 받는 이유는 여행 경비를 최대한 효율적으로 사용해달라는 요구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현지 주민이나 여행사 등의 피해가 불가피한 원인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</a:p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공정여행 상품은 지역주민에 경제적 이익이 돌아가고 관광지 자연환경엔 부담을 최소화하면서 여행객들에겐 패키지여행으로는 경험 할 수 없는 체험이나 자연환경 등 최고의 여행기회를 요구 </a:t>
              </a:r>
              <a:endParaRPr lang="en-US" altLang="ko-KR" sz="120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기존 여행사처럼 다양한 외주 업체를 활용해 자원을 효율적으로 활용하기 어려운 근본적인 이유</a:t>
              </a:r>
            </a:p>
          </p:txBody>
        </p:sp>
        <p:sp>
          <p:nvSpPr>
            <p:cNvPr id="35" name="구름 34"/>
            <p:cNvSpPr/>
            <p:nvPr/>
          </p:nvSpPr>
          <p:spPr>
            <a:xfrm>
              <a:off x="4448175" y="2116138"/>
              <a:ext cx="1987550" cy="823912"/>
            </a:xfrm>
            <a:prstGeom prst="cloud">
              <a:avLst/>
            </a:prstGeom>
            <a:solidFill>
              <a:srgbClr val="C17191">
                <a:alpha val="50000"/>
              </a:srgb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endParaRPr lang="ko-KR" altLang="en-US" sz="12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36" name="타원 35"/>
            <p:cNvSpPr/>
            <p:nvPr/>
          </p:nvSpPr>
          <p:spPr>
            <a:xfrm>
              <a:off x="4746625" y="2092325"/>
              <a:ext cx="1392238" cy="869950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공정 여행에</a:t>
              </a:r>
              <a:r>
                <a:rPr lang="en-US" altLang="ko-KR" sz="1200" dirty="0">
                  <a:latin typeface="+mn-ea"/>
                  <a:ea typeface="+mn-ea"/>
                </a:rPr>
                <a:t/>
              </a:r>
              <a:br>
                <a:rPr lang="en-US" altLang="ko-KR" sz="1200" dirty="0">
                  <a:latin typeface="+mn-ea"/>
                  <a:ea typeface="+mn-ea"/>
                </a:rPr>
              </a:br>
              <a:r>
                <a:rPr lang="ko-KR" altLang="en-US" sz="1200" dirty="0">
                  <a:latin typeface="+mn-ea"/>
                  <a:ea typeface="+mn-ea"/>
                </a:rPr>
                <a:t>관심 있는</a:t>
              </a:r>
              <a:r>
                <a:rPr lang="en-US" altLang="ko-KR" sz="1200" dirty="0">
                  <a:latin typeface="+mn-ea"/>
                  <a:ea typeface="+mn-ea"/>
                </a:rPr>
                <a:t/>
              </a:r>
              <a:br>
                <a:rPr lang="en-US" altLang="ko-KR" sz="1200" dirty="0">
                  <a:latin typeface="+mn-ea"/>
                  <a:ea typeface="+mn-ea"/>
                </a:rPr>
              </a:br>
              <a:r>
                <a:rPr lang="ko-KR" altLang="en-US" sz="1200" dirty="0">
                  <a:latin typeface="+mn-ea"/>
                  <a:ea typeface="+mn-ea"/>
                </a:rPr>
                <a:t>여행객</a:t>
              </a:r>
              <a:r>
                <a:rPr lang="en-US" altLang="ko-KR" sz="1200" dirty="0">
                  <a:latin typeface="+mn-ea"/>
                  <a:ea typeface="+mn-ea"/>
                </a:rPr>
                <a:t>(</a:t>
              </a:r>
              <a:r>
                <a:rPr lang="ko-KR" altLang="en-US" sz="1200" dirty="0">
                  <a:latin typeface="+mn-ea"/>
                  <a:ea typeface="+mn-ea"/>
                </a:rPr>
                <a:t>단체</a:t>
              </a:r>
              <a:r>
                <a:rPr lang="en-US" altLang="ko-KR" sz="1200" dirty="0">
                  <a:latin typeface="+mn-ea"/>
                  <a:ea typeface="+mn-ea"/>
                </a:rPr>
                <a:t>)</a:t>
              </a:r>
              <a:endParaRPr lang="ko-KR" altLang="en-US" sz="1200" dirty="0"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38929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0777"/>
            <a:ext cx="5891212" cy="369348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altLang="ko-KR" dirty="0" smtClean="0"/>
              <a:t>4. </a:t>
            </a:r>
            <a:r>
              <a:rPr dirty="0" smtClean="0"/>
              <a:t>기본 모델 </a:t>
            </a:r>
            <a:r>
              <a:rPr dirty="0" err="1" smtClean="0"/>
              <a:t>유형별</a:t>
            </a:r>
            <a:r>
              <a:rPr dirty="0" smtClean="0"/>
              <a:t> </a:t>
            </a:r>
            <a:r>
              <a:rPr dirty="0" err="1" smtClean="0"/>
              <a:t>사례</a:t>
            </a:r>
            <a:endParaRPr dirty="0"/>
          </a:p>
        </p:txBody>
      </p:sp>
      <p:sp>
        <p:nvSpPr>
          <p:cNvPr id="3379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58B173C-5D56-41D7-A741-4E45C6AD06A2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176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3799" name="그룹 14"/>
          <p:cNvGrpSpPr>
            <a:grpSpLocks/>
          </p:cNvGrpSpPr>
          <p:nvPr/>
        </p:nvGrpSpPr>
        <p:grpSpPr bwMode="auto">
          <a:xfrm>
            <a:off x="277813" y="1158875"/>
            <a:ext cx="790575" cy="704850"/>
            <a:chOff x="732987" y="7372392"/>
            <a:chExt cx="788095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732987" y="7677739"/>
              <a:ext cx="788095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기본 모델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유형별 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3812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그룹 20"/>
          <p:cNvGrpSpPr/>
          <p:nvPr/>
        </p:nvGrpSpPr>
        <p:grpSpPr>
          <a:xfrm>
            <a:off x="1182688" y="1186180"/>
            <a:ext cx="5200650" cy="4170363"/>
            <a:chOff x="1182688" y="1117600"/>
            <a:chExt cx="5372100" cy="4170363"/>
          </a:xfrm>
        </p:grpSpPr>
        <p:sp>
          <p:nvSpPr>
            <p:cNvPr id="67" name="모서리가 둥근 직사각형 66"/>
            <p:cNvSpPr/>
            <p:nvPr/>
          </p:nvSpPr>
          <p:spPr>
            <a:xfrm>
              <a:off x="1182688" y="1117600"/>
              <a:ext cx="5372100" cy="3302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200" b="1" dirty="0" err="1" smtClean="0">
                  <a:latin typeface="+mn-ea"/>
                </a:rPr>
                <a:t>딜라이트보청기</a:t>
              </a:r>
              <a:endParaRPr lang="ko-KR" altLang="en-US" sz="1200" b="1" dirty="0">
                <a:latin typeface="+mn-ea"/>
              </a:endParaRPr>
            </a:p>
          </p:txBody>
        </p:sp>
        <p:sp>
          <p:nvSpPr>
            <p:cNvPr id="22" name="AutoShape 380"/>
            <p:cNvSpPr>
              <a:spLocks noChangeArrowheads="1"/>
            </p:cNvSpPr>
            <p:nvPr/>
          </p:nvSpPr>
          <p:spPr bwMode="gray">
            <a:xfrm>
              <a:off x="1182688" y="1668463"/>
              <a:ext cx="5372100" cy="1711325"/>
            </a:xfrm>
            <a:prstGeom prst="roundRect">
              <a:avLst>
                <a:gd name="adj" fmla="val 11921"/>
              </a:avLst>
            </a:prstGeom>
            <a:solidFill>
              <a:schemeClr val="bg1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 kern="0">
                <a:solidFill>
                  <a:sysClr val="windowText" lastClr="000000"/>
                </a:solidFill>
                <a:latin typeface="+mn-ea"/>
                <a:ea typeface="+mn-ea"/>
              </a:endParaRPr>
            </a:p>
          </p:txBody>
        </p:sp>
        <p:sp>
          <p:nvSpPr>
            <p:cNvPr id="24" name="모서리가 둥근 직사각형 23"/>
            <p:cNvSpPr/>
            <p:nvPr/>
          </p:nvSpPr>
          <p:spPr>
            <a:xfrm>
              <a:off x="1341438" y="2092325"/>
              <a:ext cx="2030412" cy="869950"/>
            </a:xfrm>
            <a:prstGeom prst="roundRect">
              <a:avLst/>
            </a:prstGeom>
            <a:solidFill>
              <a:schemeClr val="accent5">
                <a:lumMod val="75000"/>
                <a:alpha val="5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r>
                <a:rPr lang="ko-KR" altLang="en-US" sz="1200" dirty="0" err="1">
                  <a:latin typeface="+mn-ea"/>
                  <a:ea typeface="+mn-ea"/>
                </a:rPr>
                <a:t>딜라이트</a:t>
              </a:r>
              <a:endParaRPr lang="ko-KR" altLang="en-US" sz="1200" dirty="0">
                <a:latin typeface="+mn-ea"/>
                <a:ea typeface="+mn-ea"/>
              </a:endParaRPr>
            </a:p>
          </p:txBody>
        </p:sp>
        <p:cxnSp>
          <p:nvCxnSpPr>
            <p:cNvPr id="25" name="직선 화살표 연결선 24"/>
            <p:cNvCxnSpPr/>
            <p:nvPr/>
          </p:nvCxnSpPr>
          <p:spPr>
            <a:xfrm>
              <a:off x="3360738" y="2333625"/>
              <a:ext cx="1228725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3440113" y="1828800"/>
              <a:ext cx="1012825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보청기</a:t>
              </a:r>
              <a:r>
                <a:rPr lang="en-US" altLang="ko-KR" sz="1200" dirty="0">
                  <a:latin typeface="+mn-ea"/>
                  <a:ea typeface="+mn-ea"/>
                </a:rPr>
                <a:t/>
              </a:r>
              <a:br>
                <a:rPr lang="en-US" altLang="ko-KR" sz="1200" dirty="0">
                  <a:latin typeface="+mn-ea"/>
                  <a:ea typeface="+mn-ea"/>
                </a:rPr>
              </a:br>
              <a:r>
                <a:rPr lang="ko-KR" altLang="en-US" sz="1200" dirty="0">
                  <a:latin typeface="+mn-ea"/>
                  <a:ea typeface="+mn-ea"/>
                </a:rPr>
                <a:t>판매</a:t>
              </a:r>
            </a:p>
          </p:txBody>
        </p:sp>
        <p:cxnSp>
          <p:nvCxnSpPr>
            <p:cNvPr id="28" name="직선 화살표 연결선 27"/>
            <p:cNvCxnSpPr/>
            <p:nvPr/>
          </p:nvCxnSpPr>
          <p:spPr>
            <a:xfrm flipH="1">
              <a:off x="3371850" y="2714625"/>
              <a:ext cx="1133475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3440113" y="2778125"/>
              <a:ext cx="1012825" cy="2778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수익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182688" y="3563938"/>
              <a:ext cx="5372100" cy="17240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청각장애인에게 지급되는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34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만원의 보조금만으로도 구입 가능한 제품 개발로 시장 혁신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적절한 치료를 받지 못하거나 제품 구매 여력이 없는 저소득층을 시장으로 유도하는 등의 시장 혁신</a:t>
              </a:r>
              <a:endParaRPr lang="en-US" altLang="ko-KR" sz="120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대리점 대신 온라인을 통해 한꺼번에 주문을 받은 후 국내 제조업체에 제작을 의뢰하는 공동구매 방식으로 재고부담을 줄이고 단가를 낮추는 등 유통 혁신</a:t>
              </a:r>
              <a:endParaRPr lang="en-US" altLang="ko-KR" sz="120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구매자의 귀 모양에 따라 수작업으로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귓본을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맞춤 제작해야 했던 기존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귓속형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보청기와 달리 한국인의 귀 모양 특성을 고려해 표준화한 보청기를 개발해 특허까지 보유하는 등의 기술혁신 달성 </a:t>
              </a:r>
            </a:p>
          </p:txBody>
        </p:sp>
        <p:sp>
          <p:nvSpPr>
            <p:cNvPr id="35" name="구름 34"/>
            <p:cNvSpPr/>
            <p:nvPr/>
          </p:nvSpPr>
          <p:spPr>
            <a:xfrm>
              <a:off x="4448175" y="2116138"/>
              <a:ext cx="1987550" cy="823912"/>
            </a:xfrm>
            <a:prstGeom prst="cloud">
              <a:avLst/>
            </a:prstGeom>
            <a:solidFill>
              <a:srgbClr val="C17191">
                <a:alpha val="50000"/>
              </a:srgb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endParaRPr lang="ko-KR" altLang="en-US" sz="12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36" name="타원 35"/>
            <p:cNvSpPr/>
            <p:nvPr/>
          </p:nvSpPr>
          <p:spPr>
            <a:xfrm>
              <a:off x="4746625" y="2092325"/>
              <a:ext cx="1392238" cy="869950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저소득 난청인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110310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0777"/>
            <a:ext cx="5891212" cy="369348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altLang="ko-KR" dirty="0" smtClean="0"/>
              <a:t>4. </a:t>
            </a:r>
            <a:r>
              <a:rPr dirty="0" smtClean="0"/>
              <a:t>기본 모델 </a:t>
            </a:r>
            <a:r>
              <a:rPr dirty="0" err="1" smtClean="0"/>
              <a:t>유형별</a:t>
            </a:r>
            <a:r>
              <a:rPr dirty="0" smtClean="0"/>
              <a:t> </a:t>
            </a:r>
            <a:r>
              <a:rPr dirty="0" err="1" smtClean="0"/>
              <a:t>사례</a:t>
            </a:r>
            <a:endParaRPr dirty="0"/>
          </a:p>
        </p:txBody>
      </p:sp>
      <p:sp>
        <p:nvSpPr>
          <p:cNvPr id="34819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2543B99-0F51-40A5-9899-0C6288B9F127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177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4823" name="그룹 14"/>
          <p:cNvGrpSpPr>
            <a:grpSpLocks/>
          </p:cNvGrpSpPr>
          <p:nvPr/>
        </p:nvGrpSpPr>
        <p:grpSpPr bwMode="auto">
          <a:xfrm>
            <a:off x="277813" y="1158875"/>
            <a:ext cx="790575" cy="704850"/>
            <a:chOff x="732987" y="7372392"/>
            <a:chExt cx="788095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732987" y="7677739"/>
              <a:ext cx="788095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기본 모델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유형별 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4841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" name="그룹 32"/>
          <p:cNvGrpSpPr/>
          <p:nvPr/>
        </p:nvGrpSpPr>
        <p:grpSpPr>
          <a:xfrm>
            <a:off x="1182688" y="1186180"/>
            <a:ext cx="5200650" cy="3908277"/>
            <a:chOff x="1182688" y="1117600"/>
            <a:chExt cx="5372100" cy="3908277"/>
          </a:xfrm>
        </p:grpSpPr>
        <p:sp>
          <p:nvSpPr>
            <p:cNvPr id="67" name="모서리가 둥근 직사각형 66"/>
            <p:cNvSpPr/>
            <p:nvPr/>
          </p:nvSpPr>
          <p:spPr>
            <a:xfrm>
              <a:off x="1182688" y="1117600"/>
              <a:ext cx="5372100" cy="3302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200" b="1" dirty="0" err="1" smtClean="0">
                  <a:latin typeface="+mn-ea"/>
                </a:rPr>
                <a:t>안산사회적보건의료협동조합</a:t>
              </a:r>
              <a:endParaRPr lang="ko-KR" altLang="en-US" sz="1200" b="1" dirty="0">
                <a:latin typeface="+mn-ea"/>
              </a:endParaRPr>
            </a:p>
          </p:txBody>
        </p:sp>
        <p:sp>
          <p:nvSpPr>
            <p:cNvPr id="22" name="AutoShape 380"/>
            <p:cNvSpPr>
              <a:spLocks noChangeArrowheads="1"/>
            </p:cNvSpPr>
            <p:nvPr/>
          </p:nvSpPr>
          <p:spPr bwMode="gray">
            <a:xfrm>
              <a:off x="1182688" y="1668463"/>
              <a:ext cx="5372100" cy="1711325"/>
            </a:xfrm>
            <a:prstGeom prst="roundRect">
              <a:avLst>
                <a:gd name="adj" fmla="val 11921"/>
              </a:avLst>
            </a:prstGeom>
            <a:solidFill>
              <a:schemeClr val="bg1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 kern="0">
                <a:solidFill>
                  <a:sysClr val="windowText" lastClr="000000"/>
                </a:solidFill>
                <a:latin typeface="+mn-ea"/>
                <a:ea typeface="+mn-ea"/>
              </a:endParaRPr>
            </a:p>
          </p:txBody>
        </p:sp>
        <p:sp>
          <p:nvSpPr>
            <p:cNvPr id="24" name="모서리가 둥근 직사각형 23"/>
            <p:cNvSpPr/>
            <p:nvPr/>
          </p:nvSpPr>
          <p:spPr>
            <a:xfrm>
              <a:off x="1282700" y="2092325"/>
              <a:ext cx="3074988" cy="869950"/>
            </a:xfrm>
            <a:prstGeom prst="roundRect">
              <a:avLst/>
            </a:prstGeom>
            <a:solidFill>
              <a:schemeClr val="accent5">
                <a:lumMod val="75000"/>
                <a:alpha val="5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endParaRPr lang="ko-KR" altLang="en-US" sz="1200" dirty="0">
                <a:latin typeface="+mn-ea"/>
                <a:ea typeface="+mn-ea"/>
              </a:endParaRPr>
            </a:p>
          </p:txBody>
        </p:sp>
        <p:cxnSp>
          <p:nvCxnSpPr>
            <p:cNvPr id="25" name="직선 화살표 연결선 24"/>
            <p:cNvCxnSpPr/>
            <p:nvPr/>
          </p:nvCxnSpPr>
          <p:spPr>
            <a:xfrm>
              <a:off x="4357688" y="2333625"/>
              <a:ext cx="1228725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4248150" y="1828800"/>
              <a:ext cx="1404938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일부 의료서비스 제공 및 자원봉사</a:t>
              </a:r>
            </a:p>
          </p:txBody>
        </p:sp>
        <p:cxnSp>
          <p:nvCxnSpPr>
            <p:cNvPr id="28" name="직선 화살표 연결선 27"/>
            <p:cNvCxnSpPr/>
            <p:nvPr/>
          </p:nvCxnSpPr>
          <p:spPr>
            <a:xfrm flipH="1">
              <a:off x="4370388" y="2714625"/>
              <a:ext cx="1133475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4248150" y="2778125"/>
              <a:ext cx="1404938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서비스 구매 및 조합원 가입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182688" y="3563938"/>
              <a:ext cx="5372100" cy="14619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안산의료생협은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단순히 시장가보다 낮은 가격에 조합원을 상대로 다양한 의료서비스를 제공하는 것에서 탈피해 비전과 미션 등 좀 더 큰 가치를 제시해 조합원들과 신뢰관계를 구축하고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이를 통해 조합원의 좀 더 폭 넓은 참여 유도</a:t>
              </a:r>
              <a:endParaRPr lang="en-US" altLang="ko-KR" sz="120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건강한 이웃과 건강한 지역 공동체를 만들자는 구호는 지난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10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여 년간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안산의료생협의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조합원 숫자를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10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배 이상 증가시켰고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자원봉사 등 구체적 실천으로 옮아감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조합비를 자동이체로 내거나 무한약정 조합원 수가 약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30%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에 육박</a:t>
              </a:r>
            </a:p>
          </p:txBody>
        </p:sp>
        <p:sp>
          <p:nvSpPr>
            <p:cNvPr id="35" name="구름 34"/>
            <p:cNvSpPr/>
            <p:nvPr/>
          </p:nvSpPr>
          <p:spPr>
            <a:xfrm>
              <a:off x="5486400" y="2116138"/>
              <a:ext cx="973138" cy="823912"/>
            </a:xfrm>
            <a:prstGeom prst="cloud">
              <a:avLst/>
            </a:prstGeom>
            <a:solidFill>
              <a:srgbClr val="C1719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r>
                <a:rPr lang="ko-KR" altLang="en-US" sz="1200" dirty="0">
                  <a:solidFill>
                    <a:srgbClr val="FFFFFF"/>
                  </a:solidFill>
                  <a:latin typeface="+mn-ea"/>
                  <a:ea typeface="+mn-ea"/>
                </a:rPr>
                <a:t>지역사회</a:t>
              </a:r>
            </a:p>
          </p:txBody>
        </p:sp>
        <p:sp>
          <p:nvSpPr>
            <p:cNvPr id="23" name="구름 22"/>
            <p:cNvSpPr/>
            <p:nvPr/>
          </p:nvSpPr>
          <p:spPr>
            <a:xfrm>
              <a:off x="2332038" y="2116138"/>
              <a:ext cx="1314450" cy="823912"/>
            </a:xfrm>
            <a:prstGeom prst="cloud">
              <a:avLst/>
            </a:prstGeom>
            <a:solidFill>
              <a:srgbClr val="C17191">
                <a:alpha val="50000"/>
              </a:srgb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endParaRPr lang="ko-KR" altLang="en-US" sz="12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26" name="타원 25"/>
            <p:cNvSpPr/>
            <p:nvPr/>
          </p:nvSpPr>
          <p:spPr>
            <a:xfrm>
              <a:off x="2451100" y="2101850"/>
              <a:ext cx="1074738" cy="860425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r>
                <a:rPr lang="ko-KR" altLang="en-US" sz="1200" dirty="0" err="1">
                  <a:latin typeface="+mn-ea"/>
                  <a:ea typeface="+mn-ea"/>
                </a:rPr>
                <a:t>안산의료생협</a:t>
              </a:r>
              <a:r>
                <a:rPr lang="en-US" altLang="ko-KR" sz="1200" dirty="0">
                  <a:latin typeface="+mn-ea"/>
                  <a:ea typeface="+mn-ea"/>
                </a:rPr>
                <a:t>,</a:t>
              </a:r>
              <a:br>
                <a:rPr lang="en-US" altLang="ko-KR" sz="1200" dirty="0">
                  <a:latin typeface="+mn-ea"/>
                  <a:ea typeface="+mn-ea"/>
                </a:rPr>
              </a:br>
              <a:r>
                <a:rPr lang="ko-KR" altLang="en-US" sz="1200" dirty="0">
                  <a:latin typeface="+mn-ea"/>
                  <a:ea typeface="+mn-ea"/>
                </a:rPr>
                <a:t>조합원</a:t>
              </a:r>
            </a:p>
          </p:txBody>
        </p:sp>
        <p:sp>
          <p:nvSpPr>
            <p:cNvPr id="2" name="자유형 1"/>
            <p:cNvSpPr/>
            <p:nvPr/>
          </p:nvSpPr>
          <p:spPr>
            <a:xfrm>
              <a:off x="2173288" y="2220913"/>
              <a:ext cx="190500" cy="665162"/>
            </a:xfrm>
            <a:custGeom>
              <a:avLst/>
              <a:gdLst>
                <a:gd name="connsiteX0" fmla="*/ 190005 w 190005"/>
                <a:gd name="connsiteY0" fmla="*/ 665018 h 665018"/>
                <a:gd name="connsiteX1" fmla="*/ 0 w 190005"/>
                <a:gd name="connsiteY1" fmla="*/ 344384 h 665018"/>
                <a:gd name="connsiteX2" fmla="*/ 190005 w 190005"/>
                <a:gd name="connsiteY2" fmla="*/ 0 h 66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005" h="665018">
                  <a:moveTo>
                    <a:pt x="190005" y="665018"/>
                  </a:moveTo>
                  <a:cubicBezTo>
                    <a:pt x="95002" y="560119"/>
                    <a:pt x="0" y="455220"/>
                    <a:pt x="0" y="344384"/>
                  </a:cubicBezTo>
                  <a:cubicBezTo>
                    <a:pt x="0" y="233548"/>
                    <a:pt x="95002" y="116774"/>
                    <a:pt x="190005" y="0"/>
                  </a:cubicBezTo>
                </a:path>
              </a:pathLst>
            </a:custGeom>
            <a:ln>
              <a:solidFill>
                <a:schemeClr val="tx1">
                  <a:lumMod val="65000"/>
                  <a:lumOff val="35000"/>
                </a:schemeClr>
              </a:solidFill>
              <a:headEnd type="non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latinLnBrk="0">
                <a:defRPr/>
              </a:pPr>
              <a:endParaRPr lang="ko-KR" altLang="en-US">
                <a:latin typeface="+mn-ea"/>
              </a:endParaRPr>
            </a:p>
          </p:txBody>
        </p:sp>
        <p:sp>
          <p:nvSpPr>
            <p:cNvPr id="31" name="자유형 30"/>
            <p:cNvSpPr/>
            <p:nvPr/>
          </p:nvSpPr>
          <p:spPr>
            <a:xfrm flipH="1" flipV="1">
              <a:off x="3668713" y="2220913"/>
              <a:ext cx="190500" cy="665162"/>
            </a:xfrm>
            <a:custGeom>
              <a:avLst/>
              <a:gdLst>
                <a:gd name="connsiteX0" fmla="*/ 190005 w 190005"/>
                <a:gd name="connsiteY0" fmla="*/ 665018 h 665018"/>
                <a:gd name="connsiteX1" fmla="*/ 0 w 190005"/>
                <a:gd name="connsiteY1" fmla="*/ 344384 h 665018"/>
                <a:gd name="connsiteX2" fmla="*/ 190005 w 190005"/>
                <a:gd name="connsiteY2" fmla="*/ 0 h 66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005" h="665018">
                  <a:moveTo>
                    <a:pt x="190005" y="665018"/>
                  </a:moveTo>
                  <a:cubicBezTo>
                    <a:pt x="95002" y="560119"/>
                    <a:pt x="0" y="455220"/>
                    <a:pt x="0" y="344384"/>
                  </a:cubicBezTo>
                  <a:cubicBezTo>
                    <a:pt x="0" y="233548"/>
                    <a:pt x="95002" y="116774"/>
                    <a:pt x="190005" y="0"/>
                  </a:cubicBezTo>
                </a:path>
              </a:pathLst>
            </a:custGeom>
            <a:ln>
              <a:solidFill>
                <a:schemeClr val="tx1">
                  <a:lumMod val="65000"/>
                  <a:lumOff val="35000"/>
                </a:schemeClr>
              </a:solidFill>
              <a:prstDash val="sysDot"/>
              <a:headEnd type="none" w="med" len="med"/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latinLnBrk="0">
                <a:defRPr/>
              </a:pPr>
              <a:endParaRPr lang="ko-KR" altLang="en-US">
                <a:latin typeface="+mn-ea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279525" y="2251075"/>
              <a:ext cx="950913" cy="6000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100" dirty="0">
                  <a:latin typeface="+mn-ea"/>
                  <a:ea typeface="+mn-ea"/>
                </a:rPr>
                <a:t>저렴한 의료</a:t>
              </a:r>
              <a:r>
                <a:rPr lang="en-US" altLang="ko-KR" sz="1100" dirty="0">
                  <a:latin typeface="+mn-ea"/>
                  <a:ea typeface="+mn-ea"/>
                </a:rPr>
                <a:t>, </a:t>
              </a:r>
              <a:r>
                <a:rPr lang="ko-KR" altLang="en-US" sz="1100" dirty="0">
                  <a:latin typeface="+mn-ea"/>
                  <a:ea typeface="+mn-ea"/>
                </a:rPr>
                <a:t>복지 서비스 제공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749675" y="2298700"/>
              <a:ext cx="584200" cy="4302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100" dirty="0">
                  <a:latin typeface="+mn-ea"/>
                  <a:ea typeface="+mn-ea"/>
                </a:rPr>
                <a:t>조합비</a:t>
              </a:r>
              <a:r>
                <a:rPr lang="en-US" altLang="ko-KR" sz="1100" dirty="0">
                  <a:latin typeface="+mn-ea"/>
                  <a:ea typeface="+mn-ea"/>
                </a:rPr>
                <a:t/>
              </a:r>
              <a:br>
                <a:rPr lang="en-US" altLang="ko-KR" sz="1100" dirty="0">
                  <a:latin typeface="+mn-ea"/>
                  <a:ea typeface="+mn-ea"/>
                </a:rPr>
              </a:br>
              <a:r>
                <a:rPr lang="ko-KR" altLang="en-US" sz="1100" dirty="0">
                  <a:latin typeface="+mn-ea"/>
                  <a:ea typeface="+mn-ea"/>
                </a:rPr>
                <a:t>납부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182134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0777"/>
            <a:ext cx="5891212" cy="369348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altLang="ko-KR" dirty="0" smtClean="0"/>
              <a:t>4. </a:t>
            </a:r>
            <a:r>
              <a:rPr dirty="0"/>
              <a:t>기본 모델 </a:t>
            </a:r>
            <a:r>
              <a:rPr dirty="0" err="1"/>
              <a:t>유형별</a:t>
            </a:r>
            <a:r>
              <a:rPr dirty="0"/>
              <a:t> </a:t>
            </a:r>
            <a:r>
              <a:rPr dirty="0" err="1" smtClean="0"/>
              <a:t>사례</a:t>
            </a:r>
            <a:endParaRPr dirty="0"/>
          </a:p>
        </p:txBody>
      </p:sp>
      <p:sp>
        <p:nvSpPr>
          <p:cNvPr id="35843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005BC4-B686-446D-8958-918B0972F71B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178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5847" name="그룹 14"/>
          <p:cNvGrpSpPr>
            <a:grpSpLocks/>
          </p:cNvGrpSpPr>
          <p:nvPr/>
        </p:nvGrpSpPr>
        <p:grpSpPr bwMode="auto">
          <a:xfrm>
            <a:off x="277813" y="1158875"/>
            <a:ext cx="790575" cy="704850"/>
            <a:chOff x="732987" y="7372392"/>
            <a:chExt cx="788095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732987" y="7677739"/>
              <a:ext cx="788095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기본 모델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유형별 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5864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그룹 23"/>
          <p:cNvGrpSpPr/>
          <p:nvPr/>
        </p:nvGrpSpPr>
        <p:grpSpPr>
          <a:xfrm>
            <a:off x="1182688" y="1186180"/>
            <a:ext cx="5200650" cy="4354513"/>
            <a:chOff x="1182688" y="1117600"/>
            <a:chExt cx="5372100" cy="4354513"/>
          </a:xfrm>
        </p:grpSpPr>
        <p:sp>
          <p:nvSpPr>
            <p:cNvPr id="67" name="모서리가 둥근 직사각형 66"/>
            <p:cNvSpPr/>
            <p:nvPr/>
          </p:nvSpPr>
          <p:spPr>
            <a:xfrm>
              <a:off x="1182688" y="1117600"/>
              <a:ext cx="5372100" cy="3302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200" b="1" dirty="0" err="1" smtClean="0">
                  <a:latin typeface="+mn-ea"/>
                </a:rPr>
                <a:t>팝펀딩</a:t>
              </a:r>
              <a:endParaRPr lang="ko-KR" altLang="en-US" sz="1200" b="1" dirty="0">
                <a:latin typeface="+mn-ea"/>
              </a:endParaRPr>
            </a:p>
          </p:txBody>
        </p:sp>
        <p:sp>
          <p:nvSpPr>
            <p:cNvPr id="22" name="AutoShape 380"/>
            <p:cNvSpPr>
              <a:spLocks noChangeArrowheads="1"/>
            </p:cNvSpPr>
            <p:nvPr/>
          </p:nvSpPr>
          <p:spPr bwMode="gray">
            <a:xfrm>
              <a:off x="1182688" y="1668463"/>
              <a:ext cx="5372100" cy="1711325"/>
            </a:xfrm>
            <a:prstGeom prst="roundRect">
              <a:avLst>
                <a:gd name="adj" fmla="val 11921"/>
              </a:avLst>
            </a:prstGeom>
            <a:solidFill>
              <a:schemeClr val="bg1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 kern="0">
                <a:solidFill>
                  <a:sysClr val="windowText" lastClr="0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5" name="직선 화살표 연결선 24"/>
            <p:cNvCxnSpPr/>
            <p:nvPr/>
          </p:nvCxnSpPr>
          <p:spPr>
            <a:xfrm>
              <a:off x="2541588" y="2073275"/>
              <a:ext cx="2522537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2708276" y="1781175"/>
              <a:ext cx="227171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원리금 상환 </a:t>
              </a:r>
              <a:r>
                <a:rPr lang="en-US" altLang="ko-KR" sz="1200" dirty="0">
                  <a:latin typeface="+mn-ea"/>
                  <a:ea typeface="+mn-ea"/>
                </a:rPr>
                <a:t>+ </a:t>
              </a:r>
              <a:r>
                <a:rPr lang="ko-KR" altLang="en-US" sz="1200" dirty="0">
                  <a:latin typeface="+mn-ea"/>
                  <a:ea typeface="+mn-ea"/>
                </a:rPr>
                <a:t>자활</a:t>
              </a:r>
            </a:p>
          </p:txBody>
        </p:sp>
        <p:cxnSp>
          <p:nvCxnSpPr>
            <p:cNvPr id="28" name="직선 화살표 연결선 27"/>
            <p:cNvCxnSpPr/>
            <p:nvPr/>
          </p:nvCxnSpPr>
          <p:spPr>
            <a:xfrm flipH="1">
              <a:off x="2541588" y="2998788"/>
              <a:ext cx="2438400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3141663" y="3051175"/>
              <a:ext cx="1404937" cy="2778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대출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182688" y="3563938"/>
              <a:ext cx="5372100" cy="19081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기존 금융소외계층은 대부업체를 이용하거나 사채 시장을 이용할 수 밖에 없었음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상대적으로 금리가 저렴한 대부업체도 조달금리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(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연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10~17%),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중개 수수료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(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연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5~10%)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등이 연이율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15~27%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에 이르는 고비용 구조라 최대 연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49%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의 고금리 가격대를 가질 수밖에 없는 상황</a:t>
              </a:r>
              <a:endParaRPr lang="en-US" altLang="ko-KR" sz="120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팝펀딩은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개인투자자와 직접 연결을 통해 이러한 고비용을 제거해 대출금리를 최대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30%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미만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평균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10%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전후로 낮추는 데 성공</a:t>
              </a:r>
              <a:endParaRPr lang="en-US" altLang="ko-KR" sz="120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많은 이용자가 대출결정에 관여하고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집행된 채권에 대해 지속적으로 관여할 때 작동하는 집단지성 덕분에 우려했던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대손율은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평균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7~8%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를 기록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대형 대부업체의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대손율이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평균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11%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라는 점에 비쳐보면 상당히 양호한 결과</a:t>
              </a:r>
            </a:p>
          </p:txBody>
        </p:sp>
        <p:sp>
          <p:nvSpPr>
            <p:cNvPr id="35" name="구름 34"/>
            <p:cNvSpPr/>
            <p:nvPr/>
          </p:nvSpPr>
          <p:spPr>
            <a:xfrm>
              <a:off x="5035550" y="1924050"/>
              <a:ext cx="1423988" cy="1206500"/>
            </a:xfrm>
            <a:prstGeom prst="cloud">
              <a:avLst/>
            </a:prstGeom>
            <a:solidFill>
              <a:srgbClr val="C1719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r>
                <a:rPr lang="ko-KR" altLang="en-US" sz="1200" dirty="0">
                  <a:solidFill>
                    <a:srgbClr val="FFFFFF"/>
                  </a:solidFill>
                  <a:latin typeface="+mn-ea"/>
                  <a:ea typeface="+mn-ea"/>
                </a:rPr>
                <a:t>개인투자자</a:t>
              </a:r>
            </a:p>
          </p:txBody>
        </p:sp>
        <p:sp>
          <p:nvSpPr>
            <p:cNvPr id="34" name="타원 33"/>
            <p:cNvSpPr/>
            <p:nvPr/>
          </p:nvSpPr>
          <p:spPr>
            <a:xfrm>
              <a:off x="1341438" y="1924050"/>
              <a:ext cx="1319212" cy="1206500"/>
            </a:xfrm>
            <a:prstGeom prst="ellipse">
              <a:avLst/>
            </a:prstGeom>
            <a:solidFill>
              <a:schemeClr val="accent3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r>
                <a:rPr lang="ko-KR" altLang="en-US" sz="1200" dirty="0">
                  <a:solidFill>
                    <a:srgbClr val="FFFFFF"/>
                  </a:solidFill>
                  <a:latin typeface="+mn-ea"/>
                  <a:ea typeface="+mn-ea"/>
                </a:rPr>
                <a:t>금융소외계층</a:t>
              </a:r>
            </a:p>
          </p:txBody>
        </p:sp>
        <p:sp>
          <p:nvSpPr>
            <p:cNvPr id="36" name="모서리가 둥근 직사각형 35"/>
            <p:cNvSpPr/>
            <p:nvPr/>
          </p:nvSpPr>
          <p:spPr>
            <a:xfrm>
              <a:off x="3189288" y="2330450"/>
              <a:ext cx="1317625" cy="384175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r>
                <a:rPr lang="ko-KR" altLang="en-US" sz="1200">
                  <a:solidFill>
                    <a:srgbClr val="FFFFFF"/>
                  </a:solidFill>
                  <a:latin typeface="+mn-ea"/>
                  <a:ea typeface="+mn-ea"/>
                </a:rPr>
                <a:t>팝펀딩</a:t>
              </a:r>
              <a:endParaRPr lang="ko-KR" altLang="en-US" sz="12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cxnSp>
          <p:nvCxnSpPr>
            <p:cNvPr id="8" name="직선 화살표 연결선 7"/>
            <p:cNvCxnSpPr/>
            <p:nvPr/>
          </p:nvCxnSpPr>
          <p:spPr>
            <a:xfrm flipV="1">
              <a:off x="3832225" y="2097088"/>
              <a:ext cx="0" cy="242887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직선 화살표 연결선 36"/>
            <p:cNvCxnSpPr/>
            <p:nvPr/>
          </p:nvCxnSpPr>
          <p:spPr>
            <a:xfrm flipV="1">
              <a:off x="3832225" y="2714625"/>
              <a:ext cx="0" cy="242888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ot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3807922" y="2116138"/>
              <a:ext cx="439132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latinLnBrk="0">
                <a:defRPr/>
              </a:pPr>
              <a:r>
                <a:rPr lang="ko-KR" altLang="en-US" sz="1100">
                  <a:latin typeface="+mn-ea"/>
                  <a:ea typeface="+mn-ea"/>
                </a:rPr>
                <a:t>연결</a:t>
              </a:r>
              <a:endParaRPr lang="ko-KR" altLang="en-US" sz="1100" dirty="0">
                <a:latin typeface="+mn-ea"/>
                <a:ea typeface="+mn-ea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802048" y="2732088"/>
              <a:ext cx="569944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latinLnBrk="0">
                <a:defRPr/>
              </a:pPr>
              <a:r>
                <a:rPr lang="ko-KR" altLang="en-US" sz="1100">
                  <a:latin typeface="+mn-ea"/>
                  <a:ea typeface="+mn-ea"/>
                </a:rPr>
                <a:t>가입비</a:t>
              </a:r>
              <a:endParaRPr lang="ko-KR" altLang="en-US" sz="1100" dirty="0"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97799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0777"/>
            <a:ext cx="5891212" cy="369348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altLang="ko-KR" dirty="0" smtClean="0"/>
              <a:t>4. </a:t>
            </a:r>
            <a:r>
              <a:rPr dirty="0" smtClean="0"/>
              <a:t>기본 모델 유형별 </a:t>
            </a:r>
            <a:r>
              <a:rPr dirty="0" err="1" smtClean="0"/>
              <a:t>사례</a:t>
            </a:r>
            <a:r>
              <a:rPr dirty="0" smtClean="0"/>
              <a:t> </a:t>
            </a:r>
            <a:endParaRPr dirty="0"/>
          </a:p>
        </p:txBody>
      </p:sp>
      <p:sp>
        <p:nvSpPr>
          <p:cNvPr id="3686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4622501-3BC2-45CE-A2F5-61F4BB53C5B9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179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6871" name="그룹 14"/>
          <p:cNvGrpSpPr>
            <a:grpSpLocks/>
          </p:cNvGrpSpPr>
          <p:nvPr/>
        </p:nvGrpSpPr>
        <p:grpSpPr bwMode="auto">
          <a:xfrm>
            <a:off x="277813" y="1158875"/>
            <a:ext cx="790575" cy="704850"/>
            <a:chOff x="732987" y="7372392"/>
            <a:chExt cx="788095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732987" y="7677739"/>
              <a:ext cx="788095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기본 모델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유형별 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6887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그룹 22"/>
          <p:cNvGrpSpPr/>
          <p:nvPr/>
        </p:nvGrpSpPr>
        <p:grpSpPr>
          <a:xfrm>
            <a:off x="1182688" y="1186180"/>
            <a:ext cx="5200650" cy="4432300"/>
            <a:chOff x="1182688" y="1117600"/>
            <a:chExt cx="5372100" cy="4432300"/>
          </a:xfrm>
        </p:grpSpPr>
        <p:sp>
          <p:nvSpPr>
            <p:cNvPr id="67" name="모서리가 둥근 직사각형 66"/>
            <p:cNvSpPr/>
            <p:nvPr/>
          </p:nvSpPr>
          <p:spPr>
            <a:xfrm>
              <a:off x="1182688" y="1117600"/>
              <a:ext cx="5372100" cy="3302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200" b="1" dirty="0" err="1" smtClean="0">
                  <a:latin typeface="+mn-ea"/>
                </a:rPr>
                <a:t>하나를위한음악재단</a:t>
              </a:r>
              <a:endParaRPr lang="ko-KR" altLang="en-US" sz="1200" b="1" dirty="0" smtClean="0">
                <a:latin typeface="+mn-ea"/>
              </a:endParaRPr>
            </a:p>
          </p:txBody>
        </p:sp>
        <p:sp>
          <p:nvSpPr>
            <p:cNvPr id="22" name="AutoShape 380"/>
            <p:cNvSpPr>
              <a:spLocks noChangeArrowheads="1"/>
            </p:cNvSpPr>
            <p:nvPr/>
          </p:nvSpPr>
          <p:spPr bwMode="gray">
            <a:xfrm>
              <a:off x="1182688" y="1668463"/>
              <a:ext cx="5372100" cy="2251075"/>
            </a:xfrm>
            <a:prstGeom prst="roundRect">
              <a:avLst>
                <a:gd name="adj" fmla="val 11921"/>
              </a:avLst>
            </a:prstGeom>
            <a:solidFill>
              <a:schemeClr val="bg1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 kern="0">
                <a:solidFill>
                  <a:sysClr val="windowText" lastClr="000000"/>
                </a:solidFill>
                <a:latin typeface="+mn-ea"/>
                <a:ea typeface="+mn-ea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182688" y="4087813"/>
              <a:ext cx="5372100" cy="14620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국내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·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외 문화소외계층에게 음악공연과 음악교육을 지원하는 기관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하나를위한음악재단처럼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재화 및 서비스를 외부 시장에 판매하고 이로 인한 수입을 취약계층을 위한 서비스 사업에 사용</a:t>
              </a:r>
              <a:endParaRPr lang="en-US" altLang="ko-KR" sz="120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하나를위한음악재단의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핵심 사업 모델인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하모니네이션은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기존 음악계에서 진행되고 있는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1:1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개인레슨 형식의 교육을 뛰어넘는 혁신적인 그룹교육 학습시스템으로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음악적인 기교뿐만 아니라 음악 속에 있는 철학적 가치와 다양한 교육적 요소 포함</a:t>
              </a:r>
            </a:p>
          </p:txBody>
        </p:sp>
        <p:sp>
          <p:nvSpPr>
            <p:cNvPr id="31" name="모서리가 둥근 직사각형 30"/>
            <p:cNvSpPr/>
            <p:nvPr/>
          </p:nvSpPr>
          <p:spPr>
            <a:xfrm>
              <a:off x="1341438" y="2339975"/>
              <a:ext cx="1709737" cy="82550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r>
                <a:rPr lang="ko-KR" altLang="en-US" sz="1200" dirty="0" err="1">
                  <a:solidFill>
                    <a:srgbClr val="FFFFFF"/>
                  </a:solidFill>
                  <a:latin typeface="+mn-ea"/>
                  <a:ea typeface="+mn-ea"/>
                </a:rPr>
                <a:t>하나를위한음악재단</a:t>
              </a:r>
              <a:endParaRPr lang="ko-KR" altLang="en-US" sz="12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32" name="구름 31"/>
            <p:cNvSpPr/>
            <p:nvPr/>
          </p:nvSpPr>
          <p:spPr>
            <a:xfrm>
              <a:off x="4441825" y="2911475"/>
              <a:ext cx="1709738" cy="823913"/>
            </a:xfrm>
            <a:prstGeom prst="cloud">
              <a:avLst/>
            </a:prstGeom>
            <a:solidFill>
              <a:srgbClr val="C1719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r>
                <a:rPr lang="ko-KR" altLang="en-US" sz="1200">
                  <a:solidFill>
                    <a:srgbClr val="FFFFFF"/>
                  </a:solidFill>
                  <a:latin typeface="+mn-ea"/>
                  <a:ea typeface="+mn-ea"/>
                </a:rPr>
                <a:t>일반인</a:t>
              </a:r>
              <a:endParaRPr lang="ko-KR" altLang="en-US" sz="12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33" name="타원 32"/>
            <p:cNvSpPr/>
            <p:nvPr/>
          </p:nvSpPr>
          <p:spPr>
            <a:xfrm>
              <a:off x="4441825" y="1878013"/>
              <a:ext cx="1709738" cy="823912"/>
            </a:xfrm>
            <a:prstGeom prst="ellipse">
              <a:avLst/>
            </a:prstGeom>
            <a:solidFill>
              <a:schemeClr val="accent3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r>
                <a:rPr lang="ko-KR" altLang="en-US" sz="1200" dirty="0">
                  <a:solidFill>
                    <a:srgbClr val="FFFFFF"/>
                  </a:solidFill>
                  <a:latin typeface="+mn-ea"/>
                  <a:ea typeface="+mn-ea"/>
                </a:rPr>
                <a:t>소외계층</a:t>
              </a:r>
            </a:p>
          </p:txBody>
        </p:sp>
        <p:cxnSp>
          <p:nvCxnSpPr>
            <p:cNvPr id="39" name="직선 화살표 연결선 38"/>
            <p:cNvCxnSpPr>
              <a:endCxn id="33" idx="2"/>
            </p:cNvCxnSpPr>
            <p:nvPr/>
          </p:nvCxnSpPr>
          <p:spPr>
            <a:xfrm flipV="1">
              <a:off x="3051175" y="2290763"/>
              <a:ext cx="1390650" cy="346075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3689350" y="1781175"/>
              <a:ext cx="989013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무료공연</a:t>
              </a:r>
              <a:r>
                <a:rPr lang="en-US" altLang="ko-KR" sz="1200" dirty="0">
                  <a:latin typeface="+mn-ea"/>
                  <a:ea typeface="+mn-ea"/>
                </a:rPr>
                <a:t>,</a:t>
              </a:r>
              <a:br>
                <a:rPr lang="en-US" altLang="ko-KR" sz="1200" dirty="0">
                  <a:latin typeface="+mn-ea"/>
                  <a:ea typeface="+mn-ea"/>
                </a:rPr>
              </a:br>
              <a:r>
                <a:rPr lang="ko-KR" altLang="en-US" sz="1200" dirty="0">
                  <a:latin typeface="+mn-ea"/>
                  <a:ea typeface="+mn-ea"/>
                </a:rPr>
                <a:t>무료교실</a:t>
              </a:r>
            </a:p>
          </p:txBody>
        </p:sp>
        <p:cxnSp>
          <p:nvCxnSpPr>
            <p:cNvPr id="47" name="직선 화살표 연결선 46"/>
            <p:cNvCxnSpPr/>
            <p:nvPr/>
          </p:nvCxnSpPr>
          <p:spPr>
            <a:xfrm>
              <a:off x="3051175" y="2871788"/>
              <a:ext cx="1390650" cy="346075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3689350" y="2671763"/>
              <a:ext cx="989013" cy="4619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유료공연</a:t>
              </a:r>
              <a:r>
                <a:rPr lang="en-US" altLang="ko-KR" sz="1200" dirty="0">
                  <a:latin typeface="+mn-ea"/>
                  <a:ea typeface="+mn-ea"/>
                </a:rPr>
                <a:t>,</a:t>
              </a:r>
              <a:br>
                <a:rPr lang="en-US" altLang="ko-KR" sz="1200" dirty="0">
                  <a:latin typeface="+mn-ea"/>
                  <a:ea typeface="+mn-ea"/>
                </a:rPr>
              </a:br>
              <a:r>
                <a:rPr lang="ko-KR" altLang="en-US" sz="1200" dirty="0">
                  <a:latin typeface="+mn-ea"/>
                  <a:ea typeface="+mn-ea"/>
                </a:rPr>
                <a:t>아카데미</a:t>
              </a:r>
            </a:p>
          </p:txBody>
        </p:sp>
        <p:cxnSp>
          <p:nvCxnSpPr>
            <p:cNvPr id="49" name="직선 화살표 연결선 48"/>
            <p:cNvCxnSpPr/>
            <p:nvPr/>
          </p:nvCxnSpPr>
          <p:spPr>
            <a:xfrm>
              <a:off x="3051175" y="3062288"/>
              <a:ext cx="1390650" cy="346075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headEnd type="triangl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2892425" y="3217863"/>
              <a:ext cx="990600" cy="4619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입장료</a:t>
              </a:r>
              <a:r>
                <a:rPr lang="en-US" altLang="ko-KR" sz="1200" dirty="0">
                  <a:latin typeface="+mn-ea"/>
                  <a:ea typeface="+mn-ea"/>
                </a:rPr>
                <a:t>,</a:t>
              </a:r>
              <a:br>
                <a:rPr lang="en-US" altLang="ko-KR" sz="1200" dirty="0">
                  <a:latin typeface="+mn-ea"/>
                  <a:ea typeface="+mn-ea"/>
                </a:rPr>
              </a:br>
              <a:r>
                <a:rPr lang="ko-KR" altLang="en-US" sz="1200" dirty="0">
                  <a:latin typeface="+mn-ea"/>
                  <a:ea typeface="+mn-ea"/>
                </a:rPr>
                <a:t>수강료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77258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슬라이드 번호 개체 틀 16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DF97E43F-1199-456C-889C-E1023B051467}" type="slidenum">
              <a:rPr lang="ko-KR" altLang="en-US"/>
              <a:pPr>
                <a:defRPr/>
              </a:pPr>
              <a:t>18</a:t>
            </a:fld>
            <a:endParaRPr lang="ko-KR" altLang="en-US" dirty="0"/>
          </a:p>
        </p:txBody>
      </p:sp>
      <p:sp>
        <p:nvSpPr>
          <p:cNvPr id="5" name="제목 17"/>
          <p:cNvSpPr txBox="1">
            <a:spLocks/>
          </p:cNvSpPr>
          <p:nvPr/>
        </p:nvSpPr>
        <p:spPr bwMode="auto">
          <a:xfrm>
            <a:off x="368300" y="3603625"/>
            <a:ext cx="6359525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54" tIns="45728" rIns="91454" bIns="45728" anchor="ctr"/>
          <a:lstStyle/>
          <a:p>
            <a:pPr algn="ctr" latinLnBrk="0">
              <a:defRPr/>
            </a:pPr>
            <a:r>
              <a:rPr kumimoji="0" lang="en-US" altLang="ko-KR" sz="3600" b="1" dirty="0">
                <a:latin typeface="Georgia" pitchFamily="18" charset="0"/>
                <a:ea typeface="+mj-ea"/>
                <a:cs typeface="+mj-cs"/>
              </a:rPr>
              <a:t>Assess</a:t>
            </a:r>
            <a:br>
              <a:rPr kumimoji="0" lang="en-US" altLang="ko-KR" sz="3600" b="1" dirty="0">
                <a:latin typeface="Georgia" pitchFamily="18" charset="0"/>
                <a:ea typeface="+mj-ea"/>
                <a:cs typeface="+mj-cs"/>
              </a:rPr>
            </a:br>
            <a:r>
              <a:rPr kumimoji="0" lang="en-US" altLang="ko-KR" sz="3600" b="1" dirty="0">
                <a:latin typeface="Georgia" pitchFamily="18" charset="0"/>
                <a:ea typeface="+mj-ea"/>
                <a:cs typeface="+mj-cs"/>
              </a:rPr>
              <a:t>2. </a:t>
            </a:r>
            <a:r>
              <a:rPr kumimoji="0" lang="ko-KR" altLang="en-US" sz="3600" b="1" dirty="0">
                <a:latin typeface="Georgia" pitchFamily="18" charset="0"/>
                <a:ea typeface="+mj-ea"/>
                <a:cs typeface="+mj-cs"/>
              </a:rPr>
              <a:t>주요</a:t>
            </a:r>
            <a:r>
              <a:rPr kumimoji="0" lang="en-US" altLang="ko-KR" sz="3600" b="1" dirty="0">
                <a:latin typeface="Georgia" pitchFamily="18" charset="0"/>
                <a:ea typeface="+mj-ea"/>
                <a:cs typeface="+mj-cs"/>
              </a:rPr>
              <a:t> </a:t>
            </a:r>
            <a:r>
              <a:rPr kumimoji="0" lang="ko-KR" altLang="en-US" sz="3600" b="1" dirty="0">
                <a:latin typeface="Georgia" pitchFamily="18" charset="0"/>
                <a:ea typeface="+mj-ea"/>
                <a:cs typeface="+mj-cs"/>
              </a:rPr>
              <a:t>이론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0777"/>
            <a:ext cx="5891212" cy="369348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altLang="ko-KR" dirty="0" smtClean="0"/>
              <a:t>4. </a:t>
            </a:r>
            <a:r>
              <a:rPr dirty="0" smtClean="0"/>
              <a:t>기본 모델 유형별 </a:t>
            </a:r>
            <a:r>
              <a:rPr dirty="0" err="1" smtClean="0"/>
              <a:t>사례</a:t>
            </a:r>
            <a:r>
              <a:rPr dirty="0" smtClean="0"/>
              <a:t> </a:t>
            </a:r>
            <a:endParaRPr dirty="0"/>
          </a:p>
        </p:txBody>
      </p:sp>
      <p:sp>
        <p:nvSpPr>
          <p:cNvPr id="37891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275B837-604E-4EB9-AAC4-A75F0D4A523F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180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7895" name="그룹 14"/>
          <p:cNvGrpSpPr>
            <a:grpSpLocks/>
          </p:cNvGrpSpPr>
          <p:nvPr/>
        </p:nvGrpSpPr>
        <p:grpSpPr bwMode="auto">
          <a:xfrm>
            <a:off x="277813" y="1158875"/>
            <a:ext cx="790575" cy="704850"/>
            <a:chOff x="732987" y="7372392"/>
            <a:chExt cx="788095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732987" y="7677739"/>
              <a:ext cx="788095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기본 모델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유형별 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7915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그룹 26"/>
          <p:cNvGrpSpPr/>
          <p:nvPr/>
        </p:nvGrpSpPr>
        <p:grpSpPr>
          <a:xfrm>
            <a:off x="1182688" y="1186180"/>
            <a:ext cx="5200650" cy="4248150"/>
            <a:chOff x="1182688" y="1117600"/>
            <a:chExt cx="5372100" cy="4248150"/>
          </a:xfrm>
        </p:grpSpPr>
        <p:sp>
          <p:nvSpPr>
            <p:cNvPr id="67" name="모서리가 둥근 직사각형 66"/>
            <p:cNvSpPr/>
            <p:nvPr/>
          </p:nvSpPr>
          <p:spPr>
            <a:xfrm>
              <a:off x="1182688" y="1117600"/>
              <a:ext cx="5372100" cy="3302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200" b="1" dirty="0" err="1" smtClean="0">
                  <a:latin typeface="+mn-ea"/>
                </a:rPr>
                <a:t>성공회푸드뱅크</a:t>
              </a:r>
              <a:endParaRPr lang="ko-KR" altLang="en-US" sz="1200" b="1" dirty="0">
                <a:latin typeface="+mn-ea"/>
              </a:endParaRPr>
            </a:p>
          </p:txBody>
        </p:sp>
        <p:sp>
          <p:nvSpPr>
            <p:cNvPr id="22" name="AutoShape 380"/>
            <p:cNvSpPr>
              <a:spLocks noChangeArrowheads="1"/>
            </p:cNvSpPr>
            <p:nvPr/>
          </p:nvSpPr>
          <p:spPr bwMode="gray">
            <a:xfrm>
              <a:off x="1182688" y="1668463"/>
              <a:ext cx="5372100" cy="2251075"/>
            </a:xfrm>
            <a:prstGeom prst="roundRect">
              <a:avLst>
                <a:gd name="adj" fmla="val 11921"/>
              </a:avLst>
            </a:prstGeom>
            <a:solidFill>
              <a:schemeClr val="bg1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 kern="0">
                <a:solidFill>
                  <a:sysClr val="windowText" lastClr="000000"/>
                </a:solidFill>
                <a:latin typeface="+mn-ea"/>
                <a:ea typeface="+mn-ea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182688" y="4087813"/>
              <a:ext cx="5372100" cy="1277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성공회푸드뱅크는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정동국밥이 경쟁력을 갖추려면 음식의 질과 안정성이 필수라 판단하고 처음부터 전문 요식업체와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파트너십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추구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㈜평원의 적극적인 참여로 초기 시행착오를 최소화</a:t>
              </a:r>
              <a:endParaRPr lang="en-US" altLang="ko-KR" sz="120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대중모금방법을 통해 특정 자본 의존성을 최소화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정동국밥을 기획하던 초기에 모 기업재단에서 상당한 자금을 투자하겠다고 제안했으나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성공회푸드뱅크는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소셜펀딩이나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크라우드펀딩이라는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대중모금방법을 선택</a:t>
              </a:r>
            </a:p>
          </p:txBody>
        </p:sp>
        <p:sp>
          <p:nvSpPr>
            <p:cNvPr id="31" name="모서리가 둥근 직사각형 30"/>
            <p:cNvSpPr/>
            <p:nvPr/>
          </p:nvSpPr>
          <p:spPr>
            <a:xfrm>
              <a:off x="1341438" y="2339975"/>
              <a:ext cx="1235075" cy="82550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r>
                <a:rPr lang="ko-KR" altLang="en-US" sz="1200" dirty="0">
                  <a:solidFill>
                    <a:srgbClr val="FFFFFF"/>
                  </a:solidFill>
                  <a:latin typeface="+mn-ea"/>
                  <a:ea typeface="+mn-ea"/>
                </a:rPr>
                <a:t>정동국밥</a:t>
              </a:r>
            </a:p>
          </p:txBody>
        </p:sp>
        <p:sp>
          <p:nvSpPr>
            <p:cNvPr id="32" name="구름 31"/>
            <p:cNvSpPr/>
            <p:nvPr/>
          </p:nvSpPr>
          <p:spPr>
            <a:xfrm>
              <a:off x="3349625" y="2911475"/>
              <a:ext cx="1233488" cy="823913"/>
            </a:xfrm>
            <a:prstGeom prst="cloud">
              <a:avLst/>
            </a:prstGeom>
            <a:solidFill>
              <a:srgbClr val="C1719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r>
                <a:rPr lang="ko-KR" altLang="en-US" sz="1200">
                  <a:solidFill>
                    <a:srgbClr val="FFFFFF"/>
                  </a:solidFill>
                  <a:latin typeface="+mn-ea"/>
                  <a:ea typeface="+mn-ea"/>
                </a:rPr>
                <a:t>일반인</a:t>
              </a:r>
              <a:endParaRPr lang="ko-KR" altLang="en-US" sz="12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33" name="정오각형 32"/>
            <p:cNvSpPr/>
            <p:nvPr/>
          </p:nvSpPr>
          <p:spPr>
            <a:xfrm>
              <a:off x="3349625" y="1878013"/>
              <a:ext cx="1233488" cy="823912"/>
            </a:xfrm>
            <a:prstGeom prst="pentagon">
              <a:avLst/>
            </a:prstGeom>
            <a:solidFill>
              <a:schemeClr val="accent6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r>
                <a:rPr lang="ko-KR" altLang="en-US" sz="1200">
                  <a:solidFill>
                    <a:srgbClr val="FFFFFF"/>
                  </a:solidFill>
                  <a:latin typeface="+mn-ea"/>
                  <a:ea typeface="+mn-ea"/>
                </a:rPr>
                <a:t>성공회 </a:t>
              </a:r>
              <a:r>
                <a:rPr lang="ko-KR" altLang="en-US" sz="1200" dirty="0" err="1">
                  <a:solidFill>
                    <a:srgbClr val="FFFFFF"/>
                  </a:solidFill>
                  <a:latin typeface="+mn-ea"/>
                  <a:ea typeface="+mn-ea"/>
                </a:rPr>
                <a:t>푸드뱅크</a:t>
              </a:r>
              <a:endParaRPr lang="ko-KR" altLang="en-US" sz="12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cxnSp>
          <p:nvCxnSpPr>
            <p:cNvPr id="39" name="직선 화살표 연결선 38"/>
            <p:cNvCxnSpPr/>
            <p:nvPr/>
          </p:nvCxnSpPr>
          <p:spPr>
            <a:xfrm flipV="1">
              <a:off x="2565400" y="2195513"/>
              <a:ext cx="784225" cy="195262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2595563" y="1900238"/>
              <a:ext cx="990600" cy="277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수익 기부</a:t>
              </a:r>
            </a:p>
          </p:txBody>
        </p:sp>
        <p:cxnSp>
          <p:nvCxnSpPr>
            <p:cNvPr id="47" name="직선 화살표 연결선 46"/>
            <p:cNvCxnSpPr/>
            <p:nvPr/>
          </p:nvCxnSpPr>
          <p:spPr>
            <a:xfrm>
              <a:off x="2586038" y="3028950"/>
              <a:ext cx="763587" cy="188913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2703513" y="2873375"/>
              <a:ext cx="989012" cy="2778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식당</a:t>
              </a:r>
            </a:p>
          </p:txBody>
        </p:sp>
        <p:cxnSp>
          <p:nvCxnSpPr>
            <p:cNvPr id="49" name="직선 화살표 연결선 48"/>
            <p:cNvCxnSpPr/>
            <p:nvPr/>
          </p:nvCxnSpPr>
          <p:spPr>
            <a:xfrm>
              <a:off x="2505075" y="3198813"/>
              <a:ext cx="844550" cy="20955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headEnd type="triangl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2109788" y="3278188"/>
              <a:ext cx="989012" cy="2762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>
                  <a:latin typeface="+mn-ea"/>
                  <a:ea typeface="+mn-ea"/>
                </a:rPr>
                <a:t>구입</a:t>
              </a:r>
              <a:endParaRPr lang="ko-KR" altLang="en-US" sz="1200" dirty="0">
                <a:latin typeface="+mn-ea"/>
                <a:ea typeface="+mn-ea"/>
              </a:endParaRPr>
            </a:p>
          </p:txBody>
        </p:sp>
        <p:sp>
          <p:nvSpPr>
            <p:cNvPr id="28" name="타원 27"/>
            <p:cNvSpPr/>
            <p:nvPr/>
          </p:nvSpPr>
          <p:spPr>
            <a:xfrm>
              <a:off x="5081588" y="1878013"/>
              <a:ext cx="1235075" cy="823912"/>
            </a:xfrm>
            <a:prstGeom prst="ellipse">
              <a:avLst/>
            </a:prstGeom>
            <a:solidFill>
              <a:schemeClr val="accent3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r>
                <a:rPr lang="ko-KR" altLang="en-US" sz="1200" dirty="0">
                  <a:solidFill>
                    <a:srgbClr val="FFFFFF"/>
                  </a:solidFill>
                  <a:latin typeface="+mn-ea"/>
                  <a:ea typeface="+mn-ea"/>
                </a:rPr>
                <a:t>도심 취약 결식 계층</a:t>
              </a:r>
            </a:p>
          </p:txBody>
        </p:sp>
        <p:cxnSp>
          <p:nvCxnSpPr>
            <p:cNvPr id="34" name="직선 화살표 연결선 33"/>
            <p:cNvCxnSpPr/>
            <p:nvPr/>
          </p:nvCxnSpPr>
          <p:spPr>
            <a:xfrm flipV="1">
              <a:off x="2624138" y="2398713"/>
              <a:ext cx="703262" cy="174625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2311400" y="2552700"/>
              <a:ext cx="990600" cy="2778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시너지</a:t>
              </a:r>
            </a:p>
          </p:txBody>
        </p:sp>
        <p:cxnSp>
          <p:nvCxnSpPr>
            <p:cNvPr id="36" name="직선 화살표 연결선 35"/>
            <p:cNvCxnSpPr>
              <a:endCxn id="28" idx="2"/>
            </p:cNvCxnSpPr>
            <p:nvPr/>
          </p:nvCxnSpPr>
          <p:spPr>
            <a:xfrm>
              <a:off x="4583113" y="2290763"/>
              <a:ext cx="498475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4521200" y="1804988"/>
              <a:ext cx="620713" cy="4619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무료</a:t>
              </a:r>
              <a:r>
                <a:rPr lang="en-US" altLang="ko-KR" sz="1200" dirty="0">
                  <a:latin typeface="+mn-ea"/>
                  <a:ea typeface="+mn-ea"/>
                </a:rPr>
                <a:t/>
              </a:r>
              <a:br>
                <a:rPr lang="en-US" altLang="ko-KR" sz="1200" dirty="0">
                  <a:latin typeface="+mn-ea"/>
                  <a:ea typeface="+mn-ea"/>
                </a:rPr>
              </a:br>
              <a:r>
                <a:rPr lang="ko-KR" altLang="en-US" sz="1200" dirty="0">
                  <a:latin typeface="+mn-ea"/>
                  <a:ea typeface="+mn-ea"/>
                </a:rPr>
                <a:t>급식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44794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5. </a:t>
            </a:r>
            <a:r>
              <a:rPr dirty="0" smtClean="0"/>
              <a:t>복합 및 강화 모델</a:t>
            </a:r>
            <a:endParaRPr dirty="0"/>
          </a:p>
        </p:txBody>
      </p:sp>
      <p:sp>
        <p:nvSpPr>
          <p:cNvPr id="38915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5A7A13D-5C39-4647-B698-7E8B63B71004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181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8919" name="그룹 14"/>
          <p:cNvGrpSpPr>
            <a:grpSpLocks/>
          </p:cNvGrpSpPr>
          <p:nvPr/>
        </p:nvGrpSpPr>
        <p:grpSpPr bwMode="auto">
          <a:xfrm>
            <a:off x="328613" y="1158875"/>
            <a:ext cx="688975" cy="550863"/>
            <a:chOff x="784122" y="7372392"/>
            <a:chExt cx="685828" cy="551962"/>
          </a:xfrm>
        </p:grpSpPr>
        <p:sp>
          <p:nvSpPr>
            <p:cNvPr id="20" name="TextBox 19"/>
            <p:cNvSpPr txBox="1"/>
            <p:nvPr/>
          </p:nvSpPr>
          <p:spPr>
            <a:xfrm>
              <a:off x="784122" y="7677800"/>
              <a:ext cx="685828" cy="246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복합 모델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8932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직사각형 28"/>
          <p:cNvSpPr/>
          <p:nvPr/>
        </p:nvSpPr>
        <p:spPr bwMode="auto">
          <a:xfrm>
            <a:off x="1238250" y="1193165"/>
            <a:ext cx="2071688" cy="80645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b="1" dirty="0">
                <a:solidFill>
                  <a:schemeClr val="bg1"/>
                </a:solidFill>
                <a:latin typeface="+mn-ea"/>
                <a:cs typeface="Times New Roman" pitchFamily="18" charset="0"/>
              </a:rPr>
              <a:t>복합적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Times New Roman" pitchFamily="18" charset="0"/>
              </a:rPr>
              <a:t> 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Times New Roman" pitchFamily="18" charset="0"/>
              </a:rPr>
              <a:t>혁신 운영 모델 </a:t>
            </a:r>
            <a:endParaRPr lang="en-US" altLang="ko-KR" sz="1200" b="1" dirty="0">
              <a:solidFill>
                <a:schemeClr val="bg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38" name="직사각형 37"/>
          <p:cNvSpPr/>
          <p:nvPr/>
        </p:nvSpPr>
        <p:spPr bwMode="auto">
          <a:xfrm>
            <a:off x="3419475" y="1193165"/>
            <a:ext cx="2963863" cy="8064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기본모델 둘 이상이 합쳐진 운영 모델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. 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즉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, 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현재 고용노동부 </a:t>
            </a:r>
            <a:r>
              <a:rPr lang="ko-KR" altLang="en-US" sz="1200" dirty="0" err="1">
                <a:solidFill>
                  <a:srgbClr val="000000"/>
                </a:solidFill>
                <a:latin typeface="+mn-ea"/>
                <a:cs typeface="Times New Roman" pitchFamily="18" charset="0"/>
              </a:rPr>
              <a:t>사회적기업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 분류 방식에 따르면 혼합형이 이에 해당함</a:t>
            </a:r>
            <a:r>
              <a:rPr lang="en-US" altLang="ko-KR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.</a:t>
            </a:r>
          </a:p>
        </p:txBody>
      </p:sp>
      <p:sp>
        <p:nvSpPr>
          <p:cNvPr id="44" name="직사각형 43"/>
          <p:cNvSpPr/>
          <p:nvPr/>
        </p:nvSpPr>
        <p:spPr bwMode="auto">
          <a:xfrm>
            <a:off x="1238250" y="2144078"/>
            <a:ext cx="2071688" cy="644525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b="1">
                <a:solidFill>
                  <a:schemeClr val="bg1"/>
                </a:solidFill>
                <a:latin typeface="+mn-ea"/>
                <a:cs typeface="Times New Roman" pitchFamily="18" charset="0"/>
              </a:rPr>
              <a:t>병렬적 혁신 운영 모델</a:t>
            </a:r>
            <a:endParaRPr lang="en-US" altLang="ko-KR" sz="1200" b="1" dirty="0">
              <a:solidFill>
                <a:schemeClr val="bg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45" name="직사각형 44"/>
          <p:cNvSpPr/>
          <p:nvPr/>
        </p:nvSpPr>
        <p:spPr bwMode="auto">
          <a:xfrm>
            <a:off x="3419475" y="2144078"/>
            <a:ext cx="2963863" cy="6445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하나의 모법인 아래 다양한 사회적 가치를 창출하는 </a:t>
            </a:r>
            <a:r>
              <a:rPr lang="ko-KR" altLang="en-US" sz="1200" dirty="0" err="1">
                <a:solidFill>
                  <a:srgbClr val="000000"/>
                </a:solidFill>
                <a:latin typeface="+mn-ea"/>
                <a:cs typeface="Times New Roman" pitchFamily="18" charset="0"/>
              </a:rPr>
              <a:t>사회적기업이</a:t>
            </a: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 모여 운영되는 모델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</p:txBody>
      </p:sp>
      <p:grpSp>
        <p:nvGrpSpPr>
          <p:cNvPr id="38924" name="그룹 14"/>
          <p:cNvGrpSpPr>
            <a:grpSpLocks/>
          </p:cNvGrpSpPr>
          <p:nvPr/>
        </p:nvGrpSpPr>
        <p:grpSpPr bwMode="auto">
          <a:xfrm>
            <a:off x="328613" y="3784918"/>
            <a:ext cx="688975" cy="550862"/>
            <a:chOff x="784122" y="7372392"/>
            <a:chExt cx="685828" cy="551962"/>
          </a:xfrm>
        </p:grpSpPr>
        <p:sp>
          <p:nvSpPr>
            <p:cNvPr id="58" name="TextBox 57"/>
            <p:cNvSpPr txBox="1"/>
            <p:nvPr/>
          </p:nvSpPr>
          <p:spPr>
            <a:xfrm>
              <a:off x="784122" y="7677801"/>
              <a:ext cx="685828" cy="2465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강화 모델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8930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0" name="직사각형 59"/>
          <p:cNvSpPr/>
          <p:nvPr/>
        </p:nvSpPr>
        <p:spPr bwMode="auto">
          <a:xfrm>
            <a:off x="1238250" y="3830638"/>
            <a:ext cx="2071688" cy="80645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b="1" dirty="0">
                <a:solidFill>
                  <a:schemeClr val="bg1"/>
                </a:solidFill>
                <a:latin typeface="+mn-ea"/>
                <a:cs typeface="Times New Roman" pitchFamily="18" charset="0"/>
              </a:rPr>
              <a:t>사회적 프랜차이즈 운영 모델</a:t>
            </a:r>
            <a:endParaRPr lang="en-US" altLang="ko-KR" sz="1200" b="1" dirty="0">
              <a:solidFill>
                <a:schemeClr val="bg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61" name="직사각형 60"/>
          <p:cNvSpPr/>
          <p:nvPr/>
        </p:nvSpPr>
        <p:spPr bwMode="auto">
          <a:xfrm>
            <a:off x="3419475" y="3830638"/>
            <a:ext cx="2963863" cy="8064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사회적 가치라 보태진 사명을 핵심 가치로 만들어진 비즈니스 모델을 프랜차이즈 형태로 확산시키는 운영 모델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63" name="직사각형 62"/>
          <p:cNvSpPr/>
          <p:nvPr/>
        </p:nvSpPr>
        <p:spPr bwMode="auto">
          <a:xfrm>
            <a:off x="1238250" y="4797425"/>
            <a:ext cx="2071688" cy="806450"/>
          </a:xfrm>
          <a:prstGeom prst="rect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b="1" dirty="0">
                <a:solidFill>
                  <a:schemeClr val="bg1"/>
                </a:solidFill>
                <a:latin typeface="+mn-ea"/>
                <a:cs typeface="Times New Roman" pitchFamily="18" charset="0"/>
              </a:rPr>
              <a:t>영리</a:t>
            </a:r>
            <a:r>
              <a:rPr lang="en-US" altLang="ko-KR" sz="1200" b="1" dirty="0">
                <a:solidFill>
                  <a:schemeClr val="bg1"/>
                </a:solidFill>
                <a:latin typeface="+mn-ea"/>
                <a:cs typeface="Times New Roman" pitchFamily="18" charset="0"/>
              </a:rPr>
              <a:t>-</a:t>
            </a:r>
            <a:r>
              <a:rPr lang="ko-KR" altLang="en-US" sz="1200" b="1" dirty="0">
                <a:solidFill>
                  <a:schemeClr val="bg1"/>
                </a:solidFill>
                <a:latin typeface="+mn-ea"/>
                <a:cs typeface="Times New Roman" pitchFamily="18" charset="0"/>
              </a:rPr>
              <a:t>비영리 연계 운영 모델</a:t>
            </a:r>
            <a:endParaRPr lang="en-US" altLang="ko-KR" sz="1200" b="1" dirty="0">
              <a:solidFill>
                <a:schemeClr val="bg1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64" name="직사각형 63"/>
          <p:cNvSpPr/>
          <p:nvPr/>
        </p:nvSpPr>
        <p:spPr bwMode="auto">
          <a:xfrm>
            <a:off x="3419475" y="4797425"/>
            <a:ext cx="2963863" cy="8064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영리기업과 비영리기업을 연결시켜 비즈니스 모델 상의 사회적 가치 창출 여지를 강화하는 운영 모델 </a:t>
            </a:r>
            <a:endParaRPr lang="en-US" altLang="ko-KR" sz="1200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956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smtClean="0"/>
              <a:t>토론하여 </a:t>
            </a:r>
            <a:r>
              <a:rPr lang="ko-KR" altLang="en-US" dirty="0" smtClean="0"/>
              <a:t>작성해봅시다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8DA1F-D4A6-4FCA-BB69-A87CF54B2A35}" type="slidenum">
              <a:rPr lang="ko-KR" altLang="en-US" smtClean="0"/>
              <a:pPr/>
              <a:t>182</a:t>
            </a:fld>
            <a:endParaRPr lang="ko-KR" altLang="en-US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71258792"/>
              </p:ext>
            </p:extLst>
          </p:nvPr>
        </p:nvGraphicFramePr>
        <p:xfrm>
          <a:off x="1052513" y="1844824"/>
          <a:ext cx="5330826" cy="34061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6942"/>
                <a:gridCol w="1776942"/>
                <a:gridCol w="1776942"/>
              </a:tblGrid>
              <a:tr h="3938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기업명</a:t>
                      </a:r>
                      <a:endParaRPr lang="ko-KR" altLang="en-US" sz="1100" b="1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모델 유형</a:t>
                      </a:r>
                      <a:endParaRPr lang="ko-KR" altLang="en-US" sz="1100" b="1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이유</a:t>
                      </a:r>
                      <a:endParaRPr lang="ko-KR" altLang="en-US" sz="1100" b="1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5308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/>
                        <a:t>파랑발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anchor="ctr"/>
                </a:tc>
              </a:tr>
              <a:tr h="75308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/>
                        <a:t>포스코</a:t>
                      </a:r>
                      <a:r>
                        <a:rPr lang="ko-KR" altLang="en-US" sz="1100" dirty="0" smtClean="0"/>
                        <a:t> </a:t>
                      </a:r>
                      <a:r>
                        <a:rPr lang="ko-KR" altLang="en-US" sz="1100" dirty="0" err="1" smtClean="0"/>
                        <a:t>사회적기업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anchor="ctr"/>
                </a:tc>
              </a:tr>
              <a:tr h="75308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두레마을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anchor="ctr"/>
                </a:tc>
              </a:tr>
              <a:tr h="75308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/>
                        <a:t>이지무브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52513" y="1413343"/>
            <a:ext cx="50770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>
                <a:solidFill>
                  <a:prstClr val="black"/>
                </a:solidFill>
                <a:latin typeface="+mn-ea"/>
                <a:ea typeface="+mn-ea"/>
              </a:rPr>
              <a:t>다음 기업들은 어떤 비즈니스 모델을 갖고 있을까요</a:t>
            </a:r>
            <a:r>
              <a:rPr lang="en-US" altLang="ko-KR" sz="1100" b="1" dirty="0" smtClean="0">
                <a:solidFill>
                  <a:prstClr val="black"/>
                </a:solidFill>
                <a:latin typeface="+mn-ea"/>
                <a:ea typeface="+mn-ea"/>
              </a:rPr>
              <a:t>? </a:t>
            </a:r>
            <a:r>
              <a:rPr lang="ko-KR" altLang="en-US" sz="1100" b="1" dirty="0" smtClean="0">
                <a:solidFill>
                  <a:prstClr val="black"/>
                </a:solidFill>
                <a:latin typeface="+mn-ea"/>
                <a:ea typeface="+mn-ea"/>
              </a:rPr>
              <a:t>팀원들과 토론하여 작성해봅시다</a:t>
            </a:r>
            <a:r>
              <a:rPr lang="en-US" altLang="ko-KR" sz="1100" b="1" dirty="0" smtClean="0">
                <a:solidFill>
                  <a:prstClr val="black"/>
                </a:solidFill>
                <a:latin typeface="+mn-ea"/>
                <a:ea typeface="+mn-ea"/>
              </a:rPr>
              <a:t>.</a:t>
            </a:r>
            <a:endParaRPr lang="ko-KR" altLang="en-US" sz="1100" b="1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grpSp>
        <p:nvGrpSpPr>
          <p:cNvPr id="6" name="그룹 24"/>
          <p:cNvGrpSpPr>
            <a:grpSpLocks/>
          </p:cNvGrpSpPr>
          <p:nvPr/>
        </p:nvGrpSpPr>
        <p:grpSpPr bwMode="auto">
          <a:xfrm>
            <a:off x="487003" y="1185373"/>
            <a:ext cx="465138" cy="604837"/>
            <a:chOff x="1716162" y="7198056"/>
            <a:chExt cx="465136" cy="604051"/>
          </a:xfrm>
        </p:grpSpPr>
        <p:pic>
          <p:nvPicPr>
            <p:cNvPr id="7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735212" y="7556365"/>
              <a:ext cx="442911" cy="245742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141190875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0777"/>
            <a:ext cx="5891212" cy="369348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6. </a:t>
            </a:r>
            <a:r>
              <a:rPr dirty="0" smtClean="0"/>
              <a:t>복합 모델 유형별 </a:t>
            </a:r>
            <a:r>
              <a:rPr dirty="0" err="1" smtClean="0"/>
              <a:t>사례</a:t>
            </a:r>
            <a:r>
              <a:rPr dirty="0" smtClean="0"/>
              <a:t> </a:t>
            </a:r>
            <a:endParaRPr dirty="0"/>
          </a:p>
        </p:txBody>
      </p:sp>
      <p:sp>
        <p:nvSpPr>
          <p:cNvPr id="40964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AC484B-88C1-4CF5-95D3-6B38547FCDB8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183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40968" name="그룹 14"/>
          <p:cNvGrpSpPr>
            <a:grpSpLocks/>
          </p:cNvGrpSpPr>
          <p:nvPr/>
        </p:nvGrpSpPr>
        <p:grpSpPr bwMode="auto">
          <a:xfrm>
            <a:off x="277813" y="1158875"/>
            <a:ext cx="790575" cy="704850"/>
            <a:chOff x="732989" y="7372392"/>
            <a:chExt cx="788095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732989" y="7677739"/>
              <a:ext cx="788095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복합 모델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유형별 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41009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7" name="AutoShape 380"/>
          <p:cNvSpPr>
            <a:spLocks noChangeArrowheads="1"/>
          </p:cNvSpPr>
          <p:nvPr/>
        </p:nvSpPr>
        <p:spPr bwMode="gray">
          <a:xfrm>
            <a:off x="1182688" y="1737043"/>
            <a:ext cx="5195887" cy="2640647"/>
          </a:xfrm>
          <a:prstGeom prst="roundRect">
            <a:avLst>
              <a:gd name="adj" fmla="val 7989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4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182688" y="1186180"/>
            <a:ext cx="5195887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b="1" dirty="0" err="1" smtClean="0">
                <a:latin typeface="+mn-ea"/>
              </a:rPr>
              <a:t>파랑발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182688" y="4536758"/>
            <a:ext cx="528955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 smtClean="0">
                <a:solidFill>
                  <a:prstClr val="black"/>
                </a:solidFill>
                <a:latin typeface="+mn-ea"/>
                <a:ea typeface="+mn-ea"/>
              </a:rPr>
              <a:t>파랑발은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 중증장애인을 대상으로 한 지하철 퀵서비스 업체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주요 백화점이 입점해 있는 지하철역에 거점을 만들고 매장에서 필요한 제품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(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재고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)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을 전달해 주는 역할을 담당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장애인들은 지하철 가격이 무료이며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기존 퀵서비스와 달리 매장 안까지 직접 진입해 제품을 전달할 수 있다는 장점을 활용  </a:t>
            </a:r>
          </a:p>
        </p:txBody>
      </p:sp>
      <p:grpSp>
        <p:nvGrpSpPr>
          <p:cNvPr id="56" name="그룹 55"/>
          <p:cNvGrpSpPr/>
          <p:nvPr/>
        </p:nvGrpSpPr>
        <p:grpSpPr>
          <a:xfrm>
            <a:off x="1201106" y="1955164"/>
            <a:ext cx="5131749" cy="2221769"/>
            <a:chOff x="1258103" y="1884891"/>
            <a:chExt cx="5085569" cy="2445861"/>
          </a:xfrm>
        </p:grpSpPr>
        <p:sp>
          <p:nvSpPr>
            <p:cNvPr id="58" name="모서리가 둥근 직사각형 57"/>
            <p:cNvSpPr/>
            <p:nvPr/>
          </p:nvSpPr>
          <p:spPr>
            <a:xfrm>
              <a:off x="2476541" y="2811166"/>
              <a:ext cx="1438599" cy="84191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eaLnBrk="1" latinLnBrk="0" hangingPunct="1"/>
              <a:r>
                <a:rPr lang="ko-KR" altLang="en-US" sz="1200" dirty="0" smtClean="0">
                  <a:solidFill>
                    <a:srgbClr val="FFFFFF"/>
                  </a:solidFill>
                  <a:latin typeface="+mn-ea"/>
                </a:rPr>
                <a:t>두레마을</a:t>
              </a:r>
              <a:endParaRPr lang="ko-KR" altLang="en-US" sz="12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59" name="타원 58"/>
            <p:cNvSpPr/>
            <p:nvPr/>
          </p:nvSpPr>
          <p:spPr>
            <a:xfrm>
              <a:off x="2508637" y="2836439"/>
              <a:ext cx="673950" cy="791370"/>
            </a:xfrm>
            <a:prstGeom prst="ellipse">
              <a:avLst/>
            </a:prstGeom>
            <a:solidFill>
              <a:schemeClr val="accent3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latinLnBrk="0" hangingPunct="1"/>
              <a:r>
                <a:rPr lang="ko-KR" altLang="en-US" sz="1200" dirty="0" smtClean="0">
                  <a:solidFill>
                    <a:srgbClr val="FFFFFF"/>
                  </a:solidFill>
                  <a:latin typeface="+mn-ea"/>
                </a:rPr>
                <a:t>노동</a:t>
              </a:r>
              <a:r>
                <a:rPr lang="en-US" altLang="ko-KR" sz="1200" dirty="0" smtClean="0">
                  <a:solidFill>
                    <a:srgbClr val="FFFFFF"/>
                  </a:solidFill>
                  <a:latin typeface="+mn-ea"/>
                </a:rPr>
                <a:t/>
              </a:r>
              <a:br>
                <a:rPr lang="en-US" altLang="ko-KR" sz="1200" dirty="0" smtClean="0">
                  <a:solidFill>
                    <a:srgbClr val="FFFFFF"/>
                  </a:solidFill>
                  <a:latin typeface="+mn-ea"/>
                </a:rPr>
              </a:br>
              <a:r>
                <a:rPr lang="ko-KR" altLang="en-US" sz="1200" dirty="0" smtClean="0">
                  <a:solidFill>
                    <a:srgbClr val="FFFFFF"/>
                  </a:solidFill>
                  <a:latin typeface="+mn-ea"/>
                </a:rPr>
                <a:t>소외</a:t>
              </a:r>
              <a:r>
                <a:rPr lang="en-US" altLang="ko-KR" sz="1200" dirty="0" smtClean="0">
                  <a:solidFill>
                    <a:srgbClr val="FFFFFF"/>
                  </a:solidFill>
                  <a:latin typeface="+mn-ea"/>
                </a:rPr>
                <a:t/>
              </a:r>
              <a:br>
                <a:rPr lang="en-US" altLang="ko-KR" sz="1200" dirty="0" smtClean="0">
                  <a:solidFill>
                    <a:srgbClr val="FFFFFF"/>
                  </a:solidFill>
                  <a:latin typeface="+mn-ea"/>
                </a:rPr>
              </a:br>
              <a:r>
                <a:rPr lang="ko-KR" altLang="en-US" sz="1200" dirty="0" smtClean="0">
                  <a:solidFill>
                    <a:srgbClr val="FFFFFF"/>
                  </a:solidFill>
                  <a:latin typeface="+mn-ea"/>
                </a:rPr>
                <a:t>계층</a:t>
              </a:r>
              <a:endParaRPr lang="ko-KR" altLang="en-US" sz="12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62" name="구름 61"/>
            <p:cNvSpPr/>
            <p:nvPr/>
          </p:nvSpPr>
          <p:spPr>
            <a:xfrm>
              <a:off x="1258103" y="2876583"/>
              <a:ext cx="956632" cy="791370"/>
            </a:xfrm>
            <a:prstGeom prst="cloud">
              <a:avLst/>
            </a:prstGeom>
            <a:solidFill>
              <a:srgbClr val="C1719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latinLnBrk="0" hangingPunct="1"/>
              <a:endParaRPr lang="ko-KR" altLang="en-US" sz="1200" dirty="0">
                <a:solidFill>
                  <a:srgbClr val="FFFFFF"/>
                </a:solidFill>
                <a:latin typeface="+mn-ea"/>
              </a:endParaRPr>
            </a:p>
          </p:txBody>
        </p:sp>
        <p:cxnSp>
          <p:nvCxnSpPr>
            <p:cNvPr id="63" name="직선 화살표 연결선 62"/>
            <p:cNvCxnSpPr/>
            <p:nvPr/>
          </p:nvCxnSpPr>
          <p:spPr>
            <a:xfrm flipH="1">
              <a:off x="2192268" y="3060505"/>
              <a:ext cx="299989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headEnd type="triangl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4" name="타원 63"/>
            <p:cNvSpPr/>
            <p:nvPr/>
          </p:nvSpPr>
          <p:spPr>
            <a:xfrm>
              <a:off x="1367904" y="2865797"/>
              <a:ext cx="748586" cy="791370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latinLnBrk="0" hangingPunct="1"/>
              <a:r>
                <a:rPr lang="ko-KR" altLang="en-US" sz="1200" dirty="0" smtClean="0">
                  <a:solidFill>
                    <a:srgbClr val="FFFFFF"/>
                  </a:solidFill>
                  <a:latin typeface="+mn-ea"/>
                </a:rPr>
                <a:t>친환경</a:t>
              </a:r>
              <a:r>
                <a:rPr lang="en-US" altLang="ko-KR" sz="1200" dirty="0" smtClean="0">
                  <a:solidFill>
                    <a:srgbClr val="FFFFFF"/>
                  </a:solidFill>
                  <a:latin typeface="+mn-ea"/>
                </a:rPr>
                <a:t/>
              </a:r>
              <a:br>
                <a:rPr lang="en-US" altLang="ko-KR" sz="1200" dirty="0" smtClean="0">
                  <a:solidFill>
                    <a:srgbClr val="FFFFFF"/>
                  </a:solidFill>
                  <a:latin typeface="+mn-ea"/>
                </a:rPr>
              </a:br>
              <a:r>
                <a:rPr lang="ko-KR" altLang="en-US" sz="1200" dirty="0" smtClean="0">
                  <a:solidFill>
                    <a:srgbClr val="FFFFFF"/>
                  </a:solidFill>
                  <a:latin typeface="+mn-ea"/>
                </a:rPr>
                <a:t>세차 고객</a:t>
              </a:r>
              <a:endParaRPr lang="ko-KR" altLang="en-US" sz="1200" dirty="0">
                <a:solidFill>
                  <a:srgbClr val="FFFFFF"/>
                </a:solidFill>
                <a:latin typeface="+mn-ea"/>
              </a:endParaRPr>
            </a:p>
          </p:txBody>
        </p:sp>
        <p:cxnSp>
          <p:nvCxnSpPr>
            <p:cNvPr id="65" name="직선 화살표 연결선 64"/>
            <p:cNvCxnSpPr/>
            <p:nvPr/>
          </p:nvCxnSpPr>
          <p:spPr>
            <a:xfrm flipH="1">
              <a:off x="2192268" y="3393014"/>
              <a:ext cx="299989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6" name="TextBox 70"/>
            <p:cNvSpPr txBox="1"/>
            <p:nvPr/>
          </p:nvSpPr>
          <p:spPr>
            <a:xfrm>
              <a:off x="2086035" y="2805884"/>
              <a:ext cx="456240" cy="3049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/>
              <a:r>
                <a:rPr lang="ko-KR" altLang="en-US" sz="1200" dirty="0" smtClean="0">
                  <a:latin typeface="+mn-ea"/>
                </a:rPr>
                <a:t>구매</a:t>
              </a:r>
            </a:p>
          </p:txBody>
        </p:sp>
        <p:sp>
          <p:nvSpPr>
            <p:cNvPr id="67" name="TextBox 71"/>
            <p:cNvSpPr txBox="1"/>
            <p:nvPr/>
          </p:nvSpPr>
          <p:spPr>
            <a:xfrm>
              <a:off x="2086035" y="3411526"/>
              <a:ext cx="456240" cy="3049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/>
              <a:r>
                <a:rPr lang="ko-KR" altLang="en-US" sz="1200" dirty="0" smtClean="0">
                  <a:latin typeface="+mn-ea"/>
                </a:rPr>
                <a:t>세차</a:t>
              </a:r>
            </a:p>
          </p:txBody>
        </p:sp>
        <p:grpSp>
          <p:nvGrpSpPr>
            <p:cNvPr id="68" name="그룹 67"/>
            <p:cNvGrpSpPr/>
            <p:nvPr/>
          </p:nvGrpSpPr>
          <p:grpSpPr>
            <a:xfrm>
              <a:off x="4166885" y="1884891"/>
              <a:ext cx="1096251" cy="644553"/>
              <a:chOff x="4756437" y="2288652"/>
              <a:chExt cx="1649456" cy="841916"/>
            </a:xfrm>
          </p:grpSpPr>
          <p:sp>
            <p:nvSpPr>
              <p:cNvPr id="118" name="모서리가 둥근 직사각형 117"/>
              <p:cNvSpPr/>
              <p:nvPr/>
            </p:nvSpPr>
            <p:spPr>
              <a:xfrm>
                <a:off x="4756437" y="2288652"/>
                <a:ext cx="1649456" cy="841916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34988" algn="ctr" eaLnBrk="1" latinLnBrk="0" hangingPunct="1"/>
                <a:r>
                  <a:rPr lang="ko-KR" altLang="en-US" sz="1200" dirty="0" smtClean="0">
                    <a:solidFill>
                      <a:srgbClr val="FFFFFF"/>
                    </a:solidFill>
                    <a:latin typeface="+mn-ea"/>
                  </a:rPr>
                  <a:t>가맹점</a:t>
                </a:r>
                <a: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  <a:t/>
                </a:r>
                <a:b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</a:br>
                <a: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  <a:t>#1</a:t>
                </a:r>
                <a:endParaRPr lang="ko-KR" altLang="en-US" sz="1200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119" name="타원 118"/>
              <p:cNvSpPr/>
              <p:nvPr/>
            </p:nvSpPr>
            <p:spPr>
              <a:xfrm>
                <a:off x="4792064" y="2313925"/>
                <a:ext cx="830939" cy="791370"/>
              </a:xfrm>
              <a:prstGeom prst="ellipse">
                <a:avLst/>
              </a:prstGeom>
              <a:solidFill>
                <a:schemeClr val="accent3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latinLnBrk="0" hangingPunct="1"/>
                <a:r>
                  <a:rPr lang="ko-KR" altLang="en-US" sz="1200" dirty="0" smtClean="0">
                    <a:solidFill>
                      <a:srgbClr val="FFFFFF"/>
                    </a:solidFill>
                    <a:latin typeface="+mn-ea"/>
                  </a:rPr>
                  <a:t>노동</a:t>
                </a:r>
                <a: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  <a:t/>
                </a:r>
                <a:b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</a:br>
                <a:r>
                  <a:rPr lang="ko-KR" altLang="en-US" sz="1200" dirty="0" smtClean="0">
                    <a:solidFill>
                      <a:srgbClr val="FFFFFF"/>
                    </a:solidFill>
                    <a:latin typeface="+mn-ea"/>
                  </a:rPr>
                  <a:t>소외</a:t>
                </a:r>
                <a: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  <a:t/>
                </a:r>
                <a:b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</a:br>
                <a:r>
                  <a:rPr lang="ko-KR" altLang="en-US" sz="1200" dirty="0" smtClean="0">
                    <a:solidFill>
                      <a:srgbClr val="FFFFFF"/>
                    </a:solidFill>
                    <a:latin typeface="+mn-ea"/>
                  </a:rPr>
                  <a:t>계층</a:t>
                </a:r>
                <a:endParaRPr lang="ko-KR" altLang="en-US" sz="1200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grpSp>
          <p:nvGrpSpPr>
            <p:cNvPr id="72" name="그룹 71"/>
            <p:cNvGrpSpPr/>
            <p:nvPr/>
          </p:nvGrpSpPr>
          <p:grpSpPr>
            <a:xfrm>
              <a:off x="4166885" y="2584586"/>
              <a:ext cx="1096251" cy="644553"/>
              <a:chOff x="4756437" y="2288652"/>
              <a:chExt cx="1649456" cy="841916"/>
            </a:xfrm>
          </p:grpSpPr>
          <p:sp>
            <p:nvSpPr>
              <p:cNvPr id="116" name="모서리가 둥근 직사각형 115"/>
              <p:cNvSpPr/>
              <p:nvPr/>
            </p:nvSpPr>
            <p:spPr>
              <a:xfrm>
                <a:off x="4756437" y="2288652"/>
                <a:ext cx="1649456" cy="841916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34988" algn="ctr" eaLnBrk="1" latinLnBrk="0" hangingPunct="1"/>
                <a:r>
                  <a:rPr lang="ko-KR" altLang="en-US" sz="1200" dirty="0" smtClean="0">
                    <a:solidFill>
                      <a:srgbClr val="FFFFFF"/>
                    </a:solidFill>
                    <a:latin typeface="+mn-ea"/>
                  </a:rPr>
                  <a:t>가맹점</a:t>
                </a:r>
                <a: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  <a:t/>
                </a:r>
                <a:b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</a:br>
                <a: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  <a:t>#2</a:t>
                </a:r>
                <a:endParaRPr lang="ko-KR" altLang="en-US" sz="1200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117" name="타원 116"/>
              <p:cNvSpPr/>
              <p:nvPr/>
            </p:nvSpPr>
            <p:spPr>
              <a:xfrm>
                <a:off x="4792064" y="2313925"/>
                <a:ext cx="830939" cy="791370"/>
              </a:xfrm>
              <a:prstGeom prst="ellipse">
                <a:avLst/>
              </a:prstGeom>
              <a:solidFill>
                <a:schemeClr val="accent3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latinLnBrk="0" hangingPunct="1"/>
                <a:r>
                  <a:rPr lang="ko-KR" altLang="en-US" sz="1200" dirty="0" smtClean="0">
                    <a:solidFill>
                      <a:srgbClr val="FFFFFF"/>
                    </a:solidFill>
                    <a:latin typeface="+mn-ea"/>
                  </a:rPr>
                  <a:t>노동</a:t>
                </a:r>
                <a: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  <a:t/>
                </a:r>
                <a:b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</a:br>
                <a:r>
                  <a:rPr lang="ko-KR" altLang="en-US" sz="1200" dirty="0" smtClean="0">
                    <a:solidFill>
                      <a:srgbClr val="FFFFFF"/>
                    </a:solidFill>
                    <a:latin typeface="+mn-ea"/>
                  </a:rPr>
                  <a:t>소외</a:t>
                </a:r>
                <a: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  <a:t/>
                </a:r>
                <a:b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</a:br>
                <a:r>
                  <a:rPr lang="ko-KR" altLang="en-US" sz="1200" dirty="0" smtClean="0">
                    <a:solidFill>
                      <a:srgbClr val="FFFFFF"/>
                    </a:solidFill>
                    <a:latin typeface="+mn-ea"/>
                  </a:rPr>
                  <a:t>계층</a:t>
                </a:r>
                <a:endParaRPr lang="ko-KR" altLang="en-US" sz="1200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grpSp>
          <p:nvGrpSpPr>
            <p:cNvPr id="74" name="그룹 73"/>
            <p:cNvGrpSpPr/>
            <p:nvPr/>
          </p:nvGrpSpPr>
          <p:grpSpPr>
            <a:xfrm>
              <a:off x="4166885" y="3678261"/>
              <a:ext cx="1096251" cy="644553"/>
              <a:chOff x="4756437" y="2288652"/>
              <a:chExt cx="1649456" cy="841916"/>
            </a:xfrm>
          </p:grpSpPr>
          <p:sp>
            <p:nvSpPr>
              <p:cNvPr id="114" name="모서리가 둥근 직사각형 113"/>
              <p:cNvSpPr/>
              <p:nvPr/>
            </p:nvSpPr>
            <p:spPr>
              <a:xfrm>
                <a:off x="4756437" y="2288652"/>
                <a:ext cx="1649456" cy="841916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34988" algn="ctr" eaLnBrk="1" latinLnBrk="0" hangingPunct="1"/>
                <a:r>
                  <a:rPr lang="ko-KR" altLang="en-US" sz="1200" dirty="0" smtClean="0">
                    <a:solidFill>
                      <a:srgbClr val="FFFFFF"/>
                    </a:solidFill>
                    <a:latin typeface="+mn-ea"/>
                  </a:rPr>
                  <a:t>가맹점</a:t>
                </a:r>
                <a: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  <a:t/>
                </a:r>
                <a:b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</a:br>
                <a: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  <a:t>#n</a:t>
                </a:r>
                <a:endParaRPr lang="ko-KR" altLang="en-US" sz="1200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115" name="타원 114"/>
              <p:cNvSpPr/>
              <p:nvPr/>
            </p:nvSpPr>
            <p:spPr>
              <a:xfrm>
                <a:off x="4792064" y="2313925"/>
                <a:ext cx="830939" cy="791370"/>
              </a:xfrm>
              <a:prstGeom prst="ellipse">
                <a:avLst/>
              </a:prstGeom>
              <a:solidFill>
                <a:schemeClr val="accent3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latinLnBrk="0" hangingPunct="1"/>
                <a:r>
                  <a:rPr lang="ko-KR" altLang="en-US" sz="1200" dirty="0" smtClean="0">
                    <a:solidFill>
                      <a:srgbClr val="FFFFFF"/>
                    </a:solidFill>
                    <a:latin typeface="+mn-ea"/>
                  </a:rPr>
                  <a:t>노동</a:t>
                </a:r>
                <a: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  <a:t/>
                </a:r>
                <a:b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</a:br>
                <a:r>
                  <a:rPr lang="ko-KR" altLang="en-US" sz="1200" dirty="0" smtClean="0">
                    <a:solidFill>
                      <a:srgbClr val="FFFFFF"/>
                    </a:solidFill>
                    <a:latin typeface="+mn-ea"/>
                  </a:rPr>
                  <a:t>소외</a:t>
                </a:r>
                <a: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  <a:t/>
                </a:r>
                <a:b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</a:br>
                <a:r>
                  <a:rPr lang="ko-KR" altLang="en-US" sz="1200" dirty="0" smtClean="0">
                    <a:solidFill>
                      <a:srgbClr val="FFFFFF"/>
                    </a:solidFill>
                    <a:latin typeface="+mn-ea"/>
                  </a:rPr>
                  <a:t>계층</a:t>
                </a:r>
                <a:endParaRPr lang="ko-KR" altLang="en-US" sz="1200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sp>
          <p:nvSpPr>
            <p:cNvPr id="75" name="TextBox 75"/>
            <p:cNvSpPr txBox="1"/>
            <p:nvPr/>
          </p:nvSpPr>
          <p:spPr>
            <a:xfrm>
              <a:off x="4618469" y="3158397"/>
              <a:ext cx="313267" cy="3049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/>
              <a:r>
                <a:rPr lang="en-US" altLang="ko-KR" sz="1200" dirty="0" smtClean="0">
                  <a:latin typeface="+mn-ea"/>
                </a:rPr>
                <a:t>…</a:t>
              </a:r>
              <a:endParaRPr lang="ko-KR" altLang="en-US" sz="1200" dirty="0" smtClean="0">
                <a:latin typeface="+mn-ea"/>
              </a:endParaRPr>
            </a:p>
          </p:txBody>
        </p:sp>
        <p:cxnSp>
          <p:nvCxnSpPr>
            <p:cNvPr id="76" name="직선 화살표 연결선 75"/>
            <p:cNvCxnSpPr/>
            <p:nvPr/>
          </p:nvCxnSpPr>
          <p:spPr>
            <a:xfrm flipV="1">
              <a:off x="3850950" y="2458193"/>
              <a:ext cx="342349" cy="38001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직선 화살표 연결선 76"/>
            <p:cNvCxnSpPr/>
            <p:nvPr/>
          </p:nvCxnSpPr>
          <p:spPr>
            <a:xfrm>
              <a:off x="3915140" y="3111335"/>
              <a:ext cx="288856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직선 화살표 연결선 77"/>
            <p:cNvCxnSpPr/>
            <p:nvPr/>
          </p:nvCxnSpPr>
          <p:spPr>
            <a:xfrm>
              <a:off x="3850950" y="3621975"/>
              <a:ext cx="342349" cy="38001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직선 화살표 연결선 78"/>
            <p:cNvCxnSpPr/>
            <p:nvPr/>
          </p:nvCxnSpPr>
          <p:spPr>
            <a:xfrm flipV="1">
              <a:off x="3647680" y="2256313"/>
              <a:ext cx="524222" cy="58189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headEnd type="triangl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0" name="TextBox 80"/>
            <p:cNvSpPr txBox="1"/>
            <p:nvPr/>
          </p:nvSpPr>
          <p:spPr>
            <a:xfrm>
              <a:off x="3071565" y="2235869"/>
              <a:ext cx="1074197" cy="3049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/>
              <a:r>
                <a:rPr lang="ko-KR" altLang="en-US" sz="1200" dirty="0" smtClean="0">
                  <a:latin typeface="+mn-ea"/>
                </a:rPr>
                <a:t>교육비</a:t>
              </a:r>
              <a:r>
                <a:rPr lang="en-US" altLang="ko-KR" sz="1200" dirty="0" smtClean="0">
                  <a:latin typeface="+mn-ea"/>
                </a:rPr>
                <a:t>, </a:t>
              </a:r>
              <a:r>
                <a:rPr lang="ko-KR" altLang="en-US" sz="1200" dirty="0" smtClean="0">
                  <a:latin typeface="+mn-ea"/>
                </a:rPr>
                <a:t>시설비</a:t>
              </a:r>
            </a:p>
          </p:txBody>
        </p:sp>
        <p:cxnSp>
          <p:nvCxnSpPr>
            <p:cNvPr id="86" name="직선 화살표 연결선 85"/>
            <p:cNvCxnSpPr/>
            <p:nvPr/>
          </p:nvCxnSpPr>
          <p:spPr>
            <a:xfrm>
              <a:off x="3915140" y="3016332"/>
              <a:ext cx="288856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headEnd type="triangl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7" name="직선 화살표 연결선 86"/>
            <p:cNvCxnSpPr/>
            <p:nvPr/>
          </p:nvCxnSpPr>
          <p:spPr>
            <a:xfrm>
              <a:off x="3915140" y="3491346"/>
              <a:ext cx="278158" cy="308758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headEnd type="triangl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8" name="TextBox 83"/>
            <p:cNvSpPr txBox="1"/>
            <p:nvPr/>
          </p:nvSpPr>
          <p:spPr>
            <a:xfrm>
              <a:off x="3319509" y="3815287"/>
              <a:ext cx="813670" cy="3049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/>
              <a:r>
                <a:rPr lang="ko-KR" altLang="en-US" sz="1200" dirty="0" smtClean="0">
                  <a:latin typeface="+mn-ea"/>
                </a:rPr>
                <a:t>교육</a:t>
              </a:r>
              <a:r>
                <a:rPr lang="en-US" altLang="ko-KR" sz="1200" dirty="0" smtClean="0">
                  <a:latin typeface="+mn-ea"/>
                </a:rPr>
                <a:t>, </a:t>
              </a:r>
              <a:r>
                <a:rPr lang="ko-KR" altLang="en-US" sz="1200" dirty="0" smtClean="0">
                  <a:latin typeface="+mn-ea"/>
                </a:rPr>
                <a:t>시설</a:t>
              </a:r>
            </a:p>
          </p:txBody>
        </p:sp>
        <p:grpSp>
          <p:nvGrpSpPr>
            <p:cNvPr id="89" name="그룹 88"/>
            <p:cNvGrpSpPr/>
            <p:nvPr/>
          </p:nvGrpSpPr>
          <p:grpSpPr>
            <a:xfrm>
              <a:off x="5539264" y="1899747"/>
              <a:ext cx="804408" cy="649707"/>
              <a:chOff x="6301536" y="2046400"/>
              <a:chExt cx="1061872" cy="802156"/>
            </a:xfrm>
          </p:grpSpPr>
          <p:sp>
            <p:nvSpPr>
              <p:cNvPr id="112" name="구름 111"/>
              <p:cNvSpPr/>
              <p:nvPr/>
            </p:nvSpPr>
            <p:spPr>
              <a:xfrm>
                <a:off x="6301536" y="2057186"/>
                <a:ext cx="1061872" cy="791370"/>
              </a:xfrm>
              <a:prstGeom prst="cloud">
                <a:avLst/>
              </a:prstGeom>
              <a:solidFill>
                <a:srgbClr val="C17191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latinLnBrk="0" hangingPunct="1"/>
                <a:endParaRPr lang="ko-KR" altLang="en-US" sz="1200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113" name="타원 112"/>
              <p:cNvSpPr/>
              <p:nvPr/>
            </p:nvSpPr>
            <p:spPr>
              <a:xfrm>
                <a:off x="6423417" y="2046400"/>
                <a:ext cx="830939" cy="791370"/>
              </a:xfrm>
              <a:prstGeom prst="ellipse">
                <a:avLst/>
              </a:prstGeom>
              <a:solidFill>
                <a:schemeClr val="accent3">
                  <a:alpha val="50000"/>
                </a:schemeClr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latinLnBrk="0" hangingPunct="1"/>
                <a:r>
                  <a:rPr lang="ko-KR" altLang="en-US" sz="1200" dirty="0" smtClean="0">
                    <a:solidFill>
                      <a:srgbClr val="FFFFFF"/>
                    </a:solidFill>
                    <a:latin typeface="+mn-ea"/>
                  </a:rPr>
                  <a:t>친환경</a:t>
                </a:r>
                <a: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  <a:t/>
                </a:r>
                <a:b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</a:br>
                <a:r>
                  <a:rPr lang="ko-KR" altLang="en-US" sz="1200" dirty="0" smtClean="0">
                    <a:solidFill>
                      <a:srgbClr val="FFFFFF"/>
                    </a:solidFill>
                    <a:latin typeface="+mn-ea"/>
                  </a:rPr>
                  <a:t>세차 고객</a:t>
                </a:r>
                <a:endParaRPr lang="ko-KR" altLang="en-US" sz="1200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cxnSp>
          <p:nvCxnSpPr>
            <p:cNvPr id="92" name="직선 화살표 연결선 91"/>
            <p:cNvCxnSpPr/>
            <p:nvPr/>
          </p:nvCxnSpPr>
          <p:spPr>
            <a:xfrm>
              <a:off x="5284532" y="2268187"/>
              <a:ext cx="288856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직선 화살표 연결선 92"/>
            <p:cNvCxnSpPr/>
            <p:nvPr/>
          </p:nvCxnSpPr>
          <p:spPr>
            <a:xfrm>
              <a:off x="5284532" y="2173184"/>
              <a:ext cx="288856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headEnd type="triangl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96" name="그룹 95"/>
            <p:cNvGrpSpPr/>
            <p:nvPr/>
          </p:nvGrpSpPr>
          <p:grpSpPr>
            <a:xfrm>
              <a:off x="5539264" y="2576640"/>
              <a:ext cx="804408" cy="649707"/>
              <a:chOff x="6301536" y="2046400"/>
              <a:chExt cx="1061872" cy="802156"/>
            </a:xfrm>
          </p:grpSpPr>
          <p:sp>
            <p:nvSpPr>
              <p:cNvPr id="109" name="구름 108"/>
              <p:cNvSpPr/>
              <p:nvPr/>
            </p:nvSpPr>
            <p:spPr>
              <a:xfrm>
                <a:off x="6301536" y="2057186"/>
                <a:ext cx="1061872" cy="791370"/>
              </a:xfrm>
              <a:prstGeom prst="cloud">
                <a:avLst/>
              </a:prstGeom>
              <a:solidFill>
                <a:srgbClr val="C17191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latinLnBrk="0" hangingPunct="1"/>
                <a:endParaRPr lang="ko-KR" altLang="en-US" sz="1200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111" name="타원 110"/>
              <p:cNvSpPr/>
              <p:nvPr/>
            </p:nvSpPr>
            <p:spPr>
              <a:xfrm>
                <a:off x="6423417" y="2046400"/>
                <a:ext cx="830939" cy="791370"/>
              </a:xfrm>
              <a:prstGeom prst="ellipse">
                <a:avLst/>
              </a:prstGeom>
              <a:solidFill>
                <a:schemeClr val="accent3">
                  <a:alpha val="50000"/>
                </a:schemeClr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latinLnBrk="0" hangingPunct="1"/>
                <a:r>
                  <a:rPr lang="ko-KR" altLang="en-US" sz="1200" dirty="0" smtClean="0">
                    <a:solidFill>
                      <a:srgbClr val="FFFFFF"/>
                    </a:solidFill>
                    <a:latin typeface="+mn-ea"/>
                  </a:rPr>
                  <a:t>친환경</a:t>
                </a:r>
                <a: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  <a:t/>
                </a:r>
                <a:b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</a:br>
                <a:r>
                  <a:rPr lang="ko-KR" altLang="en-US" sz="1200" dirty="0" smtClean="0">
                    <a:solidFill>
                      <a:srgbClr val="FFFFFF"/>
                    </a:solidFill>
                    <a:latin typeface="+mn-ea"/>
                  </a:rPr>
                  <a:t>세차 고객</a:t>
                </a:r>
                <a:endParaRPr lang="ko-KR" altLang="en-US" sz="1200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cxnSp>
          <p:nvCxnSpPr>
            <p:cNvPr id="97" name="직선 화살표 연결선 96"/>
            <p:cNvCxnSpPr/>
            <p:nvPr/>
          </p:nvCxnSpPr>
          <p:spPr>
            <a:xfrm>
              <a:off x="5284532" y="2945080"/>
              <a:ext cx="288856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9" name="직선 화살표 연결선 98"/>
            <p:cNvCxnSpPr/>
            <p:nvPr/>
          </p:nvCxnSpPr>
          <p:spPr>
            <a:xfrm>
              <a:off x="5284532" y="2850077"/>
              <a:ext cx="288856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headEnd type="triangl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101" name="그룹 100"/>
            <p:cNvGrpSpPr/>
            <p:nvPr/>
          </p:nvGrpSpPr>
          <p:grpSpPr>
            <a:xfrm>
              <a:off x="5539264" y="3681045"/>
              <a:ext cx="804408" cy="649707"/>
              <a:chOff x="6301536" y="2046400"/>
              <a:chExt cx="1061872" cy="802156"/>
            </a:xfrm>
          </p:grpSpPr>
          <p:sp>
            <p:nvSpPr>
              <p:cNvPr id="107" name="구름 106"/>
              <p:cNvSpPr/>
              <p:nvPr/>
            </p:nvSpPr>
            <p:spPr>
              <a:xfrm>
                <a:off x="6301536" y="2057186"/>
                <a:ext cx="1061872" cy="791370"/>
              </a:xfrm>
              <a:prstGeom prst="cloud">
                <a:avLst/>
              </a:prstGeom>
              <a:solidFill>
                <a:srgbClr val="C17191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latinLnBrk="0" hangingPunct="1"/>
                <a:endParaRPr lang="ko-KR" altLang="en-US" sz="1200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108" name="타원 107"/>
              <p:cNvSpPr/>
              <p:nvPr/>
            </p:nvSpPr>
            <p:spPr>
              <a:xfrm>
                <a:off x="6423417" y="2046400"/>
                <a:ext cx="830939" cy="791370"/>
              </a:xfrm>
              <a:prstGeom prst="ellipse">
                <a:avLst/>
              </a:prstGeom>
              <a:solidFill>
                <a:schemeClr val="accent3">
                  <a:alpha val="50000"/>
                </a:schemeClr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latinLnBrk="0" hangingPunct="1"/>
                <a:r>
                  <a:rPr lang="ko-KR" altLang="en-US" sz="1200" dirty="0" smtClean="0">
                    <a:solidFill>
                      <a:srgbClr val="FFFFFF"/>
                    </a:solidFill>
                    <a:latin typeface="+mn-ea"/>
                  </a:rPr>
                  <a:t>친환경</a:t>
                </a:r>
                <a: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  <a:t/>
                </a:r>
                <a:br>
                  <a:rPr lang="en-US" altLang="ko-KR" sz="1200" dirty="0" smtClean="0">
                    <a:solidFill>
                      <a:srgbClr val="FFFFFF"/>
                    </a:solidFill>
                    <a:latin typeface="+mn-ea"/>
                  </a:rPr>
                </a:br>
                <a:r>
                  <a:rPr lang="ko-KR" altLang="en-US" sz="1200" dirty="0" smtClean="0">
                    <a:solidFill>
                      <a:srgbClr val="FFFFFF"/>
                    </a:solidFill>
                    <a:latin typeface="+mn-ea"/>
                  </a:rPr>
                  <a:t>세차 고객</a:t>
                </a:r>
                <a:endParaRPr lang="ko-KR" altLang="en-US" sz="1200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cxnSp>
          <p:nvCxnSpPr>
            <p:cNvPr id="104" name="직선 화살표 연결선 103"/>
            <p:cNvCxnSpPr/>
            <p:nvPr/>
          </p:nvCxnSpPr>
          <p:spPr>
            <a:xfrm>
              <a:off x="5284532" y="4049485"/>
              <a:ext cx="288856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6" name="직선 화살표 연결선 105"/>
            <p:cNvCxnSpPr/>
            <p:nvPr/>
          </p:nvCxnSpPr>
          <p:spPr>
            <a:xfrm>
              <a:off x="5284532" y="3954482"/>
              <a:ext cx="288856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headEnd type="triangl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250582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0777"/>
            <a:ext cx="5891212" cy="369348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6. </a:t>
            </a:r>
            <a:r>
              <a:rPr dirty="0" smtClean="0"/>
              <a:t>복합 모델 유형별 </a:t>
            </a:r>
            <a:r>
              <a:rPr dirty="0" err="1" smtClean="0"/>
              <a:t>사례</a:t>
            </a:r>
            <a:r>
              <a:rPr dirty="0" smtClean="0"/>
              <a:t> </a:t>
            </a:r>
            <a:endParaRPr dirty="0"/>
          </a:p>
        </p:txBody>
      </p:sp>
      <p:sp>
        <p:nvSpPr>
          <p:cNvPr id="40964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AC484B-88C1-4CF5-95D3-6B38547FCDB8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184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2" name="그룹 14"/>
          <p:cNvGrpSpPr>
            <a:grpSpLocks/>
          </p:cNvGrpSpPr>
          <p:nvPr/>
        </p:nvGrpSpPr>
        <p:grpSpPr bwMode="auto">
          <a:xfrm>
            <a:off x="277813" y="1158875"/>
            <a:ext cx="790575" cy="704850"/>
            <a:chOff x="732989" y="7372392"/>
            <a:chExt cx="788095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732989" y="7677739"/>
              <a:ext cx="788095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복합 모델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유형별 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41009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7" name="AutoShape 380"/>
          <p:cNvSpPr>
            <a:spLocks noChangeArrowheads="1"/>
          </p:cNvSpPr>
          <p:nvPr/>
        </p:nvSpPr>
        <p:spPr bwMode="gray">
          <a:xfrm>
            <a:off x="1182688" y="1737043"/>
            <a:ext cx="5195887" cy="4183697"/>
          </a:xfrm>
          <a:prstGeom prst="roundRect">
            <a:avLst>
              <a:gd name="adj" fmla="val 7989"/>
            </a:avLst>
          </a:pr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4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182688" y="1186180"/>
            <a:ext cx="5195887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b="1" dirty="0" err="1" smtClean="0">
                <a:latin typeface="+mn-ea"/>
              </a:rPr>
              <a:t>포스코</a:t>
            </a:r>
            <a:r>
              <a:rPr lang="ko-KR" altLang="en-US" sz="1200" b="1" dirty="0" smtClean="0">
                <a:latin typeface="+mn-ea"/>
              </a:rPr>
              <a:t> </a:t>
            </a:r>
            <a:r>
              <a:rPr lang="ko-KR" altLang="en-US" sz="1200" b="1" dirty="0" err="1">
                <a:latin typeface="+mn-ea"/>
              </a:rPr>
              <a:t>사회적기업</a:t>
            </a:r>
            <a:endParaRPr lang="ko-KR" altLang="en-US" sz="1200" b="1" dirty="0">
              <a:latin typeface="+mn-ea"/>
            </a:endParaRPr>
          </a:p>
        </p:txBody>
      </p:sp>
      <p:cxnSp>
        <p:nvCxnSpPr>
          <p:cNvPr id="29" name="직선 화살표 연결선 28"/>
          <p:cNvCxnSpPr>
            <a:stCxn id="54" idx="0"/>
            <a:endCxn id="33" idx="4"/>
          </p:cNvCxnSpPr>
          <p:nvPr/>
        </p:nvCxnSpPr>
        <p:spPr>
          <a:xfrm flipV="1">
            <a:off x="2057028" y="2746058"/>
            <a:ext cx="3071" cy="614362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타원 32"/>
          <p:cNvSpPr/>
          <p:nvPr/>
        </p:nvSpPr>
        <p:spPr>
          <a:xfrm>
            <a:off x="1657817" y="1953895"/>
            <a:ext cx="804564" cy="792163"/>
          </a:xfrm>
          <a:prstGeom prst="ellipse">
            <a:avLst/>
          </a:prstGeom>
          <a:solidFill>
            <a:schemeClr val="accent3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latinLnBrk="0" hangingPunct="1">
              <a:defRPr/>
            </a:pP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지역</a:t>
            </a:r>
            <a: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  <a:t/>
            </a:r>
            <a:b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</a:b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소외계층</a:t>
            </a:r>
          </a:p>
        </p:txBody>
      </p:sp>
      <p:sp>
        <p:nvSpPr>
          <p:cNvPr id="39" name="모서리가 둥근 직사각형 38"/>
          <p:cNvSpPr/>
          <p:nvPr/>
        </p:nvSpPr>
        <p:spPr>
          <a:xfrm>
            <a:off x="2989032" y="1928495"/>
            <a:ext cx="1595310" cy="842963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r" eaLnBrk="1" latinLnBrk="0" hangingPunct="1">
              <a:defRPr/>
            </a:pPr>
            <a:r>
              <a:rPr lang="ko-KR" altLang="en-US" sz="1200" dirty="0" err="1">
                <a:solidFill>
                  <a:srgbClr val="FFFFFF"/>
                </a:solidFill>
                <a:latin typeface="+mn-ea"/>
                <a:ea typeface="+mn-ea"/>
              </a:rPr>
              <a:t>포스위드</a:t>
            </a:r>
            <a:endParaRPr lang="ko-KR" altLang="en-US" sz="12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43" name="타원 42"/>
          <p:cNvSpPr/>
          <p:nvPr/>
        </p:nvSpPr>
        <p:spPr>
          <a:xfrm>
            <a:off x="3024348" y="1953895"/>
            <a:ext cx="803028" cy="792163"/>
          </a:xfrm>
          <a:prstGeom prst="ellipse">
            <a:avLst/>
          </a:prstGeom>
          <a:solidFill>
            <a:schemeClr val="accent3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latinLnBrk="0" hangingPunct="1">
              <a:defRPr/>
            </a:pP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중증</a:t>
            </a:r>
            <a: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  <a:t/>
            </a:r>
            <a:b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</a:b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장애인</a:t>
            </a:r>
          </a:p>
        </p:txBody>
      </p:sp>
      <p:sp>
        <p:nvSpPr>
          <p:cNvPr id="44" name="모서리가 둥근 직사각형 43"/>
          <p:cNvSpPr/>
          <p:nvPr/>
        </p:nvSpPr>
        <p:spPr>
          <a:xfrm>
            <a:off x="4529067" y="3328670"/>
            <a:ext cx="1596845" cy="842963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marL="712788" algn="ctr" eaLnBrk="1" latinLnBrk="0" hangingPunct="1">
              <a:defRPr/>
            </a:pP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송도</a:t>
            </a:r>
            <a: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  <a:t/>
            </a:r>
            <a:b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</a:br>
            <a:r>
              <a:rPr lang="ko-KR" altLang="en-US" sz="1200" dirty="0" err="1">
                <a:solidFill>
                  <a:srgbClr val="FFFFFF"/>
                </a:solidFill>
                <a:latin typeface="+mn-ea"/>
                <a:ea typeface="+mn-ea"/>
              </a:rPr>
              <a:t>에스이</a:t>
            </a:r>
            <a:endParaRPr lang="ko-KR" altLang="en-US" sz="12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45" name="타원 44"/>
          <p:cNvSpPr/>
          <p:nvPr/>
        </p:nvSpPr>
        <p:spPr>
          <a:xfrm>
            <a:off x="4564381" y="3354070"/>
            <a:ext cx="803029" cy="792163"/>
          </a:xfrm>
          <a:prstGeom prst="ellipse">
            <a:avLst/>
          </a:prstGeom>
          <a:solidFill>
            <a:schemeClr val="accent3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latinLnBrk="0" hangingPunct="1">
              <a:defRPr/>
            </a:pP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탈북자</a:t>
            </a:r>
          </a:p>
        </p:txBody>
      </p:sp>
      <p:sp>
        <p:nvSpPr>
          <p:cNvPr id="46" name="구름 45"/>
          <p:cNvSpPr/>
          <p:nvPr/>
        </p:nvSpPr>
        <p:spPr>
          <a:xfrm>
            <a:off x="2916868" y="3354070"/>
            <a:ext cx="1027201" cy="792163"/>
          </a:xfrm>
          <a:prstGeom prst="cloud">
            <a:avLst/>
          </a:prstGeom>
          <a:solidFill>
            <a:srgbClr val="C1719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latinLnBrk="0" hangingPunct="1">
              <a:defRPr/>
            </a:pPr>
            <a:endParaRPr lang="ko-KR" altLang="en-US" sz="12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47" name="육각형 46"/>
          <p:cNvSpPr/>
          <p:nvPr/>
        </p:nvSpPr>
        <p:spPr>
          <a:xfrm>
            <a:off x="3042773" y="3373120"/>
            <a:ext cx="803028" cy="792163"/>
          </a:xfrm>
          <a:prstGeom prst="hexagon">
            <a:avLst/>
          </a:prstGeom>
          <a:solidFill>
            <a:schemeClr val="accent4">
              <a:alpha val="50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latinLnBrk="0" hangingPunct="1">
              <a:defRPr/>
            </a:pPr>
            <a:r>
              <a:rPr lang="ko-KR" altLang="en-US" sz="1200" dirty="0" err="1">
                <a:solidFill>
                  <a:srgbClr val="FFFFFF"/>
                </a:solidFill>
                <a:latin typeface="+mn-ea"/>
                <a:ea typeface="+mn-ea"/>
              </a:rPr>
              <a:t>포스코</a:t>
            </a:r>
            <a:endParaRPr lang="ko-KR" altLang="en-US" sz="12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48" name="모서리가 둥근 직사각형 47"/>
          <p:cNvSpPr/>
          <p:nvPr/>
        </p:nvSpPr>
        <p:spPr>
          <a:xfrm>
            <a:off x="1462817" y="4871720"/>
            <a:ext cx="1595310" cy="841375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marL="715963" algn="ctr" eaLnBrk="1" latinLnBrk="0" hangingPunct="1">
              <a:defRPr/>
            </a:pPr>
            <a:r>
              <a:rPr lang="ko-KR" altLang="en-US" sz="1200" dirty="0" err="1">
                <a:solidFill>
                  <a:srgbClr val="FFFFFF"/>
                </a:solidFill>
                <a:latin typeface="+mn-ea"/>
                <a:ea typeface="+mn-ea"/>
              </a:rPr>
              <a:t>포스</a:t>
            </a:r>
            <a: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  <a:t/>
            </a:r>
            <a:b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</a:b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플레이트</a:t>
            </a:r>
          </a:p>
        </p:txBody>
      </p:sp>
      <p:sp>
        <p:nvSpPr>
          <p:cNvPr id="49" name="타원 48"/>
          <p:cNvSpPr/>
          <p:nvPr/>
        </p:nvSpPr>
        <p:spPr>
          <a:xfrm>
            <a:off x="1501204" y="4897120"/>
            <a:ext cx="803028" cy="790575"/>
          </a:xfrm>
          <a:prstGeom prst="ellipse">
            <a:avLst/>
          </a:prstGeom>
          <a:solidFill>
            <a:schemeClr val="accent3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latinLnBrk="0" hangingPunct="1">
              <a:defRPr/>
            </a:pP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지역</a:t>
            </a:r>
            <a: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  <a:t/>
            </a:r>
            <a:b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</a:b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실업 청년</a:t>
            </a:r>
          </a:p>
        </p:txBody>
      </p:sp>
      <p:sp>
        <p:nvSpPr>
          <p:cNvPr id="50" name="모서리가 둥근 직사각형 49"/>
          <p:cNvSpPr/>
          <p:nvPr/>
        </p:nvSpPr>
        <p:spPr>
          <a:xfrm>
            <a:off x="3220882" y="4871720"/>
            <a:ext cx="1595309" cy="841375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marL="715963" algn="ctr" eaLnBrk="1" latinLnBrk="0" hangingPunct="1">
              <a:defRPr/>
            </a:pPr>
            <a:r>
              <a:rPr lang="ko-KR" altLang="en-US" sz="1200" dirty="0" err="1">
                <a:solidFill>
                  <a:srgbClr val="FFFFFF"/>
                </a:solidFill>
                <a:latin typeface="+mn-ea"/>
                <a:ea typeface="+mn-ea"/>
              </a:rPr>
              <a:t>포스에코</a:t>
            </a:r>
            <a: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  <a:t/>
            </a:r>
            <a:b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</a:br>
            <a:r>
              <a:rPr lang="ko-KR" altLang="en-US" sz="1200" dirty="0" err="1">
                <a:solidFill>
                  <a:srgbClr val="FFFFFF"/>
                </a:solidFill>
                <a:latin typeface="+mn-ea"/>
                <a:ea typeface="+mn-ea"/>
              </a:rPr>
              <a:t>하우징</a:t>
            </a:r>
            <a:endParaRPr lang="ko-KR" altLang="en-US" sz="12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51" name="타원 50"/>
          <p:cNvSpPr/>
          <p:nvPr/>
        </p:nvSpPr>
        <p:spPr>
          <a:xfrm>
            <a:off x="3259268" y="4897120"/>
            <a:ext cx="804564" cy="790575"/>
          </a:xfrm>
          <a:prstGeom prst="ellipse">
            <a:avLst/>
          </a:prstGeom>
          <a:solidFill>
            <a:schemeClr val="accent3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latinLnBrk="0" hangingPunct="1">
              <a:defRPr/>
            </a:pP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고령자</a:t>
            </a:r>
            <a: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  <a:t>,</a:t>
            </a:r>
            <a:b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</a:b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저소득자</a:t>
            </a:r>
          </a:p>
        </p:txBody>
      </p:sp>
      <p:sp>
        <p:nvSpPr>
          <p:cNvPr id="53" name="타원 52"/>
          <p:cNvSpPr/>
          <p:nvPr/>
        </p:nvSpPr>
        <p:spPr>
          <a:xfrm>
            <a:off x="5416544" y="4897120"/>
            <a:ext cx="803028" cy="790575"/>
          </a:xfrm>
          <a:prstGeom prst="ellipse">
            <a:avLst/>
          </a:prstGeom>
          <a:solidFill>
            <a:schemeClr val="accent3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latinLnBrk="0" hangingPunct="1">
              <a:defRPr/>
            </a:pP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지역</a:t>
            </a:r>
            <a: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  <a:t/>
            </a:r>
            <a:b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</a:b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취약 계층</a:t>
            </a:r>
          </a:p>
        </p:txBody>
      </p:sp>
      <p:sp>
        <p:nvSpPr>
          <p:cNvPr id="54" name="정오각형 53"/>
          <p:cNvSpPr/>
          <p:nvPr/>
        </p:nvSpPr>
        <p:spPr>
          <a:xfrm>
            <a:off x="1654746" y="3360420"/>
            <a:ext cx="804564" cy="792163"/>
          </a:xfrm>
          <a:prstGeom prst="pentagon">
            <a:avLst/>
          </a:prstGeom>
          <a:solidFill>
            <a:schemeClr val="accent6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latinLnBrk="0" hangingPunct="1">
              <a:defRPr/>
            </a:pPr>
            <a: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  <a:t>(</a:t>
            </a: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재</a:t>
            </a:r>
            <a: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  <a:t>)</a:t>
            </a: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광양시</a:t>
            </a:r>
            <a: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  <a:t/>
            </a:r>
            <a:b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</a:br>
            <a:r>
              <a:rPr lang="ko-KR" altLang="en-US" sz="1200" dirty="0" err="1">
                <a:solidFill>
                  <a:srgbClr val="FFFFFF"/>
                </a:solidFill>
                <a:latin typeface="+mn-ea"/>
                <a:ea typeface="+mn-ea"/>
              </a:rPr>
              <a:t>사랑나눔</a:t>
            </a:r>
            <a: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  <a:t/>
            </a:r>
            <a:br>
              <a:rPr lang="en-US" altLang="ko-KR" sz="1200" dirty="0">
                <a:solidFill>
                  <a:srgbClr val="FFFFFF"/>
                </a:solidFill>
                <a:latin typeface="+mn-ea"/>
                <a:ea typeface="+mn-ea"/>
              </a:rPr>
            </a:br>
            <a:r>
              <a:rPr lang="ko-KR" altLang="en-US" sz="1200" dirty="0">
                <a:solidFill>
                  <a:srgbClr val="FFFFFF"/>
                </a:solidFill>
                <a:latin typeface="+mn-ea"/>
                <a:ea typeface="+mn-ea"/>
              </a:rPr>
              <a:t>복지재단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62903" y="2892108"/>
            <a:ext cx="845103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ko-KR" altLang="en-US" sz="1100" dirty="0">
                <a:latin typeface="+mn-ea"/>
                <a:ea typeface="+mn-ea"/>
              </a:rPr>
              <a:t>복지 서비스</a:t>
            </a:r>
          </a:p>
        </p:txBody>
      </p:sp>
      <p:cxnSp>
        <p:nvCxnSpPr>
          <p:cNvPr id="57" name="직선 화살표 연결선 56"/>
          <p:cNvCxnSpPr/>
          <p:nvPr/>
        </p:nvCxnSpPr>
        <p:spPr>
          <a:xfrm>
            <a:off x="2496161" y="3674745"/>
            <a:ext cx="402282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2446127" y="3401695"/>
            <a:ext cx="545342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ko-KR" altLang="en-US" sz="1100">
                <a:latin typeface="+mn-ea"/>
                <a:ea typeface="+mn-ea"/>
              </a:rPr>
              <a:t>시너지</a:t>
            </a:r>
            <a:endParaRPr lang="ko-KR" altLang="en-US" sz="1100" dirty="0">
              <a:latin typeface="+mn-ea"/>
              <a:ea typeface="+mn-ea"/>
            </a:endParaRPr>
          </a:p>
        </p:txBody>
      </p:sp>
      <p:cxnSp>
        <p:nvCxnSpPr>
          <p:cNvPr id="61" name="직선 화살표 연결선 60"/>
          <p:cNvCxnSpPr/>
          <p:nvPr/>
        </p:nvCxnSpPr>
        <p:spPr>
          <a:xfrm flipH="1">
            <a:off x="3346787" y="2793683"/>
            <a:ext cx="218031" cy="555625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9" name="직선 화살표 연결선 68"/>
          <p:cNvCxnSpPr/>
          <p:nvPr/>
        </p:nvCxnSpPr>
        <p:spPr>
          <a:xfrm flipH="1">
            <a:off x="2370256" y="4100195"/>
            <a:ext cx="674052" cy="747713"/>
          </a:xfrm>
          <a:prstGeom prst="straightConnector1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2680600" y="2855595"/>
            <a:ext cx="857927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ko-KR" altLang="en-US" sz="1100" dirty="0">
                <a:latin typeface="+mn-ea"/>
                <a:ea typeface="+mn-ea"/>
              </a:rPr>
              <a:t>작업복 납품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2373922" y="4209733"/>
            <a:ext cx="437941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ko-KR" altLang="en-US" sz="1100" dirty="0">
                <a:latin typeface="+mn-ea"/>
                <a:ea typeface="+mn-ea"/>
              </a:rPr>
              <a:t>구매</a:t>
            </a:r>
          </a:p>
        </p:txBody>
      </p:sp>
      <p:cxnSp>
        <p:nvCxnSpPr>
          <p:cNvPr id="73" name="직선 화살표 연결선 72"/>
          <p:cNvCxnSpPr/>
          <p:nvPr/>
        </p:nvCxnSpPr>
        <p:spPr>
          <a:xfrm flipH="1">
            <a:off x="3944068" y="3549333"/>
            <a:ext cx="584998" cy="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1" name="직선 화살표 연결선 80"/>
          <p:cNvCxnSpPr/>
          <p:nvPr/>
        </p:nvCxnSpPr>
        <p:spPr>
          <a:xfrm flipH="1">
            <a:off x="3944068" y="3906520"/>
            <a:ext cx="584998" cy="0"/>
          </a:xfrm>
          <a:prstGeom prst="straightConnector1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3902543" y="3128645"/>
            <a:ext cx="688010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ko-KR" altLang="en-US" sz="1100" dirty="0">
                <a:latin typeface="+mn-ea"/>
                <a:ea typeface="+mn-ea"/>
              </a:rPr>
              <a:t>청소</a:t>
            </a:r>
            <a:r>
              <a:rPr lang="en-US" altLang="ko-KR" sz="1100" dirty="0">
                <a:latin typeface="+mn-ea"/>
                <a:ea typeface="+mn-ea"/>
              </a:rPr>
              <a:t>,</a:t>
            </a:r>
            <a:br>
              <a:rPr lang="en-US" altLang="ko-KR" sz="1100" dirty="0">
                <a:latin typeface="+mn-ea"/>
                <a:ea typeface="+mn-ea"/>
              </a:rPr>
            </a:br>
            <a:r>
              <a:rPr lang="ko-KR" altLang="en-US" sz="1100" dirty="0">
                <a:latin typeface="+mn-ea"/>
                <a:ea typeface="+mn-ea"/>
              </a:rPr>
              <a:t>주차관리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3660610" y="2868295"/>
            <a:ext cx="437941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ko-KR" altLang="en-US" sz="1100" dirty="0">
                <a:latin typeface="+mn-ea"/>
                <a:ea typeface="+mn-ea"/>
              </a:rPr>
              <a:t>구매</a:t>
            </a:r>
          </a:p>
        </p:txBody>
      </p:sp>
      <p:cxnSp>
        <p:nvCxnSpPr>
          <p:cNvPr id="84" name="직선 화살표 연결선 83"/>
          <p:cNvCxnSpPr/>
          <p:nvPr/>
        </p:nvCxnSpPr>
        <p:spPr>
          <a:xfrm flipV="1">
            <a:off x="2060099" y="4170045"/>
            <a:ext cx="0" cy="712788"/>
          </a:xfrm>
          <a:prstGeom prst="straightConnector1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1323016" y="4387533"/>
            <a:ext cx="724878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ko-KR" altLang="en-US" sz="1100">
                <a:latin typeface="+mn-ea"/>
                <a:ea typeface="+mn-ea"/>
              </a:rPr>
              <a:t>수익 기부</a:t>
            </a:r>
            <a:endParaRPr lang="ko-KR" altLang="en-US" sz="1100" dirty="0">
              <a:latin typeface="+mn-ea"/>
              <a:ea typeface="+mn-ea"/>
            </a:endParaRPr>
          </a:p>
        </p:txBody>
      </p:sp>
      <p:cxnSp>
        <p:nvCxnSpPr>
          <p:cNvPr id="90" name="직선 화살표 연결선 89"/>
          <p:cNvCxnSpPr/>
          <p:nvPr/>
        </p:nvCxnSpPr>
        <p:spPr>
          <a:xfrm flipH="1">
            <a:off x="2565254" y="4158933"/>
            <a:ext cx="632596" cy="700087"/>
          </a:xfrm>
          <a:prstGeom prst="straightConnector1">
            <a:avLst/>
          </a:prstGeom>
          <a:ln>
            <a:solidFill>
              <a:schemeClr val="accent2"/>
            </a:solidFill>
            <a:headEnd type="triangl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2826932" y="4411345"/>
            <a:ext cx="726482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ko-KR" altLang="en-US" sz="1100" dirty="0" err="1">
                <a:latin typeface="+mn-ea"/>
                <a:ea typeface="+mn-ea"/>
              </a:rPr>
              <a:t>후판검사</a:t>
            </a:r>
            <a:r>
              <a:rPr lang="en-US" altLang="ko-KR" sz="1100" dirty="0">
                <a:latin typeface="+mn-ea"/>
                <a:ea typeface="+mn-ea"/>
              </a:rPr>
              <a:t>,</a:t>
            </a:r>
            <a:br>
              <a:rPr lang="en-US" altLang="ko-KR" sz="1100" dirty="0">
                <a:latin typeface="+mn-ea"/>
                <a:ea typeface="+mn-ea"/>
              </a:rPr>
            </a:br>
            <a:r>
              <a:rPr lang="ko-KR" altLang="en-US" sz="1100" dirty="0">
                <a:latin typeface="+mn-ea"/>
                <a:ea typeface="+mn-ea"/>
              </a:rPr>
              <a:t>창고관리</a:t>
            </a:r>
          </a:p>
        </p:txBody>
      </p:sp>
      <p:cxnSp>
        <p:nvCxnSpPr>
          <p:cNvPr id="94" name="직선 화살표 연결선 93"/>
          <p:cNvCxnSpPr/>
          <p:nvPr/>
        </p:nvCxnSpPr>
        <p:spPr>
          <a:xfrm flipH="1">
            <a:off x="3541786" y="2793683"/>
            <a:ext cx="218031" cy="555625"/>
          </a:xfrm>
          <a:prstGeom prst="straightConnector1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4027578" y="3889058"/>
            <a:ext cx="437941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ko-KR" altLang="en-US" sz="1100" dirty="0">
                <a:latin typeface="+mn-ea"/>
                <a:ea typeface="+mn-ea"/>
              </a:rPr>
              <a:t>구매</a:t>
            </a:r>
          </a:p>
        </p:txBody>
      </p:sp>
      <p:cxnSp>
        <p:nvCxnSpPr>
          <p:cNvPr id="98" name="직선 화살표 연결선 97"/>
          <p:cNvCxnSpPr/>
          <p:nvPr/>
        </p:nvCxnSpPr>
        <p:spPr>
          <a:xfrm>
            <a:off x="3703007" y="4189095"/>
            <a:ext cx="594210" cy="658813"/>
          </a:xfrm>
          <a:prstGeom prst="straightConnector1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0" name="직선 화살표 연결선 99"/>
          <p:cNvCxnSpPr/>
          <p:nvPr/>
        </p:nvCxnSpPr>
        <p:spPr>
          <a:xfrm>
            <a:off x="3795132" y="4057333"/>
            <a:ext cx="723186" cy="801687"/>
          </a:xfrm>
          <a:prstGeom prst="straightConnector1">
            <a:avLst/>
          </a:prstGeom>
          <a:ln>
            <a:solidFill>
              <a:schemeClr val="accent2"/>
            </a:solidFill>
            <a:headEnd type="triangl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3614548" y="4482783"/>
            <a:ext cx="437941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ko-KR" altLang="en-US" sz="1100" dirty="0">
                <a:latin typeface="+mn-ea"/>
                <a:ea typeface="+mn-ea"/>
              </a:rPr>
              <a:t>구매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4356909" y="4411345"/>
            <a:ext cx="766557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ko-KR" altLang="en-US" sz="1100" dirty="0">
                <a:latin typeface="+mn-ea"/>
                <a:ea typeface="+mn-ea"/>
              </a:rPr>
              <a:t>사업장</a:t>
            </a:r>
            <a:r>
              <a:rPr lang="en-US" altLang="ko-KR" sz="1100" dirty="0">
                <a:latin typeface="+mn-ea"/>
                <a:ea typeface="+mn-ea"/>
              </a:rPr>
              <a:t/>
            </a:r>
            <a:br>
              <a:rPr lang="en-US" altLang="ko-KR" sz="1100" dirty="0">
                <a:latin typeface="+mn-ea"/>
                <a:ea typeface="+mn-ea"/>
              </a:rPr>
            </a:br>
            <a:r>
              <a:rPr lang="ko-KR" altLang="en-US" sz="1100" dirty="0">
                <a:latin typeface="+mn-ea"/>
                <a:ea typeface="+mn-ea"/>
              </a:rPr>
              <a:t>건축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수리</a:t>
            </a:r>
          </a:p>
        </p:txBody>
      </p:sp>
      <p:cxnSp>
        <p:nvCxnSpPr>
          <p:cNvPr id="105" name="직선 화살표 연결선 104"/>
          <p:cNvCxnSpPr>
            <a:stCxn id="50" idx="3"/>
            <a:endCxn id="53" idx="2"/>
          </p:cNvCxnSpPr>
          <p:nvPr/>
        </p:nvCxnSpPr>
        <p:spPr>
          <a:xfrm>
            <a:off x="4816191" y="5292408"/>
            <a:ext cx="600353" cy="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4744470" y="5325745"/>
            <a:ext cx="772969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latinLnBrk="0">
              <a:defRPr/>
            </a:pPr>
            <a:r>
              <a:rPr lang="ko-KR" altLang="en-US" sz="1100" dirty="0">
                <a:latin typeface="+mn-ea"/>
                <a:ea typeface="+mn-ea"/>
              </a:rPr>
              <a:t>무료 건축</a:t>
            </a:r>
            <a:r>
              <a:rPr lang="en-US" altLang="ko-KR" sz="1100" dirty="0">
                <a:latin typeface="+mn-ea"/>
                <a:ea typeface="+mn-ea"/>
              </a:rPr>
              <a:t>,</a:t>
            </a:r>
            <a:br>
              <a:rPr lang="en-US" altLang="ko-KR" sz="1100" dirty="0">
                <a:latin typeface="+mn-ea"/>
                <a:ea typeface="+mn-ea"/>
              </a:rPr>
            </a:br>
            <a:r>
              <a:rPr lang="ko-KR" altLang="en-US" sz="1100" dirty="0">
                <a:latin typeface="+mn-ea"/>
                <a:ea typeface="+mn-ea"/>
              </a:rPr>
              <a:t>집수리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182688" y="6027738"/>
            <a:ext cx="528955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 latinLnBrk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200" dirty="0" err="1" smtClean="0">
                <a:solidFill>
                  <a:prstClr val="black"/>
                </a:solidFill>
                <a:latin typeface="+mn-ea"/>
                <a:ea typeface="+mn-ea"/>
              </a:rPr>
              <a:t>포스코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ko-KR" altLang="en-US" sz="1200" dirty="0" err="1" smtClean="0">
                <a:solidFill>
                  <a:prstClr val="black"/>
                </a:solidFill>
                <a:latin typeface="+mn-ea"/>
                <a:ea typeface="+mn-ea"/>
              </a:rPr>
              <a:t>사회적기업은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 모두 네 곳으로 운영되다 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2013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년부터는 </a:t>
            </a:r>
            <a:r>
              <a:rPr lang="ko-KR" altLang="en-US" sz="1200" dirty="0" err="1" smtClean="0">
                <a:solidFill>
                  <a:prstClr val="black"/>
                </a:solidFill>
                <a:latin typeface="+mn-ea"/>
                <a:ea typeface="+mn-ea"/>
              </a:rPr>
              <a:t>포스에코하우징과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ko-KR" altLang="en-US" sz="1200" dirty="0" err="1" smtClean="0">
                <a:solidFill>
                  <a:prstClr val="black"/>
                </a:solidFill>
                <a:latin typeface="+mn-ea"/>
                <a:ea typeface="+mn-ea"/>
              </a:rPr>
              <a:t>포스위드가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 합쳐져 세 곳이 운영되고 있음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이들은 </a:t>
            </a:r>
            <a:r>
              <a:rPr lang="ko-KR" altLang="en-US" sz="1200" dirty="0" err="1" smtClean="0">
                <a:solidFill>
                  <a:prstClr val="black"/>
                </a:solidFill>
                <a:latin typeface="+mn-ea"/>
                <a:ea typeface="+mn-ea"/>
              </a:rPr>
              <a:t>포스코의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 연고지가 있는 포항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광양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인천 송도에서 일자리 창출을 통한 지역사회 발전이라는 핵심 미션을 수행하고 있음 </a:t>
            </a:r>
          </a:p>
        </p:txBody>
      </p:sp>
    </p:spTree>
    <p:extLst>
      <p:ext uri="{BB962C8B-B14F-4D97-AF65-F5344CB8AC3E}">
        <p14:creationId xmlns="" xmlns:p14="http://schemas.microsoft.com/office/powerpoint/2010/main" val="250582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0777"/>
            <a:ext cx="5891212" cy="369348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7. </a:t>
            </a:r>
            <a:r>
              <a:rPr dirty="0" smtClean="0"/>
              <a:t>강화 모델 유형별 </a:t>
            </a:r>
            <a:r>
              <a:rPr dirty="0" err="1" smtClean="0"/>
              <a:t>사례</a:t>
            </a:r>
            <a:r>
              <a:rPr dirty="0" smtClean="0"/>
              <a:t> </a:t>
            </a:r>
            <a:endParaRPr dirty="0"/>
          </a:p>
        </p:txBody>
      </p:sp>
      <p:sp>
        <p:nvSpPr>
          <p:cNvPr id="4198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98FF2F6-8E15-443A-B776-377CBE13CD72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185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41991" name="그룹 14"/>
          <p:cNvGrpSpPr>
            <a:grpSpLocks/>
          </p:cNvGrpSpPr>
          <p:nvPr/>
        </p:nvGrpSpPr>
        <p:grpSpPr bwMode="auto">
          <a:xfrm>
            <a:off x="277813" y="1158875"/>
            <a:ext cx="790575" cy="704850"/>
            <a:chOff x="732989" y="7372392"/>
            <a:chExt cx="788095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732989" y="7677739"/>
              <a:ext cx="788095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강화 모델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유형별 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42038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4" name="그룹 53"/>
          <p:cNvGrpSpPr/>
          <p:nvPr/>
        </p:nvGrpSpPr>
        <p:grpSpPr>
          <a:xfrm>
            <a:off x="1182688" y="1186180"/>
            <a:ext cx="5289550" cy="5326063"/>
            <a:chOff x="1182688" y="1117600"/>
            <a:chExt cx="5372100" cy="5326063"/>
          </a:xfrm>
        </p:grpSpPr>
        <p:sp>
          <p:nvSpPr>
            <p:cNvPr id="12" name="모서리가 둥근 직사각형 11"/>
            <p:cNvSpPr/>
            <p:nvPr/>
          </p:nvSpPr>
          <p:spPr>
            <a:xfrm>
              <a:off x="1182688" y="1117600"/>
              <a:ext cx="5372100" cy="3302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200" b="1" dirty="0" smtClean="0">
                  <a:latin typeface="+mn-ea"/>
                </a:rPr>
                <a:t>두레마을</a:t>
              </a:r>
              <a:endParaRPr lang="ko-KR" altLang="en-US" sz="1200" b="1" dirty="0">
                <a:latin typeface="+mn-ea"/>
              </a:endParaRPr>
            </a:p>
          </p:txBody>
        </p:sp>
        <p:sp>
          <p:nvSpPr>
            <p:cNvPr id="37" name="AutoShape 380"/>
            <p:cNvSpPr>
              <a:spLocks noChangeArrowheads="1"/>
            </p:cNvSpPr>
            <p:nvPr/>
          </p:nvSpPr>
          <p:spPr bwMode="gray">
            <a:xfrm>
              <a:off x="1182688" y="1668463"/>
              <a:ext cx="5289550" cy="2892425"/>
            </a:xfrm>
            <a:prstGeom prst="roundRect">
              <a:avLst>
                <a:gd name="adj" fmla="val 7989"/>
              </a:avLst>
            </a:prstGeom>
            <a:solidFill>
              <a:schemeClr val="bg1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 kern="0">
                <a:solidFill>
                  <a:sysClr val="windowText" lastClr="000000"/>
                </a:solidFill>
                <a:latin typeface="+mn-ea"/>
                <a:ea typeface="+mn-ea"/>
              </a:endParaRPr>
            </a:p>
          </p:txBody>
        </p:sp>
        <p:sp>
          <p:nvSpPr>
            <p:cNvPr id="55" name="모서리가 둥근 직사각형 54"/>
            <p:cNvSpPr/>
            <p:nvPr/>
          </p:nvSpPr>
          <p:spPr>
            <a:xfrm>
              <a:off x="2476500" y="2811463"/>
              <a:ext cx="1438275" cy="841375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r" eaLnBrk="1" latinLnBrk="0" hangingPunct="1">
                <a:defRPr/>
              </a:pPr>
              <a:r>
                <a:rPr lang="ko-KR" altLang="en-US" sz="1200" dirty="0">
                  <a:solidFill>
                    <a:srgbClr val="FFFFFF"/>
                  </a:solidFill>
                  <a:latin typeface="+mn-ea"/>
                  <a:ea typeface="+mn-ea"/>
                </a:rPr>
                <a:t>두레마을</a:t>
              </a:r>
            </a:p>
          </p:txBody>
        </p:sp>
        <p:sp>
          <p:nvSpPr>
            <p:cNvPr id="56" name="타원 55"/>
            <p:cNvSpPr/>
            <p:nvPr/>
          </p:nvSpPr>
          <p:spPr>
            <a:xfrm>
              <a:off x="2508250" y="2836863"/>
              <a:ext cx="674688" cy="790575"/>
            </a:xfrm>
            <a:prstGeom prst="ellipse">
              <a:avLst/>
            </a:prstGeom>
            <a:solidFill>
              <a:schemeClr val="accent3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r>
                <a:rPr lang="ko-KR" altLang="en-US" sz="1200" dirty="0">
                  <a:solidFill>
                    <a:srgbClr val="FFFFFF"/>
                  </a:solidFill>
                  <a:latin typeface="+mn-ea"/>
                  <a:ea typeface="+mn-ea"/>
                </a:rPr>
                <a:t>노동</a:t>
              </a:r>
              <a:r>
                <a:rPr lang="en-US" altLang="ko-KR" sz="1200" dirty="0">
                  <a:solidFill>
                    <a:srgbClr val="FFFFFF"/>
                  </a:solidFill>
                  <a:latin typeface="+mn-ea"/>
                  <a:ea typeface="+mn-ea"/>
                </a:rPr>
                <a:t/>
              </a:r>
              <a:br>
                <a:rPr lang="en-US" altLang="ko-KR" sz="1200" dirty="0">
                  <a:solidFill>
                    <a:srgbClr val="FFFFFF"/>
                  </a:solidFill>
                  <a:latin typeface="+mn-ea"/>
                  <a:ea typeface="+mn-ea"/>
                </a:rPr>
              </a:br>
              <a:r>
                <a:rPr lang="ko-KR" altLang="en-US" sz="1200" dirty="0">
                  <a:solidFill>
                    <a:srgbClr val="FFFFFF"/>
                  </a:solidFill>
                  <a:latin typeface="+mn-ea"/>
                  <a:ea typeface="+mn-ea"/>
                </a:rPr>
                <a:t>소외</a:t>
              </a:r>
              <a:r>
                <a:rPr lang="en-US" altLang="ko-KR" sz="1200" dirty="0">
                  <a:solidFill>
                    <a:srgbClr val="FFFFFF"/>
                  </a:solidFill>
                  <a:latin typeface="+mn-ea"/>
                  <a:ea typeface="+mn-ea"/>
                </a:rPr>
                <a:t/>
              </a:r>
              <a:br>
                <a:rPr lang="en-US" altLang="ko-KR" sz="1200" dirty="0">
                  <a:solidFill>
                    <a:srgbClr val="FFFFFF"/>
                  </a:solidFill>
                  <a:latin typeface="+mn-ea"/>
                  <a:ea typeface="+mn-ea"/>
                </a:rPr>
              </a:br>
              <a:r>
                <a:rPr lang="ko-KR" altLang="en-US" sz="1200" dirty="0">
                  <a:solidFill>
                    <a:srgbClr val="FFFFFF"/>
                  </a:solidFill>
                  <a:latin typeface="+mn-ea"/>
                  <a:ea typeface="+mn-ea"/>
                </a:rPr>
                <a:t>계층</a:t>
              </a:r>
            </a:p>
          </p:txBody>
        </p:sp>
        <p:sp>
          <p:nvSpPr>
            <p:cNvPr id="58" name="구름 57"/>
            <p:cNvSpPr/>
            <p:nvPr/>
          </p:nvSpPr>
          <p:spPr>
            <a:xfrm>
              <a:off x="1258888" y="2876550"/>
              <a:ext cx="955675" cy="792163"/>
            </a:xfrm>
            <a:prstGeom prst="cloud">
              <a:avLst/>
            </a:prstGeom>
            <a:solidFill>
              <a:srgbClr val="C1719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endParaRPr lang="ko-KR" altLang="en-US" sz="12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cxnSp>
          <p:nvCxnSpPr>
            <p:cNvPr id="64" name="직선 화살표 연결선 63"/>
            <p:cNvCxnSpPr/>
            <p:nvPr/>
          </p:nvCxnSpPr>
          <p:spPr>
            <a:xfrm flipH="1">
              <a:off x="2192338" y="3060700"/>
              <a:ext cx="300037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headEnd type="triangl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7" name="타원 66"/>
            <p:cNvSpPr/>
            <p:nvPr/>
          </p:nvSpPr>
          <p:spPr>
            <a:xfrm>
              <a:off x="1368425" y="2865438"/>
              <a:ext cx="747713" cy="792162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r>
                <a:rPr lang="ko-KR" altLang="en-US" sz="1200" dirty="0">
                  <a:solidFill>
                    <a:srgbClr val="FFFFFF"/>
                  </a:solidFill>
                  <a:latin typeface="+mn-ea"/>
                  <a:ea typeface="+mn-ea"/>
                </a:rPr>
                <a:t>친환경</a:t>
              </a:r>
              <a:r>
                <a:rPr lang="en-US" altLang="ko-KR" sz="1200" dirty="0">
                  <a:solidFill>
                    <a:srgbClr val="FFFFFF"/>
                  </a:solidFill>
                  <a:latin typeface="+mn-ea"/>
                  <a:ea typeface="+mn-ea"/>
                </a:rPr>
                <a:t/>
              </a:r>
              <a:br>
                <a:rPr lang="en-US" altLang="ko-KR" sz="1200" dirty="0">
                  <a:solidFill>
                    <a:srgbClr val="FFFFFF"/>
                  </a:solidFill>
                  <a:latin typeface="+mn-ea"/>
                  <a:ea typeface="+mn-ea"/>
                </a:rPr>
              </a:br>
              <a:r>
                <a:rPr lang="ko-KR" altLang="en-US" sz="1200" dirty="0">
                  <a:solidFill>
                    <a:srgbClr val="FFFFFF"/>
                  </a:solidFill>
                  <a:latin typeface="+mn-ea"/>
                  <a:ea typeface="+mn-ea"/>
                </a:rPr>
                <a:t>세차 고객</a:t>
              </a:r>
            </a:p>
          </p:txBody>
        </p:sp>
        <p:cxnSp>
          <p:nvCxnSpPr>
            <p:cNvPr id="68" name="직선 화살표 연결선 67"/>
            <p:cNvCxnSpPr/>
            <p:nvPr/>
          </p:nvCxnSpPr>
          <p:spPr>
            <a:xfrm flipH="1">
              <a:off x="2192338" y="3392488"/>
              <a:ext cx="300037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2091395" y="2805113"/>
              <a:ext cx="444775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latinLnBrk="0">
                <a:defRPr/>
              </a:pPr>
              <a:r>
                <a:rPr lang="ko-KR" altLang="en-US" sz="1100" dirty="0">
                  <a:latin typeface="+mn-ea"/>
                  <a:ea typeface="+mn-ea"/>
                </a:rPr>
                <a:t>구매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091395" y="3411538"/>
              <a:ext cx="444775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latinLnBrk="0">
                <a:defRPr/>
              </a:pPr>
              <a:r>
                <a:rPr lang="ko-KR" altLang="en-US" sz="1100" dirty="0">
                  <a:latin typeface="+mn-ea"/>
                  <a:ea typeface="+mn-ea"/>
                </a:rPr>
                <a:t>세차</a:t>
              </a:r>
            </a:p>
          </p:txBody>
        </p:sp>
        <p:grpSp>
          <p:nvGrpSpPr>
            <p:cNvPr id="42003" name="그룹 2"/>
            <p:cNvGrpSpPr>
              <a:grpSpLocks/>
            </p:cNvGrpSpPr>
            <p:nvPr/>
          </p:nvGrpSpPr>
          <p:grpSpPr bwMode="auto">
            <a:xfrm>
              <a:off x="4167188" y="1884363"/>
              <a:ext cx="1095375" cy="644525"/>
              <a:chOff x="4756437" y="2288652"/>
              <a:chExt cx="1649456" cy="841916"/>
            </a:xfrm>
          </p:grpSpPr>
          <p:sp>
            <p:nvSpPr>
              <p:cNvPr id="76" name="모서리가 둥근 직사각형 75"/>
              <p:cNvSpPr/>
              <p:nvPr/>
            </p:nvSpPr>
            <p:spPr>
              <a:xfrm>
                <a:off x="4756437" y="2288652"/>
                <a:ext cx="1649456" cy="841916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534988" algn="ctr" eaLnBrk="1" latinLnBrk="0" hangingPunct="1">
                  <a:defRPr/>
                </a:pPr>
                <a:r>
                  <a:rPr lang="ko-KR" altLang="en-US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가맹점</a:t>
                </a:r>
                <a: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/>
                </a:r>
                <a:b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</a:br>
                <a: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#1</a:t>
                </a:r>
                <a:endParaRPr lang="ko-KR" altLang="en-US" sz="1100" dirty="0">
                  <a:solidFill>
                    <a:srgbClr val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77" name="타원 76"/>
              <p:cNvSpPr/>
              <p:nvPr/>
            </p:nvSpPr>
            <p:spPr>
              <a:xfrm>
                <a:off x="4792294" y="2313536"/>
                <a:ext cx="831900" cy="792148"/>
              </a:xfrm>
              <a:prstGeom prst="ellipse">
                <a:avLst/>
              </a:prstGeom>
              <a:solidFill>
                <a:schemeClr val="accent3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1" latinLnBrk="0" hangingPunct="1">
                  <a:defRPr/>
                </a:pPr>
                <a:r>
                  <a:rPr lang="ko-KR" altLang="en-US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노동</a:t>
                </a:r>
                <a: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/>
                </a:r>
                <a:b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</a:br>
                <a:r>
                  <a:rPr lang="ko-KR" altLang="en-US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소외</a:t>
                </a:r>
                <a: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/>
                </a:r>
                <a:b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</a:br>
                <a:r>
                  <a:rPr lang="ko-KR" altLang="en-US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계층</a:t>
                </a:r>
              </a:p>
            </p:txBody>
          </p:sp>
        </p:grpSp>
        <p:grpSp>
          <p:nvGrpSpPr>
            <p:cNvPr id="42004" name="그룹 77"/>
            <p:cNvGrpSpPr>
              <a:grpSpLocks/>
            </p:cNvGrpSpPr>
            <p:nvPr/>
          </p:nvGrpSpPr>
          <p:grpSpPr bwMode="auto">
            <a:xfrm>
              <a:off x="4167188" y="2584450"/>
              <a:ext cx="1095375" cy="644525"/>
              <a:chOff x="4756437" y="2288652"/>
              <a:chExt cx="1649456" cy="841916"/>
            </a:xfrm>
          </p:grpSpPr>
          <p:sp>
            <p:nvSpPr>
              <p:cNvPr id="79" name="모서리가 둥근 직사각형 78"/>
              <p:cNvSpPr/>
              <p:nvPr/>
            </p:nvSpPr>
            <p:spPr>
              <a:xfrm>
                <a:off x="4756437" y="2288652"/>
                <a:ext cx="1649456" cy="841916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534988" algn="ctr" eaLnBrk="1" latinLnBrk="0" hangingPunct="1">
                  <a:defRPr/>
                </a:pPr>
                <a:r>
                  <a:rPr lang="ko-KR" altLang="en-US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가맹점</a:t>
                </a:r>
                <a: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/>
                </a:r>
                <a:b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</a:br>
                <a: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#2</a:t>
                </a:r>
                <a:endParaRPr lang="ko-KR" altLang="en-US" sz="1100" dirty="0">
                  <a:solidFill>
                    <a:srgbClr val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80" name="타원 79"/>
              <p:cNvSpPr/>
              <p:nvPr/>
            </p:nvSpPr>
            <p:spPr>
              <a:xfrm>
                <a:off x="4792294" y="2313536"/>
                <a:ext cx="831900" cy="792148"/>
              </a:xfrm>
              <a:prstGeom prst="ellipse">
                <a:avLst/>
              </a:prstGeom>
              <a:solidFill>
                <a:schemeClr val="accent3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1" latinLnBrk="0" hangingPunct="1">
                  <a:defRPr/>
                </a:pPr>
                <a:r>
                  <a:rPr lang="ko-KR" altLang="en-US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노동</a:t>
                </a:r>
                <a: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/>
                </a:r>
                <a:b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</a:br>
                <a:r>
                  <a:rPr lang="ko-KR" altLang="en-US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소외</a:t>
                </a:r>
                <a: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/>
                </a:r>
                <a:b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</a:br>
                <a:r>
                  <a:rPr lang="ko-KR" altLang="en-US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계층</a:t>
                </a:r>
              </a:p>
            </p:txBody>
          </p:sp>
        </p:grpSp>
        <p:grpSp>
          <p:nvGrpSpPr>
            <p:cNvPr id="42005" name="그룹 86"/>
            <p:cNvGrpSpPr>
              <a:grpSpLocks/>
            </p:cNvGrpSpPr>
            <p:nvPr/>
          </p:nvGrpSpPr>
          <p:grpSpPr bwMode="auto">
            <a:xfrm>
              <a:off x="4167188" y="3678238"/>
              <a:ext cx="1095375" cy="644525"/>
              <a:chOff x="4756437" y="2288652"/>
              <a:chExt cx="1649456" cy="841916"/>
            </a:xfrm>
          </p:grpSpPr>
          <p:sp>
            <p:nvSpPr>
              <p:cNvPr id="88" name="모서리가 둥근 직사각형 87"/>
              <p:cNvSpPr/>
              <p:nvPr/>
            </p:nvSpPr>
            <p:spPr>
              <a:xfrm>
                <a:off x="4756437" y="2288652"/>
                <a:ext cx="1649456" cy="841916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534988" algn="ctr" eaLnBrk="1" latinLnBrk="0" hangingPunct="1">
                  <a:defRPr/>
                </a:pPr>
                <a:r>
                  <a:rPr lang="ko-KR" altLang="en-US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가맹점</a:t>
                </a:r>
                <a: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/>
                </a:r>
                <a:b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</a:br>
                <a: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#n</a:t>
                </a:r>
                <a:endParaRPr lang="ko-KR" altLang="en-US" sz="1100" dirty="0">
                  <a:solidFill>
                    <a:srgbClr val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89" name="타원 88"/>
              <p:cNvSpPr/>
              <p:nvPr/>
            </p:nvSpPr>
            <p:spPr>
              <a:xfrm>
                <a:off x="4792294" y="2313536"/>
                <a:ext cx="831900" cy="792148"/>
              </a:xfrm>
              <a:prstGeom prst="ellipse">
                <a:avLst/>
              </a:prstGeom>
              <a:solidFill>
                <a:schemeClr val="accent3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1" latinLnBrk="0" hangingPunct="1">
                  <a:defRPr/>
                </a:pPr>
                <a:r>
                  <a:rPr lang="ko-KR" altLang="en-US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노동</a:t>
                </a:r>
                <a: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/>
                </a:r>
                <a:b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</a:br>
                <a:r>
                  <a:rPr lang="ko-KR" altLang="en-US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소외</a:t>
                </a:r>
                <a: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/>
                </a:r>
                <a:b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</a:br>
                <a:r>
                  <a:rPr lang="ko-KR" altLang="en-US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계층</a:t>
                </a: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4501550" y="3159125"/>
              <a:ext cx="545714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latinLnBrk="0">
                <a:defRPr/>
              </a:pPr>
              <a:r>
                <a:rPr lang="en-US" altLang="ko-KR" sz="3200" dirty="0">
                  <a:latin typeface="+mn-ea"/>
                  <a:ea typeface="+mn-ea"/>
                </a:rPr>
                <a:t>…</a:t>
              </a:r>
              <a:endParaRPr lang="ko-KR" altLang="en-US" sz="3200" dirty="0">
                <a:latin typeface="+mn-ea"/>
                <a:ea typeface="+mn-ea"/>
              </a:endParaRPr>
            </a:p>
          </p:txBody>
        </p:sp>
        <p:cxnSp>
          <p:nvCxnSpPr>
            <p:cNvPr id="92" name="직선 화살표 연결선 91"/>
            <p:cNvCxnSpPr/>
            <p:nvPr/>
          </p:nvCxnSpPr>
          <p:spPr>
            <a:xfrm flipV="1">
              <a:off x="3851275" y="2457450"/>
              <a:ext cx="341313" cy="38100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직선 화살표 연결선 92"/>
            <p:cNvCxnSpPr/>
            <p:nvPr/>
          </p:nvCxnSpPr>
          <p:spPr>
            <a:xfrm>
              <a:off x="3914775" y="3111500"/>
              <a:ext cx="288925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6" name="직선 화살표 연결선 95"/>
            <p:cNvCxnSpPr/>
            <p:nvPr/>
          </p:nvCxnSpPr>
          <p:spPr>
            <a:xfrm>
              <a:off x="3851275" y="3622675"/>
              <a:ext cx="341313" cy="379413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직선 화살표 연결선 96"/>
            <p:cNvCxnSpPr/>
            <p:nvPr/>
          </p:nvCxnSpPr>
          <p:spPr>
            <a:xfrm flipV="1">
              <a:off x="3648075" y="2255838"/>
              <a:ext cx="523875" cy="582612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headEnd type="triangl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9" name="TextBox 98"/>
            <p:cNvSpPr txBox="1"/>
            <p:nvPr/>
          </p:nvSpPr>
          <p:spPr>
            <a:xfrm>
              <a:off x="3097027" y="2235200"/>
              <a:ext cx="1022723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latinLnBrk="0">
                <a:defRPr/>
              </a:pPr>
              <a:r>
                <a:rPr lang="ko-KR" altLang="en-US" sz="1100" dirty="0">
                  <a:latin typeface="+mn-ea"/>
                  <a:ea typeface="+mn-ea"/>
                </a:rPr>
                <a:t>교육비</a:t>
              </a:r>
              <a:r>
                <a:rPr lang="en-US" altLang="ko-KR" sz="1100" dirty="0">
                  <a:latin typeface="+mn-ea"/>
                  <a:ea typeface="+mn-ea"/>
                </a:rPr>
                <a:t>, </a:t>
              </a:r>
              <a:r>
                <a:rPr lang="ko-KR" altLang="en-US" sz="1100" dirty="0">
                  <a:latin typeface="+mn-ea"/>
                  <a:ea typeface="+mn-ea"/>
                </a:rPr>
                <a:t>시설비</a:t>
              </a:r>
            </a:p>
          </p:txBody>
        </p:sp>
        <p:cxnSp>
          <p:nvCxnSpPr>
            <p:cNvPr id="101" name="직선 화살표 연결선 100"/>
            <p:cNvCxnSpPr/>
            <p:nvPr/>
          </p:nvCxnSpPr>
          <p:spPr>
            <a:xfrm>
              <a:off x="3914775" y="3016250"/>
              <a:ext cx="288925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headEnd type="triangl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4" name="직선 화살표 연결선 103"/>
            <p:cNvCxnSpPr/>
            <p:nvPr/>
          </p:nvCxnSpPr>
          <p:spPr>
            <a:xfrm>
              <a:off x="3914775" y="3490913"/>
              <a:ext cx="277813" cy="309562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headEnd type="triangl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06" name="TextBox 105"/>
            <p:cNvSpPr txBox="1"/>
            <p:nvPr/>
          </p:nvSpPr>
          <p:spPr>
            <a:xfrm>
              <a:off x="3337397" y="3814763"/>
              <a:ext cx="778520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latinLnBrk="0">
                <a:defRPr/>
              </a:pPr>
              <a:r>
                <a:rPr lang="ko-KR" altLang="en-US" sz="1100" dirty="0">
                  <a:latin typeface="+mn-ea"/>
                  <a:ea typeface="+mn-ea"/>
                </a:rPr>
                <a:t>교육</a:t>
              </a:r>
              <a:r>
                <a:rPr lang="en-US" altLang="ko-KR" sz="1100" dirty="0">
                  <a:latin typeface="+mn-ea"/>
                  <a:ea typeface="+mn-ea"/>
                </a:rPr>
                <a:t>, </a:t>
              </a:r>
              <a:r>
                <a:rPr lang="ko-KR" altLang="en-US" sz="1100" dirty="0">
                  <a:latin typeface="+mn-ea"/>
                  <a:ea typeface="+mn-ea"/>
                </a:rPr>
                <a:t>시설</a:t>
              </a:r>
            </a:p>
          </p:txBody>
        </p:sp>
        <p:grpSp>
          <p:nvGrpSpPr>
            <p:cNvPr id="42015" name="그룹 18"/>
            <p:cNvGrpSpPr>
              <a:grpSpLocks/>
            </p:cNvGrpSpPr>
            <p:nvPr/>
          </p:nvGrpSpPr>
          <p:grpSpPr bwMode="auto">
            <a:xfrm>
              <a:off x="5538788" y="1900238"/>
              <a:ext cx="804862" cy="649287"/>
              <a:chOff x="6301536" y="2046400"/>
              <a:chExt cx="1061872" cy="802156"/>
            </a:xfrm>
          </p:grpSpPr>
          <p:sp>
            <p:nvSpPr>
              <p:cNvPr id="107" name="구름 106"/>
              <p:cNvSpPr/>
              <p:nvPr/>
            </p:nvSpPr>
            <p:spPr>
              <a:xfrm>
                <a:off x="6301536" y="2056206"/>
                <a:ext cx="1061872" cy="792350"/>
              </a:xfrm>
              <a:prstGeom prst="cloud">
                <a:avLst/>
              </a:prstGeom>
              <a:solidFill>
                <a:srgbClr val="C17191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1" latinLnBrk="0" hangingPunct="1">
                  <a:defRPr/>
                </a:pPr>
                <a:endParaRPr lang="ko-KR" altLang="en-US" sz="1100" dirty="0">
                  <a:solidFill>
                    <a:srgbClr val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08" name="타원 107"/>
              <p:cNvSpPr/>
              <p:nvPr/>
            </p:nvSpPr>
            <p:spPr>
              <a:xfrm>
                <a:off x="6423013" y="2046400"/>
                <a:ext cx="831485" cy="792350"/>
              </a:xfrm>
              <a:prstGeom prst="ellipse">
                <a:avLst/>
              </a:prstGeom>
              <a:solidFill>
                <a:schemeClr val="accent3">
                  <a:alpha val="50000"/>
                </a:schemeClr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1" latinLnBrk="0" hangingPunct="1">
                  <a:defRPr/>
                </a:pPr>
                <a:r>
                  <a:rPr lang="ko-KR" altLang="en-US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친환경</a:t>
                </a:r>
                <a: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/>
                </a:r>
                <a:b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</a:br>
                <a:r>
                  <a:rPr lang="ko-KR" altLang="en-US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세차 고객</a:t>
                </a:r>
              </a:p>
            </p:txBody>
          </p:sp>
        </p:grpSp>
        <p:cxnSp>
          <p:nvCxnSpPr>
            <p:cNvPr id="109" name="직선 화살표 연결선 108"/>
            <p:cNvCxnSpPr/>
            <p:nvPr/>
          </p:nvCxnSpPr>
          <p:spPr>
            <a:xfrm>
              <a:off x="5284788" y="2268538"/>
              <a:ext cx="288925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1" name="직선 화살표 연결선 110"/>
            <p:cNvCxnSpPr/>
            <p:nvPr/>
          </p:nvCxnSpPr>
          <p:spPr>
            <a:xfrm>
              <a:off x="5284788" y="2173288"/>
              <a:ext cx="288925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headEnd type="triangl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42018" name="그룹 111"/>
            <p:cNvGrpSpPr>
              <a:grpSpLocks/>
            </p:cNvGrpSpPr>
            <p:nvPr/>
          </p:nvGrpSpPr>
          <p:grpSpPr bwMode="auto">
            <a:xfrm>
              <a:off x="5538788" y="2576513"/>
              <a:ext cx="804862" cy="649287"/>
              <a:chOff x="6301536" y="2046400"/>
              <a:chExt cx="1061872" cy="802156"/>
            </a:xfrm>
          </p:grpSpPr>
          <p:sp>
            <p:nvSpPr>
              <p:cNvPr id="113" name="구름 112"/>
              <p:cNvSpPr/>
              <p:nvPr/>
            </p:nvSpPr>
            <p:spPr>
              <a:xfrm>
                <a:off x="6301536" y="2056206"/>
                <a:ext cx="1061872" cy="792350"/>
              </a:xfrm>
              <a:prstGeom prst="cloud">
                <a:avLst/>
              </a:prstGeom>
              <a:solidFill>
                <a:srgbClr val="C17191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1" latinLnBrk="0" hangingPunct="1">
                  <a:defRPr/>
                </a:pPr>
                <a:endParaRPr lang="ko-KR" altLang="en-US" sz="1100" dirty="0">
                  <a:solidFill>
                    <a:srgbClr val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14" name="타원 113"/>
              <p:cNvSpPr/>
              <p:nvPr/>
            </p:nvSpPr>
            <p:spPr>
              <a:xfrm>
                <a:off x="6423013" y="2046400"/>
                <a:ext cx="831485" cy="792350"/>
              </a:xfrm>
              <a:prstGeom prst="ellipse">
                <a:avLst/>
              </a:prstGeom>
              <a:solidFill>
                <a:schemeClr val="accent3">
                  <a:alpha val="50000"/>
                </a:schemeClr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1" latinLnBrk="0" hangingPunct="1">
                  <a:defRPr/>
                </a:pPr>
                <a:r>
                  <a:rPr lang="ko-KR" altLang="en-US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친환경</a:t>
                </a:r>
                <a: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/>
                </a:r>
                <a:b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</a:br>
                <a:r>
                  <a:rPr lang="ko-KR" altLang="en-US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세차 고객</a:t>
                </a:r>
              </a:p>
            </p:txBody>
          </p:sp>
        </p:grpSp>
        <p:cxnSp>
          <p:nvCxnSpPr>
            <p:cNvPr id="115" name="직선 화살표 연결선 114"/>
            <p:cNvCxnSpPr/>
            <p:nvPr/>
          </p:nvCxnSpPr>
          <p:spPr>
            <a:xfrm>
              <a:off x="5284788" y="2944813"/>
              <a:ext cx="288925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6" name="직선 화살표 연결선 115"/>
            <p:cNvCxnSpPr/>
            <p:nvPr/>
          </p:nvCxnSpPr>
          <p:spPr>
            <a:xfrm>
              <a:off x="5284788" y="2849563"/>
              <a:ext cx="288925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headEnd type="triangl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42021" name="그룹 116"/>
            <p:cNvGrpSpPr>
              <a:grpSpLocks/>
            </p:cNvGrpSpPr>
            <p:nvPr/>
          </p:nvGrpSpPr>
          <p:grpSpPr bwMode="auto">
            <a:xfrm>
              <a:off x="5538788" y="3681413"/>
              <a:ext cx="804862" cy="649287"/>
              <a:chOff x="6301536" y="2046400"/>
              <a:chExt cx="1061872" cy="802156"/>
            </a:xfrm>
          </p:grpSpPr>
          <p:sp>
            <p:nvSpPr>
              <p:cNvPr id="118" name="구름 117"/>
              <p:cNvSpPr/>
              <p:nvPr/>
            </p:nvSpPr>
            <p:spPr>
              <a:xfrm>
                <a:off x="6301536" y="2056206"/>
                <a:ext cx="1061872" cy="792350"/>
              </a:xfrm>
              <a:prstGeom prst="cloud">
                <a:avLst/>
              </a:prstGeom>
              <a:solidFill>
                <a:srgbClr val="C17191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1" latinLnBrk="0" hangingPunct="1">
                  <a:defRPr/>
                </a:pPr>
                <a:endParaRPr lang="ko-KR" altLang="en-US" sz="1100" dirty="0">
                  <a:solidFill>
                    <a:srgbClr val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19" name="타원 118"/>
              <p:cNvSpPr/>
              <p:nvPr/>
            </p:nvSpPr>
            <p:spPr>
              <a:xfrm>
                <a:off x="6423013" y="2046400"/>
                <a:ext cx="831485" cy="792350"/>
              </a:xfrm>
              <a:prstGeom prst="ellipse">
                <a:avLst/>
              </a:prstGeom>
              <a:solidFill>
                <a:schemeClr val="accent3">
                  <a:alpha val="50000"/>
                </a:schemeClr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1" latinLnBrk="0" hangingPunct="1">
                  <a:defRPr/>
                </a:pPr>
                <a:r>
                  <a:rPr lang="ko-KR" altLang="en-US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친환경</a:t>
                </a:r>
                <a: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/>
                </a:r>
                <a:br>
                  <a:rPr lang="en-US" altLang="ko-KR" sz="1100" dirty="0">
                    <a:solidFill>
                      <a:srgbClr val="FFFFFF"/>
                    </a:solidFill>
                    <a:latin typeface="+mn-ea"/>
                    <a:ea typeface="+mn-ea"/>
                  </a:rPr>
                </a:br>
                <a:r>
                  <a:rPr lang="ko-KR" altLang="en-US" sz="1100" dirty="0">
                    <a:solidFill>
                      <a:srgbClr val="FFFFFF"/>
                    </a:solidFill>
                    <a:latin typeface="+mn-ea"/>
                    <a:ea typeface="+mn-ea"/>
                  </a:rPr>
                  <a:t>세차 고객</a:t>
                </a:r>
              </a:p>
            </p:txBody>
          </p:sp>
        </p:grpSp>
        <p:cxnSp>
          <p:nvCxnSpPr>
            <p:cNvPr id="120" name="직선 화살표 연결선 119"/>
            <p:cNvCxnSpPr/>
            <p:nvPr/>
          </p:nvCxnSpPr>
          <p:spPr>
            <a:xfrm>
              <a:off x="5284788" y="4049713"/>
              <a:ext cx="288925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1" name="직선 화살표 연결선 120"/>
            <p:cNvCxnSpPr/>
            <p:nvPr/>
          </p:nvCxnSpPr>
          <p:spPr>
            <a:xfrm>
              <a:off x="5284788" y="3954463"/>
              <a:ext cx="288925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headEnd type="triangl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2" name="TextBox 121"/>
            <p:cNvSpPr txBox="1"/>
            <p:nvPr/>
          </p:nvSpPr>
          <p:spPr>
            <a:xfrm>
              <a:off x="1182688" y="4719638"/>
              <a:ext cx="5372100" cy="17240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2004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년부터 일반 물 세차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손 세차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이동 세차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친환경 약품 세차 등 다양한 세차 업무 경험 보유</a:t>
              </a:r>
              <a:endParaRPr lang="en-US" altLang="ko-KR" sz="120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초음파 에어건과 친환경 약품을 결합시킨 ‘회오리’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세차법을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개발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이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세차법은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국내 고객의 정서에도 부합하며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오∙폐수가 발생하지 않아 친환경적이고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여성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·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노령자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·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장애인 등 노동소외계층도 쉽게 익히고 사용 가능</a:t>
              </a:r>
              <a:endParaRPr lang="en-US" altLang="ko-KR" sz="120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다른 프랜차이즈와 달리 두레마을은 수수료 없이 가맹점에게 저렴한 교육비와 시설비만 받고 있음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투자에 대한 수익보다 사회적 역할과 가치 확산을 목적으로 하는 사회적 프랜차이즈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114575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0777"/>
            <a:ext cx="5891212" cy="369348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7. </a:t>
            </a:r>
            <a:r>
              <a:rPr dirty="0" smtClean="0"/>
              <a:t>강화 모델 유형별 </a:t>
            </a:r>
            <a:r>
              <a:rPr dirty="0" err="1" smtClean="0"/>
              <a:t>사례</a:t>
            </a:r>
            <a:r>
              <a:rPr dirty="0" smtClean="0"/>
              <a:t> </a:t>
            </a:r>
            <a:endParaRPr dirty="0"/>
          </a:p>
        </p:txBody>
      </p:sp>
      <p:sp>
        <p:nvSpPr>
          <p:cNvPr id="43011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722AADE-1EB3-4384-B5D4-33568DD019F7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186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43015" name="그룹 14"/>
          <p:cNvGrpSpPr>
            <a:grpSpLocks/>
          </p:cNvGrpSpPr>
          <p:nvPr/>
        </p:nvGrpSpPr>
        <p:grpSpPr bwMode="auto">
          <a:xfrm>
            <a:off x="277813" y="1158875"/>
            <a:ext cx="790575" cy="704850"/>
            <a:chOff x="732989" y="7372392"/>
            <a:chExt cx="788095" cy="706114"/>
          </a:xfrm>
        </p:grpSpPr>
        <p:sp>
          <p:nvSpPr>
            <p:cNvPr id="20" name="TextBox 19"/>
            <p:cNvSpPr txBox="1"/>
            <p:nvPr/>
          </p:nvSpPr>
          <p:spPr>
            <a:xfrm>
              <a:off x="732989" y="7677739"/>
              <a:ext cx="788095" cy="4007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강화 모델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/>
              </a:r>
              <a:b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</a:b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유형별 사례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43033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" name="그룹 24"/>
          <p:cNvGrpSpPr/>
          <p:nvPr/>
        </p:nvGrpSpPr>
        <p:grpSpPr>
          <a:xfrm>
            <a:off x="1182688" y="1186180"/>
            <a:ext cx="5200650" cy="4559300"/>
            <a:chOff x="1182688" y="1117600"/>
            <a:chExt cx="5372100" cy="4559300"/>
          </a:xfrm>
        </p:grpSpPr>
        <p:sp>
          <p:nvSpPr>
            <p:cNvPr id="12" name="모서리가 둥근 직사각형 11"/>
            <p:cNvSpPr/>
            <p:nvPr/>
          </p:nvSpPr>
          <p:spPr>
            <a:xfrm>
              <a:off x="1182688" y="1117600"/>
              <a:ext cx="5372100" cy="3302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200" b="1" dirty="0" err="1" smtClean="0">
                  <a:latin typeface="+mn-ea"/>
                </a:rPr>
                <a:t>이지무브</a:t>
              </a:r>
              <a:endParaRPr lang="ko-KR" altLang="en-US" sz="1200" b="1" dirty="0">
                <a:latin typeface="+mn-ea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82688" y="3584575"/>
              <a:ext cx="5372100" cy="20923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이지무브는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장애인 보조기기 시장에서 제조업 기반의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사회적기업이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필요하다는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사회적기업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지원기관인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함께일하는재단의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문제의식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국내 최초의 재활공학서비스 전문 기관인 경기도재활공학센터의 전문성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교통약자인 장애인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·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노인의 이동성을 높여야 한다는 이동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(Mobility)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업체인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현대차그룹의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사회적 책임감이 어우러져 탄생한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사회적기업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 </a:t>
              </a:r>
            </a:p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대기업이 자본금을 전액 출자했지만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70%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가 넘는 지분을 장애인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·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노인 관련 비영리기관에 기부하는 식으로 지배구조에서 ‘사회적 소유’를 실현</a:t>
              </a:r>
              <a:endParaRPr lang="en-US" altLang="ko-KR" sz="1200" dirty="0">
                <a:solidFill>
                  <a:prstClr val="black"/>
                </a:solidFill>
                <a:latin typeface="+mn-ea"/>
                <a:ea typeface="+mn-ea"/>
              </a:endParaRPr>
            </a:p>
            <a:p>
              <a:pPr marL="171450" indent="-171450" latinLnBrk="0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시장의 사각지대에 주목하고 시장의 낙후성을 혁신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. </a:t>
              </a:r>
              <a:r>
                <a:rPr lang="ko-KR" altLang="en-US" sz="1200" dirty="0" err="1">
                  <a:solidFill>
                    <a:prstClr val="black"/>
                  </a:solidFill>
                  <a:latin typeface="+mn-ea"/>
                  <a:ea typeface="+mn-ea"/>
                </a:rPr>
                <a:t>이지무브는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 수입품이 장악하고 있는 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80%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이상의 시장을 공략해 비싼 수입품 대신 저렴한 제품을 생산</a:t>
              </a:r>
              <a:r>
                <a:rPr lang="en-US" altLang="ko-KR" sz="1200" dirty="0">
                  <a:solidFill>
                    <a:prstClr val="black"/>
                  </a:solidFill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solidFill>
                    <a:prstClr val="black"/>
                  </a:solidFill>
                  <a:latin typeface="+mn-ea"/>
                  <a:ea typeface="+mn-ea"/>
                </a:rPr>
                <a:t>보급하는 것이 회사의 사명</a:t>
              </a:r>
              <a:endParaRPr lang="en-US" altLang="ko-KR" sz="1200" dirty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59" name="AutoShape 380"/>
            <p:cNvSpPr>
              <a:spLocks noChangeArrowheads="1"/>
            </p:cNvSpPr>
            <p:nvPr/>
          </p:nvSpPr>
          <p:spPr bwMode="gray">
            <a:xfrm>
              <a:off x="1182688" y="1668463"/>
              <a:ext cx="5372100" cy="1711325"/>
            </a:xfrm>
            <a:prstGeom prst="roundRect">
              <a:avLst>
                <a:gd name="adj" fmla="val 11921"/>
              </a:avLst>
            </a:prstGeom>
            <a:solidFill>
              <a:schemeClr val="bg1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 kern="0">
                <a:solidFill>
                  <a:sysClr val="windowText" lastClr="000000"/>
                </a:solidFill>
                <a:latin typeface="+mn-ea"/>
                <a:ea typeface="+mn-ea"/>
              </a:endParaRPr>
            </a:p>
          </p:txBody>
        </p:sp>
        <p:sp>
          <p:nvSpPr>
            <p:cNvPr id="60" name="구름 59"/>
            <p:cNvSpPr/>
            <p:nvPr/>
          </p:nvSpPr>
          <p:spPr>
            <a:xfrm>
              <a:off x="5081588" y="2116138"/>
              <a:ext cx="1319212" cy="823912"/>
            </a:xfrm>
            <a:prstGeom prst="cloud">
              <a:avLst/>
            </a:prstGeom>
            <a:solidFill>
              <a:srgbClr val="C17191">
                <a:alpha val="50000"/>
              </a:srgb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endParaRPr lang="ko-KR" altLang="en-US" sz="12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61" name="육각형 60"/>
            <p:cNvSpPr/>
            <p:nvPr/>
          </p:nvSpPr>
          <p:spPr>
            <a:xfrm>
              <a:off x="1341438" y="2116138"/>
              <a:ext cx="1319212" cy="823912"/>
            </a:xfrm>
            <a:prstGeom prst="hexagon">
              <a:avLst/>
            </a:prstGeom>
            <a:solidFill>
              <a:schemeClr val="accent4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r>
                <a:rPr lang="ko-KR" altLang="en-US" sz="1200" dirty="0" err="1">
                  <a:solidFill>
                    <a:srgbClr val="FFFFFF"/>
                  </a:solidFill>
                  <a:latin typeface="+mn-ea"/>
                  <a:ea typeface="+mn-ea"/>
                </a:rPr>
                <a:t>현대차그룹</a:t>
              </a:r>
              <a:endParaRPr lang="ko-KR" altLang="en-US" sz="12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63" name="타원 62"/>
            <p:cNvSpPr/>
            <p:nvPr/>
          </p:nvSpPr>
          <p:spPr>
            <a:xfrm>
              <a:off x="5280025" y="2092325"/>
              <a:ext cx="922338" cy="869950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latinLnBrk="0" hangingPunct="1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장애인</a:t>
              </a:r>
              <a:r>
                <a:rPr lang="en-US" altLang="ko-KR" sz="1200" dirty="0">
                  <a:latin typeface="+mn-ea"/>
                  <a:ea typeface="+mn-ea"/>
                </a:rPr>
                <a:t>, </a:t>
              </a:r>
              <a:r>
                <a:rPr lang="ko-KR" altLang="en-US" sz="1200" dirty="0">
                  <a:latin typeface="+mn-ea"/>
                  <a:ea typeface="+mn-ea"/>
                </a:rPr>
                <a:t>노인</a:t>
              </a:r>
            </a:p>
          </p:txBody>
        </p:sp>
        <p:cxnSp>
          <p:nvCxnSpPr>
            <p:cNvPr id="65" name="직선 화살표 연결선 64"/>
            <p:cNvCxnSpPr/>
            <p:nvPr/>
          </p:nvCxnSpPr>
          <p:spPr>
            <a:xfrm>
              <a:off x="2671763" y="2333625"/>
              <a:ext cx="582612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/>
            <p:nvPr/>
          </p:nvSpPr>
          <p:spPr>
            <a:xfrm>
              <a:off x="2573338" y="1828800"/>
              <a:ext cx="750887" cy="2762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투자</a:t>
              </a:r>
            </a:p>
          </p:txBody>
        </p:sp>
        <p:cxnSp>
          <p:nvCxnSpPr>
            <p:cNvPr id="69" name="직선 화살표 연결선 68"/>
            <p:cNvCxnSpPr/>
            <p:nvPr/>
          </p:nvCxnSpPr>
          <p:spPr>
            <a:xfrm>
              <a:off x="4500563" y="2333625"/>
              <a:ext cx="658812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0" name="TextBox 69"/>
            <p:cNvSpPr txBox="1"/>
            <p:nvPr/>
          </p:nvSpPr>
          <p:spPr>
            <a:xfrm>
              <a:off x="4478338" y="1828800"/>
              <a:ext cx="750887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보조기기 판매</a:t>
              </a:r>
            </a:p>
          </p:txBody>
        </p:sp>
        <p:cxnSp>
          <p:nvCxnSpPr>
            <p:cNvPr id="71" name="직선 화살표 연결선 70"/>
            <p:cNvCxnSpPr/>
            <p:nvPr/>
          </p:nvCxnSpPr>
          <p:spPr>
            <a:xfrm flipH="1">
              <a:off x="2671763" y="2714625"/>
              <a:ext cx="546100" cy="0"/>
            </a:xfrm>
            <a:prstGeom prst="straightConnector1">
              <a:avLst/>
            </a:prstGeom>
            <a:ln>
              <a:solidFill>
                <a:schemeClr val="accent6"/>
              </a:solidFill>
              <a:prstDash val="dash"/>
              <a:headEnd type="oval" w="med" len="med"/>
              <a:tailEnd type="oval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직선 화살표 연결선 72"/>
            <p:cNvCxnSpPr/>
            <p:nvPr/>
          </p:nvCxnSpPr>
          <p:spPr>
            <a:xfrm flipH="1">
              <a:off x="4494213" y="2714625"/>
              <a:ext cx="581025" cy="0"/>
            </a:xfrm>
            <a:prstGeom prst="straightConnector1">
              <a:avLst/>
            </a:prstGeom>
            <a:ln>
              <a:solidFill>
                <a:srgbClr val="00B0F0"/>
              </a:solidFill>
              <a:prstDash val="dash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4" name="TextBox 73"/>
            <p:cNvSpPr txBox="1"/>
            <p:nvPr/>
          </p:nvSpPr>
          <p:spPr>
            <a:xfrm>
              <a:off x="2573338" y="2778125"/>
              <a:ext cx="750887" cy="2778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시너지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478338" y="2778125"/>
              <a:ext cx="750887" cy="2778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latinLnBrk="0">
                <a:defRPr/>
              </a:pPr>
              <a:r>
                <a:rPr lang="ko-KR" altLang="en-US" sz="1200" dirty="0">
                  <a:latin typeface="+mn-ea"/>
                  <a:ea typeface="+mn-ea"/>
                </a:rPr>
                <a:t>구입</a:t>
              </a:r>
            </a:p>
          </p:txBody>
        </p:sp>
        <p:sp>
          <p:nvSpPr>
            <p:cNvPr id="90" name="모서리가 둥근 직사각형 89"/>
            <p:cNvSpPr/>
            <p:nvPr/>
          </p:nvSpPr>
          <p:spPr>
            <a:xfrm>
              <a:off x="3265488" y="2116138"/>
              <a:ext cx="1223962" cy="823912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latinLnBrk="0" hangingPunct="1">
                <a:defRPr/>
              </a:pPr>
              <a:r>
                <a:rPr lang="ko-KR" altLang="en-US" sz="1200" dirty="0" err="1">
                  <a:solidFill>
                    <a:srgbClr val="FFFFFF"/>
                  </a:solidFill>
                  <a:latin typeface="+mn-ea"/>
                  <a:ea typeface="+mn-ea"/>
                </a:rPr>
                <a:t>이지무브</a:t>
              </a:r>
              <a:endParaRPr lang="ko-KR" altLang="en-US" sz="1200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53159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Drive</a:t>
            </a:r>
            <a:br>
              <a:rPr lang="en-US" altLang="ko-KR" sz="3600" b="1" smtClean="0">
                <a:latin typeface="Georgia" pitchFamily="18" charset="0"/>
              </a:rPr>
            </a:br>
            <a:r>
              <a:rPr lang="ko-KR" altLang="en-US" sz="3600" b="1" smtClean="0">
                <a:latin typeface="Georgia" pitchFamily="18" charset="0"/>
              </a:rPr>
              <a:t>토론해</a:t>
            </a:r>
            <a:r>
              <a:rPr lang="en-US" altLang="ko-KR" sz="3600" b="1" smtClean="0">
                <a:latin typeface="Georgia" pitchFamily="18" charset="0"/>
              </a:rPr>
              <a:t> </a:t>
            </a:r>
            <a:r>
              <a:rPr lang="ko-KR" altLang="en-US" sz="3600" b="1" smtClean="0">
                <a:latin typeface="Georgia" pitchFamily="18" charset="0"/>
              </a:rPr>
              <a:t>봅시다</a:t>
            </a:r>
            <a:r>
              <a:rPr lang="en-US" altLang="ko-KR" sz="3600" b="1" smtClean="0">
                <a:latin typeface="Georgia" pitchFamily="18" charset="0"/>
              </a:rPr>
              <a:t>.</a:t>
            </a:r>
            <a:endParaRPr lang="ko-KR" altLang="en-US" sz="3600" b="1" smtClean="0">
              <a:latin typeface="Georgia" pitchFamily="18" charset="0"/>
            </a:endParaRPr>
          </a:p>
        </p:txBody>
      </p:sp>
      <p:sp>
        <p:nvSpPr>
          <p:cNvPr id="49155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DAC4EDC-80A6-4EC0-AEEB-71064D121063}" type="slidenum">
              <a:rPr lang="ko-KR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187</a:t>
            </a:fld>
            <a:endParaRPr lang="ko-KR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561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 smtClean="0"/>
              <a:t>핵심 키워드</a:t>
            </a:r>
            <a:endParaRPr dirty="0"/>
          </a:p>
        </p:txBody>
      </p:sp>
      <p:sp>
        <p:nvSpPr>
          <p:cNvPr id="50179" name="슬라이드 번호 개체 틀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서울남산체 M" pitchFamily="18" charset="-127"/>
                <a:ea typeface="서울남산체 M" pitchFamily="18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2F8CE10-C82C-4792-907F-424803F74D45}" type="slidenum">
              <a:rPr lang="ko-KR" altLang="en-US" sz="120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>
                <a:spcBef>
                  <a:spcPct val="0"/>
                </a:spcBef>
                <a:buFontTx/>
                <a:buNone/>
              </a:pPr>
              <a:t>188</a:t>
            </a:fld>
            <a:endParaRPr lang="ko-KR" altLang="en-US" sz="120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5508357"/>
              </p:ext>
            </p:extLst>
          </p:nvPr>
        </p:nvGraphicFramePr>
        <p:xfrm>
          <a:off x="1024886" y="1504755"/>
          <a:ext cx="5358452" cy="4824540"/>
        </p:xfrm>
        <a:graphic>
          <a:graphicData uri="http://schemas.openxmlformats.org/drawingml/2006/table">
            <a:tbl>
              <a:tblPr firstRow="1" bandRow="1"/>
              <a:tblGrid>
                <a:gridCol w="1489714"/>
                <a:gridCol w="3868738"/>
              </a:tblGrid>
              <a:tr h="34461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사회적기업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혁신 포인트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34461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사회연대은행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171450" indent="-171450" latinLnBrk="1">
                        <a:buFont typeface="Arial" pitchFamily="34" charset="0"/>
                        <a:buChar char="•"/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RM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의 밀착관리를 통한 대리인비용 감소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4461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페어트레이드코리아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indent="0" latinLnBrk="1">
                        <a:buFont typeface="Arial" pitchFamily="34" charset="0"/>
                        <a:buChar char="•"/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디자인 기부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온라인을 통한 유통비용 감소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4461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평화의마을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indent="0" latinLnBrk="1">
                        <a:buFont typeface="Arial" pitchFamily="34" charset="0"/>
                        <a:buChar char="•"/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 HACCP</a:t>
                      </a:r>
                      <a:r>
                        <a:rPr lang="en-US" altLang="ko-KR" sz="11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baseline="0" dirty="0" smtClean="0">
                          <a:latin typeface="+mn-ea"/>
                          <a:ea typeface="+mn-ea"/>
                        </a:rPr>
                        <a:t>제조시설</a:t>
                      </a:r>
                      <a:r>
                        <a:rPr lang="en-US" altLang="ko-KR" sz="1100" baseline="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aseline="0" dirty="0" smtClean="0">
                          <a:latin typeface="+mn-ea"/>
                          <a:ea typeface="+mn-ea"/>
                        </a:rPr>
                        <a:t>제한된 유통채널 활용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4461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트래블러스맵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indent="0" latinLnBrk="1">
                        <a:buFont typeface="Arial" pitchFamily="34" charset="0"/>
                        <a:buChar char="•"/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타겟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 마케팅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여행 패러다임 혁신</a:t>
                      </a:r>
                      <a:r>
                        <a:rPr lang="en-US" altLang="ko-KR" sz="1100" baseline="0" dirty="0" smtClean="0">
                          <a:latin typeface="+mn-ea"/>
                          <a:ea typeface="+mn-ea"/>
                        </a:rPr>
                        <a:t> 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4461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딜라이트보청기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indent="0" latinLnBrk="1">
                        <a:buFont typeface="Arial" pitchFamily="34" charset="0"/>
                        <a:buChar char="•"/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저가 시장 발굴 및 제품 개발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4461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안산의료생협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indent="0" latinLnBrk="1">
                        <a:buFont typeface="Arial" pitchFamily="34" charset="0"/>
                        <a:buChar char="•"/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비전과 미션을 통한 조합원</a:t>
                      </a:r>
                      <a:r>
                        <a:rPr lang="ko-KR" altLang="en-US" sz="1100" baseline="0" dirty="0" smtClean="0">
                          <a:latin typeface="+mn-ea"/>
                          <a:ea typeface="+mn-ea"/>
                        </a:rPr>
                        <a:t> 자발적 참여 독려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4461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팝펀딩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indent="0" latinLnBrk="1">
                        <a:buFont typeface="Arial" pitchFamily="34" charset="0"/>
                        <a:buChar char="•"/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시장의 자율성 최대한 존중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4461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하나를위한음악재단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indent="0" latinLnBrk="1">
                        <a:buFont typeface="Arial" pitchFamily="34" charset="0"/>
                        <a:buChar char="•"/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비전과 미션을 바탕으로 한 사업 다각화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4461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정동국밥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indent="0" latinLnBrk="1">
                        <a:buFont typeface="Arial" pitchFamily="34" charset="0"/>
                        <a:buChar char="•"/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파트너십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 전략을 통한 시장 진입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4461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파랑발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buFont typeface="Arial" pitchFamily="34" charset="0"/>
                        <a:buChar char="•"/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중증장애인의 약점을 보완하는 것이 아닌 강점을 찾는 </a:t>
                      </a:r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역발상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4461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포스코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 사회적기업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indent="0" latinLnBrk="1">
                        <a:buFont typeface="Arial" pitchFamily="34" charset="0"/>
                        <a:buChar char="•"/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시장에 충격을 주지 않기 위한 안정적인 일감 제공 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4461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두레마을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indent="0" latinLnBrk="1">
                        <a:buFont typeface="Arial" pitchFamily="34" charset="0"/>
                        <a:buChar char="•"/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기술 개발과 사회적 프랜차이즈 병행 전략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4461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이지무브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buFont typeface="Arial" pitchFamily="34" charset="0"/>
                        <a:buChar char="•"/>
                      </a:pP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영리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비영리 전략적 제휴 모형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영리기업 전략적 사회공헌활동</a:t>
                      </a:r>
                      <a:r>
                        <a:rPr lang="ko-KR" altLang="en-US" sz="1100" baseline="0" dirty="0" smtClean="0">
                          <a:latin typeface="+mn-ea"/>
                          <a:ea typeface="+mn-ea"/>
                        </a:rPr>
                        <a:t> 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8" name="그룹 24"/>
          <p:cNvGrpSpPr>
            <a:grpSpLocks/>
          </p:cNvGrpSpPr>
          <p:nvPr/>
        </p:nvGrpSpPr>
        <p:grpSpPr bwMode="auto">
          <a:xfrm>
            <a:off x="273050" y="1268413"/>
            <a:ext cx="725488" cy="604837"/>
            <a:chOff x="1593594" y="7198056"/>
            <a:chExt cx="726160" cy="604212"/>
          </a:xfrm>
        </p:grpSpPr>
        <p:pic>
          <p:nvPicPr>
            <p:cNvPr id="9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1593594" y="7556460"/>
              <a:ext cx="726160" cy="245808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토론해봅시다</a:t>
              </a:r>
              <a:r>
                <a:rPr kumimoji="0"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.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77677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69A4C354-3C86-4CA0-B096-F8B779380160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189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33375" y="690563"/>
            <a:ext cx="6169025" cy="7808912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33375" y="547688"/>
            <a:ext cx="1439863" cy="285750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Q&amp;A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895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1101725" y="2986088"/>
            <a:ext cx="5065713" cy="378301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smtClean="0"/>
              <a:t>산업 조직 관점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FEBEB3-3A96-44CC-9E51-A89E0E1B02DF}" type="slidenum">
              <a:rPr lang="ko-KR" altLang="en-US" smtClean="0"/>
              <a:pPr>
                <a:defRPr/>
              </a:pPr>
              <a:t>19</a:t>
            </a:fld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01725" y="1709738"/>
            <a:ext cx="51593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defRPr/>
            </a:pPr>
            <a:r>
              <a:rPr lang="ko-KR" altLang="en-US" sz="1200" dirty="0">
                <a:latin typeface="+mn-ea"/>
                <a:ea typeface="+mn-ea"/>
              </a:rPr>
              <a:t>마이클 포터를 비롯한 산업 조직 경제학자들이 주장한 것으로 기업을 둘러싼 외부 환경이 성과에 중요한 영향을 끼치며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따라서 기업은 이를 고려해 시장에 </a:t>
            </a:r>
            <a:r>
              <a:rPr lang="ko-KR" altLang="en-US" sz="1200" dirty="0" err="1">
                <a:latin typeface="+mn-ea"/>
                <a:ea typeface="+mn-ea"/>
              </a:rPr>
              <a:t>포지셔닝해야</a:t>
            </a:r>
            <a:r>
              <a:rPr lang="ko-KR" altLang="en-US" sz="1200" dirty="0">
                <a:latin typeface="+mn-ea"/>
                <a:ea typeface="+mn-ea"/>
              </a:rPr>
              <a:t> 한다고 주장함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  <a:r>
              <a:rPr lang="ko-KR" altLang="en-US" sz="1200" dirty="0">
                <a:latin typeface="+mn-ea"/>
                <a:ea typeface="+mn-ea"/>
              </a:rPr>
              <a:t> </a:t>
            </a:r>
            <a:endParaRPr lang="en-US" altLang="ko-KR" sz="1200" dirty="0">
              <a:latin typeface="+mn-ea"/>
              <a:ea typeface="+mn-ea"/>
            </a:endParaRPr>
          </a:p>
          <a:p>
            <a:pPr latinLnBrk="0">
              <a:defRPr/>
            </a:pPr>
            <a:r>
              <a:rPr lang="ko-KR" altLang="en-US" sz="1200" dirty="0">
                <a:latin typeface="+mn-ea"/>
                <a:ea typeface="+mn-ea"/>
              </a:rPr>
              <a:t>이들이 주장한 </a:t>
            </a:r>
            <a:r>
              <a:rPr lang="en-US" altLang="ko-KR" sz="1200" dirty="0">
                <a:latin typeface="+mn-ea"/>
                <a:ea typeface="+mn-ea"/>
              </a:rPr>
              <a:t>S(Structure)-C(Conduct)-P(Performance)</a:t>
            </a:r>
            <a:r>
              <a:rPr lang="ko-KR" altLang="en-US" sz="1200" dirty="0">
                <a:latin typeface="+mn-ea"/>
                <a:ea typeface="+mn-ea"/>
              </a:rPr>
              <a:t>는 우선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시장의 구조를 파악하고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기업이 의사결정을 내렸을 때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성과를 극대화할 수 있다는 것임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  <a:endParaRPr lang="ko-KR" altLang="en-US" sz="1200" dirty="0">
              <a:latin typeface="+mn-ea"/>
              <a:ea typeface="+mn-ea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1128713" y="1298575"/>
            <a:ext cx="5038725" cy="330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/>
              <a:t>산업조직이론</a:t>
            </a:r>
            <a:endParaRPr lang="ko-KR" altLang="en-US" sz="1200" dirty="0"/>
          </a:p>
        </p:txBody>
      </p:sp>
      <p:grpSp>
        <p:nvGrpSpPr>
          <p:cNvPr id="44042" name="그룹 8"/>
          <p:cNvGrpSpPr>
            <a:grpSpLocks/>
          </p:cNvGrpSpPr>
          <p:nvPr/>
        </p:nvGrpSpPr>
        <p:grpSpPr bwMode="auto">
          <a:xfrm>
            <a:off x="244475" y="1158875"/>
            <a:ext cx="857250" cy="550863"/>
            <a:chOff x="698066" y="7372392"/>
            <a:chExt cx="857927" cy="551701"/>
          </a:xfrm>
        </p:grpSpPr>
        <p:sp>
          <p:nvSpPr>
            <p:cNvPr id="10" name="TextBox 9"/>
            <p:cNvSpPr txBox="1"/>
            <p:nvPr/>
          </p:nvSpPr>
          <p:spPr>
            <a:xfrm>
              <a:off x="698066" y="7677656"/>
              <a:ext cx="857927" cy="2464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산업조직이론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44047" name="그림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TextBox 12"/>
          <p:cNvSpPr txBox="1"/>
          <p:nvPr/>
        </p:nvSpPr>
        <p:spPr>
          <a:xfrm>
            <a:off x="290513" y="3314700"/>
            <a:ext cx="790575" cy="246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마이클 포터</a:t>
            </a:r>
          </a:p>
        </p:txBody>
      </p:sp>
      <p:pic>
        <p:nvPicPr>
          <p:cNvPr id="44044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" y="2986088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143000" y="3054350"/>
            <a:ext cx="5024438" cy="3602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defRPr/>
            </a:pPr>
            <a:r>
              <a:rPr lang="ko-KR" altLang="en-US" sz="1200" b="1" dirty="0">
                <a:latin typeface="+mn-ea"/>
                <a:ea typeface="+mn-ea"/>
              </a:rPr>
              <a:t>마이클 포터</a:t>
            </a:r>
            <a:r>
              <a:rPr lang="en-US" altLang="ko-KR" sz="1200" b="1" dirty="0">
                <a:latin typeface="+mn-ea"/>
                <a:ea typeface="+mn-ea"/>
              </a:rPr>
              <a:t>(Michael Eugene Porter, 1947</a:t>
            </a:r>
            <a:r>
              <a:rPr lang="ko-KR" altLang="en-US" sz="1200" b="1" dirty="0">
                <a:latin typeface="+mn-ea"/>
                <a:ea typeface="+mn-ea"/>
              </a:rPr>
              <a:t>년 </a:t>
            </a:r>
            <a:r>
              <a:rPr lang="en-US" altLang="ko-KR" sz="1200" b="1" dirty="0">
                <a:latin typeface="+mn-ea"/>
                <a:ea typeface="+mn-ea"/>
              </a:rPr>
              <a:t>5</a:t>
            </a:r>
            <a:r>
              <a:rPr lang="ko-KR" altLang="en-US" sz="1200" b="1" dirty="0">
                <a:latin typeface="+mn-ea"/>
                <a:ea typeface="+mn-ea"/>
              </a:rPr>
              <a:t>월 </a:t>
            </a:r>
            <a:r>
              <a:rPr lang="en-US" altLang="ko-KR" sz="1200" b="1" dirty="0">
                <a:latin typeface="+mn-ea"/>
                <a:ea typeface="+mn-ea"/>
              </a:rPr>
              <a:t>23</a:t>
            </a:r>
            <a:r>
              <a:rPr lang="ko-KR" altLang="en-US" sz="1200" b="1" dirty="0">
                <a:latin typeface="+mn-ea"/>
                <a:ea typeface="+mn-ea"/>
              </a:rPr>
              <a:t>일 </a:t>
            </a:r>
            <a:r>
              <a:rPr lang="en-US" altLang="ko-KR" sz="1200" b="1" dirty="0">
                <a:latin typeface="+mn-ea"/>
                <a:ea typeface="+mn-ea"/>
              </a:rPr>
              <a:t>~ )</a:t>
            </a:r>
            <a:r>
              <a:rPr lang="ko-KR" altLang="en-US" sz="1200" dirty="0">
                <a:latin typeface="+mn-ea"/>
                <a:ea typeface="+mn-ea"/>
              </a:rPr>
              <a:t>는 경영학과 경제학을 주로 연구하는 미국의 학자이며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모니터 그룹</a:t>
            </a:r>
            <a:r>
              <a:rPr lang="en-US" altLang="ko-KR" sz="1200" dirty="0">
                <a:latin typeface="+mn-ea"/>
                <a:ea typeface="+mn-ea"/>
              </a:rPr>
              <a:t>(The Monitor Group)</a:t>
            </a:r>
            <a:r>
              <a:rPr lang="ko-KR" altLang="en-US" sz="1200" dirty="0">
                <a:latin typeface="+mn-ea"/>
                <a:ea typeface="+mn-ea"/>
              </a:rPr>
              <a:t>의 설립자이기도 하다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현재 하버드 경영대학원의 </a:t>
            </a:r>
            <a:r>
              <a:rPr lang="en-US" altLang="ko-KR" sz="1200" dirty="0">
                <a:latin typeface="+mn-ea"/>
                <a:ea typeface="+mn-ea"/>
              </a:rPr>
              <a:t>Bishop William Lawrence University Professor</a:t>
            </a:r>
            <a:r>
              <a:rPr lang="ko-KR" altLang="en-US" sz="1200" dirty="0">
                <a:latin typeface="+mn-ea"/>
                <a:ea typeface="+mn-ea"/>
              </a:rPr>
              <a:t>로 </a:t>
            </a:r>
            <a:r>
              <a:rPr lang="ko-KR" altLang="en-US" sz="1200" dirty="0" err="1">
                <a:latin typeface="+mn-ea"/>
                <a:ea typeface="+mn-ea"/>
              </a:rPr>
              <a:t>재직중이다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</a:p>
          <a:p>
            <a:pPr latinLnBrk="0">
              <a:defRPr/>
            </a:pPr>
            <a:r>
              <a:rPr lang="ko-KR" altLang="en-US" sz="1200" dirty="0">
                <a:latin typeface="+mn-ea"/>
                <a:ea typeface="+mn-ea"/>
              </a:rPr>
              <a:t>기업 경영 전략과 국가 경쟁력 연구의 최고 권위자인 마이클 포터의 연구는 전 세계 유수의 정부 기관과 기업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비영리단체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그리고 학계에서 널리 인용되고 있다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또한 하버드 경영대학원에서 거대 기업의 신규 </a:t>
            </a:r>
            <a:r>
              <a:rPr lang="en-US" altLang="ko-KR" sz="1200" dirty="0">
                <a:latin typeface="+mn-ea"/>
                <a:ea typeface="+mn-ea"/>
              </a:rPr>
              <a:t>CEO</a:t>
            </a:r>
            <a:r>
              <a:rPr lang="ko-KR" altLang="en-US" sz="1200" dirty="0">
                <a:latin typeface="+mn-ea"/>
                <a:ea typeface="+mn-ea"/>
              </a:rPr>
              <a:t>를 위한 프로그램을 담당하고 있다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</a:p>
          <a:p>
            <a:pPr latinLnBrk="0">
              <a:defRPr/>
            </a:pPr>
            <a:r>
              <a:rPr lang="ko-KR" altLang="en-US" sz="1200" dirty="0">
                <a:latin typeface="+mn-ea"/>
                <a:ea typeface="+mn-ea"/>
              </a:rPr>
              <a:t>마이클 포터는 </a:t>
            </a:r>
            <a:r>
              <a:rPr lang="en-US" altLang="ko-KR" sz="1200" dirty="0">
                <a:latin typeface="+mn-ea"/>
                <a:ea typeface="+mn-ea"/>
              </a:rPr>
              <a:t>18</a:t>
            </a:r>
            <a:r>
              <a:rPr lang="ko-KR" altLang="en-US" sz="1200" dirty="0">
                <a:latin typeface="+mn-ea"/>
                <a:ea typeface="+mn-ea"/>
              </a:rPr>
              <a:t>권의 책과 수많은 저서들을 남겼는데 여기에는 </a:t>
            </a:r>
            <a:r>
              <a:rPr lang="en-US" altLang="ko-KR" sz="1200" dirty="0">
                <a:latin typeface="+mn-ea"/>
                <a:ea typeface="+mn-ea"/>
              </a:rPr>
              <a:t>'</a:t>
            </a:r>
            <a:r>
              <a:rPr lang="ko-KR" altLang="en-US" sz="1200" dirty="0">
                <a:latin typeface="+mn-ea"/>
                <a:ea typeface="+mn-ea"/>
              </a:rPr>
              <a:t>경쟁 전략</a:t>
            </a:r>
            <a:r>
              <a:rPr lang="en-US" altLang="ko-KR" sz="1200" dirty="0">
                <a:latin typeface="+mn-ea"/>
                <a:ea typeface="+mn-ea"/>
              </a:rPr>
              <a:t>', '</a:t>
            </a:r>
            <a:r>
              <a:rPr lang="ko-KR" altLang="en-US" sz="1200" dirty="0">
                <a:latin typeface="+mn-ea"/>
                <a:ea typeface="+mn-ea"/>
              </a:rPr>
              <a:t>경쟁 우위</a:t>
            </a:r>
            <a:r>
              <a:rPr lang="en-US" altLang="ko-KR" sz="1200" dirty="0">
                <a:latin typeface="+mn-ea"/>
                <a:ea typeface="+mn-ea"/>
              </a:rPr>
              <a:t>', '</a:t>
            </a:r>
            <a:r>
              <a:rPr lang="ko-KR" altLang="en-US" sz="1200" dirty="0">
                <a:latin typeface="+mn-ea"/>
                <a:ea typeface="+mn-ea"/>
              </a:rPr>
              <a:t>국가 경쟁우위</a:t>
            </a:r>
            <a:r>
              <a:rPr lang="en-US" altLang="ko-KR" sz="1200" dirty="0">
                <a:latin typeface="+mn-ea"/>
                <a:ea typeface="+mn-ea"/>
              </a:rPr>
              <a:t>', '</a:t>
            </a:r>
            <a:r>
              <a:rPr lang="ko-KR" altLang="en-US" sz="1200" dirty="0">
                <a:latin typeface="+mn-ea"/>
                <a:ea typeface="+mn-ea"/>
              </a:rPr>
              <a:t>경쟁에 관하여</a:t>
            </a:r>
            <a:r>
              <a:rPr lang="en-US" altLang="ko-KR" sz="1200" dirty="0">
                <a:latin typeface="+mn-ea"/>
                <a:ea typeface="+mn-ea"/>
              </a:rPr>
              <a:t>'</a:t>
            </a:r>
            <a:r>
              <a:rPr lang="ko-KR" altLang="en-US" sz="1200" dirty="0">
                <a:latin typeface="+mn-ea"/>
                <a:ea typeface="+mn-ea"/>
              </a:rPr>
              <a:t>와 같은 걸작들도 포함된다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한 해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하버드 비즈니스 리뷰 최고의 저술에 주어지는 </a:t>
            </a:r>
            <a:r>
              <a:rPr lang="ko-KR" altLang="en-US" sz="1200" dirty="0" err="1">
                <a:latin typeface="+mn-ea"/>
                <a:ea typeface="+mn-ea"/>
              </a:rPr>
              <a:t>맥킨지</a:t>
            </a:r>
            <a:r>
              <a:rPr lang="ko-KR" altLang="en-US" sz="1200" dirty="0">
                <a:latin typeface="+mn-ea"/>
                <a:ea typeface="+mn-ea"/>
              </a:rPr>
              <a:t> </a:t>
            </a:r>
            <a:r>
              <a:rPr lang="ko-KR" altLang="en-US" sz="1200" dirty="0" err="1">
                <a:latin typeface="+mn-ea"/>
                <a:ea typeface="+mn-ea"/>
              </a:rPr>
              <a:t>어워드를</a:t>
            </a:r>
            <a:r>
              <a:rPr lang="ko-KR" altLang="en-US" sz="1200" dirty="0">
                <a:latin typeface="+mn-ea"/>
                <a:ea typeface="+mn-ea"/>
              </a:rPr>
              <a:t> 여섯 번이나 수상한 포터 교수는 현재 경영과 경제 분야에서 가장 많이 인용되는 영향력 있는 저술가이다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</a:p>
          <a:p>
            <a:pPr latinLnBrk="0">
              <a:defRPr/>
            </a:pPr>
            <a:r>
              <a:rPr lang="ko-KR" altLang="en-US" sz="1200" dirty="0">
                <a:latin typeface="+mn-ea"/>
                <a:ea typeface="+mn-ea"/>
              </a:rPr>
              <a:t>마이클 포터의 핵심 분야는 </a:t>
            </a:r>
            <a:r>
              <a:rPr lang="ko-KR" altLang="en-US" sz="1200" b="1" dirty="0">
                <a:latin typeface="+mn-ea"/>
                <a:ea typeface="+mn-ea"/>
              </a:rPr>
              <a:t>경쟁</a:t>
            </a:r>
            <a:r>
              <a:rPr lang="ko-KR" altLang="en-US" sz="1200" dirty="0">
                <a:latin typeface="+mn-ea"/>
                <a:ea typeface="+mn-ea"/>
              </a:rPr>
              <a:t>과 </a:t>
            </a:r>
            <a:r>
              <a:rPr lang="ko-KR" altLang="en-US" sz="1200" b="1" dirty="0">
                <a:latin typeface="+mn-ea"/>
                <a:ea typeface="+mn-ea"/>
              </a:rPr>
              <a:t>기업 전략</a:t>
            </a:r>
            <a:r>
              <a:rPr lang="ko-KR" altLang="en-US" sz="1200" dirty="0">
                <a:latin typeface="+mn-ea"/>
                <a:ea typeface="+mn-ea"/>
              </a:rPr>
              <a:t>이다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현대 경영 전략 분야의 창시자로 인정받는 그의 사상은 사실상 세계 모든 경영 대학원에서 핵심적인 교과목으로 다루고 있다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그의 아이디어와 작업들은 또한 경쟁력과 경제 성장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도시 내</a:t>
            </a:r>
            <a:r>
              <a:rPr lang="en-US" altLang="ko-KR" sz="1200" dirty="0">
                <a:latin typeface="+mn-ea"/>
                <a:ea typeface="+mn-ea"/>
              </a:rPr>
              <a:t>(</a:t>
            </a:r>
            <a:r>
              <a:rPr lang="ko-KR" altLang="en-US" sz="1200" dirty="0">
                <a:latin typeface="+mn-ea"/>
                <a:ea typeface="+mn-ea"/>
              </a:rPr>
              <a:t>內</a:t>
            </a:r>
            <a:r>
              <a:rPr lang="en-US" altLang="ko-KR" sz="1200" dirty="0">
                <a:latin typeface="+mn-ea"/>
                <a:ea typeface="+mn-ea"/>
              </a:rPr>
              <a:t>) </a:t>
            </a:r>
            <a:r>
              <a:rPr lang="ko-KR" altLang="en-US" sz="1200" dirty="0">
                <a:latin typeface="+mn-ea"/>
                <a:ea typeface="+mn-ea"/>
              </a:rPr>
              <a:t>공동체의 경제적 추락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환경 정책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그리고 기업의 사회적 책임 등에 대한 정의를 다시 내리게 했다</a:t>
            </a:r>
          </a:p>
          <a:p>
            <a:pPr algn="r" latinLnBrk="0">
              <a:defRPr/>
            </a:pPr>
            <a:r>
              <a:rPr lang="ko-KR" altLang="en-US" sz="1200" dirty="0">
                <a:latin typeface="+mn-ea"/>
                <a:ea typeface="+mn-ea"/>
              </a:rPr>
              <a:t>출처</a:t>
            </a:r>
            <a:r>
              <a:rPr lang="en-US" altLang="ko-KR" sz="1200" dirty="0">
                <a:latin typeface="+mn-ea"/>
                <a:ea typeface="+mn-ea"/>
              </a:rPr>
              <a:t>: </a:t>
            </a:r>
            <a:r>
              <a:rPr lang="ko-KR" altLang="en-US" sz="1200" dirty="0" err="1">
                <a:latin typeface="+mn-ea"/>
                <a:ea typeface="+mn-ea"/>
              </a:rPr>
              <a:t>위키피디아</a:t>
            </a:r>
            <a:endParaRPr lang="ko-KR" altLang="en-US" sz="12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A34908-1387-4BFE-8CC4-6A69D4D43658}" type="slidenum">
              <a:rPr lang="ko-KR" altLang="en-US" smtClean="0"/>
              <a:pPr>
                <a:defRPr/>
              </a:pPr>
              <a:t>190</a:t>
            </a:fld>
            <a:endParaRPr lang="ko-KR" altLang="en-US" dirty="0"/>
          </a:p>
        </p:txBody>
      </p:sp>
      <p:grpSp>
        <p:nvGrpSpPr>
          <p:cNvPr id="2" name="그룹 14"/>
          <p:cNvGrpSpPr>
            <a:grpSpLocks/>
          </p:cNvGrpSpPr>
          <p:nvPr/>
        </p:nvGrpSpPr>
        <p:grpSpPr bwMode="auto">
          <a:xfrm>
            <a:off x="430213" y="1196975"/>
            <a:ext cx="447675" cy="595313"/>
            <a:chOff x="5492584" y="7177960"/>
            <a:chExt cx="448842" cy="596266"/>
          </a:xfrm>
        </p:grpSpPr>
        <p:pic>
          <p:nvPicPr>
            <p:cNvPr id="33799" name="그림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9037" y="7177960"/>
              <a:ext cx="380655" cy="355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5492584" y="7527769"/>
              <a:ext cx="448842" cy="246457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생각거리</a:t>
              </a:r>
            </a:p>
          </p:txBody>
        </p:sp>
      </p:grpSp>
      <p:cxnSp>
        <p:nvCxnSpPr>
          <p:cNvPr id="18" name="직선 연결선 17"/>
          <p:cNvCxnSpPr/>
          <p:nvPr/>
        </p:nvCxnSpPr>
        <p:spPr>
          <a:xfrm>
            <a:off x="1058863" y="1431925"/>
            <a:ext cx="49498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직사각형 18"/>
          <p:cNvSpPr/>
          <p:nvPr/>
        </p:nvSpPr>
        <p:spPr>
          <a:xfrm>
            <a:off x="5510213" y="1123950"/>
            <a:ext cx="498475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ko-KR" altLang="en-US" sz="1400" b="1" dirty="0" err="1">
                <a:latin typeface="+mn-ea"/>
                <a:ea typeface="+mn-ea"/>
              </a:rPr>
              <a:t>봄길</a:t>
            </a:r>
            <a:endParaRPr lang="ko-KR" altLang="en-US" sz="1400" b="1" dirty="0">
              <a:latin typeface="+mn-ea"/>
              <a:ea typeface="+mn-ea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1058863" y="1771650"/>
            <a:ext cx="5268912" cy="6746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300" dirty="0">
                <a:latin typeface="+mn-ea"/>
                <a:ea typeface="+mn-ea"/>
              </a:rPr>
              <a:t>길이 끝나는 곳에서도 </a:t>
            </a:r>
            <a:endParaRPr lang="en-US" altLang="ko-KR" sz="13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300" dirty="0">
                <a:latin typeface="+mn-ea"/>
                <a:ea typeface="+mn-ea"/>
              </a:rPr>
              <a:t>길이 있다</a:t>
            </a:r>
            <a:r>
              <a:rPr lang="en-US" altLang="ko-KR" sz="1300" dirty="0">
                <a:latin typeface="+mn-ea"/>
                <a:ea typeface="+mn-ea"/>
              </a:rPr>
              <a:t>.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300" dirty="0">
                <a:latin typeface="+mn-ea"/>
                <a:ea typeface="+mn-ea"/>
              </a:rPr>
              <a:t>길이 끝나는 곳에서도 </a:t>
            </a:r>
            <a:endParaRPr lang="en-US" altLang="ko-KR" sz="13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300" dirty="0">
                <a:latin typeface="+mn-ea"/>
                <a:ea typeface="+mn-ea"/>
              </a:rPr>
              <a:t>길이 되는 사람이 있다</a:t>
            </a:r>
            <a:r>
              <a:rPr lang="en-US" altLang="ko-KR" sz="1300" dirty="0">
                <a:latin typeface="+mn-ea"/>
                <a:ea typeface="+mn-ea"/>
              </a:rPr>
              <a:t>.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300" dirty="0">
                <a:latin typeface="+mn-ea"/>
                <a:ea typeface="+mn-ea"/>
              </a:rPr>
              <a:t>스스로 </a:t>
            </a:r>
            <a:r>
              <a:rPr lang="ko-KR" altLang="en-US" sz="1300" dirty="0" err="1">
                <a:latin typeface="+mn-ea"/>
                <a:ea typeface="+mn-ea"/>
              </a:rPr>
              <a:t>봄길이</a:t>
            </a:r>
            <a:r>
              <a:rPr lang="ko-KR" altLang="en-US" sz="1300" dirty="0">
                <a:latin typeface="+mn-ea"/>
                <a:ea typeface="+mn-ea"/>
              </a:rPr>
              <a:t> 되어</a:t>
            </a:r>
            <a:endParaRPr lang="en-US" altLang="ko-KR" sz="13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300" dirty="0">
                <a:latin typeface="+mn-ea"/>
                <a:ea typeface="+mn-ea"/>
              </a:rPr>
              <a:t>끝없이 걸어가는 사람이 있다</a:t>
            </a:r>
            <a:r>
              <a:rPr lang="en-US" altLang="ko-KR" sz="1300" dirty="0">
                <a:latin typeface="+mn-ea"/>
                <a:ea typeface="+mn-ea"/>
              </a:rPr>
              <a:t>.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300" dirty="0">
                <a:latin typeface="+mn-ea"/>
                <a:ea typeface="+mn-ea"/>
              </a:rPr>
              <a:t>강물은 흐르다가 멈추고</a:t>
            </a:r>
            <a:endParaRPr lang="en-US" altLang="ko-KR" sz="13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300" dirty="0">
                <a:latin typeface="+mn-ea"/>
                <a:ea typeface="+mn-ea"/>
              </a:rPr>
              <a:t>새들은 날아가 돌아오지 않고</a:t>
            </a:r>
            <a:endParaRPr lang="en-US" altLang="ko-KR" sz="13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300" dirty="0">
                <a:latin typeface="+mn-ea"/>
                <a:ea typeface="+mn-ea"/>
              </a:rPr>
              <a:t>하늘과 땅 사이의 모든 꽃잎은 흩어져도</a:t>
            </a:r>
            <a:endParaRPr lang="en-US" altLang="ko-KR" sz="13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300" dirty="0">
                <a:latin typeface="+mn-ea"/>
                <a:ea typeface="+mn-ea"/>
              </a:rPr>
              <a:t>보라</a:t>
            </a:r>
            <a:endParaRPr lang="en-US" altLang="ko-KR" sz="13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300" dirty="0">
                <a:latin typeface="+mn-ea"/>
                <a:ea typeface="+mn-ea"/>
              </a:rPr>
              <a:t>사랑이 끝난 곳에서도</a:t>
            </a:r>
            <a:endParaRPr lang="en-US" altLang="ko-KR" sz="13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300" dirty="0">
                <a:latin typeface="+mn-ea"/>
                <a:ea typeface="+mn-ea"/>
              </a:rPr>
              <a:t>사랑으로 남아 있는 사람이 있다</a:t>
            </a:r>
            <a:r>
              <a:rPr lang="en-US" altLang="ko-KR" sz="1300" dirty="0">
                <a:latin typeface="+mn-ea"/>
                <a:ea typeface="+mn-ea"/>
              </a:rPr>
              <a:t>.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300" dirty="0">
                <a:latin typeface="+mn-ea"/>
                <a:ea typeface="+mn-ea"/>
              </a:rPr>
              <a:t>스스로 사랑이 되어</a:t>
            </a:r>
            <a:endParaRPr lang="en-US" altLang="ko-KR" sz="13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300" dirty="0">
                <a:latin typeface="+mn-ea"/>
                <a:ea typeface="+mn-ea"/>
              </a:rPr>
              <a:t>한없이 </a:t>
            </a:r>
            <a:r>
              <a:rPr lang="ko-KR" altLang="en-US" sz="1300" dirty="0" err="1">
                <a:latin typeface="+mn-ea"/>
                <a:ea typeface="+mn-ea"/>
              </a:rPr>
              <a:t>봄길을</a:t>
            </a:r>
            <a:r>
              <a:rPr lang="ko-KR" altLang="en-US" sz="1300" dirty="0">
                <a:latin typeface="+mn-ea"/>
                <a:ea typeface="+mn-ea"/>
              </a:rPr>
              <a:t> 걸어가는 사람이 있다</a:t>
            </a:r>
            <a:r>
              <a:rPr lang="en-US" altLang="ko-KR" sz="1300" dirty="0">
                <a:latin typeface="+mn-ea"/>
                <a:ea typeface="+mn-ea"/>
              </a:rPr>
              <a:t>.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1300" dirty="0">
                <a:latin typeface="+mn-ea"/>
                <a:ea typeface="+mn-ea"/>
              </a:rPr>
              <a:t>- </a:t>
            </a:r>
            <a:r>
              <a:rPr lang="ko-KR" altLang="en-US" sz="1300" dirty="0">
                <a:latin typeface="+mn-ea"/>
                <a:ea typeface="+mn-ea"/>
              </a:rPr>
              <a:t>정호승 </a:t>
            </a:r>
            <a:r>
              <a:rPr lang="en-US" altLang="ko-KR" sz="1300" dirty="0">
                <a:latin typeface="+mn-ea"/>
                <a:ea typeface="+mn-ea"/>
              </a:rPr>
              <a:t>‘</a:t>
            </a:r>
            <a:r>
              <a:rPr lang="ko-KR" altLang="en-US" sz="1300" dirty="0" err="1">
                <a:latin typeface="+mn-ea"/>
                <a:ea typeface="+mn-ea"/>
              </a:rPr>
              <a:t>봄길</a:t>
            </a:r>
            <a:r>
              <a:rPr lang="en-US" altLang="ko-KR" sz="1300" dirty="0">
                <a:latin typeface="+mn-ea"/>
                <a:ea typeface="+mn-ea"/>
              </a:rPr>
              <a:t>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4320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395288" y="6400800"/>
            <a:ext cx="6107112" cy="1868488"/>
          </a:xfrm>
          <a:prstGeom prst="round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35000">
                <a:srgbClr val="F0F0F0"/>
              </a:gs>
              <a:gs pos="100000">
                <a:schemeClr val="bg1">
                  <a:lumMod val="95000"/>
                </a:schemeClr>
              </a:gs>
            </a:gsLst>
          </a:gra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6387" name="그룹 10"/>
          <p:cNvGrpSpPr>
            <a:grpSpLocks/>
          </p:cNvGrpSpPr>
          <p:nvPr/>
        </p:nvGrpSpPr>
        <p:grpSpPr bwMode="auto">
          <a:xfrm>
            <a:off x="5597525" y="7327900"/>
            <a:ext cx="449263" cy="596900"/>
            <a:chOff x="5492584" y="7177960"/>
            <a:chExt cx="448842" cy="596266"/>
          </a:xfrm>
        </p:grpSpPr>
        <p:pic>
          <p:nvPicPr>
            <p:cNvPr id="16403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9037" y="7177960"/>
              <a:ext cx="380655" cy="355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5492584" y="7528425"/>
              <a:ext cx="448842" cy="245801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생각거리</a:t>
              </a:r>
            </a:p>
          </p:txBody>
        </p:sp>
      </p:grpSp>
      <p:grpSp>
        <p:nvGrpSpPr>
          <p:cNvPr id="16388" name="그룹 24"/>
          <p:cNvGrpSpPr>
            <a:grpSpLocks/>
          </p:cNvGrpSpPr>
          <p:nvPr/>
        </p:nvGrpSpPr>
        <p:grpSpPr bwMode="auto">
          <a:xfrm>
            <a:off x="2124075" y="7319963"/>
            <a:ext cx="465138" cy="604837"/>
            <a:chOff x="1716162" y="7198056"/>
            <a:chExt cx="465136" cy="604051"/>
          </a:xfrm>
        </p:grpSpPr>
        <p:pic>
          <p:nvPicPr>
            <p:cNvPr id="16401" name="그림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1735212" y="7556365"/>
              <a:ext cx="442911" cy="245742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grpSp>
        <p:nvGrpSpPr>
          <p:cNvPr id="16389" name="그룹 22"/>
          <p:cNvGrpSpPr>
            <a:grpSpLocks/>
          </p:cNvGrpSpPr>
          <p:nvPr/>
        </p:nvGrpSpPr>
        <p:grpSpPr bwMode="auto">
          <a:xfrm>
            <a:off x="4484688" y="7267575"/>
            <a:ext cx="441325" cy="666750"/>
            <a:chOff x="4447263" y="7190594"/>
            <a:chExt cx="441424" cy="666824"/>
          </a:xfrm>
        </p:grpSpPr>
        <p:sp>
          <p:nvSpPr>
            <p:cNvPr id="17" name="TextBox 16"/>
            <p:cNvSpPr txBox="1"/>
            <p:nvPr/>
          </p:nvSpPr>
          <p:spPr>
            <a:xfrm>
              <a:off x="4521892" y="7611329"/>
              <a:ext cx="346153" cy="246089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동영상</a:t>
              </a:r>
            </a:p>
          </p:txBody>
        </p:sp>
        <p:pic>
          <p:nvPicPr>
            <p:cNvPr id="16400" name="그림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7263" y="7190594"/>
              <a:ext cx="441424" cy="432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TextBox 20"/>
          <p:cNvSpPr txBox="1"/>
          <p:nvPr/>
        </p:nvSpPr>
        <p:spPr>
          <a:xfrm>
            <a:off x="3217863" y="7688263"/>
            <a:ext cx="635000" cy="2460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457271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rPr>
              <a:t>공부거리</a:t>
            </a:r>
          </a:p>
        </p:txBody>
      </p:sp>
      <p:sp>
        <p:nvSpPr>
          <p:cNvPr id="16391" name="TextBox 9"/>
          <p:cNvSpPr txBox="1">
            <a:spLocks noChangeArrowheads="1"/>
          </p:cNvSpPr>
          <p:nvPr/>
        </p:nvSpPr>
        <p:spPr bwMode="auto">
          <a:xfrm>
            <a:off x="395288" y="6486525"/>
            <a:ext cx="610711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algn="ctr" eaLnBrk="1" latinLnBrk="0" hangingPunct="1">
              <a:lnSpc>
                <a:spcPct val="150000"/>
              </a:lnSpc>
            </a:pPr>
            <a:r>
              <a:rPr kumimoji="0" lang="ko-KR" altLang="en-US" sz="1000">
                <a:ea typeface="서울남산체 M" pitchFamily="18" charset="-127"/>
              </a:rPr>
              <a:t>「사회적기업 컨설턴트」교육과정에서는 다음에 표시된 기호들을 사용합니다</a:t>
            </a:r>
            <a:r>
              <a:rPr kumimoji="0" lang="en-US" altLang="ko-KR" sz="1000">
                <a:ea typeface="서울남산체 M" pitchFamily="18" charset="-127"/>
              </a:rPr>
              <a:t>.</a:t>
            </a:r>
            <a:r>
              <a:rPr kumimoji="0" lang="ko-KR" altLang="en-US" sz="1000">
                <a:ea typeface="서울남산체 M" pitchFamily="18" charset="-127"/>
              </a:rPr>
              <a:t> </a:t>
            </a:r>
            <a:endParaRPr kumimoji="0" lang="en-US" altLang="ko-KR" sz="1000">
              <a:ea typeface="서울남산체 M" pitchFamily="18" charset="-127"/>
            </a:endParaRPr>
          </a:p>
          <a:p>
            <a:pPr algn="ctr" eaLnBrk="1" latinLnBrk="0" hangingPunct="1">
              <a:lnSpc>
                <a:spcPct val="150000"/>
              </a:lnSpc>
            </a:pPr>
            <a:r>
              <a:rPr kumimoji="0" lang="en-US" altLang="ko-KR" sz="1000">
                <a:ea typeface="서울남산체 M" pitchFamily="18" charset="-127"/>
              </a:rPr>
              <a:t>  </a:t>
            </a:r>
            <a:r>
              <a:rPr kumimoji="0" lang="ko-KR" altLang="en-US" sz="1000">
                <a:ea typeface="서울남산체 M" pitchFamily="18" charset="-127"/>
              </a:rPr>
              <a:t>여러분이 학습해 나가는데 안내판 역할을 할 것입니다</a:t>
            </a:r>
            <a:r>
              <a:rPr kumimoji="0" lang="en-US" altLang="ko-KR" sz="1000">
                <a:ea typeface="서울남산체 M" pitchFamily="18" charset="-127"/>
              </a:rPr>
              <a:t>. </a:t>
            </a:r>
            <a:endParaRPr kumimoji="0" lang="ko-KR" altLang="en-US" sz="1000">
              <a:ea typeface="서울남산체 M" pitchFamily="18" charset="-127"/>
            </a:endParaRPr>
          </a:p>
        </p:txBody>
      </p:sp>
      <p:grpSp>
        <p:nvGrpSpPr>
          <p:cNvPr id="16392" name="그룹 3"/>
          <p:cNvGrpSpPr>
            <a:grpSpLocks/>
          </p:cNvGrpSpPr>
          <p:nvPr/>
        </p:nvGrpSpPr>
        <p:grpSpPr bwMode="auto">
          <a:xfrm>
            <a:off x="803275" y="7372350"/>
            <a:ext cx="647700" cy="552450"/>
            <a:chOff x="803854" y="7372392"/>
            <a:chExt cx="646331" cy="551701"/>
          </a:xfrm>
        </p:grpSpPr>
        <p:sp>
          <p:nvSpPr>
            <p:cNvPr id="18" name="TextBox 17"/>
            <p:cNvSpPr txBox="1"/>
            <p:nvPr/>
          </p:nvSpPr>
          <p:spPr>
            <a:xfrm>
              <a:off x="803854" y="7678365"/>
              <a:ext cx="646331" cy="2457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학습내용</a:t>
              </a:r>
            </a:p>
          </p:txBody>
        </p:sp>
        <p:pic>
          <p:nvPicPr>
            <p:cNvPr id="16398" name="그림 1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393" name="Picture 5" descr="C:\Users\meehoo\2013_05_현대자동차 카마스터\중간 산출물\교육과정개발_리뷰미팅\131205_교재작업\정보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163" y="7359650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0534BD-C618-4AC7-9A81-2A54B3C371F9}" type="slidenum">
              <a:rPr lang="ko-KR" altLang="en-US"/>
              <a:pPr>
                <a:defRPr/>
              </a:pPr>
              <a:t>2</a:t>
            </a:fld>
            <a:endParaRPr lang="ko-KR" altLang="en-US" dirty="0"/>
          </a:p>
        </p:txBody>
      </p:sp>
      <p:pic>
        <p:nvPicPr>
          <p:cNvPr id="16395" name="그림 6"/>
          <p:cNvPicPr>
            <a:picLocks noChangeAspect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835"/>
          <a:stretch>
            <a:fillRect/>
          </a:stretch>
        </p:blipFill>
        <p:spPr bwMode="auto">
          <a:xfrm rot="-556080">
            <a:off x="5149850" y="1716088"/>
            <a:ext cx="1493838" cy="127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75" y="1816100"/>
            <a:ext cx="5632450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smtClean="0"/>
              <a:t>산업 조직 관점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9A014E-8444-4DAF-9411-48F53C003525}" type="slidenum">
              <a:rPr lang="ko-KR" altLang="en-US" smtClean="0"/>
              <a:pPr>
                <a:defRPr/>
              </a:pPr>
              <a:t>20</a:t>
            </a:fld>
            <a:endParaRPr lang="ko-KR" altLang="en-US" dirty="0"/>
          </a:p>
        </p:txBody>
      </p:sp>
      <p:sp>
        <p:nvSpPr>
          <p:cNvPr id="4" name="AutoShape 36"/>
          <p:cNvSpPr>
            <a:spLocks noChangeArrowheads="1"/>
          </p:cNvSpPr>
          <p:nvPr/>
        </p:nvSpPr>
        <p:spPr bwMode="auto">
          <a:xfrm>
            <a:off x="1101725" y="1463675"/>
            <a:ext cx="5270500" cy="47561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6E815B"/>
            </a:solidFill>
            <a:round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11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5" name="AutoShape 37"/>
          <p:cNvSpPr>
            <a:spLocks noChangeArrowheads="1"/>
          </p:cNvSpPr>
          <p:nvPr/>
        </p:nvSpPr>
        <p:spPr bwMode="gray">
          <a:xfrm>
            <a:off x="1692275" y="1300163"/>
            <a:ext cx="4087813" cy="4032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33C2A"/>
              </a:gs>
              <a:gs pos="50000">
                <a:srgbClr val="6E815B"/>
              </a:gs>
              <a:gs pos="100000">
                <a:srgbClr val="333C2A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11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6" name="AutoShape 38"/>
          <p:cNvSpPr>
            <a:spLocks noChangeArrowheads="1"/>
          </p:cNvSpPr>
          <p:nvPr/>
        </p:nvSpPr>
        <p:spPr bwMode="auto">
          <a:xfrm flipH="1">
            <a:off x="5619750" y="1346200"/>
            <a:ext cx="58738" cy="260350"/>
          </a:xfrm>
          <a:prstGeom prst="octagon">
            <a:avLst>
              <a:gd name="adj" fmla="val 29287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11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7" name="AutoShape 39"/>
          <p:cNvSpPr>
            <a:spLocks noChangeArrowheads="1"/>
          </p:cNvSpPr>
          <p:nvPr/>
        </p:nvSpPr>
        <p:spPr bwMode="auto">
          <a:xfrm flipH="1">
            <a:off x="1776413" y="1347788"/>
            <a:ext cx="58737" cy="260350"/>
          </a:xfrm>
          <a:prstGeom prst="octagon">
            <a:avLst>
              <a:gd name="adj" fmla="val 29287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1100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8" name="Text Box 40"/>
          <p:cNvSpPr txBox="1">
            <a:spLocks noChangeArrowheads="1"/>
          </p:cNvSpPr>
          <p:nvPr/>
        </p:nvSpPr>
        <p:spPr bwMode="gray">
          <a:xfrm>
            <a:off x="2547938" y="1303338"/>
            <a:ext cx="2795587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ctr" eaLnBrk="0" latinLnBrk="0" hangingPunct="0">
              <a:defRPr/>
            </a:pPr>
            <a:r>
              <a:rPr lang="en-US" altLang="ko-KR" sz="1400" b="1" kern="0" dirty="0">
                <a:solidFill>
                  <a:srgbClr val="FFFFFF"/>
                </a:solidFill>
                <a:latin typeface="Georgia" pitchFamily="18" charset="0"/>
                <a:ea typeface="+mn-ea"/>
                <a:sym typeface="Wingdings 2" pitchFamily="18" charset="2"/>
              </a:rPr>
              <a:t>Five Force Framework</a:t>
            </a:r>
            <a:endParaRPr lang="ko-KR" altLang="en-US" sz="1400" b="1" kern="0" dirty="0">
              <a:solidFill>
                <a:srgbClr val="FFFFFF"/>
              </a:solidFill>
              <a:latin typeface="Georgia" pitchFamily="18" charset="0"/>
              <a:ea typeface="+mn-ea"/>
              <a:sym typeface="Wingdings 2" pitchFamily="18" charset="2"/>
            </a:endParaRPr>
          </a:p>
        </p:txBody>
      </p:sp>
      <p:grpSp>
        <p:nvGrpSpPr>
          <p:cNvPr id="45065" name="그룹 25"/>
          <p:cNvGrpSpPr>
            <a:grpSpLocks/>
          </p:cNvGrpSpPr>
          <p:nvPr/>
        </p:nvGrpSpPr>
        <p:grpSpPr bwMode="auto">
          <a:xfrm>
            <a:off x="1350963" y="1838325"/>
            <a:ext cx="4708525" cy="4217988"/>
            <a:chOff x="1132907" y="2064133"/>
            <a:chExt cx="5152519" cy="4616753"/>
          </a:xfrm>
        </p:grpSpPr>
        <p:sp>
          <p:nvSpPr>
            <p:cNvPr id="9" name="타원 8"/>
            <p:cNvSpPr/>
            <p:nvPr/>
          </p:nvSpPr>
          <p:spPr>
            <a:xfrm>
              <a:off x="3028619" y="2064133"/>
              <a:ext cx="1300636" cy="1248138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200" dirty="0">
                  <a:solidFill>
                    <a:prstClr val="white"/>
                  </a:solidFill>
                  <a:latin typeface="+mn-ea"/>
                </a:rPr>
                <a:t>신규 </a:t>
              </a:r>
              <a:r>
                <a:rPr lang="ko-KR" altLang="en-US" sz="1200" dirty="0" err="1">
                  <a:solidFill>
                    <a:prstClr val="white"/>
                  </a:solidFill>
                  <a:latin typeface="+mn-ea"/>
                </a:rPr>
                <a:t>진입자</a:t>
              </a:r>
              <a:endParaRPr lang="en-US" altLang="ko-KR" sz="1200" dirty="0">
                <a:solidFill>
                  <a:prstClr val="white"/>
                </a:solidFill>
                <a:latin typeface="+mn-ea"/>
              </a:endParaRPr>
            </a:p>
            <a:p>
              <a:pPr algn="ctr" latinLnBrk="0">
                <a:defRPr/>
              </a:pPr>
              <a:r>
                <a:rPr lang="en-US" altLang="ko-KR" sz="1200" dirty="0">
                  <a:solidFill>
                    <a:prstClr val="white"/>
                  </a:solidFill>
                  <a:latin typeface="+mn-ea"/>
                </a:rPr>
                <a:t>(</a:t>
              </a:r>
              <a:r>
                <a:rPr lang="ko-KR" altLang="en-US" sz="1200" dirty="0">
                  <a:solidFill>
                    <a:prstClr val="white"/>
                  </a:solidFill>
                  <a:latin typeface="+mn-ea"/>
                </a:rPr>
                <a:t>진입장벽</a:t>
              </a:r>
              <a:r>
                <a:rPr lang="en-US" altLang="ko-KR" sz="1200" dirty="0">
                  <a:solidFill>
                    <a:prstClr val="white"/>
                  </a:solidFill>
                  <a:latin typeface="+mn-ea"/>
                </a:rPr>
                <a:t>)</a:t>
              </a:r>
              <a:r>
                <a:rPr lang="ko-KR" altLang="en-US" sz="1200" dirty="0">
                  <a:solidFill>
                    <a:prstClr val="white"/>
                  </a:solidFill>
                  <a:latin typeface="+mn-ea"/>
                </a:rPr>
                <a:t>의 위협</a:t>
              </a:r>
            </a:p>
          </p:txBody>
        </p:sp>
        <p:sp>
          <p:nvSpPr>
            <p:cNvPr id="10" name="타원 9"/>
            <p:cNvSpPr/>
            <p:nvPr/>
          </p:nvSpPr>
          <p:spPr>
            <a:xfrm>
              <a:off x="5084839" y="3744320"/>
              <a:ext cx="1200587" cy="1152128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200" dirty="0">
                  <a:solidFill>
                    <a:prstClr val="white"/>
                  </a:solidFill>
                  <a:latin typeface="+mn-ea"/>
                </a:rPr>
                <a:t>소비자의 구매력</a:t>
              </a:r>
            </a:p>
          </p:txBody>
        </p:sp>
        <p:sp>
          <p:nvSpPr>
            <p:cNvPr id="11" name="타원 10"/>
            <p:cNvSpPr/>
            <p:nvPr/>
          </p:nvSpPr>
          <p:spPr>
            <a:xfrm>
              <a:off x="3039053" y="5400503"/>
              <a:ext cx="1334238" cy="128038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0">
                <a:defRPr/>
              </a:pPr>
              <a:r>
                <a:rPr lang="ko-KR" altLang="en-US" sz="1200" dirty="0">
                  <a:solidFill>
                    <a:prstClr val="white"/>
                  </a:solidFill>
                  <a:latin typeface="+mn-ea"/>
                </a:rPr>
                <a:t>대체제의 위협</a:t>
              </a:r>
            </a:p>
          </p:txBody>
        </p:sp>
        <p:sp>
          <p:nvSpPr>
            <p:cNvPr id="12" name="타원 11"/>
            <p:cNvSpPr/>
            <p:nvPr/>
          </p:nvSpPr>
          <p:spPr>
            <a:xfrm>
              <a:off x="1132907" y="3744320"/>
              <a:ext cx="1200587" cy="1152128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latinLnBrk="0">
                <a:defRPr/>
              </a:pPr>
              <a:r>
                <a:rPr lang="ko-KR" altLang="en-US" sz="1200" dirty="0">
                  <a:solidFill>
                    <a:prstClr val="white"/>
                  </a:solidFill>
                  <a:latin typeface="+mn-ea"/>
                </a:rPr>
                <a:t>공급업체의 </a:t>
              </a:r>
              <a:r>
                <a:rPr lang="ko-KR" altLang="en-US" sz="1200" dirty="0" err="1">
                  <a:solidFill>
                    <a:prstClr val="white"/>
                  </a:solidFill>
                  <a:latin typeface="+mn-ea"/>
                </a:rPr>
                <a:t>공급력</a:t>
              </a:r>
              <a:endParaRPr lang="ko-KR" altLang="en-US" sz="1200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3" name="모서리가 둥근 직사각형 12"/>
            <p:cNvSpPr/>
            <p:nvPr/>
          </p:nvSpPr>
          <p:spPr>
            <a:xfrm>
              <a:off x="2983812" y="3816328"/>
              <a:ext cx="1450709" cy="1080120"/>
            </a:xfrm>
            <a:prstGeom prst="roundRect">
              <a:avLst/>
            </a:prstGeom>
            <a:ln>
              <a:solidFill>
                <a:schemeClr val="accent4">
                  <a:lumMod val="75000"/>
                </a:schemeClr>
              </a:solidFill>
            </a:ln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latinLnBrk="0">
                <a:defRPr/>
              </a:pPr>
              <a:r>
                <a:rPr lang="en-US" altLang="ko-KR" sz="1200" b="1" dirty="0">
                  <a:solidFill>
                    <a:srgbClr val="8064A2">
                      <a:lumMod val="50000"/>
                    </a:srgbClr>
                  </a:solidFill>
                  <a:latin typeface="+mn-ea"/>
                </a:rPr>
                <a:t>Industry</a:t>
              </a:r>
            </a:p>
            <a:p>
              <a:pPr algn="ctr" latinLnBrk="0">
                <a:defRPr/>
              </a:pPr>
              <a:r>
                <a:rPr lang="ko-KR" altLang="en-US" sz="1200" b="1" dirty="0">
                  <a:solidFill>
                    <a:srgbClr val="8064A2">
                      <a:lumMod val="50000"/>
                    </a:srgbClr>
                  </a:solidFill>
                  <a:latin typeface="+mn-ea"/>
                </a:rPr>
                <a:t>기존 경쟁자와의 경쟁</a:t>
              </a:r>
            </a:p>
          </p:txBody>
        </p:sp>
        <p:sp>
          <p:nvSpPr>
            <p:cNvPr id="14" name="아래쪽 화살표 13"/>
            <p:cNvSpPr/>
            <p:nvPr/>
          </p:nvSpPr>
          <p:spPr>
            <a:xfrm>
              <a:off x="3384007" y="3397928"/>
              <a:ext cx="600293" cy="288032"/>
            </a:xfrm>
            <a:prstGeom prst="downArrow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1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5" name="아래쪽 화살표 14"/>
            <p:cNvSpPr/>
            <p:nvPr/>
          </p:nvSpPr>
          <p:spPr>
            <a:xfrm rot="10800000">
              <a:off x="3384007" y="5040463"/>
              <a:ext cx="600293" cy="288032"/>
            </a:xfrm>
            <a:prstGeom prst="downArrow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1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6" name="아래쪽 화살표 15"/>
            <p:cNvSpPr/>
            <p:nvPr/>
          </p:nvSpPr>
          <p:spPr>
            <a:xfrm rot="16200000">
              <a:off x="2151568" y="4170311"/>
              <a:ext cx="864096" cy="300147"/>
            </a:xfrm>
            <a:prstGeom prst="downArrow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1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7" name="아래쪽 화살표 16"/>
            <p:cNvSpPr/>
            <p:nvPr/>
          </p:nvSpPr>
          <p:spPr>
            <a:xfrm rot="5400000">
              <a:off x="4352644" y="4170311"/>
              <a:ext cx="864096" cy="300147"/>
            </a:xfrm>
            <a:prstGeom prst="downArrow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100">
                <a:solidFill>
                  <a:prstClr val="white"/>
                </a:solidFill>
                <a:latin typeface="+mn-ea"/>
              </a:endParaRPr>
            </a:p>
          </p:txBody>
        </p:sp>
      </p:grpSp>
      <p:grpSp>
        <p:nvGrpSpPr>
          <p:cNvPr id="45069" name="그룹 22"/>
          <p:cNvGrpSpPr>
            <a:grpSpLocks/>
          </p:cNvGrpSpPr>
          <p:nvPr/>
        </p:nvGrpSpPr>
        <p:grpSpPr bwMode="auto">
          <a:xfrm>
            <a:off x="266700" y="1158875"/>
            <a:ext cx="812800" cy="704850"/>
            <a:chOff x="720508" y="7372392"/>
            <a:chExt cx="813043" cy="705590"/>
          </a:xfrm>
        </p:grpSpPr>
        <p:sp>
          <p:nvSpPr>
            <p:cNvPr id="24" name="TextBox 23"/>
            <p:cNvSpPr txBox="1"/>
            <p:nvPr/>
          </p:nvSpPr>
          <p:spPr>
            <a:xfrm>
              <a:off x="720508" y="7677512"/>
              <a:ext cx="813043" cy="4004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Five Force </a:t>
              </a:r>
            </a:p>
            <a:p>
              <a:pPr algn="ctr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Framework</a:t>
              </a:r>
            </a:p>
          </p:txBody>
        </p:sp>
        <p:pic>
          <p:nvPicPr>
            <p:cNvPr id="45071" name="그림 2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smtClean="0"/>
              <a:t>산업 조직 관점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0BCB0A-8262-4FA2-94D2-AB279F42CB3C}" type="slidenum">
              <a:rPr lang="ko-KR" altLang="en-US" smtClean="0"/>
              <a:pPr>
                <a:defRPr/>
              </a:pPr>
              <a:t>21</a:t>
            </a:fld>
            <a:endParaRPr lang="ko-KR" altLang="en-US" dirty="0"/>
          </a:p>
        </p:txBody>
      </p:sp>
      <p:grpSp>
        <p:nvGrpSpPr>
          <p:cNvPr id="46084" name="그룹 19"/>
          <p:cNvGrpSpPr>
            <a:grpSpLocks/>
          </p:cNvGrpSpPr>
          <p:nvPr/>
        </p:nvGrpSpPr>
        <p:grpSpPr bwMode="auto">
          <a:xfrm>
            <a:off x="1104900" y="1285875"/>
            <a:ext cx="5278438" cy="3479800"/>
            <a:chOff x="250825" y="1152525"/>
            <a:chExt cx="8642350" cy="5191345"/>
          </a:xfrm>
        </p:grpSpPr>
        <p:sp>
          <p:nvSpPr>
            <p:cNvPr id="46091" name="AutoShape 30"/>
            <p:cNvSpPr>
              <a:spLocks noChangeArrowheads="1"/>
            </p:cNvSpPr>
            <p:nvPr/>
          </p:nvSpPr>
          <p:spPr bwMode="auto">
            <a:xfrm>
              <a:off x="250825" y="1382712"/>
              <a:ext cx="8642350" cy="4926607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90A8B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eaLnBrk="1" hangingPunct="1"/>
              <a:endParaRPr lang="ko-KR" altLang="en-US" sz="1000">
                <a:solidFill>
                  <a:srgbClr val="000000"/>
                </a:solidFill>
              </a:endParaRPr>
            </a:p>
          </p:txBody>
        </p:sp>
        <p:sp>
          <p:nvSpPr>
            <p:cNvPr id="46092" name="AutoShape 31"/>
            <p:cNvSpPr>
              <a:spLocks noChangeArrowheads="1"/>
            </p:cNvSpPr>
            <p:nvPr/>
          </p:nvSpPr>
          <p:spPr bwMode="gray">
            <a:xfrm>
              <a:off x="1639466" y="1152525"/>
              <a:ext cx="5884862" cy="5175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34E51"/>
                </a:gs>
                <a:gs pos="50000">
                  <a:srgbClr val="90A8B0"/>
                </a:gs>
                <a:gs pos="100000">
                  <a:srgbClr val="434E5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eaLnBrk="1" hangingPunct="1"/>
              <a:endParaRPr lang="ko-KR" altLang="en-US" sz="1000">
                <a:solidFill>
                  <a:srgbClr val="000000"/>
                </a:solidFill>
              </a:endParaRPr>
            </a:p>
          </p:txBody>
        </p:sp>
        <p:sp>
          <p:nvSpPr>
            <p:cNvPr id="46093" name="AutoShape 32"/>
            <p:cNvSpPr>
              <a:spLocks noChangeArrowheads="1"/>
            </p:cNvSpPr>
            <p:nvPr/>
          </p:nvSpPr>
          <p:spPr bwMode="auto">
            <a:xfrm flipH="1">
              <a:off x="7292553" y="1265238"/>
              <a:ext cx="84138" cy="26035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eaLnBrk="1" hangingPunct="1"/>
              <a:endParaRPr lang="ko-KR" altLang="en-US" sz="1000">
                <a:solidFill>
                  <a:srgbClr val="000000"/>
                </a:solidFill>
              </a:endParaRPr>
            </a:p>
          </p:txBody>
        </p:sp>
        <p:sp>
          <p:nvSpPr>
            <p:cNvPr id="46094" name="AutoShape 33"/>
            <p:cNvSpPr>
              <a:spLocks noChangeArrowheads="1"/>
            </p:cNvSpPr>
            <p:nvPr/>
          </p:nvSpPr>
          <p:spPr bwMode="auto">
            <a:xfrm flipH="1">
              <a:off x="1760116" y="1266825"/>
              <a:ext cx="85725" cy="26035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eaLnBrk="1" hangingPunct="1"/>
              <a:endParaRPr lang="ko-KR" altLang="en-US" sz="1000">
                <a:solidFill>
                  <a:srgbClr val="000000"/>
                </a:solidFill>
              </a:endParaRPr>
            </a:p>
          </p:txBody>
        </p:sp>
        <p:sp>
          <p:nvSpPr>
            <p:cNvPr id="46095" name="Text Box 9"/>
            <p:cNvSpPr txBox="1">
              <a:spLocks noChangeArrowheads="1"/>
            </p:cNvSpPr>
            <p:nvPr/>
          </p:nvSpPr>
          <p:spPr bwMode="gray">
            <a:xfrm>
              <a:off x="3254039" y="1179225"/>
              <a:ext cx="2854242" cy="459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9" tIns="45715" rIns="91429" bIns="45715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r>
                <a:rPr lang="en-US" altLang="ko-KR" sz="1400" b="1">
                  <a:solidFill>
                    <a:srgbClr val="FFFFFF"/>
                  </a:solidFill>
                  <a:latin typeface="Georgia" pitchFamily="18" charset="0"/>
                  <a:ea typeface="-꼬꼬마M" pitchFamily="18" charset="-127"/>
                </a:rPr>
                <a:t>Value Chain Model</a:t>
              </a:r>
              <a:endParaRPr lang="ko-KR" altLang="en-US" sz="1400" b="1">
                <a:solidFill>
                  <a:srgbClr val="FFFFFF"/>
                </a:solidFill>
                <a:latin typeface="Georgia" pitchFamily="18" charset="0"/>
                <a:ea typeface="-꼬꼬마M" pitchFamily="18" charset="-127"/>
                <a:sym typeface="Wingdings 2" pitchFamily="18" charset="2"/>
              </a:endParaRPr>
            </a:p>
          </p:txBody>
        </p:sp>
        <p:grpSp>
          <p:nvGrpSpPr>
            <p:cNvPr id="46096" name="그룹 22"/>
            <p:cNvGrpSpPr>
              <a:grpSpLocks/>
            </p:cNvGrpSpPr>
            <p:nvPr/>
          </p:nvGrpSpPr>
          <p:grpSpPr bwMode="auto">
            <a:xfrm>
              <a:off x="649460" y="1844824"/>
              <a:ext cx="7954988" cy="4499046"/>
              <a:chOff x="649460" y="1844824"/>
              <a:chExt cx="7954988" cy="4499046"/>
            </a:xfrm>
          </p:grpSpPr>
          <p:pic>
            <p:nvPicPr>
              <p:cNvPr id="46097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9460" y="1844824"/>
                <a:ext cx="7954988" cy="4032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6098" name="TextBox 5"/>
              <p:cNvSpPr txBox="1">
                <a:spLocks noChangeArrowheads="1"/>
              </p:cNvSpPr>
              <p:nvPr/>
            </p:nvSpPr>
            <p:spPr bwMode="auto">
              <a:xfrm>
                <a:off x="1043608" y="5301206"/>
                <a:ext cx="1080120" cy="596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9pPr>
              </a:lstStyle>
              <a:p>
                <a:pPr eaLnBrk="1" hangingPunct="1"/>
                <a:r>
                  <a:rPr lang="ko-KR" altLang="en-US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원자재 운송</a:t>
                </a:r>
              </a:p>
            </p:txBody>
          </p:sp>
          <p:sp>
            <p:nvSpPr>
              <p:cNvPr id="46099" name="TextBox 6"/>
              <p:cNvSpPr txBox="1">
                <a:spLocks noChangeArrowheads="1"/>
              </p:cNvSpPr>
              <p:nvPr/>
            </p:nvSpPr>
            <p:spPr bwMode="auto">
              <a:xfrm>
                <a:off x="2123727" y="5085183"/>
                <a:ext cx="1512168" cy="597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9pPr>
              </a:lstStyle>
              <a:p>
                <a:pPr eaLnBrk="1" hangingPunct="1"/>
                <a:r>
                  <a:rPr lang="ko-KR" altLang="en-US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운영</a:t>
                </a:r>
                <a:endParaRPr lang="en-US" altLang="ko-KR" sz="1000">
                  <a:solidFill>
                    <a:srgbClr val="000000"/>
                  </a:solidFill>
                  <a:latin typeface="서울남산체 B" pitchFamily="18" charset="-127"/>
                  <a:ea typeface="서울남산체 B" pitchFamily="18" charset="-127"/>
                </a:endParaRPr>
              </a:p>
              <a:p>
                <a:pPr eaLnBrk="1" hangingPunct="1"/>
                <a:r>
                  <a:rPr lang="ko-KR" altLang="en-US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제조 및 배치</a:t>
                </a:r>
              </a:p>
            </p:txBody>
          </p:sp>
          <p:sp>
            <p:nvSpPr>
              <p:cNvPr id="46100" name="TextBox 7"/>
              <p:cNvSpPr txBox="1">
                <a:spLocks noChangeArrowheads="1"/>
              </p:cNvSpPr>
              <p:nvPr/>
            </p:nvSpPr>
            <p:spPr bwMode="auto">
              <a:xfrm>
                <a:off x="3563888" y="5353470"/>
                <a:ext cx="1610679" cy="367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9pPr>
              </a:lstStyle>
              <a:p>
                <a:pPr eaLnBrk="1" hangingPunct="1"/>
                <a:r>
                  <a:rPr lang="ko-KR" altLang="en-US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주문</a:t>
                </a:r>
                <a:r>
                  <a:rPr lang="en-US" altLang="ko-KR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, </a:t>
                </a:r>
                <a:r>
                  <a:rPr lang="ko-KR" altLang="en-US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처리</a:t>
                </a:r>
              </a:p>
            </p:txBody>
          </p:sp>
          <p:sp>
            <p:nvSpPr>
              <p:cNvPr id="46101" name="TextBox 8"/>
              <p:cNvSpPr txBox="1">
                <a:spLocks noChangeArrowheads="1"/>
              </p:cNvSpPr>
              <p:nvPr/>
            </p:nvSpPr>
            <p:spPr bwMode="auto">
              <a:xfrm>
                <a:off x="4716014" y="5517230"/>
                <a:ext cx="1392265" cy="8266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9pPr>
              </a:lstStyle>
              <a:p>
                <a:pPr eaLnBrk="1" latinLnBrk="0" hangingPunct="1"/>
                <a:r>
                  <a:rPr lang="ko-KR" altLang="en-US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제품</a:t>
                </a:r>
                <a:r>
                  <a:rPr lang="en-US" altLang="ko-KR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, </a:t>
                </a:r>
                <a:r>
                  <a:rPr lang="ko-KR" altLang="en-US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가격</a:t>
                </a:r>
                <a:r>
                  <a:rPr lang="en-US" altLang="ko-KR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, </a:t>
                </a:r>
                <a:r>
                  <a:rPr lang="ko-KR" altLang="en-US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홍보</a:t>
                </a:r>
                <a:r>
                  <a:rPr lang="en-US" altLang="ko-KR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, </a:t>
                </a:r>
                <a:r>
                  <a:rPr lang="ko-KR" altLang="en-US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유통채널</a:t>
                </a:r>
              </a:p>
            </p:txBody>
          </p:sp>
          <p:sp>
            <p:nvSpPr>
              <p:cNvPr id="46102" name="TextBox 9"/>
              <p:cNvSpPr txBox="1">
                <a:spLocks noChangeArrowheads="1"/>
              </p:cNvSpPr>
              <p:nvPr/>
            </p:nvSpPr>
            <p:spPr bwMode="auto">
              <a:xfrm>
                <a:off x="5868145" y="5138029"/>
                <a:ext cx="1424408" cy="597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9pPr>
              </a:lstStyle>
              <a:p>
                <a:pPr eaLnBrk="1" hangingPunct="1"/>
                <a:r>
                  <a:rPr lang="ko-KR" altLang="en-US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고객 서비스</a:t>
                </a:r>
                <a:r>
                  <a:rPr lang="en-US" altLang="ko-KR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, </a:t>
                </a:r>
                <a:r>
                  <a:rPr lang="ko-KR" altLang="en-US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수리</a:t>
                </a:r>
              </a:p>
            </p:txBody>
          </p:sp>
          <p:sp>
            <p:nvSpPr>
              <p:cNvPr id="46103" name="TextBox 10"/>
              <p:cNvSpPr txBox="1">
                <a:spLocks noChangeArrowheads="1"/>
              </p:cNvSpPr>
              <p:nvPr/>
            </p:nvSpPr>
            <p:spPr bwMode="auto">
              <a:xfrm>
                <a:off x="4166457" y="1975589"/>
                <a:ext cx="1080120" cy="3673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9pPr>
              </a:lstStyle>
              <a:p>
                <a:pPr eaLnBrk="1" hangingPunct="1"/>
                <a:r>
                  <a:rPr lang="en-US" altLang="ko-KR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(</a:t>
                </a:r>
                <a:r>
                  <a:rPr lang="ko-KR" altLang="en-US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조직</a:t>
                </a:r>
                <a:r>
                  <a:rPr lang="en-US" altLang="ko-KR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)</a:t>
                </a:r>
                <a:endParaRPr lang="ko-KR" altLang="en-US" sz="1000">
                  <a:solidFill>
                    <a:srgbClr val="000000"/>
                  </a:solidFill>
                  <a:latin typeface="서울남산체 B" pitchFamily="18" charset="-127"/>
                  <a:ea typeface="서울남산체 B" pitchFamily="18" charset="-127"/>
                </a:endParaRPr>
              </a:p>
            </p:txBody>
          </p:sp>
          <p:sp>
            <p:nvSpPr>
              <p:cNvPr id="46104" name="TextBox 11"/>
              <p:cNvSpPr txBox="1">
                <a:spLocks noChangeArrowheads="1"/>
              </p:cNvSpPr>
              <p:nvPr/>
            </p:nvSpPr>
            <p:spPr bwMode="auto">
              <a:xfrm>
                <a:off x="4446984" y="2446647"/>
                <a:ext cx="1262111" cy="3673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9pPr>
              </a:lstStyle>
              <a:p>
                <a:pPr eaLnBrk="1" hangingPunct="1"/>
                <a:r>
                  <a:rPr lang="en-US" altLang="ko-KR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(</a:t>
                </a:r>
                <a:r>
                  <a:rPr lang="ko-KR" altLang="en-US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인적자원</a:t>
                </a:r>
                <a:r>
                  <a:rPr lang="en-US" altLang="ko-KR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)</a:t>
                </a:r>
                <a:endParaRPr lang="ko-KR" altLang="en-US" sz="1000">
                  <a:solidFill>
                    <a:srgbClr val="000000"/>
                  </a:solidFill>
                  <a:latin typeface="서울남산체 B" pitchFamily="18" charset="-127"/>
                  <a:ea typeface="서울남산체 B" pitchFamily="18" charset="-127"/>
                </a:endParaRPr>
              </a:p>
            </p:txBody>
          </p:sp>
          <p:sp>
            <p:nvSpPr>
              <p:cNvPr id="46105" name="TextBox 12"/>
              <p:cNvSpPr txBox="1">
                <a:spLocks noChangeArrowheads="1"/>
              </p:cNvSpPr>
              <p:nvPr/>
            </p:nvSpPr>
            <p:spPr bwMode="auto">
              <a:xfrm>
                <a:off x="4132448" y="2931702"/>
                <a:ext cx="1080120" cy="3673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9pPr>
              </a:lstStyle>
              <a:p>
                <a:pPr eaLnBrk="1" hangingPunct="1"/>
                <a:r>
                  <a:rPr lang="en-US" altLang="ko-KR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(</a:t>
                </a:r>
                <a:r>
                  <a:rPr lang="ko-KR" altLang="en-US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기술</a:t>
                </a:r>
                <a:r>
                  <a:rPr lang="en-US" altLang="ko-KR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)</a:t>
                </a:r>
                <a:endParaRPr lang="ko-KR" altLang="en-US" sz="1000">
                  <a:solidFill>
                    <a:srgbClr val="000000"/>
                  </a:solidFill>
                  <a:latin typeface="서울남산체 B" pitchFamily="18" charset="-127"/>
                  <a:ea typeface="서울남산체 B" pitchFamily="18" charset="-127"/>
                </a:endParaRPr>
              </a:p>
            </p:txBody>
          </p:sp>
          <p:sp>
            <p:nvSpPr>
              <p:cNvPr id="46106" name="TextBox 13"/>
              <p:cNvSpPr txBox="1">
                <a:spLocks noChangeArrowheads="1"/>
              </p:cNvSpPr>
              <p:nvPr/>
            </p:nvSpPr>
            <p:spPr bwMode="auto">
              <a:xfrm>
                <a:off x="4094447" y="3382750"/>
                <a:ext cx="1080120" cy="3673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9pPr>
              </a:lstStyle>
              <a:p>
                <a:pPr eaLnBrk="1" hangingPunct="1"/>
                <a:r>
                  <a:rPr lang="en-US" altLang="ko-KR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(</a:t>
                </a:r>
                <a:r>
                  <a:rPr lang="ko-KR" altLang="en-US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구매</a:t>
                </a:r>
                <a:r>
                  <a:rPr lang="en-US" altLang="ko-KR" sz="1000">
                    <a:solidFill>
                      <a:srgbClr val="000000"/>
                    </a:solidFill>
                    <a:latin typeface="서울남산체 B" pitchFamily="18" charset="-127"/>
                    <a:ea typeface="서울남산체 B" pitchFamily="18" charset="-127"/>
                  </a:rPr>
                  <a:t>)</a:t>
                </a:r>
                <a:endParaRPr lang="ko-KR" altLang="en-US" sz="1000">
                  <a:solidFill>
                    <a:srgbClr val="000000"/>
                  </a:solidFill>
                  <a:latin typeface="서울남산체 B" pitchFamily="18" charset="-127"/>
                  <a:ea typeface="서울남산체 B" pitchFamily="18" charset="-127"/>
                </a:endParaRPr>
              </a:p>
            </p:txBody>
          </p:sp>
        </p:grpSp>
      </p:grpSp>
      <p:grpSp>
        <p:nvGrpSpPr>
          <p:cNvPr id="46088" name="그룹 23"/>
          <p:cNvGrpSpPr>
            <a:grpSpLocks/>
          </p:cNvGrpSpPr>
          <p:nvPr/>
        </p:nvGrpSpPr>
        <p:grpSpPr bwMode="auto">
          <a:xfrm>
            <a:off x="241300" y="1158875"/>
            <a:ext cx="863600" cy="704850"/>
            <a:chOff x="694861" y="7372392"/>
            <a:chExt cx="864339" cy="705590"/>
          </a:xfrm>
        </p:grpSpPr>
        <p:sp>
          <p:nvSpPr>
            <p:cNvPr id="25" name="TextBox 24"/>
            <p:cNvSpPr txBox="1"/>
            <p:nvPr/>
          </p:nvSpPr>
          <p:spPr>
            <a:xfrm>
              <a:off x="694861" y="7677512"/>
              <a:ext cx="864339" cy="4004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Value Chain</a:t>
              </a:r>
            </a:p>
            <a:p>
              <a:pPr algn="ctr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Model</a:t>
              </a:r>
            </a:p>
          </p:txBody>
        </p:sp>
        <p:pic>
          <p:nvPicPr>
            <p:cNvPr id="46090" name="그림 2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smtClean="0"/>
              <a:t>자원기반 이론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6B752-8C65-42A8-97C3-B61E6A2485AE}" type="slidenum">
              <a:rPr lang="ko-KR" altLang="en-US" smtClean="0"/>
              <a:pPr>
                <a:defRPr/>
              </a:pPr>
              <a:t>22</a:t>
            </a:fld>
            <a:endParaRPr lang="ko-KR" altLang="en-US" dirty="0"/>
          </a:p>
        </p:txBody>
      </p:sp>
      <p:cxnSp>
        <p:nvCxnSpPr>
          <p:cNvPr id="4" name="직선 화살표 연결선 3"/>
          <p:cNvCxnSpPr/>
          <p:nvPr/>
        </p:nvCxnSpPr>
        <p:spPr bwMode="auto">
          <a:xfrm>
            <a:off x="1082675" y="2176463"/>
            <a:ext cx="4873625" cy="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37" name="TextBox 4"/>
          <p:cNvSpPr txBox="1">
            <a:spLocks noChangeArrowheads="1"/>
          </p:cNvSpPr>
          <p:nvPr/>
        </p:nvSpPr>
        <p:spPr bwMode="auto">
          <a:xfrm>
            <a:off x="2098675" y="1879600"/>
            <a:ext cx="32289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100">
                <a:solidFill>
                  <a:srgbClr val="000000"/>
                </a:solidFill>
                <a:latin typeface="+mn-ea"/>
                <a:ea typeface="+mn-ea"/>
              </a:rPr>
              <a:t>The Resource-based view Over Time</a:t>
            </a:r>
            <a:endParaRPr lang="ko-KR" altLang="en-US" sz="1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44038" name="TextBox 5"/>
          <p:cNvSpPr txBox="1">
            <a:spLocks noChangeArrowheads="1"/>
          </p:cNvSpPr>
          <p:nvPr/>
        </p:nvSpPr>
        <p:spPr bwMode="auto">
          <a:xfrm>
            <a:off x="2189163" y="2232025"/>
            <a:ext cx="12096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100" b="1">
                <a:solidFill>
                  <a:srgbClr val="000000"/>
                </a:solidFill>
                <a:latin typeface="+mn-ea"/>
                <a:ea typeface="+mn-ea"/>
              </a:rPr>
              <a:t>경쟁우위 단계</a:t>
            </a:r>
          </a:p>
        </p:txBody>
      </p:sp>
      <p:sp>
        <p:nvSpPr>
          <p:cNvPr id="44039" name="TextBox 6"/>
          <p:cNvSpPr txBox="1">
            <a:spLocks noChangeArrowheads="1"/>
          </p:cNvSpPr>
          <p:nvPr/>
        </p:nvSpPr>
        <p:spPr bwMode="auto">
          <a:xfrm>
            <a:off x="4700588" y="2232025"/>
            <a:ext cx="12096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100" b="1">
                <a:solidFill>
                  <a:srgbClr val="000000"/>
                </a:solidFill>
                <a:latin typeface="+mn-ea"/>
                <a:ea typeface="+mn-ea"/>
              </a:rPr>
              <a:t>지속가능성 단계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1131888" y="2566988"/>
            <a:ext cx="1255712" cy="131445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100" b="1" dirty="0">
                <a:solidFill>
                  <a:prstClr val="black"/>
                </a:solidFill>
                <a:latin typeface="+mn-ea"/>
              </a:rPr>
              <a:t>기업 자원의 </a:t>
            </a:r>
            <a:endParaRPr lang="en-US" altLang="ko-KR" sz="1100" b="1" dirty="0">
              <a:solidFill>
                <a:prstClr val="black"/>
              </a:solidFill>
              <a:latin typeface="+mn-ea"/>
            </a:endParaRPr>
          </a:p>
          <a:p>
            <a:pPr algn="ctr">
              <a:defRPr/>
            </a:pPr>
            <a:r>
              <a:rPr lang="ko-KR" altLang="en-US" sz="1100" b="1" dirty="0">
                <a:solidFill>
                  <a:prstClr val="black"/>
                </a:solidFill>
                <a:latin typeface="+mn-ea"/>
              </a:rPr>
              <a:t>생산성 결정</a:t>
            </a:r>
            <a:endParaRPr lang="en-US" altLang="ko-KR" sz="1100" b="1" dirty="0">
              <a:solidFill>
                <a:prstClr val="black"/>
              </a:solidFill>
              <a:latin typeface="+mn-ea"/>
            </a:endParaRPr>
          </a:p>
          <a:p>
            <a:pPr marL="185738" indent="-185738" algn="just">
              <a:buFontTx/>
              <a:buChar char="-"/>
              <a:defRPr/>
            </a:pP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가치</a:t>
            </a:r>
            <a:endParaRPr lang="en-US" altLang="ko-KR" sz="1100" dirty="0">
              <a:solidFill>
                <a:prstClr val="black"/>
              </a:solidFill>
              <a:latin typeface="+mn-ea"/>
            </a:endParaRPr>
          </a:p>
          <a:p>
            <a:pPr marL="185738" indent="-185738" algn="just">
              <a:buFontTx/>
              <a:buChar char="-"/>
              <a:defRPr/>
            </a:pP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희소성</a:t>
            </a:r>
            <a:endParaRPr lang="en-US" altLang="ko-KR" sz="1100" dirty="0">
              <a:solidFill>
                <a:prstClr val="black"/>
              </a:solidFill>
              <a:latin typeface="+mn-ea"/>
            </a:endParaRPr>
          </a:p>
          <a:p>
            <a:pPr marL="185738" indent="-185738" algn="just">
              <a:buFontTx/>
              <a:buChar char="-"/>
              <a:defRPr/>
            </a:pP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전유</a:t>
            </a:r>
          </a:p>
        </p:txBody>
      </p:sp>
      <p:sp>
        <p:nvSpPr>
          <p:cNvPr id="9" name="직사각형 8"/>
          <p:cNvSpPr/>
          <p:nvPr/>
        </p:nvSpPr>
        <p:spPr bwMode="auto">
          <a:xfrm>
            <a:off x="3044825" y="2566988"/>
            <a:ext cx="1255713" cy="131445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100" dirty="0">
                <a:solidFill>
                  <a:prstClr val="black"/>
                </a:solidFill>
                <a:latin typeface="+mn-ea"/>
              </a:rPr>
              <a:t>Short term competitive advantage</a:t>
            </a:r>
            <a:endParaRPr lang="ko-KR" altLang="en-US" sz="11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4879975" y="2566988"/>
            <a:ext cx="1257300" cy="131445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100" b="1" dirty="0">
                <a:solidFill>
                  <a:prstClr val="black"/>
                </a:solidFill>
                <a:latin typeface="+mn-ea"/>
              </a:rPr>
              <a:t>지속가능성 </a:t>
            </a:r>
            <a:endParaRPr lang="en-US" altLang="ko-KR" sz="1100" b="1" dirty="0">
              <a:solidFill>
                <a:prstClr val="black"/>
              </a:solidFill>
              <a:latin typeface="+mn-ea"/>
            </a:endParaRPr>
          </a:p>
          <a:p>
            <a:pPr algn="ctr">
              <a:defRPr/>
            </a:pPr>
            <a:r>
              <a:rPr lang="ko-KR" altLang="en-US" sz="1100" b="1" dirty="0">
                <a:solidFill>
                  <a:prstClr val="black"/>
                </a:solidFill>
                <a:latin typeface="+mn-ea"/>
              </a:rPr>
              <a:t>결정 요인</a:t>
            </a:r>
            <a:endParaRPr lang="en-US" altLang="ko-KR" sz="1100" b="1" dirty="0">
              <a:solidFill>
                <a:prstClr val="black"/>
              </a:solidFill>
              <a:latin typeface="+mn-ea"/>
            </a:endParaRPr>
          </a:p>
          <a:p>
            <a:pPr marL="185738" indent="-185738" algn="just">
              <a:buFontTx/>
              <a:buChar char="-"/>
              <a:defRPr/>
            </a:pP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모방성</a:t>
            </a:r>
            <a:endParaRPr lang="en-US" altLang="ko-KR" sz="1100" dirty="0">
              <a:solidFill>
                <a:prstClr val="black"/>
              </a:solidFill>
              <a:latin typeface="+mn-ea"/>
            </a:endParaRPr>
          </a:p>
          <a:p>
            <a:pPr marL="185738" indent="-185738" algn="just">
              <a:buFontTx/>
              <a:buChar char="-"/>
              <a:defRPr/>
            </a:pP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대체성</a:t>
            </a:r>
            <a:endParaRPr lang="en-US" altLang="ko-KR" sz="1100" dirty="0">
              <a:solidFill>
                <a:prstClr val="black"/>
              </a:solidFill>
              <a:latin typeface="+mn-ea"/>
            </a:endParaRPr>
          </a:p>
          <a:p>
            <a:pPr marL="185738" indent="-185738" algn="just">
              <a:buFontTx/>
              <a:buChar char="-"/>
              <a:defRPr/>
            </a:pP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이동성</a:t>
            </a:r>
          </a:p>
        </p:txBody>
      </p:sp>
      <p:cxnSp>
        <p:nvCxnSpPr>
          <p:cNvPr id="11" name="직선 화살표 연결선 10"/>
          <p:cNvCxnSpPr>
            <a:stCxn id="8" idx="3"/>
            <a:endCxn id="9" idx="1"/>
          </p:cNvCxnSpPr>
          <p:nvPr/>
        </p:nvCxnSpPr>
        <p:spPr bwMode="auto">
          <a:xfrm>
            <a:off x="2387600" y="3224213"/>
            <a:ext cx="657225" cy="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화살표 연결선 11"/>
          <p:cNvCxnSpPr>
            <a:stCxn id="9" idx="3"/>
            <a:endCxn id="10" idx="1"/>
          </p:cNvCxnSpPr>
          <p:nvPr/>
        </p:nvCxnSpPr>
        <p:spPr bwMode="auto">
          <a:xfrm>
            <a:off x="4300538" y="3224213"/>
            <a:ext cx="579437" cy="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 bwMode="auto">
          <a:xfrm>
            <a:off x="4603750" y="2417763"/>
            <a:ext cx="0" cy="158750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46" name="TextBox 13"/>
          <p:cNvSpPr txBox="1">
            <a:spLocks noChangeArrowheads="1"/>
          </p:cNvSpPr>
          <p:nvPr/>
        </p:nvSpPr>
        <p:spPr bwMode="auto">
          <a:xfrm>
            <a:off x="2352675" y="3005138"/>
            <a:ext cx="8953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100" dirty="0">
                <a:solidFill>
                  <a:srgbClr val="000000"/>
                </a:solidFill>
                <a:latin typeface="+mn-ea"/>
                <a:ea typeface="+mn-ea"/>
              </a:rPr>
              <a:t>leads to</a:t>
            </a:r>
            <a:endParaRPr lang="ko-KR" altLang="en-US" sz="11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44047" name="TextBox 14"/>
          <p:cNvSpPr txBox="1">
            <a:spLocks noChangeArrowheads="1"/>
          </p:cNvSpPr>
          <p:nvPr/>
        </p:nvSpPr>
        <p:spPr bwMode="auto">
          <a:xfrm>
            <a:off x="4297363" y="3005138"/>
            <a:ext cx="79216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100" dirty="0">
                <a:solidFill>
                  <a:srgbClr val="000000"/>
                </a:solidFill>
                <a:latin typeface="+mn-ea"/>
                <a:ea typeface="+mn-ea"/>
              </a:rPr>
              <a:t>which</a:t>
            </a:r>
            <a:endParaRPr lang="ko-KR" altLang="en-US" sz="11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44048" name="TextBox 15"/>
          <p:cNvSpPr txBox="1">
            <a:spLocks noChangeArrowheads="1"/>
          </p:cNvSpPr>
          <p:nvPr/>
        </p:nvSpPr>
        <p:spPr bwMode="auto">
          <a:xfrm>
            <a:off x="1157288" y="4038600"/>
            <a:ext cx="2376487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100" i="1">
                <a:solidFill>
                  <a:srgbClr val="000000"/>
                </a:solidFill>
                <a:latin typeface="+mn-ea"/>
                <a:ea typeface="+mn-ea"/>
              </a:rPr>
              <a:t>Ex-ante limits to competition</a:t>
            </a:r>
            <a:endParaRPr lang="ko-KR" altLang="en-US" sz="1100" i="1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44049" name="TextBox 16"/>
          <p:cNvSpPr txBox="1">
            <a:spLocks noChangeArrowheads="1"/>
          </p:cNvSpPr>
          <p:nvPr/>
        </p:nvSpPr>
        <p:spPr bwMode="auto">
          <a:xfrm>
            <a:off x="4029075" y="4038600"/>
            <a:ext cx="23764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100" i="1">
                <a:solidFill>
                  <a:srgbClr val="000000"/>
                </a:solidFill>
                <a:latin typeface="+mn-ea"/>
                <a:ea typeface="+mn-ea"/>
              </a:rPr>
              <a:t>Ex-post limits to competition</a:t>
            </a:r>
            <a:endParaRPr lang="ko-KR" altLang="en-US" sz="1100" i="1">
              <a:solidFill>
                <a:srgbClr val="000000"/>
              </a:solidFill>
              <a:latin typeface="+mn-ea"/>
              <a:ea typeface="+mn-ea"/>
            </a:endParaRPr>
          </a:p>
        </p:txBody>
      </p:sp>
      <p:cxnSp>
        <p:nvCxnSpPr>
          <p:cNvPr id="18" name="직선 연결선 17"/>
          <p:cNvCxnSpPr/>
          <p:nvPr/>
        </p:nvCxnSpPr>
        <p:spPr bwMode="auto">
          <a:xfrm>
            <a:off x="4603750" y="4319588"/>
            <a:ext cx="0" cy="985837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51" name="TextBox 18"/>
          <p:cNvSpPr txBox="1">
            <a:spLocks noChangeArrowheads="1"/>
          </p:cNvSpPr>
          <p:nvPr/>
        </p:nvSpPr>
        <p:spPr bwMode="auto">
          <a:xfrm>
            <a:off x="1920875" y="4429125"/>
            <a:ext cx="8509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100">
                <a:solidFill>
                  <a:srgbClr val="000000"/>
                </a:solidFill>
                <a:latin typeface="+mn-ea"/>
                <a:ea typeface="+mn-ea"/>
              </a:rPr>
              <a:t>value</a:t>
            </a:r>
            <a:endParaRPr lang="ko-KR" altLang="en-US" sz="1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44052" name="TextBox 19"/>
          <p:cNvSpPr txBox="1">
            <a:spLocks noChangeArrowheads="1"/>
          </p:cNvSpPr>
          <p:nvPr/>
        </p:nvSpPr>
        <p:spPr bwMode="auto">
          <a:xfrm>
            <a:off x="1920875" y="4867275"/>
            <a:ext cx="8509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100">
                <a:solidFill>
                  <a:srgbClr val="000000"/>
                </a:solidFill>
                <a:latin typeface="+mn-ea"/>
                <a:ea typeface="+mn-ea"/>
              </a:rPr>
              <a:t>rarity</a:t>
            </a:r>
            <a:endParaRPr lang="ko-KR" altLang="en-US" sz="1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44053" name="TextBox 20"/>
          <p:cNvSpPr txBox="1">
            <a:spLocks noChangeArrowheads="1"/>
          </p:cNvSpPr>
          <p:nvPr/>
        </p:nvSpPr>
        <p:spPr bwMode="auto">
          <a:xfrm>
            <a:off x="4787900" y="4375150"/>
            <a:ext cx="16589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100" dirty="0">
                <a:solidFill>
                  <a:srgbClr val="000000"/>
                </a:solidFill>
                <a:latin typeface="+mn-ea"/>
                <a:ea typeface="+mn-ea"/>
              </a:rPr>
              <a:t>Low substitutability</a:t>
            </a:r>
            <a:endParaRPr lang="ko-KR" altLang="en-US" sz="11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44054" name="TextBox 21"/>
          <p:cNvSpPr txBox="1">
            <a:spLocks noChangeArrowheads="1"/>
          </p:cNvSpPr>
          <p:nvPr/>
        </p:nvSpPr>
        <p:spPr bwMode="auto">
          <a:xfrm>
            <a:off x="4787900" y="4664075"/>
            <a:ext cx="165893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100" dirty="0">
                <a:solidFill>
                  <a:srgbClr val="000000"/>
                </a:solidFill>
                <a:latin typeface="+mn-ea"/>
                <a:ea typeface="+mn-ea"/>
              </a:rPr>
              <a:t>Low mobility</a:t>
            </a:r>
            <a:endParaRPr lang="ko-KR" altLang="en-US" sz="11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44055" name="TextBox 22"/>
          <p:cNvSpPr txBox="1">
            <a:spLocks noChangeArrowheads="1"/>
          </p:cNvSpPr>
          <p:nvPr/>
        </p:nvSpPr>
        <p:spPr bwMode="auto">
          <a:xfrm>
            <a:off x="4787900" y="4992688"/>
            <a:ext cx="165893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100">
                <a:solidFill>
                  <a:srgbClr val="000000"/>
                </a:solidFill>
                <a:latin typeface="+mn-ea"/>
                <a:ea typeface="+mn-ea"/>
              </a:rPr>
              <a:t>Low limitability</a:t>
            </a:r>
            <a:endParaRPr lang="ko-KR" altLang="en-US" sz="1100">
              <a:solidFill>
                <a:srgbClr val="000000"/>
              </a:solidFill>
              <a:latin typeface="+mn-ea"/>
              <a:ea typeface="+mn-ea"/>
            </a:endParaRPr>
          </a:p>
        </p:txBody>
      </p:sp>
      <p:cxnSp>
        <p:nvCxnSpPr>
          <p:cNvPr id="24" name="직선 화살표 연결선 23"/>
          <p:cNvCxnSpPr/>
          <p:nvPr/>
        </p:nvCxnSpPr>
        <p:spPr bwMode="auto">
          <a:xfrm flipH="1">
            <a:off x="2592388" y="4538663"/>
            <a:ext cx="2159000" cy="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/>
          <p:nvPr/>
        </p:nvCxnSpPr>
        <p:spPr bwMode="auto">
          <a:xfrm flipH="1">
            <a:off x="2592388" y="4811713"/>
            <a:ext cx="2124075" cy="165100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/>
          <p:nvPr/>
        </p:nvCxnSpPr>
        <p:spPr bwMode="auto">
          <a:xfrm flipH="1" flipV="1">
            <a:off x="2592388" y="5086350"/>
            <a:ext cx="2124075" cy="53975"/>
          </a:xfrm>
          <a:prstGeom prst="straightConnector1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59" name="TextBox 26"/>
          <p:cNvSpPr txBox="1">
            <a:spLocks noChangeArrowheads="1"/>
          </p:cNvSpPr>
          <p:nvPr/>
        </p:nvSpPr>
        <p:spPr bwMode="auto">
          <a:xfrm>
            <a:off x="5956300" y="2141538"/>
            <a:ext cx="61118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100" dirty="0">
                <a:solidFill>
                  <a:srgbClr val="000000"/>
                </a:solidFill>
                <a:latin typeface="+mn-ea"/>
                <a:ea typeface="+mn-ea"/>
              </a:rPr>
              <a:t>time</a:t>
            </a:r>
            <a:endParaRPr lang="ko-KR" altLang="en-US" sz="11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44060" name="모서리가 둥근 직사각형 27"/>
          <p:cNvSpPr>
            <a:spLocks noChangeArrowheads="1"/>
          </p:cNvSpPr>
          <p:nvPr/>
        </p:nvSpPr>
        <p:spPr bwMode="auto">
          <a:xfrm>
            <a:off x="1065213" y="1290638"/>
            <a:ext cx="5383212" cy="4381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기업의 경영 성과가 외부 환경 때문이 아니라 내부 핵심역량에 따라 결정된다고 주장</a:t>
            </a:r>
          </a:p>
        </p:txBody>
      </p:sp>
      <p:grpSp>
        <p:nvGrpSpPr>
          <p:cNvPr id="47136" name="그룹 33"/>
          <p:cNvGrpSpPr>
            <a:grpSpLocks/>
          </p:cNvGrpSpPr>
          <p:nvPr/>
        </p:nvGrpSpPr>
        <p:grpSpPr bwMode="auto">
          <a:xfrm>
            <a:off x="220663" y="1158875"/>
            <a:ext cx="903287" cy="550863"/>
            <a:chOff x="675625" y="7372392"/>
            <a:chExt cx="902811" cy="551701"/>
          </a:xfrm>
        </p:grpSpPr>
        <p:sp>
          <p:nvSpPr>
            <p:cNvPr id="35" name="TextBox 34"/>
            <p:cNvSpPr txBox="1"/>
            <p:nvPr/>
          </p:nvSpPr>
          <p:spPr>
            <a:xfrm>
              <a:off x="675625" y="7677656"/>
              <a:ext cx="902811" cy="2464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자원기반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이론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47138" name="그림 3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3. </a:t>
            </a:r>
            <a:r>
              <a:rPr dirty="0" smtClean="0"/>
              <a:t>다각화 전략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E6771A-CCBD-4ED9-8106-7F52536C0D58}" type="slidenum">
              <a:rPr lang="ko-KR" altLang="en-US" smtClean="0"/>
              <a:pPr>
                <a:defRPr/>
              </a:pPr>
              <a:t>23</a:t>
            </a:fld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073150" y="1962150"/>
          <a:ext cx="5310188" cy="30718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6279"/>
                <a:gridCol w="2382141"/>
                <a:gridCol w="2431768"/>
              </a:tblGrid>
              <a:tr h="524456"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36" marR="91436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기존 제품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6" marR="91436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신제품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6" marR="91436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2736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기존 </a:t>
                      </a:r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시장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6" marR="9143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Market Penetration</a:t>
                      </a:r>
                    </a:p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시장 침투전략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36" marR="9143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Product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Development</a:t>
                      </a:r>
                    </a:p>
                    <a:p>
                      <a:pPr algn="ctr" latinLnBrk="1"/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(Related Diversification)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관련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다각화 전략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91436" marR="91436" anchor="ctr"/>
                </a:tc>
              </a:tr>
              <a:tr h="12736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신규 </a:t>
                      </a:r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시장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6" marR="9143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Market Development(Expansion)</a:t>
                      </a:r>
                    </a:p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시장 확대전략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91436" marR="9143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(Unrelated Diversification)</a:t>
                      </a:r>
                    </a:p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 err="1" smtClean="0">
                          <a:latin typeface="+mn-ea"/>
                          <a:ea typeface="+mn-ea"/>
                        </a:rPr>
                        <a:t>비관련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다각화 전략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91436" marR="91436" anchor="ctr"/>
                </a:tc>
              </a:tr>
            </a:tbl>
          </a:graphicData>
        </a:graphic>
      </p:graphicFrame>
      <p:sp>
        <p:nvSpPr>
          <p:cNvPr id="45078" name="모서리가 둥근 직사각형 4"/>
          <p:cNvSpPr>
            <a:spLocks noChangeArrowheads="1"/>
          </p:cNvSpPr>
          <p:nvPr/>
        </p:nvSpPr>
        <p:spPr bwMode="auto">
          <a:xfrm>
            <a:off x="1073150" y="1258888"/>
            <a:ext cx="5310188" cy="5048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>
                <a:solidFill>
                  <a:srgbClr val="006699"/>
                </a:solidFill>
                <a:latin typeface="+mn-ea"/>
                <a:sym typeface="Wingdings" pitchFamily="2" charset="2"/>
              </a:rPr>
              <a:t>기존 성장 동력의 한계로 인해 </a:t>
            </a:r>
            <a:endParaRPr lang="en-US" altLang="ko-KR" sz="1200" dirty="0">
              <a:solidFill>
                <a:srgbClr val="006699"/>
              </a:solidFill>
              <a:latin typeface="+mn-ea"/>
              <a:sym typeface="Wingdings" pitchFamily="2" charset="2"/>
            </a:endParaRPr>
          </a:p>
          <a:p>
            <a:pPr algn="ctr" latinLnBrk="0">
              <a:defRPr/>
            </a:pPr>
            <a:r>
              <a:rPr lang="ko-KR" altLang="en-US" sz="1200" dirty="0">
                <a:solidFill>
                  <a:srgbClr val="006699"/>
                </a:solidFill>
                <a:latin typeface="+mn-ea"/>
                <a:sym typeface="Wingdings" pitchFamily="2" charset="2"/>
              </a:rPr>
              <a:t>기존 시장 또는 새로운 시장에 신규 진입하는 것을 의미</a:t>
            </a:r>
          </a:p>
        </p:txBody>
      </p:sp>
      <p:grpSp>
        <p:nvGrpSpPr>
          <p:cNvPr id="48154" name="그룹 8"/>
          <p:cNvGrpSpPr>
            <a:grpSpLocks/>
          </p:cNvGrpSpPr>
          <p:nvPr/>
        </p:nvGrpSpPr>
        <p:grpSpPr bwMode="auto">
          <a:xfrm>
            <a:off x="273050" y="1158875"/>
            <a:ext cx="800100" cy="550863"/>
            <a:chOff x="726923" y="7372392"/>
            <a:chExt cx="800219" cy="551701"/>
          </a:xfrm>
        </p:grpSpPr>
        <p:sp>
          <p:nvSpPr>
            <p:cNvPr id="10" name="TextBox 9"/>
            <p:cNvSpPr txBox="1"/>
            <p:nvPr/>
          </p:nvSpPr>
          <p:spPr>
            <a:xfrm>
              <a:off x="726923" y="7677656"/>
              <a:ext cx="800219" cy="2464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다각화 전략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48156" name="그림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3. </a:t>
            </a:r>
            <a:r>
              <a:rPr dirty="0" smtClean="0"/>
              <a:t>다각화 전략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806025-8271-4D06-A7C1-5C8C5E2582CE}" type="slidenum">
              <a:rPr lang="ko-KR" altLang="en-US" smtClean="0"/>
              <a:pPr>
                <a:defRPr/>
              </a:pPr>
              <a:t>24</a:t>
            </a:fld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073150" y="2024189"/>
          <a:ext cx="5310189" cy="36560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6279"/>
                <a:gridCol w="2382142"/>
                <a:gridCol w="2431768"/>
              </a:tblGrid>
              <a:tr h="315867"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36" marR="91436" marT="45724" marB="45724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기존 제품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6" marR="91436" marT="45724" marB="45724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신제품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6" marR="91436" marT="45724" marB="45724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67007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기존 </a:t>
                      </a:r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시장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pPr algn="just" latinLnBrk="1"/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pPr marL="0" indent="0" algn="just" latinLnBrk="1">
                        <a:buFontTx/>
                        <a:buChar char="-"/>
                      </a:pPr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</a:txBody>
                  <a:tcPr marL="91436" marR="91436" marT="45724" marB="45724" anchor="ctr"/>
                </a:tc>
              </a:tr>
              <a:tr h="167007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신규 </a:t>
                      </a:r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시장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pPr algn="just" latinLnBrk="1"/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pPr algn="just" latinLnBrk="1"/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</a:txBody>
                  <a:tcPr marL="91436" marR="91436" marT="45724" marB="45724" anchor="ctr"/>
                </a:tc>
              </a:tr>
            </a:tbl>
          </a:graphicData>
        </a:graphic>
      </p:graphicFrame>
      <p:sp>
        <p:nvSpPr>
          <p:cNvPr id="5" name="모서리가 둥근 직사각형 4"/>
          <p:cNvSpPr/>
          <p:nvPr/>
        </p:nvSpPr>
        <p:spPr>
          <a:xfrm>
            <a:off x="1055688" y="1244600"/>
            <a:ext cx="3092450" cy="361950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>
                <a:solidFill>
                  <a:prstClr val="black"/>
                </a:solidFill>
                <a:latin typeface="+mn-ea"/>
              </a:rPr>
              <a:t>다각화 전략의 예</a:t>
            </a:r>
          </a:p>
        </p:txBody>
      </p:sp>
      <p:grpSp>
        <p:nvGrpSpPr>
          <p:cNvPr id="49178" name="그룹 8"/>
          <p:cNvGrpSpPr>
            <a:grpSpLocks/>
          </p:cNvGrpSpPr>
          <p:nvPr/>
        </p:nvGrpSpPr>
        <p:grpSpPr bwMode="auto">
          <a:xfrm>
            <a:off x="273050" y="1158875"/>
            <a:ext cx="800100" cy="704850"/>
            <a:chOff x="726923" y="7372392"/>
            <a:chExt cx="800219" cy="705590"/>
          </a:xfrm>
        </p:grpSpPr>
        <p:sp>
          <p:nvSpPr>
            <p:cNvPr id="10" name="TextBox 9"/>
            <p:cNvSpPr txBox="1"/>
            <p:nvPr/>
          </p:nvSpPr>
          <p:spPr>
            <a:xfrm>
              <a:off x="726923" y="7677512"/>
              <a:ext cx="800219" cy="4004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다각화 전략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예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49180" name="그림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1101725" y="1709738"/>
            <a:ext cx="515937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defRPr/>
            </a:pPr>
            <a:r>
              <a:rPr lang="ko-KR" altLang="en-US" sz="1200" dirty="0" smtClean="0">
                <a:latin typeface="+mn-ea"/>
                <a:ea typeface="+mn-ea"/>
                <a:sym typeface="Wingdings 2"/>
              </a:rPr>
              <a:t> </a:t>
            </a:r>
            <a:r>
              <a:rPr lang="ko-KR" altLang="en-US" sz="1200" dirty="0" smtClean="0">
                <a:latin typeface="+mn-ea"/>
                <a:ea typeface="+mn-ea"/>
              </a:rPr>
              <a:t>강사의</a:t>
            </a:r>
            <a:r>
              <a:rPr lang="en-US" altLang="ko-KR" sz="1200" dirty="0" smtClean="0">
                <a:latin typeface="+mn-ea"/>
                <a:ea typeface="+mn-ea"/>
              </a:rPr>
              <a:t> </a:t>
            </a:r>
            <a:r>
              <a:rPr lang="ko-KR" altLang="en-US" sz="1200" dirty="0" smtClean="0">
                <a:latin typeface="+mn-ea"/>
                <a:ea typeface="+mn-ea"/>
              </a:rPr>
              <a:t>설명을 듣고 작성해 보세요</a:t>
            </a:r>
            <a:r>
              <a:rPr lang="en-US" altLang="ko-KR" sz="1200" dirty="0" smtClean="0">
                <a:latin typeface="+mn-ea"/>
                <a:ea typeface="+mn-ea"/>
              </a:rPr>
              <a:t>.</a:t>
            </a:r>
            <a:endParaRPr lang="ko-KR" altLang="en-US" sz="12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4. </a:t>
            </a:r>
            <a:r>
              <a:rPr dirty="0" smtClean="0"/>
              <a:t>전략적 제휴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D971A6-505F-4526-B244-16E9002A5F38}" type="slidenum">
              <a:rPr lang="ko-KR" altLang="en-US" smtClean="0"/>
              <a:pPr>
                <a:defRPr/>
              </a:pPr>
              <a:t>25</a:t>
            </a:fld>
            <a:endParaRPr lang="ko-KR" altLang="en-US" dirty="0"/>
          </a:p>
        </p:txBody>
      </p:sp>
      <p:sp>
        <p:nvSpPr>
          <p:cNvPr id="47112" name="AutoShape 380"/>
          <p:cNvSpPr>
            <a:spLocks noChangeArrowheads="1"/>
          </p:cNvSpPr>
          <p:nvPr/>
        </p:nvSpPr>
        <p:spPr bwMode="gray">
          <a:xfrm>
            <a:off x="1206500" y="2930525"/>
            <a:ext cx="1062038" cy="1538288"/>
          </a:xfrm>
          <a:prstGeom prst="roundRect">
            <a:avLst>
              <a:gd name="adj" fmla="val 11921"/>
            </a:avLst>
          </a:prstGeom>
          <a:solidFill>
            <a:srgbClr val="4D798F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5" name="직사각형 4"/>
          <p:cNvSpPr/>
          <p:nvPr/>
        </p:nvSpPr>
        <p:spPr bwMode="auto">
          <a:xfrm>
            <a:off x="4418644" y="2338461"/>
            <a:ext cx="1637045" cy="838554"/>
          </a:xfrm>
          <a:prstGeom prst="rect">
            <a:avLst/>
          </a:prstGeom>
          <a:solidFill>
            <a:schemeClr val="bg1"/>
          </a:solidFill>
          <a:ln w="28575">
            <a:solidFill>
              <a:srgbClr val="C17191"/>
            </a:solidFill>
          </a:ln>
          <a:effectLst>
            <a:glow rad="101600">
              <a:srgbClr val="C17191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∙ 합작투자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algn="just"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∙ 소수 지분 참여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marL="85725" indent="-85725" algn="just"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∙ 제휴기업 간 상호 주식 보유</a:t>
            </a:r>
          </a:p>
        </p:txBody>
      </p:sp>
      <p:sp>
        <p:nvSpPr>
          <p:cNvPr id="6" name="직사각형 5"/>
          <p:cNvSpPr/>
          <p:nvPr/>
        </p:nvSpPr>
        <p:spPr bwMode="auto">
          <a:xfrm>
            <a:off x="4436155" y="4118670"/>
            <a:ext cx="1637045" cy="1086743"/>
          </a:xfrm>
          <a:prstGeom prst="rect">
            <a:avLst/>
          </a:prstGeom>
          <a:solidFill>
            <a:schemeClr val="bg1"/>
          </a:solidFill>
          <a:ln w="28575">
            <a:solidFill>
              <a:srgbClr val="006699"/>
            </a:solidFill>
          </a:ln>
          <a:effectLst>
            <a:glow rad="101600">
              <a:srgbClr val="006699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∙ 기술 개발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파트너십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algn="just"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∙ 기술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라이센싱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algn="just"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∙ 장기 공급 계약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  <a:p>
            <a:pPr algn="just"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∙ 공동 판매 및 마케팅</a:t>
            </a:r>
            <a:endParaRPr lang="en-US" altLang="ko-KR" sz="1200" dirty="0">
              <a:solidFill>
                <a:prstClr val="black"/>
              </a:solidFill>
              <a:latin typeface="+mn-ea"/>
            </a:endParaRPr>
          </a:p>
        </p:txBody>
      </p:sp>
      <p:cxnSp>
        <p:nvCxnSpPr>
          <p:cNvPr id="7" name="직선 연결선 6"/>
          <p:cNvCxnSpPr>
            <a:stCxn id="47124" idx="3"/>
            <a:endCxn id="0" idx="1"/>
          </p:cNvCxnSpPr>
          <p:nvPr/>
        </p:nvCxnSpPr>
        <p:spPr bwMode="auto">
          <a:xfrm flipV="1">
            <a:off x="3638550" y="2757488"/>
            <a:ext cx="779463" cy="3175"/>
          </a:xfrm>
          <a:prstGeom prst="line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/>
          <p:cNvCxnSpPr>
            <a:stCxn id="47125" idx="3"/>
            <a:endCxn id="0" idx="1"/>
          </p:cNvCxnSpPr>
          <p:nvPr/>
        </p:nvCxnSpPr>
        <p:spPr bwMode="auto">
          <a:xfrm flipV="1">
            <a:off x="3684588" y="4662488"/>
            <a:ext cx="752475" cy="6350"/>
          </a:xfrm>
          <a:prstGeom prst="line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21" name="모서리가 둥근 직사각형 8"/>
          <p:cNvSpPr>
            <a:spLocks noChangeArrowheads="1"/>
          </p:cNvSpPr>
          <p:nvPr/>
        </p:nvSpPr>
        <p:spPr bwMode="auto">
          <a:xfrm>
            <a:off x="1073150" y="1341438"/>
            <a:ext cx="5310188" cy="6032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특정 사업 또는 기능분야에서 두 개 이상의 회사가 경영자원과 조직 역량을 공유함으로써 상호이익을 추구하는 협조전략을 의미</a:t>
            </a:r>
            <a:endParaRPr lang="ko-KR" altLang="en-US" sz="1200" dirty="0">
              <a:solidFill>
                <a:srgbClr val="006699"/>
              </a:solidFill>
              <a:latin typeface="+mn-ea"/>
              <a:sym typeface="Wingdings" pitchFamily="2" charset="2"/>
            </a:endParaRPr>
          </a:p>
        </p:txBody>
      </p:sp>
      <p:sp>
        <p:nvSpPr>
          <p:cNvPr id="10" name="Freeform 381"/>
          <p:cNvSpPr>
            <a:spLocks/>
          </p:cNvSpPr>
          <p:nvPr/>
        </p:nvSpPr>
        <p:spPr bwMode="gray">
          <a:xfrm>
            <a:off x="1249363" y="2998788"/>
            <a:ext cx="498475" cy="547687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4510"/>
                  <a:invGamma/>
                </a:schemeClr>
              </a:gs>
              <a:gs pos="50000">
                <a:schemeClr val="accent1">
                  <a:alpha val="0"/>
                </a:schemeClr>
              </a:gs>
              <a:gs pos="100000">
                <a:schemeClr val="accent1">
                  <a:gamma/>
                  <a:tint val="54510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 sz="120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47123" name="직사각형 10"/>
          <p:cNvSpPr>
            <a:spLocks noChangeArrowheads="1"/>
          </p:cNvSpPr>
          <p:nvPr/>
        </p:nvSpPr>
        <p:spPr bwMode="auto">
          <a:xfrm>
            <a:off x="1425575" y="3362325"/>
            <a:ext cx="6365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1200" b="1" dirty="0">
                <a:solidFill>
                  <a:srgbClr val="FFFFFF"/>
                </a:solidFill>
                <a:latin typeface="+mn-ea"/>
                <a:ea typeface="+mn-ea"/>
              </a:rPr>
              <a:t>전략적 </a:t>
            </a:r>
            <a:endParaRPr lang="en-US" altLang="ko-KR" sz="1200" b="1" dirty="0">
              <a:solidFill>
                <a:srgbClr val="FFFFFF"/>
              </a:solidFill>
              <a:latin typeface="+mn-ea"/>
              <a:ea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ko-KR" altLang="en-US" sz="1200" b="1" dirty="0">
                <a:solidFill>
                  <a:srgbClr val="FFFFFF"/>
                </a:solidFill>
                <a:latin typeface="+mn-ea"/>
                <a:ea typeface="+mn-ea"/>
              </a:rPr>
              <a:t>제휴</a:t>
            </a:r>
          </a:p>
        </p:txBody>
      </p:sp>
      <p:sp>
        <p:nvSpPr>
          <p:cNvPr id="47124" name="모서리가 둥근 직사각형 8"/>
          <p:cNvSpPr>
            <a:spLocks noChangeArrowheads="1"/>
          </p:cNvSpPr>
          <p:nvPr/>
        </p:nvSpPr>
        <p:spPr bwMode="auto">
          <a:xfrm>
            <a:off x="2667000" y="2308225"/>
            <a:ext cx="973138" cy="904875"/>
          </a:xfrm>
          <a:prstGeom prst="roundRect">
            <a:avLst>
              <a:gd name="adj" fmla="val 16667"/>
            </a:avLst>
          </a:prstGeom>
          <a:solidFill>
            <a:srgbClr val="C1719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latinLnBrk="0">
              <a:defRPr/>
            </a:pPr>
            <a:r>
              <a:rPr lang="ko-KR" altLang="en-US" sz="1200" b="1" dirty="0" err="1">
                <a:solidFill>
                  <a:srgbClr val="FFFFFF"/>
                </a:solidFill>
                <a:latin typeface="+mn-ea"/>
                <a:ea typeface="+mn-ea"/>
                <a:sym typeface="Wingdings" pitchFamily="2" charset="2"/>
              </a:rPr>
              <a:t>지분형</a:t>
            </a:r>
            <a:r>
              <a:rPr lang="ko-KR" altLang="en-US" sz="1200" b="1" dirty="0">
                <a:solidFill>
                  <a:srgbClr val="FFFFFF"/>
                </a:solidFill>
                <a:latin typeface="+mn-ea"/>
                <a:ea typeface="+mn-ea"/>
                <a:sym typeface="Wingdings" pitchFamily="2" charset="2"/>
              </a:rPr>
              <a:t> 제휴</a:t>
            </a:r>
            <a:endParaRPr lang="en-US" altLang="ko-KR" sz="1200" b="1" dirty="0">
              <a:solidFill>
                <a:srgbClr val="FFFFFF"/>
              </a:solidFill>
              <a:latin typeface="+mn-ea"/>
              <a:ea typeface="+mn-ea"/>
              <a:sym typeface="Wingdings" pitchFamily="2" charset="2"/>
            </a:endParaRPr>
          </a:p>
        </p:txBody>
      </p:sp>
      <p:sp>
        <p:nvSpPr>
          <p:cNvPr id="47125" name="모서리가 둥근 직사각형 8"/>
          <p:cNvSpPr>
            <a:spLocks noChangeArrowheads="1"/>
          </p:cNvSpPr>
          <p:nvPr/>
        </p:nvSpPr>
        <p:spPr bwMode="auto">
          <a:xfrm>
            <a:off x="2709863" y="4214813"/>
            <a:ext cx="974725" cy="906462"/>
          </a:xfrm>
          <a:prstGeom prst="roundRect">
            <a:avLst>
              <a:gd name="adj" fmla="val 16667"/>
            </a:avLst>
          </a:prstGeom>
          <a:solidFill>
            <a:srgbClr val="006699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latinLnBrk="0">
              <a:defRPr/>
            </a:pPr>
            <a:r>
              <a:rPr lang="ko-KR" altLang="en-US" sz="1200" b="1">
                <a:solidFill>
                  <a:srgbClr val="FFFFFF"/>
                </a:solidFill>
                <a:latin typeface="+mn-ea"/>
                <a:ea typeface="+mn-ea"/>
                <a:sym typeface="Wingdings" pitchFamily="2" charset="2"/>
              </a:rPr>
              <a:t>계약형 제휴</a:t>
            </a:r>
            <a:endParaRPr lang="en-US" altLang="ko-KR" sz="1200" b="1">
              <a:solidFill>
                <a:srgbClr val="FFFFFF"/>
              </a:solidFill>
              <a:latin typeface="+mn-ea"/>
              <a:ea typeface="+mn-ea"/>
              <a:sym typeface="Wingdings" pitchFamily="2" charset="2"/>
            </a:endParaRPr>
          </a:p>
        </p:txBody>
      </p:sp>
      <p:cxnSp>
        <p:nvCxnSpPr>
          <p:cNvPr id="14" name="꺾인 연결선 13"/>
          <p:cNvCxnSpPr>
            <a:stCxn id="47124" idx="1"/>
            <a:endCxn id="47125" idx="1"/>
          </p:cNvCxnSpPr>
          <p:nvPr/>
        </p:nvCxnSpPr>
        <p:spPr bwMode="auto">
          <a:xfrm rot="10800000" flipH="1" flipV="1">
            <a:off x="2667000" y="2760663"/>
            <a:ext cx="42863" cy="1908175"/>
          </a:xfrm>
          <a:prstGeom prst="bentConnector3">
            <a:avLst>
              <a:gd name="adj1" fmla="val -31746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/>
          <p:cNvCxnSpPr>
            <a:stCxn id="47112" idx="3"/>
          </p:cNvCxnSpPr>
          <p:nvPr/>
        </p:nvCxnSpPr>
        <p:spPr bwMode="auto">
          <a:xfrm flipV="1">
            <a:off x="2268538" y="3684588"/>
            <a:ext cx="265112" cy="142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199" name="그룹 19"/>
          <p:cNvGrpSpPr>
            <a:grpSpLocks/>
          </p:cNvGrpSpPr>
          <p:nvPr/>
        </p:nvGrpSpPr>
        <p:grpSpPr bwMode="auto">
          <a:xfrm>
            <a:off x="277813" y="1158875"/>
            <a:ext cx="790575" cy="550863"/>
            <a:chOff x="731733" y="7372392"/>
            <a:chExt cx="790601" cy="551701"/>
          </a:xfrm>
        </p:grpSpPr>
        <p:sp>
          <p:nvSpPr>
            <p:cNvPr id="21" name="TextBox 20"/>
            <p:cNvSpPr txBox="1"/>
            <p:nvPr/>
          </p:nvSpPr>
          <p:spPr>
            <a:xfrm>
              <a:off x="731733" y="7677656"/>
              <a:ext cx="790601" cy="2464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전략적 제휴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50201" name="그림 2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5. </a:t>
            </a:r>
            <a:r>
              <a:rPr dirty="0" smtClean="0"/>
              <a:t>게임이론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B5F10D-4ED7-48DE-9749-33147CEA89CD}" type="slidenum">
              <a:rPr lang="ko-KR" altLang="en-US" smtClean="0"/>
              <a:pPr>
                <a:defRPr/>
              </a:pPr>
              <a:t>26</a:t>
            </a:fld>
            <a:endParaRPr lang="ko-KR" altLang="en-US" dirty="0"/>
          </a:p>
        </p:txBody>
      </p:sp>
      <p:sp>
        <p:nvSpPr>
          <p:cNvPr id="5" name="순서도: 판단 4"/>
          <p:cNvSpPr/>
          <p:nvPr/>
        </p:nvSpPr>
        <p:spPr bwMode="auto">
          <a:xfrm>
            <a:off x="1577211" y="2271505"/>
            <a:ext cx="4336617" cy="2525051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bg2">
                <a:lumMod val="10000"/>
              </a:schemeClr>
            </a:solidFill>
          </a:ln>
          <a:effectLst>
            <a:glow rad="101600">
              <a:schemeClr val="bg1">
                <a:lumMod val="65000"/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2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8139" name="TextBox 5"/>
          <p:cNvSpPr txBox="1">
            <a:spLocks noChangeArrowheads="1"/>
          </p:cNvSpPr>
          <p:nvPr/>
        </p:nvSpPr>
        <p:spPr bwMode="auto">
          <a:xfrm>
            <a:off x="3387725" y="2116138"/>
            <a:ext cx="669925" cy="2778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200" b="1">
                <a:solidFill>
                  <a:srgbClr val="000000"/>
                </a:solidFill>
                <a:latin typeface="+mn-ea"/>
                <a:ea typeface="+mn-ea"/>
              </a:rPr>
              <a:t>고객</a:t>
            </a:r>
          </a:p>
        </p:txBody>
      </p:sp>
      <p:sp>
        <p:nvSpPr>
          <p:cNvPr id="7" name="TextBox 6"/>
          <p:cNvSpPr txBox="1"/>
          <p:nvPr/>
        </p:nvSpPr>
        <p:spPr bwMode="auto">
          <a:xfrm>
            <a:off x="1555750" y="3895725"/>
            <a:ext cx="13652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200" b="1" dirty="0">
                <a:solidFill>
                  <a:prstClr val="black"/>
                </a:solidFill>
                <a:latin typeface="+mn-ea"/>
                <a:ea typeface="+mn-ea"/>
              </a:rPr>
              <a:t>변수</a:t>
            </a:r>
            <a:endParaRPr lang="en-US" altLang="ko-KR" sz="1200" b="1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285750" indent="-285750">
              <a:buFontTx/>
              <a:buChar char="-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행위자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285750" indent="-285750">
              <a:buFontTx/>
              <a:buChar char="-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부가가치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285750" indent="-285750">
              <a:buFontTx/>
              <a:buChar char="-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규칙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285750" indent="-285750">
              <a:buFontTx/>
              <a:buChar char="-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전술</a:t>
            </a:r>
            <a:r>
              <a:rPr lang="en-US" altLang="ko-KR" sz="1200" dirty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인식</a:t>
            </a:r>
            <a:endParaRPr lang="en-US" altLang="ko-KR" sz="120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285750" indent="-285750">
              <a:buFontTx/>
              <a:buChar char="-"/>
              <a:defRPr/>
            </a:pPr>
            <a:r>
              <a:rPr lang="ko-KR" altLang="en-US" sz="1200" dirty="0">
                <a:solidFill>
                  <a:prstClr val="black"/>
                </a:solidFill>
                <a:latin typeface="+mn-ea"/>
                <a:ea typeface="+mn-ea"/>
              </a:rPr>
              <a:t>범위</a:t>
            </a:r>
          </a:p>
        </p:txBody>
      </p:sp>
      <p:sp>
        <p:nvSpPr>
          <p:cNvPr id="48141" name="TextBox 7"/>
          <p:cNvSpPr txBox="1">
            <a:spLocks noChangeArrowheads="1"/>
          </p:cNvSpPr>
          <p:nvPr/>
        </p:nvSpPr>
        <p:spPr bwMode="auto">
          <a:xfrm>
            <a:off x="3327400" y="4648200"/>
            <a:ext cx="785813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200" b="1" dirty="0">
                <a:solidFill>
                  <a:srgbClr val="000000"/>
                </a:solidFill>
                <a:latin typeface="+mn-ea"/>
                <a:ea typeface="+mn-ea"/>
              </a:rPr>
              <a:t>공급업체</a:t>
            </a:r>
          </a:p>
        </p:txBody>
      </p:sp>
      <p:cxnSp>
        <p:nvCxnSpPr>
          <p:cNvPr id="9" name="직선 연결선 8"/>
          <p:cNvCxnSpPr/>
          <p:nvPr/>
        </p:nvCxnSpPr>
        <p:spPr bwMode="auto">
          <a:xfrm>
            <a:off x="1689100" y="3548063"/>
            <a:ext cx="4067175" cy="0"/>
          </a:xfrm>
          <a:prstGeom prst="line">
            <a:avLst/>
          </a:prstGeom>
          <a:ln w="28575">
            <a:solidFill>
              <a:schemeClr val="bg2">
                <a:lumMod val="1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43" name="TextBox 9"/>
          <p:cNvSpPr txBox="1">
            <a:spLocks noChangeArrowheads="1"/>
          </p:cNvSpPr>
          <p:nvPr/>
        </p:nvSpPr>
        <p:spPr bwMode="auto">
          <a:xfrm>
            <a:off x="5578475" y="3409950"/>
            <a:ext cx="669925" cy="2778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200" b="1" smtClean="0">
                <a:solidFill>
                  <a:srgbClr val="000000"/>
                </a:solidFill>
                <a:latin typeface="+mn-ea"/>
                <a:ea typeface="+mn-ea"/>
              </a:rPr>
              <a:t>보완재</a:t>
            </a:r>
            <a:endParaRPr lang="ko-KR" altLang="en-US" sz="1200" b="1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48144" name="TextBox 10"/>
          <p:cNvSpPr txBox="1">
            <a:spLocks noChangeArrowheads="1"/>
          </p:cNvSpPr>
          <p:nvPr/>
        </p:nvSpPr>
        <p:spPr bwMode="auto">
          <a:xfrm>
            <a:off x="1285875" y="3409950"/>
            <a:ext cx="671513" cy="2778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200" b="1" dirty="0">
                <a:solidFill>
                  <a:srgbClr val="000000"/>
                </a:solidFill>
                <a:latin typeface="+mn-ea"/>
                <a:ea typeface="+mn-ea"/>
              </a:rPr>
              <a:t>대체재</a:t>
            </a:r>
          </a:p>
        </p:txBody>
      </p:sp>
      <p:cxnSp>
        <p:nvCxnSpPr>
          <p:cNvPr id="12" name="직선 연결선 11"/>
          <p:cNvCxnSpPr>
            <a:stCxn id="48139" idx="2"/>
            <a:endCxn id="48141" idx="0"/>
          </p:cNvCxnSpPr>
          <p:nvPr/>
        </p:nvCxnSpPr>
        <p:spPr bwMode="auto">
          <a:xfrm flipH="1">
            <a:off x="3721100" y="2393950"/>
            <a:ext cx="1588" cy="2254250"/>
          </a:xfrm>
          <a:prstGeom prst="line">
            <a:avLst/>
          </a:prstGeom>
          <a:ln w="2857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46" name="TextBox 12"/>
          <p:cNvSpPr txBox="1">
            <a:spLocks noChangeArrowheads="1"/>
          </p:cNvSpPr>
          <p:nvPr/>
        </p:nvSpPr>
        <p:spPr bwMode="auto">
          <a:xfrm>
            <a:off x="3365500" y="3409950"/>
            <a:ext cx="669925" cy="2778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ko-KR" altLang="en-US" sz="1200" b="1">
                <a:solidFill>
                  <a:srgbClr val="000000"/>
                </a:solidFill>
                <a:latin typeface="+mn-ea"/>
                <a:ea typeface="+mn-ea"/>
              </a:rPr>
              <a:t>기업</a:t>
            </a:r>
          </a:p>
        </p:txBody>
      </p:sp>
      <p:sp>
        <p:nvSpPr>
          <p:cNvPr id="48147" name="모서리가 둥근 직사각형 13"/>
          <p:cNvSpPr>
            <a:spLocks noChangeArrowheads="1"/>
          </p:cNvSpPr>
          <p:nvPr/>
        </p:nvSpPr>
        <p:spPr bwMode="auto">
          <a:xfrm>
            <a:off x="1017588" y="1341438"/>
            <a:ext cx="5365750" cy="4953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전략적 경쟁에 있어서 각 주체들의 경쟁행위를 분석하고</a:t>
            </a:r>
            <a:r>
              <a:rPr lang="en-US" altLang="ko-KR" sz="1200" dirty="0">
                <a:solidFill>
                  <a:srgbClr val="006699"/>
                </a:solidFill>
                <a:latin typeface="+mn-ea"/>
              </a:rPr>
              <a:t> </a:t>
            </a:r>
            <a:r>
              <a:rPr lang="ko-KR" altLang="en-US" sz="1200" dirty="0">
                <a:solidFill>
                  <a:srgbClr val="006699"/>
                </a:solidFill>
                <a:latin typeface="+mn-ea"/>
              </a:rPr>
              <a:t>합리적인 전략대안을 도출하기 위한 분석틀을 제공</a:t>
            </a:r>
            <a:endParaRPr lang="ko-KR" altLang="en-US" sz="1200" dirty="0">
              <a:solidFill>
                <a:srgbClr val="006699"/>
              </a:solidFill>
              <a:latin typeface="+mn-ea"/>
              <a:sym typeface="Wingdings" pitchFamily="2" charset="2"/>
            </a:endParaRPr>
          </a:p>
        </p:txBody>
      </p:sp>
      <p:grpSp>
        <p:nvGrpSpPr>
          <p:cNvPr id="51219" name="그룹 17"/>
          <p:cNvGrpSpPr>
            <a:grpSpLocks/>
          </p:cNvGrpSpPr>
          <p:nvPr/>
        </p:nvGrpSpPr>
        <p:grpSpPr bwMode="auto">
          <a:xfrm>
            <a:off x="355600" y="1158875"/>
            <a:ext cx="633413" cy="550863"/>
            <a:chOff x="810282" y="7372392"/>
            <a:chExt cx="633507" cy="551701"/>
          </a:xfrm>
        </p:grpSpPr>
        <p:sp>
          <p:nvSpPr>
            <p:cNvPr id="19" name="TextBox 18"/>
            <p:cNvSpPr txBox="1"/>
            <p:nvPr/>
          </p:nvSpPr>
          <p:spPr>
            <a:xfrm>
              <a:off x="810282" y="7677656"/>
              <a:ext cx="633507" cy="2464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게임이론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51221" name="그림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슬라이드 번호 개체 틀 16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1414165B-751D-4F0F-9967-938DE70A43E6}" type="slidenum">
              <a:rPr lang="ko-KR" altLang="en-US"/>
              <a:pPr>
                <a:defRPr/>
              </a:pPr>
              <a:t>27</a:t>
            </a:fld>
            <a:endParaRPr lang="ko-KR" altLang="en-US" dirty="0"/>
          </a:p>
        </p:txBody>
      </p:sp>
      <p:sp>
        <p:nvSpPr>
          <p:cNvPr id="4" name="제목 17"/>
          <p:cNvSpPr txBox="1">
            <a:spLocks/>
          </p:cNvSpPr>
          <p:nvPr/>
        </p:nvSpPr>
        <p:spPr bwMode="auto">
          <a:xfrm>
            <a:off x="368300" y="3603625"/>
            <a:ext cx="6359525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54" tIns="45728" rIns="91454" bIns="45728" anchor="ctr"/>
          <a:lstStyle/>
          <a:p>
            <a:pPr algn="ctr" latinLnBrk="0">
              <a:defRPr/>
            </a:pPr>
            <a:r>
              <a:rPr kumimoji="0" lang="en-US" altLang="ko-KR" sz="3600" b="1" dirty="0">
                <a:latin typeface="Georgia" pitchFamily="18" charset="0"/>
                <a:ea typeface="+mj-ea"/>
                <a:cs typeface="+mj-cs"/>
              </a:rPr>
              <a:t>Implement</a:t>
            </a:r>
            <a:br>
              <a:rPr kumimoji="0" lang="en-US" altLang="ko-KR" sz="3600" b="1" dirty="0">
                <a:latin typeface="Georgia" pitchFamily="18" charset="0"/>
                <a:ea typeface="+mj-ea"/>
                <a:cs typeface="+mj-cs"/>
              </a:rPr>
            </a:br>
            <a:r>
              <a:rPr kumimoji="0" lang="ko-KR" altLang="en-US" sz="3600" b="1" dirty="0">
                <a:latin typeface="Georgia" pitchFamily="18" charset="0"/>
                <a:ea typeface="+mj-ea"/>
                <a:cs typeface="+mj-cs"/>
              </a:rPr>
              <a:t>사례를 보고 채워봅시다</a:t>
            </a:r>
            <a:r>
              <a:rPr kumimoji="0" lang="en-US" altLang="ko-KR" sz="3600" b="1" dirty="0">
                <a:latin typeface="Georgia" pitchFamily="18" charset="0"/>
                <a:ea typeface="+mj-ea"/>
                <a:cs typeface="+mj-cs"/>
              </a:rPr>
              <a:t>.</a:t>
            </a:r>
            <a:endParaRPr kumimoji="0" lang="ko-KR" altLang="en-US" sz="3600" b="1" dirty="0"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dirty="0" err="1" smtClean="0"/>
              <a:t>흙살림</a:t>
            </a:r>
            <a:r>
              <a:rPr dirty="0" smtClean="0"/>
              <a:t> 경영전략 분석</a:t>
            </a:r>
            <a:endParaRPr dirty="0"/>
          </a:p>
        </p:txBody>
      </p:sp>
      <p:sp>
        <p:nvSpPr>
          <p:cNvPr id="12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2459421" y="8906115"/>
            <a:ext cx="1939158" cy="179586"/>
          </a:xfrm>
          <a:prstGeom prst="rect">
            <a:avLst/>
          </a:prstGeom>
        </p:spPr>
        <p:txBody>
          <a:bodyPr/>
          <a:lstStyle/>
          <a:p>
            <a:fld id="{1DB6C3FA-2BC0-49B6-A6C2-75F057C9CB52}" type="slidenum">
              <a:rPr lang="ko-KR" altLang="en-US" smtClean="0"/>
              <a:pPr/>
              <a:t>28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376331" y="1192666"/>
            <a:ext cx="6126068" cy="3433122"/>
            <a:chOff x="376331" y="5634038"/>
            <a:chExt cx="6126068" cy="3433122"/>
          </a:xfrm>
        </p:grpSpPr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288" y="5635946"/>
              <a:ext cx="441424" cy="432769"/>
            </a:xfrm>
            <a:prstGeom prst="rect">
              <a:avLst/>
            </a:prstGeom>
          </p:spPr>
        </p:pic>
        <p:sp>
          <p:nvSpPr>
            <p:cNvPr id="16" name="모서리가 둥근 직사각형 15"/>
            <p:cNvSpPr/>
            <p:nvPr/>
          </p:nvSpPr>
          <p:spPr>
            <a:xfrm>
              <a:off x="995592" y="5634038"/>
              <a:ext cx="5506807" cy="3433122"/>
            </a:xfrm>
            <a:prstGeom prst="roundRect">
              <a:avLst>
                <a:gd name="adj" fmla="val 5998"/>
              </a:avLst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76331" y="6042892"/>
              <a:ext cx="524503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흙살림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소개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동영상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1053093" y="5641097"/>
              <a:ext cx="5449306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100" dirty="0" smtClean="0">
                  <a:latin typeface="+mn-ea"/>
                  <a:ea typeface="+mn-ea"/>
                  <a:sym typeface="Wingdings 2"/>
                </a:rPr>
                <a:t> 영상을 보며 기억에 남는 부분을 적어보세요</a:t>
              </a:r>
              <a:r>
                <a:rPr lang="en-US" altLang="ko-KR" sz="1100" dirty="0" smtClean="0">
                  <a:latin typeface="+mn-ea"/>
                  <a:ea typeface="+mn-ea"/>
                  <a:sym typeface="Wingdings 2"/>
                </a:rPr>
                <a:t>.</a:t>
              </a:r>
              <a:endParaRPr lang="en-US" altLang="ko-KR" sz="1100" dirty="0">
                <a:latin typeface="+mn-ea"/>
                <a:ea typeface="+mn-ea"/>
              </a:endParaRPr>
            </a:p>
          </p:txBody>
        </p:sp>
        <p:grpSp>
          <p:nvGrpSpPr>
            <p:cNvPr id="19" name="그룹 18"/>
            <p:cNvGrpSpPr/>
            <p:nvPr/>
          </p:nvGrpSpPr>
          <p:grpSpPr>
            <a:xfrm>
              <a:off x="1265092" y="6057985"/>
              <a:ext cx="1115110" cy="789082"/>
              <a:chOff x="970141" y="1410093"/>
              <a:chExt cx="7228738" cy="5115252"/>
            </a:xfrm>
          </p:grpSpPr>
          <p:pic>
            <p:nvPicPr>
              <p:cNvPr id="20" name="그림 1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0141" y="1410093"/>
                <a:ext cx="7228738" cy="5115252"/>
              </a:xfrm>
              <a:prstGeom prst="rect">
                <a:avLst/>
              </a:prstGeom>
            </p:spPr>
          </p:pic>
          <p:sp>
            <p:nvSpPr>
              <p:cNvPr id="21" name="직사각형 20"/>
              <p:cNvSpPr/>
              <p:nvPr/>
            </p:nvSpPr>
            <p:spPr>
              <a:xfrm>
                <a:off x="1133475" y="1524000"/>
                <a:ext cx="6915150" cy="435327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2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4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23" name="표 2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68521030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" name="그림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dirty="0" err="1" smtClean="0"/>
              <a:t>흙살림</a:t>
            </a:r>
            <a:r>
              <a:rPr dirty="0" smtClean="0"/>
              <a:t> 경영전략 분석</a:t>
            </a:r>
            <a:endParaRPr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33475" y="1746250"/>
          <a:ext cx="5249863" cy="6326229"/>
        </p:xfrm>
        <a:graphic>
          <a:graphicData uri="http://schemas.openxmlformats.org/drawingml/2006/table">
            <a:tbl>
              <a:tblPr firstRow="1" bandRow="1"/>
              <a:tblGrid>
                <a:gridCol w="1023444"/>
                <a:gridCol w="1064382"/>
                <a:gridCol w="3162037"/>
              </a:tblGrid>
              <a:tr h="64003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Sun-Tzu`s Art of War</a:t>
                      </a:r>
                    </a:p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손자병법</a:t>
                      </a:r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0" dirty="0" err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흙살림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 경영전략 요소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1137231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道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사명과 목표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137231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天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외부 환경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137231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地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산업구조와 경쟁환경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137231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將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리더십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137231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法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조직원칙과 경영프로세스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54308" name="그룹 24"/>
          <p:cNvGrpSpPr>
            <a:grpSpLocks/>
          </p:cNvGrpSpPr>
          <p:nvPr/>
        </p:nvGrpSpPr>
        <p:grpSpPr bwMode="auto">
          <a:xfrm>
            <a:off x="333375" y="1268413"/>
            <a:ext cx="604838" cy="758825"/>
            <a:chOff x="1653704" y="7198056"/>
            <a:chExt cx="605933" cy="757900"/>
          </a:xfrm>
        </p:grpSpPr>
        <p:pic>
          <p:nvPicPr>
            <p:cNvPr id="54310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1653704" y="7556394"/>
              <a:ext cx="605933" cy="399562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빈 칸을</a:t>
              </a:r>
              <a:endParaRPr kumimoji="0"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채워봅시다</a:t>
              </a:r>
              <a:r>
                <a:rPr kumimoji="0"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.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2" name="모서리가 둥근 직사각형 11"/>
          <p:cNvSpPr/>
          <p:nvPr/>
        </p:nvSpPr>
        <p:spPr>
          <a:xfrm>
            <a:off x="1052513" y="1282700"/>
            <a:ext cx="1800225" cy="287338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1. </a:t>
            </a:r>
            <a:r>
              <a:rPr kumimoji="0" lang="ko-KR" altLang="en-US" sz="1400" kern="0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경쟁전략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82850" y="4483100"/>
            <a:ext cx="21685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3200" b="1" dirty="0">
                <a:latin typeface="+mj-ea"/>
                <a:ea typeface="+mj-ea"/>
              </a:rPr>
              <a:t>반갑습니다</a:t>
            </a:r>
            <a:r>
              <a:rPr lang="en-US" altLang="ko-KR" sz="3200" b="1" dirty="0">
                <a:latin typeface="+mj-ea"/>
                <a:ea typeface="+mj-ea"/>
              </a:rPr>
              <a:t>!</a:t>
            </a:r>
            <a:endParaRPr lang="ko-KR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dirty="0" err="1" smtClean="0"/>
              <a:t>흙살림</a:t>
            </a:r>
            <a:r>
              <a:rPr dirty="0" smtClean="0"/>
              <a:t> 경영전략 분석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EB7F6F-B2BD-473E-AF5D-26E2FC5909EF}" type="slidenum">
              <a:rPr lang="ko-KR" altLang="en-US" smtClean="0"/>
              <a:pPr>
                <a:defRPr/>
              </a:pPr>
              <a:t>30</a:t>
            </a:fld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050925" y="2120900"/>
          <a:ext cx="5332414" cy="62452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3445"/>
                <a:gridCol w="975827"/>
                <a:gridCol w="1066934"/>
                <a:gridCol w="888736"/>
                <a:gridCol w="888736"/>
                <a:gridCol w="888736"/>
              </a:tblGrid>
              <a:tr h="477073"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marT="45725" marB="45725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기존 경쟁자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marT="45725" marB="45725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신규 경쟁자</a:t>
                      </a:r>
                      <a:endParaRPr lang="en-US" altLang="ko-KR" sz="12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진입장벽</a:t>
                      </a: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marT="45725" marB="45725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대체재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marT="45725" marB="45725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소비자 </a:t>
                      </a:r>
                      <a:endParaRPr lang="en-US" altLang="ko-KR" sz="12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구매력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marT="45725" marB="45725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공급업체 </a:t>
                      </a:r>
                      <a:endParaRPr lang="en-US" altLang="ko-KR" sz="12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협상력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marT="45725" marB="45725" anchor="ctr"/>
                </a:tc>
              </a:tr>
              <a:tr h="28727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친환경 농자재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marT="45725" marB="45725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marT="45725" marB="45725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marT="45725" marB="45725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marT="45725" marB="45725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marT="45725" marB="45725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marT="45725" marB="45725" anchor="ctr"/>
                </a:tc>
              </a:tr>
              <a:tr h="28954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꾸러미 상품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marT="45725" marB="45725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marT="45725" marB="45725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marT="45725" marB="45725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marT="45725" marB="45725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marT="45725" marB="45725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9" marR="91439" marT="45725" marB="45725" anchor="ctr"/>
                </a:tc>
              </a:tr>
            </a:tbl>
          </a:graphicData>
        </a:graphic>
      </p:graphicFrame>
      <p:grpSp>
        <p:nvGrpSpPr>
          <p:cNvPr id="55330" name="그룹 14"/>
          <p:cNvGrpSpPr>
            <a:grpSpLocks/>
          </p:cNvGrpSpPr>
          <p:nvPr/>
        </p:nvGrpSpPr>
        <p:grpSpPr bwMode="auto">
          <a:xfrm>
            <a:off x="1512888" y="1665288"/>
            <a:ext cx="4397375" cy="396875"/>
            <a:chOff x="1567458" y="1255291"/>
            <a:chExt cx="5884862" cy="517525"/>
          </a:xfrm>
        </p:grpSpPr>
        <p:sp>
          <p:nvSpPr>
            <p:cNvPr id="5" name="AutoShape 37"/>
            <p:cNvSpPr>
              <a:spLocks noChangeArrowheads="1"/>
            </p:cNvSpPr>
            <p:nvPr/>
          </p:nvSpPr>
          <p:spPr bwMode="gray">
            <a:xfrm>
              <a:off x="1567458" y="1255291"/>
              <a:ext cx="5884862" cy="5175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33C2A"/>
                </a:gs>
                <a:gs pos="50000">
                  <a:srgbClr val="6E815B"/>
                </a:gs>
                <a:gs pos="100000">
                  <a:srgbClr val="333C2A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latinLnBrk="0">
                <a:defRPr/>
              </a:pPr>
              <a:endParaRPr lang="ko-KR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" name="AutoShape 38"/>
            <p:cNvSpPr>
              <a:spLocks noChangeArrowheads="1"/>
            </p:cNvSpPr>
            <p:nvPr/>
          </p:nvSpPr>
          <p:spPr bwMode="auto">
            <a:xfrm flipH="1">
              <a:off x="7220749" y="1367076"/>
              <a:ext cx="84980" cy="260833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latinLnBrk="0">
                <a:defRPr/>
              </a:pPr>
              <a:endParaRPr lang="ko-KR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AutoShape 39"/>
            <p:cNvSpPr>
              <a:spLocks noChangeArrowheads="1"/>
            </p:cNvSpPr>
            <p:nvPr/>
          </p:nvSpPr>
          <p:spPr bwMode="auto">
            <a:xfrm flipH="1">
              <a:off x="1688554" y="1369146"/>
              <a:ext cx="84980" cy="260833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latinLnBrk="0">
                <a:defRPr/>
              </a:pPr>
              <a:endParaRPr lang="ko-KR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8" name="Text Box 40"/>
          <p:cNvSpPr txBox="1">
            <a:spLocks noChangeArrowheads="1"/>
          </p:cNvSpPr>
          <p:nvPr/>
        </p:nvSpPr>
        <p:spPr bwMode="gray">
          <a:xfrm>
            <a:off x="2762250" y="1670050"/>
            <a:ext cx="1923902" cy="3077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29" tIns="45715" rIns="91429" bIns="45715">
            <a:spAutoFit/>
          </a:bodyPr>
          <a:lstStyle/>
          <a:p>
            <a:pPr eaLnBrk="0" latinLnBrk="0" hangingPunct="0">
              <a:defRPr/>
            </a:pPr>
            <a:r>
              <a:rPr lang="en-US" altLang="ko-KR" sz="1400" b="1" kern="0" dirty="0">
                <a:solidFill>
                  <a:srgbClr val="FFFFFF"/>
                </a:solidFill>
                <a:latin typeface="+mn-ea"/>
                <a:ea typeface="+mn-ea"/>
                <a:sym typeface="Wingdings 2" pitchFamily="18" charset="2"/>
              </a:rPr>
              <a:t>Five Force Framework</a:t>
            </a:r>
            <a:endParaRPr lang="ko-KR" altLang="en-US" sz="1400" b="1" kern="0" dirty="0">
              <a:solidFill>
                <a:srgbClr val="FFFFFF"/>
              </a:solidFill>
              <a:latin typeface="+mn-ea"/>
              <a:ea typeface="+mn-ea"/>
              <a:sym typeface="Wingdings 2" pitchFamily="18" charset="2"/>
            </a:endParaRPr>
          </a:p>
        </p:txBody>
      </p:sp>
      <p:grpSp>
        <p:nvGrpSpPr>
          <p:cNvPr id="55335" name="그룹 24"/>
          <p:cNvGrpSpPr>
            <a:grpSpLocks/>
          </p:cNvGrpSpPr>
          <p:nvPr/>
        </p:nvGrpSpPr>
        <p:grpSpPr bwMode="auto">
          <a:xfrm>
            <a:off x="333375" y="1268413"/>
            <a:ext cx="604838" cy="758825"/>
            <a:chOff x="1653704" y="7198056"/>
            <a:chExt cx="605933" cy="757900"/>
          </a:xfrm>
        </p:grpSpPr>
        <p:pic>
          <p:nvPicPr>
            <p:cNvPr id="55337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1653704" y="7556394"/>
              <a:ext cx="605933" cy="399562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빈 칸을</a:t>
              </a:r>
              <a:endParaRPr kumimoji="0"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채워봅시다</a:t>
              </a:r>
              <a:r>
                <a:rPr kumimoji="0"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.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1052513" y="1282700"/>
            <a:ext cx="1800225" cy="287338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2. </a:t>
            </a:r>
            <a:r>
              <a:rPr kumimoji="0" lang="ko-KR" altLang="en-US" sz="1400" kern="0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산업조직관점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dirty="0" err="1" smtClean="0"/>
              <a:t>흙살림</a:t>
            </a:r>
            <a:r>
              <a:rPr dirty="0" smtClean="0"/>
              <a:t> 경영전략 분석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8425CE-A0C7-4AEF-BC6F-7D6DE61D633F}" type="slidenum">
              <a:rPr lang="ko-KR" altLang="en-US" smtClean="0"/>
              <a:pPr>
                <a:defRPr/>
              </a:pPr>
              <a:t>31</a:t>
            </a:fld>
            <a:endParaRPr lang="ko-KR" altLang="en-US" dirty="0"/>
          </a:p>
        </p:txBody>
      </p:sp>
      <p:grpSp>
        <p:nvGrpSpPr>
          <p:cNvPr id="56324" name="그룹 24"/>
          <p:cNvGrpSpPr>
            <a:grpSpLocks/>
          </p:cNvGrpSpPr>
          <p:nvPr/>
        </p:nvGrpSpPr>
        <p:grpSpPr bwMode="auto">
          <a:xfrm>
            <a:off x="333375" y="1268413"/>
            <a:ext cx="604838" cy="758825"/>
            <a:chOff x="1653704" y="7198056"/>
            <a:chExt cx="605933" cy="757900"/>
          </a:xfrm>
        </p:grpSpPr>
        <p:pic>
          <p:nvPicPr>
            <p:cNvPr id="56366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653704" y="7556394"/>
              <a:ext cx="605933" cy="399562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빈 칸을</a:t>
              </a:r>
              <a:endParaRPr kumimoji="0"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채워봅시다</a:t>
              </a:r>
              <a:r>
                <a:rPr kumimoji="0"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.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1065213" y="2162175"/>
          <a:ext cx="5318125" cy="61912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6017"/>
                <a:gridCol w="775664"/>
                <a:gridCol w="879598"/>
                <a:gridCol w="974470"/>
                <a:gridCol w="1067911"/>
                <a:gridCol w="1304465"/>
              </a:tblGrid>
              <a:tr h="941569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부업무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8" marR="91428" marT="45725" marB="45725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인적자원 개발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8" marR="91428" marT="45725" marB="45725" anchor="ctr"/>
                </a:tc>
                <a:tc gridSpan="4">
                  <a:txBody>
                    <a:bodyPr/>
                    <a:lstStyle/>
                    <a:p>
                      <a:pPr algn="ctr" latinLnBrk="0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8" marR="91428" marT="45725" marB="45725"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</a:tr>
              <a:tr h="1027214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solidFill>
                          <a:schemeClr val="tx1"/>
                        </a:solidFill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기술개발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8" marR="91428" marT="45725" marB="45725" anchor="ctr"/>
                </a:tc>
                <a:tc gridSpan="4"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25" marB="45725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027214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solidFill>
                          <a:schemeClr val="tx1"/>
                        </a:solidFill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회계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8" marR="91428" marT="45725" marB="45725" anchor="ctr"/>
                </a:tc>
                <a:tc gridSpan="4"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25" marB="45725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67278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주업무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8" marR="91428" marT="45725" marB="45725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원자재 조달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8" marR="91428" marT="45725" marB="45725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물류 및 운송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8" marR="91428" marT="45725" marB="45725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제조</a:t>
                      </a:r>
                      <a:endParaRPr lang="en-US" altLang="ko-KR" sz="12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8" marR="91428" marT="45725" marB="45725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유통</a:t>
                      </a:r>
                      <a:endParaRPr lang="en-US" altLang="ko-KR" sz="12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8" marR="91428" marT="45725" marB="45725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판매 및 </a:t>
                      </a: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A/S</a:t>
                      </a:r>
                    </a:p>
                  </a:txBody>
                  <a:tcPr marL="91428" marR="91428" marT="45725" marB="45725" anchor="ctr"/>
                </a:tc>
              </a:tr>
              <a:tr h="2627975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solidFill>
                          <a:schemeClr val="tx1"/>
                        </a:solidFill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8" marR="91428" marT="45725" marB="4572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8" marR="91428" marT="45725" marB="4572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8" marR="91428" marT="45725" marB="4572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8" marR="91428" marT="45725" marB="4572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8" marR="91428" marT="45725" marB="45725" anchor="ctr"/>
                </a:tc>
              </a:tr>
            </a:tbl>
          </a:graphicData>
        </a:graphic>
      </p:graphicFrame>
      <p:grpSp>
        <p:nvGrpSpPr>
          <p:cNvPr id="56360" name="그룹 10"/>
          <p:cNvGrpSpPr>
            <a:grpSpLocks/>
          </p:cNvGrpSpPr>
          <p:nvPr/>
        </p:nvGrpSpPr>
        <p:grpSpPr bwMode="auto">
          <a:xfrm>
            <a:off x="1547813" y="1679575"/>
            <a:ext cx="4497387" cy="398463"/>
            <a:chOff x="1639466" y="3861048"/>
            <a:chExt cx="5884862" cy="517525"/>
          </a:xfrm>
        </p:grpSpPr>
        <p:sp>
          <p:nvSpPr>
            <p:cNvPr id="56362" name="AutoShape 31"/>
            <p:cNvSpPr>
              <a:spLocks noChangeArrowheads="1"/>
            </p:cNvSpPr>
            <p:nvPr/>
          </p:nvSpPr>
          <p:spPr bwMode="gray">
            <a:xfrm>
              <a:off x="1639466" y="3861048"/>
              <a:ext cx="5884862" cy="5175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34E51"/>
                </a:gs>
                <a:gs pos="50000">
                  <a:srgbClr val="90A8B0"/>
                </a:gs>
                <a:gs pos="100000">
                  <a:srgbClr val="434E5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eaLnBrk="1" hangingPunct="1"/>
              <a:endParaRPr lang="ko-KR" altLang="en-US">
                <a:solidFill>
                  <a:srgbClr val="000000"/>
                </a:solidFill>
              </a:endParaRPr>
            </a:p>
          </p:txBody>
        </p:sp>
        <p:sp>
          <p:nvSpPr>
            <p:cNvPr id="56363" name="AutoShape 32"/>
            <p:cNvSpPr>
              <a:spLocks noChangeArrowheads="1"/>
            </p:cNvSpPr>
            <p:nvPr/>
          </p:nvSpPr>
          <p:spPr bwMode="auto">
            <a:xfrm flipH="1">
              <a:off x="7292553" y="3973761"/>
              <a:ext cx="84138" cy="26035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eaLnBrk="1" hangingPunct="1"/>
              <a:endParaRPr lang="ko-KR" altLang="en-US">
                <a:solidFill>
                  <a:srgbClr val="000000"/>
                </a:solidFill>
              </a:endParaRPr>
            </a:p>
          </p:txBody>
        </p:sp>
        <p:sp>
          <p:nvSpPr>
            <p:cNvPr id="56364" name="AutoShape 33"/>
            <p:cNvSpPr>
              <a:spLocks noChangeArrowheads="1"/>
            </p:cNvSpPr>
            <p:nvPr/>
          </p:nvSpPr>
          <p:spPr bwMode="auto">
            <a:xfrm flipH="1">
              <a:off x="1760116" y="3975348"/>
              <a:ext cx="85725" cy="26035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eaLnBrk="1" hangingPunct="1"/>
              <a:endParaRPr lang="ko-KR" altLang="en-US">
                <a:solidFill>
                  <a:srgbClr val="000000"/>
                </a:solidFill>
              </a:endParaRPr>
            </a:p>
          </p:txBody>
        </p:sp>
        <p:sp>
          <p:nvSpPr>
            <p:cNvPr id="56365" name="Text Box 9"/>
            <p:cNvSpPr txBox="1">
              <a:spLocks noChangeArrowheads="1"/>
            </p:cNvSpPr>
            <p:nvPr/>
          </p:nvSpPr>
          <p:spPr bwMode="gray">
            <a:xfrm>
              <a:off x="3383648" y="3864223"/>
              <a:ext cx="2765871" cy="400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9" tIns="45715" rIns="91429" bIns="45715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r>
                <a:rPr lang="en-US" altLang="ko-KR" sz="1400" b="1" dirty="0">
                  <a:solidFill>
                    <a:srgbClr val="FFFFFF"/>
                  </a:solidFill>
                  <a:latin typeface="+mn-ea"/>
                  <a:ea typeface="+mn-ea"/>
                </a:rPr>
                <a:t>Value Chain Model</a:t>
              </a:r>
              <a:endParaRPr lang="ko-KR" altLang="en-US" sz="1400" b="1" dirty="0">
                <a:solidFill>
                  <a:srgbClr val="FFFFFF"/>
                </a:solidFill>
                <a:latin typeface="+mn-ea"/>
                <a:ea typeface="+mn-ea"/>
                <a:sym typeface="Wingdings 2" pitchFamily="18" charset="2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1052513" y="1282700"/>
            <a:ext cx="1800225" cy="287338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2. </a:t>
            </a:r>
            <a:r>
              <a:rPr kumimoji="0" lang="ko-KR" altLang="en-US" sz="1400" kern="0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산업조직관점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dirty="0" err="1" smtClean="0"/>
              <a:t>흙살림</a:t>
            </a:r>
            <a:r>
              <a:rPr dirty="0" smtClean="0"/>
              <a:t> 경영전략 분석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30B0596-CB31-477B-A0FF-6D5A23C900E1}" type="slidenum">
              <a:rPr lang="ko-KR" altLang="en-US" smtClean="0"/>
              <a:pPr>
                <a:defRPr/>
              </a:pPr>
              <a:t>32</a:t>
            </a:fld>
            <a:endParaRPr lang="ko-KR" altLang="en-US" dirty="0"/>
          </a:p>
        </p:txBody>
      </p:sp>
      <p:grpSp>
        <p:nvGrpSpPr>
          <p:cNvPr id="57351" name="그룹 24"/>
          <p:cNvGrpSpPr>
            <a:grpSpLocks/>
          </p:cNvGrpSpPr>
          <p:nvPr/>
        </p:nvGrpSpPr>
        <p:grpSpPr bwMode="auto">
          <a:xfrm>
            <a:off x="333375" y="1268413"/>
            <a:ext cx="604838" cy="758825"/>
            <a:chOff x="1653704" y="7198056"/>
            <a:chExt cx="605933" cy="757900"/>
          </a:xfrm>
        </p:grpSpPr>
        <p:pic>
          <p:nvPicPr>
            <p:cNvPr id="57395" name="그림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653704" y="7556394"/>
              <a:ext cx="605933" cy="399562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빈 칸을</a:t>
              </a:r>
              <a:endParaRPr kumimoji="0"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채워봅시다</a:t>
              </a:r>
              <a:r>
                <a:rPr kumimoji="0"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.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1109663" y="1708150"/>
          <a:ext cx="5273676" cy="65897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4351"/>
                <a:gridCol w="1424050"/>
                <a:gridCol w="1576856"/>
                <a:gridCol w="1318419"/>
              </a:tblGrid>
              <a:tr h="482259"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핵심자원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200" b="1" dirty="0" err="1" smtClean="0">
                          <a:latin typeface="+mn-ea"/>
                          <a:ea typeface="+mn-ea"/>
                        </a:rPr>
                        <a:t>농자재</a:t>
                      </a:r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 관련 특허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만 가구가 넘는 생산 농가 네트워크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사명에 동의하는 내부 인적자원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</a:tr>
              <a:tr h="872924">
                <a:tc>
                  <a:txBody>
                    <a:bodyPr/>
                    <a:lstStyle/>
                    <a:p>
                      <a:pPr marL="0" marR="0" indent="0" algn="ctr" defTabSz="4572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높은 가치</a:t>
                      </a: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</a:tr>
              <a:tr h="1046906">
                <a:tc>
                  <a:txBody>
                    <a:bodyPr/>
                    <a:lstStyle/>
                    <a:p>
                      <a:pPr marL="0" marR="0" indent="0" algn="ctr" defTabSz="4572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희소성</a:t>
                      </a: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</a:tr>
              <a:tr h="1046906">
                <a:tc>
                  <a:txBody>
                    <a:bodyPr/>
                    <a:lstStyle/>
                    <a:p>
                      <a:pPr marL="0" marR="0" indent="0" algn="ctr" defTabSz="4572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활용</a:t>
                      </a:r>
                      <a:r>
                        <a:rPr lang="ko-KR" altLang="en-US" sz="1200" b="1" baseline="0" dirty="0" smtClean="0">
                          <a:latin typeface="+mn-ea"/>
                          <a:ea typeface="+mn-ea"/>
                        </a:rPr>
                        <a:t> 정도</a:t>
                      </a:r>
                      <a:endParaRPr lang="ko-KR" altLang="en-US" sz="1200" b="1" dirty="0" smtClean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</a:tr>
              <a:tr h="1046906">
                <a:tc>
                  <a:txBody>
                    <a:bodyPr/>
                    <a:lstStyle/>
                    <a:p>
                      <a:pPr marL="0" marR="0" indent="0" algn="ctr" defTabSz="4572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모방불가</a:t>
                      </a: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</a:tr>
              <a:tr h="1046906">
                <a:tc>
                  <a:txBody>
                    <a:bodyPr/>
                    <a:lstStyle/>
                    <a:p>
                      <a:pPr marL="0" marR="0" indent="0" algn="ctr" defTabSz="4572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대체 가능성</a:t>
                      </a: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</a:tr>
              <a:tr h="1046906">
                <a:tc>
                  <a:txBody>
                    <a:bodyPr/>
                    <a:lstStyle/>
                    <a:p>
                      <a:pPr marL="0" marR="0" indent="0" algn="ctr" defTabSz="45727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효율 및 </a:t>
                      </a:r>
                      <a:r>
                        <a:rPr lang="ko-KR" altLang="en-US" sz="1200" b="1" dirty="0" err="1" smtClean="0">
                          <a:latin typeface="+mn-ea"/>
                          <a:ea typeface="+mn-ea"/>
                        </a:rPr>
                        <a:t>효과성</a:t>
                      </a:r>
                      <a:endParaRPr lang="ko-KR" altLang="en-US" sz="1200" b="1" dirty="0" smtClean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  <a:tc>
                  <a:txBody>
                    <a:bodyPr/>
                    <a:lstStyle/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5" marR="91445" marT="45715" marB="45715" anchor="ctr"/>
                </a:tc>
              </a:tr>
            </a:tbl>
          </a:graphicData>
        </a:graphic>
      </p:graphicFrame>
      <p:sp>
        <p:nvSpPr>
          <p:cNvPr id="12" name="모서리가 둥근 직사각형 11"/>
          <p:cNvSpPr/>
          <p:nvPr/>
        </p:nvSpPr>
        <p:spPr>
          <a:xfrm>
            <a:off x="1052513" y="1282700"/>
            <a:ext cx="1800225" cy="287338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3. </a:t>
            </a:r>
            <a:r>
              <a:rPr kumimoji="0" lang="ko-KR" altLang="en-US" sz="1400" kern="0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자원기반이론 관점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dirty="0" err="1" smtClean="0"/>
              <a:t>흙살림</a:t>
            </a:r>
            <a:r>
              <a:rPr dirty="0" smtClean="0"/>
              <a:t> 경영전략 분석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051BCB-BF06-4008-848C-072E6BE3C48A}" type="slidenum">
              <a:rPr lang="ko-KR" altLang="en-US" smtClean="0"/>
              <a:pPr>
                <a:defRPr/>
              </a:pPr>
              <a:t>33</a:t>
            </a:fld>
            <a:endParaRPr lang="ko-KR" altLang="en-US" dirty="0"/>
          </a:p>
        </p:txBody>
      </p:sp>
      <p:grpSp>
        <p:nvGrpSpPr>
          <p:cNvPr id="58375" name="그룹 24"/>
          <p:cNvGrpSpPr>
            <a:grpSpLocks/>
          </p:cNvGrpSpPr>
          <p:nvPr/>
        </p:nvGrpSpPr>
        <p:grpSpPr bwMode="auto">
          <a:xfrm>
            <a:off x="333375" y="1268413"/>
            <a:ext cx="604838" cy="758825"/>
            <a:chOff x="1653704" y="7198056"/>
            <a:chExt cx="605933" cy="757900"/>
          </a:xfrm>
        </p:grpSpPr>
        <p:pic>
          <p:nvPicPr>
            <p:cNvPr id="58395" name="그림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653704" y="7556394"/>
              <a:ext cx="605933" cy="399562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빈 칸을</a:t>
              </a:r>
              <a:endParaRPr kumimoji="0"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채워봅시다</a:t>
              </a:r>
              <a:r>
                <a:rPr kumimoji="0"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.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0" name="모서리가 둥근 직사각형 9"/>
          <p:cNvSpPr/>
          <p:nvPr/>
        </p:nvSpPr>
        <p:spPr>
          <a:xfrm>
            <a:off x="1052513" y="1282700"/>
            <a:ext cx="1800225" cy="287338"/>
          </a:xfrm>
          <a:prstGeom prst="roundRect">
            <a:avLst>
              <a:gd name="adj" fmla="val 50000"/>
            </a:avLst>
          </a:prstGeom>
          <a:solidFill>
            <a:schemeClr val="accent5">
              <a:lumMod val="40000"/>
              <a:lumOff val="60000"/>
            </a:scheme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4. </a:t>
            </a:r>
            <a:r>
              <a:rPr kumimoji="0" lang="ko-KR" altLang="en-US" sz="1400" kern="0" dirty="0"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rPr>
              <a:t>사업다각화</a:t>
            </a:r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1073150" y="1725613"/>
          <a:ext cx="5310189" cy="64912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6279"/>
                <a:gridCol w="2382142"/>
                <a:gridCol w="2431768"/>
              </a:tblGrid>
              <a:tr h="351463"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36" marR="91436" marT="45723" marB="45723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기존 제품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6" marR="91436" marT="45723" marB="45723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신제품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6" marR="91436" marT="45723" marB="45723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7045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기존 </a:t>
                      </a:r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시장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6" marR="91436" marT="45723" marB="45723" anchor="ctr"/>
                </a:tc>
                <a:tc>
                  <a:txBody>
                    <a:bodyPr/>
                    <a:lstStyle/>
                    <a:p>
                      <a:pPr algn="just" latinLnBrk="1"/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6" marR="91436" marT="45723" marB="45723" anchor="ctr"/>
                </a:tc>
                <a:tc>
                  <a:txBody>
                    <a:bodyPr/>
                    <a:lstStyle/>
                    <a:p>
                      <a:pPr marL="0" indent="0" algn="just" latinLnBrk="1">
                        <a:buFontTx/>
                        <a:buChar char="-"/>
                      </a:pPr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</a:txBody>
                  <a:tcPr marL="91436" marR="91436" marT="45723" marB="45723" anchor="ctr"/>
                </a:tc>
              </a:tr>
              <a:tr h="343529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신규 </a:t>
                      </a:r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시장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6" marR="91436" marT="45723" marB="45723" anchor="ctr"/>
                </a:tc>
                <a:tc>
                  <a:txBody>
                    <a:bodyPr/>
                    <a:lstStyle/>
                    <a:p>
                      <a:pPr algn="just" latinLnBrk="1"/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</a:txBody>
                  <a:tcPr marL="91436" marR="91436" marT="45723" marB="45723" anchor="ctr"/>
                </a:tc>
                <a:tc>
                  <a:txBody>
                    <a:bodyPr/>
                    <a:lstStyle/>
                    <a:p>
                      <a:pPr algn="just" latinLnBrk="1"/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</a:txBody>
                  <a:tcPr marL="91436" marR="91436" marT="45723" marB="45723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C3B20F06-CCAC-4AEF-91D7-7CD630698F25}" type="slidenum">
              <a:rPr lang="ko-KR" altLang="en-US" smtClean="0"/>
              <a:pPr>
                <a:defRPr/>
              </a:pPr>
              <a:t>34</a:t>
            </a:fld>
            <a:endParaRPr lang="ko-KR" altLang="en-US" dirty="0"/>
          </a:p>
        </p:txBody>
      </p:sp>
      <p:sp>
        <p:nvSpPr>
          <p:cNvPr id="4" name="제목 17"/>
          <p:cNvSpPr txBox="1">
            <a:spLocks/>
          </p:cNvSpPr>
          <p:nvPr/>
        </p:nvSpPr>
        <p:spPr bwMode="auto">
          <a:xfrm>
            <a:off x="368300" y="3603625"/>
            <a:ext cx="6359525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54" tIns="45728" rIns="91454" bIns="45728" anchor="ctr"/>
          <a:lstStyle/>
          <a:p>
            <a:pPr algn="ctr" latinLnBrk="0">
              <a:defRPr/>
            </a:pPr>
            <a:r>
              <a:rPr kumimoji="0" lang="en-US" altLang="ko-KR" sz="3600" b="1" dirty="0">
                <a:latin typeface="Georgia" pitchFamily="18" charset="0"/>
                <a:ea typeface="+mj-ea"/>
                <a:cs typeface="+mj-cs"/>
              </a:rPr>
              <a:t>Drive</a:t>
            </a:r>
            <a:br>
              <a:rPr kumimoji="0" lang="en-US" altLang="ko-KR" sz="3600" b="1" dirty="0">
                <a:latin typeface="Georgia" pitchFamily="18" charset="0"/>
                <a:ea typeface="+mj-ea"/>
                <a:cs typeface="+mj-cs"/>
              </a:rPr>
            </a:br>
            <a:r>
              <a:rPr kumimoji="0" lang="ko-KR" altLang="en-US" sz="3600" b="1" dirty="0">
                <a:latin typeface="Georgia" pitchFamily="18" charset="0"/>
                <a:ea typeface="+mj-ea"/>
                <a:cs typeface="+mj-cs"/>
              </a:rPr>
              <a:t>토론해</a:t>
            </a:r>
            <a:r>
              <a:rPr kumimoji="0" lang="en-US" altLang="ko-KR" sz="3600" b="1" dirty="0">
                <a:latin typeface="Georgia" pitchFamily="18" charset="0"/>
                <a:ea typeface="+mj-ea"/>
                <a:cs typeface="+mj-cs"/>
              </a:rPr>
              <a:t> </a:t>
            </a:r>
            <a:r>
              <a:rPr kumimoji="0" lang="ko-KR" altLang="en-US" sz="3600" b="1" dirty="0">
                <a:latin typeface="Georgia" pitchFamily="18" charset="0"/>
                <a:ea typeface="+mj-ea"/>
                <a:cs typeface="+mj-cs"/>
              </a:rPr>
              <a:t>봅시다</a:t>
            </a:r>
            <a:r>
              <a:rPr kumimoji="0" lang="en-US" altLang="ko-KR" sz="3600" b="1" dirty="0">
                <a:latin typeface="Georgia" pitchFamily="18" charset="0"/>
                <a:ea typeface="+mj-ea"/>
                <a:cs typeface="+mj-cs"/>
              </a:rPr>
              <a:t>.</a:t>
            </a:r>
            <a:endParaRPr kumimoji="0" lang="ko-KR" altLang="en-US" sz="3600" b="1" dirty="0"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Activity. </a:t>
            </a:r>
            <a:r>
              <a:rPr dirty="0" err="1" smtClean="0"/>
              <a:t>경영전략이론과</a:t>
            </a:r>
            <a:r>
              <a:rPr dirty="0" smtClean="0"/>
              <a:t> </a:t>
            </a:r>
            <a:r>
              <a:rPr dirty="0" err="1" smtClean="0"/>
              <a:t>사회적기업</a:t>
            </a:r>
            <a:endParaRPr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E3A05F-B8EF-407B-B86F-FFDC27560695}" type="slidenum">
              <a:rPr lang="ko-KR" altLang="en-US" smtClean="0"/>
              <a:pPr>
                <a:defRPr/>
              </a:pPr>
              <a:t>35</a:t>
            </a:fld>
            <a:endParaRPr lang="ko-KR" altLang="en-US" dirty="0"/>
          </a:p>
        </p:txBody>
      </p:sp>
      <p:grpSp>
        <p:nvGrpSpPr>
          <p:cNvPr id="60423" name="그룹 24"/>
          <p:cNvGrpSpPr>
            <a:grpSpLocks/>
          </p:cNvGrpSpPr>
          <p:nvPr/>
        </p:nvGrpSpPr>
        <p:grpSpPr bwMode="auto">
          <a:xfrm>
            <a:off x="273050" y="1268413"/>
            <a:ext cx="725488" cy="604837"/>
            <a:chOff x="1593594" y="7198056"/>
            <a:chExt cx="726160" cy="604212"/>
          </a:xfrm>
        </p:grpSpPr>
        <p:pic>
          <p:nvPicPr>
            <p:cNvPr id="60462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593594" y="7556460"/>
              <a:ext cx="726160" cy="245808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토론해봅시다</a:t>
              </a:r>
              <a:r>
                <a:rPr kumimoji="0"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.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3" name="모서리가 둥근 직사각형 12"/>
          <p:cNvSpPr/>
          <p:nvPr/>
        </p:nvSpPr>
        <p:spPr>
          <a:xfrm>
            <a:off x="1214439" y="1343025"/>
            <a:ext cx="5168900" cy="43338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b="1" dirty="0">
                <a:solidFill>
                  <a:prstClr val="white"/>
                </a:solidFill>
                <a:latin typeface="+mn-ea"/>
              </a:rPr>
              <a:t>앞서 배운 경영전략 이론이 사회적 기업 사례에 부합하는지 생각해 봅시다</a:t>
            </a:r>
            <a:r>
              <a:rPr lang="en-US" altLang="ko-KR" sz="1200" b="1" dirty="0">
                <a:solidFill>
                  <a:prstClr val="white"/>
                </a:solidFill>
                <a:latin typeface="+mn-ea"/>
              </a:rPr>
              <a:t>.</a:t>
            </a:r>
          </a:p>
        </p:txBody>
      </p:sp>
      <p:sp>
        <p:nvSpPr>
          <p:cNvPr id="14" name="타원 13"/>
          <p:cNvSpPr/>
          <p:nvPr/>
        </p:nvSpPr>
        <p:spPr>
          <a:xfrm>
            <a:off x="1028531" y="1343116"/>
            <a:ext cx="432743" cy="432743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i="1" dirty="0">
                <a:solidFill>
                  <a:prstClr val="black"/>
                </a:solidFill>
                <a:latin typeface="+mn-ea"/>
              </a:rPr>
              <a:t>1</a:t>
            </a:r>
            <a:endParaRPr lang="ko-KR" altLang="en-US" sz="1200" b="1" i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1214439" y="1949450"/>
            <a:ext cx="5168900" cy="43338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b="1" dirty="0">
                <a:solidFill>
                  <a:prstClr val="white"/>
                </a:solidFill>
                <a:latin typeface="+mn-ea"/>
              </a:rPr>
              <a:t>만약 부합하지 않는다면 어떤 부분이 부합하지 않은지 토론해 봅시다</a:t>
            </a:r>
            <a:r>
              <a:rPr lang="en-US" altLang="ko-KR" sz="1200" b="1" dirty="0">
                <a:solidFill>
                  <a:prstClr val="white"/>
                </a:solidFill>
                <a:latin typeface="+mn-ea"/>
              </a:rPr>
              <a:t>.</a:t>
            </a:r>
            <a:endParaRPr lang="ko-KR" altLang="en-US" sz="1200" b="1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1028531" y="1949905"/>
            <a:ext cx="432743" cy="432743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200" b="1" i="1" dirty="0">
                <a:solidFill>
                  <a:prstClr val="black"/>
                </a:solidFill>
                <a:latin typeface="+mn-ea"/>
              </a:rPr>
              <a:t>2</a:t>
            </a:r>
            <a:endParaRPr lang="ko-KR" altLang="en-US" sz="1200" b="1" i="1" dirty="0">
              <a:solidFill>
                <a:prstClr val="black"/>
              </a:solidFill>
              <a:latin typeface="+mn-ea"/>
            </a:endParaRPr>
          </a:p>
        </p:txBody>
      </p:sp>
      <p:graphicFrame>
        <p:nvGraphicFramePr>
          <p:cNvPr id="17" name="표 16"/>
          <p:cNvGraphicFramePr>
            <a:graphicFrameLocks noGrp="1"/>
          </p:cNvGraphicFramePr>
          <p:nvPr/>
        </p:nvGraphicFramePr>
        <p:xfrm>
          <a:off x="1028700" y="2700338"/>
          <a:ext cx="5354638" cy="5597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5654"/>
                <a:gridCol w="2265287"/>
                <a:gridCol w="2343697"/>
              </a:tblGrid>
              <a:tr h="395582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사회적기업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사례와 부합 정도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부합 정도에 따른 의견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7" marR="91437" marT="45714" marB="45714" anchor="ctr"/>
                </a:tc>
              </a:tr>
              <a:tr h="100379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손자병법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요소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7" marR="91437" marT="45714" marB="45714" anchor="ctr"/>
                </a:tc>
              </a:tr>
              <a:tr h="118674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Five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Force Framework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7" marR="91437" marT="45714" marB="45714" anchor="ctr"/>
                </a:tc>
              </a:tr>
              <a:tr h="100379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Value Chain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7" marR="91437" marT="45714" marB="45714" anchor="ctr"/>
                </a:tc>
              </a:tr>
              <a:tr h="100379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Core Competence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7" marR="91437" marT="45714" marB="45714" anchor="ctr"/>
                </a:tc>
              </a:tr>
              <a:tr h="100379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Diversification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Strategy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7" marR="91437" marT="45714" marB="45714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7" marR="91437" marT="45714" marB="45714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52C00E7-31F4-4FF5-85C6-F108D04E112C}" type="slidenum">
              <a:rPr lang="ko-KR" altLang="en-US" smtClean="0"/>
              <a:pPr>
                <a:defRPr/>
              </a:pPr>
              <a:t>36</a:t>
            </a:fld>
            <a:endParaRPr lang="ko-KR" altLang="en-US" dirty="0"/>
          </a:p>
        </p:txBody>
      </p:sp>
      <p:sp>
        <p:nvSpPr>
          <p:cNvPr id="5" name="슬라이드 번호 개체 틀 2"/>
          <p:cNvSpPr txBox="1">
            <a:spLocks/>
          </p:cNvSpPr>
          <p:nvPr/>
        </p:nvSpPr>
        <p:spPr>
          <a:xfrm>
            <a:off x="2459038" y="8905875"/>
            <a:ext cx="1939925" cy="179388"/>
          </a:xfrm>
          <a:prstGeom prst="rect">
            <a:avLst/>
          </a:prstGeom>
        </p:spPr>
        <p:txBody>
          <a:bodyPr vert="horz" lIns="91454" tIns="45728" rIns="91454" bIns="45728" rtlCol="0" anchor="ctr"/>
          <a:lstStyle/>
          <a:p>
            <a:pPr marL="0" marR="0" lvl="0" indent="0" algn="ctr" defTabSz="4572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9C2052-CB6E-4C21-93F2-163E88B1B986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서울남산체 B" pitchFamily="18" charset="-127"/>
                <a:ea typeface="서울남산체 B" pitchFamily="18" charset="-127"/>
                <a:cs typeface="+mn-cs"/>
              </a:rPr>
              <a:pPr marL="0" marR="0" lvl="0" indent="0" algn="ctr" defTabSz="45727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서울남산체 B" pitchFamily="18" charset="-127"/>
              <a:ea typeface="서울남산체 B" pitchFamily="18" charset="-127"/>
              <a:cs typeface="+mn-cs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33375" y="690563"/>
            <a:ext cx="6169025" cy="7808912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333375" y="547688"/>
            <a:ext cx="1439863" cy="285750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Q&amp;A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4F93-C6A5-45C2-ABB6-1D3F61242A36}" type="slidenum">
              <a:rPr lang="ko-KR" altLang="en-US" smtClean="0"/>
              <a:pPr>
                <a:defRPr/>
              </a:pPr>
              <a:t>37</a:t>
            </a:fld>
            <a:endParaRPr lang="ko-KR" altLang="en-US" dirty="0"/>
          </a:p>
        </p:txBody>
      </p:sp>
      <p:pic>
        <p:nvPicPr>
          <p:cNvPr id="62467" name="그림 3" descr="함께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2416175"/>
            <a:ext cx="6026150" cy="424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제목 17"/>
          <p:cNvSpPr>
            <a:spLocks noGrp="1"/>
          </p:cNvSpPr>
          <p:nvPr>
            <p:ph type="title"/>
          </p:nvPr>
        </p:nvSpPr>
        <p:spPr>
          <a:xfrm>
            <a:off x="250825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dirty="0" smtClean="0">
                <a:latin typeface="Georgia" pitchFamily="18" charset="0"/>
              </a:rPr>
              <a:t>Module 2.</a:t>
            </a:r>
            <a:br>
              <a:rPr lang="en-US" altLang="ko-KR" dirty="0" smtClean="0">
                <a:latin typeface="Georgia" pitchFamily="18" charset="0"/>
              </a:rPr>
            </a:br>
            <a:r>
              <a:rPr lang="ko-KR" altLang="en-US" dirty="0" err="1" smtClean="0">
                <a:latin typeface="Georgia" pitchFamily="18" charset="0"/>
              </a:rPr>
              <a:t>사회적기업과</a:t>
            </a:r>
            <a:r>
              <a:rPr lang="ko-KR" altLang="en-US" dirty="0" smtClean="0">
                <a:latin typeface="Georgia" pitchFamily="18" charset="0"/>
              </a:rPr>
              <a:t> 경영전략 </a:t>
            </a:r>
            <a:r>
              <a:rPr lang="en-US" altLang="ko-KR" dirty="0" smtClean="0">
                <a:latin typeface="Georgia" pitchFamily="18" charset="0"/>
              </a:rPr>
              <a:t>Ⅱ</a:t>
            </a:r>
            <a:endParaRPr lang="ko-KR" altLang="en-US" dirty="0" smtClean="0"/>
          </a:p>
        </p:txBody>
      </p:sp>
      <p:sp>
        <p:nvSpPr>
          <p:cNvPr id="110595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27D4C970-00AB-42C2-9BA1-EEA51C510DA9}" type="slidenum">
              <a:rPr kumimoji="0" lang="ko-KR" altLang="en-US" smtClean="0">
                <a:solidFill>
                  <a:srgbClr val="898989"/>
                </a:solidFill>
                <a:ea typeface="서울남산체 M" pitchFamily="18" charset="-127"/>
              </a:rPr>
              <a:pPr/>
              <a:t>39</a:t>
            </a:fld>
            <a:endParaRPr kumimoji="0" lang="ko-KR" altLang="en-US" smtClean="0">
              <a:solidFill>
                <a:srgbClr val="898989"/>
              </a:solidFill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48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dirty="0" err="1" smtClean="0"/>
              <a:t>나를</a:t>
            </a:r>
            <a:r>
              <a:rPr dirty="0" smtClean="0"/>
              <a:t> 소개합니다</a:t>
            </a:r>
            <a:r>
              <a:rPr lang="en-US" altLang="ko-KR" dirty="0" smtClean="0"/>
              <a:t>.</a:t>
            </a:r>
            <a:endParaRPr dirty="0"/>
          </a:p>
        </p:txBody>
      </p:sp>
      <p:sp>
        <p:nvSpPr>
          <p:cNvPr id="3" name="직사각형 2"/>
          <p:cNvSpPr/>
          <p:nvPr/>
        </p:nvSpPr>
        <p:spPr>
          <a:xfrm>
            <a:off x="1166813" y="1187450"/>
            <a:ext cx="5157787" cy="475456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ko-KR" altLang="en-US" sz="1200" dirty="0">
                <a:solidFill>
                  <a:srgbClr val="5B4A42"/>
                </a:solidFill>
              </a:rPr>
              <a:t>나는 </a:t>
            </a:r>
            <a:r>
              <a:rPr lang="en-US" altLang="ko-KR" sz="1200" dirty="0">
                <a:solidFill>
                  <a:srgbClr val="5B4A42"/>
                </a:solidFill>
              </a:rPr>
              <a:t>(                 )</a:t>
            </a:r>
            <a:r>
              <a:rPr lang="ko-KR" altLang="en-US" sz="1200" dirty="0">
                <a:solidFill>
                  <a:srgbClr val="5B4A42"/>
                </a:solidFill>
              </a:rPr>
              <a:t>에서 근무하는 </a:t>
            </a:r>
            <a:r>
              <a:rPr lang="en-US" altLang="ko-KR" sz="1200" dirty="0">
                <a:solidFill>
                  <a:srgbClr val="5B4A42"/>
                </a:solidFill>
              </a:rPr>
              <a:t>(               )</a:t>
            </a:r>
            <a:r>
              <a:rPr lang="ko-KR" altLang="en-US" sz="1200" dirty="0">
                <a:solidFill>
                  <a:srgbClr val="5B4A42"/>
                </a:solidFill>
              </a:rPr>
              <a:t>입니다</a:t>
            </a:r>
            <a:r>
              <a:rPr lang="en-US" altLang="ko-KR" sz="1200" dirty="0">
                <a:solidFill>
                  <a:srgbClr val="5B4A42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ko-KR" altLang="en-US" sz="1200" dirty="0">
                <a:solidFill>
                  <a:srgbClr val="5B4A42"/>
                </a:solidFill>
              </a:rPr>
              <a:t>나는 어제 저녁 </a:t>
            </a:r>
            <a:r>
              <a:rPr lang="en-US" altLang="ko-KR" sz="1200" dirty="0">
                <a:solidFill>
                  <a:srgbClr val="5B4A42"/>
                </a:solidFill>
              </a:rPr>
              <a:t>10</a:t>
            </a:r>
            <a:r>
              <a:rPr lang="ko-KR" altLang="en-US" sz="1200" dirty="0">
                <a:solidFill>
                  <a:srgbClr val="5B4A42"/>
                </a:solidFill>
              </a:rPr>
              <a:t>시에 </a:t>
            </a:r>
            <a:r>
              <a:rPr lang="en-US" altLang="ko-KR" sz="1200" dirty="0">
                <a:solidFill>
                  <a:srgbClr val="5B4A42"/>
                </a:solidFill>
              </a:rPr>
              <a:t>(                )</a:t>
            </a:r>
            <a:r>
              <a:rPr lang="ko-KR" altLang="en-US" sz="1200" dirty="0">
                <a:solidFill>
                  <a:srgbClr val="5B4A42"/>
                </a:solidFill>
              </a:rPr>
              <a:t>에서 </a:t>
            </a:r>
            <a:r>
              <a:rPr lang="en-US" altLang="ko-KR" sz="1200" dirty="0">
                <a:solidFill>
                  <a:srgbClr val="5B4A42"/>
                </a:solidFill>
              </a:rPr>
              <a:t>(             )</a:t>
            </a:r>
            <a:r>
              <a:rPr lang="ko-KR" altLang="en-US" sz="1200" dirty="0">
                <a:solidFill>
                  <a:srgbClr val="5B4A42"/>
                </a:solidFill>
              </a:rPr>
              <a:t>을 하고 있었다</a:t>
            </a:r>
            <a:r>
              <a:rPr lang="en-US" altLang="ko-KR" sz="1200" dirty="0">
                <a:solidFill>
                  <a:srgbClr val="5B4A42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ko-KR" altLang="en-US" sz="1200" dirty="0">
                <a:solidFill>
                  <a:srgbClr val="5B4A42"/>
                </a:solidFill>
              </a:rPr>
              <a:t>사람들은 나를 </a:t>
            </a:r>
            <a:r>
              <a:rPr lang="en-US" altLang="ko-KR" sz="1200" dirty="0">
                <a:solidFill>
                  <a:srgbClr val="5B4A42"/>
                </a:solidFill>
              </a:rPr>
              <a:t>(                       )</a:t>
            </a:r>
            <a:r>
              <a:rPr lang="ko-KR" altLang="en-US" sz="1200" dirty="0">
                <a:solidFill>
                  <a:srgbClr val="5B4A42"/>
                </a:solidFill>
              </a:rPr>
              <a:t>하는 사람으로 알고 있다</a:t>
            </a:r>
            <a:r>
              <a:rPr lang="en-US" altLang="ko-KR" sz="1200" dirty="0">
                <a:solidFill>
                  <a:srgbClr val="5B4A42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ko-KR" altLang="en-US" sz="1200" dirty="0">
                <a:solidFill>
                  <a:srgbClr val="5B4A42"/>
                </a:solidFill>
              </a:rPr>
              <a:t>나의 보물 </a:t>
            </a:r>
            <a:r>
              <a:rPr lang="en-US" altLang="ko-KR" sz="1200" dirty="0">
                <a:solidFill>
                  <a:srgbClr val="5B4A42"/>
                </a:solidFill>
              </a:rPr>
              <a:t>1</a:t>
            </a:r>
            <a:r>
              <a:rPr lang="ko-KR" altLang="en-US" sz="1200" dirty="0">
                <a:solidFill>
                  <a:srgbClr val="5B4A42"/>
                </a:solidFill>
              </a:rPr>
              <a:t>호는 </a:t>
            </a:r>
            <a:r>
              <a:rPr lang="en-US" altLang="ko-KR" sz="1200" dirty="0">
                <a:solidFill>
                  <a:srgbClr val="5B4A42"/>
                </a:solidFill>
              </a:rPr>
              <a:t>(                 )</a:t>
            </a:r>
            <a:r>
              <a:rPr lang="ko-KR" altLang="en-US" sz="1200" dirty="0">
                <a:solidFill>
                  <a:srgbClr val="5B4A42"/>
                </a:solidFill>
              </a:rPr>
              <a:t>이다</a:t>
            </a:r>
            <a:r>
              <a:rPr lang="en-US" altLang="ko-KR" sz="1200" dirty="0">
                <a:solidFill>
                  <a:srgbClr val="5B4A42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ko-KR" altLang="en-US" sz="1200" dirty="0">
                <a:solidFill>
                  <a:srgbClr val="5B4A42"/>
                </a:solidFill>
              </a:rPr>
              <a:t>나의 정년 후의 꿈은 </a:t>
            </a:r>
            <a:r>
              <a:rPr lang="en-US" altLang="ko-KR" sz="1200" dirty="0">
                <a:solidFill>
                  <a:srgbClr val="5B4A42"/>
                </a:solidFill>
              </a:rPr>
              <a:t>(                 )</a:t>
            </a:r>
            <a:r>
              <a:rPr lang="ko-KR" altLang="en-US" sz="1200" dirty="0">
                <a:solidFill>
                  <a:srgbClr val="5B4A42"/>
                </a:solidFill>
              </a:rPr>
              <a:t>을 하는 것이다</a:t>
            </a:r>
            <a:r>
              <a:rPr lang="en-US" altLang="ko-KR" sz="1200" dirty="0">
                <a:solidFill>
                  <a:srgbClr val="5B4A42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ko-KR" altLang="en-US" sz="1200" dirty="0">
                <a:solidFill>
                  <a:srgbClr val="5B4A42"/>
                </a:solidFill>
              </a:rPr>
              <a:t>나의 취미는 </a:t>
            </a:r>
            <a:r>
              <a:rPr lang="en-US" altLang="ko-KR" sz="1200" dirty="0">
                <a:solidFill>
                  <a:srgbClr val="5B4A42"/>
                </a:solidFill>
              </a:rPr>
              <a:t>(                 )</a:t>
            </a:r>
            <a:r>
              <a:rPr lang="ko-KR" altLang="en-US" sz="1200" dirty="0">
                <a:solidFill>
                  <a:srgbClr val="5B4A42"/>
                </a:solidFill>
              </a:rPr>
              <a:t>이다</a:t>
            </a:r>
            <a:r>
              <a:rPr lang="en-US" altLang="ko-KR" sz="1200" dirty="0">
                <a:solidFill>
                  <a:srgbClr val="5B4A42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ko-KR" altLang="en-US" sz="1200" dirty="0">
                <a:solidFill>
                  <a:srgbClr val="5B4A42"/>
                </a:solidFill>
              </a:rPr>
              <a:t>내가 </a:t>
            </a:r>
            <a:r>
              <a:rPr lang="en-US" altLang="ko-KR" sz="1200" dirty="0">
                <a:solidFill>
                  <a:srgbClr val="5B4A42"/>
                </a:solidFill>
              </a:rPr>
              <a:t>10</a:t>
            </a:r>
            <a:r>
              <a:rPr lang="ko-KR" altLang="en-US" sz="1200" dirty="0">
                <a:solidFill>
                  <a:srgbClr val="5B4A42"/>
                </a:solidFill>
              </a:rPr>
              <a:t>살 때 살던 곳은 </a:t>
            </a:r>
            <a:r>
              <a:rPr lang="en-US" altLang="ko-KR" sz="1200" dirty="0">
                <a:solidFill>
                  <a:srgbClr val="5B4A42"/>
                </a:solidFill>
              </a:rPr>
              <a:t>(                )</a:t>
            </a:r>
            <a:r>
              <a:rPr lang="ko-KR" altLang="en-US" sz="1200" dirty="0">
                <a:solidFill>
                  <a:srgbClr val="5B4A42"/>
                </a:solidFill>
              </a:rPr>
              <a:t>이다</a:t>
            </a:r>
            <a:r>
              <a:rPr lang="en-US" altLang="ko-KR" sz="1200" dirty="0">
                <a:solidFill>
                  <a:srgbClr val="5B4A42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ko-KR" altLang="en-US" sz="1200" dirty="0">
                <a:solidFill>
                  <a:srgbClr val="5B4A42"/>
                </a:solidFill>
              </a:rPr>
              <a:t>어릴 적에 내 별명은 </a:t>
            </a:r>
            <a:r>
              <a:rPr lang="en-US" altLang="ko-KR" sz="1200" dirty="0">
                <a:solidFill>
                  <a:srgbClr val="5B4A42"/>
                </a:solidFill>
              </a:rPr>
              <a:t>(              )</a:t>
            </a:r>
            <a:r>
              <a:rPr lang="ko-KR" altLang="en-US" sz="1200" dirty="0">
                <a:solidFill>
                  <a:srgbClr val="5B4A42"/>
                </a:solidFill>
              </a:rPr>
              <a:t>이었다</a:t>
            </a:r>
            <a:r>
              <a:rPr lang="en-US" altLang="ko-KR" sz="1200" dirty="0">
                <a:solidFill>
                  <a:srgbClr val="5B4A42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ko-KR" altLang="en-US" sz="1200" dirty="0">
                <a:solidFill>
                  <a:srgbClr val="5B4A42"/>
                </a:solidFill>
              </a:rPr>
              <a:t>지금 나의 가장 중요한 목표는 </a:t>
            </a:r>
            <a:r>
              <a:rPr lang="en-US" altLang="ko-KR" sz="1200" dirty="0">
                <a:solidFill>
                  <a:srgbClr val="5B4A42"/>
                </a:solidFill>
              </a:rPr>
              <a:t>(                  )</a:t>
            </a:r>
            <a:r>
              <a:rPr lang="ko-KR" altLang="en-US" sz="1200" dirty="0">
                <a:solidFill>
                  <a:srgbClr val="5B4A42"/>
                </a:solidFill>
              </a:rPr>
              <a:t>이다</a:t>
            </a:r>
            <a:r>
              <a:rPr lang="en-US" altLang="ko-KR" sz="1200" dirty="0">
                <a:solidFill>
                  <a:srgbClr val="5B4A42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ko-KR" altLang="en-US" sz="1200" dirty="0">
                <a:solidFill>
                  <a:srgbClr val="5B4A42"/>
                </a:solidFill>
              </a:rPr>
              <a:t>내가 우리 팀에서 도움이 될 수 있는 것은 </a:t>
            </a:r>
            <a:r>
              <a:rPr lang="en-US" altLang="ko-KR" sz="1200" dirty="0">
                <a:solidFill>
                  <a:srgbClr val="5B4A42"/>
                </a:solidFill>
              </a:rPr>
              <a:t>(                 )</a:t>
            </a:r>
            <a:r>
              <a:rPr lang="ko-KR" altLang="en-US" sz="1200" dirty="0">
                <a:solidFill>
                  <a:srgbClr val="5B4A42"/>
                </a:solidFill>
              </a:rPr>
              <a:t>이다</a:t>
            </a:r>
            <a:r>
              <a:rPr lang="en-US" altLang="ko-KR" sz="1200" dirty="0">
                <a:solidFill>
                  <a:srgbClr val="5B4A42"/>
                </a:solidFill>
              </a:rPr>
              <a:t>.</a:t>
            </a:r>
          </a:p>
        </p:txBody>
      </p:sp>
      <p:grpSp>
        <p:nvGrpSpPr>
          <p:cNvPr id="20484" name="그룹 3"/>
          <p:cNvGrpSpPr>
            <a:grpSpLocks/>
          </p:cNvGrpSpPr>
          <p:nvPr/>
        </p:nvGrpSpPr>
        <p:grpSpPr bwMode="auto">
          <a:xfrm>
            <a:off x="225425" y="1187450"/>
            <a:ext cx="609600" cy="757238"/>
            <a:chOff x="1651802" y="7198056"/>
            <a:chExt cx="609141" cy="757940"/>
          </a:xfrm>
        </p:grpSpPr>
        <p:pic>
          <p:nvPicPr>
            <p:cNvPr id="2048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651802" y="7555575"/>
              <a:ext cx="609141" cy="400421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나를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 </a:t>
              </a: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소개합니다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.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 smtClean="0"/>
              <a:t>학습목표</a:t>
            </a:r>
            <a:r>
              <a:rPr lang="en-US" dirty="0" smtClean="0"/>
              <a:t> </a:t>
            </a:r>
            <a:r>
              <a:rPr dirty="0" smtClean="0"/>
              <a:t>및 학습내용</a:t>
            </a:r>
            <a:endParaRPr dirty="0"/>
          </a:p>
        </p:txBody>
      </p:sp>
      <p:sp>
        <p:nvSpPr>
          <p:cNvPr id="111619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D99546C9-27BE-433A-B18D-A49836688BB7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40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33" name="양쪽 모서리가 둥근 사각형 32"/>
          <p:cNvSpPr/>
          <p:nvPr/>
        </p:nvSpPr>
        <p:spPr>
          <a:xfrm>
            <a:off x="333375" y="1335088"/>
            <a:ext cx="6237288" cy="1722437"/>
          </a:xfrm>
          <a:prstGeom prst="round2SameRect">
            <a:avLst>
              <a:gd name="adj1" fmla="val 9255"/>
              <a:gd name="adj2" fmla="val 0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111621" name="Content Placeholder 2"/>
          <p:cNvSpPr txBox="1">
            <a:spLocks/>
          </p:cNvSpPr>
          <p:nvPr/>
        </p:nvSpPr>
        <p:spPr bwMode="auto">
          <a:xfrm>
            <a:off x="509588" y="1935163"/>
            <a:ext cx="5845175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8288" indent="-268288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defTabSz="914400" eaLnBrk="1" hangingPunct="1">
              <a:spcBef>
                <a:spcPct val="20000"/>
              </a:spcBef>
              <a:buFont typeface="서울남산체 B" pitchFamily="18" charset="-127"/>
              <a:buAutoNum type="arabicPeriod"/>
            </a:pPr>
            <a:r>
              <a:rPr kumimoji="0" lang="ko-KR" altLang="en-US" sz="1400">
                <a:ea typeface="서울남산체 M" pitchFamily="18" charset="-127"/>
              </a:rPr>
              <a:t>경영전략의 개념을 바탕으로 구체적인 경영전략 프로세스를 학습할 수 있다</a:t>
            </a:r>
            <a:r>
              <a:rPr kumimoji="0" lang="en-US" altLang="ko-KR" sz="1400">
                <a:ea typeface="서울남산체 M" pitchFamily="18" charset="-127"/>
              </a:rPr>
              <a:t>.</a:t>
            </a:r>
          </a:p>
          <a:p>
            <a:pPr defTabSz="914400" eaLnBrk="1" hangingPunct="1">
              <a:spcBef>
                <a:spcPct val="20000"/>
              </a:spcBef>
              <a:buFont typeface="서울남산체 B" pitchFamily="18" charset="-127"/>
              <a:buAutoNum type="arabicPeriod"/>
            </a:pPr>
            <a:r>
              <a:rPr kumimoji="0" lang="ko-KR" altLang="en-US" sz="1400">
                <a:ea typeface="서울남산체 M" pitchFamily="18" charset="-127"/>
              </a:rPr>
              <a:t>경영전략 프로세스를 기업사례에 적용할 수 있다</a:t>
            </a:r>
            <a:r>
              <a:rPr kumimoji="0" lang="en-US" altLang="ko-KR" sz="1400">
                <a:ea typeface="서울남산체 M" pitchFamily="18" charset="-127"/>
              </a:rPr>
              <a:t>.</a:t>
            </a:r>
          </a:p>
          <a:p>
            <a:pPr defTabSz="914400" eaLnBrk="1" hangingPunct="1">
              <a:spcBef>
                <a:spcPct val="20000"/>
              </a:spcBef>
              <a:buFont typeface="서울남산체 B" pitchFamily="18" charset="-127"/>
              <a:buAutoNum type="arabicPeriod"/>
            </a:pPr>
            <a:r>
              <a:rPr kumimoji="0" lang="ko-KR" altLang="en-US" sz="1400">
                <a:ea typeface="서울남산체 M" pitchFamily="18" charset="-127"/>
              </a:rPr>
              <a:t>사회복지법인 평화의 마을의 경영 전략 수립 전반을 분석할 수 있다</a:t>
            </a:r>
            <a:r>
              <a:rPr kumimoji="0" lang="en-US" altLang="ko-KR" sz="1400">
                <a:ea typeface="서울남산체 M" pitchFamily="18" charset="-127"/>
              </a:rPr>
              <a:t>.</a:t>
            </a:r>
          </a:p>
        </p:txBody>
      </p:sp>
      <p:sp>
        <p:nvSpPr>
          <p:cNvPr id="35" name="양쪽 모서리가 둥근 사각형 34"/>
          <p:cNvSpPr/>
          <p:nvPr/>
        </p:nvSpPr>
        <p:spPr>
          <a:xfrm>
            <a:off x="339725" y="1325563"/>
            <a:ext cx="6237288" cy="43656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064A2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학습목표</a:t>
            </a:r>
          </a:p>
        </p:txBody>
      </p:sp>
      <p:sp>
        <p:nvSpPr>
          <p:cNvPr id="36" name="양쪽 모서리가 둥근 사각형 35"/>
          <p:cNvSpPr/>
          <p:nvPr/>
        </p:nvSpPr>
        <p:spPr>
          <a:xfrm>
            <a:off x="333375" y="3282950"/>
            <a:ext cx="6237288" cy="1795463"/>
          </a:xfrm>
          <a:prstGeom prst="round2SameRect">
            <a:avLst>
              <a:gd name="adj1" fmla="val 9255"/>
              <a:gd name="adj2" fmla="val 0"/>
            </a:avLst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111624" name="Content Placeholder 2"/>
          <p:cNvSpPr txBox="1">
            <a:spLocks/>
          </p:cNvSpPr>
          <p:nvPr/>
        </p:nvSpPr>
        <p:spPr bwMode="auto">
          <a:xfrm>
            <a:off x="509588" y="3895725"/>
            <a:ext cx="5772150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8288" indent="-268288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defTabSz="914400" eaLnBrk="1" latinLnBrk="1" hangingPunct="1">
              <a:spcBef>
                <a:spcPct val="20000"/>
              </a:spcBef>
              <a:buFont typeface="Arial" pitchFamily="34" charset="0"/>
              <a:buAutoNum type="arabicPeriod"/>
            </a:pPr>
            <a:r>
              <a:rPr lang="ko-KR" altLang="en-US" sz="1400">
                <a:ea typeface="서울남산체 M" pitchFamily="18" charset="-127"/>
              </a:rPr>
              <a:t>경영전략 개발 프로세스</a:t>
            </a:r>
          </a:p>
          <a:p>
            <a:pPr defTabSz="914400" eaLnBrk="1" latinLnBrk="1" hangingPunct="1">
              <a:spcBef>
                <a:spcPct val="20000"/>
              </a:spcBef>
              <a:buFont typeface="Arial" pitchFamily="34" charset="0"/>
              <a:buAutoNum type="arabicPeriod"/>
            </a:pPr>
            <a:r>
              <a:rPr lang="ko-KR" altLang="en-US" sz="1400">
                <a:ea typeface="서울남산체 M" pitchFamily="18" charset="-127"/>
              </a:rPr>
              <a:t>주요 도구</a:t>
            </a:r>
          </a:p>
          <a:p>
            <a:pPr defTabSz="914400" eaLnBrk="1" latinLnBrk="1" hangingPunct="1">
              <a:spcBef>
                <a:spcPct val="20000"/>
              </a:spcBef>
              <a:buFont typeface="Arial" pitchFamily="34" charset="0"/>
              <a:buAutoNum type="arabicPeriod"/>
            </a:pPr>
            <a:r>
              <a:rPr lang="ko-KR" altLang="en-US" sz="1400">
                <a:ea typeface="서울남산체 M" pitchFamily="18" charset="-127"/>
              </a:rPr>
              <a:t>사례연구 </a:t>
            </a:r>
            <a:r>
              <a:rPr lang="en-US" altLang="ko-KR" sz="1400">
                <a:ea typeface="서울남산체 M" pitchFamily="18" charset="-127"/>
              </a:rPr>
              <a:t>– </a:t>
            </a:r>
            <a:r>
              <a:rPr lang="ko-KR" altLang="en-US" sz="1400">
                <a:ea typeface="서울남산체 M" pitchFamily="18" charset="-127"/>
              </a:rPr>
              <a:t>평화의 마을 경영전략 개발 프로세스</a:t>
            </a:r>
          </a:p>
        </p:txBody>
      </p:sp>
      <p:sp>
        <p:nvSpPr>
          <p:cNvPr id="38" name="양쪽 모서리가 둥근 사각형 37"/>
          <p:cNvSpPr/>
          <p:nvPr/>
        </p:nvSpPr>
        <p:spPr>
          <a:xfrm>
            <a:off x="339725" y="3275013"/>
            <a:ext cx="6237288" cy="4349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4BACC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학습내용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333375" y="5546725"/>
            <a:ext cx="6335713" cy="2952750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333375" y="5411788"/>
            <a:ext cx="1439863" cy="287337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Memo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  <p:sp>
        <p:nvSpPr>
          <p:cNvPr id="111628" name="TextBox 45"/>
          <p:cNvSpPr txBox="1">
            <a:spLocks noChangeArrowheads="1"/>
          </p:cNvSpPr>
          <p:nvPr/>
        </p:nvSpPr>
        <p:spPr bwMode="auto">
          <a:xfrm>
            <a:off x="260350" y="835025"/>
            <a:ext cx="28654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eaLnBrk="1" latinLnBrk="1" hangingPunct="1"/>
            <a:r>
              <a:rPr lang="ko-KR" altLang="en-US" sz="1100">
                <a:ea typeface="서울남산체 M" pitchFamily="18" charset="-127"/>
              </a:rPr>
              <a:t>오늘 학습목표와 학습내용은 아래와 같습니다</a:t>
            </a:r>
            <a:r>
              <a:rPr lang="en-US" altLang="ko-KR" sz="1100">
                <a:ea typeface="서울남산체 M" pitchFamily="18" charset="-127"/>
              </a:rPr>
              <a:t>. </a:t>
            </a:r>
            <a:endParaRPr lang="ko-KR" altLang="en-US" sz="1100"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966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Assess</a:t>
            </a:r>
            <a:br>
              <a:rPr lang="en-US" altLang="ko-KR" sz="3600" b="1" smtClean="0">
                <a:latin typeface="Georgia" pitchFamily="18" charset="0"/>
              </a:rPr>
            </a:br>
            <a:r>
              <a:rPr lang="en-US" altLang="ko-KR" sz="3600" b="1" smtClean="0">
                <a:latin typeface="Georgia" pitchFamily="18" charset="0"/>
              </a:rPr>
              <a:t>1. </a:t>
            </a:r>
            <a:r>
              <a:rPr lang="ko-KR" altLang="en-US" sz="3600" b="1" smtClean="0">
                <a:latin typeface="Georgia" pitchFamily="18" charset="0"/>
              </a:rPr>
              <a:t>경영전략 개발 프로세스</a:t>
            </a:r>
          </a:p>
        </p:txBody>
      </p:sp>
      <p:sp>
        <p:nvSpPr>
          <p:cNvPr id="112643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63DA060B-D6C2-4DDE-AFDA-3D0D9039ED8B}" type="slidenum">
              <a:rPr kumimoji="0" lang="ko-KR" altLang="en-US" smtClean="0">
                <a:solidFill>
                  <a:srgbClr val="898989"/>
                </a:solidFill>
                <a:ea typeface="서울남산체 M" pitchFamily="18" charset="-127"/>
              </a:rPr>
              <a:pPr/>
              <a:t>41</a:t>
            </a:fld>
            <a:endParaRPr kumimoji="0" lang="ko-KR" altLang="en-US" smtClean="0">
              <a:solidFill>
                <a:srgbClr val="898989"/>
              </a:solidFill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016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1. </a:t>
            </a:r>
            <a:r>
              <a:rPr lang="ko-KR" altLang="en-US" dirty="0" smtClean="0"/>
              <a:t>경영전략 개발 프로세스</a:t>
            </a:r>
            <a:endParaRPr dirty="0"/>
          </a:p>
        </p:txBody>
      </p:sp>
      <p:sp>
        <p:nvSpPr>
          <p:cNvPr id="11366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E11889D4-5D38-4CC9-854B-80450C760D6C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42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13671" name="그룹 14"/>
          <p:cNvGrpSpPr>
            <a:grpSpLocks/>
          </p:cNvGrpSpPr>
          <p:nvPr/>
        </p:nvGrpSpPr>
        <p:grpSpPr bwMode="auto">
          <a:xfrm>
            <a:off x="223299" y="1158875"/>
            <a:ext cx="899605" cy="704905"/>
            <a:chOff x="679241" y="7372392"/>
            <a:chExt cx="895569" cy="705760"/>
          </a:xfrm>
        </p:grpSpPr>
        <p:sp>
          <p:nvSpPr>
            <p:cNvPr id="20" name="TextBox 19"/>
            <p:cNvSpPr txBox="1"/>
            <p:nvPr/>
          </p:nvSpPr>
          <p:spPr>
            <a:xfrm>
              <a:off x="679241" y="7677557"/>
              <a:ext cx="895569" cy="40059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경영전략 개발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프로세스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13694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3672" name="그룹 48"/>
          <p:cNvGrpSpPr>
            <a:grpSpLocks/>
          </p:cNvGrpSpPr>
          <p:nvPr/>
        </p:nvGrpSpPr>
        <p:grpSpPr bwMode="auto">
          <a:xfrm>
            <a:off x="1074738" y="1566863"/>
            <a:ext cx="5427662" cy="3167062"/>
            <a:chOff x="1074024" y="1566206"/>
            <a:chExt cx="5783976" cy="3168352"/>
          </a:xfrm>
        </p:grpSpPr>
        <p:sp>
          <p:nvSpPr>
            <p:cNvPr id="35" name="갈매기형 수장 34"/>
            <p:cNvSpPr/>
            <p:nvPr/>
          </p:nvSpPr>
          <p:spPr>
            <a:xfrm>
              <a:off x="3514693" y="1566207"/>
              <a:ext cx="2018245" cy="3168350"/>
            </a:xfrm>
            <a:prstGeom prst="chevron">
              <a:avLst>
                <a:gd name="adj" fmla="val 23410"/>
              </a:avLst>
            </a:prstGeom>
            <a:gradFill rotWithShape="1">
              <a:gsLst>
                <a:gs pos="0">
                  <a:srgbClr val="9BBB59">
                    <a:shade val="51000"/>
                    <a:satMod val="130000"/>
                  </a:srgbClr>
                </a:gs>
                <a:gs pos="80000">
                  <a:srgbClr val="9BBB59">
                    <a:shade val="93000"/>
                    <a:satMod val="130000"/>
                  </a:srgbClr>
                </a:gs>
                <a:gs pos="100000">
                  <a:srgbClr val="9BBB59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0" tIns="0" rIns="0" bIns="0" anchor="ctr" anchorCtr="1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kern="0" dirty="0" smtClean="0">
                <a:solidFill>
                  <a:sysClr val="window" lastClr="FFFFFF"/>
                </a:solidFill>
                <a:latin typeface="서울남산체 B"/>
                <a:ea typeface="서울남산체 B"/>
              </a:endParaRPr>
            </a:p>
          </p:txBody>
        </p:sp>
        <p:sp>
          <p:nvSpPr>
            <p:cNvPr id="37" name="갈매기형 수장 36"/>
            <p:cNvSpPr/>
            <p:nvPr/>
          </p:nvSpPr>
          <p:spPr>
            <a:xfrm>
              <a:off x="5204388" y="1566207"/>
              <a:ext cx="1512641" cy="3168350"/>
            </a:xfrm>
            <a:prstGeom prst="chevron">
              <a:avLst>
                <a:gd name="adj" fmla="val 28836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0" tIns="0" rIns="0" bIns="0" anchor="ctr" anchorCtr="1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kern="0" dirty="0" smtClean="0">
                <a:solidFill>
                  <a:sysClr val="window" lastClr="FFFFFF"/>
                </a:solidFill>
                <a:latin typeface="서울남산체 B"/>
                <a:ea typeface="서울남산체 B"/>
              </a:endParaRPr>
            </a:p>
          </p:txBody>
        </p:sp>
        <p:sp>
          <p:nvSpPr>
            <p:cNvPr id="38" name="오각형 37"/>
            <p:cNvSpPr/>
            <p:nvPr/>
          </p:nvSpPr>
          <p:spPr>
            <a:xfrm>
              <a:off x="2811107" y="1566207"/>
              <a:ext cx="1079527" cy="3168350"/>
            </a:xfrm>
            <a:prstGeom prst="homePlate">
              <a:avLst>
                <a:gd name="adj" fmla="val 45638"/>
              </a:avLst>
            </a:prstGeom>
            <a:gradFill rotWithShape="1">
              <a:gsLst>
                <a:gs pos="0">
                  <a:srgbClr val="8064A2">
                    <a:shade val="51000"/>
                    <a:satMod val="130000"/>
                  </a:srgbClr>
                </a:gs>
                <a:gs pos="80000">
                  <a:srgbClr val="8064A2">
                    <a:shade val="93000"/>
                    <a:satMod val="130000"/>
                  </a:srgbClr>
                </a:gs>
                <a:gs pos="100000">
                  <a:srgbClr val="8064A2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0" rIns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kern="0" dirty="0" smtClean="0">
                <a:solidFill>
                  <a:sysClr val="window" lastClr="FFFFFF"/>
                </a:solidFill>
                <a:latin typeface="서울남산체 B"/>
                <a:ea typeface="서울남산체 B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1074024" y="1566206"/>
              <a:ext cx="1455014" cy="1504800"/>
            </a:xfrm>
            <a:prstGeom prst="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 smtClean="0">
                  <a:solidFill>
                    <a:prstClr val="white"/>
                  </a:solidFill>
                  <a:latin typeface="서울남산체 B"/>
                </a:rPr>
                <a:t>External Environment Analysis</a:t>
              </a:r>
            </a:p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 smtClean="0">
                  <a:solidFill>
                    <a:prstClr val="white"/>
                  </a:solidFill>
                  <a:latin typeface="서울남산체 B"/>
                </a:rPr>
                <a:t>(</a:t>
              </a:r>
              <a:r>
                <a:rPr kumimoji="0" lang="ko-KR" altLang="en-US" sz="1200" kern="0" dirty="0" smtClean="0">
                  <a:solidFill>
                    <a:prstClr val="white"/>
                  </a:solidFill>
                  <a:latin typeface="서울남산체 B"/>
                </a:rPr>
                <a:t>외부 환경 분석</a:t>
              </a:r>
              <a:r>
                <a:rPr kumimoji="0" lang="en-US" altLang="ko-KR" sz="1200" kern="0" dirty="0" smtClean="0">
                  <a:solidFill>
                    <a:prstClr val="white"/>
                  </a:solidFill>
                  <a:latin typeface="서울남산체 B"/>
                </a:rPr>
                <a:t>)</a:t>
              </a: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1074024" y="3229758"/>
              <a:ext cx="1455014" cy="1504800"/>
            </a:xfrm>
            <a:prstGeom prst="rect">
              <a:avLst/>
            </a:prstGeom>
            <a:gradFill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 smtClean="0">
                  <a:solidFill>
                    <a:prstClr val="white"/>
                  </a:solidFill>
                  <a:latin typeface="서울남산체 B"/>
                </a:rPr>
                <a:t>Internal Organization Analysis</a:t>
              </a:r>
            </a:p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 smtClean="0">
                  <a:solidFill>
                    <a:prstClr val="white"/>
                  </a:solidFill>
                  <a:latin typeface="서울남산체 B"/>
                </a:rPr>
                <a:t>(</a:t>
              </a:r>
              <a:r>
                <a:rPr kumimoji="0" lang="ko-KR" altLang="en-US" sz="1200" kern="0" dirty="0" smtClean="0">
                  <a:solidFill>
                    <a:prstClr val="white"/>
                  </a:solidFill>
                  <a:latin typeface="서울남산체 B"/>
                </a:rPr>
                <a:t>내부 역량 분석</a:t>
              </a:r>
              <a:r>
                <a:rPr kumimoji="0" lang="en-US" altLang="ko-KR" sz="1200" kern="0" dirty="0" smtClean="0">
                  <a:solidFill>
                    <a:prstClr val="white"/>
                  </a:solidFill>
                  <a:latin typeface="서울남산체 B"/>
                </a:rPr>
                <a:t>)</a:t>
              </a:r>
            </a:p>
          </p:txBody>
        </p:sp>
        <p:cxnSp>
          <p:nvCxnSpPr>
            <p:cNvPr id="113688" name="직선 화살표 연결선 43"/>
            <p:cNvCxnSpPr>
              <a:cxnSpLocks noChangeShapeType="1"/>
            </p:cNvCxnSpPr>
            <p:nvPr/>
          </p:nvCxnSpPr>
          <p:spPr bwMode="auto">
            <a:xfrm>
              <a:off x="2529038" y="2318606"/>
              <a:ext cx="282069" cy="831776"/>
            </a:xfrm>
            <a:prstGeom prst="straightConnector1">
              <a:avLst/>
            </a:prstGeom>
            <a:noFill/>
            <a:ln w="38100" algn="ctr">
              <a:solidFill>
                <a:srgbClr val="5B4A42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3689" name="직선 화살표 연결선 44"/>
            <p:cNvCxnSpPr>
              <a:cxnSpLocks noChangeShapeType="1"/>
            </p:cNvCxnSpPr>
            <p:nvPr/>
          </p:nvCxnSpPr>
          <p:spPr bwMode="auto">
            <a:xfrm flipV="1">
              <a:off x="2529038" y="3150382"/>
              <a:ext cx="282069" cy="831776"/>
            </a:xfrm>
            <a:prstGeom prst="straightConnector1">
              <a:avLst/>
            </a:prstGeom>
            <a:noFill/>
            <a:ln w="38100" algn="ctr">
              <a:solidFill>
                <a:srgbClr val="5B4A42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6" name="TextBox 45"/>
            <p:cNvSpPr txBox="1"/>
            <p:nvPr/>
          </p:nvSpPr>
          <p:spPr>
            <a:xfrm>
              <a:off x="2795086" y="2827194"/>
              <a:ext cx="1079633" cy="646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Strategy</a:t>
              </a:r>
            </a:p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Formulation</a:t>
              </a:r>
            </a:p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(</a:t>
              </a:r>
              <a:r>
                <a:rPr kumimoji="0" lang="ko-KR" altLang="en-US" sz="1200" kern="0" dirty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전략 수립</a:t>
              </a: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)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서울남산체 B"/>
                <a:ea typeface="서울남산체 B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962043" y="2827194"/>
              <a:ext cx="1393997" cy="646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Strategy</a:t>
              </a:r>
            </a:p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Implementation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서울남산체 B"/>
                <a:ea typeface="서울남산체 B"/>
              </a:endParaRPr>
            </a:p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(</a:t>
              </a:r>
              <a:r>
                <a:rPr kumimoji="0" lang="ko-KR" altLang="en-US" sz="1200" kern="0" dirty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전략 실행</a:t>
              </a: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)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서울남산체 B"/>
                <a:ea typeface="서울남산체 B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462416" y="2827194"/>
              <a:ext cx="1395584" cy="646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Strategy</a:t>
              </a:r>
            </a:p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Evaluation</a:t>
              </a:r>
            </a:p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(</a:t>
              </a:r>
              <a:r>
                <a:rPr kumimoji="0" lang="ko-KR" altLang="en-US" sz="1200" kern="0" dirty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전략 평가</a:t>
              </a:r>
              <a:r>
                <a:rPr kumimoji="0" lang="en-US" altLang="ko-KR" sz="1200" kern="0" dirty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)</a:t>
              </a:r>
              <a:endParaRPr kumimoji="0" lang="ko-KR" altLang="en-US" sz="1200" kern="0" dirty="0">
                <a:solidFill>
                  <a:sysClr val="window" lastClr="FFFFFF"/>
                </a:solidFill>
                <a:latin typeface="서울남산체 B"/>
                <a:ea typeface="서울남산체 B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11563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1. </a:t>
            </a:r>
            <a:r>
              <a:rPr lang="ko-KR" altLang="en-US" dirty="0" smtClean="0"/>
              <a:t>경영전략 개발 프로세스</a:t>
            </a:r>
            <a:endParaRPr dirty="0"/>
          </a:p>
        </p:txBody>
      </p:sp>
      <p:sp>
        <p:nvSpPr>
          <p:cNvPr id="114691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5F0F941D-5402-4B79-A55F-FF935D5F7E02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43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14695" name="그룹 14"/>
          <p:cNvGrpSpPr>
            <a:grpSpLocks/>
          </p:cNvGrpSpPr>
          <p:nvPr/>
        </p:nvGrpSpPr>
        <p:grpSpPr bwMode="auto">
          <a:xfrm>
            <a:off x="222506" y="1158881"/>
            <a:ext cx="899605" cy="704907"/>
            <a:chOff x="678317" y="7372392"/>
            <a:chExt cx="897152" cy="705902"/>
          </a:xfrm>
        </p:grpSpPr>
        <p:sp>
          <p:nvSpPr>
            <p:cNvPr id="11" name="TextBox 10"/>
            <p:cNvSpPr txBox="1"/>
            <p:nvPr/>
          </p:nvSpPr>
          <p:spPr>
            <a:xfrm>
              <a:off x="678317" y="7677619"/>
              <a:ext cx="897152" cy="4006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경영전략 개발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프로세스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14707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8" name="모서리가 둥근 직사각형 37"/>
          <p:cNvSpPr/>
          <p:nvPr/>
        </p:nvSpPr>
        <p:spPr bwMode="auto">
          <a:xfrm>
            <a:off x="1143343" y="1565275"/>
            <a:ext cx="3440125" cy="1593850"/>
          </a:xfrm>
          <a:prstGeom prst="roundRect">
            <a:avLst>
              <a:gd name="adj" fmla="val 4378"/>
            </a:avLst>
          </a:prstGeom>
          <a:solidFill>
            <a:sysClr val="window" lastClr="FFFFFF"/>
          </a:solidFill>
          <a:ln w="25400" cap="flat" cmpd="sng" algn="ctr">
            <a:solidFill>
              <a:srgbClr val="4BACC6"/>
            </a:solidFill>
            <a:prstDash val="solid"/>
          </a:ln>
          <a:effectLst/>
        </p:spPr>
        <p:txBody>
          <a:bodyPr anchor="b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200" kern="0" dirty="0" smtClean="0">
              <a:solidFill>
                <a:prstClr val="black"/>
              </a:solidFill>
              <a:latin typeface="서울남산체 B"/>
            </a:endParaRPr>
          </a:p>
          <a:p>
            <a:pPr algn="just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 smtClean="0">
                <a:solidFill>
                  <a:prstClr val="black"/>
                </a:solidFill>
                <a:latin typeface="서울남산체 B"/>
              </a:rPr>
              <a:t>∙ Macro-Environment(</a:t>
            </a:r>
            <a:r>
              <a:rPr kumimoji="0" lang="ko-KR" altLang="en-US" sz="1200" kern="0" dirty="0" smtClean="0">
                <a:solidFill>
                  <a:prstClr val="black"/>
                </a:solidFill>
                <a:latin typeface="서울남산체 B"/>
              </a:rPr>
              <a:t>거시 환경</a:t>
            </a:r>
            <a:r>
              <a:rPr kumimoji="0" lang="en-US" altLang="ko-KR" sz="1200" kern="0" dirty="0" smtClean="0">
                <a:solidFill>
                  <a:prstClr val="black"/>
                </a:solidFill>
                <a:latin typeface="서울남산체 B"/>
              </a:rPr>
              <a:t>)</a:t>
            </a:r>
          </a:p>
          <a:p>
            <a:pPr algn="just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200" kern="0" dirty="0" smtClean="0">
              <a:solidFill>
                <a:prstClr val="black"/>
              </a:solidFill>
              <a:latin typeface="서울남산체 B"/>
            </a:endParaRPr>
          </a:p>
          <a:p>
            <a:pPr algn="just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 smtClean="0">
                <a:solidFill>
                  <a:prstClr val="black"/>
                </a:solidFill>
                <a:latin typeface="서울남산체 B"/>
              </a:rPr>
              <a:t>∙ Industry attractiveness(</a:t>
            </a:r>
            <a:r>
              <a:rPr kumimoji="0" lang="ko-KR" altLang="en-US" sz="1200" kern="0" dirty="0" smtClean="0">
                <a:solidFill>
                  <a:prstClr val="black"/>
                </a:solidFill>
                <a:latin typeface="서울남산체 B"/>
              </a:rPr>
              <a:t>산업 매력도</a:t>
            </a:r>
            <a:r>
              <a:rPr kumimoji="0" lang="en-US" altLang="ko-KR" sz="1200" kern="0" dirty="0" smtClean="0">
                <a:solidFill>
                  <a:prstClr val="black"/>
                </a:solidFill>
                <a:latin typeface="서울남산체 B"/>
              </a:rPr>
              <a:t>)</a:t>
            </a:r>
          </a:p>
          <a:p>
            <a:pPr algn="just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200" kern="0" dirty="0" smtClean="0">
              <a:solidFill>
                <a:prstClr val="black"/>
              </a:solidFill>
              <a:latin typeface="서울남산체 B"/>
            </a:endParaRPr>
          </a:p>
          <a:p>
            <a:pPr algn="just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 smtClean="0">
                <a:solidFill>
                  <a:prstClr val="black"/>
                </a:solidFill>
                <a:latin typeface="서울남산체 B"/>
              </a:rPr>
              <a:t>∙ Product/market segments(</a:t>
            </a:r>
            <a:r>
              <a:rPr kumimoji="0" lang="ko-KR" altLang="en-US" sz="1200" kern="0" dirty="0" smtClean="0">
                <a:solidFill>
                  <a:prstClr val="black"/>
                </a:solidFill>
                <a:latin typeface="서울남산체 B"/>
              </a:rPr>
              <a:t>제품</a:t>
            </a:r>
            <a:r>
              <a:rPr kumimoji="0" lang="en-US" altLang="ko-KR" sz="1200" kern="0" dirty="0" smtClean="0">
                <a:solidFill>
                  <a:prstClr val="black"/>
                </a:solidFill>
                <a:latin typeface="서울남산체 B"/>
              </a:rPr>
              <a:t>/</a:t>
            </a:r>
            <a:r>
              <a:rPr kumimoji="0" lang="ko-KR" altLang="en-US" sz="1200" kern="0" dirty="0" smtClean="0">
                <a:solidFill>
                  <a:prstClr val="black"/>
                </a:solidFill>
                <a:latin typeface="서울남산체 B"/>
              </a:rPr>
              <a:t>시장 세분화</a:t>
            </a:r>
            <a:r>
              <a:rPr kumimoji="0" lang="en-US" altLang="ko-KR" sz="1200" kern="0" dirty="0" smtClean="0">
                <a:solidFill>
                  <a:prstClr val="black"/>
                </a:solidFill>
                <a:latin typeface="서울남산체 B"/>
              </a:rPr>
              <a:t>)</a:t>
            </a:r>
          </a:p>
        </p:txBody>
      </p:sp>
      <p:sp>
        <p:nvSpPr>
          <p:cNvPr id="39" name="모서리가 둥근 직사각형 38"/>
          <p:cNvSpPr/>
          <p:nvPr/>
        </p:nvSpPr>
        <p:spPr bwMode="auto">
          <a:xfrm>
            <a:off x="1143343" y="3313113"/>
            <a:ext cx="3440125" cy="1593850"/>
          </a:xfrm>
          <a:prstGeom prst="roundRect">
            <a:avLst>
              <a:gd name="adj" fmla="val 4378"/>
            </a:avLst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anchor="b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 smtClean="0">
                <a:solidFill>
                  <a:prstClr val="black"/>
                </a:solidFill>
                <a:latin typeface="서울남산체 B"/>
              </a:rPr>
              <a:t>∙ Company performance(</a:t>
            </a:r>
            <a:r>
              <a:rPr kumimoji="0" lang="ko-KR" altLang="en-US" sz="1200" kern="0" dirty="0" smtClean="0">
                <a:solidFill>
                  <a:prstClr val="black"/>
                </a:solidFill>
                <a:latin typeface="서울남산체 B"/>
              </a:rPr>
              <a:t>기업 성과</a:t>
            </a:r>
            <a:r>
              <a:rPr kumimoji="0" lang="en-US" altLang="ko-KR" sz="1200" kern="0" dirty="0" smtClean="0">
                <a:solidFill>
                  <a:prstClr val="black"/>
                </a:solidFill>
                <a:latin typeface="서울남산체 B"/>
              </a:rPr>
              <a:t>)</a:t>
            </a:r>
          </a:p>
          <a:p>
            <a:pPr algn="just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200" kern="0" dirty="0" smtClean="0">
              <a:solidFill>
                <a:prstClr val="black"/>
              </a:solidFill>
              <a:latin typeface="서울남산체 B"/>
            </a:endParaRPr>
          </a:p>
          <a:p>
            <a:pPr algn="just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 smtClean="0">
                <a:solidFill>
                  <a:prstClr val="black"/>
                </a:solidFill>
                <a:latin typeface="서울남산체 B"/>
              </a:rPr>
              <a:t>∙ Business system(</a:t>
            </a:r>
            <a:r>
              <a:rPr kumimoji="0" lang="ko-KR" altLang="en-US" sz="1200" kern="0" dirty="0" smtClean="0">
                <a:solidFill>
                  <a:prstClr val="black"/>
                </a:solidFill>
                <a:latin typeface="서울남산체 B"/>
              </a:rPr>
              <a:t>기업 시스템</a:t>
            </a:r>
            <a:r>
              <a:rPr kumimoji="0" lang="en-US" altLang="ko-KR" sz="1200" kern="0" dirty="0" smtClean="0">
                <a:solidFill>
                  <a:prstClr val="black"/>
                </a:solidFill>
                <a:latin typeface="서울남산체 B"/>
              </a:rPr>
              <a:t>)</a:t>
            </a:r>
          </a:p>
          <a:p>
            <a:pPr algn="just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200" kern="0" dirty="0" smtClean="0">
              <a:solidFill>
                <a:prstClr val="black"/>
              </a:solidFill>
              <a:latin typeface="서울남산체 B"/>
            </a:endParaRPr>
          </a:p>
          <a:p>
            <a:pPr algn="just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 smtClean="0">
                <a:solidFill>
                  <a:prstClr val="black"/>
                </a:solidFill>
                <a:latin typeface="서울남산체 B"/>
              </a:rPr>
              <a:t>∙ Capabilities and resources(</a:t>
            </a:r>
            <a:r>
              <a:rPr kumimoji="0" lang="ko-KR" altLang="en-US" sz="1200" kern="0" dirty="0" smtClean="0">
                <a:solidFill>
                  <a:prstClr val="black"/>
                </a:solidFill>
                <a:latin typeface="서울남산체 B"/>
              </a:rPr>
              <a:t>역량과</a:t>
            </a:r>
            <a:r>
              <a:rPr kumimoji="0" lang="en-US" altLang="ko-KR" sz="1200" kern="0" dirty="0" smtClean="0">
                <a:solidFill>
                  <a:prstClr val="black"/>
                </a:solidFill>
                <a:latin typeface="서울남산체 B"/>
              </a:rPr>
              <a:t> </a:t>
            </a:r>
            <a:r>
              <a:rPr kumimoji="0" lang="ko-KR" altLang="en-US" sz="1200" kern="0" dirty="0" smtClean="0">
                <a:solidFill>
                  <a:prstClr val="black"/>
                </a:solidFill>
                <a:latin typeface="서울남산체 B"/>
              </a:rPr>
              <a:t>자원</a:t>
            </a:r>
            <a:r>
              <a:rPr kumimoji="0" lang="en-US" altLang="ko-KR" sz="1200" kern="0" dirty="0" smtClean="0">
                <a:solidFill>
                  <a:prstClr val="black"/>
                </a:solidFill>
                <a:latin typeface="서울남산체 B"/>
              </a:rPr>
              <a:t>)</a:t>
            </a:r>
          </a:p>
        </p:txBody>
      </p:sp>
      <p:cxnSp>
        <p:nvCxnSpPr>
          <p:cNvPr id="114699" name="직선 화살표 연결선 39"/>
          <p:cNvCxnSpPr>
            <a:cxnSpLocks noChangeShapeType="1"/>
            <a:stCxn id="38" idx="3"/>
          </p:cNvCxnSpPr>
          <p:nvPr/>
        </p:nvCxnSpPr>
        <p:spPr bwMode="auto">
          <a:xfrm>
            <a:off x="4583468" y="2362200"/>
            <a:ext cx="619488" cy="796925"/>
          </a:xfrm>
          <a:prstGeom prst="straightConnector1">
            <a:avLst/>
          </a:prstGeom>
          <a:noFill/>
          <a:ln w="38100" algn="ctr">
            <a:solidFill>
              <a:srgbClr val="5B4A42"/>
            </a:solidFill>
            <a:round/>
            <a:headEnd/>
            <a:tailEnd type="stealth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14700" name="직선 화살표 연결선 40"/>
          <p:cNvCxnSpPr>
            <a:cxnSpLocks noChangeShapeType="1"/>
            <a:stCxn id="39" idx="3"/>
            <a:endCxn id="44" idx="1"/>
          </p:cNvCxnSpPr>
          <p:nvPr/>
        </p:nvCxnSpPr>
        <p:spPr bwMode="auto">
          <a:xfrm flipV="1">
            <a:off x="4583468" y="3210556"/>
            <a:ext cx="500220" cy="899482"/>
          </a:xfrm>
          <a:prstGeom prst="straightConnector1">
            <a:avLst/>
          </a:prstGeom>
          <a:noFill/>
          <a:ln w="38100" algn="ctr">
            <a:solidFill>
              <a:srgbClr val="5B4A42"/>
            </a:solidFill>
            <a:round/>
            <a:headEnd/>
            <a:tailEnd type="stealth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42" name="모서리가 둥근 직사각형 41"/>
          <p:cNvSpPr/>
          <p:nvPr/>
        </p:nvSpPr>
        <p:spPr bwMode="auto">
          <a:xfrm>
            <a:off x="1238902" y="1668463"/>
            <a:ext cx="3249008" cy="358775"/>
          </a:xfrm>
          <a:prstGeom prst="roundRect">
            <a:avLst/>
          </a:prstGeom>
          <a:solidFill>
            <a:srgbClr val="4BACC6"/>
          </a:solidFill>
          <a:ln w="25400" cap="flat" cmpd="sng" algn="ctr">
            <a:solidFill>
              <a:srgbClr val="4BACC6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kern="0" dirty="0" smtClean="0">
                <a:solidFill>
                  <a:sysClr val="window" lastClr="FFFFFF"/>
                </a:solidFill>
                <a:latin typeface="서울남산체 B"/>
              </a:rPr>
              <a:t>External Environment Analysis</a:t>
            </a:r>
            <a:r>
              <a:rPr kumimoji="0" lang="en-US" altLang="ko-KR" sz="1200" kern="0" dirty="0" smtClean="0">
                <a:solidFill>
                  <a:sysClr val="window" lastClr="FFFFFF"/>
                </a:solidFill>
                <a:latin typeface="서울남산체 B"/>
              </a:rPr>
              <a:t>(</a:t>
            </a:r>
            <a:r>
              <a:rPr kumimoji="0" lang="ko-KR" altLang="en-US" sz="1200" kern="0" dirty="0" smtClean="0">
                <a:solidFill>
                  <a:sysClr val="window" lastClr="FFFFFF"/>
                </a:solidFill>
                <a:latin typeface="서울남산체 B"/>
              </a:rPr>
              <a:t>외부 환경 분석</a:t>
            </a:r>
            <a:r>
              <a:rPr kumimoji="0" lang="en-US" altLang="ko-KR" sz="1200" kern="0" dirty="0" smtClean="0">
                <a:solidFill>
                  <a:sysClr val="window" lastClr="FFFFFF"/>
                </a:solidFill>
                <a:latin typeface="서울남산체 B"/>
              </a:rPr>
              <a:t>)</a:t>
            </a:r>
          </a:p>
        </p:txBody>
      </p:sp>
      <p:sp>
        <p:nvSpPr>
          <p:cNvPr id="43" name="모서리가 둥근 직사각형 42"/>
          <p:cNvSpPr/>
          <p:nvPr/>
        </p:nvSpPr>
        <p:spPr bwMode="auto">
          <a:xfrm>
            <a:off x="1238902" y="3416300"/>
            <a:ext cx="3249008" cy="360363"/>
          </a:xfrm>
          <a:prstGeom prst="round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kern="0" dirty="0" smtClean="0">
                <a:solidFill>
                  <a:sysClr val="window" lastClr="FFFFFF"/>
                </a:solidFill>
                <a:latin typeface="서울남산체 B"/>
              </a:rPr>
              <a:t>Internal Organization Analysis</a:t>
            </a:r>
            <a:r>
              <a:rPr kumimoji="0" lang="en-US" altLang="ko-KR" sz="1200" kern="0" dirty="0" smtClean="0">
                <a:solidFill>
                  <a:sysClr val="window" lastClr="FFFFFF"/>
                </a:solidFill>
                <a:latin typeface="서울남산체 B"/>
              </a:rPr>
              <a:t>(</a:t>
            </a:r>
            <a:r>
              <a:rPr kumimoji="0" lang="ko-KR" altLang="en-US" sz="1200" kern="0" dirty="0" smtClean="0">
                <a:solidFill>
                  <a:sysClr val="window" lastClr="FFFFFF"/>
                </a:solidFill>
                <a:latin typeface="서울남산체 B"/>
              </a:rPr>
              <a:t>내부 역량 분석</a:t>
            </a:r>
            <a:r>
              <a:rPr kumimoji="0" lang="en-US" altLang="ko-KR" sz="1200" kern="0" dirty="0" smtClean="0">
                <a:solidFill>
                  <a:sysClr val="window" lastClr="FFFFFF"/>
                </a:solidFill>
                <a:latin typeface="서울남산체 B"/>
              </a:rPr>
              <a:t>)</a:t>
            </a:r>
          </a:p>
        </p:txBody>
      </p:sp>
      <p:sp>
        <p:nvSpPr>
          <p:cNvPr id="44" name="오각형 43"/>
          <p:cNvSpPr/>
          <p:nvPr/>
        </p:nvSpPr>
        <p:spPr bwMode="auto">
          <a:xfrm>
            <a:off x="5083688" y="2336434"/>
            <a:ext cx="1353084" cy="1748243"/>
          </a:xfrm>
          <a:prstGeom prst="homePlate">
            <a:avLst>
              <a:gd name="adj" fmla="val 29074"/>
            </a:avLst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 smtClean="0">
                <a:solidFill>
                  <a:sysClr val="window" lastClr="FFFFFF"/>
                </a:solidFill>
                <a:latin typeface="서울남산체 B"/>
                <a:ea typeface="서울남산체 B"/>
              </a:rPr>
              <a:t>Strategy</a:t>
            </a: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 smtClean="0">
                <a:solidFill>
                  <a:sysClr val="window" lastClr="FFFFFF"/>
                </a:solidFill>
                <a:latin typeface="서울남산체 B"/>
                <a:ea typeface="서울남산체 B"/>
              </a:rPr>
              <a:t>Formulation</a:t>
            </a: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 smtClean="0">
                <a:solidFill>
                  <a:sysClr val="window" lastClr="FFFFFF"/>
                </a:solidFill>
                <a:latin typeface="서울남산체 B"/>
                <a:ea typeface="서울남산체 B"/>
              </a:rPr>
              <a:t>(</a:t>
            </a:r>
            <a:r>
              <a:rPr kumimoji="0" lang="ko-KR" altLang="en-US" sz="1200" kern="0" dirty="0" smtClean="0">
                <a:solidFill>
                  <a:sysClr val="window" lastClr="FFFFFF"/>
                </a:solidFill>
                <a:latin typeface="서울남산체 B"/>
                <a:ea typeface="서울남산체 B"/>
              </a:rPr>
              <a:t>전략 수립</a:t>
            </a:r>
            <a:r>
              <a:rPr kumimoji="0" lang="en-US" altLang="ko-KR" sz="1200" kern="0" dirty="0" smtClean="0">
                <a:solidFill>
                  <a:sysClr val="window" lastClr="FFFFFF"/>
                </a:solidFill>
                <a:latin typeface="서울남산체 B"/>
                <a:ea typeface="서울남산체 B"/>
              </a:rPr>
              <a:t>)</a:t>
            </a:r>
            <a:endParaRPr kumimoji="0" lang="ko-KR" altLang="en-US" sz="1200" kern="0" dirty="0" smtClean="0">
              <a:solidFill>
                <a:sysClr val="window" lastClr="FFFFFF"/>
              </a:solidFill>
              <a:latin typeface="서울남산체 B"/>
              <a:ea typeface="서울남산체 B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469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경영전략 개발 프로세스</a:t>
            </a:r>
            <a:endParaRPr dirty="0"/>
          </a:p>
        </p:txBody>
      </p:sp>
      <p:sp>
        <p:nvSpPr>
          <p:cNvPr id="115715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AF9442CB-2CEC-42B2-93C7-01B86ACBD306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44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15719" name="그룹 12"/>
          <p:cNvGrpSpPr>
            <a:grpSpLocks/>
          </p:cNvGrpSpPr>
          <p:nvPr/>
        </p:nvGrpSpPr>
        <p:grpSpPr bwMode="auto">
          <a:xfrm>
            <a:off x="223301" y="1158875"/>
            <a:ext cx="899605" cy="704905"/>
            <a:chOff x="677537" y="7372392"/>
            <a:chExt cx="898700" cy="705760"/>
          </a:xfrm>
        </p:grpSpPr>
        <p:sp>
          <p:nvSpPr>
            <p:cNvPr id="14" name="TextBox 13"/>
            <p:cNvSpPr txBox="1"/>
            <p:nvPr/>
          </p:nvSpPr>
          <p:spPr>
            <a:xfrm>
              <a:off x="677537" y="7677557"/>
              <a:ext cx="898700" cy="40059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경영전략 개발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프로세스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15734" name="그림 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5" name="갈매기형 수장 44"/>
          <p:cNvSpPr/>
          <p:nvPr/>
        </p:nvSpPr>
        <p:spPr bwMode="auto">
          <a:xfrm>
            <a:off x="2415061" y="1565275"/>
            <a:ext cx="2418196" cy="1711456"/>
          </a:xfrm>
          <a:prstGeom prst="chevron">
            <a:avLst>
              <a:gd name="adj" fmla="val 30529"/>
            </a:avLst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 smtClean="0">
                <a:solidFill>
                  <a:sysClr val="window" lastClr="FFFFFF"/>
                </a:solidFill>
                <a:latin typeface="서울남산체 B"/>
                <a:ea typeface="서울남산체 B"/>
              </a:rPr>
              <a:t>Strategy</a:t>
            </a: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 smtClean="0">
                <a:solidFill>
                  <a:sysClr val="window" lastClr="FFFFFF"/>
                </a:solidFill>
                <a:latin typeface="서울남산체 B"/>
                <a:ea typeface="서울남산체 B"/>
              </a:rPr>
              <a:t>Implementation</a:t>
            </a:r>
            <a:endParaRPr kumimoji="0" lang="ko-KR" altLang="en-US" sz="1200" kern="0" dirty="0" smtClean="0">
              <a:solidFill>
                <a:sysClr val="window" lastClr="FFFFFF"/>
              </a:solidFill>
              <a:latin typeface="서울남산체 B"/>
              <a:ea typeface="서울남산체 B"/>
            </a:endParaRP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 smtClean="0">
                <a:solidFill>
                  <a:sysClr val="window" lastClr="FFFFFF"/>
                </a:solidFill>
                <a:latin typeface="서울남산체 B"/>
                <a:ea typeface="서울남산체 B"/>
              </a:rPr>
              <a:t>(</a:t>
            </a:r>
            <a:r>
              <a:rPr kumimoji="0" lang="ko-KR" altLang="en-US" sz="1200" kern="0" dirty="0" smtClean="0">
                <a:solidFill>
                  <a:sysClr val="window" lastClr="FFFFFF"/>
                </a:solidFill>
                <a:latin typeface="서울남산체 B"/>
                <a:ea typeface="서울남산체 B"/>
              </a:rPr>
              <a:t>전략 실행</a:t>
            </a:r>
            <a:r>
              <a:rPr kumimoji="0" lang="en-US" altLang="ko-KR" sz="1200" kern="0" dirty="0" smtClean="0">
                <a:solidFill>
                  <a:sysClr val="window" lastClr="FFFFFF"/>
                </a:solidFill>
                <a:latin typeface="서울남산체 B"/>
                <a:ea typeface="서울남산체 B"/>
              </a:rPr>
              <a:t>)</a:t>
            </a:r>
            <a:endParaRPr kumimoji="0" lang="ko-KR" altLang="en-US" sz="1200" kern="0" dirty="0" smtClean="0">
              <a:solidFill>
                <a:sysClr val="window" lastClr="FFFFFF"/>
              </a:solidFill>
              <a:latin typeface="서울남산체 B"/>
              <a:ea typeface="서울남산체 B"/>
            </a:endParaRPr>
          </a:p>
        </p:txBody>
      </p:sp>
      <p:sp>
        <p:nvSpPr>
          <p:cNvPr id="48" name="TextBox 8"/>
          <p:cNvSpPr txBox="1"/>
          <p:nvPr/>
        </p:nvSpPr>
        <p:spPr bwMode="auto">
          <a:xfrm>
            <a:off x="2671549" y="3413125"/>
            <a:ext cx="1760078" cy="2406650"/>
          </a:xfrm>
          <a:prstGeom prst="rect">
            <a:avLst/>
          </a:prstGeom>
          <a:noFill/>
          <a:ln>
            <a:solidFill>
              <a:srgbClr val="9BBB59">
                <a:lumMod val="50000"/>
              </a:srgbClr>
            </a:solidFill>
            <a:prstDash val="dash"/>
          </a:ln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prstClr val="black"/>
                </a:solidFill>
                <a:latin typeface="서울남산체 B"/>
                <a:ea typeface="서울남산체 B"/>
              </a:rPr>
              <a:t>∙ Detailed Action plan</a:t>
            </a:r>
          </a:p>
          <a:p>
            <a:pPr marL="92075" indent="-92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prstClr val="black"/>
                </a:solidFill>
                <a:latin typeface="서울남산체 B"/>
                <a:ea typeface="서울남산체 B"/>
              </a:rPr>
              <a:t>  (</a:t>
            </a:r>
            <a:r>
              <a:rPr kumimoji="0" lang="ko-KR" altLang="en-US" sz="1200" dirty="0" smtClean="0">
                <a:solidFill>
                  <a:prstClr val="black"/>
                </a:solidFill>
                <a:latin typeface="서울남산체 B"/>
                <a:ea typeface="서울남산체 B"/>
              </a:rPr>
              <a:t>상세 액션 플랜 수립</a:t>
            </a:r>
            <a:r>
              <a:rPr kumimoji="0" lang="en-US" altLang="ko-KR" sz="1200" dirty="0" smtClean="0">
                <a:solidFill>
                  <a:prstClr val="black"/>
                </a:solidFill>
                <a:latin typeface="서울남산체 B"/>
                <a:ea typeface="서울남산체 B"/>
              </a:rPr>
              <a:t>)</a:t>
            </a:r>
          </a:p>
          <a:p>
            <a:pPr marL="92075" indent="-92075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200" dirty="0" smtClean="0">
              <a:solidFill>
                <a:prstClr val="black"/>
              </a:solidFill>
              <a:latin typeface="서울남산체 B"/>
              <a:ea typeface="서울남산체 B"/>
            </a:endParaRPr>
          </a:p>
          <a:p>
            <a:pPr marL="92075" indent="-92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prstClr val="black"/>
                </a:solidFill>
                <a:latin typeface="서울남산체 B"/>
                <a:ea typeface="서울남산체 B"/>
              </a:rPr>
              <a:t>∙ Responsibilities And timing</a:t>
            </a:r>
          </a:p>
          <a:p>
            <a:pPr marL="92075" indent="-92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prstClr val="black"/>
                </a:solidFill>
                <a:latin typeface="서울남산체 B"/>
                <a:ea typeface="서울남산체 B"/>
              </a:rPr>
              <a:t>  (</a:t>
            </a:r>
            <a:r>
              <a:rPr kumimoji="0" lang="ko-KR" altLang="en-US" sz="1200" dirty="0" smtClean="0">
                <a:solidFill>
                  <a:prstClr val="black"/>
                </a:solidFill>
                <a:latin typeface="서울남산체 B"/>
                <a:ea typeface="서울남산체 B"/>
              </a:rPr>
              <a:t>책임과 타이밍</a:t>
            </a:r>
            <a:r>
              <a:rPr kumimoji="0" lang="en-US" altLang="ko-KR" sz="1200" dirty="0" smtClean="0">
                <a:solidFill>
                  <a:prstClr val="black"/>
                </a:solidFill>
                <a:latin typeface="서울남산체 B"/>
                <a:ea typeface="서울남산체 B"/>
              </a:rPr>
              <a:t>)</a:t>
            </a:r>
          </a:p>
          <a:p>
            <a:pPr marL="92075" indent="-92075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200" dirty="0" smtClean="0">
              <a:solidFill>
                <a:prstClr val="black"/>
              </a:solidFill>
              <a:latin typeface="서울남산체 B"/>
              <a:ea typeface="서울남산체 B"/>
            </a:endParaRPr>
          </a:p>
          <a:p>
            <a:pPr marL="92075" indent="-92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prstClr val="black"/>
                </a:solidFill>
                <a:latin typeface="서울남산체 B"/>
                <a:ea typeface="서울남산체 B"/>
              </a:rPr>
              <a:t>∙ Resources Allocation</a:t>
            </a:r>
          </a:p>
          <a:p>
            <a:pPr marL="92075" indent="-92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dirty="0" smtClean="0">
                <a:solidFill>
                  <a:prstClr val="black"/>
                </a:solidFill>
                <a:latin typeface="서울남산체 B"/>
                <a:ea typeface="서울남산체 B"/>
              </a:rPr>
              <a:t>  (</a:t>
            </a:r>
            <a:r>
              <a:rPr kumimoji="0" lang="ko-KR" altLang="en-US" sz="1200" dirty="0" smtClean="0">
                <a:solidFill>
                  <a:prstClr val="black"/>
                </a:solidFill>
                <a:latin typeface="서울남산체 B"/>
                <a:ea typeface="서울남산체 B"/>
              </a:rPr>
              <a:t>자원 할당</a:t>
            </a:r>
            <a:r>
              <a:rPr kumimoji="0" lang="en-US" altLang="ko-KR" sz="1200" dirty="0" smtClean="0">
                <a:solidFill>
                  <a:prstClr val="black"/>
                </a:solidFill>
                <a:latin typeface="서울남산체 B"/>
                <a:ea typeface="서울남산체 B"/>
              </a:rPr>
              <a:t>)</a:t>
            </a:r>
          </a:p>
        </p:txBody>
      </p:sp>
      <p:grpSp>
        <p:nvGrpSpPr>
          <p:cNvPr id="19" name="그룹 18"/>
          <p:cNvGrpSpPr/>
          <p:nvPr/>
        </p:nvGrpSpPr>
        <p:grpSpPr>
          <a:xfrm>
            <a:off x="4470400" y="1565275"/>
            <a:ext cx="1912938" cy="4254500"/>
            <a:chOff x="4841875" y="1565275"/>
            <a:chExt cx="1912938" cy="4254500"/>
          </a:xfrm>
        </p:grpSpPr>
        <p:sp>
          <p:nvSpPr>
            <p:cNvPr id="46" name="갈매기형 수장 45"/>
            <p:cNvSpPr/>
            <p:nvPr/>
          </p:nvSpPr>
          <p:spPr bwMode="auto">
            <a:xfrm>
              <a:off x="4841876" y="1565275"/>
              <a:ext cx="1912937" cy="1711456"/>
            </a:xfrm>
            <a:prstGeom prst="chevron">
              <a:avLst>
                <a:gd name="adj" fmla="val 28836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 smtClean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Strategy</a:t>
              </a:r>
            </a:p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 smtClean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Evaluation</a:t>
              </a:r>
            </a:p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 smtClean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(</a:t>
              </a:r>
              <a:r>
                <a:rPr kumimoji="0" lang="ko-KR" altLang="en-US" sz="1200" kern="0" dirty="0" smtClean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전략 평가</a:t>
              </a:r>
              <a:r>
                <a:rPr kumimoji="0" lang="en-US" altLang="ko-KR" sz="1200" kern="0" dirty="0" smtClean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)</a:t>
              </a:r>
              <a:endParaRPr kumimoji="0" lang="ko-KR" altLang="en-US" sz="1200" kern="0" dirty="0" smtClean="0">
                <a:solidFill>
                  <a:sysClr val="window" lastClr="FFFFFF"/>
                </a:solidFill>
                <a:latin typeface="서울남산체 B"/>
                <a:ea typeface="서울남산체 B"/>
              </a:endParaRPr>
            </a:p>
          </p:txBody>
        </p:sp>
        <p:sp>
          <p:nvSpPr>
            <p:cNvPr id="49" name="TextBox 9"/>
            <p:cNvSpPr txBox="1"/>
            <p:nvPr/>
          </p:nvSpPr>
          <p:spPr bwMode="auto">
            <a:xfrm>
              <a:off x="4841875" y="3413125"/>
              <a:ext cx="1812925" cy="2406650"/>
            </a:xfrm>
            <a:prstGeom prst="rect">
              <a:avLst/>
            </a:prstGeom>
            <a:noFill/>
            <a:ln>
              <a:solidFill>
                <a:srgbClr val="F79646"/>
              </a:solidFill>
              <a:prstDash val="dash"/>
            </a:ln>
          </p:spPr>
          <p:txBody>
            <a:bodyPr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dirty="0" smtClean="0">
                  <a:solidFill>
                    <a:prstClr val="black"/>
                  </a:solidFill>
                  <a:latin typeface="서울남산체 B"/>
                  <a:ea typeface="서울남산체 B"/>
                </a:rPr>
                <a:t>∙ Monitoring System</a:t>
              </a:r>
            </a:p>
            <a:p>
              <a:pPr marL="92075" indent="-9207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dirty="0" smtClean="0">
                  <a:solidFill>
                    <a:prstClr val="black"/>
                  </a:solidFill>
                  <a:latin typeface="서울남산체 B"/>
                  <a:ea typeface="서울남산체 B"/>
                </a:rPr>
                <a:t>  (</a:t>
              </a:r>
              <a:r>
                <a:rPr kumimoji="0" lang="ko-KR" altLang="en-US" sz="1200" dirty="0" smtClean="0">
                  <a:solidFill>
                    <a:prstClr val="black"/>
                  </a:solidFill>
                  <a:latin typeface="서울남산체 B"/>
                  <a:ea typeface="서울남산체 B"/>
                </a:rPr>
                <a:t>모니터링 시스템</a:t>
              </a:r>
              <a:r>
                <a:rPr kumimoji="0" lang="en-US" altLang="ko-KR" sz="1200" dirty="0" smtClean="0">
                  <a:solidFill>
                    <a:prstClr val="black"/>
                  </a:solidFill>
                  <a:latin typeface="서울남산체 B"/>
                  <a:ea typeface="서울남산체 B"/>
                </a:rPr>
                <a:t>)</a:t>
              </a:r>
            </a:p>
            <a:p>
              <a:pPr marL="92075" indent="-9207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altLang="ko-KR" sz="1200" dirty="0" smtClean="0">
                <a:solidFill>
                  <a:prstClr val="black"/>
                </a:solidFill>
                <a:latin typeface="서울남산체 B"/>
                <a:ea typeface="서울남산체 B"/>
              </a:endParaRPr>
            </a:p>
            <a:p>
              <a:pPr marL="92075" indent="-9207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dirty="0" smtClean="0">
                  <a:solidFill>
                    <a:prstClr val="black"/>
                  </a:solidFill>
                  <a:latin typeface="서울남산체 B"/>
                  <a:ea typeface="서울남산체 B"/>
                </a:rPr>
                <a:t>∙ Performance evaluation</a:t>
              </a:r>
            </a:p>
            <a:p>
              <a:pPr marL="92075" indent="-9207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dirty="0" smtClean="0">
                  <a:solidFill>
                    <a:prstClr val="black"/>
                  </a:solidFill>
                  <a:latin typeface="서울남산체 B"/>
                  <a:ea typeface="서울남산체 B"/>
                </a:rPr>
                <a:t>  (</a:t>
              </a:r>
              <a:r>
                <a:rPr kumimoji="0" lang="ko-KR" altLang="en-US" sz="1200" dirty="0" smtClean="0">
                  <a:solidFill>
                    <a:prstClr val="black"/>
                  </a:solidFill>
                  <a:latin typeface="서울남산체 B"/>
                  <a:ea typeface="서울남산체 B"/>
                </a:rPr>
                <a:t>성과 평가</a:t>
              </a:r>
              <a:r>
                <a:rPr kumimoji="0" lang="en-US" altLang="ko-KR" sz="1200" dirty="0" smtClean="0">
                  <a:solidFill>
                    <a:prstClr val="black"/>
                  </a:solidFill>
                  <a:latin typeface="서울남산체 B"/>
                  <a:ea typeface="서울남산체 B"/>
                </a:rPr>
                <a:t>)</a:t>
              </a:r>
            </a:p>
            <a:p>
              <a:pPr marL="92075" indent="-9207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altLang="ko-KR" sz="1200" dirty="0" smtClean="0">
                <a:solidFill>
                  <a:prstClr val="black"/>
                </a:solidFill>
                <a:latin typeface="서울남산체 B"/>
                <a:ea typeface="서울남산체 B"/>
              </a:endParaRPr>
            </a:p>
            <a:p>
              <a:pPr marL="92075" indent="-9207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dirty="0" smtClean="0">
                  <a:solidFill>
                    <a:prstClr val="black"/>
                  </a:solidFill>
                  <a:latin typeface="서울남산체 B"/>
                  <a:ea typeface="서울남산체 B"/>
                </a:rPr>
                <a:t>∙ Feedback and Adjustment</a:t>
              </a:r>
            </a:p>
            <a:p>
              <a:pPr marL="92075" indent="-9207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dirty="0" smtClean="0">
                  <a:solidFill>
                    <a:prstClr val="black"/>
                  </a:solidFill>
                  <a:latin typeface="서울남산체 B"/>
                  <a:ea typeface="서울남산체 B"/>
                </a:rPr>
                <a:t>  (</a:t>
              </a:r>
              <a:r>
                <a:rPr kumimoji="0" lang="ko-KR" altLang="en-US" sz="1200" dirty="0" smtClean="0">
                  <a:solidFill>
                    <a:prstClr val="black"/>
                  </a:solidFill>
                  <a:latin typeface="서울남산체 B"/>
                  <a:ea typeface="서울남산체 B"/>
                </a:rPr>
                <a:t>피드백과 적응</a:t>
              </a:r>
              <a:r>
                <a:rPr kumimoji="0" lang="en-US" altLang="ko-KR" sz="1200" dirty="0" smtClean="0">
                  <a:solidFill>
                    <a:prstClr val="black"/>
                  </a:solidFill>
                  <a:latin typeface="서울남산체 B"/>
                  <a:ea typeface="서울남산체 B"/>
                </a:rPr>
                <a:t>)</a:t>
              </a:r>
            </a:p>
          </p:txBody>
        </p:sp>
      </p:grpSp>
      <p:grpSp>
        <p:nvGrpSpPr>
          <p:cNvPr id="17" name="그룹 16"/>
          <p:cNvGrpSpPr/>
          <p:nvPr/>
        </p:nvGrpSpPr>
        <p:grpSpPr>
          <a:xfrm>
            <a:off x="1016000" y="1565276"/>
            <a:ext cx="1761917" cy="4259262"/>
            <a:chOff x="1016000" y="1565276"/>
            <a:chExt cx="1761917" cy="4259262"/>
          </a:xfrm>
        </p:grpSpPr>
        <p:sp>
          <p:nvSpPr>
            <p:cNvPr id="115727" name="TextBox 7"/>
            <p:cNvSpPr txBox="1">
              <a:spLocks noChangeArrowheads="1"/>
            </p:cNvSpPr>
            <p:nvPr/>
          </p:nvSpPr>
          <p:spPr bwMode="auto">
            <a:xfrm>
              <a:off x="1016000" y="3413648"/>
              <a:ext cx="1610895" cy="2410890"/>
            </a:xfrm>
            <a:prstGeom prst="rect">
              <a:avLst/>
            </a:prstGeom>
            <a:noFill/>
            <a:ln w="9525">
              <a:solidFill>
                <a:srgbClr val="604A7B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marL="92075" indent="-92075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defTabSz="914400" eaLnBrk="1" latinLnBrk="1" hangingPunct="1"/>
              <a:r>
                <a:rPr kumimoji="0" lang="en-US" altLang="ko-KR" sz="1200" dirty="0">
                  <a:solidFill>
                    <a:srgbClr val="000000"/>
                  </a:solidFill>
                  <a:latin typeface="서울남산체 B" pitchFamily="18" charset="-127"/>
                  <a:ea typeface="서울남산체 B" pitchFamily="18" charset="-127"/>
                </a:rPr>
                <a:t>∙ Generation of strategic options</a:t>
              </a:r>
            </a:p>
            <a:p>
              <a:pPr defTabSz="914400" eaLnBrk="1" latinLnBrk="1" hangingPunct="1"/>
              <a:r>
                <a:rPr kumimoji="0" lang="en-US" altLang="ko-KR" sz="1200" dirty="0">
                  <a:solidFill>
                    <a:srgbClr val="000000"/>
                  </a:solidFill>
                  <a:latin typeface="서울남산체 B" pitchFamily="18" charset="-127"/>
                  <a:ea typeface="서울남산체 B" pitchFamily="18" charset="-127"/>
                </a:rPr>
                <a:t>  (</a:t>
              </a:r>
              <a:r>
                <a:rPr kumimoji="0" lang="ko-KR" altLang="en-US" sz="1200" dirty="0">
                  <a:solidFill>
                    <a:srgbClr val="000000"/>
                  </a:solidFill>
                  <a:latin typeface="서울남산체 B" pitchFamily="18" charset="-127"/>
                  <a:ea typeface="서울남산체 B" pitchFamily="18" charset="-127"/>
                </a:rPr>
                <a:t>전략적 옵션의 발생</a:t>
              </a:r>
              <a:r>
                <a:rPr kumimoji="0" lang="en-US" altLang="ko-KR" sz="1200" dirty="0">
                  <a:solidFill>
                    <a:srgbClr val="000000"/>
                  </a:solidFill>
                  <a:latin typeface="서울남산체 B" pitchFamily="18" charset="-127"/>
                  <a:ea typeface="서울남산체 B" pitchFamily="18" charset="-127"/>
                </a:rPr>
                <a:t>)</a:t>
              </a:r>
            </a:p>
            <a:p>
              <a:pPr defTabSz="914400" eaLnBrk="1" latinLnBrk="1" hangingPunct="1"/>
              <a:endParaRPr kumimoji="0" lang="en-US" altLang="ko-KR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defTabSz="914400" eaLnBrk="1" latinLnBrk="1" hangingPunct="1"/>
              <a:r>
                <a:rPr kumimoji="0" lang="en-US" altLang="ko-KR" sz="1200" dirty="0">
                  <a:solidFill>
                    <a:srgbClr val="000000"/>
                  </a:solidFill>
                  <a:latin typeface="서울남산체 B" pitchFamily="18" charset="-127"/>
                  <a:ea typeface="서울남산체 B" pitchFamily="18" charset="-127"/>
                </a:rPr>
                <a:t>∙ Evaluation of strategic alternatives</a:t>
              </a:r>
            </a:p>
            <a:p>
              <a:pPr defTabSz="914400" eaLnBrk="1" latinLnBrk="1" hangingPunct="1"/>
              <a:r>
                <a:rPr kumimoji="0" lang="en-US" altLang="ko-KR" sz="1200" dirty="0">
                  <a:solidFill>
                    <a:srgbClr val="000000"/>
                  </a:solidFill>
                  <a:latin typeface="서울남산체 B" pitchFamily="18" charset="-127"/>
                  <a:ea typeface="서울남산체 B" pitchFamily="18" charset="-127"/>
                </a:rPr>
                <a:t>  (</a:t>
              </a:r>
              <a:r>
                <a:rPr kumimoji="0" lang="ko-KR" altLang="en-US" sz="1200" dirty="0">
                  <a:solidFill>
                    <a:srgbClr val="000000"/>
                  </a:solidFill>
                  <a:latin typeface="서울남산체 B" pitchFamily="18" charset="-127"/>
                  <a:ea typeface="서울남산체 B" pitchFamily="18" charset="-127"/>
                </a:rPr>
                <a:t>전략적 대안 평가</a:t>
              </a:r>
              <a:r>
                <a:rPr kumimoji="0" lang="en-US" altLang="ko-KR" sz="1200" dirty="0">
                  <a:solidFill>
                    <a:srgbClr val="000000"/>
                  </a:solidFill>
                  <a:latin typeface="서울남산체 B" pitchFamily="18" charset="-127"/>
                  <a:ea typeface="서울남산체 B" pitchFamily="18" charset="-127"/>
                </a:rPr>
                <a:t>)</a:t>
              </a:r>
            </a:p>
            <a:p>
              <a:pPr defTabSz="914400" eaLnBrk="1" latinLnBrk="1" hangingPunct="1"/>
              <a:endParaRPr kumimoji="0" lang="en-US" altLang="ko-KR" sz="1200" dirty="0">
                <a:solidFill>
                  <a:srgbClr val="000000"/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defTabSz="914400" eaLnBrk="1" latinLnBrk="1" hangingPunct="1"/>
              <a:r>
                <a:rPr kumimoji="0" lang="en-US" altLang="ko-KR" sz="1200" dirty="0">
                  <a:solidFill>
                    <a:srgbClr val="000000"/>
                  </a:solidFill>
                  <a:latin typeface="서울남산체 B" pitchFamily="18" charset="-127"/>
                  <a:ea typeface="서울남산체 B" pitchFamily="18" charset="-127"/>
                </a:rPr>
                <a:t>∙ Selection Of optional Strategies</a:t>
              </a:r>
            </a:p>
            <a:p>
              <a:pPr defTabSz="914400" eaLnBrk="1" latinLnBrk="1" hangingPunct="1"/>
              <a:r>
                <a:rPr kumimoji="0" lang="en-US" altLang="ko-KR" sz="1200" dirty="0">
                  <a:solidFill>
                    <a:srgbClr val="000000"/>
                  </a:solidFill>
                  <a:latin typeface="서울남산체 B" pitchFamily="18" charset="-127"/>
                  <a:ea typeface="서울남산체 B" pitchFamily="18" charset="-127"/>
                </a:rPr>
                <a:t>  (</a:t>
              </a:r>
              <a:r>
                <a:rPr kumimoji="0" lang="ko-KR" altLang="en-US" sz="1200" dirty="0">
                  <a:solidFill>
                    <a:srgbClr val="000000"/>
                  </a:solidFill>
                  <a:latin typeface="서울남산체 B" pitchFamily="18" charset="-127"/>
                  <a:ea typeface="서울남산체 B" pitchFamily="18" charset="-127"/>
                </a:rPr>
                <a:t>개별 전략 선택</a:t>
              </a:r>
              <a:r>
                <a:rPr kumimoji="0" lang="en-US" altLang="ko-KR" sz="1200" dirty="0">
                  <a:solidFill>
                    <a:srgbClr val="000000"/>
                  </a:solidFill>
                  <a:latin typeface="서울남산체 B" pitchFamily="18" charset="-127"/>
                  <a:ea typeface="서울남산체 B" pitchFamily="18" charset="-127"/>
                </a:rPr>
                <a:t>)</a:t>
              </a:r>
            </a:p>
          </p:txBody>
        </p:sp>
        <p:sp>
          <p:nvSpPr>
            <p:cNvPr id="50" name="오각형 49"/>
            <p:cNvSpPr/>
            <p:nvPr/>
          </p:nvSpPr>
          <p:spPr bwMode="auto">
            <a:xfrm>
              <a:off x="1066341" y="1565276"/>
              <a:ext cx="1711576" cy="1711456"/>
            </a:xfrm>
            <a:prstGeom prst="homePlate">
              <a:avLst>
                <a:gd name="adj" fmla="val 29074"/>
              </a:avLst>
            </a:prstGeom>
            <a:gradFill rotWithShape="1">
              <a:gsLst>
                <a:gs pos="0">
                  <a:srgbClr val="8064A2">
                    <a:shade val="51000"/>
                    <a:satMod val="130000"/>
                  </a:srgbClr>
                </a:gs>
                <a:gs pos="80000">
                  <a:srgbClr val="8064A2">
                    <a:shade val="93000"/>
                    <a:satMod val="130000"/>
                  </a:srgbClr>
                </a:gs>
                <a:gs pos="100000">
                  <a:srgbClr val="8064A2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 smtClean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Strategy</a:t>
              </a:r>
            </a:p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 smtClean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Formulation</a:t>
              </a:r>
            </a:p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 smtClean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(</a:t>
              </a:r>
              <a:r>
                <a:rPr kumimoji="0" lang="ko-KR" altLang="en-US" sz="1200" kern="0" dirty="0" smtClean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전략 수립</a:t>
              </a:r>
              <a:r>
                <a:rPr kumimoji="0" lang="en-US" altLang="ko-KR" sz="1200" kern="0" dirty="0" smtClean="0">
                  <a:solidFill>
                    <a:sysClr val="window" lastClr="FFFFFF"/>
                  </a:solidFill>
                  <a:latin typeface="서울남산체 B"/>
                  <a:ea typeface="서울남산체 B"/>
                </a:rPr>
                <a:t>)</a:t>
              </a:r>
              <a:endParaRPr kumimoji="0" lang="ko-KR" altLang="en-US" sz="1200" kern="0" dirty="0" smtClean="0">
                <a:solidFill>
                  <a:sysClr val="window" lastClr="FFFFFF"/>
                </a:solidFill>
                <a:latin typeface="서울남산체 B"/>
                <a:ea typeface="서울남산체 B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31429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Assess</a:t>
            </a:r>
            <a:br>
              <a:rPr lang="en-US" altLang="ko-KR" sz="3600" b="1" smtClean="0">
                <a:latin typeface="Georgia" pitchFamily="18" charset="0"/>
              </a:rPr>
            </a:br>
            <a:r>
              <a:rPr lang="en-US" altLang="ko-KR" sz="3600" b="1" smtClean="0">
                <a:latin typeface="Georgia" pitchFamily="18" charset="0"/>
              </a:rPr>
              <a:t>2. </a:t>
            </a:r>
            <a:r>
              <a:rPr lang="ko-KR" altLang="en-US" sz="3600" b="1" smtClean="0">
                <a:latin typeface="Georgia" pitchFamily="18" charset="0"/>
              </a:rPr>
              <a:t>주요 도구</a:t>
            </a:r>
          </a:p>
        </p:txBody>
      </p:sp>
      <p:sp>
        <p:nvSpPr>
          <p:cNvPr id="116739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6785E68F-E2D1-42C3-A4BD-B9EA4795406D}" type="slidenum">
              <a:rPr kumimoji="0" lang="ko-KR" altLang="en-US" smtClean="0">
                <a:solidFill>
                  <a:srgbClr val="898989"/>
                </a:solidFill>
                <a:ea typeface="서울남산체 M" pitchFamily="18" charset="-127"/>
              </a:rPr>
              <a:pPr/>
              <a:t>45</a:t>
            </a:fld>
            <a:endParaRPr kumimoji="0" lang="ko-KR" altLang="en-US" smtClean="0">
              <a:solidFill>
                <a:srgbClr val="898989"/>
              </a:solidFill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371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err="1" smtClean="0"/>
              <a:t>외부환경분석</a:t>
            </a:r>
            <a:r>
              <a:rPr dirty="0" smtClean="0"/>
              <a:t> </a:t>
            </a:r>
            <a:r>
              <a:rPr dirty="0" err="1" smtClean="0"/>
              <a:t>도구</a:t>
            </a:r>
            <a:endParaRPr dirty="0" smtClean="0"/>
          </a:p>
        </p:txBody>
      </p:sp>
      <p:sp>
        <p:nvSpPr>
          <p:cNvPr id="117763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6926A066-01F9-409D-9EEA-E23C71082527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46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17767" name="그룹 8"/>
          <p:cNvGrpSpPr>
            <a:grpSpLocks/>
          </p:cNvGrpSpPr>
          <p:nvPr/>
        </p:nvGrpSpPr>
        <p:grpSpPr bwMode="auto">
          <a:xfrm>
            <a:off x="353142" y="1158878"/>
            <a:ext cx="639919" cy="704911"/>
            <a:chOff x="806441" y="7372392"/>
            <a:chExt cx="641191" cy="706381"/>
          </a:xfrm>
        </p:grpSpPr>
        <p:sp>
          <p:nvSpPr>
            <p:cNvPr id="10" name="TextBox 9"/>
            <p:cNvSpPr txBox="1"/>
            <p:nvPr/>
          </p:nvSpPr>
          <p:spPr>
            <a:xfrm>
              <a:off x="806441" y="7677828"/>
              <a:ext cx="641191" cy="4009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외부환경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분석도구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17770" name="그림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그룹 18"/>
          <p:cNvGrpSpPr/>
          <p:nvPr/>
        </p:nvGrpSpPr>
        <p:grpSpPr>
          <a:xfrm>
            <a:off x="1187624" y="1469603"/>
            <a:ext cx="4818321" cy="4164436"/>
            <a:chOff x="1187624" y="1469602"/>
            <a:chExt cx="4818321" cy="4810100"/>
          </a:xfrm>
        </p:grpSpPr>
        <p:sp>
          <p:nvSpPr>
            <p:cNvPr id="12" name="모서리가 둥근 직사각형 11"/>
            <p:cNvSpPr/>
            <p:nvPr/>
          </p:nvSpPr>
          <p:spPr>
            <a:xfrm>
              <a:off x="1187624" y="1469602"/>
              <a:ext cx="4818321" cy="54624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74638" lvl="1" indent="-274638" algn="ctr">
                <a:lnSpc>
                  <a:spcPct val="150000"/>
                </a:lnSpc>
              </a:pPr>
              <a:r>
                <a:rPr lang="en-US" altLang="ko-KR" sz="1200" b="1" dirty="0">
                  <a:latin typeface="+mn-ea"/>
                </a:rPr>
                <a:t>Forces at work(</a:t>
              </a:r>
              <a:r>
                <a:rPr lang="ko-KR" altLang="en-US" sz="1200" b="1" dirty="0">
                  <a:latin typeface="+mn-ea"/>
                </a:rPr>
                <a:t>환경동향 분석</a:t>
              </a:r>
              <a:r>
                <a:rPr lang="en-US" altLang="ko-KR" sz="1200" b="1" dirty="0">
                  <a:latin typeface="+mn-ea"/>
                </a:rPr>
                <a:t>)</a:t>
              </a:r>
            </a:p>
          </p:txBody>
        </p:sp>
        <p:sp>
          <p:nvSpPr>
            <p:cNvPr id="13" name="모서리가 둥근 직사각형 12"/>
            <p:cNvSpPr/>
            <p:nvPr/>
          </p:nvSpPr>
          <p:spPr>
            <a:xfrm>
              <a:off x="1187624" y="2190897"/>
              <a:ext cx="4818321" cy="546249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74638" lvl="1" indent="-274638" algn="ctr">
                <a:lnSpc>
                  <a:spcPct val="150000"/>
                </a:lnSpc>
              </a:pPr>
              <a:r>
                <a:rPr lang="en-US" altLang="ko-KR" sz="1200" b="1" dirty="0">
                  <a:latin typeface="+mn-ea"/>
                </a:rPr>
                <a:t>Industry structure(</a:t>
              </a:r>
              <a:r>
                <a:rPr lang="ko-KR" altLang="en-US" sz="1200" b="1" dirty="0">
                  <a:latin typeface="+mn-ea"/>
                </a:rPr>
                <a:t>산업구조 분석</a:t>
              </a:r>
              <a:r>
                <a:rPr lang="en-US" altLang="ko-KR" sz="1200" b="1" dirty="0">
                  <a:latin typeface="+mn-ea"/>
                </a:rPr>
                <a:t>)</a:t>
              </a: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1187624" y="2904441"/>
              <a:ext cx="4818321" cy="546249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74638" lvl="1" indent="-274638" algn="ctr">
                <a:lnSpc>
                  <a:spcPct val="150000"/>
                </a:lnSpc>
              </a:pPr>
              <a:r>
                <a:rPr lang="en-US" altLang="ko-KR" sz="1200" b="1" dirty="0">
                  <a:latin typeface="+mn-ea"/>
                </a:rPr>
                <a:t>Market segmentation(</a:t>
              </a:r>
              <a:r>
                <a:rPr lang="ko-KR" altLang="en-US" sz="1200" b="1" dirty="0">
                  <a:latin typeface="+mn-ea"/>
                </a:rPr>
                <a:t>시장 세분화 분석</a:t>
              </a:r>
              <a:r>
                <a:rPr lang="en-US" altLang="ko-KR" sz="1200" b="1" dirty="0">
                  <a:latin typeface="+mn-ea"/>
                </a:rPr>
                <a:t>)</a:t>
              </a: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1187624" y="3588120"/>
              <a:ext cx="4818321" cy="546249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74638" lvl="1" indent="-274638" algn="ctr">
                <a:lnSpc>
                  <a:spcPct val="150000"/>
                </a:lnSpc>
              </a:pPr>
              <a:r>
                <a:rPr lang="en-US" altLang="ko-KR" sz="1200" b="1" dirty="0">
                  <a:latin typeface="+mn-ea"/>
                </a:rPr>
                <a:t>Customer analysis(</a:t>
              </a:r>
              <a:r>
                <a:rPr lang="ko-KR" altLang="en-US" sz="1200" b="1" dirty="0">
                  <a:latin typeface="+mn-ea"/>
                </a:rPr>
                <a:t>고객 </a:t>
              </a:r>
              <a:r>
                <a:rPr lang="ko-KR" altLang="en-US" sz="1200" b="1" dirty="0" err="1">
                  <a:latin typeface="+mn-ea"/>
                </a:rPr>
                <a:t>니즈</a:t>
              </a:r>
              <a:r>
                <a:rPr lang="ko-KR" altLang="en-US" sz="1200" b="1" dirty="0">
                  <a:latin typeface="+mn-ea"/>
                </a:rPr>
                <a:t> 분석</a:t>
              </a:r>
              <a:r>
                <a:rPr lang="en-US" altLang="ko-KR" sz="1200" b="1" dirty="0">
                  <a:latin typeface="+mn-ea"/>
                </a:rPr>
                <a:t>)</a:t>
              </a: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1187624" y="4293293"/>
              <a:ext cx="4818321" cy="546249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74638" lvl="1" indent="-274638" algn="ctr">
                <a:lnSpc>
                  <a:spcPct val="150000"/>
                </a:lnSpc>
              </a:pPr>
              <a:r>
                <a:rPr lang="en-US" altLang="ko-KR" sz="1200" b="1" dirty="0">
                  <a:latin typeface="+mn-ea"/>
                </a:rPr>
                <a:t>Competitor analysis(</a:t>
              </a:r>
              <a:r>
                <a:rPr lang="ko-KR" altLang="en-US" sz="1200" b="1" dirty="0">
                  <a:latin typeface="+mn-ea"/>
                </a:rPr>
                <a:t>경쟁사 분석</a:t>
              </a:r>
              <a:r>
                <a:rPr lang="en-US" altLang="ko-KR" sz="1200" b="1" dirty="0">
                  <a:latin typeface="+mn-ea"/>
                </a:rPr>
                <a:t>)</a:t>
              </a:r>
            </a:p>
          </p:txBody>
        </p:sp>
        <p:sp>
          <p:nvSpPr>
            <p:cNvPr id="17" name="모서리가 둥근 직사각형 16"/>
            <p:cNvSpPr/>
            <p:nvPr/>
          </p:nvSpPr>
          <p:spPr>
            <a:xfrm>
              <a:off x="1187624" y="5013770"/>
              <a:ext cx="4818321" cy="546249"/>
            </a:xfrm>
            <a:prstGeom prst="roundRect">
              <a:avLst/>
            </a:prstGeom>
            <a:solidFill>
              <a:srgbClr val="5B4A42"/>
            </a:solidFill>
            <a:ln>
              <a:solidFill>
                <a:srgbClr val="5B4A4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74638" lvl="1" indent="-274638" algn="ctr">
                <a:lnSpc>
                  <a:spcPct val="150000"/>
                </a:lnSpc>
              </a:pPr>
              <a:r>
                <a:rPr lang="en-US" altLang="ko-KR" sz="1200" b="1" dirty="0">
                  <a:latin typeface="+mn-ea"/>
                </a:rPr>
                <a:t>Technology forecasting(</a:t>
              </a:r>
              <a:r>
                <a:rPr lang="ko-KR" altLang="en-US" sz="1200" b="1" dirty="0">
                  <a:latin typeface="+mn-ea"/>
                </a:rPr>
                <a:t>기술 동향 분석</a:t>
              </a:r>
              <a:r>
                <a:rPr lang="en-US" altLang="ko-KR" sz="1200" b="1" dirty="0">
                  <a:latin typeface="+mn-ea"/>
                </a:rPr>
                <a:t>)</a:t>
              </a:r>
            </a:p>
          </p:txBody>
        </p:sp>
        <p:sp>
          <p:nvSpPr>
            <p:cNvPr id="18" name="모서리가 둥근 직사각형 17"/>
            <p:cNvSpPr/>
            <p:nvPr/>
          </p:nvSpPr>
          <p:spPr>
            <a:xfrm>
              <a:off x="1187624" y="5733453"/>
              <a:ext cx="4818321" cy="546249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74638" lvl="1" indent="-274638" algn="ctr">
                <a:lnSpc>
                  <a:spcPct val="150000"/>
                </a:lnSpc>
              </a:pPr>
              <a:r>
                <a:rPr lang="en-US" altLang="ko-KR" sz="1200" b="1" dirty="0">
                  <a:latin typeface="+mn-ea"/>
                </a:rPr>
                <a:t>Scenario planning(</a:t>
              </a:r>
              <a:r>
                <a:rPr lang="ko-KR" altLang="en-US" sz="1200" b="1" dirty="0">
                  <a:latin typeface="+mn-ea"/>
                </a:rPr>
                <a:t>시나리오 기법</a:t>
              </a:r>
              <a:r>
                <a:rPr lang="en-US" altLang="ko-KR" sz="1200" b="1" dirty="0">
                  <a:latin typeface="+mn-ea"/>
                </a:rPr>
                <a:t>)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160794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err="1" smtClean="0"/>
              <a:t>외부환경분석</a:t>
            </a:r>
            <a:r>
              <a:rPr dirty="0" smtClean="0"/>
              <a:t> </a:t>
            </a:r>
            <a:r>
              <a:rPr dirty="0" err="1" smtClean="0"/>
              <a:t>도구</a:t>
            </a:r>
            <a:endParaRPr dirty="0"/>
          </a:p>
        </p:txBody>
      </p:sp>
      <p:sp>
        <p:nvSpPr>
          <p:cNvPr id="118787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04DFFC1E-C8FB-4FB6-9F6D-840B47FE07B3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47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18791" name="그룹 22"/>
          <p:cNvGrpSpPr>
            <a:grpSpLocks/>
          </p:cNvGrpSpPr>
          <p:nvPr/>
        </p:nvGrpSpPr>
        <p:grpSpPr bwMode="auto">
          <a:xfrm>
            <a:off x="285814" y="1158878"/>
            <a:ext cx="774571" cy="551022"/>
            <a:chOff x="740032" y="7372392"/>
            <a:chExt cx="773708" cy="551791"/>
          </a:xfrm>
        </p:grpSpPr>
        <p:sp>
          <p:nvSpPr>
            <p:cNvPr id="24" name="TextBox 23"/>
            <p:cNvSpPr txBox="1"/>
            <p:nvPr/>
          </p:nvSpPr>
          <p:spPr>
            <a:xfrm>
              <a:off x="740032" y="7677618"/>
              <a:ext cx="773708" cy="2465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3C &amp; </a:t>
              </a: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FAW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18815" name="그림 2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1247775" y="1536700"/>
          <a:ext cx="5135564" cy="3851453"/>
        </p:xfrm>
        <a:graphic>
          <a:graphicData uri="http://schemas.openxmlformats.org/drawingml/2006/table">
            <a:tbl>
              <a:tblPr firstRow="1" bandRow="1"/>
              <a:tblGrid>
                <a:gridCol w="861501"/>
                <a:gridCol w="1165873"/>
                <a:gridCol w="3108190"/>
              </a:tblGrid>
              <a:tr h="340238"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분석 도구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91429" marR="91429" marT="45711" marB="4571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주요 내용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91429" marR="91429" marT="45711" marB="4571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</a:tr>
              <a:tr h="835131">
                <a:tc row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3C</a:t>
                      </a:r>
                      <a:r>
                        <a:rPr lang="en-US" altLang="ko-KR" sz="1200" b="1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="1" baseline="0" dirty="0" smtClean="0">
                          <a:latin typeface="+mn-ea"/>
                          <a:ea typeface="+mn-ea"/>
                        </a:rPr>
                        <a:t>분석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29" marR="91429" marT="45711" marB="4571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Customer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29" marR="91429" marT="45711" marB="4571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174625" indent="-174625" latinLnBrk="1">
                        <a:buFontTx/>
                        <a:buChar char="-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시장규모 추이 분석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제품별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지역별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고객별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174625" indent="-174625" latinLnBrk="1">
                        <a:buFontTx/>
                        <a:buChar char="-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고객 세분화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및 특성 분석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174625" indent="-174625" latinLnBrk="1">
                        <a:buFontTx/>
                        <a:buChar char="-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목표 고객 분석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</a:txBody>
                  <a:tcPr marL="91429" marR="91429" marT="45711" marB="4571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35131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Competitor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29" marR="91429" marT="45711" marB="4571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174625" indent="-174625" latinLnBrk="1">
                        <a:buFontTx/>
                        <a:buChar char="-"/>
                      </a:pP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제품별 시장 점유율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추이 분석</a:t>
                      </a:r>
                      <a:endParaRPr lang="en-US" altLang="ko-KR" sz="1200" baseline="0" dirty="0" smtClean="0">
                        <a:latin typeface="+mn-ea"/>
                        <a:ea typeface="+mn-ea"/>
                      </a:endParaRPr>
                    </a:p>
                    <a:p>
                      <a:pPr marL="174625" indent="-174625" latinLnBrk="1">
                        <a:buFontTx/>
                        <a:buChar char="-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선진기업의 성공요인 분석</a:t>
                      </a:r>
                    </a:p>
                    <a:p>
                      <a:pPr marL="174625" indent="-174625" latinLnBrk="1">
                        <a:buFontTx/>
                        <a:buChar char="-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경쟁사의 약점 및 강점 분석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9" marR="91429" marT="45711" marB="4571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35131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Company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29" marR="91429" marT="45711" marB="4571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174625" indent="-174625" latinLnBrk="1">
                        <a:buFontTx/>
                        <a:buChar char="-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제품별 업적 추이 분석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매출액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이익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이익률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174625" indent="-174625" latinLnBrk="1">
                        <a:buFontTx/>
                        <a:buChar char="-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조직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운영체제의 특징 분석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174625" indent="-174625" latinLnBrk="1">
                        <a:buFontTx/>
                        <a:buChar char="-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자사의 강점 및 약점 분석</a:t>
                      </a:r>
                    </a:p>
                  </a:txBody>
                  <a:tcPr marL="91429" marR="91429" marT="45711" marB="4571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05645"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200" b="1" dirty="0" smtClean="0">
                          <a:latin typeface="+mn-ea"/>
                          <a:ea typeface="+mn-ea"/>
                        </a:rPr>
                        <a:t>FAW</a:t>
                      </a:r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분석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29" marR="91429" marT="45711" marB="4571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174625" indent="-174625" latinLnBrk="1">
                        <a:buFontTx/>
                        <a:buChar char="-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기존 경쟁자 분석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174625" indent="-174625" latinLnBrk="1">
                        <a:buFontTx/>
                        <a:buChar char="-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신규 경쟁자 분석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174625" indent="-174625" latinLnBrk="1">
                        <a:buFontTx/>
                        <a:buChar char="-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소비자 구매력 분석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174625" indent="-174625" latinLnBrk="1">
                        <a:buFontTx/>
                        <a:buChar char="-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대체재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분석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marL="174625" indent="-174625" latinLnBrk="1">
                        <a:buFontTx/>
                        <a:buChar char="-"/>
                      </a:pP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공급업체 협상력 분석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9" marR="91429" marT="45711" marB="4571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2132831" y="5506832"/>
            <a:ext cx="4255973" cy="474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62000">
              <a:lnSpc>
                <a:spcPct val="130000"/>
              </a:lnSpc>
              <a:buFont typeface="Wingdings" pitchFamily="2" charset="2"/>
              <a:buChar char="v"/>
              <a:defRPr/>
            </a:pPr>
            <a:r>
              <a:rPr lang="ko-KR" altLang="en-US" sz="1000" dirty="0">
                <a:latin typeface="+mn-ea"/>
              </a:rPr>
              <a:t> </a:t>
            </a:r>
            <a:r>
              <a:rPr lang="en-US" altLang="ko-KR" sz="1000" dirty="0">
                <a:latin typeface="+mn-ea"/>
              </a:rPr>
              <a:t>FAW(Forces At Work)</a:t>
            </a:r>
            <a:r>
              <a:rPr lang="ko-KR" altLang="en-US" sz="1000" dirty="0">
                <a:latin typeface="+mn-ea"/>
              </a:rPr>
              <a:t>란</a:t>
            </a:r>
            <a:r>
              <a:rPr lang="en-US" altLang="ko-KR" sz="1000" dirty="0">
                <a:latin typeface="+mn-ea"/>
              </a:rPr>
              <a:t>?</a:t>
            </a:r>
          </a:p>
          <a:p>
            <a:pPr defTabSz="762000">
              <a:lnSpc>
                <a:spcPct val="130000"/>
              </a:lnSpc>
              <a:defRPr/>
            </a:pPr>
            <a:r>
              <a:rPr lang="en-US" altLang="ko-KR" sz="1000" dirty="0">
                <a:latin typeface="+mn-ea"/>
              </a:rPr>
              <a:t>   </a:t>
            </a:r>
            <a:r>
              <a:rPr lang="ko-KR" altLang="en-US" sz="1000" dirty="0">
                <a:latin typeface="+mn-ea"/>
              </a:rPr>
              <a:t>장기간에 걸쳐 지속적으로 사업성과에 커다란 변화</a:t>
            </a:r>
            <a:r>
              <a:rPr lang="en-US" altLang="ko-KR" sz="1000" dirty="0">
                <a:latin typeface="+mn-ea"/>
              </a:rPr>
              <a:t>/</a:t>
            </a:r>
            <a:r>
              <a:rPr lang="ko-KR" altLang="en-US" sz="1000" dirty="0">
                <a:latin typeface="+mn-ea"/>
              </a:rPr>
              <a:t>변혁을 일으키는 환경요인</a:t>
            </a:r>
          </a:p>
        </p:txBody>
      </p:sp>
    </p:spTree>
    <p:extLst>
      <p:ext uri="{BB962C8B-B14F-4D97-AF65-F5344CB8AC3E}">
        <p14:creationId xmlns="" xmlns:p14="http://schemas.microsoft.com/office/powerpoint/2010/main" val="20449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err="1" smtClean="0"/>
              <a:t>외부환경분석</a:t>
            </a:r>
            <a:r>
              <a:rPr dirty="0" smtClean="0"/>
              <a:t> </a:t>
            </a:r>
            <a:r>
              <a:rPr dirty="0" err="1" smtClean="0"/>
              <a:t>도구</a:t>
            </a:r>
            <a:endParaRPr dirty="0"/>
          </a:p>
        </p:txBody>
      </p:sp>
      <p:sp>
        <p:nvSpPr>
          <p:cNvPr id="119811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5B57C8ED-3108-4081-ACD2-63F8666E2D6D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48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19815" name="그룹 22"/>
          <p:cNvGrpSpPr>
            <a:grpSpLocks/>
          </p:cNvGrpSpPr>
          <p:nvPr/>
        </p:nvGrpSpPr>
        <p:grpSpPr bwMode="auto">
          <a:xfrm>
            <a:off x="104775" y="1158875"/>
            <a:ext cx="1136650" cy="704850"/>
            <a:chOff x="560508" y="7372392"/>
            <a:chExt cx="1133056" cy="705710"/>
          </a:xfrm>
        </p:grpSpPr>
        <p:sp>
          <p:nvSpPr>
            <p:cNvPr id="24" name="TextBox 23"/>
            <p:cNvSpPr txBox="1"/>
            <p:nvPr/>
          </p:nvSpPr>
          <p:spPr>
            <a:xfrm>
              <a:off x="560508" y="7677564"/>
              <a:ext cx="1133056" cy="4005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3C &amp; FAW</a:t>
              </a:r>
            </a:p>
            <a:p>
              <a:pPr algn="ctr" eaLnBrk="1" latinLnBrk="1" hangingPunct="1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(Forces at Work)</a:t>
              </a:r>
            </a:p>
          </p:txBody>
        </p:sp>
        <p:pic>
          <p:nvPicPr>
            <p:cNvPr id="119837" name="그림 2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9816" name="그룹 42"/>
          <p:cNvGrpSpPr>
            <a:grpSpLocks/>
          </p:cNvGrpSpPr>
          <p:nvPr/>
        </p:nvGrpSpPr>
        <p:grpSpPr bwMode="auto">
          <a:xfrm>
            <a:off x="1189038" y="1376363"/>
            <a:ext cx="4977485" cy="4144962"/>
            <a:chOff x="-217859" y="2347601"/>
            <a:chExt cx="5935733" cy="4145067"/>
          </a:xfrm>
        </p:grpSpPr>
        <p:sp>
          <p:nvSpPr>
            <p:cNvPr id="119818" name="Freeform 2"/>
            <p:cNvSpPr>
              <a:spLocks/>
            </p:cNvSpPr>
            <p:nvPr/>
          </p:nvSpPr>
          <p:spPr bwMode="auto">
            <a:xfrm rot="5400000">
              <a:off x="2070423" y="1882240"/>
              <a:ext cx="1258888" cy="3486150"/>
            </a:xfrm>
            <a:custGeom>
              <a:avLst/>
              <a:gdLst>
                <a:gd name="T0" fmla="*/ 1995964722 w 793"/>
                <a:gd name="T1" fmla="*/ 2147483647 h 2379"/>
                <a:gd name="T2" fmla="*/ 0 w 793"/>
                <a:gd name="T3" fmla="*/ 2147483647 h 2379"/>
                <a:gd name="T4" fmla="*/ 1995964722 w 793"/>
                <a:gd name="T5" fmla="*/ 0 h 2379"/>
                <a:gd name="T6" fmla="*/ 0 60000 65536"/>
                <a:gd name="T7" fmla="*/ 0 60000 65536"/>
                <a:gd name="T8" fmla="*/ 0 60000 65536"/>
                <a:gd name="T9" fmla="*/ 0 w 793"/>
                <a:gd name="T10" fmla="*/ 0 h 2379"/>
                <a:gd name="T11" fmla="*/ 793 w 793"/>
                <a:gd name="T12" fmla="*/ 2379 h 23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93" h="2379">
                  <a:moveTo>
                    <a:pt x="792" y="2378"/>
                  </a:moveTo>
                  <a:lnTo>
                    <a:pt x="0" y="1196"/>
                  </a:lnTo>
                  <a:lnTo>
                    <a:pt x="792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0" name="Oval 3"/>
            <p:cNvSpPr>
              <a:spLocks noChangeArrowheads="1"/>
            </p:cNvSpPr>
            <p:nvPr/>
          </p:nvSpPr>
          <p:spPr bwMode="auto">
            <a:xfrm rot="5400000">
              <a:off x="2352999" y="2150527"/>
              <a:ext cx="677862" cy="1851025"/>
            </a:xfrm>
            <a:prstGeom prst="ellipse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ot="10800000" vert="eaVert"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6200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200" dirty="0">
                  <a:solidFill>
                    <a:sysClr val="window" lastClr="FFFFFF"/>
                  </a:solidFill>
                </a:rPr>
                <a:t>고	객</a:t>
              </a:r>
            </a:p>
            <a:p>
              <a:pPr algn="ctr" defTabSz="76200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200" dirty="0">
                  <a:solidFill>
                    <a:sysClr val="window" lastClr="FFFFFF"/>
                  </a:solidFill>
                </a:rPr>
                <a:t>(Customer)</a:t>
              </a:r>
            </a:p>
          </p:txBody>
        </p:sp>
        <p:sp>
          <p:nvSpPr>
            <p:cNvPr id="31" name="Oval 4"/>
            <p:cNvSpPr>
              <a:spLocks noChangeArrowheads="1"/>
            </p:cNvSpPr>
            <p:nvPr/>
          </p:nvSpPr>
          <p:spPr bwMode="auto">
            <a:xfrm rot="5400000">
              <a:off x="610718" y="3686433"/>
              <a:ext cx="677862" cy="1852613"/>
            </a:xfrm>
            <a:prstGeom prst="ellipse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ot="10800000" vert="eaVert"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6200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200">
                  <a:solidFill>
                    <a:sysClr val="window" lastClr="FFFFFF"/>
                  </a:solidFill>
                </a:rPr>
                <a:t>자	사</a:t>
              </a:r>
            </a:p>
            <a:p>
              <a:pPr algn="ctr" defTabSz="76200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200">
                  <a:solidFill>
                    <a:sysClr val="window" lastClr="FFFFFF"/>
                  </a:solidFill>
                </a:rPr>
                <a:t>(Company)</a:t>
              </a:r>
            </a:p>
          </p:txBody>
        </p:sp>
        <p:sp>
          <p:nvSpPr>
            <p:cNvPr id="32" name="Oval 5"/>
            <p:cNvSpPr>
              <a:spLocks noChangeArrowheads="1"/>
            </p:cNvSpPr>
            <p:nvPr/>
          </p:nvSpPr>
          <p:spPr bwMode="auto">
            <a:xfrm rot="5400000">
              <a:off x="4095280" y="3686434"/>
              <a:ext cx="677862" cy="1852612"/>
            </a:xfrm>
            <a:prstGeom prst="ellipse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ot="10800000" vert="eaVert"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6200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200" dirty="0">
                  <a:solidFill>
                    <a:sysClr val="window" lastClr="FFFFFF"/>
                  </a:solidFill>
                </a:rPr>
                <a:t>경  </a:t>
              </a:r>
              <a:r>
                <a:rPr lang="ko-KR" altLang="en-US" sz="1200" dirty="0" err="1">
                  <a:solidFill>
                    <a:sysClr val="window" lastClr="FFFFFF"/>
                  </a:solidFill>
                </a:rPr>
                <a:t>쟁</a:t>
              </a:r>
              <a:r>
                <a:rPr lang="ko-KR" altLang="en-US" sz="1200" dirty="0">
                  <a:solidFill>
                    <a:sysClr val="window" lastClr="FFFFFF"/>
                  </a:solidFill>
                </a:rPr>
                <a:t>  사</a:t>
              </a:r>
            </a:p>
            <a:p>
              <a:pPr algn="ctr" defTabSz="76200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200" dirty="0">
                  <a:solidFill>
                    <a:sysClr val="window" lastClr="FFFFFF"/>
                  </a:solidFill>
                </a:rPr>
                <a:t>(Competitor)</a:t>
              </a:r>
            </a:p>
          </p:txBody>
        </p:sp>
        <p:sp>
          <p:nvSpPr>
            <p:cNvPr id="119828" name="Line 6"/>
            <p:cNvSpPr>
              <a:spLocks noChangeShapeType="1"/>
            </p:cNvSpPr>
            <p:nvPr/>
          </p:nvSpPr>
          <p:spPr bwMode="auto">
            <a:xfrm rot="5400000" flipV="1">
              <a:off x="2691136" y="3842803"/>
              <a:ext cx="0" cy="15351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4" name="Rectangle 7"/>
            <p:cNvSpPr>
              <a:spLocks noChangeArrowheads="1"/>
            </p:cNvSpPr>
            <p:nvPr/>
          </p:nvSpPr>
          <p:spPr bwMode="auto">
            <a:xfrm>
              <a:off x="3507905" y="2631774"/>
              <a:ext cx="2209969" cy="892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62000">
                <a:lnSpc>
                  <a:spcPct val="110000"/>
                </a:lnSpc>
                <a:defRPr/>
              </a:pPr>
              <a:r>
                <a:rPr lang="en-US" altLang="ko-KR" sz="1200" dirty="0">
                  <a:latin typeface="+mn-ea"/>
                </a:rPr>
                <a:t>- </a:t>
              </a:r>
              <a:r>
                <a:rPr lang="ko-KR" altLang="en-US" sz="1200" dirty="0">
                  <a:latin typeface="+mn-ea"/>
                </a:rPr>
                <a:t>시장규모 및 성장성</a:t>
              </a:r>
            </a:p>
            <a:p>
              <a:pPr defTabSz="762000">
                <a:lnSpc>
                  <a:spcPct val="110000"/>
                </a:lnSpc>
                <a:defRPr/>
              </a:pPr>
              <a:r>
                <a:rPr lang="en-US" altLang="ko-KR" sz="1200" dirty="0">
                  <a:latin typeface="+mn-ea"/>
                </a:rPr>
                <a:t>- </a:t>
              </a:r>
              <a:r>
                <a:rPr lang="ko-KR" altLang="en-US" sz="1200" dirty="0">
                  <a:latin typeface="+mn-ea"/>
                </a:rPr>
                <a:t>시장구조변화</a:t>
              </a:r>
            </a:p>
            <a:p>
              <a:pPr defTabSz="762000">
                <a:lnSpc>
                  <a:spcPct val="110000"/>
                </a:lnSpc>
                <a:defRPr/>
              </a:pPr>
              <a:r>
                <a:rPr lang="en-US" altLang="ko-KR" sz="1200" dirty="0">
                  <a:latin typeface="+mn-ea"/>
                </a:rPr>
                <a:t>- </a:t>
              </a:r>
              <a:r>
                <a:rPr lang="ko-KR" altLang="en-US" sz="1200" dirty="0">
                  <a:latin typeface="+mn-ea"/>
                </a:rPr>
                <a:t>시장세분화</a:t>
              </a:r>
            </a:p>
            <a:p>
              <a:pPr defTabSz="762000">
                <a:lnSpc>
                  <a:spcPct val="110000"/>
                </a:lnSpc>
                <a:defRPr/>
              </a:pPr>
              <a:r>
                <a:rPr lang="en-US" altLang="ko-KR" sz="1200" dirty="0">
                  <a:latin typeface="+mn-ea"/>
                </a:rPr>
                <a:t>- </a:t>
              </a:r>
              <a:r>
                <a:rPr lang="ko-KR" altLang="en-US" sz="1200" dirty="0">
                  <a:latin typeface="+mn-ea"/>
                </a:rPr>
                <a:t>세분 </a:t>
              </a:r>
              <a:r>
                <a:rPr lang="ko-KR" altLang="en-US" sz="1200" dirty="0" err="1">
                  <a:latin typeface="+mn-ea"/>
                </a:rPr>
                <a:t>고객집단별</a:t>
              </a:r>
              <a:r>
                <a:rPr lang="ko-KR" altLang="en-US" sz="1200" dirty="0">
                  <a:latin typeface="+mn-ea"/>
                </a:rPr>
                <a:t> </a:t>
              </a:r>
              <a:r>
                <a:rPr lang="ko-KR" altLang="en-US" sz="1200" dirty="0" err="1">
                  <a:latin typeface="+mn-ea"/>
                </a:rPr>
                <a:t>니즈현황</a:t>
              </a:r>
              <a:r>
                <a:rPr lang="en-US" altLang="ko-KR" sz="1200" dirty="0">
                  <a:latin typeface="+mn-ea"/>
                </a:rPr>
                <a:t>·</a:t>
              </a:r>
              <a:r>
                <a:rPr lang="ko-KR" altLang="en-US" sz="1200" dirty="0">
                  <a:latin typeface="+mn-ea"/>
                </a:rPr>
                <a:t>추이</a:t>
              </a:r>
            </a:p>
          </p:txBody>
        </p:sp>
        <p:sp>
          <p:nvSpPr>
            <p:cNvPr id="35" name="Rectangle 8"/>
            <p:cNvSpPr>
              <a:spLocks noChangeArrowheads="1"/>
            </p:cNvSpPr>
            <p:nvPr/>
          </p:nvSpPr>
          <p:spPr bwMode="auto">
            <a:xfrm>
              <a:off x="3748843" y="4990855"/>
              <a:ext cx="1949973" cy="485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62000">
                <a:lnSpc>
                  <a:spcPct val="110000"/>
                </a:lnSpc>
                <a:buFontTx/>
                <a:buChar char="-"/>
                <a:defRPr/>
              </a:pPr>
              <a:r>
                <a:rPr lang="ko-KR" altLang="en-US" sz="1200">
                  <a:latin typeface="+mn-ea"/>
                </a:rPr>
                <a:t> 당사의 주요 경쟁사</a:t>
              </a:r>
            </a:p>
            <a:p>
              <a:pPr defTabSz="762000">
                <a:lnSpc>
                  <a:spcPct val="110000"/>
                </a:lnSpc>
                <a:buFontTx/>
                <a:buChar char="-"/>
                <a:defRPr/>
              </a:pPr>
              <a:r>
                <a:rPr lang="ko-KR" altLang="en-US" sz="1200">
                  <a:latin typeface="+mn-ea"/>
                </a:rPr>
                <a:t> 주요 경쟁자의 강점과 약점</a:t>
              </a:r>
            </a:p>
          </p:txBody>
        </p:sp>
        <p:sp>
          <p:nvSpPr>
            <p:cNvPr id="36" name="Rectangle 9"/>
            <p:cNvSpPr>
              <a:spLocks noChangeArrowheads="1"/>
            </p:cNvSpPr>
            <p:nvPr/>
          </p:nvSpPr>
          <p:spPr bwMode="auto">
            <a:xfrm>
              <a:off x="2069407" y="4354252"/>
              <a:ext cx="1203361" cy="296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62000">
                <a:lnSpc>
                  <a:spcPct val="120000"/>
                </a:lnSpc>
                <a:defRPr/>
              </a:pPr>
              <a:r>
                <a:rPr lang="en-US" altLang="ko-KR" sz="1200" dirty="0">
                  <a:latin typeface="+mn-ea"/>
                </a:rPr>
                <a:t>(</a:t>
              </a:r>
              <a:r>
                <a:rPr lang="ko-KR" altLang="en-US" sz="1200" dirty="0">
                  <a:latin typeface="+mn-ea"/>
                </a:rPr>
                <a:t>강점</a:t>
              </a:r>
              <a:r>
                <a:rPr lang="en-US" altLang="ko-KR" sz="1200" dirty="0">
                  <a:latin typeface="+mn-ea"/>
                </a:rPr>
                <a:t>/</a:t>
              </a:r>
              <a:r>
                <a:rPr lang="ko-KR" altLang="en-US" sz="1200" dirty="0">
                  <a:latin typeface="+mn-ea"/>
                </a:rPr>
                <a:t>약점 비교</a:t>
              </a:r>
              <a:r>
                <a:rPr lang="en-US" altLang="ko-KR" sz="1200" dirty="0">
                  <a:latin typeface="+mn-ea"/>
                </a:rPr>
                <a:t>)</a:t>
              </a:r>
            </a:p>
          </p:txBody>
        </p:sp>
        <p:grpSp>
          <p:nvGrpSpPr>
            <p:cNvPr id="119832" name="그룹 36"/>
            <p:cNvGrpSpPr>
              <a:grpSpLocks/>
            </p:cNvGrpSpPr>
            <p:nvPr/>
          </p:nvGrpSpPr>
          <p:grpSpPr bwMode="auto">
            <a:xfrm>
              <a:off x="-217859" y="2347601"/>
              <a:ext cx="1654175" cy="1931475"/>
              <a:chOff x="1333649" y="1929573"/>
              <a:chExt cx="1654175" cy="1931475"/>
            </a:xfrm>
          </p:grpSpPr>
          <p:sp>
            <p:nvSpPr>
              <p:cNvPr id="40" name="AutoShape 10"/>
              <p:cNvSpPr>
                <a:spLocks noChangeArrowheads="1"/>
              </p:cNvSpPr>
              <p:nvPr/>
            </p:nvSpPr>
            <p:spPr bwMode="auto">
              <a:xfrm rot="5400000">
                <a:off x="1195052" y="2068170"/>
                <a:ext cx="1932036" cy="1654842"/>
              </a:xfrm>
              <a:prstGeom prst="upArrow">
                <a:avLst>
                  <a:gd name="adj1" fmla="val 75009"/>
                  <a:gd name="adj2" fmla="val 33097"/>
                </a:avLst>
              </a:prstGeom>
              <a:gradFill rotWithShape="1">
                <a:gsLst>
                  <a:gs pos="0">
                    <a:srgbClr val="4BACC6">
                      <a:tint val="50000"/>
                      <a:satMod val="300000"/>
                    </a:srgbClr>
                  </a:gs>
                  <a:gs pos="35000">
                    <a:srgbClr val="4BACC6">
                      <a:tint val="37000"/>
                      <a:satMod val="300000"/>
                    </a:srgbClr>
                  </a:gs>
                  <a:gs pos="100000">
                    <a:srgbClr val="4BACC6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4BACC6">
                    <a:shade val="95000"/>
                    <a:satMod val="105000"/>
                  </a:srgbClr>
                </a:solidFill>
                <a:prstDash val="solid"/>
                <a:headEnd/>
                <a:tailE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vert="eaVert" wrap="none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9835" name="Rectangle 11"/>
              <p:cNvSpPr>
                <a:spLocks noChangeArrowheads="1"/>
              </p:cNvSpPr>
              <p:nvPr/>
            </p:nvSpPr>
            <p:spPr bwMode="auto">
              <a:xfrm>
                <a:off x="1497163" y="2319081"/>
                <a:ext cx="849592" cy="11827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76200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1pPr>
                <a:lvl2pPr marL="742950" indent="-285750" defTabSz="76200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2pPr>
                <a:lvl3pPr marL="1143000" indent="-228600" defTabSz="76200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3pPr>
                <a:lvl4pPr marL="1600200" indent="-228600" defTabSz="76200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4pPr>
                <a:lvl5pPr marL="2057400" indent="-228600" defTabSz="762000"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서울남산체 M" pitchFamily="18" charset="-127"/>
                    <a:ea typeface="굴림" pitchFamily="50" charset="-127"/>
                  </a:defRPr>
                </a:lvl9pPr>
              </a:lstStyle>
              <a:p>
                <a:pPr eaLnBrk="1" latinLnBrk="1" hangingPunct="1">
                  <a:lnSpc>
                    <a:spcPct val="120000"/>
                  </a:lnSpc>
                </a:pPr>
                <a:r>
                  <a:rPr lang="ko-KR" altLang="en-US" sz="1200" b="1" dirty="0">
                    <a:solidFill>
                      <a:srgbClr val="000000"/>
                    </a:solidFill>
                    <a:ea typeface="서울남산체 M" pitchFamily="18" charset="-127"/>
                  </a:rPr>
                  <a:t>   </a:t>
                </a:r>
                <a:r>
                  <a:rPr lang="en-US" altLang="ko-KR" sz="1200" b="1" u="sng" dirty="0">
                    <a:solidFill>
                      <a:srgbClr val="000000"/>
                    </a:solidFill>
                    <a:ea typeface="서울남산체 M" pitchFamily="18" charset="-127"/>
                  </a:rPr>
                  <a:t>FAW</a:t>
                </a:r>
                <a:endParaRPr lang="en-US" altLang="ko-KR" sz="1200" b="1" dirty="0">
                  <a:solidFill>
                    <a:srgbClr val="000000"/>
                  </a:solidFill>
                  <a:ea typeface="서울남산체 M" pitchFamily="18" charset="-127"/>
                </a:endParaRPr>
              </a:p>
              <a:p>
                <a:pPr eaLnBrk="1" latinLnBrk="1" hangingPunct="1">
                  <a:lnSpc>
                    <a:spcPct val="120000"/>
                  </a:lnSpc>
                </a:pPr>
                <a:r>
                  <a:rPr lang="en-US" altLang="ko-KR" sz="1200" dirty="0">
                    <a:solidFill>
                      <a:srgbClr val="000000"/>
                    </a:solidFill>
                    <a:ea typeface="서울남산체 M" pitchFamily="18" charset="-127"/>
                  </a:rPr>
                  <a:t>- </a:t>
                </a:r>
                <a:r>
                  <a:rPr lang="ko-KR" altLang="en-US" sz="1200" dirty="0">
                    <a:solidFill>
                      <a:srgbClr val="000000"/>
                    </a:solidFill>
                    <a:ea typeface="서울남산체 M" pitchFamily="18" charset="-127"/>
                  </a:rPr>
                  <a:t>수요환경</a:t>
                </a:r>
              </a:p>
              <a:p>
                <a:pPr eaLnBrk="1" latinLnBrk="1" hangingPunct="1">
                  <a:lnSpc>
                    <a:spcPct val="120000"/>
                  </a:lnSpc>
                </a:pPr>
                <a:r>
                  <a:rPr lang="en-US" altLang="ko-KR" sz="1200" dirty="0">
                    <a:solidFill>
                      <a:srgbClr val="000000"/>
                    </a:solidFill>
                    <a:ea typeface="서울남산체 M" pitchFamily="18" charset="-127"/>
                  </a:rPr>
                  <a:t>- </a:t>
                </a:r>
                <a:r>
                  <a:rPr lang="ko-KR" altLang="en-US" sz="1200" dirty="0">
                    <a:solidFill>
                      <a:srgbClr val="000000"/>
                    </a:solidFill>
                    <a:ea typeface="서울남산체 M" pitchFamily="18" charset="-127"/>
                  </a:rPr>
                  <a:t>경쟁환경</a:t>
                </a:r>
              </a:p>
              <a:p>
                <a:pPr eaLnBrk="1" latinLnBrk="1" hangingPunct="1">
                  <a:lnSpc>
                    <a:spcPct val="120000"/>
                  </a:lnSpc>
                </a:pPr>
                <a:r>
                  <a:rPr lang="en-US" altLang="ko-KR" sz="1200" dirty="0">
                    <a:solidFill>
                      <a:srgbClr val="000000"/>
                    </a:solidFill>
                    <a:ea typeface="서울남산체 M" pitchFamily="18" charset="-127"/>
                  </a:rPr>
                  <a:t>- </a:t>
                </a:r>
                <a:r>
                  <a:rPr lang="ko-KR" altLang="en-US" sz="1200" dirty="0">
                    <a:solidFill>
                      <a:srgbClr val="000000"/>
                    </a:solidFill>
                    <a:ea typeface="서울남산체 M" pitchFamily="18" charset="-127"/>
                  </a:rPr>
                  <a:t>기술환경</a:t>
                </a:r>
              </a:p>
              <a:p>
                <a:pPr eaLnBrk="1" latinLnBrk="1" hangingPunct="1">
                  <a:lnSpc>
                    <a:spcPct val="120000"/>
                  </a:lnSpc>
                </a:pPr>
                <a:r>
                  <a:rPr lang="en-US" altLang="ko-KR" sz="1200" dirty="0">
                    <a:solidFill>
                      <a:srgbClr val="000000"/>
                    </a:solidFill>
                    <a:ea typeface="서울남산체 M" pitchFamily="18" charset="-127"/>
                  </a:rPr>
                  <a:t>- </a:t>
                </a:r>
                <a:r>
                  <a:rPr lang="ko-KR" altLang="en-US" sz="1200" dirty="0">
                    <a:solidFill>
                      <a:srgbClr val="000000"/>
                    </a:solidFill>
                    <a:ea typeface="서울남산체 M" pitchFamily="18" charset="-127"/>
                  </a:rPr>
                  <a:t>정책환경</a:t>
                </a:r>
              </a:p>
            </p:txBody>
          </p:sp>
        </p:grpSp>
        <p:sp>
          <p:nvSpPr>
            <p:cNvPr id="38" name="Rectangle 14"/>
            <p:cNvSpPr>
              <a:spLocks noChangeArrowheads="1"/>
            </p:cNvSpPr>
            <p:nvPr/>
          </p:nvSpPr>
          <p:spPr bwMode="auto">
            <a:xfrm>
              <a:off x="-166914" y="4990855"/>
              <a:ext cx="1161201" cy="1501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62000">
                <a:lnSpc>
                  <a:spcPct val="110000"/>
                </a:lnSpc>
                <a:buFontTx/>
                <a:buChar char="-"/>
                <a:defRPr/>
              </a:pPr>
              <a:r>
                <a:rPr lang="ko-KR" altLang="en-US" sz="1200">
                  <a:latin typeface="+mn-ea"/>
                </a:rPr>
                <a:t> 시장점유율</a:t>
              </a:r>
            </a:p>
            <a:p>
              <a:pPr defTabSz="762000">
                <a:lnSpc>
                  <a:spcPct val="110000"/>
                </a:lnSpc>
                <a:buFontTx/>
                <a:buChar char="-"/>
                <a:defRPr/>
              </a:pPr>
              <a:r>
                <a:rPr lang="ko-KR" altLang="en-US" sz="1200">
                  <a:latin typeface="+mn-ea"/>
                </a:rPr>
                <a:t> 브랜드 이미지</a:t>
              </a:r>
            </a:p>
            <a:p>
              <a:pPr defTabSz="762000">
                <a:lnSpc>
                  <a:spcPct val="110000"/>
                </a:lnSpc>
                <a:buFontTx/>
                <a:buChar char="-"/>
                <a:defRPr/>
              </a:pPr>
              <a:r>
                <a:rPr lang="ko-KR" altLang="en-US" sz="1200">
                  <a:latin typeface="+mn-ea"/>
                </a:rPr>
                <a:t> 기술력</a:t>
              </a:r>
              <a:r>
                <a:rPr lang="en-US" altLang="ko-KR" sz="1200">
                  <a:latin typeface="+mn-ea"/>
                </a:rPr>
                <a:t>/</a:t>
              </a:r>
              <a:r>
                <a:rPr lang="ko-KR" altLang="en-US" sz="1200">
                  <a:latin typeface="+mn-ea"/>
                </a:rPr>
                <a:t>품질</a:t>
              </a:r>
            </a:p>
            <a:p>
              <a:pPr defTabSz="762000">
                <a:lnSpc>
                  <a:spcPct val="110000"/>
                </a:lnSpc>
                <a:buFontTx/>
                <a:buChar char="-"/>
                <a:defRPr/>
              </a:pPr>
              <a:r>
                <a:rPr lang="ko-KR" altLang="en-US" sz="1200">
                  <a:latin typeface="+mn-ea"/>
                </a:rPr>
                <a:t> 판매력</a:t>
              </a:r>
            </a:p>
            <a:p>
              <a:pPr defTabSz="762000">
                <a:lnSpc>
                  <a:spcPct val="110000"/>
                </a:lnSpc>
                <a:buFontTx/>
                <a:buChar char="-"/>
                <a:defRPr/>
              </a:pPr>
              <a:r>
                <a:rPr lang="ko-KR" altLang="en-US" sz="1200">
                  <a:latin typeface="+mn-ea"/>
                </a:rPr>
                <a:t> 이익율</a:t>
              </a:r>
            </a:p>
            <a:p>
              <a:pPr defTabSz="762000">
                <a:lnSpc>
                  <a:spcPct val="110000"/>
                </a:lnSpc>
                <a:buFontTx/>
                <a:buChar char="-"/>
                <a:defRPr/>
              </a:pPr>
              <a:r>
                <a:rPr lang="ko-KR" altLang="en-US" sz="1200">
                  <a:latin typeface="+mn-ea"/>
                </a:rPr>
                <a:t> 자원</a:t>
              </a:r>
            </a:p>
            <a:p>
              <a:pPr defTabSz="762000">
                <a:lnSpc>
                  <a:spcPct val="110000"/>
                </a:lnSpc>
                <a:buFontTx/>
                <a:buChar char="-"/>
                <a:defRPr/>
              </a:pPr>
              <a:r>
                <a:rPr lang="ko-KR" altLang="en-US" sz="1200">
                  <a:latin typeface="+mn-ea"/>
                </a:rPr>
                <a:t> 조직풍토 등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44798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err="1" smtClean="0"/>
              <a:t>외부환경분석</a:t>
            </a:r>
            <a:r>
              <a:rPr dirty="0" smtClean="0"/>
              <a:t> </a:t>
            </a:r>
            <a:r>
              <a:rPr dirty="0" err="1" smtClean="0"/>
              <a:t>도구</a:t>
            </a:r>
            <a:endParaRPr dirty="0"/>
          </a:p>
        </p:txBody>
      </p:sp>
      <p:sp>
        <p:nvSpPr>
          <p:cNvPr id="120835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CFD30F5C-A346-43FD-BA9B-F3BBD3C7D1AE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49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20839" name="그룹 23"/>
          <p:cNvGrpSpPr>
            <a:grpSpLocks/>
          </p:cNvGrpSpPr>
          <p:nvPr/>
        </p:nvGrpSpPr>
        <p:grpSpPr bwMode="auto">
          <a:xfrm>
            <a:off x="355600" y="1158875"/>
            <a:ext cx="635000" cy="704850"/>
            <a:chOff x="810130" y="7372392"/>
            <a:chExt cx="633507" cy="705705"/>
          </a:xfrm>
        </p:grpSpPr>
        <p:sp>
          <p:nvSpPr>
            <p:cNvPr id="25" name="TextBox 24"/>
            <p:cNvSpPr txBox="1"/>
            <p:nvPr/>
          </p:nvSpPr>
          <p:spPr>
            <a:xfrm>
              <a:off x="810130" y="7677562"/>
              <a:ext cx="633507" cy="4005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시나리오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경영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20874" name="그림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0840" name="모서리가 둥근 직사각형 25"/>
          <p:cNvSpPr>
            <a:spLocks noChangeArrowheads="1"/>
          </p:cNvSpPr>
          <p:nvPr/>
        </p:nvSpPr>
        <p:spPr bwMode="auto">
          <a:xfrm>
            <a:off x="946150" y="1565275"/>
            <a:ext cx="5437189" cy="7207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algn="ctr" defTabSz="914400" eaLnBrk="1" hangingPunct="1"/>
            <a:r>
              <a:rPr kumimoji="0" lang="ko-KR" altLang="en-US" sz="1200" dirty="0">
                <a:solidFill>
                  <a:schemeClr val="tx2"/>
                </a:solidFill>
                <a:ea typeface="서울남산체 M" pitchFamily="18" charset="-127"/>
              </a:rPr>
              <a:t>기업환경의 유의미한 불확실한 요소들을 찾아낸 이후에 각 요소들이 변할 수 </a:t>
            </a:r>
            <a:r>
              <a:rPr kumimoji="0" lang="ko-KR" altLang="en-US" sz="1200" dirty="0" smtClean="0">
                <a:solidFill>
                  <a:schemeClr val="tx2"/>
                </a:solidFill>
                <a:ea typeface="서울남산체 M" pitchFamily="18" charset="-127"/>
              </a:rPr>
              <a:t>있는</a:t>
            </a:r>
            <a:endParaRPr kumimoji="0" lang="en-US" altLang="ko-KR" sz="1200" dirty="0" smtClean="0">
              <a:solidFill>
                <a:schemeClr val="tx2"/>
              </a:solidFill>
              <a:ea typeface="서울남산체 M" pitchFamily="18" charset="-127"/>
            </a:endParaRPr>
          </a:p>
          <a:p>
            <a:pPr algn="ctr" defTabSz="914400" eaLnBrk="1" hangingPunct="1"/>
            <a:r>
              <a:rPr kumimoji="0" lang="ko-KR" altLang="en-US" sz="1200" dirty="0" smtClean="0">
                <a:solidFill>
                  <a:schemeClr val="tx2"/>
                </a:solidFill>
                <a:ea typeface="서울남산체 M" pitchFamily="18" charset="-127"/>
              </a:rPr>
              <a:t>시나리오에 </a:t>
            </a:r>
            <a:r>
              <a:rPr kumimoji="0" lang="ko-KR" altLang="en-US" sz="1200" dirty="0">
                <a:solidFill>
                  <a:schemeClr val="tx2"/>
                </a:solidFill>
                <a:ea typeface="서울남산체 M" pitchFamily="18" charset="-127"/>
              </a:rPr>
              <a:t>대해 전략대안을 마련하고</a:t>
            </a:r>
            <a:r>
              <a:rPr kumimoji="0" lang="en-US" altLang="ko-KR" sz="1200" dirty="0">
                <a:solidFill>
                  <a:schemeClr val="tx2"/>
                </a:solidFill>
                <a:ea typeface="서울남산체 M" pitchFamily="18" charset="-127"/>
              </a:rPr>
              <a:t>, </a:t>
            </a:r>
            <a:r>
              <a:rPr kumimoji="0" lang="ko-KR" altLang="en-US" sz="1200" dirty="0">
                <a:solidFill>
                  <a:schemeClr val="tx2"/>
                </a:solidFill>
                <a:ea typeface="서울남산체 M" pitchFamily="18" charset="-127"/>
              </a:rPr>
              <a:t>어떤 시나리오가 펼쳐질지 예의주시하는 활동</a:t>
            </a:r>
            <a:endParaRPr kumimoji="0" lang="ko-KR" altLang="en-US" sz="1200" dirty="0">
              <a:solidFill>
                <a:schemeClr val="tx2"/>
              </a:solidFill>
              <a:ea typeface="서울남산체 M" pitchFamily="18" charset="-127"/>
              <a:sym typeface="Wingdings" pitchFamily="2" charset="2"/>
            </a:endParaRPr>
          </a:p>
        </p:txBody>
      </p:sp>
      <p:graphicFrame>
        <p:nvGraphicFramePr>
          <p:cNvPr id="28" name="표 27"/>
          <p:cNvGraphicFramePr>
            <a:graphicFrameLocks noGrp="1"/>
          </p:cNvGraphicFramePr>
          <p:nvPr/>
        </p:nvGraphicFramePr>
        <p:xfrm>
          <a:off x="990600" y="2478088"/>
          <a:ext cx="5392739" cy="32400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5374"/>
                <a:gridCol w="2859785"/>
                <a:gridCol w="1797580"/>
              </a:tblGrid>
              <a:tr h="46287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/>
                        <a:t>단계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>
                    <a:lnL w="12700" cmpd="sng">
                      <a:noFill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/>
                        <a:t>예상 질문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/>
                        <a:t>프로세스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>
                    <a:lnR w="12700" cmpd="sng">
                      <a:noFill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6287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r>
                        <a:rPr lang="ko-KR" altLang="en-US" sz="1200" dirty="0" smtClean="0"/>
                        <a:t>단계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/>
                        <a:t>무엇을 의사결정 할 것인가</a:t>
                      </a:r>
                      <a:r>
                        <a:rPr lang="en-US" altLang="ko-KR" sz="1200" dirty="0" smtClean="0"/>
                        <a:t>?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핵심 이슈 파악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>
                    <a:lnR w="12700" cmpd="sng">
                      <a:noFill/>
                    </a:lnR>
                  </a:tcPr>
                </a:tc>
              </a:tr>
              <a:tr h="46287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r>
                        <a:rPr lang="ko-KR" altLang="en-US" sz="1200" dirty="0" smtClean="0"/>
                        <a:t>단계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/>
                        <a:t>무엇을 알아야 의사결정 할 수 있는가</a:t>
                      </a:r>
                      <a:r>
                        <a:rPr lang="en-US" altLang="ko-KR" sz="1200" dirty="0" smtClean="0"/>
                        <a:t>?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의사결정 요소 파악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>
                    <a:lnR w="12700" cmpd="sng">
                      <a:noFill/>
                    </a:lnR>
                  </a:tcPr>
                </a:tc>
              </a:tr>
              <a:tr h="46287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r>
                        <a:rPr lang="ko-KR" altLang="en-US" sz="1200" dirty="0" smtClean="0"/>
                        <a:t>단계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/>
                        <a:t>변수는 무엇이며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핵심은 무엇인가</a:t>
                      </a:r>
                      <a:r>
                        <a:rPr lang="en-US" altLang="ko-KR" sz="1200" dirty="0" smtClean="0"/>
                        <a:t>?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핵심 변수 파악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>
                    <a:lnR w="12700" cmpd="sng">
                      <a:noFill/>
                    </a:lnR>
                  </a:tcPr>
                </a:tc>
              </a:tr>
              <a:tr h="46287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r>
                        <a:rPr lang="ko-KR" altLang="en-US" sz="1200" dirty="0" smtClean="0"/>
                        <a:t>단계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/>
                        <a:t>의미 있는 시나리오는 무엇인가</a:t>
                      </a:r>
                      <a:r>
                        <a:rPr lang="en-US" altLang="ko-KR" sz="1200" dirty="0" smtClean="0"/>
                        <a:t>?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시나리오 도출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>
                    <a:lnR w="12700" cmpd="sng">
                      <a:noFill/>
                    </a:lnR>
                  </a:tcPr>
                </a:tc>
              </a:tr>
              <a:tr h="46287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</a:t>
                      </a:r>
                      <a:r>
                        <a:rPr lang="ko-KR" altLang="en-US" sz="1200" dirty="0" smtClean="0"/>
                        <a:t>단계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/>
                        <a:t>미래를 구체적으로 예측할 수 있는가</a:t>
                      </a:r>
                      <a:r>
                        <a:rPr lang="en-US" altLang="ko-KR" sz="1200" dirty="0" smtClean="0"/>
                        <a:t>?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시나리오 서술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>
                    <a:lnR w="12700" cmpd="sng">
                      <a:noFill/>
                    </a:lnR>
                  </a:tcPr>
                </a:tc>
              </a:tr>
              <a:tr h="46287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6</a:t>
                      </a:r>
                      <a:r>
                        <a:rPr lang="ko-KR" altLang="en-US" sz="1200" dirty="0" smtClean="0"/>
                        <a:t>단계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/>
                        <a:t>미래 예측 결과에 어떻게 대응해야 하는가</a:t>
                      </a:r>
                      <a:r>
                        <a:rPr lang="en-US" altLang="ko-KR" sz="1200" dirty="0" smtClean="0"/>
                        <a:t>?</a:t>
                      </a:r>
                      <a:r>
                        <a:rPr lang="ko-KR" altLang="en-US" sz="1200" dirty="0" smtClean="0"/>
                        <a:t> 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대응전략 수립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28" marR="91428" marT="45716" marB="45716" anchor="ctr">
                    <a:lnR w="12700" cmpd="sng">
                      <a:noFill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872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8905875"/>
            <a:ext cx="1939925" cy="179388"/>
          </a:xfrm>
        </p:spPr>
        <p:txBody>
          <a:bodyPr/>
          <a:lstStyle/>
          <a:p>
            <a:pPr>
              <a:defRPr/>
            </a:pPr>
            <a:fld id="{172E8F13-FE4D-4474-B69F-6B86F69B9FD7}" type="slidenum">
              <a:rPr lang="ko-KR" altLang="en-US" smtClean="0"/>
              <a:pPr>
                <a:defRPr/>
              </a:pPr>
              <a:t>5</a:t>
            </a:fld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47763" y="4483100"/>
            <a:ext cx="48387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3200" b="1" dirty="0">
                <a:latin typeface="+mj-ea"/>
                <a:ea typeface="+mj-ea"/>
              </a:rPr>
              <a:t>1. </a:t>
            </a:r>
            <a:r>
              <a:rPr lang="ko-KR" altLang="en-US" sz="3200" b="1" dirty="0" err="1">
                <a:latin typeface="+mj-ea"/>
                <a:ea typeface="+mj-ea"/>
              </a:rPr>
              <a:t>사회적기업</a:t>
            </a:r>
            <a:r>
              <a:rPr lang="ko-KR" altLang="en-US" sz="3200" b="1" dirty="0">
                <a:latin typeface="+mj-ea"/>
                <a:ea typeface="+mj-ea"/>
              </a:rPr>
              <a:t> 컨설턴트 이해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err="1" smtClean="0"/>
              <a:t>외부환경분석</a:t>
            </a:r>
            <a:r>
              <a:rPr dirty="0" smtClean="0"/>
              <a:t> </a:t>
            </a:r>
            <a:r>
              <a:rPr dirty="0" err="1" smtClean="0"/>
              <a:t>도구</a:t>
            </a:r>
            <a:endParaRPr dirty="0"/>
          </a:p>
        </p:txBody>
      </p:sp>
      <p:sp>
        <p:nvSpPr>
          <p:cNvPr id="120835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CFD30F5C-A346-43FD-BA9B-F3BBD3C7D1AE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50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" name="그룹 23"/>
          <p:cNvGrpSpPr>
            <a:grpSpLocks/>
          </p:cNvGrpSpPr>
          <p:nvPr/>
        </p:nvGrpSpPr>
        <p:grpSpPr bwMode="auto">
          <a:xfrm>
            <a:off x="355600" y="1158875"/>
            <a:ext cx="635000" cy="704850"/>
            <a:chOff x="810130" y="7372392"/>
            <a:chExt cx="633507" cy="705705"/>
          </a:xfrm>
        </p:grpSpPr>
        <p:sp>
          <p:nvSpPr>
            <p:cNvPr id="25" name="TextBox 24"/>
            <p:cNvSpPr txBox="1"/>
            <p:nvPr/>
          </p:nvSpPr>
          <p:spPr>
            <a:xfrm>
              <a:off x="810130" y="7677562"/>
              <a:ext cx="633507" cy="4005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시나리오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경영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20874" name="그림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9258" y="1436065"/>
            <a:ext cx="4913243" cy="3491645"/>
          </a:xfrm>
          <a:prstGeom prst="rect">
            <a:avLst/>
          </a:prstGeom>
          <a:ln w="63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4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 latinLnBrk="0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" name="그림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872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err="1" smtClean="0"/>
              <a:t>내부역량분석</a:t>
            </a:r>
            <a:r>
              <a:rPr dirty="0" smtClean="0"/>
              <a:t> </a:t>
            </a:r>
            <a:r>
              <a:rPr dirty="0" err="1" smtClean="0"/>
              <a:t>도구</a:t>
            </a:r>
            <a:endParaRPr dirty="0" smtClean="0"/>
          </a:p>
        </p:txBody>
      </p:sp>
      <p:sp>
        <p:nvSpPr>
          <p:cNvPr id="121859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95D9A9EF-E553-4970-AF5B-FD75DCCB6BC6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51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21863" name="그룹 8"/>
          <p:cNvGrpSpPr>
            <a:grpSpLocks/>
          </p:cNvGrpSpPr>
          <p:nvPr/>
        </p:nvGrpSpPr>
        <p:grpSpPr bwMode="auto">
          <a:xfrm>
            <a:off x="353141" y="1158876"/>
            <a:ext cx="639919" cy="704821"/>
            <a:chOff x="806444" y="7372392"/>
            <a:chExt cx="641192" cy="706291"/>
          </a:xfrm>
        </p:grpSpPr>
        <p:sp>
          <p:nvSpPr>
            <p:cNvPr id="121865" name="TextBox 9"/>
            <p:cNvSpPr txBox="1">
              <a:spLocks noChangeArrowheads="1"/>
            </p:cNvSpPr>
            <p:nvPr/>
          </p:nvSpPr>
          <p:spPr bwMode="auto">
            <a:xfrm>
              <a:off x="806444" y="7677738"/>
              <a:ext cx="641192" cy="40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eaLnBrk="1" latinLnBrk="1" hangingPunct="1"/>
              <a:r>
                <a:rPr lang="ko-KR" altLang="en-US" sz="1000" dirty="0" smtClean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내부역량</a:t>
              </a:r>
              <a:endParaRPr lang="en-US" altLang="ko-KR" sz="1000" dirty="0" smtClean="0">
                <a:solidFill>
                  <a:srgbClr val="7F7F7F"/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/>
              <a:r>
                <a:rPr lang="ko-KR" altLang="en-US" sz="1000" dirty="0" smtClean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분석도구</a:t>
              </a:r>
              <a:endParaRPr lang="en-US" altLang="ko-KR" sz="1000" dirty="0">
                <a:solidFill>
                  <a:srgbClr val="7F7F7F"/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21866" name="그림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그룹 17"/>
          <p:cNvGrpSpPr/>
          <p:nvPr/>
        </p:nvGrpSpPr>
        <p:grpSpPr>
          <a:xfrm>
            <a:off x="1187624" y="1484312"/>
            <a:ext cx="4875246" cy="4149726"/>
            <a:chOff x="1187624" y="1484312"/>
            <a:chExt cx="5195714" cy="4810100"/>
          </a:xfrm>
        </p:grpSpPr>
        <p:sp>
          <p:nvSpPr>
            <p:cNvPr id="11" name="모서리가 둥근 직사각형 10"/>
            <p:cNvSpPr/>
            <p:nvPr/>
          </p:nvSpPr>
          <p:spPr>
            <a:xfrm>
              <a:off x="1187624" y="1484312"/>
              <a:ext cx="5195714" cy="54624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74638" lvl="1" indent="-274638" algn="ctr">
                <a:lnSpc>
                  <a:spcPct val="150000"/>
                </a:lnSpc>
              </a:pPr>
              <a:r>
                <a:rPr lang="en-US" altLang="ko-KR" sz="1200" b="1" dirty="0">
                  <a:latin typeface="+mn-ea"/>
                </a:rPr>
                <a:t>Profitability/cash flow analysis(</a:t>
              </a:r>
              <a:r>
                <a:rPr lang="ko-KR" altLang="en-US" sz="1200" b="1" dirty="0">
                  <a:latin typeface="+mn-ea"/>
                </a:rPr>
                <a:t>사업의 수익성</a:t>
              </a:r>
              <a:r>
                <a:rPr lang="en-US" altLang="ko-KR" sz="1200" b="1" dirty="0">
                  <a:latin typeface="+mn-ea"/>
                </a:rPr>
                <a:t>/</a:t>
              </a:r>
              <a:r>
                <a:rPr lang="ko-KR" altLang="en-US" sz="1200" b="1" dirty="0">
                  <a:latin typeface="+mn-ea"/>
                </a:rPr>
                <a:t>현금 흐름 분석</a:t>
              </a:r>
              <a:r>
                <a:rPr lang="en-US" altLang="ko-KR" sz="1200" b="1" dirty="0">
                  <a:latin typeface="+mn-ea"/>
                </a:rPr>
                <a:t>)</a:t>
              </a:r>
            </a:p>
          </p:txBody>
        </p:sp>
        <p:sp>
          <p:nvSpPr>
            <p:cNvPr id="12" name="모서리가 둥근 직사각형 11"/>
            <p:cNvSpPr/>
            <p:nvPr/>
          </p:nvSpPr>
          <p:spPr>
            <a:xfrm>
              <a:off x="1187624" y="2205607"/>
              <a:ext cx="5195714" cy="546249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74638" lvl="1" indent="-274638" algn="ctr">
                <a:lnSpc>
                  <a:spcPct val="150000"/>
                </a:lnSpc>
              </a:pPr>
              <a:r>
                <a:rPr lang="en-US" altLang="ko-KR" sz="1200" b="1" dirty="0">
                  <a:latin typeface="+mn-ea"/>
                </a:rPr>
                <a:t>Break-even/sensitivity analysis(</a:t>
              </a:r>
              <a:r>
                <a:rPr lang="ko-KR" altLang="en-US" sz="1200" b="1" dirty="0">
                  <a:latin typeface="+mn-ea"/>
                </a:rPr>
                <a:t>손익분기점</a:t>
              </a:r>
              <a:r>
                <a:rPr lang="en-US" altLang="ko-KR" sz="1200" b="1" dirty="0">
                  <a:latin typeface="+mn-ea"/>
                </a:rPr>
                <a:t>/</a:t>
              </a:r>
              <a:r>
                <a:rPr lang="ko-KR" altLang="en-US" sz="1200" b="1" dirty="0">
                  <a:latin typeface="+mn-ea"/>
                </a:rPr>
                <a:t>민감도 분석</a:t>
              </a:r>
              <a:r>
                <a:rPr lang="en-US" altLang="ko-KR" sz="1200" b="1" dirty="0">
                  <a:latin typeface="+mn-ea"/>
                </a:rPr>
                <a:t>)</a:t>
              </a:r>
            </a:p>
          </p:txBody>
        </p:sp>
        <p:sp>
          <p:nvSpPr>
            <p:cNvPr id="13" name="모서리가 둥근 직사각형 12"/>
            <p:cNvSpPr/>
            <p:nvPr/>
          </p:nvSpPr>
          <p:spPr>
            <a:xfrm>
              <a:off x="1187624" y="2919151"/>
              <a:ext cx="5195714" cy="546249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74638" lvl="1" indent="-274638" algn="ctr">
                <a:lnSpc>
                  <a:spcPct val="150000"/>
                </a:lnSpc>
              </a:pPr>
              <a:r>
                <a:rPr lang="en-US" altLang="ko-KR" sz="1200" b="1" dirty="0">
                  <a:latin typeface="+mn-ea"/>
                </a:rPr>
                <a:t>Business system/value chain(</a:t>
              </a:r>
              <a:r>
                <a:rPr lang="ko-KR" altLang="en-US" sz="1200" b="1" dirty="0">
                  <a:latin typeface="+mn-ea"/>
                </a:rPr>
                <a:t>가치사슬 분석</a:t>
              </a:r>
              <a:r>
                <a:rPr lang="en-US" altLang="ko-KR" sz="1200" b="1" dirty="0">
                  <a:latin typeface="+mn-ea"/>
                </a:rPr>
                <a:t>)</a:t>
              </a:r>
            </a:p>
          </p:txBody>
        </p:sp>
        <p:sp>
          <p:nvSpPr>
            <p:cNvPr id="14" name="모서리가 둥근 직사각형 13"/>
            <p:cNvSpPr/>
            <p:nvPr/>
          </p:nvSpPr>
          <p:spPr>
            <a:xfrm>
              <a:off x="1187624" y="3602830"/>
              <a:ext cx="5195714" cy="546249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74638" lvl="1" indent="-274638" algn="ctr">
                <a:lnSpc>
                  <a:spcPct val="150000"/>
                </a:lnSpc>
              </a:pPr>
              <a:r>
                <a:rPr lang="en-US" altLang="ko-KR" sz="1200" b="1" dirty="0">
                  <a:latin typeface="+mn-ea"/>
                </a:rPr>
                <a:t>World-class benchmarking(</a:t>
              </a:r>
              <a:r>
                <a:rPr lang="ko-KR" altLang="en-US" sz="1200" b="1" dirty="0">
                  <a:latin typeface="+mn-ea"/>
                </a:rPr>
                <a:t>벤치마킹</a:t>
              </a:r>
              <a:r>
                <a:rPr lang="en-US" altLang="ko-KR" sz="1200" b="1" dirty="0">
                  <a:latin typeface="+mn-ea"/>
                </a:rPr>
                <a:t>)</a:t>
              </a: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1187624" y="4308003"/>
              <a:ext cx="5195714" cy="546249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74638" lvl="1" indent="-274638" algn="ctr">
                <a:lnSpc>
                  <a:spcPct val="150000"/>
                </a:lnSpc>
              </a:pPr>
              <a:r>
                <a:rPr lang="en-US" altLang="ko-KR" sz="1200" b="1" dirty="0">
                  <a:latin typeface="+mn-ea"/>
                </a:rPr>
                <a:t>Core competence(</a:t>
              </a:r>
              <a:r>
                <a:rPr lang="ko-KR" altLang="en-US" sz="1200" b="1" dirty="0">
                  <a:latin typeface="+mn-ea"/>
                </a:rPr>
                <a:t>핵심역량 분석</a:t>
              </a:r>
              <a:r>
                <a:rPr lang="en-US" altLang="ko-KR" sz="1200" b="1" dirty="0">
                  <a:latin typeface="+mn-ea"/>
                </a:rPr>
                <a:t>)</a:t>
              </a: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1187624" y="5028480"/>
              <a:ext cx="5195714" cy="546249"/>
            </a:xfrm>
            <a:prstGeom prst="roundRect">
              <a:avLst/>
            </a:prstGeom>
            <a:solidFill>
              <a:srgbClr val="5B4A42"/>
            </a:solidFill>
            <a:ln>
              <a:solidFill>
                <a:srgbClr val="5B4A4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74638" lvl="1" indent="-274638" algn="ctr">
                <a:lnSpc>
                  <a:spcPct val="150000"/>
                </a:lnSpc>
              </a:pPr>
              <a:r>
                <a:rPr lang="en-US" altLang="ko-KR" sz="1200" b="1" dirty="0">
                  <a:latin typeface="+mn-ea"/>
                </a:rPr>
                <a:t>Organization Diagnosis(</a:t>
              </a:r>
              <a:r>
                <a:rPr lang="ko-KR" altLang="en-US" sz="1200" b="1" dirty="0">
                  <a:latin typeface="+mn-ea"/>
                </a:rPr>
                <a:t>조직 진단</a:t>
              </a:r>
              <a:r>
                <a:rPr lang="en-US" altLang="ko-KR" sz="1200" b="1" dirty="0">
                  <a:latin typeface="+mn-ea"/>
                </a:rPr>
                <a:t>)</a:t>
              </a:r>
            </a:p>
          </p:txBody>
        </p:sp>
        <p:sp>
          <p:nvSpPr>
            <p:cNvPr id="17" name="모서리가 둥근 직사각형 16"/>
            <p:cNvSpPr/>
            <p:nvPr/>
          </p:nvSpPr>
          <p:spPr>
            <a:xfrm>
              <a:off x="1187624" y="5748163"/>
              <a:ext cx="5195714" cy="546249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74638" lvl="1" indent="-274638" algn="ctr">
                <a:lnSpc>
                  <a:spcPct val="150000"/>
                </a:lnSpc>
              </a:pPr>
              <a:r>
                <a:rPr lang="en-US" altLang="ko-KR" sz="1200" b="1" dirty="0">
                  <a:latin typeface="+mn-ea"/>
                </a:rPr>
                <a:t>Portfolio analysis(</a:t>
              </a:r>
              <a:r>
                <a:rPr lang="ko-KR" altLang="en-US" sz="1200" b="1" dirty="0">
                  <a:latin typeface="+mn-ea"/>
                </a:rPr>
                <a:t>포트폴리오 분석</a:t>
              </a:r>
              <a:r>
                <a:rPr lang="en-US" altLang="ko-KR" sz="1200" b="1" dirty="0">
                  <a:latin typeface="+mn-ea"/>
                </a:rPr>
                <a:t>)</a:t>
              </a:r>
              <a:endParaRPr lang="ko-KR" altLang="en-US" sz="1200" b="1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69524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err="1" smtClean="0"/>
              <a:t>내부역량분석</a:t>
            </a:r>
            <a:r>
              <a:rPr dirty="0" smtClean="0"/>
              <a:t> </a:t>
            </a:r>
            <a:r>
              <a:rPr dirty="0" err="1" smtClean="0"/>
              <a:t>도구</a:t>
            </a:r>
            <a:endParaRPr dirty="0" smtClean="0"/>
          </a:p>
        </p:txBody>
      </p:sp>
      <p:sp>
        <p:nvSpPr>
          <p:cNvPr id="122883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257BC89E-0BF0-4F47-A558-000CE4645B00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52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22887" name="그룹 8"/>
          <p:cNvGrpSpPr>
            <a:grpSpLocks/>
          </p:cNvGrpSpPr>
          <p:nvPr/>
        </p:nvGrpSpPr>
        <p:grpSpPr bwMode="auto">
          <a:xfrm>
            <a:off x="280988" y="1158875"/>
            <a:ext cx="784225" cy="550863"/>
            <a:chOff x="734093" y="7372392"/>
            <a:chExt cx="785893" cy="552012"/>
          </a:xfrm>
        </p:grpSpPr>
        <p:sp>
          <p:nvSpPr>
            <p:cNvPr id="122889" name="TextBox 9"/>
            <p:cNvSpPr txBox="1">
              <a:spLocks noChangeArrowheads="1"/>
            </p:cNvSpPr>
            <p:nvPr/>
          </p:nvSpPr>
          <p:spPr bwMode="auto">
            <a:xfrm>
              <a:off x="734093" y="7677738"/>
              <a:ext cx="785893" cy="246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eaLnBrk="1" latinLnBrk="1" hangingPunct="1"/>
              <a:r>
                <a:rPr lang="ko-KR" altLang="en-US" sz="1000" dirty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수익성 분석</a:t>
              </a:r>
              <a:endParaRPr lang="en-US" altLang="ko-KR" sz="1000" dirty="0">
                <a:solidFill>
                  <a:srgbClr val="7F7F7F"/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22890" name="그림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5" name="다이어그램 14"/>
          <p:cNvGraphicFramePr/>
          <p:nvPr/>
        </p:nvGraphicFramePr>
        <p:xfrm>
          <a:off x="1103087" y="1493429"/>
          <a:ext cx="5280252" cy="4167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375596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내부역량분석 도구</a:t>
            </a:r>
            <a:endParaRPr dirty="0" smtClean="0"/>
          </a:p>
        </p:txBody>
      </p:sp>
      <p:sp>
        <p:nvSpPr>
          <p:cNvPr id="123907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54FE6DCC-97E5-4BBC-8577-734B523CB727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53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23911" name="그룹 8"/>
          <p:cNvGrpSpPr>
            <a:grpSpLocks/>
          </p:cNvGrpSpPr>
          <p:nvPr/>
        </p:nvGrpSpPr>
        <p:grpSpPr bwMode="auto">
          <a:xfrm>
            <a:off x="168275" y="1158875"/>
            <a:ext cx="1009650" cy="550863"/>
            <a:chOff x="621642" y="7372392"/>
            <a:chExt cx="1010803" cy="552012"/>
          </a:xfrm>
        </p:grpSpPr>
        <p:sp>
          <p:nvSpPr>
            <p:cNvPr id="123940" name="TextBox 9"/>
            <p:cNvSpPr txBox="1">
              <a:spLocks noChangeArrowheads="1"/>
            </p:cNvSpPr>
            <p:nvPr/>
          </p:nvSpPr>
          <p:spPr bwMode="auto">
            <a:xfrm>
              <a:off x="621642" y="7677738"/>
              <a:ext cx="1010803" cy="246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eaLnBrk="1" latinLnBrk="1" hangingPunct="1"/>
              <a:r>
                <a:rPr lang="ko-KR" altLang="en-US" sz="1000" dirty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손익분기점 분석</a:t>
              </a:r>
              <a:endParaRPr lang="en-US" altLang="ko-KR" sz="1000" dirty="0">
                <a:solidFill>
                  <a:srgbClr val="7F7F7F"/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23941" name="그림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912" name="그룹 24"/>
          <p:cNvGrpSpPr>
            <a:grpSpLocks/>
          </p:cNvGrpSpPr>
          <p:nvPr/>
        </p:nvGrpSpPr>
        <p:grpSpPr bwMode="auto">
          <a:xfrm>
            <a:off x="966789" y="1565275"/>
            <a:ext cx="5416550" cy="2952750"/>
            <a:chOff x="-27756" y="2437519"/>
            <a:chExt cx="6913513" cy="4237440"/>
          </a:xfrm>
        </p:grpSpPr>
        <p:cxnSp>
          <p:nvCxnSpPr>
            <p:cNvPr id="11" name="직선 연결선 10"/>
            <p:cNvCxnSpPr/>
            <p:nvPr/>
          </p:nvCxnSpPr>
          <p:spPr>
            <a:xfrm>
              <a:off x="332682" y="2437519"/>
              <a:ext cx="0" cy="3888877"/>
            </a:xfrm>
            <a:prstGeom prst="line">
              <a:avLst/>
            </a:prstGeom>
            <a:ln w="28575">
              <a:solidFill>
                <a:srgbClr val="5B4A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>
              <a:off x="332682" y="6326396"/>
              <a:ext cx="6553075" cy="0"/>
            </a:xfrm>
            <a:prstGeom prst="line">
              <a:avLst/>
            </a:prstGeom>
            <a:ln w="28575">
              <a:solidFill>
                <a:srgbClr val="5B4A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929" name="TextBox 20"/>
            <p:cNvSpPr txBox="1">
              <a:spLocks noChangeArrowheads="1"/>
            </p:cNvSpPr>
            <p:nvPr/>
          </p:nvSpPr>
          <p:spPr bwMode="auto">
            <a:xfrm>
              <a:off x="-27756" y="2725551"/>
              <a:ext cx="32252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defTabSz="914400" eaLnBrk="1" latinLnBrk="1" hangingPunct="1"/>
              <a:r>
                <a:rPr lang="ko-KR" altLang="en-US" sz="1200">
                  <a:ea typeface="서울남산체 M" pitchFamily="18" charset="-127"/>
                </a:rPr>
                <a:t>비</a:t>
              </a:r>
              <a:endParaRPr lang="en-US" altLang="ko-KR" sz="1200">
                <a:ea typeface="서울남산체 M" pitchFamily="18" charset="-127"/>
              </a:endParaRPr>
            </a:p>
            <a:p>
              <a:pPr defTabSz="914400" eaLnBrk="1" latinLnBrk="1" hangingPunct="1"/>
              <a:r>
                <a:rPr lang="ko-KR" altLang="en-US" sz="1200">
                  <a:ea typeface="서울남산체 M" pitchFamily="18" charset="-127"/>
                </a:rPr>
                <a:t>용</a:t>
              </a:r>
            </a:p>
          </p:txBody>
        </p:sp>
        <p:sp>
          <p:nvSpPr>
            <p:cNvPr id="123930" name="TextBox 21"/>
            <p:cNvSpPr txBox="1">
              <a:spLocks noChangeArrowheads="1"/>
            </p:cNvSpPr>
            <p:nvPr/>
          </p:nvSpPr>
          <p:spPr bwMode="auto">
            <a:xfrm>
              <a:off x="-27756" y="6100635"/>
              <a:ext cx="26161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defTabSz="914400" eaLnBrk="1" latinLnBrk="1" hangingPunct="1"/>
              <a:r>
                <a:rPr lang="en-US" altLang="ko-KR" sz="1200">
                  <a:ea typeface="서울남산체 M" pitchFamily="18" charset="-127"/>
                </a:rPr>
                <a:t>0</a:t>
              </a:r>
              <a:endParaRPr lang="ko-KR" altLang="en-US" sz="1200">
                <a:ea typeface="서울남산체 M" pitchFamily="18" charset="-127"/>
              </a:endParaRPr>
            </a:p>
          </p:txBody>
        </p:sp>
        <p:sp>
          <p:nvSpPr>
            <p:cNvPr id="123931" name="TextBox 22"/>
            <p:cNvSpPr txBox="1">
              <a:spLocks noChangeArrowheads="1"/>
            </p:cNvSpPr>
            <p:nvPr/>
          </p:nvSpPr>
          <p:spPr bwMode="auto">
            <a:xfrm>
              <a:off x="5733629" y="6397960"/>
              <a:ext cx="115212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defTabSz="914400" eaLnBrk="1" latinLnBrk="1" hangingPunct="1"/>
              <a:r>
                <a:rPr lang="ko-KR" altLang="en-US" sz="1200">
                  <a:ea typeface="서울남산체 M" pitchFamily="18" charset="-127"/>
                </a:rPr>
                <a:t>매출액</a:t>
              </a:r>
            </a:p>
          </p:txBody>
        </p:sp>
        <p:cxnSp>
          <p:nvCxnSpPr>
            <p:cNvPr id="17" name="직선 연결선 16"/>
            <p:cNvCxnSpPr/>
            <p:nvPr/>
          </p:nvCxnSpPr>
          <p:spPr>
            <a:xfrm flipV="1">
              <a:off x="332682" y="2437519"/>
              <a:ext cx="6553075" cy="3888877"/>
            </a:xfrm>
            <a:prstGeom prst="line">
              <a:avLst/>
            </a:prstGeom>
            <a:ln>
              <a:solidFill>
                <a:srgbClr val="5B4A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 flipV="1">
              <a:off x="332682" y="3230330"/>
              <a:ext cx="6553075" cy="2159727"/>
            </a:xfrm>
            <a:prstGeom prst="line">
              <a:avLst/>
            </a:prstGeom>
            <a:ln>
              <a:solidFill>
                <a:srgbClr val="5B4A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모서리가 둥근 사각형 설명선 18"/>
            <p:cNvSpPr/>
            <p:nvPr/>
          </p:nvSpPr>
          <p:spPr>
            <a:xfrm>
              <a:off x="3572792" y="3157428"/>
              <a:ext cx="1152252" cy="576384"/>
            </a:xfrm>
            <a:prstGeom prst="wedgeRoundRectCallout">
              <a:avLst>
                <a:gd name="adj1" fmla="val -22179"/>
                <a:gd name="adj2" fmla="val 127069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ko-KR" altLang="en-US" sz="1200" dirty="0" smtClean="0"/>
                <a:t>손익분기점</a:t>
              </a:r>
              <a:endParaRPr lang="ko-KR" altLang="en-US" sz="1200" dirty="0"/>
            </a:p>
          </p:txBody>
        </p:sp>
        <p:sp>
          <p:nvSpPr>
            <p:cNvPr id="123935" name="TextBox 32"/>
            <p:cNvSpPr txBox="1">
              <a:spLocks noChangeArrowheads="1"/>
            </p:cNvSpPr>
            <p:nvPr/>
          </p:nvSpPr>
          <p:spPr bwMode="auto">
            <a:xfrm>
              <a:off x="4868788" y="2653543"/>
              <a:ext cx="115212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defTabSz="914400" eaLnBrk="1" latinLnBrk="1" hangingPunct="1"/>
              <a:r>
                <a:rPr lang="ko-KR" altLang="en-US" sz="1200">
                  <a:ea typeface="서울남산체 M" pitchFamily="18" charset="-127"/>
                </a:rPr>
                <a:t>매출액</a:t>
              </a:r>
            </a:p>
          </p:txBody>
        </p:sp>
        <p:sp>
          <p:nvSpPr>
            <p:cNvPr id="123936" name="TextBox 33"/>
            <p:cNvSpPr txBox="1">
              <a:spLocks noChangeArrowheads="1"/>
            </p:cNvSpPr>
            <p:nvPr/>
          </p:nvSpPr>
          <p:spPr bwMode="auto">
            <a:xfrm>
              <a:off x="5733629" y="3013583"/>
              <a:ext cx="115212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defTabSz="914400" eaLnBrk="1" latinLnBrk="1" hangingPunct="1"/>
              <a:r>
                <a:rPr lang="ko-KR" altLang="en-US" sz="1200">
                  <a:ea typeface="서울남산체 M" pitchFamily="18" charset="-127"/>
                </a:rPr>
                <a:t>이익</a:t>
              </a:r>
            </a:p>
          </p:txBody>
        </p:sp>
        <p:sp>
          <p:nvSpPr>
            <p:cNvPr id="123937" name="TextBox 34"/>
            <p:cNvSpPr txBox="1">
              <a:spLocks noChangeArrowheads="1"/>
            </p:cNvSpPr>
            <p:nvPr/>
          </p:nvSpPr>
          <p:spPr bwMode="auto">
            <a:xfrm>
              <a:off x="5733629" y="3733663"/>
              <a:ext cx="115212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defTabSz="914400" eaLnBrk="1" latinLnBrk="1" hangingPunct="1"/>
              <a:r>
                <a:rPr lang="ko-KR" altLang="en-US" sz="1200">
                  <a:ea typeface="서울남산체 M" pitchFamily="18" charset="-127"/>
                </a:rPr>
                <a:t>총비용</a:t>
              </a:r>
            </a:p>
          </p:txBody>
        </p:sp>
        <p:sp>
          <p:nvSpPr>
            <p:cNvPr id="123938" name="TextBox 35"/>
            <p:cNvSpPr txBox="1">
              <a:spLocks noChangeArrowheads="1"/>
            </p:cNvSpPr>
            <p:nvPr/>
          </p:nvSpPr>
          <p:spPr bwMode="auto">
            <a:xfrm>
              <a:off x="404292" y="5442110"/>
              <a:ext cx="115212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defTabSz="914400" eaLnBrk="1" latinLnBrk="1" hangingPunct="1"/>
              <a:r>
                <a:rPr lang="ko-KR" altLang="en-US" sz="1200">
                  <a:ea typeface="서울남산체 M" pitchFamily="18" charset="-127"/>
                </a:rPr>
                <a:t>손실</a:t>
              </a:r>
            </a:p>
          </p:txBody>
        </p:sp>
        <p:cxnSp>
          <p:nvCxnSpPr>
            <p:cNvPr id="24" name="직선 연결선 23"/>
            <p:cNvCxnSpPr/>
            <p:nvPr/>
          </p:nvCxnSpPr>
          <p:spPr>
            <a:xfrm>
              <a:off x="332682" y="5390058"/>
              <a:ext cx="6553075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모서리가 둥근 직사각형 24"/>
          <p:cNvSpPr/>
          <p:nvPr/>
        </p:nvSpPr>
        <p:spPr>
          <a:xfrm>
            <a:off x="2217247" y="4620420"/>
            <a:ext cx="3021639" cy="864000"/>
          </a:xfrm>
          <a:prstGeom prst="roundRect">
            <a:avLst>
              <a:gd name="adj" fmla="val 9369"/>
            </a:avLst>
          </a:prstGeom>
          <a:solidFill>
            <a:srgbClr val="7F7F7F">
              <a:alpha val="85882"/>
            </a:srgbClr>
          </a:solidFill>
          <a:ln w="3175">
            <a:solidFill>
              <a:schemeClr val="tx1">
                <a:lumMod val="65000"/>
                <a:lumOff val="3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/>
              <a:t>P = F / 1 - ( V / S </a:t>
            </a:r>
            <a:r>
              <a:rPr lang="en-US" altLang="ko-KR" sz="1200" dirty="0" smtClean="0"/>
              <a:t>)</a:t>
            </a:r>
          </a:p>
          <a:p>
            <a:pPr algn="ctr"/>
            <a:r>
              <a:rPr lang="en-US" altLang="ko-KR" sz="1200" dirty="0" smtClean="0"/>
              <a:t> </a:t>
            </a:r>
          </a:p>
          <a:p>
            <a:pPr algn="ctr"/>
            <a:r>
              <a:rPr lang="en-US" altLang="ko-KR" sz="1200" dirty="0" smtClean="0"/>
              <a:t>F</a:t>
            </a:r>
            <a:r>
              <a:rPr lang="en-US" altLang="ko-KR" sz="1200" dirty="0"/>
              <a:t>:</a:t>
            </a:r>
            <a:r>
              <a:rPr lang="ko-KR" altLang="en-US" sz="1200" dirty="0"/>
              <a:t>고정비</a:t>
            </a:r>
            <a:r>
              <a:rPr lang="en-US" altLang="ko-KR" sz="1200" dirty="0"/>
              <a:t>, V:</a:t>
            </a:r>
            <a:r>
              <a:rPr lang="ko-KR" altLang="en-US" sz="1200" dirty="0"/>
              <a:t>변동비</a:t>
            </a:r>
            <a:r>
              <a:rPr lang="en-US" altLang="ko-KR" sz="1200" dirty="0"/>
              <a:t>, S:</a:t>
            </a:r>
            <a:r>
              <a:rPr lang="ko-KR" altLang="en-US" sz="1200" dirty="0"/>
              <a:t>매출액</a:t>
            </a:r>
          </a:p>
        </p:txBody>
      </p:sp>
    </p:spTree>
    <p:extLst>
      <p:ext uri="{BB962C8B-B14F-4D97-AF65-F5344CB8AC3E}">
        <p14:creationId xmlns="" xmlns:p14="http://schemas.microsoft.com/office/powerpoint/2010/main" val="285826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smtClean="0"/>
              <a:t>내부역량분석 도구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177925" y="1610348"/>
          <a:ext cx="5205413" cy="2000364"/>
        </p:xfrm>
        <a:graphic>
          <a:graphicData uri="http://schemas.openxmlformats.org/drawingml/2006/table">
            <a:tbl>
              <a:tblPr firstRow="1" bandRow="1"/>
              <a:tblGrid>
                <a:gridCol w="988805"/>
                <a:gridCol w="4216608"/>
              </a:tblGrid>
              <a:tr h="61601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손익분기점 분류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1" marR="91431" marT="45716" marB="45716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손익분기점 계산 방식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1" marR="91431" marT="45716" marB="45716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20000"/>
                        <a:lumOff val="80000"/>
                      </a:srgbClr>
                    </a:solidFill>
                  </a:tcPr>
                </a:tc>
              </a:tr>
              <a:tr h="744454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err="1" smtClean="0">
                          <a:latin typeface="+mn-ea"/>
                          <a:ea typeface="+mn-ea"/>
                        </a:rPr>
                        <a:t>등식법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1" marR="91431" marT="45716" marB="45716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매출액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=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변동비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+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고정비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또는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단위당 판매가격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×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판매수량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       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=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단위당 변동비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×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판매수량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+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고정비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</a:txBody>
                  <a:tcPr marL="91431" marR="91431" marT="45716" marB="45716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9893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공헌이익</a:t>
                      </a:r>
                      <a:endParaRPr lang="en-US" altLang="ko-KR" sz="12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접근법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1" marR="91431" marT="45716" marB="45716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매출액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변동비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=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고정비 </a:t>
                      </a:r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+ 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이익</a:t>
                      </a:r>
                    </a:p>
                  </a:txBody>
                  <a:tcPr marL="91431" marR="91431" marT="45716" marB="45716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" name="그룹 8"/>
          <p:cNvGrpSpPr>
            <a:grpSpLocks/>
          </p:cNvGrpSpPr>
          <p:nvPr/>
        </p:nvGrpSpPr>
        <p:grpSpPr bwMode="auto">
          <a:xfrm>
            <a:off x="168275" y="1158875"/>
            <a:ext cx="1009650" cy="550863"/>
            <a:chOff x="621642" y="7372392"/>
            <a:chExt cx="1010803" cy="552012"/>
          </a:xfrm>
        </p:grpSpPr>
        <p:sp>
          <p:nvSpPr>
            <p:cNvPr id="6" name="TextBox 9"/>
            <p:cNvSpPr txBox="1">
              <a:spLocks noChangeArrowheads="1"/>
            </p:cNvSpPr>
            <p:nvPr/>
          </p:nvSpPr>
          <p:spPr bwMode="auto">
            <a:xfrm>
              <a:off x="621642" y="7677738"/>
              <a:ext cx="1010803" cy="246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eaLnBrk="1" latinLnBrk="1" hangingPunct="1"/>
              <a:r>
                <a:rPr lang="ko-KR" altLang="en-US" sz="1000" dirty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손익분기점 분석</a:t>
              </a:r>
              <a:endParaRPr lang="en-US" altLang="ko-KR" sz="1000" dirty="0">
                <a:solidFill>
                  <a:srgbClr val="7F7F7F"/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7" name="그림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 latinLnBrk="0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err="1" smtClean="0"/>
              <a:t>내부역량분석</a:t>
            </a:r>
            <a:r>
              <a:rPr dirty="0" smtClean="0"/>
              <a:t> </a:t>
            </a:r>
            <a:r>
              <a:rPr dirty="0" err="1" smtClean="0"/>
              <a:t>도구</a:t>
            </a:r>
            <a:endParaRPr dirty="0" smtClean="0"/>
          </a:p>
        </p:txBody>
      </p:sp>
      <p:sp>
        <p:nvSpPr>
          <p:cNvPr id="123907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54FE6DCC-97E5-4BBC-8577-734B523CB727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55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" name="그룹 8"/>
          <p:cNvGrpSpPr>
            <a:grpSpLocks/>
          </p:cNvGrpSpPr>
          <p:nvPr/>
        </p:nvGrpSpPr>
        <p:grpSpPr bwMode="auto">
          <a:xfrm>
            <a:off x="168275" y="1158875"/>
            <a:ext cx="1009650" cy="550863"/>
            <a:chOff x="621642" y="7372392"/>
            <a:chExt cx="1010803" cy="552012"/>
          </a:xfrm>
        </p:grpSpPr>
        <p:sp>
          <p:nvSpPr>
            <p:cNvPr id="123940" name="TextBox 9"/>
            <p:cNvSpPr txBox="1">
              <a:spLocks noChangeArrowheads="1"/>
            </p:cNvSpPr>
            <p:nvPr/>
          </p:nvSpPr>
          <p:spPr bwMode="auto">
            <a:xfrm>
              <a:off x="621642" y="7677738"/>
              <a:ext cx="1010803" cy="246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eaLnBrk="1" latinLnBrk="0" hangingPunct="1"/>
              <a:r>
                <a:rPr lang="ko-KR" altLang="en-US" sz="1000" dirty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손익분기점 분석</a:t>
              </a:r>
              <a:endParaRPr lang="en-US" altLang="ko-KR" sz="1000" dirty="0">
                <a:solidFill>
                  <a:srgbClr val="7F7F7F"/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23941" name="그림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모서리가 둥근 직사각형 25"/>
          <p:cNvSpPr/>
          <p:nvPr/>
        </p:nvSpPr>
        <p:spPr>
          <a:xfrm>
            <a:off x="1199145" y="1277690"/>
            <a:ext cx="4032448" cy="43204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연습</a:t>
            </a:r>
            <a:r>
              <a:rPr kumimoji="0" lang="en-US" altLang="ko-KR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) </a:t>
            </a:r>
            <a:r>
              <a:rPr kumimoji="0" lang="ko-KR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손익분기점 분석 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서울남산체 M"/>
              <a:ea typeface="서울남산체 M"/>
              <a:cs typeface="+mn-cs"/>
            </a:endParaRPr>
          </a:p>
        </p:txBody>
      </p:sp>
      <p:sp>
        <p:nvSpPr>
          <p:cNvPr id="29" name="TextBox 5"/>
          <p:cNvSpPr txBox="1"/>
          <p:nvPr/>
        </p:nvSpPr>
        <p:spPr>
          <a:xfrm>
            <a:off x="1246442" y="2310247"/>
            <a:ext cx="51841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점포의 임차기간은 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2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년이며 임차보증금 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3,000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만원에 </a:t>
            </a:r>
            <a:r>
              <a:rPr kumimoji="0" lang="ko-KR" alt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월임차료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 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100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만원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, </a:t>
            </a:r>
            <a:endParaRPr kumimoji="0" lang="en-US" altLang="ko-KR" sz="1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서울남산체 M"/>
              <a:ea typeface="서울남산체 M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권리금 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6,000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만원을 주었다</a:t>
            </a:r>
            <a:r>
              <a: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서울남산체 M"/>
              <a:ea typeface="서울남산체 M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그리고 점포의 시설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·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인테리어비용으로  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2,400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만원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,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개점에 따른 기타 비용으로 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600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만원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,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종업원 두 명을 고용하여 인건비로 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200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만원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,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수도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·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전기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·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광열비 등으로 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60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만원의 지출이 필요하다고 할 경우 손익분기점 매출액은 얼마일까</a:t>
            </a:r>
            <a:r>
              <a: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?</a:t>
            </a: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서울남산체 M"/>
              <a:ea typeface="서울남산체 M"/>
              <a:cs typeface="+mn-cs"/>
            </a:endParaRPr>
          </a:p>
        </p:txBody>
      </p:sp>
      <p:sp>
        <p:nvSpPr>
          <p:cNvPr id="30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 latinLnBrk="0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31" name="표 30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2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101725" y="1907120"/>
            <a:ext cx="515937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defRPr/>
            </a:pPr>
            <a:r>
              <a:rPr lang="ko-KR" altLang="en-US" sz="1200" b="1" dirty="0" smtClean="0">
                <a:latin typeface="+mn-ea"/>
                <a:ea typeface="+mn-ea"/>
                <a:sym typeface="Wingdings 2"/>
              </a:rPr>
              <a:t> 계산해 보세요</a:t>
            </a:r>
            <a:r>
              <a:rPr lang="en-US" altLang="ko-KR" sz="1200" b="1" dirty="0" smtClean="0">
                <a:latin typeface="+mn-ea"/>
                <a:ea typeface="+mn-ea"/>
                <a:sym typeface="Wingdings 2"/>
              </a:rPr>
              <a:t>.</a:t>
            </a:r>
            <a:endParaRPr lang="ko-KR" altLang="en-US" sz="1200" b="1" dirty="0">
              <a:latin typeface="+mn-ea"/>
              <a:ea typeface="+mn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199145" y="2294481"/>
            <a:ext cx="5303255" cy="1836000"/>
          </a:xfrm>
          <a:prstGeom prst="roundRect">
            <a:avLst>
              <a:gd name="adj" fmla="val 6468"/>
            </a:avLst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85826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err="1" smtClean="0"/>
              <a:t>내부역량분석</a:t>
            </a:r>
            <a:r>
              <a:rPr dirty="0" smtClean="0"/>
              <a:t> </a:t>
            </a:r>
            <a:r>
              <a:rPr dirty="0" err="1" smtClean="0"/>
              <a:t>도구</a:t>
            </a:r>
            <a:endParaRPr dirty="0" smtClean="0"/>
          </a:p>
        </p:txBody>
      </p:sp>
      <p:sp>
        <p:nvSpPr>
          <p:cNvPr id="123907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54FE6DCC-97E5-4BBC-8577-734B523CB727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56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3" name="그룹 8"/>
          <p:cNvGrpSpPr>
            <a:grpSpLocks/>
          </p:cNvGrpSpPr>
          <p:nvPr/>
        </p:nvGrpSpPr>
        <p:grpSpPr bwMode="auto">
          <a:xfrm>
            <a:off x="168275" y="1158875"/>
            <a:ext cx="1009650" cy="550863"/>
            <a:chOff x="621642" y="7372392"/>
            <a:chExt cx="1010803" cy="552012"/>
          </a:xfrm>
        </p:grpSpPr>
        <p:sp>
          <p:nvSpPr>
            <p:cNvPr id="123940" name="TextBox 9"/>
            <p:cNvSpPr txBox="1">
              <a:spLocks noChangeArrowheads="1"/>
            </p:cNvSpPr>
            <p:nvPr/>
          </p:nvSpPr>
          <p:spPr bwMode="auto">
            <a:xfrm>
              <a:off x="621642" y="7677738"/>
              <a:ext cx="1010803" cy="246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eaLnBrk="1" latinLnBrk="0" hangingPunct="1"/>
              <a:r>
                <a:rPr lang="ko-KR" altLang="en-US" sz="1000" dirty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손익분기점 분석</a:t>
              </a:r>
              <a:endParaRPr lang="en-US" altLang="ko-KR" sz="1000" dirty="0">
                <a:solidFill>
                  <a:srgbClr val="7F7F7F"/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23941" name="그림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모서리가 둥근 직사각형 25"/>
          <p:cNvSpPr/>
          <p:nvPr/>
        </p:nvSpPr>
        <p:spPr>
          <a:xfrm>
            <a:off x="1199145" y="1277690"/>
            <a:ext cx="4032448" cy="43204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손익분기점 분석 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서울남산체 M"/>
              <a:ea typeface="서울남산체 M"/>
              <a:cs typeface="+mn-cs"/>
            </a:endParaRPr>
          </a:p>
        </p:txBody>
      </p:sp>
      <p:sp>
        <p:nvSpPr>
          <p:cNvPr id="30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 latinLnBrk="0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31" name="표 30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2" name="그림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모서리가 둥근 직사각형 14"/>
          <p:cNvSpPr/>
          <p:nvPr/>
        </p:nvSpPr>
        <p:spPr>
          <a:xfrm>
            <a:off x="1199145" y="1811336"/>
            <a:ext cx="5184193" cy="3276602"/>
          </a:xfrm>
          <a:prstGeom prst="roundRect">
            <a:avLst>
              <a:gd name="adj" fmla="val 2920"/>
            </a:avLst>
          </a:prstGeom>
          <a:solidFill>
            <a:schemeClr val="bg1"/>
          </a:solid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latinLnBrk="0">
              <a:spcAft>
                <a:spcPts val="400"/>
              </a:spcAft>
              <a:buFont typeface="Arial" pitchFamily="34" charset="0"/>
              <a:buChar char="•"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매월 금리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(12,000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만원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초기 투자자금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)×10%) / 12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개월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= 100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만원</a:t>
            </a:r>
          </a:p>
          <a:p>
            <a:pPr marL="285750" lvl="0" indent="-285750" latinLnBrk="0">
              <a:spcAft>
                <a:spcPts val="400"/>
              </a:spcAft>
              <a:buFont typeface="Arial" pitchFamily="34" charset="0"/>
              <a:buChar char="•"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감가상각비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시설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·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인테리어비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/ 24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개월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= 100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만원</a:t>
            </a:r>
          </a:p>
          <a:p>
            <a:pPr marL="285750" lvl="0" indent="-285750" latinLnBrk="0">
              <a:spcAft>
                <a:spcPts val="400"/>
              </a:spcAft>
              <a:buFont typeface="Arial" pitchFamily="34" charset="0"/>
              <a:buChar char="•"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상품 원가율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커피의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마진률이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40%(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임의 지정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라면 상품 원가율은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60%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가 된다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.</a:t>
            </a:r>
          </a:p>
          <a:p>
            <a:pPr marL="285750" lvl="0" indent="-285750" latinLnBrk="0">
              <a:spcAft>
                <a:spcPts val="400"/>
              </a:spcAft>
              <a:buFont typeface="Arial" pitchFamily="34" charset="0"/>
              <a:buChar char="•"/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소모품 비율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평균 </a:t>
            </a:r>
            <a:r>
              <a:rPr lang="ko-KR" altLang="en-US" sz="1200" dirty="0" err="1">
                <a:solidFill>
                  <a:prstClr val="black"/>
                </a:solidFill>
                <a:latin typeface="+mn-ea"/>
              </a:rPr>
              <a:t>소모품비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/ 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</a:rPr>
              <a:t>매출액</a:t>
            </a:r>
            <a:endParaRPr lang="en-US" altLang="ko-KR" sz="1200" dirty="0" smtClean="0">
              <a:solidFill>
                <a:prstClr val="black"/>
              </a:solidFill>
              <a:latin typeface="+mn-ea"/>
            </a:endParaRPr>
          </a:p>
          <a:p>
            <a:pPr lvl="0" indent="173038" latinLnBrk="0">
              <a:spcAft>
                <a:spcPts val="400"/>
              </a:spcAft>
            </a:pPr>
            <a:endParaRPr lang="ko-KR" altLang="en-US" sz="1200" dirty="0">
              <a:solidFill>
                <a:prstClr val="black"/>
              </a:solidFill>
              <a:latin typeface="+mn-ea"/>
            </a:endParaRPr>
          </a:p>
          <a:p>
            <a:pPr lvl="0" indent="173038" latinLnBrk="0">
              <a:spcAft>
                <a:spcPts val="400"/>
              </a:spcAft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단계별로 공식을 대입하여 손익분기점 매출액을 계산하면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,</a:t>
            </a:r>
          </a:p>
          <a:p>
            <a:pPr lvl="0" indent="173038" latinLnBrk="0">
              <a:spcAft>
                <a:spcPts val="400"/>
              </a:spcAft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고정비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(F) = 560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만원</a:t>
            </a:r>
          </a:p>
          <a:p>
            <a:pPr lvl="0" indent="173038" latinLnBrk="0">
              <a:spcAft>
                <a:spcPts val="400"/>
              </a:spcAft>
            </a:pP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변동비율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(V/S) = 0.66 (66.0%)</a:t>
            </a:r>
          </a:p>
          <a:p>
            <a:pPr lvl="0" indent="173038" latinLnBrk="0">
              <a:spcAft>
                <a:spcPts val="400"/>
              </a:spcAft>
            </a:pPr>
            <a:endParaRPr lang="en-US" altLang="ko-KR" sz="1200" dirty="0" smtClean="0">
              <a:solidFill>
                <a:prstClr val="black"/>
              </a:solidFill>
              <a:latin typeface="+mn-ea"/>
            </a:endParaRPr>
          </a:p>
          <a:p>
            <a:pPr lvl="0" indent="173038" latinLnBrk="0">
              <a:spcAft>
                <a:spcPts val="400"/>
              </a:spcAft>
            </a:pPr>
            <a:r>
              <a:rPr lang="ko-KR" altLang="en-US" sz="1200" b="1" dirty="0" smtClean="0">
                <a:solidFill>
                  <a:prstClr val="black"/>
                </a:solidFill>
                <a:latin typeface="+mn-ea"/>
              </a:rPr>
              <a:t>손익분기점 </a:t>
            </a:r>
            <a:endParaRPr lang="en-US" altLang="ko-KR" sz="1200" b="1" dirty="0" smtClean="0">
              <a:solidFill>
                <a:prstClr val="black"/>
              </a:solidFill>
              <a:latin typeface="+mn-ea"/>
            </a:endParaRPr>
          </a:p>
          <a:p>
            <a:pPr lvl="0" indent="173038" latinLnBrk="0">
              <a:spcAft>
                <a:spcPts val="400"/>
              </a:spcAft>
            </a:pPr>
            <a:r>
              <a:rPr lang="en-US" altLang="ko-KR" sz="1200" dirty="0" smtClean="0">
                <a:solidFill>
                  <a:prstClr val="black"/>
                </a:solidFill>
                <a:latin typeface="+mn-ea"/>
              </a:rPr>
              <a:t>= 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고정비 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/ (1-</a:t>
            </a:r>
            <a:r>
              <a:rPr lang="ko-KR" altLang="en-US" sz="1200" dirty="0">
                <a:solidFill>
                  <a:prstClr val="black"/>
                </a:solidFill>
                <a:latin typeface="+mn-ea"/>
              </a:rPr>
              <a:t>변동비율</a:t>
            </a:r>
            <a:r>
              <a:rPr lang="en-US" altLang="ko-KR" sz="1200" dirty="0">
                <a:solidFill>
                  <a:prstClr val="black"/>
                </a:solidFill>
                <a:latin typeface="+mn-ea"/>
              </a:rPr>
              <a:t>) = 560 / (1-0.66)</a:t>
            </a:r>
          </a:p>
          <a:p>
            <a:pPr lvl="0" indent="173038" latinLnBrk="0">
              <a:spcAft>
                <a:spcPts val="400"/>
              </a:spcAft>
            </a:pPr>
            <a:r>
              <a:rPr lang="en-US" altLang="ko-KR" sz="1200" b="1" dirty="0">
                <a:solidFill>
                  <a:prstClr val="black"/>
                </a:solidFill>
                <a:latin typeface="+mn-ea"/>
              </a:rPr>
              <a:t>= 1,647.1</a:t>
            </a:r>
            <a:r>
              <a:rPr lang="ko-KR" altLang="en-US" sz="1200" b="1" dirty="0">
                <a:solidFill>
                  <a:prstClr val="black"/>
                </a:solidFill>
                <a:latin typeface="+mn-ea"/>
              </a:rPr>
              <a:t>만 원</a:t>
            </a:r>
            <a:r>
              <a:rPr lang="en-US" altLang="ko-KR" sz="1200" b="1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b="1" dirty="0">
                <a:solidFill>
                  <a:prstClr val="black"/>
                </a:solidFill>
                <a:latin typeface="+mn-ea"/>
              </a:rPr>
              <a:t>월</a:t>
            </a:r>
            <a:r>
              <a:rPr lang="en-US" altLang="ko-KR" sz="1200" b="1" dirty="0">
                <a:solidFill>
                  <a:prstClr val="black"/>
                </a:solidFill>
                <a:latin typeface="+mn-ea"/>
              </a:rPr>
              <a:t>)</a:t>
            </a:r>
            <a:endParaRPr lang="ko-KR" altLang="en-US" sz="1200" b="1" dirty="0">
              <a:latin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826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내부역량분석 도구</a:t>
            </a:r>
            <a:endParaRPr dirty="0" smtClean="0"/>
          </a:p>
        </p:txBody>
      </p:sp>
      <p:sp>
        <p:nvSpPr>
          <p:cNvPr id="124931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F7ED31FE-C05A-4D4A-9412-2E4A3EFDF09D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57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24935" name="그룹 8"/>
          <p:cNvGrpSpPr>
            <a:grpSpLocks/>
          </p:cNvGrpSpPr>
          <p:nvPr/>
        </p:nvGrpSpPr>
        <p:grpSpPr bwMode="auto">
          <a:xfrm>
            <a:off x="182563" y="1158875"/>
            <a:ext cx="981075" cy="550863"/>
            <a:chOff x="635296" y="7372392"/>
            <a:chExt cx="983492" cy="552012"/>
          </a:xfrm>
        </p:grpSpPr>
        <p:sp>
          <p:nvSpPr>
            <p:cNvPr id="124960" name="TextBox 9"/>
            <p:cNvSpPr txBox="1">
              <a:spLocks noChangeArrowheads="1"/>
            </p:cNvSpPr>
            <p:nvPr/>
          </p:nvSpPr>
          <p:spPr bwMode="auto">
            <a:xfrm>
              <a:off x="635296" y="7677738"/>
              <a:ext cx="983492" cy="246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eaLnBrk="1" latinLnBrk="0" hangingPunct="1"/>
              <a:r>
                <a:rPr lang="ko-KR" altLang="en-US" sz="1000" dirty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문제해결방법론</a:t>
              </a:r>
              <a:endParaRPr lang="en-US" altLang="ko-KR" sz="1000" dirty="0">
                <a:solidFill>
                  <a:srgbClr val="7F7F7F"/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24961" name="그림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직사각형 28"/>
          <p:cNvSpPr/>
          <p:nvPr/>
        </p:nvSpPr>
        <p:spPr>
          <a:xfrm>
            <a:off x="1163776" y="1535728"/>
            <a:ext cx="1237595" cy="285752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dirty="0" smtClean="0">
                <a:solidFill>
                  <a:sysClr val="window" lastClr="FFFFFF"/>
                </a:solidFill>
              </a:rPr>
              <a:t>Main Issue</a:t>
            </a:r>
            <a:endParaRPr kumimoji="0" lang="ko-KR" altLang="en-US" sz="1200" b="1" dirty="0">
              <a:solidFill>
                <a:sysClr val="window" lastClr="FFFFFF"/>
              </a:solidFill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2777105" y="1535728"/>
            <a:ext cx="1242026" cy="285752"/>
          </a:xfrm>
          <a:prstGeom prst="rect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dirty="0" smtClean="0">
                <a:solidFill>
                  <a:sysClr val="window" lastClr="FFFFFF"/>
                </a:solidFill>
              </a:rPr>
              <a:t>Sub - Issue</a:t>
            </a:r>
            <a:endParaRPr kumimoji="0" lang="ko-KR" altLang="en-US" sz="1200" b="1" dirty="0">
              <a:solidFill>
                <a:sysClr val="window" lastClr="FFFFFF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4121135" y="1535728"/>
            <a:ext cx="2262203" cy="285752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dirty="0" smtClean="0">
                <a:solidFill>
                  <a:sysClr val="window" lastClr="FFFFFF"/>
                </a:solidFill>
              </a:rPr>
              <a:t>Required Analysis</a:t>
            </a:r>
            <a:endParaRPr kumimoji="0" lang="ko-KR" altLang="en-US" sz="1200" b="1" dirty="0">
              <a:solidFill>
                <a:sysClr val="window" lastClr="FFFFFF"/>
              </a:solidFill>
            </a:endParaRPr>
          </a:p>
        </p:txBody>
      </p:sp>
      <p:sp>
        <p:nvSpPr>
          <p:cNvPr id="124945" name="직사각형 31"/>
          <p:cNvSpPr>
            <a:spLocks noChangeArrowheads="1"/>
          </p:cNvSpPr>
          <p:nvPr/>
        </p:nvSpPr>
        <p:spPr bwMode="auto">
          <a:xfrm>
            <a:off x="1163638" y="3249613"/>
            <a:ext cx="1237557" cy="1428750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4F81BD"/>
            </a:solidFill>
            <a:miter lim="800000"/>
            <a:headEnd/>
            <a:tailEnd/>
          </a:ln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algn="ctr" defTabSz="914400" eaLnBrk="1" latinLnBrk="0" hangingPunct="1"/>
            <a:r>
              <a:rPr kumimoji="0" lang="en-US" altLang="ko-KR" sz="1200">
                <a:solidFill>
                  <a:srgbClr val="000000"/>
                </a:solidFill>
                <a:ea typeface="서울남산체 M" pitchFamily="18" charset="-127"/>
              </a:rPr>
              <a:t>‘A’</a:t>
            </a:r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기업은 </a:t>
            </a:r>
            <a:endParaRPr kumimoji="0" lang="en-US" altLang="ko-KR" sz="1200">
              <a:solidFill>
                <a:srgbClr val="000000"/>
              </a:solidFill>
              <a:ea typeface="서울남산체 M" pitchFamily="18" charset="-127"/>
            </a:endParaRPr>
          </a:p>
          <a:p>
            <a:pPr algn="ctr" defTabSz="914400" eaLnBrk="1" latinLnBrk="0" hangingPunct="1"/>
            <a:r>
              <a:rPr kumimoji="0" lang="en-US" altLang="ko-KR" sz="1200">
                <a:solidFill>
                  <a:srgbClr val="000000"/>
                </a:solidFill>
                <a:ea typeface="서울남산체 M" pitchFamily="18" charset="-127"/>
              </a:rPr>
              <a:t>‘B’</a:t>
            </a:r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시장에 </a:t>
            </a:r>
            <a:endParaRPr kumimoji="0" lang="en-US" altLang="ko-KR" sz="1200">
              <a:solidFill>
                <a:srgbClr val="000000"/>
              </a:solidFill>
              <a:ea typeface="서울남산체 M" pitchFamily="18" charset="-127"/>
            </a:endParaRPr>
          </a:p>
          <a:p>
            <a:pPr algn="ctr" defTabSz="914400" eaLnBrk="1" latinLnBrk="0" hangingPunct="1"/>
            <a:r>
              <a:rPr kumimoji="0" lang="en-US" altLang="ko-KR" sz="1200">
                <a:solidFill>
                  <a:srgbClr val="000000"/>
                </a:solidFill>
                <a:ea typeface="서울남산체 M" pitchFamily="18" charset="-127"/>
              </a:rPr>
              <a:t>‘C’</a:t>
            </a:r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만큼의 </a:t>
            </a:r>
            <a:endParaRPr kumimoji="0" lang="en-US" altLang="ko-KR" sz="1200">
              <a:solidFill>
                <a:srgbClr val="000000"/>
              </a:solidFill>
              <a:ea typeface="서울남산체 M" pitchFamily="18" charset="-127"/>
            </a:endParaRPr>
          </a:p>
          <a:p>
            <a:pPr algn="ctr" defTabSz="914400" eaLnBrk="1" latinLnBrk="0" hangingPunct="1"/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투자를 통해 </a:t>
            </a:r>
            <a:endParaRPr kumimoji="0" lang="en-US" altLang="ko-KR" sz="1200">
              <a:solidFill>
                <a:srgbClr val="000000"/>
              </a:solidFill>
              <a:ea typeface="서울남산체 M" pitchFamily="18" charset="-127"/>
            </a:endParaRPr>
          </a:p>
          <a:p>
            <a:pPr algn="ctr" defTabSz="914400" eaLnBrk="1" latinLnBrk="0" hangingPunct="1"/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진입해야 하는가</a:t>
            </a:r>
            <a:r>
              <a:rPr kumimoji="0" lang="en-US" altLang="ko-KR" sz="1200">
                <a:solidFill>
                  <a:srgbClr val="000000"/>
                </a:solidFill>
                <a:ea typeface="서울남산체 M" pitchFamily="18" charset="-127"/>
              </a:rPr>
              <a:t>?</a:t>
            </a:r>
            <a:endParaRPr kumimoji="0" lang="ko-KR" altLang="en-US" sz="1200">
              <a:solidFill>
                <a:srgbClr val="000000"/>
              </a:solidFill>
              <a:ea typeface="서울남산체 M" pitchFamily="18" charset="-127"/>
            </a:endParaRPr>
          </a:p>
        </p:txBody>
      </p:sp>
      <p:sp>
        <p:nvSpPr>
          <p:cNvPr id="124946" name="직사각형 35"/>
          <p:cNvSpPr>
            <a:spLocks noChangeArrowheads="1"/>
          </p:cNvSpPr>
          <p:nvPr/>
        </p:nvSpPr>
        <p:spPr bwMode="auto">
          <a:xfrm>
            <a:off x="4120729" y="2249488"/>
            <a:ext cx="2262043" cy="857250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algn="just" defTabSz="914400" eaLnBrk="1" latinLnBrk="0" hangingPunct="1"/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∙ 시장 크기와 성장 가능성</a:t>
            </a:r>
            <a:endParaRPr kumimoji="0" lang="en-US" altLang="ko-KR" sz="1200">
              <a:solidFill>
                <a:srgbClr val="000000"/>
              </a:solidFill>
              <a:ea typeface="서울남산체 M" pitchFamily="18" charset="-127"/>
            </a:endParaRPr>
          </a:p>
          <a:p>
            <a:pPr algn="just" defTabSz="914400" eaLnBrk="1" latinLnBrk="0" hangingPunct="1"/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∙ 산업 구조 및 경쟁자 분석</a:t>
            </a:r>
            <a:endParaRPr kumimoji="0" lang="en-US" altLang="ko-KR" sz="1200">
              <a:solidFill>
                <a:srgbClr val="000000"/>
              </a:solidFill>
              <a:ea typeface="서울남산체 M" pitchFamily="18" charset="-127"/>
            </a:endParaRPr>
          </a:p>
          <a:p>
            <a:pPr algn="just" defTabSz="914400" eaLnBrk="1" latinLnBrk="0" hangingPunct="1"/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∙ 고객 니즈 분석</a:t>
            </a:r>
          </a:p>
        </p:txBody>
      </p:sp>
      <p:sp>
        <p:nvSpPr>
          <p:cNvPr id="124947" name="직사각형 36"/>
          <p:cNvSpPr>
            <a:spLocks noChangeArrowheads="1"/>
          </p:cNvSpPr>
          <p:nvPr/>
        </p:nvSpPr>
        <p:spPr bwMode="auto">
          <a:xfrm>
            <a:off x="4120729" y="3535363"/>
            <a:ext cx="2262043" cy="857250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algn="just" defTabSz="914400" eaLnBrk="1" latinLnBrk="0" hangingPunct="1"/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∙ 기업의 </a:t>
            </a:r>
            <a:r>
              <a:rPr kumimoji="0" lang="en-US" altLang="ko-KR" sz="1200">
                <a:solidFill>
                  <a:srgbClr val="000000"/>
                </a:solidFill>
                <a:ea typeface="서울남산체 M" pitchFamily="18" charset="-127"/>
              </a:rPr>
              <a:t>SWOT</a:t>
            </a:r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 분석</a:t>
            </a:r>
            <a:endParaRPr kumimoji="0" lang="en-US" altLang="ko-KR" sz="1200">
              <a:solidFill>
                <a:srgbClr val="000000"/>
              </a:solidFill>
              <a:ea typeface="서울남산체 M" pitchFamily="18" charset="-127"/>
            </a:endParaRPr>
          </a:p>
          <a:p>
            <a:pPr algn="just" defTabSz="914400" eaLnBrk="1" latinLnBrk="0" hangingPunct="1"/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∙ 비용</a:t>
            </a:r>
            <a:r>
              <a:rPr kumimoji="0" lang="en-US" altLang="ko-KR" sz="1200">
                <a:solidFill>
                  <a:srgbClr val="000000"/>
                </a:solidFill>
                <a:ea typeface="서울남산체 M" pitchFamily="18" charset="-127"/>
              </a:rPr>
              <a:t>/</a:t>
            </a:r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품질 벤치마킹</a:t>
            </a:r>
            <a:endParaRPr kumimoji="0" lang="en-US" altLang="ko-KR" sz="1200">
              <a:solidFill>
                <a:srgbClr val="000000"/>
              </a:solidFill>
              <a:ea typeface="서울남산체 M" pitchFamily="18" charset="-127"/>
            </a:endParaRPr>
          </a:p>
          <a:p>
            <a:pPr algn="just" defTabSz="914400" eaLnBrk="1" latinLnBrk="0" hangingPunct="1"/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∙ 핵심역량 분석</a:t>
            </a:r>
          </a:p>
        </p:txBody>
      </p:sp>
      <p:sp>
        <p:nvSpPr>
          <p:cNvPr id="124948" name="직사각형 37"/>
          <p:cNvSpPr>
            <a:spLocks noChangeArrowheads="1"/>
          </p:cNvSpPr>
          <p:nvPr/>
        </p:nvSpPr>
        <p:spPr bwMode="auto">
          <a:xfrm>
            <a:off x="4120729" y="4821238"/>
            <a:ext cx="2262043" cy="857250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algn="just" defTabSz="914400" eaLnBrk="1" latinLnBrk="0" hangingPunct="1"/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∙ 현금 흐름</a:t>
            </a:r>
            <a:r>
              <a:rPr kumimoji="0" lang="en-US" altLang="ko-KR" sz="1200">
                <a:solidFill>
                  <a:srgbClr val="000000"/>
                </a:solidFill>
                <a:ea typeface="서울남산체 M" pitchFamily="18" charset="-127"/>
              </a:rPr>
              <a:t>, NPV </a:t>
            </a:r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분석</a:t>
            </a:r>
            <a:endParaRPr kumimoji="0" lang="en-US" altLang="ko-KR" sz="1200">
              <a:solidFill>
                <a:srgbClr val="000000"/>
              </a:solidFill>
              <a:ea typeface="서울남산체 M" pitchFamily="18" charset="-127"/>
            </a:endParaRPr>
          </a:p>
          <a:p>
            <a:pPr algn="just" defTabSz="914400" eaLnBrk="1" latinLnBrk="0" hangingPunct="1"/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∙ 손익분기점 분석</a:t>
            </a:r>
            <a:endParaRPr kumimoji="0" lang="en-US" altLang="ko-KR" sz="1200">
              <a:solidFill>
                <a:srgbClr val="000000"/>
              </a:solidFill>
              <a:ea typeface="서울남산체 M" pitchFamily="18" charset="-127"/>
            </a:endParaRPr>
          </a:p>
          <a:p>
            <a:pPr algn="just" defTabSz="914400" eaLnBrk="1" latinLnBrk="0" hangingPunct="1"/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∙ 시나리오별 수익성 시뮬레이션</a:t>
            </a:r>
          </a:p>
        </p:txBody>
      </p:sp>
      <p:cxnSp>
        <p:nvCxnSpPr>
          <p:cNvPr id="124949" name="직선 연결선 38"/>
          <p:cNvCxnSpPr>
            <a:cxnSpLocks noChangeShapeType="1"/>
            <a:stCxn id="124945" idx="3"/>
          </p:cNvCxnSpPr>
          <p:nvPr/>
        </p:nvCxnSpPr>
        <p:spPr bwMode="auto">
          <a:xfrm>
            <a:off x="2401195" y="3963988"/>
            <a:ext cx="334275" cy="1587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4950" name="직선 연결선 39"/>
          <p:cNvCxnSpPr>
            <a:cxnSpLocks noChangeShapeType="1"/>
          </p:cNvCxnSpPr>
          <p:nvPr/>
        </p:nvCxnSpPr>
        <p:spPr bwMode="auto">
          <a:xfrm rot="5400000">
            <a:off x="1353718" y="3964782"/>
            <a:ext cx="2573337" cy="0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4951" name="직선 연결선 40"/>
          <p:cNvCxnSpPr>
            <a:cxnSpLocks noChangeShapeType="1"/>
          </p:cNvCxnSpPr>
          <p:nvPr/>
        </p:nvCxnSpPr>
        <p:spPr bwMode="auto">
          <a:xfrm>
            <a:off x="2640387" y="2678113"/>
            <a:ext cx="401129" cy="1587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4952" name="직선 연결선 41"/>
          <p:cNvCxnSpPr>
            <a:cxnSpLocks noChangeShapeType="1"/>
          </p:cNvCxnSpPr>
          <p:nvPr/>
        </p:nvCxnSpPr>
        <p:spPr bwMode="auto">
          <a:xfrm>
            <a:off x="2640387" y="3963988"/>
            <a:ext cx="401129" cy="0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4953" name="직선 연결선 42"/>
          <p:cNvCxnSpPr>
            <a:cxnSpLocks noChangeShapeType="1"/>
          </p:cNvCxnSpPr>
          <p:nvPr/>
        </p:nvCxnSpPr>
        <p:spPr bwMode="auto">
          <a:xfrm>
            <a:off x="2640387" y="5248275"/>
            <a:ext cx="401129" cy="1588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4954" name="직선 연결선 43"/>
          <p:cNvCxnSpPr>
            <a:cxnSpLocks noChangeShapeType="1"/>
            <a:stCxn id="124957" idx="3"/>
            <a:endCxn id="124946" idx="1"/>
          </p:cNvCxnSpPr>
          <p:nvPr/>
        </p:nvCxnSpPr>
        <p:spPr bwMode="auto">
          <a:xfrm>
            <a:off x="4018509" y="2678113"/>
            <a:ext cx="102220" cy="0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4955" name="직선 연결선 44"/>
          <p:cNvCxnSpPr>
            <a:cxnSpLocks noChangeShapeType="1"/>
            <a:stCxn id="124958" idx="3"/>
            <a:endCxn id="124947" idx="1"/>
          </p:cNvCxnSpPr>
          <p:nvPr/>
        </p:nvCxnSpPr>
        <p:spPr bwMode="auto">
          <a:xfrm>
            <a:off x="4018509" y="3963988"/>
            <a:ext cx="102220" cy="0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4956" name="직선 연결선 45"/>
          <p:cNvCxnSpPr>
            <a:cxnSpLocks noChangeShapeType="1"/>
            <a:stCxn id="124959" idx="3"/>
            <a:endCxn id="124948" idx="1"/>
          </p:cNvCxnSpPr>
          <p:nvPr/>
        </p:nvCxnSpPr>
        <p:spPr bwMode="auto">
          <a:xfrm>
            <a:off x="4018509" y="5249863"/>
            <a:ext cx="102220" cy="0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24957" name="직사각형 32"/>
          <p:cNvSpPr>
            <a:spLocks noChangeArrowheads="1"/>
          </p:cNvSpPr>
          <p:nvPr/>
        </p:nvSpPr>
        <p:spPr bwMode="auto">
          <a:xfrm>
            <a:off x="2776495" y="2249488"/>
            <a:ext cx="1242014" cy="857250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9BBB59"/>
            </a:solidFill>
            <a:miter lim="800000"/>
            <a:headEnd/>
            <a:tailEnd/>
          </a:ln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algn="ctr" defTabSz="914400" eaLnBrk="1" latinLnBrk="0" hangingPunct="1"/>
            <a:r>
              <a:rPr kumimoji="0" lang="en-US" altLang="ko-KR" sz="1200">
                <a:solidFill>
                  <a:srgbClr val="000000"/>
                </a:solidFill>
                <a:ea typeface="서울남산체 M" pitchFamily="18" charset="-127"/>
              </a:rPr>
              <a:t>‘B’</a:t>
            </a:r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시장은</a:t>
            </a:r>
            <a:endParaRPr kumimoji="0" lang="en-US" altLang="ko-KR" sz="1200">
              <a:solidFill>
                <a:srgbClr val="000000"/>
              </a:solidFill>
              <a:ea typeface="서울남산체 M" pitchFamily="18" charset="-127"/>
            </a:endParaRPr>
          </a:p>
          <a:p>
            <a:pPr algn="ctr" defTabSz="914400" eaLnBrk="1" latinLnBrk="0" hangingPunct="1"/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매력적인가</a:t>
            </a:r>
            <a:r>
              <a:rPr kumimoji="0" lang="en-US" altLang="ko-KR" sz="1200">
                <a:solidFill>
                  <a:srgbClr val="000000"/>
                </a:solidFill>
                <a:ea typeface="서울남산체 M" pitchFamily="18" charset="-127"/>
              </a:rPr>
              <a:t>?</a:t>
            </a:r>
            <a:endParaRPr kumimoji="0" lang="ko-KR" altLang="en-US" sz="1200">
              <a:solidFill>
                <a:srgbClr val="000000"/>
              </a:solidFill>
              <a:ea typeface="서울남산체 M" pitchFamily="18" charset="-127"/>
            </a:endParaRPr>
          </a:p>
        </p:txBody>
      </p:sp>
      <p:sp>
        <p:nvSpPr>
          <p:cNvPr id="124958" name="직사각형 33"/>
          <p:cNvSpPr>
            <a:spLocks noChangeArrowheads="1"/>
          </p:cNvSpPr>
          <p:nvPr/>
        </p:nvSpPr>
        <p:spPr bwMode="auto">
          <a:xfrm>
            <a:off x="2776495" y="3535363"/>
            <a:ext cx="1242014" cy="857250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9BBB59"/>
            </a:solidFill>
            <a:miter lim="800000"/>
            <a:headEnd/>
            <a:tailEnd/>
          </a:ln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algn="ctr" defTabSz="914400" eaLnBrk="1" latinLnBrk="0" hangingPunct="1"/>
            <a:r>
              <a:rPr kumimoji="0" lang="en-US" altLang="ko-KR" sz="1200">
                <a:solidFill>
                  <a:srgbClr val="000000"/>
                </a:solidFill>
                <a:ea typeface="서울남산체 M" pitchFamily="18" charset="-127"/>
              </a:rPr>
              <a:t>‘A’</a:t>
            </a:r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기업은</a:t>
            </a:r>
            <a:endParaRPr kumimoji="0" lang="en-US" altLang="ko-KR" sz="1200">
              <a:solidFill>
                <a:srgbClr val="000000"/>
              </a:solidFill>
              <a:ea typeface="서울남산체 M" pitchFamily="18" charset="-127"/>
            </a:endParaRPr>
          </a:p>
          <a:p>
            <a:pPr algn="ctr" defTabSz="914400" eaLnBrk="1" latinLnBrk="0" hangingPunct="1"/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고유한 경쟁우위를 가지고 있는가</a:t>
            </a:r>
            <a:r>
              <a:rPr kumimoji="0" lang="en-US" altLang="ko-KR" sz="1200">
                <a:solidFill>
                  <a:srgbClr val="000000"/>
                </a:solidFill>
                <a:ea typeface="서울남산체 M" pitchFamily="18" charset="-127"/>
              </a:rPr>
              <a:t>?</a:t>
            </a:r>
            <a:endParaRPr kumimoji="0" lang="ko-KR" altLang="en-US" sz="1200">
              <a:solidFill>
                <a:srgbClr val="000000"/>
              </a:solidFill>
              <a:ea typeface="서울남산체 M" pitchFamily="18" charset="-127"/>
            </a:endParaRPr>
          </a:p>
        </p:txBody>
      </p:sp>
      <p:sp>
        <p:nvSpPr>
          <p:cNvPr id="124959" name="직사각형 34"/>
          <p:cNvSpPr>
            <a:spLocks noChangeArrowheads="1"/>
          </p:cNvSpPr>
          <p:nvPr/>
        </p:nvSpPr>
        <p:spPr bwMode="auto">
          <a:xfrm>
            <a:off x="2776495" y="4821238"/>
            <a:ext cx="1242014" cy="857250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9BBB59"/>
            </a:solidFill>
            <a:miter lim="800000"/>
            <a:headEnd/>
            <a:tailEnd/>
          </a:ln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algn="ctr" defTabSz="914400" eaLnBrk="1" latinLnBrk="0" hangingPunct="1"/>
            <a:r>
              <a:rPr kumimoji="0"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시설투자에 </a:t>
            </a:r>
            <a:endParaRPr kumimoji="0" lang="en-US" altLang="ko-KR" sz="1200" dirty="0">
              <a:solidFill>
                <a:srgbClr val="000000"/>
              </a:solidFill>
              <a:ea typeface="서울남산체 M" pitchFamily="18" charset="-127"/>
            </a:endParaRPr>
          </a:p>
          <a:p>
            <a:pPr algn="ctr" defTabSz="914400" eaLnBrk="1" latinLnBrk="0" hangingPunct="1"/>
            <a:r>
              <a:rPr kumimoji="0"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경제적 타당성은 있는가</a:t>
            </a:r>
            <a:r>
              <a:rPr kumimoji="0"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?</a:t>
            </a:r>
            <a:endParaRPr kumimoji="0" lang="ko-KR" altLang="en-US" sz="1200" dirty="0">
              <a:solidFill>
                <a:srgbClr val="000000"/>
              </a:solidFill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790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내부역량분석 도구</a:t>
            </a:r>
            <a:endParaRPr dirty="0" smtClean="0"/>
          </a:p>
        </p:txBody>
      </p:sp>
      <p:sp>
        <p:nvSpPr>
          <p:cNvPr id="125955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E9C82A69-BD82-49F9-8282-3882D47AD063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58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25959" name="그룹 8"/>
          <p:cNvGrpSpPr>
            <a:grpSpLocks/>
          </p:cNvGrpSpPr>
          <p:nvPr/>
        </p:nvGrpSpPr>
        <p:grpSpPr bwMode="auto">
          <a:xfrm>
            <a:off x="280988" y="1158875"/>
            <a:ext cx="784225" cy="550863"/>
            <a:chOff x="734096" y="7372392"/>
            <a:chExt cx="785893" cy="552012"/>
          </a:xfrm>
        </p:grpSpPr>
        <p:sp>
          <p:nvSpPr>
            <p:cNvPr id="125975" name="TextBox 9"/>
            <p:cNvSpPr txBox="1">
              <a:spLocks noChangeArrowheads="1"/>
            </p:cNvSpPr>
            <p:nvPr/>
          </p:nvSpPr>
          <p:spPr bwMode="auto">
            <a:xfrm>
              <a:off x="734096" y="7677738"/>
              <a:ext cx="785893" cy="246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eaLnBrk="1" latinLnBrk="1" hangingPunct="1"/>
              <a:r>
                <a:rPr lang="ko-KR" altLang="en-US" sz="1000" dirty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전략적 옵션</a:t>
              </a:r>
              <a:endParaRPr lang="en-US" altLang="ko-KR" sz="1000" dirty="0">
                <a:solidFill>
                  <a:srgbClr val="7F7F7F"/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25976" name="그림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위쪽/아래쪽 화살표 25"/>
          <p:cNvSpPr/>
          <p:nvPr/>
        </p:nvSpPr>
        <p:spPr>
          <a:xfrm>
            <a:off x="923695" y="2022475"/>
            <a:ext cx="1384300" cy="3729038"/>
          </a:xfrm>
          <a:prstGeom prst="upDownArrow">
            <a:avLst>
              <a:gd name="adj1" fmla="val 43708"/>
              <a:gd name="adj2" fmla="val 38465"/>
            </a:avLst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>
              <a:solidFill>
                <a:sysClr val="window" lastClr="FFFFFF"/>
              </a:solidFill>
            </a:endParaRPr>
          </a:p>
        </p:txBody>
      </p:sp>
      <p:sp>
        <p:nvSpPr>
          <p:cNvPr id="27" name="왼쪽/오른쪽 화살표 26"/>
          <p:cNvSpPr/>
          <p:nvPr/>
        </p:nvSpPr>
        <p:spPr>
          <a:xfrm>
            <a:off x="1668463" y="5308600"/>
            <a:ext cx="4714875" cy="1214438"/>
          </a:xfrm>
          <a:prstGeom prst="leftRightArrow">
            <a:avLst/>
          </a:prstGeom>
          <a:gradFill rotWithShape="1">
            <a:gsLst>
              <a:gs pos="0">
                <a:srgbClr val="8064A2">
                  <a:shade val="51000"/>
                  <a:satMod val="130000"/>
                </a:srgbClr>
              </a:gs>
              <a:gs pos="80000">
                <a:srgbClr val="8064A2">
                  <a:shade val="93000"/>
                  <a:satMod val="130000"/>
                </a:srgbClr>
              </a:gs>
              <a:gs pos="100000">
                <a:srgbClr val="8064A2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>
              <a:solidFill>
                <a:sysClr val="window" lastClr="FFFFFF"/>
              </a:solidFill>
            </a:endParaRPr>
          </a:p>
        </p:txBody>
      </p:sp>
      <p:sp>
        <p:nvSpPr>
          <p:cNvPr id="28" name="TextBox 26"/>
          <p:cNvSpPr txBox="1"/>
          <p:nvPr/>
        </p:nvSpPr>
        <p:spPr>
          <a:xfrm>
            <a:off x="514120" y="1716088"/>
            <a:ext cx="2203450" cy="2762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1200" b="1" dirty="0" smtClean="0">
                <a:latin typeface="+mn-ea"/>
              </a:rPr>
              <a:t>Where to Compete</a:t>
            </a:r>
          </a:p>
        </p:txBody>
      </p:sp>
      <p:sp>
        <p:nvSpPr>
          <p:cNvPr id="29" name="TextBox 27"/>
          <p:cNvSpPr txBox="1"/>
          <p:nvPr/>
        </p:nvSpPr>
        <p:spPr>
          <a:xfrm>
            <a:off x="4948238" y="6535738"/>
            <a:ext cx="1435100" cy="2778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1200" b="1" dirty="0" smtClean="0">
                <a:latin typeface="+mn-ea"/>
              </a:rPr>
              <a:t>How to Compete</a:t>
            </a:r>
          </a:p>
        </p:txBody>
      </p:sp>
      <p:sp>
        <p:nvSpPr>
          <p:cNvPr id="125964" name="TextBox 28"/>
          <p:cNvSpPr txBox="1">
            <a:spLocks noChangeArrowheads="1"/>
          </p:cNvSpPr>
          <p:nvPr/>
        </p:nvSpPr>
        <p:spPr bwMode="auto">
          <a:xfrm>
            <a:off x="1153882" y="2155825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algn="ctr" defTabSz="914400" eaLnBrk="1" latinLnBrk="1" hangingPunct="1"/>
            <a:r>
              <a:rPr kumimoji="0" lang="en-US" altLang="ko-KR" sz="1200" b="1">
                <a:solidFill>
                  <a:srgbClr val="FFFFFF"/>
                </a:solidFill>
                <a:ea typeface="서울남산체 M" pitchFamily="18" charset="-127"/>
              </a:rPr>
              <a:t>Broad</a:t>
            </a:r>
          </a:p>
          <a:p>
            <a:pPr algn="ctr" defTabSz="914400" eaLnBrk="1" latinLnBrk="1" hangingPunct="1"/>
            <a:r>
              <a:rPr kumimoji="0" lang="en-US" altLang="ko-KR" sz="1200" b="1">
                <a:solidFill>
                  <a:srgbClr val="FFFFFF"/>
                </a:solidFill>
                <a:ea typeface="서울남산체 M" pitchFamily="18" charset="-127"/>
              </a:rPr>
              <a:t>Scope</a:t>
            </a:r>
          </a:p>
        </p:txBody>
      </p:sp>
      <p:sp>
        <p:nvSpPr>
          <p:cNvPr id="125965" name="TextBox 29"/>
          <p:cNvSpPr txBox="1">
            <a:spLocks noChangeArrowheads="1"/>
          </p:cNvSpPr>
          <p:nvPr/>
        </p:nvSpPr>
        <p:spPr bwMode="auto">
          <a:xfrm>
            <a:off x="1153882" y="5172075"/>
            <a:ext cx="923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algn="ctr" defTabSz="914400" eaLnBrk="1" latinLnBrk="1" hangingPunct="1"/>
            <a:r>
              <a:rPr kumimoji="0" lang="en-US" altLang="ko-KR" sz="1200" b="1">
                <a:solidFill>
                  <a:srgbClr val="FFFFFF"/>
                </a:solidFill>
                <a:ea typeface="서울남산체 M" pitchFamily="18" charset="-127"/>
              </a:rPr>
              <a:t>Narrow</a:t>
            </a:r>
          </a:p>
          <a:p>
            <a:pPr algn="ctr" defTabSz="914400" eaLnBrk="1" latinLnBrk="1" hangingPunct="1"/>
            <a:r>
              <a:rPr kumimoji="0" lang="en-US" altLang="ko-KR" sz="1200" b="1">
                <a:solidFill>
                  <a:srgbClr val="FFFFFF"/>
                </a:solidFill>
                <a:ea typeface="서울남산체 M" pitchFamily="18" charset="-127"/>
              </a:rPr>
              <a:t>Scope</a:t>
            </a:r>
          </a:p>
        </p:txBody>
      </p:sp>
      <p:sp>
        <p:nvSpPr>
          <p:cNvPr id="125966" name="TextBox 30"/>
          <p:cNvSpPr txBox="1">
            <a:spLocks noChangeArrowheads="1"/>
          </p:cNvSpPr>
          <p:nvPr/>
        </p:nvSpPr>
        <p:spPr bwMode="auto">
          <a:xfrm>
            <a:off x="1843088" y="5686425"/>
            <a:ext cx="1698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defTabSz="914400" eaLnBrk="1" latinLnBrk="1" hangingPunct="1"/>
            <a:r>
              <a:rPr kumimoji="0" lang="en-US" altLang="ko-KR" sz="1200" b="1">
                <a:solidFill>
                  <a:srgbClr val="FFFFFF"/>
                </a:solidFill>
                <a:ea typeface="서울남산체 M" pitchFamily="18" charset="-127"/>
              </a:rPr>
              <a:t>‘Product’-oriented</a:t>
            </a:r>
          </a:p>
          <a:p>
            <a:pPr defTabSz="914400" eaLnBrk="1" latinLnBrk="1" hangingPunct="1"/>
            <a:r>
              <a:rPr kumimoji="0" lang="en-US" altLang="ko-KR" sz="1200" b="1">
                <a:solidFill>
                  <a:srgbClr val="FFFFFF"/>
                </a:solidFill>
                <a:ea typeface="서울남산체 M" pitchFamily="18" charset="-127"/>
              </a:rPr>
              <a:t>Strategies</a:t>
            </a:r>
          </a:p>
        </p:txBody>
      </p:sp>
      <p:sp>
        <p:nvSpPr>
          <p:cNvPr id="125967" name="TextBox 31"/>
          <p:cNvSpPr txBox="1">
            <a:spLocks noChangeArrowheads="1"/>
          </p:cNvSpPr>
          <p:nvPr/>
        </p:nvSpPr>
        <p:spPr bwMode="auto">
          <a:xfrm>
            <a:off x="4284662" y="5686425"/>
            <a:ext cx="1885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algn="r" defTabSz="914400" eaLnBrk="1" latinLnBrk="1" hangingPunct="1"/>
            <a:r>
              <a:rPr kumimoji="0" lang="en-US" altLang="ko-KR" sz="1200" b="1" dirty="0">
                <a:solidFill>
                  <a:srgbClr val="FFFFFF"/>
                </a:solidFill>
                <a:ea typeface="서울남산체 M" pitchFamily="18" charset="-127"/>
              </a:rPr>
              <a:t>Market/Solution</a:t>
            </a:r>
          </a:p>
          <a:p>
            <a:pPr algn="r" defTabSz="914400" eaLnBrk="1" latinLnBrk="1" hangingPunct="1"/>
            <a:r>
              <a:rPr kumimoji="0" lang="en-US" altLang="ko-KR" sz="1200" b="1" dirty="0">
                <a:solidFill>
                  <a:srgbClr val="FFFFFF"/>
                </a:solidFill>
                <a:ea typeface="서울남산체 M" pitchFamily="18" charset="-127"/>
              </a:rPr>
              <a:t>Oriented Strategies</a:t>
            </a:r>
          </a:p>
        </p:txBody>
      </p:sp>
      <p:grpSp>
        <p:nvGrpSpPr>
          <p:cNvPr id="31" name="그룹 30"/>
          <p:cNvGrpSpPr/>
          <p:nvPr/>
        </p:nvGrpSpPr>
        <p:grpSpPr>
          <a:xfrm>
            <a:off x="2079176" y="2720292"/>
            <a:ext cx="3946525" cy="2406650"/>
            <a:chOff x="2311400" y="2225675"/>
            <a:chExt cx="3946525" cy="3076575"/>
          </a:xfrm>
        </p:grpSpPr>
        <p:sp>
          <p:nvSpPr>
            <p:cNvPr id="125968" name="직사각형 33"/>
            <p:cNvSpPr>
              <a:spLocks noChangeArrowheads="1"/>
            </p:cNvSpPr>
            <p:nvPr/>
          </p:nvSpPr>
          <p:spPr bwMode="auto">
            <a:xfrm>
              <a:off x="2311400" y="2225675"/>
              <a:ext cx="3946525" cy="3076575"/>
            </a:xfrm>
            <a:prstGeom prst="rect">
              <a:avLst/>
            </a:prstGeom>
            <a:noFill/>
            <a:ln w="19050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defTabSz="914400" eaLnBrk="1" latinLnBrk="1" hangingPunct="1"/>
              <a:endParaRPr kumimoji="0" lang="ko-KR" altLang="en-US" sz="1200">
                <a:solidFill>
                  <a:srgbClr val="FFFFFF"/>
                </a:solidFill>
                <a:ea typeface="서울남산체 M" pitchFamily="18" charset="-127"/>
              </a:endParaRPr>
            </a:p>
          </p:txBody>
        </p:sp>
        <p:cxnSp>
          <p:nvCxnSpPr>
            <p:cNvPr id="125969" name="직선 연결선 34"/>
            <p:cNvCxnSpPr>
              <a:cxnSpLocks noChangeShapeType="1"/>
              <a:stCxn id="125968" idx="1"/>
              <a:endCxn id="125968" idx="3"/>
            </p:cNvCxnSpPr>
            <p:nvPr/>
          </p:nvCxnSpPr>
          <p:spPr bwMode="auto">
            <a:xfrm rot="10800000" flipH="1">
              <a:off x="2311400" y="3763963"/>
              <a:ext cx="3946525" cy="1587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5970" name="직선 연결선 35"/>
            <p:cNvCxnSpPr>
              <a:cxnSpLocks noChangeShapeType="1"/>
              <a:stCxn id="125968" idx="0"/>
              <a:endCxn id="125968" idx="2"/>
            </p:cNvCxnSpPr>
            <p:nvPr/>
          </p:nvCxnSpPr>
          <p:spPr bwMode="auto">
            <a:xfrm rot="16200000" flipH="1">
              <a:off x="2746375" y="3763963"/>
              <a:ext cx="3076575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5971" name="직사각형 36"/>
          <p:cNvSpPr>
            <a:spLocks noChangeArrowheads="1"/>
          </p:cNvSpPr>
          <p:nvPr/>
        </p:nvSpPr>
        <p:spPr bwMode="auto">
          <a:xfrm>
            <a:off x="2174426" y="2921900"/>
            <a:ext cx="17430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algn="just" defTabSz="914400" eaLnBrk="1" latinLnBrk="1" hangingPunct="1">
              <a:lnSpc>
                <a:spcPct val="150000"/>
              </a:lnSpc>
            </a:pPr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∙ 다양한 제품 믹스</a:t>
            </a:r>
            <a:endParaRPr kumimoji="0" lang="en-US" altLang="ko-KR" sz="1200">
              <a:solidFill>
                <a:srgbClr val="000000"/>
              </a:solidFill>
              <a:ea typeface="서울남산체 M" pitchFamily="18" charset="-127"/>
            </a:endParaRPr>
          </a:p>
          <a:p>
            <a:pPr algn="just" defTabSz="914400" eaLnBrk="1" latinLnBrk="1" hangingPunct="1">
              <a:lnSpc>
                <a:spcPct val="150000"/>
              </a:lnSpc>
            </a:pPr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∙ 기술혁신</a:t>
            </a:r>
            <a:endParaRPr kumimoji="0" lang="en-US" altLang="ko-KR" sz="1200">
              <a:solidFill>
                <a:srgbClr val="000000"/>
              </a:solidFill>
              <a:ea typeface="서울남산체 M" pitchFamily="18" charset="-127"/>
            </a:endParaRPr>
          </a:p>
          <a:p>
            <a:pPr algn="just" defTabSz="914400" eaLnBrk="1" latinLnBrk="1" hangingPunct="1">
              <a:lnSpc>
                <a:spcPct val="150000"/>
              </a:lnSpc>
            </a:pPr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∙ 지속적인 </a:t>
            </a:r>
            <a:r>
              <a:rPr kumimoji="0" lang="en-US" altLang="ko-KR" sz="1200">
                <a:solidFill>
                  <a:srgbClr val="000000"/>
                </a:solidFill>
                <a:ea typeface="서울남산체 M" pitchFamily="18" charset="-127"/>
              </a:rPr>
              <a:t>R&amp;D </a:t>
            </a:r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투자</a:t>
            </a:r>
          </a:p>
        </p:txBody>
      </p:sp>
      <p:sp>
        <p:nvSpPr>
          <p:cNvPr id="125972" name="직사각형 37"/>
          <p:cNvSpPr>
            <a:spLocks noChangeArrowheads="1"/>
          </p:cNvSpPr>
          <p:nvPr/>
        </p:nvSpPr>
        <p:spPr bwMode="auto">
          <a:xfrm>
            <a:off x="2174426" y="4136572"/>
            <a:ext cx="1743075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algn="just" defTabSz="914400" eaLnBrk="1" latinLnBrk="1" hangingPunct="1">
              <a:lnSpc>
                <a:spcPct val="150000"/>
              </a:lnSpc>
            </a:pPr>
            <a:r>
              <a:rPr kumimoji="0"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∙ 제품 </a:t>
            </a:r>
            <a:r>
              <a:rPr kumimoji="0" lang="ko-KR" altLang="en-US" sz="1200" dirty="0" err="1">
                <a:solidFill>
                  <a:srgbClr val="000000"/>
                </a:solidFill>
                <a:ea typeface="서울남산체 M" pitchFamily="18" charset="-127"/>
              </a:rPr>
              <a:t>포커싱</a:t>
            </a:r>
            <a:r>
              <a:rPr kumimoji="0"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(</a:t>
            </a:r>
            <a:r>
              <a:rPr kumimoji="0"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베스트셀러</a:t>
            </a:r>
            <a:r>
              <a:rPr kumimoji="0"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)</a:t>
            </a:r>
          </a:p>
          <a:p>
            <a:pPr algn="just" defTabSz="914400" eaLnBrk="1" latinLnBrk="1" hangingPunct="1">
              <a:lnSpc>
                <a:spcPct val="150000"/>
              </a:lnSpc>
            </a:pPr>
            <a:r>
              <a:rPr kumimoji="0"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∙ 틈새시장 제품 발굴</a:t>
            </a:r>
            <a:endParaRPr kumimoji="0" lang="en-US" altLang="ko-KR" sz="1200" dirty="0">
              <a:solidFill>
                <a:srgbClr val="000000"/>
              </a:solidFill>
              <a:ea typeface="서울남산체 M" pitchFamily="18" charset="-127"/>
            </a:endParaRPr>
          </a:p>
          <a:p>
            <a:pPr algn="just" defTabSz="914400" eaLnBrk="1" latinLnBrk="1" hangingPunct="1">
              <a:lnSpc>
                <a:spcPct val="150000"/>
              </a:lnSpc>
            </a:pPr>
            <a:r>
              <a:rPr kumimoji="0"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∙ 대안적 단기 투자</a:t>
            </a:r>
          </a:p>
        </p:txBody>
      </p:sp>
      <p:sp>
        <p:nvSpPr>
          <p:cNvPr id="125973" name="직사각형 38"/>
          <p:cNvSpPr>
            <a:spLocks noChangeArrowheads="1"/>
          </p:cNvSpPr>
          <p:nvPr/>
        </p:nvSpPr>
        <p:spPr bwMode="auto">
          <a:xfrm>
            <a:off x="4045409" y="2921900"/>
            <a:ext cx="2138363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algn="just" defTabSz="914400" eaLnBrk="1" latinLnBrk="1" hangingPunct="1">
              <a:lnSpc>
                <a:spcPct val="150000"/>
              </a:lnSpc>
            </a:pPr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∙ 통합 솔루션 개발</a:t>
            </a:r>
            <a:endParaRPr kumimoji="0" lang="en-US" altLang="ko-KR" sz="1200">
              <a:solidFill>
                <a:srgbClr val="000000"/>
              </a:solidFill>
              <a:ea typeface="서울남산체 M" pitchFamily="18" charset="-127"/>
            </a:endParaRPr>
          </a:p>
          <a:p>
            <a:pPr algn="just" defTabSz="914400" eaLnBrk="1" latinLnBrk="1" hangingPunct="1">
              <a:lnSpc>
                <a:spcPct val="150000"/>
              </a:lnSpc>
            </a:pPr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∙ 미래시장 예측 및 개발</a:t>
            </a:r>
            <a:endParaRPr kumimoji="0" lang="en-US" altLang="ko-KR" sz="1200">
              <a:solidFill>
                <a:srgbClr val="000000"/>
              </a:solidFill>
              <a:ea typeface="서울남산체 M" pitchFamily="18" charset="-127"/>
            </a:endParaRPr>
          </a:p>
          <a:p>
            <a:pPr algn="just" defTabSz="914400" eaLnBrk="1" latinLnBrk="1" hangingPunct="1">
              <a:lnSpc>
                <a:spcPct val="150000"/>
              </a:lnSpc>
            </a:pPr>
            <a:r>
              <a:rPr kumimoji="0" lang="ko-KR" altLang="en-US" sz="1200">
                <a:solidFill>
                  <a:srgbClr val="000000"/>
                </a:solidFill>
                <a:ea typeface="서울남산체 M" pitchFamily="18" charset="-127"/>
              </a:rPr>
              <a:t>∙ 비전에 입각한 중장기 투자</a:t>
            </a:r>
          </a:p>
        </p:txBody>
      </p:sp>
      <p:sp>
        <p:nvSpPr>
          <p:cNvPr id="125974" name="직사각형 39"/>
          <p:cNvSpPr>
            <a:spLocks noChangeArrowheads="1"/>
          </p:cNvSpPr>
          <p:nvPr/>
        </p:nvSpPr>
        <p:spPr bwMode="auto">
          <a:xfrm>
            <a:off x="4083509" y="4136572"/>
            <a:ext cx="2100263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algn="just" defTabSz="914400" eaLnBrk="1" latinLnBrk="1" hangingPunct="1">
              <a:lnSpc>
                <a:spcPct val="150000"/>
              </a:lnSpc>
            </a:pPr>
            <a:r>
              <a:rPr kumimoji="0"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∙ 특정산업에 집중</a:t>
            </a:r>
            <a:endParaRPr kumimoji="0" lang="en-US" altLang="ko-KR" sz="1200" dirty="0">
              <a:solidFill>
                <a:srgbClr val="000000"/>
              </a:solidFill>
              <a:ea typeface="서울남산체 M" pitchFamily="18" charset="-127"/>
            </a:endParaRPr>
          </a:p>
          <a:p>
            <a:pPr algn="just" defTabSz="914400" eaLnBrk="1" latinLnBrk="1" hangingPunct="1">
              <a:lnSpc>
                <a:spcPct val="150000"/>
              </a:lnSpc>
            </a:pPr>
            <a:r>
              <a:rPr kumimoji="0"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∙ 고객에 맞는 서비스 차별화</a:t>
            </a:r>
            <a:endParaRPr kumimoji="0" lang="en-US" altLang="ko-KR" sz="1200" dirty="0">
              <a:solidFill>
                <a:srgbClr val="000000"/>
              </a:solidFill>
              <a:ea typeface="서울남산체 M" pitchFamily="18" charset="-127"/>
            </a:endParaRPr>
          </a:p>
          <a:p>
            <a:pPr algn="just" defTabSz="914400" eaLnBrk="1" latinLnBrk="1" hangingPunct="1">
              <a:lnSpc>
                <a:spcPct val="150000"/>
              </a:lnSpc>
            </a:pPr>
            <a:r>
              <a:rPr kumimoji="0"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∙ 단기 집중투자</a:t>
            </a:r>
          </a:p>
        </p:txBody>
      </p:sp>
    </p:spTree>
    <p:extLst>
      <p:ext uri="{BB962C8B-B14F-4D97-AF65-F5344CB8AC3E}">
        <p14:creationId xmlns="" xmlns:p14="http://schemas.microsoft.com/office/powerpoint/2010/main" val="127207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Implement</a:t>
            </a:r>
            <a:br>
              <a:rPr lang="en-US" altLang="ko-KR" sz="3600" b="1" smtClean="0">
                <a:latin typeface="Georgia" pitchFamily="18" charset="0"/>
              </a:rPr>
            </a:br>
            <a:r>
              <a:rPr lang="ko-KR" altLang="en-US" sz="3600" b="1" smtClean="0">
                <a:latin typeface="Georgia" pitchFamily="18" charset="0"/>
              </a:rPr>
              <a:t>사례를 보고 채워봅시다</a:t>
            </a:r>
            <a:r>
              <a:rPr lang="en-US" altLang="ko-KR" sz="3600" b="1" smtClean="0">
                <a:latin typeface="Georgia" pitchFamily="18" charset="0"/>
              </a:rPr>
              <a:t>.</a:t>
            </a:r>
            <a:endParaRPr lang="ko-KR" altLang="en-US" sz="3600" b="1" smtClean="0">
              <a:latin typeface="Georgia" pitchFamily="18" charset="0"/>
            </a:endParaRPr>
          </a:p>
        </p:txBody>
      </p:sp>
      <p:sp>
        <p:nvSpPr>
          <p:cNvPr id="126979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5515D851-C917-4EFD-A410-5DF80956493F}" type="slidenum">
              <a:rPr kumimoji="0" lang="ko-KR" altLang="en-US" smtClean="0">
                <a:solidFill>
                  <a:srgbClr val="898989"/>
                </a:solidFill>
                <a:ea typeface="서울남산체 M" pitchFamily="18" charset="-127"/>
              </a:rPr>
              <a:pPr/>
              <a:t>59</a:t>
            </a:fld>
            <a:endParaRPr kumimoji="0" lang="ko-KR" altLang="en-US" smtClean="0">
              <a:solidFill>
                <a:srgbClr val="898989"/>
              </a:solidFill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1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err="1" smtClean="0"/>
              <a:t>사회적기업</a:t>
            </a:r>
            <a:r>
              <a:rPr dirty="0" smtClean="0"/>
              <a:t> 컨설턴트란</a:t>
            </a:r>
            <a:r>
              <a:rPr lang="en-US" altLang="ko-KR" dirty="0" smtClean="0"/>
              <a:t>?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7D07B8-3FE2-4B95-AD5D-80ABDB983E7D}" type="slidenum">
              <a:rPr lang="ko-KR" altLang="en-US" smtClean="0"/>
              <a:pPr>
                <a:defRPr/>
              </a:pPr>
              <a:t>6</a:t>
            </a:fld>
            <a:endParaRPr lang="ko-KR" altLang="en-US" dirty="0"/>
          </a:p>
        </p:txBody>
      </p:sp>
      <p:pic>
        <p:nvPicPr>
          <p:cNvPr id="23556" name="그림 4" descr="조력저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38" y="858838"/>
            <a:ext cx="4929187" cy="348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모서리가 둥근 직사각형 5"/>
          <p:cNvSpPr/>
          <p:nvPr/>
        </p:nvSpPr>
        <p:spPr>
          <a:xfrm>
            <a:off x="1227773" y="2898571"/>
            <a:ext cx="4853246" cy="1027045"/>
          </a:xfrm>
          <a:prstGeom prst="roundRect">
            <a:avLst>
              <a:gd name="adj" fmla="val 5391"/>
            </a:avLst>
          </a:prstGeom>
          <a:solidFill>
            <a:schemeClr val="bg1"/>
          </a:solidFill>
          <a:effectLst>
            <a:glow rad="139700">
              <a:schemeClr val="accent5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r>
              <a:rPr lang="ko-KR" altLang="en-US" sz="1200" dirty="0" err="1">
                <a:solidFill>
                  <a:schemeClr val="tx1"/>
                </a:solidFill>
              </a:rPr>
              <a:t>사회적기업이</a:t>
            </a:r>
            <a:r>
              <a:rPr lang="ko-KR" altLang="en-US" sz="1200" dirty="0">
                <a:solidFill>
                  <a:schemeClr val="tx1"/>
                </a:solidFill>
              </a:rPr>
              <a:t> 처한 내부 및 외부 환경을 분석해 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algn="ctr" latinLnBrk="0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그들의 사명과 비전을 </a:t>
            </a:r>
            <a:r>
              <a:rPr lang="ko-KR" altLang="en-US" sz="1200" dirty="0" err="1">
                <a:solidFill>
                  <a:schemeClr val="tx1"/>
                </a:solidFill>
              </a:rPr>
              <a:t>지속가능하게</a:t>
            </a:r>
            <a:r>
              <a:rPr lang="ko-KR" altLang="en-US" sz="1200" dirty="0">
                <a:solidFill>
                  <a:schemeClr val="tx1"/>
                </a:solidFill>
              </a:rPr>
              <a:t> 영위하도록 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algn="ctr" latinLnBrk="0">
              <a:defRPr/>
            </a:pPr>
            <a:r>
              <a:rPr lang="ko-KR" altLang="en-US" sz="1200" dirty="0">
                <a:solidFill>
                  <a:schemeClr val="tx1"/>
                </a:solidFill>
              </a:rPr>
              <a:t>다양한 전략을 제안하고 조언하는 </a:t>
            </a:r>
            <a:r>
              <a:rPr lang="ko-KR" altLang="en-US" sz="1200" dirty="0" err="1">
                <a:solidFill>
                  <a:schemeClr val="tx1"/>
                </a:solidFill>
              </a:rPr>
              <a:t>조력가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grpSp>
        <p:nvGrpSpPr>
          <p:cNvPr id="23560" name="그룹 6"/>
          <p:cNvGrpSpPr>
            <a:grpSpLocks/>
          </p:cNvGrpSpPr>
          <p:nvPr/>
        </p:nvGrpSpPr>
        <p:grpSpPr bwMode="auto">
          <a:xfrm>
            <a:off x="273050" y="1158875"/>
            <a:ext cx="798513" cy="704850"/>
            <a:chOff x="727711" y="7372392"/>
            <a:chExt cx="798617" cy="705590"/>
          </a:xfrm>
        </p:grpSpPr>
        <p:sp>
          <p:nvSpPr>
            <p:cNvPr id="8" name="TextBox 7"/>
            <p:cNvSpPr txBox="1"/>
            <p:nvPr/>
          </p:nvSpPr>
          <p:spPr>
            <a:xfrm>
              <a:off x="727711" y="7677512"/>
              <a:ext cx="798617" cy="4004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‘</a:t>
              </a: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사회적기업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컨설턴트란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?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3582" name="그림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4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3580" name="그림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평화의 </a:t>
            </a:r>
            <a:r>
              <a:rPr lang="ko-KR" altLang="en-US" dirty="0" smtClean="0"/>
              <a:t>마을</a:t>
            </a:r>
            <a:endParaRPr dirty="0"/>
          </a:p>
        </p:txBody>
      </p:sp>
      <p:sp>
        <p:nvSpPr>
          <p:cNvPr id="12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2459421" y="8906115"/>
            <a:ext cx="1939158" cy="179586"/>
          </a:xfrm>
          <a:prstGeom prst="rect">
            <a:avLst/>
          </a:prstGeom>
        </p:spPr>
        <p:txBody>
          <a:bodyPr/>
          <a:lstStyle/>
          <a:p>
            <a:fld id="{1DB6C3FA-2BC0-49B6-A6C2-75F057C9CB52}" type="slidenum">
              <a:rPr lang="ko-KR" altLang="en-US" smtClean="0"/>
              <a:pPr/>
              <a:t>60</a:t>
            </a:fld>
            <a:endParaRPr lang="ko-KR" altLang="en-US" dirty="0"/>
          </a:p>
        </p:txBody>
      </p:sp>
      <p:grpSp>
        <p:nvGrpSpPr>
          <p:cNvPr id="3" name="그룹 12"/>
          <p:cNvGrpSpPr/>
          <p:nvPr/>
        </p:nvGrpSpPr>
        <p:grpSpPr>
          <a:xfrm>
            <a:off x="240077" y="1192666"/>
            <a:ext cx="6262322" cy="3433122"/>
            <a:chOff x="240077" y="5634038"/>
            <a:chExt cx="6262322" cy="3433122"/>
          </a:xfrm>
        </p:grpSpPr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288" y="5635946"/>
              <a:ext cx="441424" cy="432769"/>
            </a:xfrm>
            <a:prstGeom prst="rect">
              <a:avLst/>
            </a:prstGeom>
          </p:spPr>
        </p:pic>
        <p:sp>
          <p:nvSpPr>
            <p:cNvPr id="16" name="모서리가 둥근 직사각형 15"/>
            <p:cNvSpPr/>
            <p:nvPr/>
          </p:nvSpPr>
          <p:spPr>
            <a:xfrm>
              <a:off x="995592" y="5634038"/>
              <a:ext cx="5506807" cy="3433122"/>
            </a:xfrm>
            <a:prstGeom prst="roundRect">
              <a:avLst>
                <a:gd name="adj" fmla="val 5998"/>
              </a:avLst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40077" y="6042892"/>
              <a:ext cx="7970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ea typeface="서울남산체 M" pitchFamily="18" charset="-127"/>
                </a:rPr>
                <a:t>평화의 마을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ea typeface="서울남산체 M" pitchFamily="18" charset="-127"/>
              </a:endParaRPr>
            </a:p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ea typeface="서울남산체 M" pitchFamily="18" charset="-127"/>
                </a:rPr>
                <a:t>소개 동영상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ea typeface="서울남산체 M" pitchFamily="18" charset="-127"/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1053093" y="5641097"/>
              <a:ext cx="5449306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100" dirty="0" smtClean="0">
                  <a:ea typeface="서울남산체 M" pitchFamily="18" charset="-127"/>
                  <a:sym typeface="Wingdings 2"/>
                </a:rPr>
                <a:t> 영상을 보며 기억에 남는 부분을 적어보세요</a:t>
              </a:r>
              <a:r>
                <a:rPr lang="en-US" altLang="ko-KR" sz="1100" dirty="0" smtClean="0">
                  <a:ea typeface="서울남산체 M" pitchFamily="18" charset="-127"/>
                  <a:sym typeface="Wingdings 2"/>
                </a:rPr>
                <a:t>.</a:t>
              </a:r>
              <a:endParaRPr lang="en-US" altLang="ko-KR" sz="1100" dirty="0">
                <a:ea typeface="서울남산체 M" pitchFamily="18" charset="-127"/>
              </a:endParaRPr>
            </a:p>
          </p:txBody>
        </p:sp>
        <p:grpSp>
          <p:nvGrpSpPr>
            <p:cNvPr id="4" name="그룹 18"/>
            <p:cNvGrpSpPr/>
            <p:nvPr/>
          </p:nvGrpSpPr>
          <p:grpSpPr>
            <a:xfrm>
              <a:off x="1265092" y="6057985"/>
              <a:ext cx="1115110" cy="789082"/>
              <a:chOff x="970141" y="1410093"/>
              <a:chExt cx="7228738" cy="5115252"/>
            </a:xfrm>
          </p:grpSpPr>
          <p:pic>
            <p:nvPicPr>
              <p:cNvPr id="20" name="그림 1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0141" y="1410093"/>
                <a:ext cx="7228738" cy="5115252"/>
              </a:xfrm>
              <a:prstGeom prst="rect">
                <a:avLst/>
              </a:prstGeom>
            </p:spPr>
          </p:pic>
          <p:sp>
            <p:nvSpPr>
              <p:cNvPr id="21" name="직사각형 20"/>
              <p:cNvSpPr/>
              <p:nvPr/>
            </p:nvSpPr>
            <p:spPr>
              <a:xfrm>
                <a:off x="1133475" y="1523998"/>
                <a:ext cx="6915152" cy="435326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2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4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23" name="표 2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68521030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" name="그림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 bwMode="auto">
          <a:xfrm>
            <a:off x="1070006" y="1266825"/>
            <a:ext cx="5432393" cy="7288213"/>
          </a:xfrm>
          <a:prstGeom prst="roundRect">
            <a:avLst>
              <a:gd name="adj" fmla="val 1504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 smtClean="0"/>
              <a:t>평화의 </a:t>
            </a:r>
            <a:r>
              <a:rPr lang="ko-KR" altLang="en-US" dirty="0" smtClean="0"/>
              <a:t>마을</a:t>
            </a:r>
            <a:endParaRPr dirty="0"/>
          </a:p>
        </p:txBody>
      </p:sp>
      <p:sp>
        <p:nvSpPr>
          <p:cNvPr id="128003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CFF8BF6F-A474-403B-AE8F-2AEC4064B16C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61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28007" name="그룹 16"/>
          <p:cNvGrpSpPr>
            <a:grpSpLocks/>
          </p:cNvGrpSpPr>
          <p:nvPr/>
        </p:nvGrpSpPr>
        <p:grpSpPr bwMode="auto">
          <a:xfrm>
            <a:off x="444744" y="1266825"/>
            <a:ext cx="409087" cy="574833"/>
            <a:chOff x="419903" y="2438400"/>
            <a:chExt cx="409132" cy="574992"/>
          </a:xfrm>
        </p:grpSpPr>
        <p:sp>
          <p:nvSpPr>
            <p:cNvPr id="15" name="TextBox 14"/>
            <p:cNvSpPr txBox="1"/>
            <p:nvPr/>
          </p:nvSpPr>
          <p:spPr>
            <a:xfrm>
              <a:off x="419903" y="2767103"/>
              <a:ext cx="409132" cy="2462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기사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28014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67" y="2438400"/>
              <a:ext cx="406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TextBox 18"/>
          <p:cNvSpPr txBox="1"/>
          <p:nvPr/>
        </p:nvSpPr>
        <p:spPr>
          <a:xfrm>
            <a:off x="1100138" y="1390650"/>
            <a:ext cx="27178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71" eaLnBrk="1" latinLnBrk="1" hangingPunct="1">
              <a:defRPr/>
            </a:pPr>
            <a:r>
              <a:rPr lang="en-US" altLang="ko-KR" sz="1400" b="1" dirty="0">
                <a:latin typeface="+mn-lt"/>
                <a:ea typeface="+mn-ea"/>
              </a:rPr>
              <a:t>HERI </a:t>
            </a:r>
            <a:r>
              <a:rPr lang="ko-KR" altLang="en-US" sz="1400" b="1" dirty="0">
                <a:latin typeface="+mn-lt"/>
                <a:ea typeface="+mn-ea"/>
              </a:rPr>
              <a:t>케이스 파일</a:t>
            </a:r>
            <a:br>
              <a:rPr lang="ko-KR" altLang="en-US" sz="1400" b="1" dirty="0">
                <a:latin typeface="+mn-lt"/>
                <a:ea typeface="+mn-ea"/>
              </a:rPr>
            </a:br>
            <a:r>
              <a:rPr lang="ko-KR" altLang="en-US" sz="1400" b="1" dirty="0">
                <a:latin typeface="+mn-lt"/>
                <a:ea typeface="+mn-ea"/>
              </a:rPr>
              <a:t>장애인 </a:t>
            </a:r>
            <a:r>
              <a:rPr lang="ko-KR" altLang="en-US" sz="1400" b="1" dirty="0" err="1">
                <a:latin typeface="+mn-lt"/>
                <a:ea typeface="+mn-ea"/>
              </a:rPr>
              <a:t>사회적기업</a:t>
            </a:r>
            <a:r>
              <a:rPr lang="ko-KR" altLang="en-US" sz="1400" b="1" dirty="0">
                <a:latin typeface="+mn-lt"/>
                <a:ea typeface="+mn-ea"/>
              </a:rPr>
              <a:t> ‘평화의 마을’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09663" y="1914525"/>
            <a:ext cx="5273675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457271" eaLnBrk="1" latinLnBrk="0" hangingPunct="1">
              <a:lnSpc>
                <a:spcPct val="150000"/>
              </a:lnSpc>
              <a:defRPr/>
            </a:pPr>
            <a:r>
              <a:rPr lang="ko-KR" altLang="en-US" sz="1200" dirty="0">
                <a:latin typeface="+mn-ea"/>
                <a:ea typeface="+mn-ea"/>
              </a:rPr>
              <a:t>사업 시작 </a:t>
            </a:r>
            <a:r>
              <a:rPr lang="en-US" altLang="ko-KR" sz="1200" dirty="0">
                <a:latin typeface="+mn-ea"/>
                <a:ea typeface="+mn-ea"/>
              </a:rPr>
              <a:t>10</a:t>
            </a:r>
            <a:r>
              <a:rPr lang="ko-KR" altLang="en-US" sz="1200" dirty="0">
                <a:latin typeface="+mn-ea"/>
                <a:ea typeface="+mn-ea"/>
              </a:rPr>
              <a:t>년 만의 일이었다</a:t>
            </a:r>
            <a:r>
              <a:rPr lang="en-US" altLang="ko-KR" sz="1200" dirty="0">
                <a:latin typeface="+mn-ea"/>
                <a:ea typeface="+mn-ea"/>
              </a:rPr>
              <a:t>. 2002</a:t>
            </a:r>
            <a:r>
              <a:rPr lang="ko-KR" altLang="en-US" sz="1200" dirty="0">
                <a:latin typeface="+mn-ea"/>
                <a:ea typeface="+mn-ea"/>
              </a:rPr>
              <a:t>년 소시지 생산을 시작한 장애인 직업재활사회복지법인 </a:t>
            </a:r>
            <a:r>
              <a:rPr lang="ko-KR" altLang="en-US" sz="1200" dirty="0" err="1">
                <a:latin typeface="+mn-ea"/>
                <a:ea typeface="+mn-ea"/>
              </a:rPr>
              <a:t>평화의마을이</a:t>
            </a:r>
            <a:r>
              <a:rPr lang="ko-KR" altLang="en-US" sz="1200" dirty="0">
                <a:latin typeface="+mn-ea"/>
                <a:ea typeface="+mn-ea"/>
              </a:rPr>
              <a:t> 지난해 고대하던 경제적 자립을 이뤄냈다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노동부 인증 </a:t>
            </a:r>
            <a:r>
              <a:rPr lang="ko-KR" altLang="en-US" sz="1200" dirty="0" err="1">
                <a:latin typeface="+mn-ea"/>
                <a:ea typeface="+mn-ea"/>
              </a:rPr>
              <a:t>사회적기업이</a:t>
            </a:r>
            <a:r>
              <a:rPr lang="ko-KR" altLang="en-US" sz="1200" dirty="0">
                <a:latin typeface="+mn-ea"/>
                <a:ea typeface="+mn-ea"/>
              </a:rPr>
              <a:t> 된 지 </a:t>
            </a:r>
            <a:r>
              <a:rPr lang="en-US" altLang="ko-KR" sz="1200" dirty="0">
                <a:latin typeface="+mn-ea"/>
                <a:ea typeface="+mn-ea"/>
              </a:rPr>
              <a:t>3</a:t>
            </a:r>
            <a:r>
              <a:rPr lang="ko-KR" altLang="en-US" sz="1200" dirty="0">
                <a:latin typeface="+mn-ea"/>
                <a:ea typeface="+mn-ea"/>
              </a:rPr>
              <a:t>년여 만이다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취약계층 가운데서도 노동 여건이 가장 취약한 것으로 알려진 </a:t>
            </a:r>
            <a:r>
              <a:rPr lang="ko-KR" altLang="en-US" sz="1200" dirty="0" err="1">
                <a:latin typeface="+mn-ea"/>
                <a:ea typeface="+mn-ea"/>
              </a:rPr>
              <a:t>중증지적장애인과</a:t>
            </a:r>
            <a:r>
              <a:rPr lang="ko-KR" altLang="en-US" sz="1200" dirty="0">
                <a:latin typeface="+mn-ea"/>
                <a:ea typeface="+mn-ea"/>
              </a:rPr>
              <a:t> 함께 </a:t>
            </a:r>
            <a:r>
              <a:rPr lang="en-US" altLang="ko-KR" sz="1200" dirty="0">
                <a:latin typeface="+mn-ea"/>
                <a:ea typeface="+mn-ea"/>
              </a:rPr>
              <a:t>2010</a:t>
            </a:r>
            <a:r>
              <a:rPr lang="ko-KR" altLang="en-US" sz="1200" dirty="0">
                <a:latin typeface="+mn-ea"/>
                <a:ea typeface="+mn-ea"/>
              </a:rPr>
              <a:t>년 대한민국을 휩쓸었던 구제역 파동을 넘어 이뤄낸 결실이었다</a:t>
            </a:r>
            <a:r>
              <a:rPr lang="en-US" altLang="ko-KR" sz="1200" dirty="0" smtClean="0">
                <a:latin typeface="+mn-ea"/>
                <a:ea typeface="+mn-ea"/>
              </a:rPr>
              <a:t>.</a:t>
            </a:r>
          </a:p>
          <a:p>
            <a:pPr lvl="0" algn="just" defTabSz="457271" latinLnBrk="0">
              <a:lnSpc>
                <a:spcPct val="150000"/>
              </a:lnSpc>
              <a:defRPr/>
            </a:pP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올해로 만 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5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년의 시간을 보낸 </a:t>
            </a:r>
            <a:r>
              <a:rPr lang="ko-KR" altLang="en-US" sz="1200" dirty="0" err="1" smtClean="0">
                <a:solidFill>
                  <a:prstClr val="black"/>
                </a:solidFill>
                <a:latin typeface="+mn-ea"/>
                <a:ea typeface="+mn-ea"/>
              </a:rPr>
              <a:t>사회적기업의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 경영성과는 양적 성장에 비해 질적인 취약성은 여전하다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. 2011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년 영업흑자를 기록한 </a:t>
            </a:r>
            <a:r>
              <a:rPr lang="ko-KR" altLang="en-US" sz="1200" dirty="0" err="1" smtClean="0">
                <a:solidFill>
                  <a:prstClr val="black"/>
                </a:solidFill>
                <a:latin typeface="+mn-ea"/>
                <a:ea typeface="+mn-ea"/>
              </a:rPr>
              <a:t>사회적기업이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10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곳 가운데 한두 곳에 불과하다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.</a:t>
            </a:r>
          </a:p>
          <a:p>
            <a:pPr lvl="0" algn="just" defTabSz="457271" latinLnBrk="0">
              <a:lnSpc>
                <a:spcPct val="150000"/>
              </a:lnSpc>
              <a:defRPr/>
            </a:pP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이처럼 </a:t>
            </a:r>
            <a:r>
              <a:rPr lang="ko-KR" altLang="en-US" sz="1200" dirty="0" err="1" smtClean="0">
                <a:solidFill>
                  <a:prstClr val="black"/>
                </a:solidFill>
                <a:latin typeface="+mn-ea"/>
                <a:ea typeface="+mn-ea"/>
              </a:rPr>
              <a:t>사회적기업의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 열악한 외부 환경과 내부의 취약한 노동 여건에도 불구하고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 err="1" smtClean="0">
                <a:solidFill>
                  <a:prstClr val="black"/>
                </a:solidFill>
                <a:latin typeface="+mn-ea"/>
                <a:ea typeface="+mn-ea"/>
              </a:rPr>
              <a:t>평화의마을은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 남다른 노력으로 오늘날의 경영성과를 올릴 수 있었다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그 비결은 뭘까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?</a:t>
            </a:r>
          </a:p>
          <a:p>
            <a:pPr lvl="0" algn="just" defTabSz="457271" latinLnBrk="0">
              <a:lnSpc>
                <a:spcPct val="150000"/>
              </a:lnSpc>
              <a:defRPr/>
            </a:pPr>
            <a:endParaRPr lang="en-US" altLang="ko-KR" sz="1200" dirty="0" smtClean="0">
              <a:solidFill>
                <a:prstClr val="black"/>
              </a:solidFill>
              <a:latin typeface="+mn-ea"/>
              <a:ea typeface="+mn-ea"/>
            </a:endParaRPr>
          </a:p>
          <a:p>
            <a:pPr lvl="0" algn="just" defTabSz="457271" latinLnBrk="0">
              <a:lnSpc>
                <a:spcPct val="150000"/>
              </a:lnSpc>
              <a:defRPr/>
            </a:pP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첫째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장애인과 비장애인을 하나로 묶는 비전과 미션을 세우고 이를 사업 전반에 적용한 </a:t>
            </a:r>
            <a:r>
              <a:rPr lang="ko-KR" altLang="en-US" sz="1200" dirty="0" err="1" smtClean="0">
                <a:solidFill>
                  <a:prstClr val="black"/>
                </a:solidFill>
                <a:latin typeface="+mn-ea"/>
                <a:ea typeface="+mn-ea"/>
              </a:rPr>
              <a:t>평화의마을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ko-KR" altLang="en-US" sz="1200" dirty="0" err="1" smtClean="0">
                <a:solidFill>
                  <a:prstClr val="black"/>
                </a:solidFill>
                <a:latin typeface="+mn-ea"/>
                <a:ea typeface="+mn-ea"/>
              </a:rPr>
              <a:t>이귀경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 원장의 리더십을 들 수 있다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장애인 직업재활시설을 운영하면서 이 원장이 가장 염려한 것은 장애인과 비장애인의 갈등이었다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특히 주문이 한꺼번에 몰리는 명절엔 어쩔 수 없이 비장애인의 희생과 양보가 필요한데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이때가 </a:t>
            </a:r>
            <a:r>
              <a:rPr lang="ko-KR" altLang="en-US" sz="1200" dirty="0" err="1" smtClean="0">
                <a:solidFill>
                  <a:prstClr val="black"/>
                </a:solidFill>
                <a:latin typeface="+mn-ea"/>
                <a:ea typeface="+mn-ea"/>
              </a:rPr>
              <a:t>평화의마을의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 사명을 </a:t>
            </a:r>
            <a:r>
              <a:rPr lang="ko-KR" altLang="en-US" sz="1200" dirty="0" err="1" smtClean="0">
                <a:solidFill>
                  <a:prstClr val="black"/>
                </a:solidFill>
                <a:latin typeface="+mn-ea"/>
                <a:ea typeface="+mn-ea"/>
              </a:rPr>
              <a:t>테스트받는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 시기라고 이 원장은 이야기한다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.</a:t>
            </a:r>
          </a:p>
          <a:p>
            <a:pPr lvl="0" algn="just" defTabSz="457271" latinLnBrk="0">
              <a:lnSpc>
                <a:spcPct val="150000"/>
              </a:lnSpc>
              <a:defRPr/>
            </a:pP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바쁜 시간을 일부러 쪼개 매년 두 번 비전 공유의 시간을 갖는 것도 이런 이유 때문이다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이렇게 진행되는 비전 공유 워크숍은 단순한 행사로 그치지 않고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실제 사업에도 반영된다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대표적인 예가 판로 개척이다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사실 </a:t>
            </a:r>
            <a:r>
              <a:rPr lang="ko-KR" altLang="en-US" sz="1200" dirty="0" err="1" smtClean="0">
                <a:solidFill>
                  <a:prstClr val="black"/>
                </a:solidFill>
                <a:latin typeface="+mn-ea"/>
                <a:ea typeface="+mn-ea"/>
              </a:rPr>
              <a:t>평화의마을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 소시지 브랜드 ‘</a:t>
            </a:r>
            <a:r>
              <a:rPr lang="ko-KR" altLang="en-US" sz="1200" dirty="0" err="1" smtClean="0">
                <a:solidFill>
                  <a:prstClr val="black"/>
                </a:solidFill>
                <a:latin typeface="+mn-ea"/>
                <a:ea typeface="+mn-ea"/>
              </a:rPr>
              <a:t>제주맘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’을 일반 온라인 쇼핑몰에서 찾기란 쉽지 않다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윤리적 소비를 지향하는 ‘착한’ 쇼핑몰에만 유통시키겠다는 다짐 때문이다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제품뿐만 아니라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  <a:latin typeface="+mn-ea"/>
                <a:ea typeface="+mn-ea"/>
              </a:rPr>
              <a:t>이를 생산하는 평화의마을의 비전과 미션까지 소비자와 나누기 위해서다</a:t>
            </a:r>
            <a:r>
              <a:rPr lang="en-US" altLang="ko-KR" sz="1200" dirty="0" smtClean="0">
                <a:solidFill>
                  <a:prstClr val="black"/>
                </a:solidFill>
                <a:latin typeface="+mn-ea"/>
                <a:ea typeface="+mn-ea"/>
              </a:rPr>
              <a:t>.</a:t>
            </a:r>
            <a:endParaRPr lang="ko-KR" altLang="en-US" sz="1200" dirty="0" smtClean="0">
              <a:solidFill>
                <a:prstClr val="black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040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 bwMode="auto">
          <a:xfrm>
            <a:off x="1070006" y="1266825"/>
            <a:ext cx="5432393" cy="6783871"/>
          </a:xfrm>
          <a:prstGeom prst="roundRect">
            <a:avLst>
              <a:gd name="adj" fmla="val 1504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 smtClean="0"/>
              <a:t>평화의 </a:t>
            </a:r>
            <a:r>
              <a:rPr lang="ko-KR" altLang="en-US" dirty="0" smtClean="0"/>
              <a:t>마을</a:t>
            </a:r>
            <a:endParaRPr dirty="0"/>
          </a:p>
        </p:txBody>
      </p:sp>
      <p:sp>
        <p:nvSpPr>
          <p:cNvPr id="129027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629067BB-ECF3-4144-9BEF-F70C6CEF43B0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62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29031" name="그룹 16"/>
          <p:cNvGrpSpPr>
            <a:grpSpLocks/>
          </p:cNvGrpSpPr>
          <p:nvPr/>
        </p:nvGrpSpPr>
        <p:grpSpPr bwMode="auto">
          <a:xfrm>
            <a:off x="444744" y="1266825"/>
            <a:ext cx="409087" cy="574833"/>
            <a:chOff x="419900" y="2438400"/>
            <a:chExt cx="409132" cy="574992"/>
          </a:xfrm>
        </p:grpSpPr>
        <p:sp>
          <p:nvSpPr>
            <p:cNvPr id="15" name="TextBox 14"/>
            <p:cNvSpPr txBox="1"/>
            <p:nvPr/>
          </p:nvSpPr>
          <p:spPr>
            <a:xfrm>
              <a:off x="419900" y="2767103"/>
              <a:ext cx="409132" cy="2462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기사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29034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67" y="2438400"/>
              <a:ext cx="406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TextBox 23"/>
          <p:cNvSpPr txBox="1"/>
          <p:nvPr/>
        </p:nvSpPr>
        <p:spPr>
          <a:xfrm>
            <a:off x="1149518" y="1360488"/>
            <a:ext cx="5313332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457271" eaLnBrk="1" latinLnBrk="0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200" b="1" dirty="0">
                <a:latin typeface="+mn-ea"/>
                <a:ea typeface="+mn-ea"/>
              </a:rPr>
              <a:t>종업원간 비전 공유와 리더십의 결합</a:t>
            </a:r>
          </a:p>
          <a:p>
            <a:pPr algn="just" defTabSz="457271" eaLnBrk="1" latinLnBrk="0" hangingPunct="1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200" dirty="0">
              <a:latin typeface="+mn-ea"/>
              <a:ea typeface="+mn-ea"/>
            </a:endParaRPr>
          </a:p>
          <a:p>
            <a:pPr algn="just" defTabSz="457271" eaLnBrk="1" latinLnBrk="0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200" dirty="0">
                <a:latin typeface="+mn-ea"/>
                <a:ea typeface="+mn-ea"/>
              </a:rPr>
              <a:t>둘째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전문 경영인 못지않은 경영역량을 들 수 있다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사실 이 원장은 제대로 된 경영 수업을 받아본 적이 없는 사회복지 전문가다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고향인 부산을 떠나 </a:t>
            </a:r>
            <a:r>
              <a:rPr lang="en-US" altLang="ko-KR" sz="1200" dirty="0">
                <a:latin typeface="+mn-ea"/>
                <a:ea typeface="+mn-ea"/>
              </a:rPr>
              <a:t>1997</a:t>
            </a:r>
            <a:r>
              <a:rPr lang="ko-KR" altLang="en-US" sz="1200" dirty="0">
                <a:latin typeface="+mn-ea"/>
                <a:ea typeface="+mn-ea"/>
              </a:rPr>
              <a:t>년 제주도에 정착해 </a:t>
            </a:r>
            <a:r>
              <a:rPr lang="ko-KR" altLang="en-US" sz="1200" dirty="0" err="1">
                <a:latin typeface="+mn-ea"/>
                <a:ea typeface="+mn-ea"/>
              </a:rPr>
              <a:t>평화의마을을</a:t>
            </a:r>
            <a:r>
              <a:rPr lang="ko-KR" altLang="en-US" sz="1200" dirty="0">
                <a:latin typeface="+mn-ea"/>
                <a:ea typeface="+mn-ea"/>
              </a:rPr>
              <a:t> 맡을 때까지 경영에는 문외한이었다고 한다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하지만 그를 오랫동안 지켜본 </a:t>
            </a:r>
            <a:r>
              <a:rPr lang="ko-KR" altLang="en-US" sz="1200" dirty="0" err="1">
                <a:latin typeface="+mn-ea"/>
                <a:ea typeface="+mn-ea"/>
              </a:rPr>
              <a:t>평화의마을</a:t>
            </a:r>
            <a:r>
              <a:rPr lang="ko-KR" altLang="en-US" sz="1200" dirty="0">
                <a:latin typeface="+mn-ea"/>
                <a:ea typeface="+mn-ea"/>
              </a:rPr>
              <a:t> 직원들은 하나같이 기업가로서 이 원장의 자질이 대단하다고 입을 모은다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 err="1">
                <a:latin typeface="+mn-ea"/>
                <a:ea typeface="+mn-ea"/>
              </a:rPr>
              <a:t>사회적기업가의</a:t>
            </a:r>
            <a:r>
              <a:rPr lang="ko-KR" altLang="en-US" sz="1200" dirty="0">
                <a:latin typeface="+mn-ea"/>
                <a:ea typeface="+mn-ea"/>
              </a:rPr>
              <a:t> 조건으로 ‘열정과 의지’는 기본이고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여기에 해당 분야 최고의 전문성이 보태져야 한다는 것이 이 원장의 경영철학이다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소시지 생산을 마음먹은 이 원장이 곧바로 </a:t>
            </a:r>
            <a:r>
              <a:rPr lang="ko-KR" altLang="en-US" sz="1200" dirty="0" err="1">
                <a:latin typeface="+mn-ea"/>
                <a:ea typeface="+mn-ea"/>
              </a:rPr>
              <a:t>독일행</a:t>
            </a:r>
            <a:r>
              <a:rPr lang="ko-KR" altLang="en-US" sz="1200" dirty="0">
                <a:latin typeface="+mn-ea"/>
                <a:ea typeface="+mn-ea"/>
              </a:rPr>
              <a:t> 비행기에 오른 것도</a:t>
            </a:r>
            <a:r>
              <a:rPr lang="en-US" altLang="ko-KR" sz="1200" dirty="0">
                <a:latin typeface="+mn-ea"/>
                <a:ea typeface="+mn-ea"/>
              </a:rPr>
              <a:t>, ‘</a:t>
            </a:r>
            <a:r>
              <a:rPr lang="ko-KR" altLang="en-US" sz="1200" dirty="0">
                <a:latin typeface="+mn-ea"/>
                <a:ea typeface="+mn-ea"/>
              </a:rPr>
              <a:t>국내 최고의 소시지 전문가가 되어 </a:t>
            </a:r>
            <a:r>
              <a:rPr lang="ko-KR" altLang="en-US" sz="1200" dirty="0" err="1">
                <a:latin typeface="+mn-ea"/>
                <a:ea typeface="+mn-ea"/>
              </a:rPr>
              <a:t>평화의마을을</a:t>
            </a:r>
            <a:r>
              <a:rPr lang="ko-KR" altLang="en-US" sz="1200" dirty="0">
                <a:latin typeface="+mn-ea"/>
                <a:ea typeface="+mn-ea"/>
              </a:rPr>
              <a:t> 세계 최고의 직업재활시설로 만들겠다’는 비전을 세운 것도 그의 기업가적 기질에서 비롯된 것이다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</a:p>
          <a:p>
            <a:pPr algn="just" defTabSz="457271" eaLnBrk="1" latinLnBrk="0" hangingPunct="1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200" dirty="0">
              <a:latin typeface="+mn-ea"/>
              <a:ea typeface="+mn-ea"/>
            </a:endParaRPr>
          </a:p>
          <a:p>
            <a:pPr algn="just" defTabSz="457271" eaLnBrk="1" latinLnBrk="0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200" dirty="0">
                <a:latin typeface="+mn-ea"/>
                <a:ea typeface="+mn-ea"/>
              </a:rPr>
              <a:t>독일에서 귀국한 뒤에도 이 원장의 경영역량 강화 의지는 </a:t>
            </a:r>
            <a:r>
              <a:rPr lang="ko-KR" altLang="en-US" sz="1200" dirty="0" err="1">
                <a:latin typeface="+mn-ea"/>
                <a:ea typeface="+mn-ea"/>
              </a:rPr>
              <a:t>사그라들지</a:t>
            </a:r>
            <a:r>
              <a:rPr lang="ko-KR" altLang="en-US" sz="1200" dirty="0">
                <a:latin typeface="+mn-ea"/>
                <a:ea typeface="+mn-ea"/>
              </a:rPr>
              <a:t> 않았다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국내 최고 소시지 전문가로 손꼽히는 </a:t>
            </a:r>
            <a:r>
              <a:rPr lang="ko-KR" altLang="en-US" sz="1200" dirty="0" err="1">
                <a:latin typeface="+mn-ea"/>
                <a:ea typeface="+mn-ea"/>
              </a:rPr>
              <a:t>훔메유통</a:t>
            </a:r>
            <a:r>
              <a:rPr lang="ko-KR" altLang="en-US" sz="1200" dirty="0">
                <a:latin typeface="+mn-ea"/>
                <a:ea typeface="+mn-ea"/>
              </a:rPr>
              <a:t> 임성천 대표를 사사하는가 하면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대다수 전문가들도 외부의 컨설팅을 받아야 가능하다는 </a:t>
            </a:r>
            <a:r>
              <a:rPr lang="ko-KR" altLang="en-US" sz="1200" dirty="0" err="1">
                <a:latin typeface="+mn-ea"/>
                <a:ea typeface="+mn-ea"/>
              </a:rPr>
              <a:t>해섭</a:t>
            </a:r>
            <a:r>
              <a:rPr lang="en-US" altLang="ko-KR" sz="1200" dirty="0">
                <a:latin typeface="+mn-ea"/>
                <a:ea typeface="+mn-ea"/>
              </a:rPr>
              <a:t>(HACCP) </a:t>
            </a:r>
            <a:r>
              <a:rPr lang="ko-KR" altLang="en-US" sz="1200" dirty="0">
                <a:latin typeface="+mn-ea"/>
                <a:ea typeface="+mn-ea"/>
              </a:rPr>
              <a:t>인증 과정 역시 관련 서적을 독파해 가면서 혼자 힘으로 해냈다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</a:p>
          <a:p>
            <a:pPr algn="just" defTabSz="457271" eaLnBrk="1" latinLnBrk="0" hangingPunct="1">
              <a:lnSpc>
                <a:spcPct val="150000"/>
              </a:lnSpc>
              <a:spcAft>
                <a:spcPts val="600"/>
              </a:spcAft>
              <a:defRPr/>
            </a:pPr>
            <a:endParaRPr lang="en-US" altLang="ko-KR" sz="1200" dirty="0">
              <a:latin typeface="+mn-ea"/>
              <a:ea typeface="+mn-ea"/>
            </a:endParaRPr>
          </a:p>
          <a:p>
            <a:pPr algn="just" defTabSz="457271" eaLnBrk="1" latinLnBrk="0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ko-KR" altLang="en-US" sz="1200" dirty="0">
                <a:latin typeface="+mn-ea"/>
                <a:ea typeface="+mn-ea"/>
              </a:rPr>
              <a:t>셋째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효율적인 자원조달이다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현재 </a:t>
            </a:r>
            <a:r>
              <a:rPr lang="ko-KR" altLang="en-US" sz="1200" dirty="0" err="1">
                <a:latin typeface="+mn-ea"/>
                <a:ea typeface="+mn-ea"/>
              </a:rPr>
              <a:t>평화의마을에서</a:t>
            </a:r>
            <a:r>
              <a:rPr lang="ko-KR" altLang="en-US" sz="1200" dirty="0">
                <a:latin typeface="+mn-ea"/>
                <a:ea typeface="+mn-ea"/>
              </a:rPr>
              <a:t> 만드는 소시지 원료는 거의 대부분 국산인 제주도산을 쓴다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소시지 </a:t>
            </a:r>
            <a:r>
              <a:rPr lang="ko-KR" altLang="en-US" sz="1200" dirty="0" err="1">
                <a:latin typeface="+mn-ea"/>
                <a:ea typeface="+mn-ea"/>
              </a:rPr>
              <a:t>원료육은</a:t>
            </a:r>
            <a:r>
              <a:rPr lang="ko-KR" altLang="en-US" sz="1200" dirty="0">
                <a:latin typeface="+mn-ea"/>
                <a:ea typeface="+mn-ea"/>
              </a:rPr>
              <a:t> 물론이고</a:t>
            </a:r>
            <a:r>
              <a:rPr lang="en-US" altLang="ko-KR" sz="1200" dirty="0">
                <a:latin typeface="+mn-ea"/>
                <a:ea typeface="+mn-ea"/>
              </a:rPr>
              <a:t>, </a:t>
            </a:r>
            <a:r>
              <a:rPr lang="ko-KR" altLang="en-US" sz="1200" dirty="0">
                <a:latin typeface="+mn-ea"/>
                <a:ea typeface="+mn-ea"/>
              </a:rPr>
              <a:t>반죽에 필요한 채소도 대부분 인근 경작지에서 직접 재배한다</a:t>
            </a:r>
            <a:r>
              <a:rPr lang="en-US" altLang="ko-KR" sz="1200" dirty="0">
                <a:latin typeface="+mn-ea"/>
                <a:ea typeface="+mn-ea"/>
              </a:rPr>
              <a:t>. </a:t>
            </a:r>
            <a:r>
              <a:rPr lang="ko-KR" altLang="en-US" sz="1200" dirty="0">
                <a:latin typeface="+mn-ea"/>
                <a:ea typeface="+mn-ea"/>
              </a:rPr>
              <a:t>원재료 값은 경쟁업체에 비해 비싸지만 고급제품 시장에서 충분한 가격 경쟁력이 있다는 것이 이 원장의 설명이다</a:t>
            </a:r>
            <a:r>
              <a:rPr lang="en-US" altLang="ko-KR" sz="1200" dirty="0">
                <a:latin typeface="+mn-ea"/>
                <a:ea typeface="+mn-ea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82322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 bwMode="auto">
          <a:xfrm>
            <a:off x="1070006" y="1266825"/>
            <a:ext cx="5432393" cy="6783871"/>
          </a:xfrm>
          <a:prstGeom prst="roundRect">
            <a:avLst>
              <a:gd name="adj" fmla="val 1504"/>
            </a:avLst>
          </a:prstGeom>
          <a:solidFill>
            <a:srgbClr val="FBFBF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 smtClean="0"/>
              <a:t>평화의 </a:t>
            </a:r>
            <a:r>
              <a:rPr lang="ko-KR" altLang="en-US" dirty="0" smtClean="0"/>
              <a:t>마을</a:t>
            </a:r>
            <a:endParaRPr dirty="0"/>
          </a:p>
        </p:txBody>
      </p:sp>
      <p:sp>
        <p:nvSpPr>
          <p:cNvPr id="130051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C989EB8E-A78D-469E-B0AD-872C2A2EEA88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63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30055" name="그룹 16"/>
          <p:cNvGrpSpPr>
            <a:grpSpLocks/>
          </p:cNvGrpSpPr>
          <p:nvPr/>
        </p:nvGrpSpPr>
        <p:grpSpPr bwMode="auto">
          <a:xfrm>
            <a:off x="444744" y="1266825"/>
            <a:ext cx="409087" cy="574833"/>
            <a:chOff x="419900" y="2438400"/>
            <a:chExt cx="409132" cy="574992"/>
          </a:xfrm>
        </p:grpSpPr>
        <p:sp>
          <p:nvSpPr>
            <p:cNvPr id="130057" name="TextBox 14"/>
            <p:cNvSpPr txBox="1">
              <a:spLocks noChangeArrowheads="1"/>
            </p:cNvSpPr>
            <p:nvPr/>
          </p:nvSpPr>
          <p:spPr bwMode="auto">
            <a:xfrm>
              <a:off x="419900" y="2767103"/>
              <a:ext cx="409132" cy="246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기사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30058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67" y="2438400"/>
              <a:ext cx="406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0056" name="TextBox 23"/>
          <p:cNvSpPr txBox="1">
            <a:spLocks noChangeArrowheads="1"/>
          </p:cNvSpPr>
          <p:nvPr/>
        </p:nvSpPr>
        <p:spPr bwMode="auto">
          <a:xfrm>
            <a:off x="1125812" y="1360488"/>
            <a:ext cx="5257526" cy="657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algn="just" eaLnBrk="1" latinLnBrk="0" hangingPunct="1">
              <a:lnSpc>
                <a:spcPct val="150000"/>
              </a:lnSpc>
              <a:spcAft>
                <a:spcPts val="600"/>
              </a:spcAft>
            </a:pPr>
            <a:r>
              <a:rPr lang="ko-KR" altLang="en-US" sz="1200" b="1" dirty="0">
                <a:solidFill>
                  <a:srgbClr val="000000"/>
                </a:solidFill>
                <a:ea typeface="서울남산체 M" pitchFamily="18" charset="-127"/>
              </a:rPr>
              <a:t>자체 생산 채소로 구제역파동 </a:t>
            </a:r>
            <a:r>
              <a:rPr lang="ko-KR" altLang="en-US" sz="1200" b="1" dirty="0" smtClean="0">
                <a:solidFill>
                  <a:srgbClr val="000000"/>
                </a:solidFill>
                <a:ea typeface="서울남산체 M" pitchFamily="18" charset="-127"/>
              </a:rPr>
              <a:t>이겨내</a:t>
            </a:r>
            <a:endParaRPr lang="en-US" altLang="ko-KR" sz="1200" dirty="0">
              <a:solidFill>
                <a:srgbClr val="000000"/>
              </a:solidFill>
              <a:ea typeface="서울남산체 M" pitchFamily="18" charset="-127"/>
            </a:endParaRPr>
          </a:p>
          <a:p>
            <a:pPr algn="just" eaLnBrk="1" latinLnBrk="0" hangingPunct="1">
              <a:lnSpc>
                <a:spcPct val="150000"/>
              </a:lnSpc>
              <a:spcAft>
                <a:spcPts val="600"/>
              </a:spcAft>
            </a:pP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그런데 이러한 자원조달체계는 뜻하지 않은 시기에 </a:t>
            </a:r>
            <a:r>
              <a:rPr lang="ko-KR" altLang="en-US" sz="1200" dirty="0" err="1">
                <a:solidFill>
                  <a:srgbClr val="000000"/>
                </a:solidFill>
                <a:ea typeface="서울남산체 M" pitchFamily="18" charset="-127"/>
              </a:rPr>
              <a:t>평화의마을을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 위기에서 지켜줬다</a:t>
            </a:r>
            <a:r>
              <a:rPr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. 2010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년 말부터 지난해까지 전국을 강타한 구제역 파동으로 생산과 주문에 어려움이 닥쳤을 때의 일이다</a:t>
            </a:r>
            <a:r>
              <a:rPr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. 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당시 제주도내 여러 식육가공업체들이 주문과 생산을 포기할 만큼 상황은 심각했다</a:t>
            </a:r>
            <a:r>
              <a:rPr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. 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소시지 생산에 가장 중요한 원재료인 </a:t>
            </a:r>
            <a:r>
              <a:rPr lang="ko-KR" altLang="en-US" sz="1200" dirty="0" err="1">
                <a:solidFill>
                  <a:srgbClr val="000000"/>
                </a:solidFill>
                <a:ea typeface="서울남산체 M" pitchFamily="18" charset="-127"/>
              </a:rPr>
              <a:t>원료육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 가격이 </a:t>
            </a:r>
            <a:r>
              <a:rPr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3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배 가까이 올랐고 채소 등 농축산물 가격이 함께 올랐다</a:t>
            </a:r>
            <a:r>
              <a:rPr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. “</a:t>
            </a:r>
            <a:r>
              <a:rPr lang="ko-KR" altLang="en-US" sz="1200" dirty="0" err="1">
                <a:solidFill>
                  <a:srgbClr val="000000"/>
                </a:solidFill>
                <a:ea typeface="서울남산체 M" pitchFamily="18" charset="-127"/>
              </a:rPr>
              <a:t>원료육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 가격 상승은 어쩔 수 없다고 봤어요</a:t>
            </a:r>
            <a:r>
              <a:rPr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. 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다만</a:t>
            </a:r>
            <a:r>
              <a:rPr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, </a:t>
            </a:r>
            <a:r>
              <a:rPr lang="ko-KR" altLang="en-US" sz="1200" dirty="0" err="1">
                <a:solidFill>
                  <a:srgbClr val="000000"/>
                </a:solidFill>
                <a:ea typeface="서울남산체 M" pitchFamily="18" charset="-127"/>
              </a:rPr>
              <a:t>그밖의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 채소를 비롯한 원재료들은 저희 자체적으로 생산과 재배를 하고 있어 타격이 적었어요</a:t>
            </a:r>
            <a:r>
              <a:rPr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. 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한마디로 운이 좋았던 거죠”라고 이 원장은 설명했다</a:t>
            </a:r>
            <a:r>
              <a:rPr lang="en-US" altLang="ko-KR" sz="1200" dirty="0" smtClean="0">
                <a:solidFill>
                  <a:srgbClr val="000000"/>
                </a:solidFill>
                <a:ea typeface="서울남산체 M" pitchFamily="18" charset="-127"/>
              </a:rPr>
              <a:t>.</a:t>
            </a:r>
            <a:endParaRPr lang="en-US" altLang="ko-KR" sz="1200" dirty="0">
              <a:solidFill>
                <a:srgbClr val="000000"/>
              </a:solidFill>
              <a:ea typeface="서울남산체 M" pitchFamily="18" charset="-127"/>
            </a:endParaRPr>
          </a:p>
          <a:p>
            <a:pPr algn="just" eaLnBrk="1" latinLnBrk="0" hangingPunct="1">
              <a:lnSpc>
                <a:spcPct val="150000"/>
              </a:lnSpc>
              <a:spcAft>
                <a:spcPts val="600"/>
              </a:spcAft>
            </a:pP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최근 </a:t>
            </a:r>
            <a:r>
              <a:rPr lang="ko-KR" altLang="en-US" sz="1200" dirty="0" err="1">
                <a:solidFill>
                  <a:srgbClr val="000000"/>
                </a:solidFill>
                <a:ea typeface="서울남산체 M" pitchFamily="18" charset="-127"/>
              </a:rPr>
              <a:t>평화의마을은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 두 가지 프로젝트를 준비하고 있다</a:t>
            </a:r>
            <a:r>
              <a:rPr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. 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하나는 구제역 파동으로 잠시 막혀 있었던 수출 길을 다시 여는 것이고</a:t>
            </a:r>
            <a:r>
              <a:rPr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, 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다른 하나는 사업을 다각화하는 것이다</a:t>
            </a:r>
            <a:r>
              <a:rPr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. 2010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년 시작했다가 일시 중단된 일본과 중국 수출은 현지 시장 조사 및 바이어 방문도 마친 상황으로 본격화 시기만 저울질하고 있다</a:t>
            </a:r>
            <a:r>
              <a:rPr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. 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사업 다각화를 위한 시도는 현지조사를 마친 상태이고</a:t>
            </a:r>
            <a:r>
              <a:rPr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, 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현재 투자를 받기 위해 다양한 계획을 마련하는 중이라고 했다</a:t>
            </a:r>
            <a:r>
              <a:rPr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. 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우리나라엔 비교적 생소한 </a:t>
            </a:r>
            <a:r>
              <a:rPr lang="ko-KR" altLang="en-US" sz="1200" dirty="0" err="1">
                <a:solidFill>
                  <a:srgbClr val="000000"/>
                </a:solidFill>
                <a:ea typeface="서울남산체 M" pitchFamily="18" charset="-127"/>
              </a:rPr>
              <a:t>하몬과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 </a:t>
            </a:r>
            <a:r>
              <a:rPr lang="ko-KR" altLang="en-US" sz="1200" dirty="0" err="1">
                <a:solidFill>
                  <a:srgbClr val="000000"/>
                </a:solidFill>
                <a:ea typeface="서울남산체 M" pitchFamily="18" charset="-127"/>
              </a:rPr>
              <a:t>살라미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 등 이른바 ‘살아있는 햄’을 계획하고 있단다</a:t>
            </a:r>
            <a:r>
              <a:rPr lang="en-US" altLang="ko-KR" sz="1200" dirty="0" smtClean="0">
                <a:solidFill>
                  <a:srgbClr val="000000"/>
                </a:solidFill>
                <a:ea typeface="서울남산체 M" pitchFamily="18" charset="-127"/>
              </a:rPr>
              <a:t>.</a:t>
            </a:r>
            <a:endParaRPr lang="en-US" altLang="ko-KR" sz="1200" dirty="0">
              <a:solidFill>
                <a:srgbClr val="000000"/>
              </a:solidFill>
              <a:ea typeface="서울남산체 M" pitchFamily="18" charset="-127"/>
            </a:endParaRPr>
          </a:p>
          <a:p>
            <a:pPr algn="just" eaLnBrk="1" latinLnBrk="0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“10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년 </a:t>
            </a:r>
            <a:r>
              <a:rPr lang="ko-KR" altLang="en-US" sz="1200" dirty="0" smtClean="0">
                <a:solidFill>
                  <a:srgbClr val="000000"/>
                </a:solidFill>
                <a:ea typeface="서울남산체 M" pitchFamily="18" charset="-127"/>
              </a:rPr>
              <a:t>전처럼 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주변에서 걱정과 염려를 많이 해주세요</a:t>
            </a:r>
            <a:r>
              <a:rPr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. 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사실 그래서 더 잘될 것 같기도 하고요”라며 미소를 짓는 이 원장은 “영리기업과 시장에서 당당히 경쟁하기 위해 미래지향적인 비전을 품고 있는 </a:t>
            </a:r>
            <a:r>
              <a:rPr lang="ko-KR" altLang="en-US" sz="1200" dirty="0" err="1">
                <a:solidFill>
                  <a:srgbClr val="000000"/>
                </a:solidFill>
                <a:ea typeface="서울남산체 M" pitchFamily="18" charset="-127"/>
              </a:rPr>
              <a:t>사회적기업이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 제가 </a:t>
            </a:r>
            <a:r>
              <a:rPr lang="ko-KR" altLang="en-US" sz="1200" dirty="0" err="1">
                <a:solidFill>
                  <a:srgbClr val="000000"/>
                </a:solidFill>
                <a:ea typeface="서울남산체 M" pitchFamily="18" charset="-127"/>
              </a:rPr>
              <a:t>평화의마을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 가족들에게 보여주고 싶고 약속한 </a:t>
            </a:r>
            <a:r>
              <a:rPr lang="ko-KR" altLang="en-US" sz="1200" dirty="0" err="1">
                <a:solidFill>
                  <a:srgbClr val="000000"/>
                </a:solidFill>
                <a:ea typeface="서울남산체 M" pitchFamily="18" charset="-127"/>
              </a:rPr>
              <a:t>사회적기업이랍니다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”라고 힘줘 </a:t>
            </a:r>
            <a:r>
              <a:rPr lang="ko-KR" altLang="en-US" sz="1200" dirty="0" smtClean="0">
                <a:solidFill>
                  <a:srgbClr val="000000"/>
                </a:solidFill>
                <a:ea typeface="서울남산체 M" pitchFamily="18" charset="-127"/>
              </a:rPr>
              <a:t>말했다</a:t>
            </a:r>
            <a:endParaRPr lang="ko-KR" altLang="en-US" sz="1200" dirty="0">
              <a:solidFill>
                <a:srgbClr val="000000"/>
              </a:solidFill>
              <a:ea typeface="서울남산체 M" pitchFamily="18" charset="-127"/>
            </a:endParaRPr>
          </a:p>
          <a:p>
            <a:pPr algn="r" eaLnBrk="1" latinLnBrk="0" hangingPunct="1">
              <a:lnSpc>
                <a:spcPct val="150000"/>
              </a:lnSpc>
              <a:spcAft>
                <a:spcPts val="600"/>
              </a:spcAft>
            </a:pP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서귀포</a:t>
            </a:r>
            <a:r>
              <a:rPr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/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서재교 </a:t>
            </a:r>
            <a:r>
              <a:rPr lang="ko-KR" altLang="en-US" sz="1200" dirty="0" err="1">
                <a:solidFill>
                  <a:srgbClr val="000000"/>
                </a:solidFill>
                <a:ea typeface="서울남산체 M" pitchFamily="18" charset="-127"/>
              </a:rPr>
              <a:t>한겨레경제연구소</a:t>
            </a:r>
            <a:r>
              <a:rPr lang="ko-KR" altLang="en-US" sz="1200" dirty="0">
                <a:solidFill>
                  <a:srgbClr val="000000"/>
                </a:solidFill>
                <a:ea typeface="서울남산체 M" pitchFamily="18" charset="-127"/>
              </a:rPr>
              <a:t> 선임연구원</a:t>
            </a:r>
          </a:p>
          <a:p>
            <a:pPr algn="r" eaLnBrk="1" latinLnBrk="0" hangingPunct="1">
              <a:lnSpc>
                <a:spcPct val="150000"/>
              </a:lnSpc>
              <a:spcAft>
                <a:spcPts val="600"/>
              </a:spcAft>
            </a:pPr>
            <a:r>
              <a:rPr lang="en-US" altLang="ko-KR" sz="1200" dirty="0">
                <a:solidFill>
                  <a:srgbClr val="000000"/>
                </a:solidFill>
                <a:ea typeface="서울남산체 M" pitchFamily="18" charset="-127"/>
              </a:rPr>
              <a:t>jkseo@hani.co.kr</a:t>
            </a:r>
            <a:endParaRPr lang="ko-KR" altLang="en-US" sz="1200" dirty="0">
              <a:solidFill>
                <a:srgbClr val="000000"/>
              </a:solidFill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41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평화의 마을 경영전략 개발 프로세스</a:t>
            </a:r>
            <a:endParaRPr dirty="0"/>
          </a:p>
        </p:txBody>
      </p:sp>
      <p:sp>
        <p:nvSpPr>
          <p:cNvPr id="131075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4BD1F1A5-7500-4D7A-8C2E-273065209EF6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64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31079" name="그룹 24"/>
          <p:cNvGrpSpPr>
            <a:grpSpLocks/>
          </p:cNvGrpSpPr>
          <p:nvPr/>
        </p:nvGrpSpPr>
        <p:grpSpPr bwMode="auto">
          <a:xfrm>
            <a:off x="277813" y="1268413"/>
            <a:ext cx="715962" cy="758825"/>
            <a:chOff x="1599200" y="7198056"/>
            <a:chExt cx="714938" cy="758222"/>
          </a:xfrm>
        </p:grpSpPr>
        <p:pic>
          <p:nvPicPr>
            <p:cNvPr id="131091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1599200" y="7556546"/>
              <a:ext cx="714938" cy="399732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경영전략 개발</a:t>
              </a:r>
              <a:endParaRPr kumimoji="0"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프로세스</a:t>
              </a:r>
            </a:p>
          </p:txBody>
        </p:sp>
      </p:grpSp>
      <p:sp>
        <p:nvSpPr>
          <p:cNvPr id="13" name="순서도: 처리 12"/>
          <p:cNvSpPr/>
          <p:nvPr/>
        </p:nvSpPr>
        <p:spPr>
          <a:xfrm>
            <a:off x="1038225" y="1565275"/>
            <a:ext cx="1166359" cy="2132013"/>
          </a:xfrm>
          <a:prstGeom prst="flowChartProcess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b="1" kern="0" dirty="0" smtClean="0">
                <a:solidFill>
                  <a:prstClr val="black"/>
                </a:solidFill>
                <a:latin typeface="+mj-ea"/>
                <a:ea typeface="+mj-ea"/>
              </a:rPr>
              <a:t>외부 환경 분석</a:t>
            </a:r>
            <a:endParaRPr lang="en-US" altLang="ko-KR" sz="1200" b="1" kern="0" dirty="0" smtClean="0">
              <a:solidFill>
                <a:prstClr val="black"/>
              </a:solidFill>
              <a:latin typeface="+mj-ea"/>
              <a:ea typeface="+mj-ea"/>
            </a:endParaRPr>
          </a:p>
          <a:p>
            <a:pPr algn="just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200" kern="0" dirty="0" smtClean="0">
              <a:latin typeface="+mj-ea"/>
              <a:ea typeface="+mj-ea"/>
            </a:endParaRPr>
          </a:p>
        </p:txBody>
      </p:sp>
      <p:sp>
        <p:nvSpPr>
          <p:cNvPr id="15" name="순서도: 처리 14"/>
          <p:cNvSpPr/>
          <p:nvPr/>
        </p:nvSpPr>
        <p:spPr>
          <a:xfrm>
            <a:off x="1039813" y="4052888"/>
            <a:ext cx="1166358" cy="2132012"/>
          </a:xfrm>
          <a:prstGeom prst="flowChartProcess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b="1" kern="0" dirty="0" smtClean="0">
                <a:solidFill>
                  <a:prstClr val="black"/>
                </a:solidFill>
                <a:latin typeface="+mj-ea"/>
                <a:ea typeface="+mj-ea"/>
              </a:rPr>
              <a:t>내부 역량 분석</a:t>
            </a:r>
            <a:endParaRPr lang="en-US" altLang="ko-KR" sz="1200" b="1" kern="0" dirty="0" smtClean="0">
              <a:solidFill>
                <a:prstClr val="black"/>
              </a:solidFill>
              <a:latin typeface="+mj-ea"/>
              <a:ea typeface="+mj-ea"/>
            </a:endParaRPr>
          </a:p>
          <a:p>
            <a:pPr algn="just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200" kern="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131082" name="직선 화살표 연결선 18"/>
          <p:cNvCxnSpPr>
            <a:cxnSpLocks noChangeShapeType="1"/>
            <a:stCxn id="13" idx="3"/>
            <a:endCxn id="16" idx="1"/>
          </p:cNvCxnSpPr>
          <p:nvPr/>
        </p:nvCxnSpPr>
        <p:spPr bwMode="auto">
          <a:xfrm>
            <a:off x="2204584" y="2631282"/>
            <a:ext cx="259085" cy="985043"/>
          </a:xfrm>
          <a:prstGeom prst="straightConnector1">
            <a:avLst/>
          </a:prstGeom>
          <a:noFill/>
          <a:ln w="1270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31083" name="직선 화살표 연결선 19"/>
          <p:cNvCxnSpPr>
            <a:cxnSpLocks noChangeShapeType="1"/>
            <a:stCxn id="15" idx="3"/>
            <a:endCxn id="16" idx="1"/>
          </p:cNvCxnSpPr>
          <p:nvPr/>
        </p:nvCxnSpPr>
        <p:spPr bwMode="auto">
          <a:xfrm flipV="1">
            <a:off x="2206171" y="3616325"/>
            <a:ext cx="257498" cy="1502569"/>
          </a:xfrm>
          <a:prstGeom prst="straightConnector1">
            <a:avLst/>
          </a:prstGeom>
          <a:noFill/>
          <a:ln w="1270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grpSp>
        <p:nvGrpSpPr>
          <p:cNvPr id="131084" name="그룹 28"/>
          <p:cNvGrpSpPr>
            <a:grpSpLocks/>
          </p:cNvGrpSpPr>
          <p:nvPr/>
        </p:nvGrpSpPr>
        <p:grpSpPr bwMode="auto">
          <a:xfrm>
            <a:off x="2459038" y="2841625"/>
            <a:ext cx="3924301" cy="3373438"/>
            <a:chOff x="3337509" y="2841806"/>
            <a:chExt cx="3398858" cy="3373467"/>
          </a:xfrm>
        </p:grpSpPr>
        <p:sp>
          <p:nvSpPr>
            <p:cNvPr id="16" name="오각형 15"/>
            <p:cNvSpPr/>
            <p:nvPr/>
          </p:nvSpPr>
          <p:spPr>
            <a:xfrm>
              <a:off x="3341520" y="2841806"/>
              <a:ext cx="1115125" cy="1549413"/>
            </a:xfrm>
            <a:prstGeom prst="homePlate">
              <a:avLst>
                <a:gd name="adj" fmla="val 25278"/>
              </a:avLst>
            </a:prstGeom>
            <a:solidFill>
              <a:schemeClr val="bg1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b="1" kern="0" dirty="0" smtClean="0">
                  <a:solidFill>
                    <a:prstClr val="black"/>
                  </a:solidFill>
                  <a:latin typeface="+mj-ea"/>
                  <a:ea typeface="+mj-ea"/>
                </a:rPr>
                <a:t>전략 수립</a:t>
              </a:r>
            </a:p>
          </p:txBody>
        </p:sp>
        <p:sp>
          <p:nvSpPr>
            <p:cNvPr id="17" name="갈매기형 수장 16"/>
            <p:cNvSpPr/>
            <p:nvPr/>
          </p:nvSpPr>
          <p:spPr>
            <a:xfrm>
              <a:off x="4310903" y="2841806"/>
              <a:ext cx="1310339" cy="1549413"/>
            </a:xfrm>
            <a:prstGeom prst="chevron">
              <a:avLst>
                <a:gd name="adj" fmla="val 23399"/>
              </a:avLst>
            </a:prstGeom>
            <a:solidFill>
              <a:schemeClr val="bg1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b="1" kern="0" dirty="0" smtClean="0">
                  <a:solidFill>
                    <a:prstClr val="black"/>
                  </a:solidFill>
                  <a:latin typeface="+mj-ea"/>
                  <a:ea typeface="+mj-ea"/>
                </a:rPr>
                <a:t>전략 수행</a:t>
              </a:r>
            </a:p>
          </p:txBody>
        </p:sp>
        <p:sp>
          <p:nvSpPr>
            <p:cNvPr id="18" name="갈매기형 수장 17"/>
            <p:cNvSpPr/>
            <p:nvPr/>
          </p:nvSpPr>
          <p:spPr>
            <a:xfrm>
              <a:off x="5475500" y="2841806"/>
              <a:ext cx="1260867" cy="1549413"/>
            </a:xfrm>
            <a:prstGeom prst="chevron">
              <a:avLst>
                <a:gd name="adj" fmla="val 25829"/>
              </a:avLst>
            </a:prstGeom>
            <a:solidFill>
              <a:schemeClr val="bg1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200" b="1" kern="0" dirty="0" smtClean="0">
                  <a:solidFill>
                    <a:prstClr val="black"/>
                  </a:solidFill>
                  <a:latin typeface="+mj-ea"/>
                  <a:ea typeface="+mj-ea"/>
                </a:rPr>
                <a:t>평가 및 피드백 반영</a:t>
              </a: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3337509" y="4532509"/>
              <a:ext cx="977405" cy="168276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 sz="120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4412522" y="4532509"/>
              <a:ext cx="978743" cy="168276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 sz="120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5488871" y="4532509"/>
              <a:ext cx="977406" cy="168276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 sz="1200"/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1053093" y="1199725"/>
            <a:ext cx="5449306" cy="316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  <a:ea typeface="+mn-ea"/>
                <a:sym typeface="Wingdings 2"/>
              </a:rPr>
              <a:t> </a:t>
            </a:r>
            <a:r>
              <a:rPr lang="ko-KR" altLang="en-US" sz="1100" dirty="0" smtClean="0">
                <a:latin typeface="+mn-ea"/>
                <a:ea typeface="+mn-ea"/>
                <a:sym typeface="Wingdings 2"/>
              </a:rPr>
              <a:t>평화의 마을 경영전략 개발 프로세스를 작성해보세요</a:t>
            </a:r>
            <a:r>
              <a:rPr lang="en-US" altLang="ko-KR" sz="1100" dirty="0" smtClean="0">
                <a:latin typeface="+mn-ea"/>
                <a:ea typeface="+mn-ea"/>
                <a:sym typeface="Wingdings 2"/>
              </a:rPr>
              <a:t>.</a:t>
            </a:r>
            <a:endParaRPr lang="en-US" altLang="ko-KR" sz="11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406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평화의 마을 </a:t>
            </a:r>
            <a:r>
              <a:rPr lang="en-US" altLang="ko-KR" dirty="0" smtClean="0"/>
              <a:t>– 3C &amp; FAW </a:t>
            </a:r>
            <a:r>
              <a:rPr lang="ko-KR" altLang="en-US" dirty="0" smtClean="0"/>
              <a:t>분석</a:t>
            </a:r>
            <a:endParaRPr dirty="0"/>
          </a:p>
        </p:txBody>
      </p:sp>
      <p:sp>
        <p:nvSpPr>
          <p:cNvPr id="132099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52D20BD0-53CD-4FCB-A282-18DE62C30797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65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32103" name="그룹 24"/>
          <p:cNvGrpSpPr>
            <a:grpSpLocks/>
          </p:cNvGrpSpPr>
          <p:nvPr/>
        </p:nvGrpSpPr>
        <p:grpSpPr bwMode="auto">
          <a:xfrm>
            <a:off x="249238" y="1268413"/>
            <a:ext cx="773112" cy="604837"/>
            <a:chOff x="1570347" y="7198056"/>
            <a:chExt cx="772646" cy="604470"/>
          </a:xfrm>
        </p:grpSpPr>
        <p:pic>
          <p:nvPicPr>
            <p:cNvPr id="132126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1570347" y="7556613"/>
              <a:ext cx="772646" cy="245913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3C&amp;FAW </a:t>
              </a: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분석</a:t>
              </a:r>
            </a:p>
          </p:txBody>
        </p:sp>
      </p:grpSp>
      <p:graphicFrame>
        <p:nvGraphicFramePr>
          <p:cNvPr id="25" name="표 24"/>
          <p:cNvGraphicFramePr>
            <a:graphicFrameLocks noGrp="1"/>
          </p:cNvGraphicFramePr>
          <p:nvPr/>
        </p:nvGraphicFramePr>
        <p:xfrm>
          <a:off x="1143001" y="1652588"/>
          <a:ext cx="5240338" cy="4608512"/>
        </p:xfrm>
        <a:graphic>
          <a:graphicData uri="http://schemas.openxmlformats.org/drawingml/2006/table">
            <a:tbl>
              <a:tblPr firstRow="1" bandRow="1"/>
              <a:tblGrid>
                <a:gridCol w="648804"/>
                <a:gridCol w="998160"/>
                <a:gridCol w="3593374"/>
              </a:tblGrid>
              <a:tr h="679944"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분석 도구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주요 내용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82142">
                <a:tc row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3C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aseline="0" dirty="0" smtClean="0">
                          <a:latin typeface="+mn-ea"/>
                          <a:ea typeface="+mn-ea"/>
                        </a:rPr>
                        <a:t>분석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Customer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8214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Competitor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8214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Company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0"/>
                      <a:endParaRPr lang="ko-KR" altLang="en-US" sz="12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82142">
                <a:tc grid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FAW</a:t>
                      </a:r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분석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0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1053093" y="1199725"/>
            <a:ext cx="5449306" cy="316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  <a:ea typeface="+mn-ea"/>
                <a:sym typeface="Wingdings 2"/>
              </a:rPr>
              <a:t> </a:t>
            </a:r>
            <a:r>
              <a:rPr lang="ko-KR" altLang="en-US" sz="1100" dirty="0" smtClean="0">
                <a:latin typeface="+mn-ea"/>
                <a:ea typeface="+mn-ea"/>
                <a:sym typeface="Wingdings 2"/>
              </a:rPr>
              <a:t>평화의 마을 </a:t>
            </a:r>
            <a:r>
              <a:rPr lang="en-US" altLang="ko-KR" sz="1100" dirty="0" smtClean="0">
                <a:latin typeface="+mn-ea"/>
                <a:ea typeface="+mn-ea"/>
                <a:sym typeface="Wingdings 2"/>
              </a:rPr>
              <a:t>3C &amp; FAW </a:t>
            </a:r>
            <a:r>
              <a:rPr lang="ko-KR" altLang="en-US" sz="1100" dirty="0" smtClean="0">
                <a:latin typeface="+mn-ea"/>
                <a:ea typeface="+mn-ea"/>
                <a:sym typeface="Wingdings 2"/>
              </a:rPr>
              <a:t>분석 내용을 작성해보세요</a:t>
            </a:r>
            <a:r>
              <a:rPr lang="en-US" altLang="ko-KR" sz="1100" dirty="0" smtClean="0">
                <a:latin typeface="+mn-ea"/>
                <a:ea typeface="+mn-ea"/>
                <a:sym typeface="Wingdings 2"/>
              </a:rPr>
              <a:t>.</a:t>
            </a:r>
            <a:endParaRPr lang="en-US" altLang="ko-KR" sz="11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15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평화의 마을 </a:t>
            </a:r>
            <a:r>
              <a:rPr lang="en-US" altLang="ko-KR" dirty="0" smtClean="0"/>
              <a:t>-</a:t>
            </a:r>
            <a:r>
              <a:rPr lang="ko-KR" altLang="en-US" dirty="0" smtClean="0"/>
              <a:t> 전략적 옵션</a:t>
            </a:r>
            <a:endParaRPr dirty="0"/>
          </a:p>
        </p:txBody>
      </p:sp>
      <p:sp>
        <p:nvSpPr>
          <p:cNvPr id="133123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13359E04-311D-46F1-AE7B-D4AC1893FE40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66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33127" name="그룹 24"/>
          <p:cNvGrpSpPr>
            <a:grpSpLocks/>
          </p:cNvGrpSpPr>
          <p:nvPr/>
        </p:nvGrpSpPr>
        <p:grpSpPr bwMode="auto">
          <a:xfrm>
            <a:off x="336550" y="1268413"/>
            <a:ext cx="598488" cy="604837"/>
            <a:chOff x="1656907" y="7198056"/>
            <a:chExt cx="599523" cy="604470"/>
          </a:xfrm>
        </p:grpSpPr>
        <p:pic>
          <p:nvPicPr>
            <p:cNvPr id="133139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1656907" y="7556613"/>
              <a:ext cx="599523" cy="245913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전략적 옵션</a:t>
              </a:r>
            </a:p>
          </p:txBody>
        </p:sp>
      </p:grpSp>
      <p:sp>
        <p:nvSpPr>
          <p:cNvPr id="133128" name="위쪽/아래쪽 화살표 22"/>
          <p:cNvSpPr>
            <a:spLocks noChangeArrowheads="1"/>
          </p:cNvSpPr>
          <p:nvPr/>
        </p:nvSpPr>
        <p:spPr bwMode="auto">
          <a:xfrm>
            <a:off x="946152" y="2145162"/>
            <a:ext cx="1143000" cy="3433762"/>
          </a:xfrm>
          <a:prstGeom prst="upDownArrow">
            <a:avLst>
              <a:gd name="adj1" fmla="val 50000"/>
              <a:gd name="adj2" fmla="val 50010"/>
            </a:avLst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algn="ctr" defTabSz="914400" eaLnBrk="1" latinLnBrk="1" hangingPunct="1"/>
            <a:endParaRPr kumimoji="0" lang="ko-KR" altLang="en-US" sz="1200">
              <a:solidFill>
                <a:srgbClr val="FFFFFF"/>
              </a:solidFill>
              <a:ea typeface="서울남산체 M" pitchFamily="18" charset="-127"/>
            </a:endParaRPr>
          </a:p>
        </p:txBody>
      </p:sp>
      <p:sp>
        <p:nvSpPr>
          <p:cNvPr id="133129" name="왼쪽/오른쪽 화살표 23"/>
          <p:cNvSpPr>
            <a:spLocks noChangeArrowheads="1"/>
          </p:cNvSpPr>
          <p:nvPr/>
        </p:nvSpPr>
        <p:spPr bwMode="auto">
          <a:xfrm>
            <a:off x="1571625" y="5047905"/>
            <a:ext cx="4811713" cy="1062038"/>
          </a:xfrm>
          <a:prstGeom prst="leftRightArrow">
            <a:avLst>
              <a:gd name="adj1" fmla="val 50000"/>
              <a:gd name="adj2" fmla="val 49992"/>
            </a:avLst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algn="ctr" defTabSz="914400" eaLnBrk="1" latinLnBrk="1" hangingPunct="1"/>
            <a:endParaRPr kumimoji="0" lang="ko-KR" altLang="en-US" sz="1200">
              <a:solidFill>
                <a:srgbClr val="FFFFFF"/>
              </a:solidFill>
              <a:ea typeface="서울남산체 M" pitchFamily="18" charset="-127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553357" y="1876650"/>
            <a:ext cx="213178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1200" b="1" dirty="0" smtClean="0">
                <a:solidFill>
                  <a:prstClr val="black"/>
                </a:solidFill>
                <a:latin typeface="+mn-ea"/>
              </a:rPr>
              <a:t>Where to Compete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4914673" y="6138971"/>
            <a:ext cx="1454150" cy="2413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1200" b="1" dirty="0" smtClean="0">
                <a:solidFill>
                  <a:prstClr val="black"/>
                </a:solidFill>
                <a:latin typeface="+mn-ea"/>
              </a:rPr>
              <a:t>How to Compete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998540" y="2332375"/>
            <a:ext cx="1038225" cy="4619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1200" b="1" dirty="0" smtClean="0">
                <a:solidFill>
                  <a:prstClr val="black"/>
                </a:solidFill>
                <a:latin typeface="+mn-ea"/>
              </a:rPr>
              <a:t>Broad</a:t>
            </a:r>
          </a:p>
          <a:p>
            <a:pPr algn="ctr">
              <a:defRPr/>
            </a:pPr>
            <a:r>
              <a:rPr lang="en-US" altLang="ko-KR" sz="1200" b="1" dirty="0" smtClean="0">
                <a:solidFill>
                  <a:prstClr val="black"/>
                </a:solidFill>
                <a:latin typeface="+mn-ea"/>
              </a:rPr>
              <a:t>Scope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98540" y="4996312"/>
            <a:ext cx="1038225" cy="4619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1200" b="1" dirty="0" smtClean="0">
                <a:solidFill>
                  <a:prstClr val="black"/>
                </a:solidFill>
                <a:latin typeface="+mn-ea"/>
              </a:rPr>
              <a:t>Narrow</a:t>
            </a:r>
          </a:p>
          <a:p>
            <a:pPr algn="ctr">
              <a:defRPr/>
            </a:pPr>
            <a:r>
              <a:rPr lang="en-US" altLang="ko-KR" sz="1200" b="1" dirty="0" smtClean="0">
                <a:solidFill>
                  <a:prstClr val="black"/>
                </a:solidFill>
                <a:latin typeface="+mn-ea"/>
              </a:rPr>
              <a:t>Scope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777316" y="5361437"/>
            <a:ext cx="1728788" cy="4619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200" b="1" dirty="0" smtClean="0">
                <a:solidFill>
                  <a:prstClr val="black"/>
                </a:solidFill>
                <a:latin typeface="+mn-ea"/>
              </a:rPr>
              <a:t>‘Product’-oriented</a:t>
            </a:r>
          </a:p>
          <a:p>
            <a:pPr>
              <a:defRPr/>
            </a:pPr>
            <a:r>
              <a:rPr lang="en-US" altLang="ko-KR" sz="1200" b="1" dirty="0" smtClean="0">
                <a:solidFill>
                  <a:prstClr val="black"/>
                </a:solidFill>
                <a:latin typeface="+mn-ea"/>
              </a:rPr>
              <a:t>Strategies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261080" y="5361437"/>
            <a:ext cx="2052638" cy="4619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ko-KR" sz="1200" b="1" dirty="0" smtClean="0">
                <a:solidFill>
                  <a:prstClr val="black"/>
                </a:solidFill>
                <a:latin typeface="+mn-ea"/>
              </a:rPr>
              <a:t>Market/Solution</a:t>
            </a:r>
          </a:p>
          <a:p>
            <a:pPr algn="r">
              <a:defRPr/>
            </a:pPr>
            <a:r>
              <a:rPr lang="en-US" altLang="ko-KR" sz="1200" b="1" dirty="0" smtClean="0">
                <a:solidFill>
                  <a:prstClr val="black"/>
                </a:solidFill>
                <a:latin typeface="+mn-ea"/>
              </a:rPr>
              <a:t>Oriented Strategies</a:t>
            </a:r>
          </a:p>
        </p:txBody>
      </p:sp>
      <p:grpSp>
        <p:nvGrpSpPr>
          <p:cNvPr id="21" name="그룹 20"/>
          <p:cNvGrpSpPr/>
          <p:nvPr/>
        </p:nvGrpSpPr>
        <p:grpSpPr>
          <a:xfrm>
            <a:off x="2152876" y="2145162"/>
            <a:ext cx="4230461" cy="2874962"/>
            <a:chOff x="2286000" y="2284413"/>
            <a:chExt cx="4000500" cy="2874962"/>
          </a:xfrm>
        </p:grpSpPr>
        <p:sp>
          <p:nvSpPr>
            <p:cNvPr id="133136" name="직사각형 31"/>
            <p:cNvSpPr>
              <a:spLocks noChangeArrowheads="1"/>
            </p:cNvSpPr>
            <p:nvPr/>
          </p:nvSpPr>
          <p:spPr bwMode="auto">
            <a:xfrm>
              <a:off x="2286000" y="2284413"/>
              <a:ext cx="4000500" cy="2874962"/>
            </a:xfrm>
            <a:prstGeom prst="rect">
              <a:avLst/>
            </a:prstGeom>
            <a:noFill/>
            <a:ln w="19050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defTabSz="914400" eaLnBrk="1" latinLnBrk="1" hangingPunct="1"/>
              <a:endParaRPr kumimoji="0" lang="ko-KR" altLang="en-US" sz="1200">
                <a:solidFill>
                  <a:srgbClr val="FFFFFF"/>
                </a:solidFill>
                <a:ea typeface="서울남산체 M" pitchFamily="18" charset="-127"/>
              </a:endParaRPr>
            </a:p>
          </p:txBody>
        </p:sp>
        <p:cxnSp>
          <p:nvCxnSpPr>
            <p:cNvPr id="133137" name="직선 연결선 32"/>
            <p:cNvCxnSpPr>
              <a:cxnSpLocks noChangeShapeType="1"/>
              <a:stCxn id="133136" idx="0"/>
              <a:endCxn id="133136" idx="2"/>
            </p:cNvCxnSpPr>
            <p:nvPr/>
          </p:nvCxnSpPr>
          <p:spPr bwMode="auto">
            <a:xfrm rot="16200000" flipH="1">
              <a:off x="2849562" y="3722688"/>
              <a:ext cx="2873375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138" name="직선 연결선 34"/>
            <p:cNvCxnSpPr>
              <a:cxnSpLocks noChangeShapeType="1"/>
              <a:stCxn id="133136" idx="3"/>
              <a:endCxn id="133136" idx="1"/>
            </p:cNvCxnSpPr>
            <p:nvPr/>
          </p:nvCxnSpPr>
          <p:spPr bwMode="auto">
            <a:xfrm flipH="1">
              <a:off x="2286000" y="3721100"/>
              <a:ext cx="4000500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9" name="직사각형 18"/>
          <p:cNvSpPr/>
          <p:nvPr/>
        </p:nvSpPr>
        <p:spPr>
          <a:xfrm>
            <a:off x="1053093" y="1199725"/>
            <a:ext cx="5449306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  <a:ea typeface="+mn-ea"/>
                <a:sym typeface="Wingdings 2"/>
              </a:rPr>
              <a:t> </a:t>
            </a:r>
            <a:r>
              <a:rPr lang="ko-KR" altLang="en-US" sz="1100" dirty="0" smtClean="0">
                <a:latin typeface="+mn-ea"/>
                <a:ea typeface="+mn-ea"/>
                <a:sym typeface="Wingdings 2"/>
              </a:rPr>
              <a:t>평화의 마을 전략적 옵션을 분석하여 작성해보세요</a:t>
            </a:r>
            <a:r>
              <a:rPr lang="en-US" altLang="ko-KR" sz="1100" dirty="0" smtClean="0">
                <a:latin typeface="+mn-ea"/>
                <a:ea typeface="+mn-ea"/>
                <a:sym typeface="Wingdings 2"/>
              </a:rPr>
              <a:t>.</a:t>
            </a:r>
            <a:endParaRPr lang="en-US" altLang="ko-KR" sz="11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760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평화의 마을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사업단위 분석</a:t>
            </a:r>
            <a:endParaRPr dirty="0"/>
          </a:p>
        </p:txBody>
      </p:sp>
      <p:sp>
        <p:nvSpPr>
          <p:cNvPr id="134147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2E3CAE4E-4FC8-476B-90B8-D902C7BD6690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67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34151" name="그룹 24"/>
          <p:cNvGrpSpPr>
            <a:grpSpLocks/>
          </p:cNvGrpSpPr>
          <p:nvPr/>
        </p:nvGrpSpPr>
        <p:grpSpPr bwMode="auto">
          <a:xfrm>
            <a:off x="276225" y="1268413"/>
            <a:ext cx="719138" cy="604837"/>
            <a:chOff x="1597596" y="7198056"/>
            <a:chExt cx="718144" cy="604470"/>
          </a:xfrm>
        </p:grpSpPr>
        <p:pic>
          <p:nvPicPr>
            <p:cNvPr id="134174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4175" name="TextBox 13"/>
            <p:cNvSpPr txBox="1">
              <a:spLocks noChangeArrowheads="1"/>
            </p:cNvSpPr>
            <p:nvPr/>
          </p:nvSpPr>
          <p:spPr bwMode="auto">
            <a:xfrm>
              <a:off x="1597596" y="7556521"/>
              <a:ext cx="718144" cy="246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eaLnBrk="1" hangingPunct="1"/>
              <a:r>
                <a:rPr kumimoji="0" lang="ko-KR" altLang="en-US" sz="100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사업단위 분석</a:t>
              </a:r>
            </a:p>
          </p:txBody>
        </p:sp>
      </p:grpSp>
      <p:graphicFrame>
        <p:nvGraphicFramePr>
          <p:cNvPr id="61" name="표 60"/>
          <p:cNvGraphicFramePr>
            <a:graphicFrameLocks noGrp="1"/>
          </p:cNvGraphicFramePr>
          <p:nvPr/>
        </p:nvGraphicFramePr>
        <p:xfrm>
          <a:off x="1074739" y="1612900"/>
          <a:ext cx="5308599" cy="34147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7523"/>
                <a:gridCol w="2184454"/>
                <a:gridCol w="2466622"/>
              </a:tblGrid>
              <a:tr h="478408">
                <a:tc>
                  <a:txBody>
                    <a:bodyPr/>
                    <a:lstStyle/>
                    <a:p>
                      <a:pPr latinLnBrk="1"/>
                      <a:endParaRPr lang="ko-KR" altLang="en-US" sz="1400" b="1" dirty="0">
                        <a:latin typeface="+mn-ea"/>
                        <a:ea typeface="+mn-ea"/>
                      </a:endParaRPr>
                    </a:p>
                  </a:txBody>
                  <a:tcPr marL="91446" marR="91446" marT="45729" marB="45729" anchor="ctr"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n-ea"/>
                          <a:ea typeface="+mn-ea"/>
                        </a:rPr>
                        <a:t>낮음                     시장 성장성                            높음</a:t>
                      </a:r>
                      <a:endParaRPr lang="ko-KR" altLang="en-US" sz="1400" b="1" dirty="0">
                        <a:latin typeface="+mn-ea"/>
                        <a:ea typeface="+mn-ea"/>
                      </a:endParaRPr>
                    </a:p>
                  </a:txBody>
                  <a:tcPr marL="91446" marR="91446" marT="45729" marB="45729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</a:tr>
              <a:tr h="1355491"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sz="1400" b="1" dirty="0" smtClean="0">
                          <a:latin typeface="+mn-ea"/>
                          <a:ea typeface="+mn-ea"/>
                        </a:rPr>
                        <a:t>높은</a:t>
                      </a:r>
                      <a:endParaRPr lang="en-US" altLang="ko-KR" sz="14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4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4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4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4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ko-KR" altLang="en-US" sz="1400" b="1" dirty="0" smtClean="0">
                          <a:latin typeface="+mn-ea"/>
                          <a:ea typeface="+mn-ea"/>
                        </a:rPr>
                        <a:t>시장 </a:t>
                      </a:r>
                      <a:endParaRPr lang="en-US" altLang="ko-KR" sz="14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ko-KR" altLang="en-US" sz="1400" b="1" dirty="0" smtClean="0">
                          <a:latin typeface="+mn-ea"/>
                          <a:ea typeface="+mn-ea"/>
                        </a:rPr>
                        <a:t>점유율</a:t>
                      </a:r>
                      <a:endParaRPr lang="en-US" altLang="ko-KR" sz="14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4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4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4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endParaRPr lang="en-US" altLang="ko-KR" sz="1400" b="1" dirty="0" smtClean="0"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ko-KR" altLang="en-US" sz="1400" b="1" dirty="0" smtClean="0">
                          <a:latin typeface="+mn-ea"/>
                          <a:ea typeface="+mn-ea"/>
                        </a:rPr>
                        <a:t>낮음</a:t>
                      </a:r>
                      <a:endParaRPr lang="ko-KR" altLang="en-US" sz="1400" b="1" dirty="0">
                        <a:latin typeface="+mn-ea"/>
                        <a:ea typeface="+mn-ea"/>
                      </a:endParaRP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algn="just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algn="just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marL="91446" marR="91446" marT="45729" marB="45729" anchor="ctr"/>
                </a:tc>
              </a:tr>
              <a:tr h="1580814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algn="just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marL="91446" marR="91446" marT="45729" marB="45729" anchor="ctr"/>
                </a:tc>
              </a:tr>
            </a:tbl>
          </a:graphicData>
        </a:graphic>
      </p:graphicFrame>
      <p:sp>
        <p:nvSpPr>
          <p:cNvPr id="14" name="위쪽 화살표 13"/>
          <p:cNvSpPr/>
          <p:nvPr/>
        </p:nvSpPr>
        <p:spPr>
          <a:xfrm>
            <a:off x="4943475" y="3005058"/>
            <a:ext cx="576263" cy="1295400"/>
          </a:xfrm>
          <a:prstGeom prst="upArrow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 dirty="0">
              <a:latin typeface="+mn-ea"/>
            </a:endParaRPr>
          </a:p>
        </p:txBody>
      </p:sp>
      <p:sp>
        <p:nvSpPr>
          <p:cNvPr id="15" name="왼쪽 화살표 14"/>
          <p:cNvSpPr/>
          <p:nvPr/>
        </p:nvSpPr>
        <p:spPr>
          <a:xfrm>
            <a:off x="3081338" y="4052808"/>
            <a:ext cx="1439862" cy="649288"/>
          </a:xfrm>
          <a:prstGeom prst="leftArrow">
            <a:avLst/>
          </a:prstGeom>
          <a:gradFill>
            <a:gsLst>
              <a:gs pos="0">
                <a:schemeClr val="accent6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>
              <a:latin typeface="+mn-ea"/>
            </a:endParaRPr>
          </a:p>
        </p:txBody>
      </p:sp>
      <p:sp>
        <p:nvSpPr>
          <p:cNvPr id="16" name="위쪽 화살표 15"/>
          <p:cNvSpPr/>
          <p:nvPr/>
        </p:nvSpPr>
        <p:spPr>
          <a:xfrm rot="7043044">
            <a:off x="3693318" y="2851865"/>
            <a:ext cx="576263" cy="1295400"/>
          </a:xfrm>
          <a:prstGeom prst="upArrow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>
              <a:latin typeface="+mn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053093" y="1199725"/>
            <a:ext cx="5449306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  <a:ea typeface="+mn-ea"/>
                <a:sym typeface="Wingdings 2"/>
              </a:rPr>
              <a:t> </a:t>
            </a:r>
            <a:r>
              <a:rPr lang="ko-KR" altLang="en-US" sz="1100" dirty="0" smtClean="0">
                <a:latin typeface="+mn-ea"/>
                <a:ea typeface="+mn-ea"/>
                <a:sym typeface="Wingdings 2"/>
              </a:rPr>
              <a:t>평화의 마을 사업단위를 분석하여 작성해 보세요</a:t>
            </a:r>
            <a:r>
              <a:rPr lang="en-US" altLang="ko-KR" sz="1100" dirty="0" smtClean="0">
                <a:latin typeface="+mn-ea"/>
                <a:ea typeface="+mn-ea"/>
                <a:sym typeface="Wingdings 2"/>
              </a:rPr>
              <a:t>.</a:t>
            </a:r>
            <a:endParaRPr lang="en-US" altLang="ko-KR" sz="11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305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Drive</a:t>
            </a:r>
            <a:br>
              <a:rPr lang="en-US" altLang="ko-KR" sz="3600" b="1" smtClean="0">
                <a:latin typeface="Georgia" pitchFamily="18" charset="0"/>
              </a:rPr>
            </a:br>
            <a:r>
              <a:rPr lang="ko-KR" altLang="en-US" sz="3600" b="1" smtClean="0">
                <a:latin typeface="Georgia" pitchFamily="18" charset="0"/>
              </a:rPr>
              <a:t>토론해</a:t>
            </a:r>
            <a:r>
              <a:rPr lang="en-US" altLang="ko-KR" sz="3600" b="1" smtClean="0">
                <a:latin typeface="Georgia" pitchFamily="18" charset="0"/>
              </a:rPr>
              <a:t> </a:t>
            </a:r>
            <a:r>
              <a:rPr lang="ko-KR" altLang="en-US" sz="3600" b="1" smtClean="0">
                <a:latin typeface="Georgia" pitchFamily="18" charset="0"/>
              </a:rPr>
              <a:t>봅시다</a:t>
            </a:r>
            <a:r>
              <a:rPr lang="en-US" altLang="ko-KR" sz="3600" b="1" smtClean="0">
                <a:latin typeface="Georgia" pitchFamily="18" charset="0"/>
              </a:rPr>
              <a:t>.</a:t>
            </a:r>
            <a:endParaRPr lang="ko-KR" altLang="en-US" sz="3600" b="1" smtClean="0">
              <a:latin typeface="Georgia" pitchFamily="18" charset="0"/>
            </a:endParaRPr>
          </a:p>
        </p:txBody>
      </p:sp>
      <p:sp>
        <p:nvSpPr>
          <p:cNvPr id="135171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A6F921C9-53A5-4C60-94B1-7B6CD04F806E}" type="slidenum">
              <a:rPr kumimoji="0" lang="ko-KR" altLang="en-US" smtClean="0">
                <a:solidFill>
                  <a:srgbClr val="898989"/>
                </a:solidFill>
                <a:ea typeface="서울남산체 M" pitchFamily="18" charset="-127"/>
              </a:rPr>
              <a:pPr/>
              <a:t>68</a:t>
            </a:fld>
            <a:endParaRPr kumimoji="0" lang="ko-KR" altLang="en-US" smtClean="0">
              <a:solidFill>
                <a:srgbClr val="898989"/>
              </a:solidFill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686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/>
              <a:t>Activity.  </a:t>
            </a:r>
            <a:endParaRPr dirty="0"/>
          </a:p>
        </p:txBody>
      </p:sp>
      <p:sp>
        <p:nvSpPr>
          <p:cNvPr id="136195" name="슬라이드 번호 개체 틀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834033E6-8FA8-4C59-BC49-42E2C857A0C2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69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36199" name="그룹 24"/>
          <p:cNvGrpSpPr>
            <a:grpSpLocks/>
          </p:cNvGrpSpPr>
          <p:nvPr/>
        </p:nvGrpSpPr>
        <p:grpSpPr bwMode="auto">
          <a:xfrm>
            <a:off x="273050" y="1268413"/>
            <a:ext cx="725488" cy="604837"/>
            <a:chOff x="1593594" y="7198056"/>
            <a:chExt cx="726160" cy="604212"/>
          </a:xfrm>
        </p:grpSpPr>
        <p:pic>
          <p:nvPicPr>
            <p:cNvPr id="136208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593594" y="7556460"/>
              <a:ext cx="726160" cy="245808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토론해봅시다</a:t>
              </a:r>
              <a:r>
                <a:rPr kumimoji="0"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.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3" name="모서리가 둥근 직사각형 12"/>
          <p:cNvSpPr/>
          <p:nvPr/>
        </p:nvSpPr>
        <p:spPr>
          <a:xfrm>
            <a:off x="995591" y="1198918"/>
            <a:ext cx="5506807" cy="742777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1042890" y="1385673"/>
            <a:ext cx="54595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200" b="1" dirty="0" smtClean="0">
                <a:latin typeface="서울남산체 M"/>
                <a:ea typeface="서울남산체 M"/>
              </a:rPr>
              <a:t>‘</a:t>
            </a:r>
            <a:r>
              <a:rPr kumimoji="0" lang="ko-KR" altLang="en-US" sz="1200" b="1" dirty="0" err="1" smtClean="0">
                <a:latin typeface="서울남산체 M"/>
                <a:ea typeface="서울남산체 M"/>
              </a:rPr>
              <a:t>평화의마을</a:t>
            </a:r>
            <a:r>
              <a:rPr kumimoji="0" lang="ko-KR" altLang="en-US" sz="1200" b="1" dirty="0" smtClean="0">
                <a:latin typeface="서울남산체 M"/>
                <a:ea typeface="서울남산체 M"/>
              </a:rPr>
              <a:t>’의 새로운 비즈니스 모델에 대해 여러분은 어떻게 컨설팅 하시겠습니까</a:t>
            </a:r>
            <a:r>
              <a:rPr kumimoji="0" lang="en-US" altLang="ko-KR" sz="1200" b="1" dirty="0" smtClean="0">
                <a:latin typeface="서울남산체 M"/>
                <a:ea typeface="서울남산체 M"/>
              </a:rPr>
              <a:t>?</a:t>
            </a:r>
          </a:p>
        </p:txBody>
      </p:sp>
      <p:sp>
        <p:nvSpPr>
          <p:cNvPr id="15" name="AutoShape 7"/>
          <p:cNvSpPr>
            <a:spLocks noChangeArrowheads="1"/>
          </p:cNvSpPr>
          <p:nvPr/>
        </p:nvSpPr>
        <p:spPr bwMode="auto">
          <a:xfrm>
            <a:off x="1042890" y="2276475"/>
            <a:ext cx="5459510" cy="6278563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9862182"/>
              </p:ext>
            </p:extLst>
          </p:nvPr>
        </p:nvGraphicFramePr>
        <p:xfrm>
          <a:off x="1267690" y="2705100"/>
          <a:ext cx="4937476" cy="5586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7476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7" name="그림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970" y="2159513"/>
            <a:ext cx="243976" cy="3117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3397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1. </a:t>
            </a:r>
            <a:r>
              <a:rPr dirty="0" err="1" smtClean="0"/>
              <a:t>사회적기업</a:t>
            </a:r>
            <a:r>
              <a:rPr dirty="0" smtClean="0"/>
              <a:t> 컨설턴트란</a:t>
            </a:r>
            <a:r>
              <a:rPr lang="en-US" altLang="ko-KR" dirty="0" smtClean="0"/>
              <a:t>?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EE856B-C266-40A7-B18A-BFF80345360A}" type="slidenum">
              <a:rPr lang="ko-KR" altLang="en-US" smtClean="0"/>
              <a:pPr>
                <a:defRPr/>
              </a:pPr>
              <a:t>7</a:t>
            </a:fld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071563" y="1863725"/>
          <a:ext cx="5311775" cy="4211637"/>
        </p:xfrm>
        <a:graphic>
          <a:graphicData uri="http://schemas.openxmlformats.org/drawingml/2006/table">
            <a:tbl>
              <a:tblPr/>
              <a:tblGrid>
                <a:gridCol w="981003"/>
                <a:gridCol w="2014695"/>
                <a:gridCol w="2316077"/>
              </a:tblGrid>
              <a:tr h="30011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77" marR="64777" marT="17904" marB="17904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60"/>
                        </a:spcAft>
                      </a:pPr>
                      <a:r>
                        <a:rPr lang="ko-KR" altLang="en-US" sz="12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재무성과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64777" marR="64777" marT="17904" marB="17904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60"/>
                        </a:spcAft>
                      </a:pPr>
                      <a:r>
                        <a:rPr lang="ko-KR" altLang="en-US" sz="12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사회성과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64777" marR="64777" marT="17904" marB="17904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9778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60"/>
                        </a:spcAft>
                      </a:pPr>
                      <a:r>
                        <a:rPr lang="ko-KR" altLang="en-US" sz="12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관점과 이유</a:t>
                      </a:r>
                    </a:p>
                  </a:txBody>
                  <a:tcPr marL="64777" marR="64777" marT="17904" marB="17904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6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단기적 관점</a:t>
                      </a:r>
                      <a:r>
                        <a:rPr lang="en-US" altLang="ko-KR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제한된 자원</a:t>
                      </a:r>
                      <a:r>
                        <a:rPr lang="en-US" altLang="ko-KR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77" marR="64777" marT="17904" marB="17904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6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중장기적 관점</a:t>
                      </a:r>
                      <a:r>
                        <a:rPr lang="en-US" altLang="ko-KR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비전과 미션의 한계</a:t>
                      </a:r>
                      <a:r>
                        <a:rPr lang="en-US" altLang="ko-KR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77" marR="64777" marT="17904" marB="17904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5228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60"/>
                        </a:spcAft>
                      </a:pPr>
                      <a:r>
                        <a:rPr lang="ko-KR" altLang="en-US" sz="12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평가 기준</a:t>
                      </a:r>
                    </a:p>
                  </a:txBody>
                  <a:tcPr marL="64777" marR="64777" marT="17904" marB="17904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6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매출과 순익 달성 정도</a:t>
                      </a:r>
                    </a:p>
                  </a:txBody>
                  <a:tcPr marL="64777" marR="64777" marT="17904" marB="17904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6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비전과 미션 달성 정도</a:t>
                      </a:r>
                    </a:p>
                  </a:txBody>
                  <a:tcPr marL="64777" marR="64777" marT="17904" marB="17904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5228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60"/>
                        </a:spcAft>
                      </a:pPr>
                      <a:r>
                        <a:rPr lang="ko-KR" altLang="en-US" sz="12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창출 방식</a:t>
                      </a:r>
                    </a:p>
                  </a:txBody>
                  <a:tcPr marL="64777" marR="64777" marT="17904" marB="17904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6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효율적 자원 배분</a:t>
                      </a:r>
                    </a:p>
                  </a:txBody>
                  <a:tcPr marL="64777" marR="64777" marT="17904" marB="17904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6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비전과 미션에 따른 자원 배분</a:t>
                      </a:r>
                    </a:p>
                  </a:txBody>
                  <a:tcPr marL="64777" marR="64777" marT="17904" marB="17904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2907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60"/>
                        </a:spcAft>
                      </a:pPr>
                      <a:r>
                        <a:rPr lang="ko-KR" altLang="en-US" sz="12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평가 영역</a:t>
                      </a:r>
                    </a:p>
                  </a:txBody>
                  <a:tcPr marL="64777" marR="64777" marT="17904" marB="17904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6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•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직접 경제적 가치 창출</a:t>
                      </a:r>
                    </a:p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6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•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간접 경제적 가치 창출</a:t>
                      </a:r>
                    </a:p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6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•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각종 경제적 지원</a:t>
                      </a:r>
                    </a:p>
                  </a:txBody>
                  <a:tcPr marL="64777" marR="64777" marT="17904" marB="17904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6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•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환경성과</a:t>
                      </a:r>
                    </a:p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6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•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노동성과</a:t>
                      </a:r>
                    </a:p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6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•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지역사회 성과</a:t>
                      </a:r>
                    </a:p>
                    <a:p>
                      <a:pPr marL="0" marR="0" algn="just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6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•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제품 및 서비스 성과</a:t>
                      </a:r>
                    </a:p>
                  </a:txBody>
                  <a:tcPr marL="64777" marR="64777" marT="17904" marB="17904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71563" y="1193800"/>
            <a:ext cx="5311775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defRPr/>
            </a:pPr>
            <a:r>
              <a:rPr lang="ko-KR" altLang="en-US" sz="1100" dirty="0">
                <a:latin typeface="+mn-ea"/>
                <a:ea typeface="+mn-ea"/>
              </a:rPr>
              <a:t>재무 성과와 사회 성과는 공동 이익을 추구하기엔 상호 충돌하는 지점이 많기 때문에 적잖은 혼란이 따르는 것이 현실임</a:t>
            </a:r>
            <a:r>
              <a:rPr lang="en-US" altLang="ko-KR" sz="1100" dirty="0">
                <a:latin typeface="+mn-ea"/>
                <a:ea typeface="+mn-ea"/>
              </a:rPr>
              <a:t>.</a:t>
            </a:r>
            <a:endParaRPr lang="ko-KR" altLang="en-US" sz="1100" dirty="0">
              <a:latin typeface="+mn-ea"/>
              <a:ea typeface="+mn-ea"/>
            </a:endParaRPr>
          </a:p>
        </p:txBody>
      </p:sp>
      <p:grpSp>
        <p:nvGrpSpPr>
          <p:cNvPr id="24607" name="그룹 5"/>
          <p:cNvGrpSpPr>
            <a:grpSpLocks/>
          </p:cNvGrpSpPr>
          <p:nvPr/>
        </p:nvGrpSpPr>
        <p:grpSpPr bwMode="auto">
          <a:xfrm>
            <a:off x="273050" y="1158875"/>
            <a:ext cx="798513" cy="704850"/>
            <a:chOff x="727711" y="7372392"/>
            <a:chExt cx="798617" cy="705590"/>
          </a:xfrm>
        </p:grpSpPr>
        <p:sp>
          <p:nvSpPr>
            <p:cNvPr id="7" name="TextBox 6"/>
            <p:cNvSpPr txBox="1"/>
            <p:nvPr/>
          </p:nvSpPr>
          <p:spPr>
            <a:xfrm>
              <a:off x="727711" y="7677512"/>
              <a:ext cx="798617" cy="4004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‘</a:t>
              </a: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사회적기업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컨설턴트란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?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4609" name="그림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69A4C354-3C86-4CA0-B096-F8B779380160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70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33375" y="690563"/>
            <a:ext cx="6169025" cy="7808912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33375" y="547688"/>
            <a:ext cx="1439863" cy="285750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Q&amp;A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895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39762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제목 17"/>
          <p:cNvSpPr>
            <a:spLocks noGrp="1"/>
          </p:cNvSpPr>
          <p:nvPr>
            <p:ph type="title"/>
          </p:nvPr>
        </p:nvSpPr>
        <p:spPr>
          <a:xfrm>
            <a:off x="250825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dirty="0" smtClean="0">
                <a:latin typeface="Georgia" pitchFamily="18" charset="0"/>
              </a:rPr>
              <a:t>Module 3.</a:t>
            </a:r>
            <a:br>
              <a:rPr lang="en-US" altLang="ko-KR" dirty="0" smtClean="0">
                <a:latin typeface="Georgia" pitchFamily="18" charset="0"/>
              </a:rPr>
            </a:br>
            <a:r>
              <a:rPr lang="ko-KR" altLang="en-US" dirty="0" err="1" smtClean="0">
                <a:latin typeface="Georgia" pitchFamily="18" charset="0"/>
              </a:rPr>
              <a:t>사회적기업과</a:t>
            </a:r>
            <a:r>
              <a:rPr lang="ko-KR" altLang="en-US" dirty="0" smtClean="0">
                <a:latin typeface="Georgia" pitchFamily="18" charset="0"/>
              </a:rPr>
              <a:t> 경영전략 </a:t>
            </a:r>
            <a:r>
              <a:rPr lang="en-US" altLang="ko-KR" dirty="0" smtClean="0">
                <a:latin typeface="Georgia" pitchFamily="18" charset="0"/>
              </a:rPr>
              <a:t>Ⅲ</a:t>
            </a:r>
            <a:endParaRPr lang="ko-KR" altLang="en-US" dirty="0" smtClean="0"/>
          </a:p>
        </p:txBody>
      </p:sp>
      <p:sp>
        <p:nvSpPr>
          <p:cNvPr id="110595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27D4C970-00AB-42C2-9BA1-EEA51C510DA9}" type="slidenum">
              <a:rPr kumimoji="0" lang="ko-KR" altLang="en-US" smtClean="0">
                <a:solidFill>
                  <a:srgbClr val="898989"/>
                </a:solidFill>
                <a:ea typeface="서울남산체 M" pitchFamily="18" charset="-127"/>
              </a:rPr>
              <a:pPr/>
              <a:t>72</a:t>
            </a:fld>
            <a:endParaRPr kumimoji="0" lang="ko-KR" altLang="en-US" smtClean="0">
              <a:solidFill>
                <a:srgbClr val="898989"/>
              </a:solidFill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48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dirty="0" smtClean="0"/>
              <a:t>학습목표</a:t>
            </a:r>
            <a:r>
              <a:rPr lang="en-US" dirty="0" smtClean="0"/>
              <a:t> </a:t>
            </a:r>
            <a:r>
              <a:rPr dirty="0" smtClean="0"/>
              <a:t>및 학습내용</a:t>
            </a:r>
            <a:endParaRPr dirty="0"/>
          </a:p>
        </p:txBody>
      </p:sp>
      <p:sp>
        <p:nvSpPr>
          <p:cNvPr id="173059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CD4CAC5D-A411-4520-A521-DA213E54F8C5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73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33" name="양쪽 모서리가 둥근 사각형 32"/>
          <p:cNvSpPr/>
          <p:nvPr/>
        </p:nvSpPr>
        <p:spPr>
          <a:xfrm>
            <a:off x="333375" y="1335088"/>
            <a:ext cx="6237288" cy="1722437"/>
          </a:xfrm>
          <a:prstGeom prst="round2SameRect">
            <a:avLst>
              <a:gd name="adj1" fmla="val 9255"/>
              <a:gd name="adj2" fmla="val 0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173061" name="Content Placeholder 2"/>
          <p:cNvSpPr txBox="1">
            <a:spLocks/>
          </p:cNvSpPr>
          <p:nvPr/>
        </p:nvSpPr>
        <p:spPr bwMode="auto">
          <a:xfrm>
            <a:off x="509588" y="1982788"/>
            <a:ext cx="6061075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4638" indent="-274638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defTabSz="914400" eaLnBrk="1" hangingPunct="1">
              <a:spcBef>
                <a:spcPct val="20000"/>
              </a:spcBef>
              <a:buFont typeface="서울남산체 B" pitchFamily="18" charset="-127"/>
              <a:buAutoNum type="arabicPeriod"/>
            </a:pPr>
            <a:r>
              <a:rPr kumimoji="0" lang="ko-KR" altLang="en-US" sz="1400">
                <a:ea typeface="서울남산체 M" pitchFamily="18" charset="-127"/>
              </a:rPr>
              <a:t>보다 구체적인 사회적기업의 경영전략 기법을 학습할 수 있다</a:t>
            </a:r>
            <a:r>
              <a:rPr kumimoji="0" lang="en-US" altLang="ko-KR" sz="1400">
                <a:ea typeface="서울남산체 M" pitchFamily="18" charset="-127"/>
              </a:rPr>
              <a:t>. </a:t>
            </a:r>
          </a:p>
          <a:p>
            <a:pPr defTabSz="914400" eaLnBrk="1" hangingPunct="1">
              <a:spcBef>
                <a:spcPct val="20000"/>
              </a:spcBef>
              <a:buFont typeface="서울남산체 B" pitchFamily="18" charset="-127"/>
              <a:buAutoNum type="arabicPeriod"/>
            </a:pPr>
            <a:r>
              <a:rPr kumimoji="0" lang="ko-KR" altLang="en-US" sz="1400">
                <a:ea typeface="서울남산체 M" pitchFamily="18" charset="-127"/>
              </a:rPr>
              <a:t>경영이론을 바탕으로 보다 구체적인 사회적기업의 경영전략을 수립할 수 있다</a:t>
            </a:r>
            <a:r>
              <a:rPr kumimoji="0" lang="en-US" altLang="ko-KR" sz="1400">
                <a:ea typeface="서울남산체 M" pitchFamily="18" charset="-127"/>
              </a:rPr>
              <a:t>.</a:t>
            </a:r>
          </a:p>
          <a:p>
            <a:pPr defTabSz="914400" eaLnBrk="1" hangingPunct="1">
              <a:spcBef>
                <a:spcPct val="20000"/>
              </a:spcBef>
              <a:buFont typeface="서울남산체 B" pitchFamily="18" charset="-127"/>
              <a:buAutoNum type="arabicPeriod"/>
            </a:pPr>
            <a:r>
              <a:rPr kumimoji="0" lang="ko-KR" altLang="en-US" sz="1400">
                <a:ea typeface="서울남산체 M" pitchFamily="18" charset="-127"/>
              </a:rPr>
              <a:t>사회적기업 제너럴바이오의 경영전략을 분석할 수 있다</a:t>
            </a:r>
            <a:r>
              <a:rPr kumimoji="0" lang="en-US" altLang="ko-KR" sz="1400">
                <a:ea typeface="서울남산체 M" pitchFamily="18" charset="-127"/>
              </a:rPr>
              <a:t>.</a:t>
            </a:r>
            <a:endParaRPr kumimoji="0" lang="ko-KR" altLang="en-US" sz="1400">
              <a:ea typeface="서울남산체 M" pitchFamily="18" charset="-127"/>
            </a:endParaRPr>
          </a:p>
        </p:txBody>
      </p:sp>
      <p:sp>
        <p:nvSpPr>
          <p:cNvPr id="35" name="양쪽 모서리가 둥근 사각형 34"/>
          <p:cNvSpPr/>
          <p:nvPr/>
        </p:nvSpPr>
        <p:spPr>
          <a:xfrm>
            <a:off x="339725" y="1325563"/>
            <a:ext cx="6237288" cy="43656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064A2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학습목표</a:t>
            </a:r>
          </a:p>
        </p:txBody>
      </p:sp>
      <p:sp>
        <p:nvSpPr>
          <p:cNvPr id="36" name="양쪽 모서리가 둥근 사각형 35"/>
          <p:cNvSpPr/>
          <p:nvPr/>
        </p:nvSpPr>
        <p:spPr>
          <a:xfrm>
            <a:off x="333375" y="3282950"/>
            <a:ext cx="6237288" cy="1795463"/>
          </a:xfrm>
          <a:prstGeom prst="round2SameRect">
            <a:avLst>
              <a:gd name="adj1" fmla="val 9255"/>
              <a:gd name="adj2" fmla="val 0"/>
            </a:avLst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" lastClr="FFFFFF"/>
              </a:solidFill>
              <a:latin typeface="서울남산체 M"/>
              <a:ea typeface="서울남산체 M"/>
            </a:endParaRPr>
          </a:p>
        </p:txBody>
      </p:sp>
      <p:sp>
        <p:nvSpPr>
          <p:cNvPr id="173064" name="Content Placeholder 2"/>
          <p:cNvSpPr txBox="1">
            <a:spLocks/>
          </p:cNvSpPr>
          <p:nvPr/>
        </p:nvSpPr>
        <p:spPr bwMode="auto">
          <a:xfrm>
            <a:off x="509588" y="3894138"/>
            <a:ext cx="5772150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4638" indent="-274638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defTabSz="914400" eaLnBrk="1" latinLnBrk="1" hangingPunct="1">
              <a:spcBef>
                <a:spcPct val="20000"/>
              </a:spcBef>
              <a:buFont typeface="Arial" pitchFamily="34" charset="0"/>
              <a:buAutoNum type="arabicPeriod"/>
            </a:pPr>
            <a:r>
              <a:rPr lang="ko-KR" altLang="en-US" sz="1400">
                <a:ea typeface="서울남산체 M" pitchFamily="18" charset="-127"/>
              </a:rPr>
              <a:t>경영전략 수립</a:t>
            </a:r>
          </a:p>
          <a:p>
            <a:pPr defTabSz="914400" eaLnBrk="1" latinLnBrk="1" hangingPunct="1">
              <a:spcBef>
                <a:spcPct val="20000"/>
              </a:spcBef>
              <a:buFont typeface="Arial" pitchFamily="34" charset="0"/>
              <a:buAutoNum type="arabicPeriod"/>
            </a:pPr>
            <a:r>
              <a:rPr lang="ko-KR" altLang="en-US" sz="1400">
                <a:ea typeface="서울남산체 M" pitchFamily="18" charset="-127"/>
              </a:rPr>
              <a:t>사례연구 </a:t>
            </a:r>
            <a:r>
              <a:rPr lang="en-US" altLang="ko-KR" sz="1400">
                <a:ea typeface="서울남산체 M" pitchFamily="18" charset="-127"/>
              </a:rPr>
              <a:t>- </a:t>
            </a:r>
            <a:r>
              <a:rPr lang="ko-KR" altLang="en-US" sz="1400">
                <a:ea typeface="서울남산체 M" pitchFamily="18" charset="-127"/>
              </a:rPr>
              <a:t>제너럴바이오 경영전략수립</a:t>
            </a:r>
          </a:p>
        </p:txBody>
      </p:sp>
      <p:sp>
        <p:nvSpPr>
          <p:cNvPr id="38" name="양쪽 모서리가 둥근 사각형 37"/>
          <p:cNvSpPr/>
          <p:nvPr/>
        </p:nvSpPr>
        <p:spPr>
          <a:xfrm>
            <a:off x="339725" y="3275013"/>
            <a:ext cx="6237288" cy="4349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4BACC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1" kern="0" dirty="0">
                <a:solidFill>
                  <a:sysClr val="window" lastClr="FFFFFF"/>
                </a:solidFill>
                <a:latin typeface="서울남산체 M"/>
                <a:ea typeface="서울남산체 M"/>
              </a:rPr>
              <a:t>학습내용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333375" y="5546725"/>
            <a:ext cx="6335713" cy="2952750"/>
          </a:xfrm>
          <a:prstGeom prst="rect">
            <a:avLst/>
          </a:prstGeom>
          <a:solidFill>
            <a:sysClr val="window" lastClr="FFFFFF"/>
          </a:solidFill>
          <a:ln w="11429" cap="flat" cmpd="sng" algn="ctr">
            <a:solidFill>
              <a:srgbClr val="8FB08C"/>
            </a:solidFill>
            <a:prstDash val="sysDash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>
              <a:solidFill>
                <a:sysClr val="windowText" lastClr="000000"/>
              </a:solidFill>
              <a:latin typeface="Georgia"/>
              <a:ea typeface="바탕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333375" y="5411788"/>
            <a:ext cx="1439863" cy="287337"/>
          </a:xfrm>
          <a:prstGeom prst="roundRect">
            <a:avLst>
              <a:gd name="adj" fmla="val 50000"/>
            </a:avLst>
          </a:prstGeom>
          <a:solidFill>
            <a:srgbClr val="CCB400">
              <a:lumMod val="60000"/>
              <a:lumOff val="40000"/>
            </a:srgbClr>
          </a:solidFill>
          <a:ln w="11429" cap="flat" cmpd="sng" algn="ctr">
            <a:solidFill>
              <a:srgbClr val="8FB08C">
                <a:lumMod val="75000"/>
              </a:srgbClr>
            </a:solidFill>
            <a:prstDash val="sysDash"/>
          </a:ln>
          <a:effectLst/>
        </p:spPr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rgbClr val="8FB08C">
                    <a:lumMod val="75000"/>
                  </a:srgbClr>
                </a:solidFill>
                <a:latin typeface="Georgia"/>
                <a:ea typeface="바탕"/>
              </a:rPr>
              <a:t>Memo</a:t>
            </a:r>
            <a:endParaRPr kumimoji="0" lang="ko-KR" altLang="en-US" sz="1400" kern="0" dirty="0">
              <a:solidFill>
                <a:srgbClr val="8FB08C">
                  <a:lumMod val="75000"/>
                </a:srgbClr>
              </a:solidFill>
              <a:latin typeface="Georgia"/>
              <a:ea typeface="바탕"/>
            </a:endParaRPr>
          </a:p>
        </p:txBody>
      </p:sp>
      <p:sp>
        <p:nvSpPr>
          <p:cNvPr id="173068" name="TextBox 45"/>
          <p:cNvSpPr txBox="1">
            <a:spLocks noChangeArrowheads="1"/>
          </p:cNvSpPr>
          <p:nvPr/>
        </p:nvSpPr>
        <p:spPr bwMode="auto">
          <a:xfrm>
            <a:off x="260350" y="835025"/>
            <a:ext cx="28654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pPr eaLnBrk="1" latinLnBrk="1" hangingPunct="1"/>
            <a:r>
              <a:rPr lang="ko-KR" altLang="en-US" sz="1100">
                <a:ea typeface="서울남산체 M" pitchFamily="18" charset="-127"/>
              </a:rPr>
              <a:t>오늘 학습목표와 학습내용은 아래와 같습니다</a:t>
            </a:r>
            <a:r>
              <a:rPr lang="en-US" altLang="ko-KR" sz="1100">
                <a:ea typeface="서울남산체 M" pitchFamily="18" charset="-127"/>
              </a:rPr>
              <a:t>. </a:t>
            </a:r>
            <a:endParaRPr lang="ko-KR" altLang="en-US" sz="1100"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224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Assess</a:t>
            </a:r>
            <a:br>
              <a:rPr lang="en-US" altLang="ko-KR" sz="3600" b="1" smtClean="0">
                <a:latin typeface="Georgia" pitchFamily="18" charset="0"/>
              </a:rPr>
            </a:br>
            <a:r>
              <a:rPr lang="en-US" altLang="ko-KR" sz="3600" b="1" smtClean="0">
                <a:latin typeface="Georgia" pitchFamily="18" charset="0"/>
              </a:rPr>
              <a:t>1. </a:t>
            </a:r>
            <a:r>
              <a:rPr lang="ko-KR" altLang="en-US" sz="3600" b="1" smtClean="0">
                <a:latin typeface="Georgia" pitchFamily="18" charset="0"/>
              </a:rPr>
              <a:t>경영전략 수립</a:t>
            </a:r>
          </a:p>
        </p:txBody>
      </p:sp>
      <p:sp>
        <p:nvSpPr>
          <p:cNvPr id="174083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3C3F2914-639E-4291-8287-6A39534CFAF3}" type="slidenum">
              <a:rPr kumimoji="0" lang="ko-KR" altLang="en-US" smtClean="0">
                <a:solidFill>
                  <a:srgbClr val="898989"/>
                </a:solidFill>
                <a:ea typeface="서울남산체 M" pitchFamily="18" charset="-127"/>
              </a:rPr>
              <a:pPr/>
              <a:t>74</a:t>
            </a:fld>
            <a:endParaRPr kumimoji="0" lang="ko-KR" altLang="en-US" smtClean="0">
              <a:solidFill>
                <a:srgbClr val="898989"/>
              </a:solidFill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074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defTabSz="457271" eaLnBrk="1" fontAlgn="auto" hangingPunct="1">
              <a:spcAft>
                <a:spcPts val="0"/>
              </a:spcAft>
              <a:defRPr/>
            </a:pPr>
            <a:r>
              <a:rPr lang="en-US" dirty="0" smtClean="0"/>
              <a:t>1. </a:t>
            </a:r>
            <a:r>
              <a:rPr dirty="0" err="1" smtClean="0"/>
              <a:t>경영전략</a:t>
            </a:r>
            <a:r>
              <a:rPr dirty="0" smtClean="0"/>
              <a:t> </a:t>
            </a:r>
            <a:r>
              <a:rPr dirty="0" err="1" smtClean="0"/>
              <a:t>수립</a:t>
            </a:r>
            <a:r>
              <a:rPr dirty="0" smtClean="0"/>
              <a:t> </a:t>
            </a:r>
            <a:r>
              <a:rPr dirty="0" err="1" smtClean="0"/>
              <a:t>프로세스</a:t>
            </a:r>
            <a:endParaRPr dirty="0"/>
          </a:p>
        </p:txBody>
      </p:sp>
      <p:sp>
        <p:nvSpPr>
          <p:cNvPr id="175107" name="슬라이드 번호 개체 틀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D216F537-67C1-48A7-85B7-1AAFAD99228E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75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75111" name="그룹 14"/>
          <p:cNvGrpSpPr>
            <a:grpSpLocks/>
          </p:cNvGrpSpPr>
          <p:nvPr/>
        </p:nvGrpSpPr>
        <p:grpSpPr bwMode="auto">
          <a:xfrm>
            <a:off x="227013" y="1158875"/>
            <a:ext cx="892175" cy="704850"/>
            <a:chOff x="681492" y="7372392"/>
            <a:chExt cx="891071" cy="705705"/>
          </a:xfrm>
        </p:grpSpPr>
        <p:sp>
          <p:nvSpPr>
            <p:cNvPr id="20" name="TextBox 19"/>
            <p:cNvSpPr txBox="1"/>
            <p:nvPr/>
          </p:nvSpPr>
          <p:spPr>
            <a:xfrm>
              <a:off x="681492" y="7677562"/>
              <a:ext cx="891071" cy="4005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경영전략 수립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프로세스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75145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5" name="Rectangle 9"/>
          <p:cNvSpPr>
            <a:spLocks noChangeArrowheads="1"/>
          </p:cNvSpPr>
          <p:nvPr/>
        </p:nvSpPr>
        <p:spPr bwMode="auto">
          <a:xfrm>
            <a:off x="2031021" y="4308475"/>
            <a:ext cx="4210718" cy="968375"/>
          </a:xfrm>
          <a:prstGeom prst="rect">
            <a:avLst/>
          </a:prstGeom>
          <a:solidFill>
            <a:srgbClr val="FEF3D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 sz="120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26" name="Rectangle 10"/>
          <p:cNvSpPr>
            <a:spLocks noChangeArrowheads="1"/>
          </p:cNvSpPr>
          <p:nvPr/>
        </p:nvSpPr>
        <p:spPr bwMode="auto">
          <a:xfrm>
            <a:off x="1983882" y="1874838"/>
            <a:ext cx="4294562" cy="881062"/>
          </a:xfrm>
          <a:prstGeom prst="rect">
            <a:avLst/>
          </a:prstGeom>
          <a:solidFill>
            <a:srgbClr val="FEF3D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 sz="120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27" name="AutoShape 11"/>
          <p:cNvSpPr>
            <a:spLocks noChangeArrowheads="1"/>
          </p:cNvSpPr>
          <p:nvPr/>
        </p:nvSpPr>
        <p:spPr bwMode="auto">
          <a:xfrm>
            <a:off x="3372489" y="1341438"/>
            <a:ext cx="1636591" cy="357187"/>
          </a:xfrm>
          <a:prstGeom prst="roundRect">
            <a:avLst>
              <a:gd name="adj" fmla="val 23958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2000" rIns="72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ko-KR" altLang="en-US" sz="1400" b="1" kern="0" dirty="0" smtClean="0">
                <a:solidFill>
                  <a:srgbClr val="0000FF"/>
                </a:solidFill>
                <a:latin typeface="+mn-ea"/>
              </a:rPr>
              <a:t>미션과 비전</a:t>
            </a:r>
          </a:p>
        </p:txBody>
      </p:sp>
      <p:sp>
        <p:nvSpPr>
          <p:cNvPr id="128" name="AutoShape 12"/>
          <p:cNvSpPr>
            <a:spLocks noChangeArrowheads="1"/>
          </p:cNvSpPr>
          <p:nvPr/>
        </p:nvSpPr>
        <p:spPr bwMode="auto">
          <a:xfrm>
            <a:off x="3467882" y="2403475"/>
            <a:ext cx="1438351" cy="263525"/>
          </a:xfrm>
          <a:prstGeom prst="roundRect">
            <a:avLst>
              <a:gd name="adj" fmla="val 23958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2000" rIns="72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ko-KR" altLang="en-US" sz="1200" kern="0" smtClean="0">
                <a:solidFill>
                  <a:srgbClr val="000000"/>
                </a:solidFill>
                <a:latin typeface="+mn-ea"/>
              </a:rPr>
              <a:t>산업분석</a:t>
            </a:r>
          </a:p>
        </p:txBody>
      </p:sp>
      <p:sp>
        <p:nvSpPr>
          <p:cNvPr id="129" name="AutoShape 13"/>
          <p:cNvSpPr>
            <a:spLocks noChangeArrowheads="1"/>
          </p:cNvSpPr>
          <p:nvPr/>
        </p:nvSpPr>
        <p:spPr bwMode="auto">
          <a:xfrm>
            <a:off x="3263680" y="2900363"/>
            <a:ext cx="1848245" cy="439737"/>
          </a:xfrm>
          <a:prstGeom prst="roundRect">
            <a:avLst>
              <a:gd name="adj" fmla="val 23958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2000" rIns="72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ko-KR" altLang="en-US" sz="1200" b="1" kern="0" smtClean="0">
                <a:solidFill>
                  <a:srgbClr val="000000"/>
                </a:solidFill>
                <a:latin typeface="+mn-ea"/>
              </a:rPr>
              <a:t>경영목표 재설정</a:t>
            </a:r>
            <a:endParaRPr lang="ko-KR" altLang="en-US" sz="1200" kern="0" smtClean="0">
              <a:solidFill>
                <a:srgbClr val="000000"/>
              </a:solidFill>
              <a:latin typeface="+mn-ea"/>
            </a:endParaRPr>
          </a:p>
          <a:p>
            <a:pPr algn="ctr" latinLnBrk="0">
              <a:defRPr/>
            </a:pPr>
            <a:r>
              <a:rPr lang="en-US" altLang="ko-KR" sz="1200" kern="0" smtClean="0">
                <a:solidFill>
                  <a:srgbClr val="000000"/>
                </a:solidFill>
                <a:latin typeface="+mn-ea"/>
              </a:rPr>
              <a:t>(BSC</a:t>
            </a:r>
            <a:r>
              <a:rPr lang="ko-KR" altLang="en-US" sz="1200" kern="0" smtClean="0">
                <a:solidFill>
                  <a:srgbClr val="000000"/>
                </a:solidFill>
                <a:latin typeface="+mn-ea"/>
              </a:rPr>
              <a:t>목표설정</a:t>
            </a:r>
            <a:r>
              <a:rPr lang="en-US" altLang="ko-KR" sz="1200" kern="0" smtClean="0">
                <a:solidFill>
                  <a:srgbClr val="000000"/>
                </a:solidFill>
                <a:latin typeface="+mn-ea"/>
              </a:rPr>
              <a:t>)</a:t>
            </a:r>
          </a:p>
        </p:txBody>
      </p:sp>
      <p:sp>
        <p:nvSpPr>
          <p:cNvPr id="130" name="AutoShape 14"/>
          <p:cNvSpPr>
            <a:spLocks noChangeArrowheads="1"/>
          </p:cNvSpPr>
          <p:nvPr/>
        </p:nvSpPr>
        <p:spPr bwMode="auto">
          <a:xfrm>
            <a:off x="3263680" y="3603625"/>
            <a:ext cx="1848245" cy="441325"/>
          </a:xfrm>
          <a:prstGeom prst="roundRect">
            <a:avLst>
              <a:gd name="adj" fmla="val 23958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2000" rIns="72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ko-KR" altLang="en-US" sz="1200" b="1" kern="0" smtClean="0">
                <a:solidFill>
                  <a:srgbClr val="000000"/>
                </a:solidFill>
                <a:latin typeface="+mn-ea"/>
              </a:rPr>
              <a:t>비전</a:t>
            </a:r>
            <a:r>
              <a:rPr lang="en-US" altLang="ko-KR" sz="1200" b="1" kern="0" smtClean="0">
                <a:solidFill>
                  <a:srgbClr val="000000"/>
                </a:solidFill>
                <a:latin typeface="+mn-ea"/>
              </a:rPr>
              <a:t>/</a:t>
            </a:r>
            <a:r>
              <a:rPr lang="ko-KR" altLang="en-US" sz="1200" b="1" kern="0" smtClean="0">
                <a:solidFill>
                  <a:srgbClr val="000000"/>
                </a:solidFill>
                <a:latin typeface="+mn-ea"/>
              </a:rPr>
              <a:t>중장기전략</a:t>
            </a:r>
          </a:p>
          <a:p>
            <a:pPr algn="ctr" latinLnBrk="0">
              <a:defRPr/>
            </a:pPr>
            <a:r>
              <a:rPr lang="ko-KR" altLang="en-US" sz="1200" b="1" kern="0" smtClean="0">
                <a:solidFill>
                  <a:srgbClr val="000000"/>
                </a:solidFill>
                <a:latin typeface="+mn-ea"/>
              </a:rPr>
              <a:t>방향 재조정</a:t>
            </a:r>
          </a:p>
        </p:txBody>
      </p:sp>
      <p:sp>
        <p:nvSpPr>
          <p:cNvPr id="131" name="AutoShape 15"/>
          <p:cNvSpPr>
            <a:spLocks noChangeArrowheads="1"/>
          </p:cNvSpPr>
          <p:nvPr/>
        </p:nvSpPr>
        <p:spPr bwMode="auto">
          <a:xfrm>
            <a:off x="2031021" y="4395788"/>
            <a:ext cx="1334015" cy="265112"/>
          </a:xfrm>
          <a:prstGeom prst="roundRect">
            <a:avLst>
              <a:gd name="adj" fmla="val 23958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2000" rIns="72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en-US" altLang="ko-KR" sz="1200" kern="0" smtClean="0">
                <a:solidFill>
                  <a:srgbClr val="000000"/>
                </a:solidFill>
                <a:latin typeface="+mn-ea"/>
              </a:rPr>
              <a:t>Corporate </a:t>
            </a:r>
            <a:r>
              <a:rPr lang="ko-KR" altLang="en-US" sz="1200" kern="0" smtClean="0">
                <a:solidFill>
                  <a:srgbClr val="000000"/>
                </a:solidFill>
                <a:latin typeface="+mn-ea"/>
              </a:rPr>
              <a:t>전략</a:t>
            </a:r>
          </a:p>
        </p:txBody>
      </p:sp>
      <p:sp>
        <p:nvSpPr>
          <p:cNvPr id="132" name="AutoShape 16"/>
          <p:cNvSpPr>
            <a:spLocks noChangeArrowheads="1"/>
          </p:cNvSpPr>
          <p:nvPr/>
        </p:nvSpPr>
        <p:spPr bwMode="auto">
          <a:xfrm>
            <a:off x="3570727" y="4395788"/>
            <a:ext cx="1232661" cy="265112"/>
          </a:xfrm>
          <a:prstGeom prst="roundRect">
            <a:avLst>
              <a:gd name="adj" fmla="val 23958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2000" rIns="72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en-US" altLang="ko-KR" sz="1200" b="1" kern="0" smtClean="0">
                <a:solidFill>
                  <a:srgbClr val="000000"/>
                </a:solidFill>
                <a:latin typeface="+mn-ea"/>
              </a:rPr>
              <a:t>SBU</a:t>
            </a:r>
            <a:r>
              <a:rPr lang="en-US" altLang="ko-KR" sz="1200" kern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ko-KR" altLang="en-US" sz="1200" kern="0" smtClean="0">
                <a:solidFill>
                  <a:srgbClr val="000000"/>
                </a:solidFill>
                <a:latin typeface="+mn-ea"/>
              </a:rPr>
              <a:t>전략</a:t>
            </a:r>
          </a:p>
        </p:txBody>
      </p:sp>
      <p:sp>
        <p:nvSpPr>
          <p:cNvPr id="133" name="AutoShape 17"/>
          <p:cNvSpPr>
            <a:spLocks noChangeArrowheads="1"/>
          </p:cNvSpPr>
          <p:nvPr/>
        </p:nvSpPr>
        <p:spPr bwMode="auto">
          <a:xfrm>
            <a:off x="5009079" y="4395788"/>
            <a:ext cx="1232659" cy="265112"/>
          </a:xfrm>
          <a:prstGeom prst="roundRect">
            <a:avLst>
              <a:gd name="adj" fmla="val 23958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2000" rIns="72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en-US" altLang="ko-KR" sz="1200" b="1" kern="0" smtClean="0">
                <a:solidFill>
                  <a:srgbClr val="000000"/>
                </a:solidFill>
                <a:latin typeface="+mn-ea"/>
              </a:rPr>
              <a:t>OBU</a:t>
            </a:r>
            <a:r>
              <a:rPr lang="en-US" altLang="ko-KR" sz="1200" kern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ko-KR" altLang="en-US" sz="1200" kern="0" smtClean="0">
                <a:solidFill>
                  <a:srgbClr val="000000"/>
                </a:solidFill>
                <a:latin typeface="+mn-ea"/>
              </a:rPr>
              <a:t>전략</a:t>
            </a:r>
          </a:p>
        </p:txBody>
      </p:sp>
      <p:sp>
        <p:nvSpPr>
          <p:cNvPr id="134" name="AutoShape 18"/>
          <p:cNvSpPr>
            <a:spLocks noChangeArrowheads="1"/>
          </p:cNvSpPr>
          <p:nvPr/>
        </p:nvSpPr>
        <p:spPr bwMode="auto">
          <a:xfrm>
            <a:off x="3365036" y="4924425"/>
            <a:ext cx="1644044" cy="263525"/>
          </a:xfrm>
          <a:prstGeom prst="roundRect">
            <a:avLst>
              <a:gd name="adj" fmla="val 23958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2000" rIns="72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en-US" altLang="ko-KR" sz="1200" b="1" kern="0" smtClean="0">
                <a:solidFill>
                  <a:srgbClr val="0000FF"/>
                </a:solidFill>
                <a:latin typeface="+mn-ea"/>
              </a:rPr>
              <a:t>Action Plan</a:t>
            </a:r>
          </a:p>
        </p:txBody>
      </p:sp>
      <p:sp>
        <p:nvSpPr>
          <p:cNvPr id="135" name="AutoShape 19"/>
          <p:cNvSpPr>
            <a:spLocks noChangeArrowheads="1"/>
          </p:cNvSpPr>
          <p:nvPr/>
        </p:nvSpPr>
        <p:spPr bwMode="auto">
          <a:xfrm>
            <a:off x="3365036" y="5453063"/>
            <a:ext cx="1644044" cy="439737"/>
          </a:xfrm>
          <a:prstGeom prst="roundRect">
            <a:avLst>
              <a:gd name="adj" fmla="val 23958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2000" rIns="72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ko-KR" altLang="en-US" sz="1200" kern="0" smtClean="0">
                <a:solidFill>
                  <a:srgbClr val="000000"/>
                </a:solidFill>
                <a:latin typeface="+mn-ea"/>
              </a:rPr>
              <a:t>단계별 수치목표</a:t>
            </a:r>
          </a:p>
          <a:p>
            <a:pPr algn="ctr" latinLnBrk="0">
              <a:defRPr/>
            </a:pPr>
            <a:r>
              <a:rPr lang="ko-KR" altLang="en-US" sz="1200" kern="0" smtClean="0">
                <a:solidFill>
                  <a:srgbClr val="000000"/>
                </a:solidFill>
                <a:latin typeface="+mn-ea"/>
              </a:rPr>
              <a:t>연도 사업계획</a:t>
            </a:r>
          </a:p>
        </p:txBody>
      </p:sp>
      <p:sp>
        <p:nvSpPr>
          <p:cNvPr id="136" name="AutoShape 20"/>
          <p:cNvSpPr>
            <a:spLocks noChangeArrowheads="1"/>
          </p:cNvSpPr>
          <p:nvPr/>
        </p:nvSpPr>
        <p:spPr bwMode="auto">
          <a:xfrm>
            <a:off x="3570727" y="6156325"/>
            <a:ext cx="1232661" cy="441325"/>
          </a:xfrm>
          <a:prstGeom prst="roundRect">
            <a:avLst>
              <a:gd name="adj" fmla="val 23958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2000" rIns="72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ko-KR" altLang="en-US" sz="1200" b="1" kern="0" smtClean="0">
                <a:solidFill>
                  <a:srgbClr val="0000FF"/>
                </a:solidFill>
                <a:latin typeface="+mn-ea"/>
              </a:rPr>
              <a:t>실  천</a:t>
            </a:r>
          </a:p>
          <a:p>
            <a:pPr algn="ctr" latinLnBrk="0">
              <a:defRPr/>
            </a:pPr>
            <a:r>
              <a:rPr lang="ko-KR" altLang="en-US" sz="1200" b="1" kern="0" smtClean="0">
                <a:solidFill>
                  <a:srgbClr val="0000FF"/>
                </a:solidFill>
                <a:latin typeface="+mn-ea"/>
              </a:rPr>
              <a:t>평가</a:t>
            </a:r>
            <a:r>
              <a:rPr lang="en-US" altLang="ko-KR" sz="1200" b="1" kern="0" smtClean="0">
                <a:solidFill>
                  <a:srgbClr val="0000FF"/>
                </a:solidFill>
                <a:latin typeface="+mn-ea"/>
              </a:rPr>
              <a:t>/</a:t>
            </a:r>
            <a:r>
              <a:rPr lang="ko-KR" altLang="en-US" sz="1200" b="1" kern="0" smtClean="0">
                <a:solidFill>
                  <a:srgbClr val="0000FF"/>
                </a:solidFill>
                <a:latin typeface="+mn-ea"/>
              </a:rPr>
              <a:t>보상</a:t>
            </a:r>
          </a:p>
        </p:txBody>
      </p:sp>
      <p:sp>
        <p:nvSpPr>
          <p:cNvPr id="137" name="AutoShape 21"/>
          <p:cNvSpPr>
            <a:spLocks noChangeArrowheads="1"/>
          </p:cNvSpPr>
          <p:nvPr/>
        </p:nvSpPr>
        <p:spPr bwMode="auto">
          <a:xfrm>
            <a:off x="2440913" y="1963738"/>
            <a:ext cx="1438353" cy="263525"/>
          </a:xfrm>
          <a:prstGeom prst="roundRect">
            <a:avLst>
              <a:gd name="adj" fmla="val 23958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2000" rIns="72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ko-KR" altLang="en-US" sz="1200" kern="0" dirty="0" smtClean="0">
                <a:solidFill>
                  <a:srgbClr val="000000"/>
                </a:solidFill>
                <a:latin typeface="+mn-ea"/>
              </a:rPr>
              <a:t>외부환경 분석</a:t>
            </a:r>
          </a:p>
        </p:txBody>
      </p:sp>
      <p:sp>
        <p:nvSpPr>
          <p:cNvPr id="138" name="AutoShape 22"/>
          <p:cNvSpPr>
            <a:spLocks noChangeArrowheads="1"/>
          </p:cNvSpPr>
          <p:nvPr/>
        </p:nvSpPr>
        <p:spPr bwMode="auto">
          <a:xfrm>
            <a:off x="4496340" y="1963738"/>
            <a:ext cx="1436862" cy="263525"/>
          </a:xfrm>
          <a:prstGeom prst="roundRect">
            <a:avLst>
              <a:gd name="adj" fmla="val 23958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72000" rIns="7200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ko-KR" altLang="en-US" sz="1200" kern="0" smtClean="0">
                <a:solidFill>
                  <a:srgbClr val="000000"/>
                </a:solidFill>
                <a:latin typeface="+mn-ea"/>
              </a:rPr>
              <a:t>내부능력 분석</a:t>
            </a:r>
          </a:p>
        </p:txBody>
      </p:sp>
      <p:sp>
        <p:nvSpPr>
          <p:cNvPr id="139" name="Line 23"/>
          <p:cNvSpPr>
            <a:spLocks noChangeShapeType="1"/>
          </p:cNvSpPr>
          <p:nvPr/>
        </p:nvSpPr>
        <p:spPr bwMode="auto">
          <a:xfrm>
            <a:off x="4187803" y="1698625"/>
            <a:ext cx="0" cy="704850"/>
          </a:xfrm>
          <a:prstGeom prst="line">
            <a:avLst/>
          </a:prstGeom>
          <a:noFill/>
          <a:ln w="19050">
            <a:solidFill>
              <a:srgbClr val="01047B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 sz="120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0" name="Line 24"/>
          <p:cNvSpPr>
            <a:spLocks noChangeShapeType="1"/>
          </p:cNvSpPr>
          <p:nvPr/>
        </p:nvSpPr>
        <p:spPr bwMode="auto">
          <a:xfrm>
            <a:off x="4187803" y="2667000"/>
            <a:ext cx="0" cy="233363"/>
          </a:xfrm>
          <a:prstGeom prst="line">
            <a:avLst/>
          </a:prstGeom>
          <a:noFill/>
          <a:ln w="19050">
            <a:solidFill>
              <a:srgbClr val="01047B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 sz="1200">
              <a:solidFill>
                <a:srgbClr val="000000"/>
              </a:solidFill>
              <a:latin typeface="+mn-ea"/>
            </a:endParaRPr>
          </a:p>
        </p:txBody>
      </p:sp>
      <p:cxnSp>
        <p:nvCxnSpPr>
          <p:cNvPr id="175129" name="AutoShape 25"/>
          <p:cNvCxnSpPr>
            <a:cxnSpLocks noChangeShapeType="1"/>
            <a:stCxn id="137" idx="3"/>
            <a:endCxn id="138" idx="1"/>
          </p:cNvCxnSpPr>
          <p:nvPr/>
        </p:nvCxnSpPr>
        <p:spPr bwMode="auto">
          <a:xfrm>
            <a:off x="3879351" y="2095124"/>
            <a:ext cx="616337" cy="0"/>
          </a:xfrm>
          <a:prstGeom prst="straightConnector1">
            <a:avLst/>
          </a:prstGeom>
          <a:noFill/>
          <a:ln w="9525">
            <a:solidFill>
              <a:srgbClr val="01047B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5130" name="AutoShape 26"/>
          <p:cNvCxnSpPr>
            <a:cxnSpLocks noChangeShapeType="1"/>
            <a:stCxn id="137" idx="2"/>
            <a:endCxn id="128" idx="1"/>
          </p:cNvCxnSpPr>
          <p:nvPr/>
        </p:nvCxnSpPr>
        <p:spPr bwMode="auto">
          <a:xfrm rot="16200000" flipH="1">
            <a:off x="3160337" y="2227110"/>
            <a:ext cx="308076" cy="308169"/>
          </a:xfrm>
          <a:prstGeom prst="bentConnector2">
            <a:avLst/>
          </a:prstGeom>
          <a:noFill/>
          <a:ln w="9525">
            <a:solidFill>
              <a:srgbClr val="01047B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5131" name="AutoShape 27"/>
          <p:cNvCxnSpPr>
            <a:cxnSpLocks noChangeShapeType="1"/>
            <a:stCxn id="138" idx="2"/>
            <a:endCxn id="128" idx="3"/>
          </p:cNvCxnSpPr>
          <p:nvPr/>
        </p:nvCxnSpPr>
        <p:spPr bwMode="auto">
          <a:xfrm rot="5400000">
            <a:off x="4906626" y="2227110"/>
            <a:ext cx="308076" cy="308169"/>
          </a:xfrm>
          <a:prstGeom prst="bentConnector2">
            <a:avLst/>
          </a:prstGeom>
          <a:noFill/>
          <a:ln w="9525">
            <a:solidFill>
              <a:srgbClr val="01047B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44" name="Line 28"/>
          <p:cNvSpPr>
            <a:spLocks noChangeShapeType="1"/>
          </p:cNvSpPr>
          <p:nvPr/>
        </p:nvSpPr>
        <p:spPr bwMode="auto">
          <a:xfrm>
            <a:off x="4187803" y="3340100"/>
            <a:ext cx="0" cy="263525"/>
          </a:xfrm>
          <a:prstGeom prst="line">
            <a:avLst/>
          </a:prstGeom>
          <a:noFill/>
          <a:ln w="19050">
            <a:solidFill>
              <a:srgbClr val="01047B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 sz="120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5" name="Line 29"/>
          <p:cNvSpPr>
            <a:spLocks noChangeShapeType="1"/>
          </p:cNvSpPr>
          <p:nvPr/>
        </p:nvSpPr>
        <p:spPr bwMode="auto">
          <a:xfrm>
            <a:off x="4187803" y="4044950"/>
            <a:ext cx="0" cy="350838"/>
          </a:xfrm>
          <a:prstGeom prst="line">
            <a:avLst/>
          </a:prstGeom>
          <a:noFill/>
          <a:ln w="19050">
            <a:solidFill>
              <a:srgbClr val="01047B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 sz="120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6" name="Line 30"/>
          <p:cNvSpPr>
            <a:spLocks noChangeShapeType="1"/>
          </p:cNvSpPr>
          <p:nvPr/>
        </p:nvSpPr>
        <p:spPr bwMode="auto">
          <a:xfrm>
            <a:off x="4187803" y="4660900"/>
            <a:ext cx="0" cy="263525"/>
          </a:xfrm>
          <a:prstGeom prst="line">
            <a:avLst/>
          </a:prstGeom>
          <a:noFill/>
          <a:ln w="19050">
            <a:solidFill>
              <a:srgbClr val="01047B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 sz="120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7" name="Line 31"/>
          <p:cNvSpPr>
            <a:spLocks noChangeShapeType="1"/>
          </p:cNvSpPr>
          <p:nvPr/>
        </p:nvSpPr>
        <p:spPr bwMode="auto">
          <a:xfrm>
            <a:off x="4187803" y="5187950"/>
            <a:ext cx="0" cy="265113"/>
          </a:xfrm>
          <a:prstGeom prst="line">
            <a:avLst/>
          </a:prstGeom>
          <a:noFill/>
          <a:ln w="19050">
            <a:solidFill>
              <a:srgbClr val="01047B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 sz="120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8" name="Line 32"/>
          <p:cNvSpPr>
            <a:spLocks noChangeShapeType="1"/>
          </p:cNvSpPr>
          <p:nvPr/>
        </p:nvSpPr>
        <p:spPr bwMode="auto">
          <a:xfrm>
            <a:off x="4187803" y="5892800"/>
            <a:ext cx="0" cy="263525"/>
          </a:xfrm>
          <a:prstGeom prst="line">
            <a:avLst/>
          </a:prstGeom>
          <a:noFill/>
          <a:ln w="19050">
            <a:solidFill>
              <a:srgbClr val="01047B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 sz="1200">
              <a:solidFill>
                <a:srgbClr val="000000"/>
              </a:solidFill>
              <a:latin typeface="+mn-ea"/>
            </a:endParaRPr>
          </a:p>
        </p:txBody>
      </p:sp>
      <p:cxnSp>
        <p:nvCxnSpPr>
          <p:cNvPr id="175137" name="AutoShape 33"/>
          <p:cNvCxnSpPr>
            <a:cxnSpLocks noChangeShapeType="1"/>
            <a:stCxn id="131" idx="0"/>
            <a:endCxn id="133" idx="0"/>
          </p:cNvCxnSpPr>
          <p:nvPr/>
        </p:nvCxnSpPr>
        <p:spPr bwMode="auto">
          <a:xfrm rot="5400000" flipV="1">
            <a:off x="4160922" y="2933659"/>
            <a:ext cx="1834" cy="2927602"/>
          </a:xfrm>
          <a:prstGeom prst="bentConnector3">
            <a:avLst>
              <a:gd name="adj1" fmla="val -9200005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5138" name="AutoShape 34"/>
          <p:cNvCxnSpPr>
            <a:cxnSpLocks noChangeShapeType="1"/>
            <a:stCxn id="131" idx="2"/>
            <a:endCxn id="133" idx="2"/>
          </p:cNvCxnSpPr>
          <p:nvPr/>
        </p:nvCxnSpPr>
        <p:spPr bwMode="auto">
          <a:xfrm rot="16200000" flipH="1">
            <a:off x="4160922" y="3197725"/>
            <a:ext cx="1834" cy="2927602"/>
          </a:xfrm>
          <a:prstGeom prst="bentConnector3">
            <a:avLst>
              <a:gd name="adj1" fmla="val 3599995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51" name="Line 44"/>
          <p:cNvSpPr>
            <a:spLocks noChangeShapeType="1"/>
          </p:cNvSpPr>
          <p:nvPr/>
        </p:nvSpPr>
        <p:spPr bwMode="auto">
          <a:xfrm>
            <a:off x="4187803" y="5981700"/>
            <a:ext cx="924123" cy="0"/>
          </a:xfrm>
          <a:prstGeom prst="line">
            <a:avLst/>
          </a:prstGeom>
          <a:noFill/>
          <a:ln w="19050">
            <a:solidFill>
              <a:srgbClr val="FDC479"/>
            </a:solidFill>
            <a:round/>
            <a:headEnd type="triangle" w="med" len="med"/>
            <a:tailEnd/>
          </a:ln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 sz="120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52" name="Text Box 45"/>
          <p:cNvSpPr txBox="1">
            <a:spLocks noChangeArrowheads="1"/>
          </p:cNvSpPr>
          <p:nvPr/>
        </p:nvSpPr>
        <p:spPr bwMode="auto">
          <a:xfrm>
            <a:off x="5111924" y="5892800"/>
            <a:ext cx="821277" cy="461963"/>
          </a:xfrm>
          <a:prstGeom prst="rect">
            <a:avLst/>
          </a:prstGeom>
          <a:solidFill>
            <a:srgbClr val="FFEB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200" b="1" dirty="0">
                <a:solidFill>
                  <a:srgbClr val="CC3300"/>
                </a:solidFill>
                <a:latin typeface="+mn-ea"/>
              </a:rPr>
              <a:t>합의</a:t>
            </a:r>
          </a:p>
          <a:p>
            <a:pPr>
              <a:defRPr/>
            </a:pPr>
            <a:r>
              <a:rPr lang="ko-KR" altLang="en-US" sz="1200" b="1" dirty="0">
                <a:solidFill>
                  <a:srgbClr val="CC3300"/>
                </a:solidFill>
                <a:latin typeface="+mn-ea"/>
              </a:rPr>
              <a:t>비전선포</a:t>
            </a:r>
          </a:p>
        </p:txBody>
      </p:sp>
      <p:sp>
        <p:nvSpPr>
          <p:cNvPr id="153" name="직사각형 152"/>
          <p:cNvSpPr/>
          <p:nvPr/>
        </p:nvSpPr>
        <p:spPr bwMode="auto">
          <a:xfrm>
            <a:off x="966789" y="1892300"/>
            <a:ext cx="1017093" cy="863600"/>
          </a:xfrm>
          <a:prstGeom prst="rect">
            <a:avLst/>
          </a:prstGeom>
          <a:solidFill>
            <a:srgbClr val="C0504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14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 1</a:t>
            </a:r>
          </a:p>
          <a:p>
            <a:pPr algn="ctr">
              <a:defRPr/>
            </a:pPr>
            <a:r>
              <a:rPr lang="ko-KR" altLang="en-US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환경분석 </a:t>
            </a:r>
            <a:endParaRPr lang="ko-KR" altLang="en-US" sz="14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4" name="직사각형 153"/>
          <p:cNvSpPr/>
          <p:nvPr/>
        </p:nvSpPr>
        <p:spPr bwMode="auto">
          <a:xfrm>
            <a:off x="966789" y="4292600"/>
            <a:ext cx="1017093" cy="1008063"/>
          </a:xfrm>
          <a:prstGeom prst="rect">
            <a:avLst/>
          </a:prstGeom>
          <a:solidFill>
            <a:srgbClr val="C0504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14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 2</a:t>
            </a:r>
          </a:p>
          <a:p>
            <a:pPr algn="ctr">
              <a:defRPr/>
            </a:pPr>
            <a:r>
              <a:rPr lang="ko-KR" altLang="en-US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전략수립 </a:t>
            </a:r>
            <a:endParaRPr lang="ko-KR" altLang="en-US" sz="14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5" name="직사각형 154"/>
          <p:cNvSpPr/>
          <p:nvPr/>
        </p:nvSpPr>
        <p:spPr bwMode="auto">
          <a:xfrm>
            <a:off x="966789" y="5994400"/>
            <a:ext cx="1017093" cy="674688"/>
          </a:xfrm>
          <a:prstGeom prst="rect">
            <a:avLst/>
          </a:prstGeom>
          <a:solidFill>
            <a:srgbClr val="C0504D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14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 3</a:t>
            </a:r>
          </a:p>
          <a:p>
            <a:pPr algn="ctr">
              <a:defRPr/>
            </a:pPr>
            <a:r>
              <a:rPr lang="ko-KR" altLang="en-US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실천</a:t>
            </a:r>
          </a:p>
          <a:p>
            <a:pPr algn="ctr">
              <a:defRPr/>
            </a:pPr>
            <a:r>
              <a:rPr lang="ko-KR" altLang="en-US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평가</a:t>
            </a:r>
            <a:r>
              <a:rPr lang="en-US" altLang="ko-KR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ko-KR" altLang="en-US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보상 </a:t>
            </a:r>
            <a:endParaRPr lang="ko-KR" altLang="en-US" sz="14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309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err="1" smtClean="0"/>
              <a:t>비전과</a:t>
            </a:r>
            <a:r>
              <a:rPr dirty="0" smtClean="0"/>
              <a:t> </a:t>
            </a:r>
            <a:r>
              <a:rPr dirty="0" err="1" smtClean="0"/>
              <a:t>미션</a:t>
            </a:r>
            <a:endParaRPr dirty="0"/>
          </a:p>
        </p:txBody>
      </p:sp>
      <p:sp>
        <p:nvSpPr>
          <p:cNvPr id="176131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21FD2279-9473-408D-A766-44ED5344F6DA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76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76135" name="그룹 14"/>
          <p:cNvGrpSpPr>
            <a:grpSpLocks/>
          </p:cNvGrpSpPr>
          <p:nvPr/>
        </p:nvGrpSpPr>
        <p:grpSpPr bwMode="auto">
          <a:xfrm>
            <a:off x="282575" y="1158875"/>
            <a:ext cx="781050" cy="550863"/>
            <a:chOff x="737463" y="7372392"/>
            <a:chExt cx="779127" cy="551641"/>
          </a:xfrm>
        </p:grpSpPr>
        <p:sp>
          <p:nvSpPr>
            <p:cNvPr id="11" name="TextBox 10"/>
            <p:cNvSpPr txBox="1"/>
            <p:nvPr/>
          </p:nvSpPr>
          <p:spPr>
            <a:xfrm>
              <a:off x="737463" y="7677622"/>
              <a:ext cx="779127" cy="2464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비전과 미션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76150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직사각형 11"/>
          <p:cNvSpPr/>
          <p:nvPr/>
        </p:nvSpPr>
        <p:spPr>
          <a:xfrm>
            <a:off x="1063625" y="1709628"/>
            <a:ext cx="1338263" cy="646331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View of the</a:t>
            </a: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Future</a:t>
            </a: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kern="0" dirty="0" smtClean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b="1" kern="0" dirty="0" smtClean="0">
                <a:solidFill>
                  <a:prstClr val="black"/>
                </a:solidFill>
                <a:latin typeface="+mn-ea"/>
              </a:rPr>
              <a:t>미래의 관점</a:t>
            </a:r>
            <a:r>
              <a:rPr lang="en-US" altLang="ko-KR" sz="1200" b="1" kern="0" dirty="0" smtClean="0">
                <a:solidFill>
                  <a:prstClr val="black"/>
                </a:solidFill>
                <a:latin typeface="+mn-ea"/>
              </a:rPr>
              <a:t>)</a:t>
            </a:r>
            <a:endParaRPr kumimoji="0" lang="ko-KR" altLang="en-US" sz="1200" b="1" kern="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063625" y="2709753"/>
            <a:ext cx="1338263" cy="646331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Company</a:t>
            </a: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Aspiration</a:t>
            </a: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kern="0" dirty="0" smtClean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b="1" kern="0" dirty="0" smtClean="0">
                <a:solidFill>
                  <a:prstClr val="black"/>
                </a:solidFill>
                <a:latin typeface="+mn-ea"/>
              </a:rPr>
              <a:t>기업의 열망</a:t>
            </a:r>
            <a:r>
              <a:rPr lang="en-US" altLang="ko-KR" sz="1200" b="1" kern="0" dirty="0" smtClean="0">
                <a:solidFill>
                  <a:prstClr val="black"/>
                </a:solidFill>
                <a:latin typeface="+mn-ea"/>
              </a:rPr>
              <a:t>)</a:t>
            </a:r>
            <a:endParaRPr kumimoji="0" lang="ko-KR" altLang="en-US" sz="1200" b="1" kern="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063625" y="3709878"/>
            <a:ext cx="1338263" cy="646331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Organizational</a:t>
            </a: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Capabilities</a:t>
            </a: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kern="0" dirty="0" smtClean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b="1" kern="0" dirty="0" smtClean="0">
                <a:solidFill>
                  <a:prstClr val="black"/>
                </a:solidFill>
                <a:latin typeface="+mn-ea"/>
              </a:rPr>
              <a:t>조직의 역량</a:t>
            </a:r>
            <a:r>
              <a:rPr lang="en-US" altLang="ko-KR" sz="1200" b="1" kern="0" dirty="0" smtClean="0">
                <a:solidFill>
                  <a:prstClr val="black"/>
                </a:solidFill>
                <a:latin typeface="+mn-ea"/>
              </a:rPr>
              <a:t>)</a:t>
            </a:r>
            <a:endParaRPr kumimoji="0" lang="ko-KR" altLang="en-US" sz="1200" b="1" kern="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1063625" y="4649420"/>
            <a:ext cx="1338263" cy="830997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World-Class</a:t>
            </a: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kern="0" dirty="0" smtClean="0">
                <a:solidFill>
                  <a:prstClr val="black"/>
                </a:solidFill>
                <a:latin typeface="+mn-ea"/>
              </a:rPr>
              <a:t>Benchmarking</a:t>
            </a: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kern="0" dirty="0" smtClean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200" b="1" kern="0" dirty="0" smtClean="0">
                <a:solidFill>
                  <a:prstClr val="black"/>
                </a:solidFill>
                <a:latin typeface="+mn-ea"/>
              </a:rPr>
              <a:t>최고 수준의 벤치마킹</a:t>
            </a:r>
            <a:r>
              <a:rPr lang="en-US" altLang="ko-KR" sz="1200" b="1" kern="0" dirty="0" smtClean="0">
                <a:solidFill>
                  <a:prstClr val="black"/>
                </a:solidFill>
                <a:latin typeface="+mn-ea"/>
              </a:rPr>
              <a:t>)</a:t>
            </a:r>
            <a:endParaRPr kumimoji="0" lang="ko-KR" altLang="en-US" sz="1200" b="1" kern="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3011488" y="3067050"/>
            <a:ext cx="1341437" cy="908050"/>
          </a:xfrm>
          <a:prstGeom prst="ellips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kern="0" dirty="0" smtClean="0">
                <a:solidFill>
                  <a:prstClr val="white"/>
                </a:solidFill>
                <a:latin typeface="+mn-ea"/>
              </a:rPr>
              <a:t>Strategic</a:t>
            </a: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kern="0" dirty="0" smtClean="0">
                <a:solidFill>
                  <a:prstClr val="white"/>
                </a:solidFill>
                <a:latin typeface="+mn-ea"/>
              </a:rPr>
              <a:t>Vision</a:t>
            </a: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kern="0" dirty="0" smtClean="0">
                <a:solidFill>
                  <a:prstClr val="white"/>
                </a:solidFill>
                <a:latin typeface="+mn-ea"/>
              </a:rPr>
              <a:t>(</a:t>
            </a:r>
            <a:r>
              <a:rPr lang="ko-KR" altLang="en-US" sz="1200" b="1" kern="0" dirty="0" smtClean="0">
                <a:solidFill>
                  <a:prstClr val="white"/>
                </a:solidFill>
                <a:latin typeface="+mn-ea"/>
              </a:rPr>
              <a:t>전략적 비전</a:t>
            </a:r>
            <a:r>
              <a:rPr lang="en-US" altLang="ko-KR" sz="1200" b="1" kern="0" dirty="0" smtClean="0">
                <a:solidFill>
                  <a:prstClr val="white"/>
                </a:solidFill>
                <a:latin typeface="+mn-ea"/>
              </a:rPr>
              <a:t>)</a:t>
            </a:r>
            <a:endParaRPr kumimoji="0" lang="ko-KR" altLang="en-US" sz="1200" b="1" kern="0" dirty="0" smtClean="0">
              <a:solidFill>
                <a:prstClr val="white"/>
              </a:solidFill>
              <a:latin typeface="+mn-ea"/>
            </a:endParaRPr>
          </a:p>
        </p:txBody>
      </p:sp>
      <p:cxnSp>
        <p:nvCxnSpPr>
          <p:cNvPr id="176141" name="직선 화살표 연결선 17"/>
          <p:cNvCxnSpPr>
            <a:cxnSpLocks noChangeShapeType="1"/>
            <a:stCxn id="12" idx="3"/>
            <a:endCxn id="17" idx="1"/>
          </p:cNvCxnSpPr>
          <p:nvPr/>
        </p:nvCxnSpPr>
        <p:spPr bwMode="auto">
          <a:xfrm>
            <a:off x="2401888" y="2032794"/>
            <a:ext cx="806049" cy="1167237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6142" name="직선 화살표 연결선 18"/>
          <p:cNvCxnSpPr>
            <a:cxnSpLocks noChangeShapeType="1"/>
            <a:stCxn id="14" idx="3"/>
            <a:endCxn id="17" idx="2"/>
          </p:cNvCxnSpPr>
          <p:nvPr/>
        </p:nvCxnSpPr>
        <p:spPr bwMode="auto">
          <a:xfrm>
            <a:off x="2401888" y="3032919"/>
            <a:ext cx="609600" cy="488156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6143" name="직선 화살표 연결선 19"/>
          <p:cNvCxnSpPr>
            <a:cxnSpLocks noChangeShapeType="1"/>
            <a:stCxn id="15" idx="3"/>
            <a:endCxn id="17" idx="2"/>
          </p:cNvCxnSpPr>
          <p:nvPr/>
        </p:nvCxnSpPr>
        <p:spPr bwMode="auto">
          <a:xfrm flipV="1">
            <a:off x="2401888" y="3521075"/>
            <a:ext cx="609600" cy="511969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6144" name="직선 화살표 연결선 20"/>
          <p:cNvCxnSpPr>
            <a:cxnSpLocks noChangeShapeType="1"/>
            <a:stCxn id="16" idx="3"/>
            <a:endCxn id="17" idx="3"/>
          </p:cNvCxnSpPr>
          <p:nvPr/>
        </p:nvCxnSpPr>
        <p:spPr bwMode="auto">
          <a:xfrm flipV="1">
            <a:off x="2401888" y="3842119"/>
            <a:ext cx="806049" cy="122280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grpSp>
        <p:nvGrpSpPr>
          <p:cNvPr id="176145" name="그룹 21"/>
          <p:cNvGrpSpPr>
            <a:grpSpLocks/>
          </p:cNvGrpSpPr>
          <p:nvPr/>
        </p:nvGrpSpPr>
        <p:grpSpPr bwMode="auto">
          <a:xfrm>
            <a:off x="4538663" y="1768475"/>
            <a:ext cx="1844676" cy="3513138"/>
            <a:chOff x="6075825" y="1857364"/>
            <a:chExt cx="1928827" cy="3643338"/>
          </a:xfrm>
        </p:grpSpPr>
        <p:sp>
          <p:nvSpPr>
            <p:cNvPr id="24" name="직사각형 23"/>
            <p:cNvSpPr/>
            <p:nvPr/>
          </p:nvSpPr>
          <p:spPr>
            <a:xfrm>
              <a:off x="6075826" y="1857364"/>
              <a:ext cx="1928826" cy="3643338"/>
            </a:xfrm>
            <a:prstGeom prst="rect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b="1" kern="0" dirty="0" smtClean="0">
                  <a:solidFill>
                    <a:prstClr val="black"/>
                  </a:solidFill>
                  <a:latin typeface="+mn-ea"/>
                </a:rPr>
                <a:t>End- Products</a:t>
              </a:r>
            </a:p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altLang="ko-KR" sz="1200" kern="0" dirty="0" smtClean="0">
                <a:solidFill>
                  <a:prstClr val="black"/>
                </a:solidFill>
                <a:latin typeface="+mn-ea"/>
              </a:endParaRPr>
            </a:p>
            <a:p>
              <a:pPr algn="just" fontAlgn="auto" latinLnBrk="0">
                <a:spcBef>
                  <a:spcPts val="300"/>
                </a:spcBef>
                <a:spcAft>
                  <a:spcPts val="300"/>
                </a:spcAft>
                <a:defRPr/>
              </a:pPr>
              <a:r>
                <a:rPr kumimoji="0" lang="en-US" altLang="ko-KR" sz="1200" b="1" kern="0" dirty="0" smtClean="0">
                  <a:solidFill>
                    <a:prstClr val="black"/>
                  </a:solidFill>
                  <a:latin typeface="+mn-ea"/>
                </a:rPr>
                <a:t>∙ Vision Statement</a:t>
              </a:r>
            </a:p>
            <a:p>
              <a:pPr marL="274638" indent="-274638" algn="just" fontAlgn="auto" latinLnBrk="0">
                <a:spcBef>
                  <a:spcPts val="300"/>
                </a:spcBef>
                <a:spcAft>
                  <a:spcPts val="300"/>
                </a:spcAft>
                <a:defRPr/>
              </a:pPr>
              <a:r>
                <a:rPr kumimoji="0" lang="en-US" altLang="ko-KR" sz="1200" b="1" kern="0" dirty="0" smtClean="0">
                  <a:solidFill>
                    <a:prstClr val="black"/>
                  </a:solidFill>
                  <a:latin typeface="+mn-ea"/>
                </a:rPr>
                <a:t>  (</a:t>
              </a:r>
              <a:r>
                <a:rPr kumimoji="0" lang="ko-KR" altLang="en-US" sz="1200" b="1" kern="0" dirty="0" smtClean="0">
                  <a:solidFill>
                    <a:prstClr val="black"/>
                  </a:solidFill>
                  <a:latin typeface="+mn-ea"/>
                </a:rPr>
                <a:t>비전 선언서</a:t>
              </a:r>
              <a:r>
                <a:rPr kumimoji="0" lang="en-US" altLang="ko-KR" sz="1200" b="1" kern="0" dirty="0" smtClean="0">
                  <a:solidFill>
                    <a:prstClr val="black"/>
                  </a:solidFill>
                  <a:latin typeface="+mn-ea"/>
                </a:rPr>
                <a:t>)</a:t>
              </a:r>
            </a:p>
            <a:p>
              <a:pPr algn="just" fontAlgn="auto" latinLnBrk="0">
                <a:spcBef>
                  <a:spcPts val="300"/>
                </a:spcBef>
                <a:spcAft>
                  <a:spcPts val="300"/>
                </a:spcAft>
                <a:defRPr/>
              </a:pPr>
              <a:r>
                <a:rPr kumimoji="0" lang="en-US" altLang="ko-KR" sz="1200" b="1" kern="0" dirty="0" smtClean="0">
                  <a:solidFill>
                    <a:prstClr val="black"/>
                  </a:solidFill>
                  <a:latin typeface="+mn-ea"/>
                </a:rPr>
                <a:t>∙ Business Domain</a:t>
              </a:r>
            </a:p>
            <a:p>
              <a:pPr algn="just" fontAlgn="auto" latinLnBrk="0">
                <a:spcBef>
                  <a:spcPts val="300"/>
                </a:spcBef>
                <a:spcAft>
                  <a:spcPts val="300"/>
                </a:spcAft>
                <a:defRPr/>
              </a:pPr>
              <a:r>
                <a:rPr kumimoji="0" lang="en-US" altLang="ko-KR" sz="1200" b="1" kern="0" dirty="0" smtClean="0">
                  <a:solidFill>
                    <a:prstClr val="black"/>
                  </a:solidFill>
                  <a:latin typeface="+mn-ea"/>
                </a:rPr>
                <a:t>  (</a:t>
              </a:r>
              <a:r>
                <a:rPr kumimoji="0" lang="ko-KR" altLang="en-US" sz="1200" b="1" kern="0" dirty="0" smtClean="0">
                  <a:solidFill>
                    <a:prstClr val="black"/>
                  </a:solidFill>
                  <a:latin typeface="+mn-ea"/>
                </a:rPr>
                <a:t>기업의 위치</a:t>
              </a:r>
              <a:r>
                <a:rPr kumimoji="0" lang="en-US" altLang="ko-KR" sz="1200" b="1" kern="0" dirty="0" smtClean="0">
                  <a:solidFill>
                    <a:prstClr val="black"/>
                  </a:solidFill>
                  <a:latin typeface="+mn-ea"/>
                </a:rPr>
                <a:t>)</a:t>
              </a:r>
            </a:p>
            <a:p>
              <a:pPr algn="just" fontAlgn="auto" latinLnBrk="0">
                <a:spcBef>
                  <a:spcPts val="300"/>
                </a:spcBef>
                <a:spcAft>
                  <a:spcPts val="300"/>
                </a:spcAft>
                <a:defRPr/>
              </a:pPr>
              <a:r>
                <a:rPr kumimoji="0" lang="en-US" altLang="ko-KR" sz="1200" b="1" kern="0" dirty="0" smtClean="0">
                  <a:solidFill>
                    <a:prstClr val="black"/>
                  </a:solidFill>
                  <a:latin typeface="+mn-ea"/>
                </a:rPr>
                <a:t>∙ Performance Targets</a:t>
              </a:r>
            </a:p>
            <a:p>
              <a:pPr algn="just" fontAlgn="auto" latinLnBrk="0">
                <a:spcBef>
                  <a:spcPts val="300"/>
                </a:spcBef>
                <a:spcAft>
                  <a:spcPts val="300"/>
                </a:spcAft>
                <a:defRPr/>
              </a:pPr>
              <a:r>
                <a:rPr kumimoji="0" lang="en-US" altLang="ko-KR" sz="1200" b="1" kern="0" dirty="0" smtClean="0">
                  <a:solidFill>
                    <a:prstClr val="black"/>
                  </a:solidFill>
                  <a:latin typeface="+mn-ea"/>
                </a:rPr>
                <a:t>  (</a:t>
              </a:r>
              <a:r>
                <a:rPr kumimoji="0" lang="ko-KR" altLang="en-US" sz="1200" b="1" kern="0" dirty="0" smtClean="0">
                  <a:solidFill>
                    <a:prstClr val="black"/>
                  </a:solidFill>
                  <a:latin typeface="+mn-ea"/>
                </a:rPr>
                <a:t>목표 성과</a:t>
              </a:r>
              <a:r>
                <a:rPr kumimoji="0" lang="en-US" altLang="ko-KR" sz="1200" b="1" kern="0" dirty="0" smtClean="0">
                  <a:solidFill>
                    <a:prstClr val="black"/>
                  </a:solidFill>
                  <a:latin typeface="+mn-ea"/>
                </a:rPr>
                <a:t>)</a:t>
              </a:r>
            </a:p>
            <a:p>
              <a:pPr algn="just" fontAlgn="auto" latinLnBrk="0">
                <a:spcBef>
                  <a:spcPts val="300"/>
                </a:spcBef>
                <a:spcAft>
                  <a:spcPts val="300"/>
                </a:spcAft>
                <a:defRPr/>
              </a:pPr>
              <a:r>
                <a:rPr kumimoji="0" lang="en-US" altLang="ko-KR" sz="1200" b="1" kern="0" dirty="0" smtClean="0">
                  <a:solidFill>
                    <a:prstClr val="black"/>
                  </a:solidFill>
                  <a:latin typeface="+mn-ea"/>
                </a:rPr>
                <a:t>∙ Key Strategic Initiatives</a:t>
              </a:r>
            </a:p>
            <a:p>
              <a:pPr algn="just" fontAlgn="auto" latinLnBrk="0">
                <a:spcBef>
                  <a:spcPts val="300"/>
                </a:spcBef>
                <a:spcAft>
                  <a:spcPts val="300"/>
                </a:spcAft>
                <a:defRPr/>
              </a:pPr>
              <a:r>
                <a:rPr kumimoji="0" lang="en-US" altLang="ko-KR" sz="1200" b="1" kern="0" dirty="0" smtClean="0">
                  <a:solidFill>
                    <a:prstClr val="black"/>
                  </a:solidFill>
                  <a:latin typeface="+mn-ea"/>
                </a:rPr>
                <a:t>  (</a:t>
              </a:r>
              <a:r>
                <a:rPr kumimoji="0" lang="ko-KR" altLang="en-US" sz="1200" b="1" kern="0" dirty="0" smtClean="0">
                  <a:solidFill>
                    <a:prstClr val="black"/>
                  </a:solidFill>
                  <a:latin typeface="+mn-ea"/>
                </a:rPr>
                <a:t>핵심 전략적 이니셔티브</a:t>
              </a:r>
              <a:r>
                <a:rPr kumimoji="0" lang="en-US" altLang="ko-KR" sz="1200" b="1" kern="0" dirty="0" smtClean="0">
                  <a:solidFill>
                    <a:prstClr val="black"/>
                  </a:solidFill>
                  <a:latin typeface="+mn-ea"/>
                </a:rPr>
                <a:t>)</a:t>
              </a:r>
              <a:endParaRPr kumimoji="0" lang="ko-KR" altLang="en-US" sz="1200" kern="0" dirty="0" smtClean="0">
                <a:solidFill>
                  <a:prstClr val="white"/>
                </a:solidFill>
                <a:latin typeface="+mn-ea"/>
              </a:endParaRPr>
            </a:p>
          </p:txBody>
        </p:sp>
        <p:cxnSp>
          <p:nvCxnSpPr>
            <p:cNvPr id="176148" name="직선 연결선 24"/>
            <p:cNvCxnSpPr>
              <a:cxnSpLocks noChangeShapeType="1"/>
            </p:cNvCxnSpPr>
            <p:nvPr/>
          </p:nvCxnSpPr>
          <p:spPr bwMode="auto">
            <a:xfrm>
              <a:off x="6075825" y="2244296"/>
              <a:ext cx="1928826" cy="1588"/>
            </a:xfrm>
            <a:prstGeom prst="line">
              <a:avLst/>
            </a:prstGeom>
            <a:noFill/>
            <a:ln w="254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76146" name="직선 연결선 22"/>
          <p:cNvCxnSpPr>
            <a:cxnSpLocks noChangeShapeType="1"/>
            <a:stCxn id="24" idx="1"/>
            <a:endCxn id="17" idx="6"/>
          </p:cNvCxnSpPr>
          <p:nvPr/>
        </p:nvCxnSpPr>
        <p:spPr bwMode="auto">
          <a:xfrm flipH="1" flipV="1">
            <a:off x="4352925" y="3521075"/>
            <a:ext cx="185738" cy="3969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="" xmlns:p14="http://schemas.microsoft.com/office/powerpoint/2010/main" val="199713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3. </a:t>
            </a:r>
            <a:r>
              <a:rPr dirty="0" err="1" smtClean="0"/>
              <a:t>환경분석</a:t>
            </a:r>
            <a:endParaRPr dirty="0"/>
          </a:p>
        </p:txBody>
      </p:sp>
      <p:sp>
        <p:nvSpPr>
          <p:cNvPr id="177155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6768F1CC-D52F-4432-A0A2-D3B70DA3560F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77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77159" name="그룹 12"/>
          <p:cNvGrpSpPr>
            <a:grpSpLocks/>
          </p:cNvGrpSpPr>
          <p:nvPr/>
        </p:nvGrpSpPr>
        <p:grpSpPr bwMode="auto">
          <a:xfrm>
            <a:off x="355600" y="1158875"/>
            <a:ext cx="635000" cy="858838"/>
            <a:chOff x="810131" y="7372392"/>
            <a:chExt cx="633507" cy="859773"/>
          </a:xfrm>
        </p:grpSpPr>
        <p:sp>
          <p:nvSpPr>
            <p:cNvPr id="14" name="TextBox 13"/>
            <p:cNvSpPr txBox="1"/>
            <p:nvPr/>
          </p:nvSpPr>
          <p:spPr>
            <a:xfrm>
              <a:off x="810131" y="7677524"/>
              <a:ext cx="633507" cy="5546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1. </a:t>
              </a: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산업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패러다임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분석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77197" name="그림 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9" name="AutoShape 3"/>
          <p:cNvSpPr>
            <a:spLocks noChangeArrowheads="1"/>
          </p:cNvSpPr>
          <p:nvPr/>
        </p:nvSpPr>
        <p:spPr bwMode="auto">
          <a:xfrm>
            <a:off x="5885991" y="2641600"/>
            <a:ext cx="497347" cy="2251075"/>
          </a:xfrm>
          <a:prstGeom prst="roundRect">
            <a:avLst>
              <a:gd name="adj" fmla="val 16667"/>
            </a:avLst>
          </a:prstGeom>
          <a:solidFill>
            <a:srgbClr val="1F497D"/>
          </a:solidFill>
          <a:ln w="12700">
            <a:solidFill>
              <a:sysClr val="window" lastClr="FFFFFF"/>
            </a:solidFill>
            <a:round/>
            <a:headEnd/>
            <a:tailEnd/>
          </a:ln>
          <a:effectLst>
            <a:outerShdw dist="35921" dir="2700000" algn="ctr" rotWithShape="0">
              <a:srgbClr val="CCCCFF"/>
            </a:outerShdw>
          </a:effectLst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ko-KR" altLang="en-US" sz="1200" b="1" kern="0" dirty="0" smtClean="0">
                <a:solidFill>
                  <a:sysClr val="window" lastClr="FFFFFF"/>
                </a:solidFill>
              </a:rPr>
              <a:t>산업</a:t>
            </a:r>
            <a:endParaRPr lang="en-US" altLang="ko-KR" sz="1200" b="1" kern="0" dirty="0" smtClean="0">
              <a:solidFill>
                <a:sysClr val="window" lastClr="FFFFFF"/>
              </a:solidFill>
            </a:endParaRPr>
          </a:p>
          <a:p>
            <a:pPr algn="ctr" latinLnBrk="0">
              <a:defRPr/>
            </a:pPr>
            <a:r>
              <a:rPr lang="ko-KR" altLang="en-US" sz="1200" b="1" kern="0" dirty="0" smtClean="0">
                <a:solidFill>
                  <a:sysClr val="window" lastClr="FFFFFF"/>
                </a:solidFill>
              </a:rPr>
              <a:t>성공</a:t>
            </a:r>
            <a:endParaRPr lang="en-US" altLang="ko-KR" sz="1200" b="1" kern="0" dirty="0" smtClean="0">
              <a:solidFill>
                <a:sysClr val="window" lastClr="FFFFFF"/>
              </a:solidFill>
            </a:endParaRPr>
          </a:p>
          <a:p>
            <a:pPr algn="ctr" latinLnBrk="0">
              <a:defRPr/>
            </a:pPr>
            <a:r>
              <a:rPr lang="ko-KR" altLang="en-US" sz="1200" b="1" kern="0" dirty="0" smtClean="0">
                <a:solidFill>
                  <a:sysClr val="window" lastClr="FFFFFF"/>
                </a:solidFill>
              </a:rPr>
              <a:t>요인</a:t>
            </a:r>
            <a:endParaRPr lang="ko-KR" altLang="en-US" sz="1200" b="1" kern="0" dirty="0">
              <a:solidFill>
                <a:sysClr val="window" lastClr="FFFFFF"/>
              </a:solidFill>
            </a:endParaRPr>
          </a:p>
        </p:txBody>
      </p:sp>
      <p:sp>
        <p:nvSpPr>
          <p:cNvPr id="60" name="AutoShape 4"/>
          <p:cNvSpPr>
            <a:spLocks noChangeArrowheads="1"/>
          </p:cNvSpPr>
          <p:nvPr/>
        </p:nvSpPr>
        <p:spPr bwMode="auto">
          <a:xfrm>
            <a:off x="946150" y="2266950"/>
            <a:ext cx="1252472" cy="3094038"/>
          </a:xfrm>
          <a:prstGeom prst="roundRect">
            <a:avLst>
              <a:gd name="adj" fmla="val 7067"/>
            </a:avLst>
          </a:prstGeom>
          <a:solidFill>
            <a:srgbClr val="FFFFFF"/>
          </a:solidFill>
          <a:ln w="12700">
            <a:solidFill>
              <a:srgbClr val="8064A2">
                <a:lumMod val="50000"/>
              </a:srgbClr>
            </a:solidFill>
            <a:round/>
            <a:headEnd/>
            <a:tailEnd/>
          </a:ln>
          <a:effectLst>
            <a:outerShdw dist="35921" dir="2700000" algn="ctr" rotWithShape="0">
              <a:srgbClr val="CCCCFF"/>
            </a:outerShdw>
          </a:effectLst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400" kern="0">
              <a:solidFill>
                <a:srgbClr val="000000"/>
              </a:solidFill>
            </a:endParaRPr>
          </a:p>
        </p:txBody>
      </p:sp>
      <p:sp>
        <p:nvSpPr>
          <p:cNvPr id="61" name="AutoShape 13"/>
          <p:cNvSpPr>
            <a:spLocks noChangeArrowheads="1"/>
          </p:cNvSpPr>
          <p:nvPr/>
        </p:nvSpPr>
        <p:spPr bwMode="auto">
          <a:xfrm>
            <a:off x="2575485" y="2828925"/>
            <a:ext cx="2874803" cy="1874838"/>
          </a:xfrm>
          <a:prstGeom prst="roundRect">
            <a:avLst>
              <a:gd name="adj" fmla="val 6102"/>
            </a:avLst>
          </a:prstGeom>
          <a:solidFill>
            <a:srgbClr val="FFFFFF"/>
          </a:solidFill>
          <a:ln w="12700">
            <a:solidFill>
              <a:srgbClr val="4BACC6">
                <a:lumMod val="50000"/>
              </a:srgbClr>
            </a:solidFill>
            <a:round/>
            <a:headEnd/>
            <a:tailEnd/>
          </a:ln>
          <a:effectLst>
            <a:outerShdw dist="35921" dir="2700000" algn="ctr" rotWithShape="0">
              <a:srgbClr val="CCCCFF"/>
            </a:outerShdw>
          </a:effectLst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>
              <a:solidFill>
                <a:srgbClr val="000000"/>
              </a:solidFill>
            </a:endParaRPr>
          </a:p>
        </p:txBody>
      </p:sp>
      <p:sp>
        <p:nvSpPr>
          <p:cNvPr id="62" name="Rectangle 14"/>
          <p:cNvSpPr>
            <a:spLocks noChangeArrowheads="1"/>
          </p:cNvSpPr>
          <p:nvPr/>
        </p:nvSpPr>
        <p:spPr bwMode="auto">
          <a:xfrm>
            <a:off x="2622162" y="2266533"/>
            <a:ext cx="2796084" cy="375052"/>
          </a:xfrm>
          <a:prstGeom prst="rect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ko-KR" altLang="en-US" sz="1600" b="1" kern="0">
                <a:solidFill>
                  <a:srgbClr val="FFFFFF"/>
                </a:solidFill>
              </a:rPr>
              <a:t>산업구조 분석</a:t>
            </a:r>
          </a:p>
        </p:txBody>
      </p:sp>
      <p:sp>
        <p:nvSpPr>
          <p:cNvPr id="63" name="AutoShape 16"/>
          <p:cNvSpPr>
            <a:spLocks noChangeArrowheads="1"/>
          </p:cNvSpPr>
          <p:nvPr/>
        </p:nvSpPr>
        <p:spPr bwMode="auto">
          <a:xfrm>
            <a:off x="1011996" y="3203575"/>
            <a:ext cx="1120780" cy="376238"/>
          </a:xfrm>
          <a:prstGeom prst="roundRect">
            <a:avLst>
              <a:gd name="adj" fmla="val 24167"/>
            </a:avLst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  <a:headEnd/>
            <a:tailEnd/>
          </a:ln>
          <a:effectLst/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ko-KR" altLang="en-US" sz="1200" b="1" kern="0" dirty="0" smtClean="0">
                <a:solidFill>
                  <a:srgbClr val="FFFEE1"/>
                </a:solidFill>
              </a:rPr>
              <a:t>산업진화 분석</a:t>
            </a:r>
          </a:p>
        </p:txBody>
      </p:sp>
      <p:sp>
        <p:nvSpPr>
          <p:cNvPr id="64" name="AutoShape 17"/>
          <p:cNvSpPr>
            <a:spLocks noChangeArrowheads="1"/>
          </p:cNvSpPr>
          <p:nvPr/>
        </p:nvSpPr>
        <p:spPr bwMode="auto">
          <a:xfrm>
            <a:off x="1011996" y="4048125"/>
            <a:ext cx="1120780" cy="374650"/>
          </a:xfrm>
          <a:prstGeom prst="roundRect">
            <a:avLst>
              <a:gd name="adj" fmla="val 24167"/>
            </a:avLst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  <a:headEnd/>
            <a:tailEnd/>
          </a:ln>
          <a:effectLst/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ko-KR" altLang="en-US" sz="1200" b="1" kern="0" smtClean="0">
                <a:solidFill>
                  <a:srgbClr val="FFFEE1"/>
                </a:solidFill>
              </a:rPr>
              <a:t>경쟁자 분석</a:t>
            </a:r>
          </a:p>
        </p:txBody>
      </p:sp>
      <p:sp>
        <p:nvSpPr>
          <p:cNvPr id="65" name="AutoShape 18"/>
          <p:cNvSpPr>
            <a:spLocks noChangeArrowheads="1"/>
          </p:cNvSpPr>
          <p:nvPr/>
        </p:nvSpPr>
        <p:spPr bwMode="auto">
          <a:xfrm>
            <a:off x="1011996" y="2360613"/>
            <a:ext cx="1120780" cy="374650"/>
          </a:xfrm>
          <a:prstGeom prst="roundRect">
            <a:avLst>
              <a:gd name="adj" fmla="val 24167"/>
            </a:avLst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  <a:headEnd/>
            <a:tailEnd/>
          </a:ln>
          <a:effectLst/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ko-KR" altLang="en-US" sz="1200" b="1" kern="0" dirty="0" smtClean="0">
                <a:solidFill>
                  <a:srgbClr val="FFFEE1"/>
                </a:solidFill>
              </a:rPr>
              <a:t>산업동향 분석</a:t>
            </a:r>
          </a:p>
        </p:txBody>
      </p:sp>
      <p:sp>
        <p:nvSpPr>
          <p:cNvPr id="66" name="AutoShape 19"/>
          <p:cNvSpPr>
            <a:spLocks noChangeArrowheads="1"/>
          </p:cNvSpPr>
          <p:nvPr/>
        </p:nvSpPr>
        <p:spPr bwMode="auto">
          <a:xfrm>
            <a:off x="3680895" y="3110401"/>
            <a:ext cx="663649" cy="281289"/>
          </a:xfrm>
          <a:prstGeom prst="roundRect">
            <a:avLst>
              <a:gd name="adj" fmla="val 12495"/>
            </a:avLst>
          </a:prstGeom>
          <a:solidFill>
            <a:srgbClr val="4BACC6"/>
          </a:solidFill>
          <a:ln w="25400" cap="flat" cmpd="sng" algn="ctr">
            <a:noFill/>
            <a:prstDash val="solid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kumimoji="0" lang="ko-KR" altLang="en-US" sz="1200" b="1" kern="0">
                <a:solidFill>
                  <a:sysClr val="window" lastClr="FFFFFF"/>
                </a:solidFill>
              </a:rPr>
              <a:t>신규진입</a:t>
            </a:r>
          </a:p>
        </p:txBody>
      </p:sp>
      <p:sp>
        <p:nvSpPr>
          <p:cNvPr id="67" name="AutoShape 20"/>
          <p:cNvSpPr>
            <a:spLocks noChangeArrowheads="1"/>
          </p:cNvSpPr>
          <p:nvPr/>
        </p:nvSpPr>
        <p:spPr bwMode="auto">
          <a:xfrm>
            <a:off x="2722291" y="3672979"/>
            <a:ext cx="663649" cy="281289"/>
          </a:xfrm>
          <a:prstGeom prst="roundRect">
            <a:avLst>
              <a:gd name="adj" fmla="val 12495"/>
            </a:avLst>
          </a:prstGeom>
          <a:solidFill>
            <a:srgbClr val="4BACC6"/>
          </a:solidFill>
          <a:ln w="25400" cap="flat" cmpd="sng" algn="ctr">
            <a:noFill/>
            <a:prstDash val="solid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kumimoji="0" lang="ko-KR" altLang="en-US" sz="1200" b="1" kern="0">
                <a:solidFill>
                  <a:sysClr val="window" lastClr="FFFFFF"/>
                </a:solidFill>
              </a:rPr>
              <a:t>공 급 자 </a:t>
            </a:r>
          </a:p>
        </p:txBody>
      </p:sp>
      <p:sp>
        <p:nvSpPr>
          <p:cNvPr id="68" name="AutoShape 21"/>
          <p:cNvSpPr>
            <a:spLocks noChangeArrowheads="1"/>
          </p:cNvSpPr>
          <p:nvPr/>
        </p:nvSpPr>
        <p:spPr bwMode="auto">
          <a:xfrm>
            <a:off x="3680895" y="4235557"/>
            <a:ext cx="663649" cy="281289"/>
          </a:xfrm>
          <a:prstGeom prst="roundRect">
            <a:avLst>
              <a:gd name="adj" fmla="val 12495"/>
            </a:avLst>
          </a:prstGeom>
          <a:solidFill>
            <a:srgbClr val="4BACC6"/>
          </a:solidFill>
          <a:ln w="25400" cap="flat" cmpd="sng" algn="ctr">
            <a:noFill/>
            <a:prstDash val="solid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kumimoji="0" lang="ko-KR" altLang="en-US" sz="1200" b="1" kern="0">
                <a:solidFill>
                  <a:sysClr val="window" lastClr="FFFFFF"/>
                </a:solidFill>
              </a:rPr>
              <a:t>대체재 </a:t>
            </a:r>
          </a:p>
        </p:txBody>
      </p:sp>
      <p:sp>
        <p:nvSpPr>
          <p:cNvPr id="69" name="AutoShape 22"/>
          <p:cNvSpPr>
            <a:spLocks noChangeArrowheads="1"/>
          </p:cNvSpPr>
          <p:nvPr/>
        </p:nvSpPr>
        <p:spPr bwMode="auto">
          <a:xfrm>
            <a:off x="4639498" y="3672979"/>
            <a:ext cx="663649" cy="281289"/>
          </a:xfrm>
          <a:prstGeom prst="roundRect">
            <a:avLst>
              <a:gd name="adj" fmla="val 12495"/>
            </a:avLst>
          </a:prstGeom>
          <a:solidFill>
            <a:srgbClr val="4BACC6"/>
          </a:solidFill>
          <a:ln w="25400" cap="flat" cmpd="sng" algn="ctr">
            <a:noFill/>
            <a:prstDash val="solid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kumimoji="0" lang="ko-KR" altLang="en-US" sz="1200" b="1" kern="0" dirty="0">
                <a:solidFill>
                  <a:sysClr val="window" lastClr="FFFFFF"/>
                </a:solidFill>
              </a:rPr>
              <a:t>구 매 자</a:t>
            </a:r>
          </a:p>
        </p:txBody>
      </p:sp>
      <p:sp>
        <p:nvSpPr>
          <p:cNvPr id="70" name="AutoShape 23"/>
          <p:cNvSpPr>
            <a:spLocks noChangeArrowheads="1"/>
          </p:cNvSpPr>
          <p:nvPr/>
        </p:nvSpPr>
        <p:spPr bwMode="auto">
          <a:xfrm>
            <a:off x="3607156" y="3672979"/>
            <a:ext cx="811127" cy="281289"/>
          </a:xfrm>
          <a:prstGeom prst="roundRect">
            <a:avLst>
              <a:gd name="adj" fmla="val 12495"/>
            </a:avLst>
          </a:prstGeom>
          <a:solidFill>
            <a:srgbClr val="4BACC6"/>
          </a:solidFill>
          <a:ln w="25400" cap="flat" cmpd="sng" algn="ctr">
            <a:noFill/>
            <a:prstDash val="solid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kumimoji="0" lang="ko-KR" altLang="en-US" sz="1200" b="1" kern="0">
                <a:solidFill>
                  <a:sysClr val="window" lastClr="FFFFFF"/>
                </a:solidFill>
              </a:rPr>
              <a:t>기존경쟁자 </a:t>
            </a:r>
          </a:p>
        </p:txBody>
      </p:sp>
      <p:sp>
        <p:nvSpPr>
          <p:cNvPr id="71" name="Line 24"/>
          <p:cNvSpPr>
            <a:spLocks noChangeShapeType="1"/>
          </p:cNvSpPr>
          <p:nvPr/>
        </p:nvSpPr>
        <p:spPr bwMode="auto">
          <a:xfrm>
            <a:off x="3976461" y="3390900"/>
            <a:ext cx="0" cy="282575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  <a:extLst/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 sz="1200" smtClean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72" name="Line 25"/>
          <p:cNvSpPr>
            <a:spLocks noChangeShapeType="1"/>
          </p:cNvSpPr>
          <p:nvPr/>
        </p:nvSpPr>
        <p:spPr bwMode="auto">
          <a:xfrm flipV="1">
            <a:off x="3976461" y="3954463"/>
            <a:ext cx="0" cy="280987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  <a:extLst/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 sz="1200" smtClean="0">
              <a:solidFill>
                <a:srgbClr val="000000"/>
              </a:solidFill>
              <a:latin typeface="+mn-ea"/>
            </a:endParaRPr>
          </a:p>
        </p:txBody>
      </p:sp>
      <p:cxnSp>
        <p:nvCxnSpPr>
          <p:cNvPr id="177186" name="AutoShape 26"/>
          <p:cNvCxnSpPr>
            <a:cxnSpLocks noChangeShapeType="1"/>
          </p:cNvCxnSpPr>
          <p:nvPr/>
        </p:nvCxnSpPr>
        <p:spPr bwMode="auto">
          <a:xfrm>
            <a:off x="3385250" y="3813175"/>
            <a:ext cx="221354" cy="0"/>
          </a:xfrm>
          <a:prstGeom prst="straightConnector1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7187" name="AutoShape 27"/>
          <p:cNvCxnSpPr>
            <a:cxnSpLocks noChangeShapeType="1"/>
          </p:cNvCxnSpPr>
          <p:nvPr/>
        </p:nvCxnSpPr>
        <p:spPr bwMode="auto">
          <a:xfrm flipH="1">
            <a:off x="4417768" y="3813175"/>
            <a:ext cx="221354" cy="0"/>
          </a:xfrm>
          <a:prstGeom prst="straightConnector1">
            <a:avLst/>
          </a:prstGeom>
          <a:noFill/>
          <a:ln w="28575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75" name="AutoShape 28"/>
          <p:cNvSpPr>
            <a:spLocks noChangeArrowheads="1"/>
          </p:cNvSpPr>
          <p:nvPr/>
        </p:nvSpPr>
        <p:spPr bwMode="auto">
          <a:xfrm>
            <a:off x="2293889" y="3673475"/>
            <a:ext cx="219954" cy="280988"/>
          </a:xfrm>
          <a:prstGeom prst="plus">
            <a:avLst>
              <a:gd name="adj" fmla="val 34722"/>
            </a:avLst>
          </a:prstGeom>
          <a:solidFill>
            <a:sysClr val="windowText" lastClr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400" kern="0" smtClean="0">
              <a:solidFill>
                <a:srgbClr val="000000"/>
              </a:solidFill>
            </a:endParaRPr>
          </a:p>
        </p:txBody>
      </p:sp>
      <p:sp>
        <p:nvSpPr>
          <p:cNvPr id="76" name="AutoShape 29"/>
          <p:cNvSpPr>
            <a:spLocks noChangeArrowheads="1"/>
          </p:cNvSpPr>
          <p:nvPr/>
        </p:nvSpPr>
        <p:spPr bwMode="auto">
          <a:xfrm>
            <a:off x="1461709" y="3673475"/>
            <a:ext cx="221354" cy="280988"/>
          </a:xfrm>
          <a:prstGeom prst="plus">
            <a:avLst>
              <a:gd name="adj" fmla="val 34722"/>
            </a:avLst>
          </a:prstGeom>
          <a:solidFill>
            <a:sysClr val="windowText" lastClr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77" name="AutoShape 30"/>
          <p:cNvSpPr>
            <a:spLocks noChangeArrowheads="1"/>
          </p:cNvSpPr>
          <p:nvPr/>
        </p:nvSpPr>
        <p:spPr bwMode="auto">
          <a:xfrm>
            <a:off x="1461709" y="2828925"/>
            <a:ext cx="221354" cy="280988"/>
          </a:xfrm>
          <a:prstGeom prst="plus">
            <a:avLst>
              <a:gd name="adj" fmla="val 34722"/>
            </a:avLst>
          </a:prstGeom>
          <a:solidFill>
            <a:sysClr val="windowText" lastClr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78" name="AutoShape 31"/>
          <p:cNvSpPr>
            <a:spLocks noChangeArrowheads="1"/>
          </p:cNvSpPr>
          <p:nvPr/>
        </p:nvSpPr>
        <p:spPr bwMode="auto">
          <a:xfrm>
            <a:off x="1011996" y="4892675"/>
            <a:ext cx="1120780" cy="374650"/>
          </a:xfrm>
          <a:prstGeom prst="roundRect">
            <a:avLst>
              <a:gd name="adj" fmla="val 24167"/>
            </a:avLst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  <a:headEnd/>
            <a:tailEnd/>
          </a:ln>
          <a:effectLst/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ko-KR" altLang="en-US" sz="1200" b="1" kern="0" dirty="0" smtClean="0">
                <a:solidFill>
                  <a:srgbClr val="FFFEE1"/>
                </a:solidFill>
              </a:rPr>
              <a:t>전략집단 분석</a:t>
            </a:r>
          </a:p>
        </p:txBody>
      </p:sp>
      <p:sp>
        <p:nvSpPr>
          <p:cNvPr id="79" name="AutoShape 32"/>
          <p:cNvSpPr>
            <a:spLocks noChangeArrowheads="1"/>
          </p:cNvSpPr>
          <p:nvPr/>
        </p:nvSpPr>
        <p:spPr bwMode="auto">
          <a:xfrm>
            <a:off x="1461709" y="4516438"/>
            <a:ext cx="221354" cy="280987"/>
          </a:xfrm>
          <a:prstGeom prst="plus">
            <a:avLst>
              <a:gd name="adj" fmla="val 34722"/>
            </a:avLst>
          </a:prstGeom>
          <a:solidFill>
            <a:sysClr val="windowText" lastClr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80" name="오른쪽 화살표 79"/>
          <p:cNvSpPr/>
          <p:nvPr/>
        </p:nvSpPr>
        <p:spPr>
          <a:xfrm>
            <a:off x="5541642" y="3446762"/>
            <a:ext cx="317737" cy="720477"/>
          </a:xfrm>
          <a:prstGeom prst="rightArrow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solidFill>
                <a:sysClr val="window" lastClr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65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3. </a:t>
            </a:r>
            <a:r>
              <a:rPr dirty="0" err="1" smtClean="0"/>
              <a:t>환경분석</a:t>
            </a:r>
            <a:endParaRPr dirty="0"/>
          </a:p>
        </p:txBody>
      </p:sp>
      <p:sp>
        <p:nvSpPr>
          <p:cNvPr id="178179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6DB784C0-740F-4C1D-BBA3-8476DD4045D8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78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78183" name="그룹 12"/>
          <p:cNvGrpSpPr>
            <a:grpSpLocks/>
          </p:cNvGrpSpPr>
          <p:nvPr/>
        </p:nvGrpSpPr>
        <p:grpSpPr bwMode="auto">
          <a:xfrm>
            <a:off x="261770" y="1158873"/>
            <a:ext cx="822661" cy="704824"/>
            <a:chOff x="715049" y="7372392"/>
            <a:chExt cx="823674" cy="705835"/>
          </a:xfrm>
        </p:grpSpPr>
        <p:sp>
          <p:nvSpPr>
            <p:cNvPr id="178224" name="TextBox 13"/>
            <p:cNvSpPr txBox="1">
              <a:spLocks noChangeArrowheads="1"/>
            </p:cNvSpPr>
            <p:nvPr/>
          </p:nvSpPr>
          <p:spPr bwMode="auto">
            <a:xfrm>
              <a:off x="715049" y="7677543"/>
              <a:ext cx="823674" cy="400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eaLnBrk="1" latinLnBrk="1" hangingPunct="1"/>
              <a:r>
                <a:rPr lang="en-US" altLang="ko-KR" sz="1000" dirty="0" smtClean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2. </a:t>
              </a:r>
              <a:r>
                <a:rPr lang="ko-KR" altLang="en-US" sz="1000" dirty="0" smtClean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경쟁환경 </a:t>
              </a:r>
              <a:endParaRPr lang="en-US" altLang="ko-KR" sz="1000" dirty="0" smtClean="0">
                <a:solidFill>
                  <a:srgbClr val="7F7F7F"/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/>
              <a:r>
                <a:rPr lang="ko-KR" altLang="en-US" sz="1000" dirty="0" smtClean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분석</a:t>
              </a:r>
              <a:endParaRPr lang="en-US" altLang="ko-KR" sz="1000" dirty="0">
                <a:solidFill>
                  <a:srgbClr val="7F7F7F"/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78225" name="그림 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38" name="표 37"/>
          <p:cNvGraphicFramePr>
            <a:graphicFrameLocks noGrp="1"/>
          </p:cNvGraphicFramePr>
          <p:nvPr/>
        </p:nvGraphicFramePr>
        <p:xfrm>
          <a:off x="2737106" y="1814513"/>
          <a:ext cx="1838071" cy="1376572"/>
        </p:xfrm>
        <a:graphic>
          <a:graphicData uri="http://schemas.openxmlformats.org/drawingml/2006/table">
            <a:tbl>
              <a:tblPr firstRow="1" bandRow="1"/>
              <a:tblGrid>
                <a:gridCol w="1838071"/>
              </a:tblGrid>
              <a:tr h="370754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진입장벽</a:t>
                      </a:r>
                    </a:p>
                  </a:txBody>
                  <a:tcPr marL="91435" marR="91435" marT="45709" marB="45709" anchor="ctr">
                    <a:lnL w="12700" cmpd="sng">
                      <a:solidFill>
                        <a:srgbClr val="4BACC6"/>
                      </a:solidFill>
                    </a:lnL>
                    <a:lnR w="12700" cmpd="sng">
                      <a:solidFill>
                        <a:srgbClr val="4BACC6"/>
                      </a:solidFill>
                    </a:lnR>
                    <a:lnT w="12700" cmpd="sng">
                      <a:solidFill>
                        <a:srgbClr val="4BACC6"/>
                      </a:solidFill>
                    </a:lnT>
                    <a:lnB w="12700" cmpd="sng">
                      <a:solidFill>
                        <a:srgbClr val="4BACC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</a:tr>
              <a:tr h="1005608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 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규모의 경제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 대규모 자본 요구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 제품 차별화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 절대적 비용우위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 정부 규제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</a:txBody>
                  <a:tcPr marL="91435" marR="91435" marT="45709" marB="45709" anchor="ctr">
                    <a:lnL w="12700" cmpd="sng">
                      <a:solidFill>
                        <a:srgbClr val="4BACC6"/>
                      </a:solidFill>
                    </a:lnL>
                    <a:lnR w="12700" cmpd="sng">
                      <a:solidFill>
                        <a:srgbClr val="4BACC6"/>
                      </a:solidFill>
                    </a:lnR>
                    <a:lnT w="12700" cmpd="sng">
                      <a:solidFill>
                        <a:srgbClr val="4BACC6"/>
                      </a:solidFill>
                    </a:lnT>
                    <a:lnB w="12700" cmpd="sng">
                      <a:solidFill>
                        <a:srgbClr val="4BACC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2" name="표 41"/>
          <p:cNvGraphicFramePr>
            <a:graphicFrameLocks noGrp="1"/>
          </p:cNvGraphicFramePr>
          <p:nvPr/>
        </p:nvGraphicFramePr>
        <p:xfrm>
          <a:off x="936847" y="3309938"/>
          <a:ext cx="1704975" cy="1376572"/>
        </p:xfrm>
        <a:graphic>
          <a:graphicData uri="http://schemas.openxmlformats.org/drawingml/2006/table">
            <a:tbl>
              <a:tblPr firstRow="1" bandRow="1"/>
              <a:tblGrid>
                <a:gridCol w="1704975"/>
              </a:tblGrid>
              <a:tr h="370754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공급자의 교섭력</a:t>
                      </a:r>
                      <a:endParaRPr lang="ko-KR" altLang="en-US" sz="1200" dirty="0"/>
                    </a:p>
                  </a:txBody>
                  <a:tcPr marT="45709" marB="45709" anchor="ctr">
                    <a:lnL w="12700" cmpd="sng">
                      <a:solidFill>
                        <a:srgbClr val="4BACC6"/>
                      </a:solidFill>
                    </a:lnL>
                    <a:lnR w="12700" cmpd="sng">
                      <a:solidFill>
                        <a:srgbClr val="4BACC6"/>
                      </a:solidFill>
                    </a:lnR>
                    <a:lnT w="12700" cmpd="sng">
                      <a:solidFill>
                        <a:srgbClr val="4BACC6"/>
                      </a:solidFill>
                    </a:lnT>
                    <a:lnB w="12700" cmpd="sng">
                      <a:solidFill>
                        <a:srgbClr val="4BACC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</a:tr>
              <a:tr h="1005608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 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공급자의 역량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 공급제품의 차별화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 공급자 전환비용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 대체공급품의 출현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 통합의 위협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</a:txBody>
                  <a:tcPr marT="45709" marB="45709" anchor="ctr">
                    <a:lnL w="12700" cmpd="sng">
                      <a:solidFill>
                        <a:srgbClr val="4BACC6"/>
                      </a:solidFill>
                    </a:lnL>
                    <a:lnR w="12700" cmpd="sng">
                      <a:solidFill>
                        <a:srgbClr val="4BACC6"/>
                      </a:solidFill>
                    </a:lnR>
                    <a:lnT w="12700" cmpd="sng">
                      <a:solidFill>
                        <a:srgbClr val="4BACC6"/>
                      </a:solidFill>
                    </a:lnT>
                    <a:lnB w="12700" cmpd="sng">
                      <a:solidFill>
                        <a:srgbClr val="4BACC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4" name="표 43"/>
          <p:cNvGraphicFramePr>
            <a:graphicFrameLocks noGrp="1"/>
          </p:cNvGraphicFramePr>
          <p:nvPr/>
        </p:nvGraphicFramePr>
        <p:xfrm>
          <a:off x="2737106" y="3309938"/>
          <a:ext cx="1838071" cy="1376572"/>
        </p:xfrm>
        <a:graphic>
          <a:graphicData uri="http://schemas.openxmlformats.org/drawingml/2006/table">
            <a:tbl>
              <a:tblPr firstRow="1" bandRow="1"/>
              <a:tblGrid>
                <a:gridCol w="1838071"/>
              </a:tblGrid>
              <a:tr h="370754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산업 내 경쟁자</a:t>
                      </a:r>
                    </a:p>
                  </a:txBody>
                  <a:tcPr marL="91435" marR="91435" marT="45709" marB="45709" anchor="ctr">
                    <a:lnL w="12700" cmpd="sng">
                      <a:solidFill>
                        <a:srgbClr val="4BACC6"/>
                      </a:solidFill>
                    </a:lnL>
                    <a:lnR w="12700" cmpd="sng">
                      <a:solidFill>
                        <a:srgbClr val="4BACC6"/>
                      </a:solidFill>
                    </a:lnR>
                    <a:lnT w="12700" cmpd="sng">
                      <a:solidFill>
                        <a:srgbClr val="4BACC6"/>
                      </a:solidFill>
                    </a:lnT>
                    <a:lnB w="12700" cmpd="sng">
                      <a:solidFill>
                        <a:srgbClr val="4BACC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</a:tr>
              <a:tr h="1005608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 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다수의 경쟁자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 산업성장 둔화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 제품 차별화 결여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 높은 고정비용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 높은 퇴출장벽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</a:txBody>
                  <a:tcPr marL="91435" marR="91435" marT="45709" marB="45709" anchor="ctr">
                    <a:lnL w="12700" cmpd="sng">
                      <a:solidFill>
                        <a:srgbClr val="4BACC6"/>
                      </a:solidFill>
                    </a:lnL>
                    <a:lnR w="12700" cmpd="sng">
                      <a:solidFill>
                        <a:srgbClr val="4BACC6"/>
                      </a:solidFill>
                    </a:lnR>
                    <a:lnT w="12700" cmpd="sng">
                      <a:solidFill>
                        <a:srgbClr val="4BACC6"/>
                      </a:solidFill>
                    </a:lnT>
                    <a:lnB w="12700" cmpd="sng">
                      <a:solidFill>
                        <a:srgbClr val="4BACC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6" name="표 45"/>
          <p:cNvGraphicFramePr>
            <a:graphicFrameLocks noGrp="1"/>
          </p:cNvGraphicFramePr>
          <p:nvPr/>
        </p:nvGraphicFramePr>
        <p:xfrm>
          <a:off x="4678363" y="3309938"/>
          <a:ext cx="1704975" cy="1376572"/>
        </p:xfrm>
        <a:graphic>
          <a:graphicData uri="http://schemas.openxmlformats.org/drawingml/2006/table">
            <a:tbl>
              <a:tblPr firstRow="1" bandRow="1"/>
              <a:tblGrid>
                <a:gridCol w="1704975"/>
              </a:tblGrid>
              <a:tr h="370754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/>
                        <a:t>구매자의 구매력</a:t>
                      </a:r>
                    </a:p>
                  </a:txBody>
                  <a:tcPr marT="45709" marB="45709" anchor="ctr">
                    <a:lnL w="12700" cmpd="sng">
                      <a:solidFill>
                        <a:srgbClr val="4BACC6"/>
                      </a:solidFill>
                    </a:lnL>
                    <a:lnR w="12700" cmpd="sng">
                      <a:solidFill>
                        <a:srgbClr val="4BACC6"/>
                      </a:solidFill>
                    </a:lnR>
                    <a:lnT w="12700" cmpd="sng">
                      <a:solidFill>
                        <a:srgbClr val="4BACC6"/>
                      </a:solidFill>
                    </a:lnT>
                    <a:lnB w="12700" cmpd="sng">
                      <a:solidFill>
                        <a:srgbClr val="4BACC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</a:tr>
              <a:tr h="1005608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 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구매자의 역량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 가격 민감도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 구매자의 정보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 구매자의 전환비용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 구매자의 전방통합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</a:txBody>
                  <a:tcPr marT="45709" marB="45709" anchor="ctr">
                    <a:lnL w="12700" cmpd="sng">
                      <a:solidFill>
                        <a:srgbClr val="4BACC6"/>
                      </a:solidFill>
                    </a:lnL>
                    <a:lnR w="12700" cmpd="sng">
                      <a:solidFill>
                        <a:srgbClr val="4BACC6"/>
                      </a:solidFill>
                    </a:lnR>
                    <a:lnT w="12700" cmpd="sng">
                      <a:solidFill>
                        <a:srgbClr val="4BACC6"/>
                      </a:solidFill>
                    </a:lnT>
                    <a:lnB w="12700" cmpd="sng">
                      <a:solidFill>
                        <a:srgbClr val="4BACC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8" name="표 47"/>
          <p:cNvGraphicFramePr>
            <a:graphicFrameLocks noGrp="1"/>
          </p:cNvGraphicFramePr>
          <p:nvPr/>
        </p:nvGraphicFramePr>
        <p:xfrm>
          <a:off x="2737106" y="4832350"/>
          <a:ext cx="1838071" cy="1376825"/>
        </p:xfrm>
        <a:graphic>
          <a:graphicData uri="http://schemas.openxmlformats.org/drawingml/2006/table">
            <a:tbl>
              <a:tblPr firstRow="1" bandRow="1"/>
              <a:tblGrid>
                <a:gridCol w="1838071"/>
              </a:tblGrid>
              <a:tr h="370957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lvl="0" indent="0" algn="ctr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ea"/>
                        </a:rPr>
                        <a:t>대체재의 위협</a:t>
                      </a:r>
                      <a:endParaRPr kumimoji="0" lang="en-US" altLang="ko-KR" sz="12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</a:txBody>
                  <a:tcPr marL="91435" marR="91435" marT="45734" marB="45734" anchor="ctr">
                    <a:lnL w="12700" cmpd="sng">
                      <a:solidFill>
                        <a:srgbClr val="4BACC6"/>
                      </a:solidFill>
                    </a:lnL>
                    <a:lnR w="12700" cmpd="sng">
                      <a:solidFill>
                        <a:srgbClr val="4BACC6"/>
                      </a:solidFill>
                    </a:lnR>
                    <a:lnT w="12700" cmpd="sng">
                      <a:solidFill>
                        <a:srgbClr val="4BACC6"/>
                      </a:solidFill>
                    </a:lnT>
                    <a:lnB w="12700" cmpd="sng">
                      <a:solidFill>
                        <a:srgbClr val="4BACC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</a:tr>
              <a:tr h="640281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92075" marR="0" lvl="0" indent="-92075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 </a:t>
                      </a: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대체재의 상대적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/>
                      </a:r>
                      <a:b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</a:b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가격 경쟁력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  <a:p>
                      <a:pPr marL="92075" marR="0" lvl="0" indent="-92075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 대체재에 대한</a:t>
                      </a:r>
                      <a: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/>
                      </a:r>
                      <a:br>
                        <a:rPr kumimoji="0" lang="en-US" altLang="ko-KR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</a:b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소비자의 선호도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</a:rPr>
                        <a:t>∙ 전환비용</a:t>
                      </a:r>
                      <a:endParaRPr kumimoji="0" lang="en-US" altLang="ko-KR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ea"/>
                      </a:endParaRPr>
                    </a:p>
                  </a:txBody>
                  <a:tcPr marL="91435" marR="91435" marT="45734" marB="45734" anchor="ctr">
                    <a:lnL w="12700" cmpd="sng">
                      <a:solidFill>
                        <a:srgbClr val="4BACC6"/>
                      </a:solidFill>
                    </a:lnL>
                    <a:lnR w="12700" cmpd="sng">
                      <a:solidFill>
                        <a:srgbClr val="4BACC6"/>
                      </a:solidFill>
                    </a:lnR>
                    <a:lnT w="12700" cmpd="sng">
                      <a:solidFill>
                        <a:srgbClr val="4BACC6"/>
                      </a:solidFill>
                    </a:lnT>
                    <a:lnB w="12700" cmpd="sng">
                      <a:solidFill>
                        <a:srgbClr val="4BACC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70268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4. </a:t>
            </a:r>
            <a:r>
              <a:rPr dirty="0" err="1" smtClean="0"/>
              <a:t>핵심역량</a:t>
            </a:r>
            <a:r>
              <a:rPr dirty="0" smtClean="0"/>
              <a:t> </a:t>
            </a:r>
            <a:r>
              <a:rPr dirty="0" err="1" smtClean="0"/>
              <a:t>분석</a:t>
            </a:r>
            <a:endParaRPr dirty="0"/>
          </a:p>
        </p:txBody>
      </p:sp>
      <p:sp>
        <p:nvSpPr>
          <p:cNvPr id="179203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6E213918-7C1F-4B4F-95AC-E260D8E32738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79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79207" name="그룹 8"/>
          <p:cNvGrpSpPr>
            <a:grpSpLocks/>
          </p:cNvGrpSpPr>
          <p:nvPr/>
        </p:nvGrpSpPr>
        <p:grpSpPr bwMode="auto">
          <a:xfrm>
            <a:off x="222250" y="1158875"/>
            <a:ext cx="901700" cy="550863"/>
            <a:chOff x="675447" y="7372392"/>
            <a:chExt cx="903163" cy="552013"/>
          </a:xfrm>
        </p:grpSpPr>
        <p:sp>
          <p:nvSpPr>
            <p:cNvPr id="10" name="TextBox 9"/>
            <p:cNvSpPr txBox="1"/>
            <p:nvPr/>
          </p:nvSpPr>
          <p:spPr>
            <a:xfrm>
              <a:off x="675447" y="7677828"/>
              <a:ext cx="903163" cy="2465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핵심역량 분석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79222" name="그림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79208" name="직선 연결선 51"/>
          <p:cNvCxnSpPr>
            <a:cxnSpLocks noChangeShapeType="1"/>
          </p:cNvCxnSpPr>
          <p:nvPr/>
        </p:nvCxnSpPr>
        <p:spPr bwMode="auto">
          <a:xfrm rot="5400000">
            <a:off x="1574009" y="3442494"/>
            <a:ext cx="2857500" cy="1587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9209" name="직선 연결선 52"/>
          <p:cNvCxnSpPr>
            <a:cxnSpLocks noChangeShapeType="1"/>
          </p:cNvCxnSpPr>
          <p:nvPr/>
        </p:nvCxnSpPr>
        <p:spPr bwMode="auto">
          <a:xfrm>
            <a:off x="3001965" y="3443288"/>
            <a:ext cx="642937" cy="1587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9210" name="직선 연결선 53"/>
          <p:cNvCxnSpPr>
            <a:cxnSpLocks noChangeShapeType="1"/>
          </p:cNvCxnSpPr>
          <p:nvPr/>
        </p:nvCxnSpPr>
        <p:spPr bwMode="auto">
          <a:xfrm>
            <a:off x="3001965" y="2014538"/>
            <a:ext cx="642937" cy="1587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9211" name="직선 연결선 54"/>
          <p:cNvCxnSpPr>
            <a:cxnSpLocks noChangeShapeType="1"/>
          </p:cNvCxnSpPr>
          <p:nvPr/>
        </p:nvCxnSpPr>
        <p:spPr bwMode="auto">
          <a:xfrm>
            <a:off x="3001965" y="2728913"/>
            <a:ext cx="642937" cy="1587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9212" name="직선 연결선 55"/>
          <p:cNvCxnSpPr>
            <a:cxnSpLocks noChangeShapeType="1"/>
          </p:cNvCxnSpPr>
          <p:nvPr/>
        </p:nvCxnSpPr>
        <p:spPr bwMode="auto">
          <a:xfrm>
            <a:off x="3001965" y="4157663"/>
            <a:ext cx="642937" cy="1587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9213" name="직선 연결선 56"/>
          <p:cNvCxnSpPr>
            <a:cxnSpLocks noChangeShapeType="1"/>
          </p:cNvCxnSpPr>
          <p:nvPr/>
        </p:nvCxnSpPr>
        <p:spPr bwMode="auto">
          <a:xfrm>
            <a:off x="3001965" y="4870450"/>
            <a:ext cx="642937" cy="1588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79214" name="직선 연결선 57"/>
          <p:cNvCxnSpPr>
            <a:cxnSpLocks noChangeShapeType="1"/>
          </p:cNvCxnSpPr>
          <p:nvPr/>
        </p:nvCxnSpPr>
        <p:spPr bwMode="auto">
          <a:xfrm>
            <a:off x="2359027" y="3443288"/>
            <a:ext cx="642938" cy="1587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46" name="타원 45"/>
          <p:cNvSpPr/>
          <p:nvPr/>
        </p:nvSpPr>
        <p:spPr>
          <a:xfrm>
            <a:off x="935040" y="2500313"/>
            <a:ext cx="1860550" cy="1843087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kern="0" dirty="0" smtClean="0">
                <a:solidFill>
                  <a:sysClr val="windowText" lastClr="000000"/>
                </a:solidFill>
              </a:rPr>
              <a:t>Company</a:t>
            </a: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kern="0" dirty="0" smtClean="0">
                <a:solidFill>
                  <a:sysClr val="windowText" lastClr="000000"/>
                </a:solidFill>
              </a:rPr>
              <a:t>Internal</a:t>
            </a: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kern="0" dirty="0" smtClean="0">
                <a:solidFill>
                  <a:sysClr val="windowText" lastClr="000000"/>
                </a:solidFill>
              </a:rPr>
              <a:t>Analysis</a:t>
            </a: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kern="0" dirty="0" smtClean="0">
                <a:solidFill>
                  <a:sysClr val="windowText" lastClr="000000"/>
                </a:solidFill>
              </a:rPr>
              <a:t>(</a:t>
            </a:r>
            <a:r>
              <a:rPr kumimoji="0" lang="ko-KR" altLang="en-US" sz="1200" b="1" kern="0" dirty="0" smtClean="0">
                <a:solidFill>
                  <a:sysClr val="windowText" lastClr="000000"/>
                </a:solidFill>
              </a:rPr>
              <a:t>기업 내부 분석</a:t>
            </a:r>
            <a:r>
              <a:rPr kumimoji="0" lang="en-US" altLang="ko-KR" sz="1200" b="1" kern="0" dirty="0" smtClean="0">
                <a:solidFill>
                  <a:sysClr val="windowText" lastClr="000000"/>
                </a:solidFill>
              </a:rPr>
              <a:t>)</a:t>
            </a:r>
            <a:endParaRPr kumimoji="0" lang="ko-KR" altLang="en-US" sz="1200" b="1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3160717" y="1808163"/>
            <a:ext cx="3198812" cy="53975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 smtClean="0">
                <a:solidFill>
                  <a:sysClr val="window" lastClr="FFFFFF"/>
                </a:solidFill>
              </a:rPr>
              <a:t>∙ Profitability Analysis(</a:t>
            </a:r>
            <a:r>
              <a:rPr kumimoji="0" lang="ko-KR" altLang="en-US" sz="1200" kern="0" dirty="0" smtClean="0">
                <a:solidFill>
                  <a:sysClr val="window" lastClr="FFFFFF"/>
                </a:solidFill>
              </a:rPr>
              <a:t>수익성 분석</a:t>
            </a:r>
            <a:r>
              <a:rPr kumimoji="0" lang="en-US" altLang="ko-KR" sz="1200" kern="0" dirty="0" smtClean="0">
                <a:solidFill>
                  <a:sysClr val="window" lastClr="FFFFFF"/>
                </a:solidFill>
              </a:rPr>
              <a:t>)</a:t>
            </a:r>
            <a:endParaRPr kumimoji="0" lang="ko-KR" altLang="en-US" sz="1200" kern="0" dirty="0" smtClean="0">
              <a:solidFill>
                <a:sysClr val="window" lastClr="FFFFFF"/>
              </a:solidFill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3160717" y="2500313"/>
            <a:ext cx="3198812" cy="53975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 smtClean="0">
                <a:solidFill>
                  <a:sysClr val="window" lastClr="FFFFFF"/>
                </a:solidFill>
              </a:rPr>
              <a:t>∙ Market performance Analysis(</a:t>
            </a:r>
            <a:r>
              <a:rPr kumimoji="0" lang="ko-KR" altLang="en-US" sz="1200" kern="0" dirty="0" smtClean="0">
                <a:solidFill>
                  <a:sysClr val="window" lastClr="FFFFFF"/>
                </a:solidFill>
              </a:rPr>
              <a:t>시장 성과 분석</a:t>
            </a:r>
            <a:r>
              <a:rPr kumimoji="0" lang="en-US" altLang="ko-KR" sz="1200" kern="0" dirty="0" smtClean="0">
                <a:solidFill>
                  <a:sysClr val="window" lastClr="FFFFFF"/>
                </a:solidFill>
              </a:rPr>
              <a:t>)</a:t>
            </a:r>
            <a:endParaRPr kumimoji="0" lang="ko-KR" altLang="en-US" sz="1200" kern="0" dirty="0" smtClean="0">
              <a:solidFill>
                <a:sysClr val="window" lastClr="FFFFFF"/>
              </a:solidFill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3160717" y="3214688"/>
            <a:ext cx="3198812" cy="53975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 smtClean="0">
                <a:solidFill>
                  <a:sysClr val="window" lastClr="FFFFFF"/>
                </a:solidFill>
              </a:rPr>
              <a:t>∙ Business System Analysis(</a:t>
            </a:r>
            <a:r>
              <a:rPr kumimoji="0" lang="ko-KR" altLang="en-US" sz="1200" kern="0" dirty="0" smtClean="0">
                <a:solidFill>
                  <a:sysClr val="window" lastClr="FFFFFF"/>
                </a:solidFill>
              </a:rPr>
              <a:t>기업 시스템 분석</a:t>
            </a:r>
            <a:r>
              <a:rPr kumimoji="0" lang="en-US" altLang="ko-KR" sz="1200" kern="0" dirty="0" smtClean="0">
                <a:solidFill>
                  <a:sysClr val="window" lastClr="FFFFFF"/>
                </a:solidFill>
              </a:rPr>
              <a:t>)</a:t>
            </a:r>
            <a:endParaRPr kumimoji="0" lang="ko-KR" altLang="en-US" sz="1200" kern="0" dirty="0" smtClean="0">
              <a:solidFill>
                <a:sysClr val="window" lastClr="FFFFFF"/>
              </a:solidFill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3160717" y="3929063"/>
            <a:ext cx="3198812" cy="53975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dirty="0" smtClean="0">
                <a:solidFill>
                  <a:sysClr val="window" lastClr="FFFFFF"/>
                </a:solidFill>
              </a:rPr>
              <a:t>∙ Core Competence(</a:t>
            </a:r>
            <a:r>
              <a:rPr kumimoji="0" lang="ko-KR" altLang="en-US" sz="1200" kern="0" dirty="0" smtClean="0">
                <a:solidFill>
                  <a:sysClr val="window" lastClr="FFFFFF"/>
                </a:solidFill>
              </a:rPr>
              <a:t>핵심 역량</a:t>
            </a:r>
            <a:r>
              <a:rPr kumimoji="0" lang="en-US" altLang="ko-KR" sz="1200" kern="0" dirty="0" smtClean="0">
                <a:solidFill>
                  <a:sysClr val="window" lastClr="FFFFFF"/>
                </a:solidFill>
              </a:rPr>
              <a:t>)</a:t>
            </a:r>
            <a:endParaRPr kumimoji="0" lang="ko-KR" altLang="en-US" sz="1200" kern="0" dirty="0" smtClean="0">
              <a:solidFill>
                <a:sysClr val="window" lastClr="FFFFFF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3160717" y="4665663"/>
            <a:ext cx="3198812" cy="53975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kern="0" smtClean="0">
                <a:solidFill>
                  <a:sysClr val="window" lastClr="FFFFFF"/>
                </a:solidFill>
              </a:rPr>
              <a:t>∙ Benchmarking(벤치마킹)</a:t>
            </a:r>
            <a:endParaRPr kumimoji="0" lang="ko-KR" altLang="en-US" sz="1200" kern="0" dirty="0" smtClean="0">
              <a:solidFill>
                <a:sysClr val="window" lastClr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356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2. </a:t>
            </a:r>
            <a:r>
              <a:rPr dirty="0" err="1" smtClean="0"/>
              <a:t>사회적기업</a:t>
            </a:r>
            <a:r>
              <a:rPr dirty="0" smtClean="0"/>
              <a:t> 컨설턴트에게 요구되는 역량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242E74-B546-40E0-8527-A95895D5A251}" type="slidenum">
              <a:rPr lang="ko-KR" altLang="en-US" smtClean="0"/>
              <a:pPr>
                <a:defRPr/>
              </a:pPr>
              <a:t>8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 bwMode="auto">
          <a:xfrm>
            <a:off x="2041525" y="1722438"/>
            <a:ext cx="2130425" cy="554037"/>
          </a:xfrm>
          <a:prstGeom prst="rect">
            <a:avLst/>
          </a:prstGeom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/>
              <a:t>영리기업</a:t>
            </a:r>
          </a:p>
        </p:txBody>
      </p:sp>
      <p:sp>
        <p:nvSpPr>
          <p:cNvPr id="6" name="직사각형 5"/>
          <p:cNvSpPr/>
          <p:nvPr/>
        </p:nvSpPr>
        <p:spPr bwMode="auto">
          <a:xfrm>
            <a:off x="4221163" y="1722438"/>
            <a:ext cx="2130425" cy="554037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 err="1"/>
              <a:t>사회적기업</a:t>
            </a:r>
            <a:endParaRPr lang="ko-KR" altLang="en-US" sz="1200" b="1" dirty="0"/>
          </a:p>
        </p:txBody>
      </p:sp>
      <p:sp>
        <p:nvSpPr>
          <p:cNvPr id="7" name="직사각형 6"/>
          <p:cNvSpPr/>
          <p:nvPr/>
        </p:nvSpPr>
        <p:spPr bwMode="auto">
          <a:xfrm>
            <a:off x="1071563" y="2346325"/>
            <a:ext cx="920750" cy="554038"/>
          </a:xfrm>
          <a:prstGeom prst="rect">
            <a:avLst/>
          </a:prstGeom>
          <a:solidFill>
            <a:schemeClr val="bg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/>
              <a:t>공통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2041525" y="2346325"/>
            <a:ext cx="4310063" cy="55403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latinLnBrk="0">
              <a:defRPr/>
            </a:pPr>
            <a:r>
              <a:rPr lang="ko-KR" altLang="en-US" sz="1200" dirty="0">
                <a:solidFill>
                  <a:srgbClr val="000000"/>
                </a:solidFill>
                <a:latin typeface="08서울한강체 M"/>
              </a:rPr>
              <a:t>프로젝트관리</a:t>
            </a:r>
            <a:r>
              <a:rPr lang="en-US" altLang="ko-KR" sz="1200" dirty="0">
                <a:solidFill>
                  <a:srgbClr val="000000"/>
                </a:solidFill>
                <a:latin typeface="08서울한강체 M"/>
              </a:rPr>
              <a:t>, </a:t>
            </a:r>
            <a:r>
              <a:rPr lang="ko-KR" altLang="en-US" sz="1200" dirty="0">
                <a:solidFill>
                  <a:srgbClr val="000000"/>
                </a:solidFill>
                <a:latin typeface="08서울한강체 M"/>
              </a:rPr>
              <a:t>경영연구 방법론</a:t>
            </a:r>
            <a:r>
              <a:rPr lang="en-US" altLang="ko-KR" sz="1200" dirty="0">
                <a:solidFill>
                  <a:srgbClr val="000000"/>
                </a:solidFill>
                <a:latin typeface="08서울한강체 M"/>
              </a:rPr>
              <a:t>, </a:t>
            </a:r>
            <a:r>
              <a:rPr lang="ko-KR" altLang="en-US" sz="1200" dirty="0">
                <a:solidFill>
                  <a:srgbClr val="000000"/>
                </a:solidFill>
                <a:latin typeface="08서울한강체 M"/>
              </a:rPr>
              <a:t>경영과학</a:t>
            </a:r>
            <a:r>
              <a:rPr lang="en-US" altLang="ko-KR" sz="1200" dirty="0">
                <a:solidFill>
                  <a:srgbClr val="000000"/>
                </a:solidFill>
                <a:latin typeface="08서울한강체 M"/>
              </a:rPr>
              <a:t>, </a:t>
            </a:r>
            <a:r>
              <a:rPr lang="ko-KR" altLang="en-US" sz="1200" dirty="0">
                <a:solidFill>
                  <a:srgbClr val="000000"/>
                </a:solidFill>
                <a:latin typeface="08서울한강체 M"/>
              </a:rPr>
              <a:t>커뮤니케이션 스킬</a:t>
            </a:r>
            <a:endParaRPr lang="ko-KR" altLang="en-US" sz="1200" dirty="0">
              <a:solidFill>
                <a:srgbClr val="000000"/>
              </a:solidFill>
              <a:latin typeface="바탕"/>
            </a:endParaRPr>
          </a:p>
        </p:txBody>
      </p:sp>
      <p:sp>
        <p:nvSpPr>
          <p:cNvPr id="9" name="직사각형 8"/>
          <p:cNvSpPr/>
          <p:nvPr/>
        </p:nvSpPr>
        <p:spPr bwMode="auto">
          <a:xfrm>
            <a:off x="1071563" y="2968625"/>
            <a:ext cx="920750" cy="771525"/>
          </a:xfrm>
          <a:prstGeom prst="rect">
            <a:avLst/>
          </a:prstGeom>
          <a:solidFill>
            <a:schemeClr val="bg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/>
              <a:t>경영일반</a:t>
            </a:r>
          </a:p>
        </p:txBody>
      </p:sp>
      <p:sp>
        <p:nvSpPr>
          <p:cNvPr id="10" name="직사각형 9"/>
          <p:cNvSpPr/>
          <p:nvPr/>
        </p:nvSpPr>
        <p:spPr bwMode="auto">
          <a:xfrm>
            <a:off x="2041525" y="2968625"/>
            <a:ext cx="4310063" cy="7715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latinLnBrk="0">
              <a:defRPr/>
            </a:pPr>
            <a:r>
              <a:rPr lang="ko-KR" altLang="en-US" sz="1200" dirty="0">
                <a:solidFill>
                  <a:srgbClr val="000000"/>
                </a:solidFill>
                <a:latin typeface="08서울한강체 M"/>
              </a:rPr>
              <a:t>인적자원개발 및 관리</a:t>
            </a:r>
            <a:r>
              <a:rPr lang="en-US" altLang="ko-KR" sz="1200" dirty="0">
                <a:solidFill>
                  <a:srgbClr val="000000"/>
                </a:solidFill>
                <a:latin typeface="08서울한강체 M"/>
              </a:rPr>
              <a:t>, </a:t>
            </a:r>
            <a:r>
              <a:rPr lang="ko-KR" altLang="en-US" sz="1200" dirty="0">
                <a:solidFill>
                  <a:srgbClr val="000000"/>
                </a:solidFill>
                <a:latin typeface="08서울한강체 M"/>
              </a:rPr>
              <a:t>마케팅</a:t>
            </a:r>
            <a:r>
              <a:rPr lang="en-US" altLang="ko-KR" sz="1200" dirty="0">
                <a:solidFill>
                  <a:srgbClr val="000000"/>
                </a:solidFill>
                <a:latin typeface="08서울한강체 M"/>
              </a:rPr>
              <a:t>, </a:t>
            </a:r>
            <a:r>
              <a:rPr lang="ko-KR" altLang="en-US" sz="1200" dirty="0">
                <a:solidFill>
                  <a:srgbClr val="000000"/>
                </a:solidFill>
                <a:latin typeface="08서울한강체 M"/>
              </a:rPr>
              <a:t>기업 재무</a:t>
            </a:r>
            <a:r>
              <a:rPr lang="en-US" altLang="ko-KR" sz="1200" dirty="0">
                <a:solidFill>
                  <a:srgbClr val="000000"/>
                </a:solidFill>
                <a:latin typeface="08서울한강체 M"/>
              </a:rPr>
              <a:t>, </a:t>
            </a:r>
            <a:r>
              <a:rPr lang="ko-KR" altLang="en-US" sz="1200" dirty="0">
                <a:solidFill>
                  <a:srgbClr val="000000"/>
                </a:solidFill>
                <a:latin typeface="08서울한강체 M"/>
              </a:rPr>
              <a:t>조직진단</a:t>
            </a:r>
            <a:r>
              <a:rPr lang="en-US" altLang="ko-KR" sz="1200" dirty="0">
                <a:solidFill>
                  <a:srgbClr val="000000"/>
                </a:solidFill>
                <a:latin typeface="08서울한강체 M"/>
              </a:rPr>
              <a:t>, </a:t>
            </a:r>
            <a:r>
              <a:rPr lang="ko-KR" altLang="en-US" sz="1200" dirty="0">
                <a:solidFill>
                  <a:srgbClr val="000000"/>
                </a:solidFill>
                <a:latin typeface="08서울한강체 M"/>
              </a:rPr>
              <a:t>혁신사례 관리</a:t>
            </a:r>
            <a:r>
              <a:rPr lang="en-US" altLang="ko-KR" sz="1200" dirty="0">
                <a:solidFill>
                  <a:srgbClr val="000000"/>
                </a:solidFill>
                <a:latin typeface="08서울한강체 M"/>
              </a:rPr>
              <a:t>, </a:t>
            </a:r>
            <a:r>
              <a:rPr lang="ko-KR" altLang="en-US" sz="1200" dirty="0">
                <a:solidFill>
                  <a:srgbClr val="000000"/>
                </a:solidFill>
                <a:latin typeface="08서울한강체 M"/>
              </a:rPr>
              <a:t>경영전략</a:t>
            </a:r>
            <a:endParaRPr lang="ko-KR" altLang="en-US" sz="1200" dirty="0">
              <a:solidFill>
                <a:srgbClr val="000000"/>
              </a:solidFill>
              <a:latin typeface="바탕"/>
            </a:endParaRPr>
          </a:p>
        </p:txBody>
      </p:sp>
      <p:sp>
        <p:nvSpPr>
          <p:cNvPr id="11" name="직사각형 10"/>
          <p:cNvSpPr/>
          <p:nvPr/>
        </p:nvSpPr>
        <p:spPr bwMode="auto">
          <a:xfrm>
            <a:off x="1071563" y="3808413"/>
            <a:ext cx="920750" cy="1057275"/>
          </a:xfrm>
          <a:prstGeom prst="rect">
            <a:avLst/>
          </a:prstGeom>
          <a:solidFill>
            <a:schemeClr val="bg1">
              <a:lumMod val="5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200" b="1" dirty="0"/>
              <a:t>기타지식</a:t>
            </a:r>
          </a:p>
        </p:txBody>
      </p:sp>
      <p:sp>
        <p:nvSpPr>
          <p:cNvPr id="12" name="직사각형 11"/>
          <p:cNvSpPr/>
          <p:nvPr/>
        </p:nvSpPr>
        <p:spPr bwMode="auto">
          <a:xfrm>
            <a:off x="2041525" y="3808413"/>
            <a:ext cx="2106613" cy="10572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latinLnBrk="0">
              <a:defRPr/>
            </a:pPr>
            <a:r>
              <a:rPr lang="ko-KR" altLang="en-US" sz="1200" dirty="0">
                <a:solidFill>
                  <a:srgbClr val="000000"/>
                </a:solidFill>
                <a:latin typeface="08서울한강체 M"/>
              </a:rPr>
              <a:t>글로벌 경영</a:t>
            </a:r>
            <a:r>
              <a:rPr lang="en-US" altLang="ko-KR" sz="1200" dirty="0">
                <a:solidFill>
                  <a:srgbClr val="000000"/>
                </a:solidFill>
                <a:latin typeface="08서울한강체 M"/>
              </a:rPr>
              <a:t>, </a:t>
            </a:r>
            <a:r>
              <a:rPr lang="ko-KR" altLang="en-US" sz="1200" dirty="0">
                <a:solidFill>
                  <a:srgbClr val="000000"/>
                </a:solidFill>
                <a:latin typeface="08서울한강체 M"/>
              </a:rPr>
              <a:t>기술경영</a:t>
            </a:r>
            <a:r>
              <a:rPr lang="en-US" altLang="ko-KR" sz="1200" dirty="0">
                <a:solidFill>
                  <a:srgbClr val="000000"/>
                </a:solidFill>
                <a:latin typeface="08서울한강체 M"/>
              </a:rPr>
              <a:t>, IT </a:t>
            </a:r>
            <a:r>
              <a:rPr lang="ko-KR" altLang="en-US" sz="1200" dirty="0">
                <a:solidFill>
                  <a:srgbClr val="000000"/>
                </a:solidFill>
                <a:latin typeface="08서울한강체 M"/>
              </a:rPr>
              <a:t>융합</a:t>
            </a:r>
            <a:r>
              <a:rPr lang="en-US" altLang="ko-KR" sz="1200" dirty="0">
                <a:solidFill>
                  <a:srgbClr val="000000"/>
                </a:solidFill>
                <a:latin typeface="08서울한강체 M"/>
              </a:rPr>
              <a:t>, </a:t>
            </a:r>
            <a:r>
              <a:rPr lang="ko-KR" altLang="en-US" sz="1200" dirty="0">
                <a:solidFill>
                  <a:srgbClr val="000000"/>
                </a:solidFill>
                <a:latin typeface="08서울한강체 M"/>
              </a:rPr>
              <a:t>생산 및 품질관리</a:t>
            </a:r>
            <a:r>
              <a:rPr lang="en-US" altLang="ko-KR" sz="1200" dirty="0">
                <a:solidFill>
                  <a:srgbClr val="000000"/>
                </a:solidFill>
                <a:latin typeface="08서울한강체 M"/>
              </a:rPr>
              <a:t>, </a:t>
            </a:r>
            <a:r>
              <a:rPr lang="ko-KR" altLang="en-US" sz="1200" dirty="0">
                <a:solidFill>
                  <a:srgbClr val="000000"/>
                </a:solidFill>
                <a:latin typeface="08서울한강체 M"/>
              </a:rPr>
              <a:t>지식 정보 등</a:t>
            </a:r>
            <a:endParaRPr lang="ko-KR" altLang="en-US" sz="1200" dirty="0">
              <a:solidFill>
                <a:srgbClr val="000000"/>
              </a:solidFill>
              <a:latin typeface="바탕"/>
            </a:endParaRPr>
          </a:p>
        </p:txBody>
      </p:sp>
      <p:sp>
        <p:nvSpPr>
          <p:cNvPr id="13" name="직사각형 12"/>
          <p:cNvSpPr/>
          <p:nvPr/>
        </p:nvSpPr>
        <p:spPr bwMode="auto">
          <a:xfrm>
            <a:off x="4171950" y="3808413"/>
            <a:ext cx="2179638" cy="10572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latinLnBrk="0">
              <a:defRPr/>
            </a:pPr>
            <a:endParaRPr lang="ko-KR" altLang="en-US" sz="1200" dirty="0">
              <a:solidFill>
                <a:srgbClr val="000000"/>
              </a:solidFill>
              <a:latin typeface="바탕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04900" y="1187450"/>
            <a:ext cx="5246688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defRPr/>
            </a:pPr>
            <a:r>
              <a:rPr lang="ko-KR" altLang="en-US" sz="1100" dirty="0" err="1">
                <a:latin typeface="+mn-ea"/>
                <a:ea typeface="+mn-ea"/>
              </a:rPr>
              <a:t>사회적기업</a:t>
            </a:r>
            <a:r>
              <a:rPr lang="ko-KR" altLang="en-US" sz="1100" dirty="0">
                <a:latin typeface="+mn-ea"/>
                <a:ea typeface="+mn-ea"/>
              </a:rPr>
              <a:t> 컨설턴트에게 요구되는 역량은 기존 경영역량 외에도 사단법인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사회복지법인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비영리민간단체 등 유형에 따른 지식과 역량이 필요함</a:t>
            </a:r>
            <a:r>
              <a:rPr lang="en-US" altLang="ko-KR" sz="1100" dirty="0">
                <a:latin typeface="+mn-ea"/>
                <a:ea typeface="+mn-ea"/>
              </a:rPr>
              <a:t>.</a:t>
            </a:r>
            <a:endParaRPr lang="ko-KR" altLang="en-US" sz="1100" dirty="0">
              <a:latin typeface="+mn-ea"/>
              <a:ea typeface="+mn-ea"/>
            </a:endParaRPr>
          </a:p>
        </p:txBody>
      </p:sp>
      <p:grpSp>
        <p:nvGrpSpPr>
          <p:cNvPr id="25614" name="그룹 14"/>
          <p:cNvGrpSpPr>
            <a:grpSpLocks/>
          </p:cNvGrpSpPr>
          <p:nvPr/>
        </p:nvGrpSpPr>
        <p:grpSpPr bwMode="auto">
          <a:xfrm>
            <a:off x="225425" y="1158875"/>
            <a:ext cx="893763" cy="704850"/>
            <a:chOff x="680424" y="7372392"/>
            <a:chExt cx="893193" cy="705590"/>
          </a:xfrm>
        </p:grpSpPr>
        <p:sp>
          <p:nvSpPr>
            <p:cNvPr id="16" name="TextBox 15"/>
            <p:cNvSpPr txBox="1"/>
            <p:nvPr/>
          </p:nvSpPr>
          <p:spPr>
            <a:xfrm>
              <a:off x="680424" y="7677512"/>
              <a:ext cx="893193" cy="4004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‘</a:t>
              </a: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사회적기업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컨설턴트 역량</a:t>
              </a:r>
            </a:p>
          </p:txBody>
        </p:sp>
        <p:pic>
          <p:nvPicPr>
            <p:cNvPr id="25636" name="그림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AutoShape 7"/>
          <p:cNvSpPr>
            <a:spLocks noChangeArrowheads="1"/>
          </p:cNvSpPr>
          <p:nvPr/>
        </p:nvSpPr>
        <p:spPr bwMode="auto">
          <a:xfrm>
            <a:off x="379413" y="5205413"/>
            <a:ext cx="6122987" cy="3349625"/>
          </a:xfrm>
          <a:prstGeom prst="roundRect">
            <a:avLst>
              <a:gd name="adj" fmla="val 4722"/>
            </a:avLst>
          </a:prstGeom>
          <a:blipFill dpi="0" rotWithShape="0">
            <a:blip r:embed="rId3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/>
        </p:nvGraphicFramePr>
        <p:xfrm>
          <a:off x="508000" y="5634038"/>
          <a:ext cx="5800725" cy="2792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725"/>
              </a:tblGrid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052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L="91438" marR="91438" marT="42192" marB="42192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5634" name="그림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5087938"/>
            <a:ext cx="2444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5. </a:t>
            </a:r>
            <a:r>
              <a:rPr dirty="0" err="1" smtClean="0"/>
              <a:t>재무관리</a:t>
            </a:r>
            <a:r>
              <a:rPr dirty="0" smtClean="0"/>
              <a:t> </a:t>
            </a:r>
            <a:endParaRPr dirty="0"/>
          </a:p>
        </p:txBody>
      </p:sp>
      <p:sp>
        <p:nvSpPr>
          <p:cNvPr id="180227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196D3823-0D02-4148-98DA-E6C9EE476340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80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80231" name="그룹 22"/>
          <p:cNvGrpSpPr>
            <a:grpSpLocks/>
          </p:cNvGrpSpPr>
          <p:nvPr/>
        </p:nvGrpSpPr>
        <p:grpSpPr bwMode="auto">
          <a:xfrm>
            <a:off x="298639" y="1158876"/>
            <a:ext cx="748923" cy="704907"/>
            <a:chOff x="752612" y="7372392"/>
            <a:chExt cx="748547" cy="706047"/>
          </a:xfrm>
        </p:grpSpPr>
        <p:sp>
          <p:nvSpPr>
            <p:cNvPr id="24" name="TextBox 23"/>
            <p:cNvSpPr txBox="1"/>
            <p:nvPr/>
          </p:nvSpPr>
          <p:spPr>
            <a:xfrm>
              <a:off x="752612" y="7677682"/>
              <a:ext cx="748547" cy="4007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1. </a:t>
              </a: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손익계산서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80252" name="그림 2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0232" name="그룹 34"/>
          <p:cNvGrpSpPr>
            <a:grpSpLocks/>
          </p:cNvGrpSpPr>
          <p:nvPr/>
        </p:nvGrpSpPr>
        <p:grpSpPr bwMode="auto">
          <a:xfrm>
            <a:off x="946150" y="1709738"/>
            <a:ext cx="5437076" cy="4248150"/>
            <a:chOff x="-608396" y="2448136"/>
            <a:chExt cx="8119502" cy="4247728"/>
          </a:xfrm>
        </p:grpSpPr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-608396" y="2457660"/>
              <a:ext cx="8119502" cy="42382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000000"/>
              </a:outerShdw>
            </a:effectLst>
          </p:spPr>
          <p:txBody>
            <a:bodyPr lIns="90000" tIns="46800" rIns="90000" bIns="4680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3" name="Text Box 14"/>
            <p:cNvSpPr txBox="1">
              <a:spLocks noChangeArrowheads="1"/>
            </p:cNvSpPr>
            <p:nvPr/>
          </p:nvSpPr>
          <p:spPr bwMode="auto">
            <a:xfrm>
              <a:off x="-524585" y="2917989"/>
              <a:ext cx="1101816" cy="36842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90000" tIns="46800" rIns="90000" bIns="4680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lnSpc>
                  <a:spcPct val="285000"/>
                </a:lnSpc>
                <a:defRPr/>
              </a:pPr>
              <a:r>
                <a:rPr lang="ko-KR" altLang="en-US" sz="1200" b="1" kern="0" dirty="0" smtClean="0">
                  <a:solidFill>
                    <a:srgbClr val="000000"/>
                  </a:solidFill>
                  <a:latin typeface="+mn-ea"/>
                </a:rPr>
                <a:t>매출액</a:t>
              </a:r>
            </a:p>
            <a:p>
              <a:pPr algn="ctr" latinLnBrk="0">
                <a:lnSpc>
                  <a:spcPct val="285000"/>
                </a:lnSpc>
                <a:defRPr/>
              </a:pPr>
              <a:r>
                <a:rPr lang="ko-KR" altLang="en-US" sz="1200" b="1" kern="0" dirty="0" smtClean="0">
                  <a:solidFill>
                    <a:srgbClr val="000000"/>
                  </a:solidFill>
                  <a:latin typeface="+mn-ea"/>
                </a:rPr>
                <a:t>매출원가</a:t>
              </a:r>
            </a:p>
            <a:p>
              <a:pPr algn="ctr" latinLnBrk="0">
                <a:lnSpc>
                  <a:spcPct val="285000"/>
                </a:lnSpc>
                <a:defRPr/>
              </a:pPr>
              <a:r>
                <a:rPr lang="ko-KR" altLang="en-US" sz="1200" b="1" kern="0" dirty="0" smtClean="0">
                  <a:solidFill>
                    <a:srgbClr val="000000"/>
                  </a:solidFill>
                  <a:latin typeface="+mn-ea"/>
                </a:rPr>
                <a:t>매출이익</a:t>
              </a:r>
            </a:p>
            <a:p>
              <a:pPr algn="ctr" latinLnBrk="0">
                <a:lnSpc>
                  <a:spcPct val="285000"/>
                </a:lnSpc>
                <a:defRPr/>
              </a:pPr>
              <a:r>
                <a:rPr lang="ko-KR" altLang="en-US" sz="1200" b="1" kern="0" dirty="0" smtClean="0">
                  <a:solidFill>
                    <a:srgbClr val="000000"/>
                  </a:solidFill>
                  <a:latin typeface="+mn-ea"/>
                </a:rPr>
                <a:t>판매비</a:t>
              </a:r>
            </a:p>
            <a:p>
              <a:pPr algn="ctr" latinLnBrk="0">
                <a:lnSpc>
                  <a:spcPct val="285000"/>
                </a:lnSpc>
                <a:defRPr/>
              </a:pPr>
              <a:r>
                <a:rPr lang="ko-KR" altLang="en-US" sz="1200" b="1" kern="0" dirty="0" smtClean="0">
                  <a:solidFill>
                    <a:srgbClr val="000000"/>
                  </a:solidFill>
                  <a:latin typeface="+mn-ea"/>
                </a:rPr>
                <a:t>한계이익</a:t>
              </a:r>
            </a:p>
            <a:p>
              <a:pPr algn="ctr" latinLnBrk="0">
                <a:lnSpc>
                  <a:spcPct val="285000"/>
                </a:lnSpc>
                <a:defRPr/>
              </a:pPr>
              <a:r>
                <a:rPr lang="ko-KR" altLang="en-US" sz="1200" b="1" kern="0" dirty="0" smtClean="0">
                  <a:solidFill>
                    <a:srgbClr val="000000"/>
                  </a:solidFill>
                  <a:latin typeface="+mn-ea"/>
                </a:rPr>
                <a:t>일반관리비</a:t>
              </a:r>
            </a:p>
            <a:p>
              <a:pPr algn="ctr" latinLnBrk="0">
                <a:lnSpc>
                  <a:spcPct val="285000"/>
                </a:lnSpc>
                <a:defRPr/>
              </a:pPr>
              <a:r>
                <a:rPr lang="ko-KR" altLang="en-US" sz="1200" b="1" kern="0" dirty="0" smtClean="0">
                  <a:solidFill>
                    <a:srgbClr val="000000"/>
                  </a:solidFill>
                  <a:latin typeface="+mn-ea"/>
                </a:rPr>
                <a:t>경상이익</a:t>
              </a:r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>
              <a:off x="-608396" y="3497369"/>
              <a:ext cx="811950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lIns="90000" tIns="46800" rIns="90000" bIns="4680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>
              <a:off x="-608396" y="4059288"/>
              <a:ext cx="811950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lIns="90000" tIns="46800" rIns="90000" bIns="4680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>
              <a:off x="-608396" y="6206963"/>
              <a:ext cx="811950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lIns="90000" tIns="46800" rIns="90000" bIns="4680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7" name="Line 18"/>
            <p:cNvSpPr>
              <a:spLocks noChangeShapeType="1"/>
            </p:cNvSpPr>
            <p:nvPr/>
          </p:nvSpPr>
          <p:spPr bwMode="auto">
            <a:xfrm>
              <a:off x="-608396" y="5694251"/>
              <a:ext cx="811950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lIns="90000" tIns="46800" rIns="90000" bIns="4680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8" name="Line 19"/>
            <p:cNvSpPr>
              <a:spLocks noChangeShapeType="1"/>
            </p:cNvSpPr>
            <p:nvPr/>
          </p:nvSpPr>
          <p:spPr bwMode="auto">
            <a:xfrm>
              <a:off x="-608396" y="5157729"/>
              <a:ext cx="811950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lIns="90000" tIns="46800" rIns="90000" bIns="4680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9" name="Line 20"/>
            <p:cNvSpPr>
              <a:spLocks noChangeShapeType="1"/>
            </p:cNvSpPr>
            <p:nvPr/>
          </p:nvSpPr>
          <p:spPr bwMode="auto">
            <a:xfrm>
              <a:off x="-608396" y="4608508"/>
              <a:ext cx="811950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lIns="90000" tIns="46800" rIns="90000" bIns="4680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-608396" y="2448136"/>
              <a:ext cx="8115414" cy="512711"/>
            </a:xfrm>
            <a:prstGeom prst="rect">
              <a:avLst/>
            </a:prstGeom>
            <a:solidFill>
              <a:srgbClr val="F5EB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26" name="Text Box 22"/>
            <p:cNvSpPr txBox="1">
              <a:spLocks noChangeArrowheads="1"/>
            </p:cNvSpPr>
            <p:nvPr/>
          </p:nvSpPr>
          <p:spPr bwMode="auto">
            <a:xfrm>
              <a:off x="-346740" y="2602108"/>
              <a:ext cx="721597" cy="27778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90000" tIns="46800" rIns="90000" bIns="4680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ko-KR" altLang="en-US" sz="1200" b="1" kern="0" dirty="0" smtClean="0">
                  <a:solidFill>
                    <a:srgbClr val="000000"/>
                  </a:solidFill>
                  <a:latin typeface="+mn-ea"/>
                </a:rPr>
                <a:t>구  분</a:t>
              </a:r>
            </a:p>
          </p:txBody>
        </p:sp>
        <p:sp>
          <p:nvSpPr>
            <p:cNvPr id="27" name="Text Box 23"/>
            <p:cNvSpPr txBox="1">
              <a:spLocks noChangeArrowheads="1"/>
            </p:cNvSpPr>
            <p:nvPr/>
          </p:nvSpPr>
          <p:spPr bwMode="auto">
            <a:xfrm>
              <a:off x="1094409" y="2602108"/>
              <a:ext cx="799277" cy="27778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90000" tIns="46800" rIns="90000" bIns="4680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en-US" altLang="ko-KR" sz="1200" b="1" kern="0" dirty="0" smtClean="0">
                  <a:solidFill>
                    <a:srgbClr val="000000"/>
                  </a:solidFill>
                  <a:latin typeface="+mn-ea"/>
                </a:rPr>
                <a:t>2013</a:t>
              </a:r>
              <a:r>
                <a:rPr lang="ko-KR" altLang="en-US" sz="1200" b="1" kern="0" dirty="0" smtClean="0">
                  <a:solidFill>
                    <a:srgbClr val="000000"/>
                  </a:solidFill>
                  <a:latin typeface="+mn-ea"/>
                </a:rPr>
                <a:t>년</a:t>
              </a:r>
            </a:p>
          </p:txBody>
        </p:sp>
        <p:sp>
          <p:nvSpPr>
            <p:cNvPr id="28" name="Text Box 24"/>
            <p:cNvSpPr txBox="1">
              <a:spLocks noChangeArrowheads="1"/>
            </p:cNvSpPr>
            <p:nvPr/>
          </p:nvSpPr>
          <p:spPr bwMode="auto">
            <a:xfrm>
              <a:off x="6276418" y="2602108"/>
              <a:ext cx="799276" cy="27778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90000" tIns="46800" rIns="90000" bIns="4680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en-US" altLang="ko-KR" sz="1200" b="1" kern="0" dirty="0" smtClean="0">
                  <a:solidFill>
                    <a:srgbClr val="000000"/>
                  </a:solidFill>
                  <a:latin typeface="+mn-ea"/>
                </a:rPr>
                <a:t>2016</a:t>
              </a:r>
              <a:r>
                <a:rPr lang="ko-KR" altLang="en-US" sz="1200" b="1" kern="0" dirty="0" smtClean="0">
                  <a:solidFill>
                    <a:srgbClr val="000000"/>
                  </a:solidFill>
                  <a:latin typeface="+mn-ea"/>
                </a:rPr>
                <a:t>년</a:t>
              </a:r>
            </a:p>
          </p:txBody>
        </p:sp>
        <p:sp>
          <p:nvSpPr>
            <p:cNvPr id="29" name="Line 25"/>
            <p:cNvSpPr>
              <a:spLocks noChangeShapeType="1"/>
            </p:cNvSpPr>
            <p:nvPr/>
          </p:nvSpPr>
          <p:spPr bwMode="auto">
            <a:xfrm>
              <a:off x="665130" y="2448136"/>
              <a:ext cx="0" cy="42477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lIns="90000" tIns="46800" rIns="90000" bIns="4680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0" name="Line 26"/>
            <p:cNvSpPr>
              <a:spLocks noChangeShapeType="1"/>
            </p:cNvSpPr>
            <p:nvPr/>
          </p:nvSpPr>
          <p:spPr bwMode="auto">
            <a:xfrm>
              <a:off x="4011462" y="2448136"/>
              <a:ext cx="0" cy="42477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lIns="90000" tIns="46800" rIns="90000" bIns="4680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1" name="Line 27"/>
            <p:cNvSpPr>
              <a:spLocks noChangeShapeType="1"/>
            </p:cNvSpPr>
            <p:nvPr/>
          </p:nvSpPr>
          <p:spPr bwMode="auto">
            <a:xfrm>
              <a:off x="2374069" y="2448136"/>
              <a:ext cx="0" cy="42477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lIns="90000" tIns="46800" rIns="90000" bIns="4680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2" name="Line 28"/>
            <p:cNvSpPr>
              <a:spLocks noChangeShapeType="1"/>
            </p:cNvSpPr>
            <p:nvPr/>
          </p:nvSpPr>
          <p:spPr bwMode="auto">
            <a:xfrm>
              <a:off x="5796034" y="2448136"/>
              <a:ext cx="0" cy="42477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lIns="90000" tIns="46800" rIns="90000" bIns="4680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3" name="Text Box 29"/>
            <p:cNvSpPr txBox="1">
              <a:spLocks noChangeArrowheads="1"/>
            </p:cNvSpPr>
            <p:nvPr/>
          </p:nvSpPr>
          <p:spPr bwMode="auto">
            <a:xfrm>
              <a:off x="2766552" y="2602108"/>
              <a:ext cx="799277" cy="27778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90000" tIns="46800" rIns="90000" bIns="4680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en-US" altLang="ko-KR" sz="1200" b="1" kern="0" dirty="0" smtClean="0">
                  <a:solidFill>
                    <a:srgbClr val="000000"/>
                  </a:solidFill>
                  <a:latin typeface="+mn-ea"/>
                </a:rPr>
                <a:t>2014</a:t>
              </a:r>
              <a:r>
                <a:rPr lang="ko-KR" altLang="en-US" sz="1200" b="1" kern="0" dirty="0" smtClean="0">
                  <a:solidFill>
                    <a:srgbClr val="000000"/>
                  </a:solidFill>
                  <a:latin typeface="+mn-ea"/>
                </a:rPr>
                <a:t>년</a:t>
              </a:r>
            </a:p>
          </p:txBody>
        </p:sp>
        <p:sp>
          <p:nvSpPr>
            <p:cNvPr id="34" name="Text Box 30"/>
            <p:cNvSpPr txBox="1">
              <a:spLocks noChangeArrowheads="1"/>
            </p:cNvSpPr>
            <p:nvPr/>
          </p:nvSpPr>
          <p:spPr bwMode="auto">
            <a:xfrm>
              <a:off x="4526596" y="2602108"/>
              <a:ext cx="799276" cy="27778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90000" tIns="46800" rIns="90000" bIns="46800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en-US" altLang="ko-KR" sz="1200" b="1" kern="0" dirty="0" smtClean="0">
                  <a:solidFill>
                    <a:srgbClr val="000000"/>
                  </a:solidFill>
                  <a:latin typeface="+mn-ea"/>
                </a:rPr>
                <a:t>2015</a:t>
              </a:r>
              <a:r>
                <a:rPr lang="ko-KR" altLang="en-US" sz="1200" b="1" kern="0" dirty="0" smtClean="0">
                  <a:solidFill>
                    <a:srgbClr val="000000"/>
                  </a:solidFill>
                  <a:latin typeface="+mn-ea"/>
                </a:rPr>
                <a:t>년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81250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5. </a:t>
            </a:r>
            <a:r>
              <a:rPr dirty="0" err="1" smtClean="0"/>
              <a:t>재무관리</a:t>
            </a:r>
            <a:r>
              <a:rPr dirty="0" smtClean="0"/>
              <a:t> </a:t>
            </a:r>
            <a:endParaRPr dirty="0"/>
          </a:p>
        </p:txBody>
      </p:sp>
      <p:sp>
        <p:nvSpPr>
          <p:cNvPr id="181251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A07DC314-67D9-4476-A4A5-7CFB33EFEB65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81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81255" name="그룹 22"/>
          <p:cNvGrpSpPr>
            <a:grpSpLocks/>
          </p:cNvGrpSpPr>
          <p:nvPr/>
        </p:nvGrpSpPr>
        <p:grpSpPr bwMode="auto">
          <a:xfrm>
            <a:off x="106363" y="1158875"/>
            <a:ext cx="1133475" cy="704850"/>
            <a:chOff x="561310" y="7372392"/>
            <a:chExt cx="1131457" cy="705710"/>
          </a:xfrm>
        </p:grpSpPr>
        <p:sp>
          <p:nvSpPr>
            <p:cNvPr id="24" name="TextBox 23"/>
            <p:cNvSpPr txBox="1"/>
            <p:nvPr/>
          </p:nvSpPr>
          <p:spPr>
            <a:xfrm>
              <a:off x="561310" y="7677564"/>
              <a:ext cx="1131457" cy="4005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사회적기업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손익계산서의 오류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81258" name="그림 2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12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158875"/>
            <a:ext cx="5062538" cy="582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3528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5. </a:t>
            </a:r>
            <a:r>
              <a:rPr dirty="0" err="1" smtClean="0"/>
              <a:t>재무관리</a:t>
            </a:r>
            <a:r>
              <a:rPr dirty="0" smtClean="0"/>
              <a:t> </a:t>
            </a:r>
            <a:endParaRPr dirty="0"/>
          </a:p>
        </p:txBody>
      </p:sp>
      <p:sp>
        <p:nvSpPr>
          <p:cNvPr id="182275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F84D3875-20F2-4328-B409-396DFB3CEEBB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82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82279" name="그룹 23"/>
          <p:cNvGrpSpPr>
            <a:grpSpLocks/>
          </p:cNvGrpSpPr>
          <p:nvPr/>
        </p:nvGrpSpPr>
        <p:grpSpPr bwMode="auto">
          <a:xfrm>
            <a:off x="292228" y="1158881"/>
            <a:ext cx="761747" cy="704907"/>
            <a:chOff x="746138" y="7372392"/>
            <a:chExt cx="761494" cy="705902"/>
          </a:xfrm>
        </p:grpSpPr>
        <p:sp>
          <p:nvSpPr>
            <p:cNvPr id="25" name="TextBox 24"/>
            <p:cNvSpPr txBox="1"/>
            <p:nvPr/>
          </p:nvSpPr>
          <p:spPr>
            <a:xfrm>
              <a:off x="746138" y="7677619"/>
              <a:ext cx="761494" cy="4006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2. </a:t>
              </a: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대차대조표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82317" name="그림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2280" name="그룹 23"/>
          <p:cNvGrpSpPr>
            <a:grpSpLocks/>
          </p:cNvGrpSpPr>
          <p:nvPr/>
        </p:nvGrpSpPr>
        <p:grpSpPr bwMode="auto">
          <a:xfrm>
            <a:off x="1054100" y="1425199"/>
            <a:ext cx="5436188" cy="4956175"/>
            <a:chOff x="457200" y="1943100"/>
            <a:chExt cx="8102600" cy="4152900"/>
          </a:xfrm>
        </p:grpSpPr>
        <p:sp>
          <p:nvSpPr>
            <p:cNvPr id="26" name="Rectangle 13"/>
            <p:cNvSpPr>
              <a:spLocks noChangeArrowheads="1"/>
            </p:cNvSpPr>
            <p:nvPr/>
          </p:nvSpPr>
          <p:spPr bwMode="auto">
            <a:xfrm>
              <a:off x="481679" y="1981676"/>
              <a:ext cx="8078121" cy="4114324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28" name="Rectangle 14"/>
            <p:cNvSpPr>
              <a:spLocks noChangeArrowheads="1"/>
            </p:cNvSpPr>
            <p:nvPr/>
          </p:nvSpPr>
          <p:spPr bwMode="auto">
            <a:xfrm>
              <a:off x="457200" y="1943100"/>
              <a:ext cx="2113367" cy="565338"/>
            </a:xfrm>
            <a:prstGeom prst="rect">
              <a:avLst/>
            </a:prstGeom>
            <a:solidFill>
              <a:srgbClr val="F5EBFF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ko-KR" altLang="en-US" sz="1200" b="1" kern="0" smtClean="0">
                  <a:solidFill>
                    <a:srgbClr val="000000"/>
                  </a:solidFill>
                  <a:latin typeface="+mn-ea"/>
                </a:rPr>
                <a:t>구      분</a:t>
              </a:r>
            </a:p>
          </p:txBody>
        </p:sp>
        <p:sp>
          <p:nvSpPr>
            <p:cNvPr id="29" name="Rectangle 15"/>
            <p:cNvSpPr>
              <a:spLocks noChangeArrowheads="1"/>
            </p:cNvSpPr>
            <p:nvPr/>
          </p:nvSpPr>
          <p:spPr bwMode="auto">
            <a:xfrm>
              <a:off x="457200" y="3138955"/>
              <a:ext cx="2113367" cy="320579"/>
            </a:xfrm>
            <a:prstGeom prst="rect">
              <a:avLst/>
            </a:prstGeom>
            <a:solidFill>
              <a:srgbClr val="E7FBFF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ko-KR" altLang="en-US" sz="1200" b="1" kern="0" smtClean="0">
                  <a:solidFill>
                    <a:srgbClr val="000000"/>
                  </a:solidFill>
                  <a:latin typeface="+mn-ea"/>
                </a:rPr>
                <a:t>자  산  총  계</a:t>
              </a:r>
            </a:p>
          </p:txBody>
        </p:sp>
        <p:sp>
          <p:nvSpPr>
            <p:cNvPr id="30" name="Rectangle 16"/>
            <p:cNvSpPr>
              <a:spLocks noChangeArrowheads="1"/>
            </p:cNvSpPr>
            <p:nvPr/>
          </p:nvSpPr>
          <p:spPr bwMode="auto">
            <a:xfrm>
              <a:off x="457200" y="4102023"/>
              <a:ext cx="2113367" cy="320579"/>
            </a:xfrm>
            <a:prstGeom prst="rect">
              <a:avLst/>
            </a:prstGeom>
            <a:solidFill>
              <a:srgbClr val="E7FBFF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ko-KR" altLang="en-US" sz="1200" b="1" kern="0" dirty="0" smtClean="0">
                  <a:solidFill>
                    <a:srgbClr val="000000"/>
                  </a:solidFill>
                  <a:latin typeface="+mn-ea"/>
                </a:rPr>
                <a:t>부  채  총  계</a:t>
              </a:r>
            </a:p>
          </p:txBody>
        </p:sp>
        <p:sp>
          <p:nvSpPr>
            <p:cNvPr id="31" name="Rectangle 17"/>
            <p:cNvSpPr>
              <a:spLocks noChangeArrowheads="1"/>
            </p:cNvSpPr>
            <p:nvPr/>
          </p:nvSpPr>
          <p:spPr bwMode="auto">
            <a:xfrm>
              <a:off x="1269092" y="2495135"/>
              <a:ext cx="1321874" cy="323239"/>
            </a:xfrm>
            <a:prstGeom prst="rect">
              <a:avLst/>
            </a:prstGeom>
            <a:solidFill>
              <a:srgbClr val="E7FBFF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ko-KR" altLang="en-US" sz="1200" b="1" kern="0" smtClean="0">
                  <a:solidFill>
                    <a:srgbClr val="000000"/>
                  </a:solidFill>
                  <a:latin typeface="+mn-ea"/>
                </a:rPr>
                <a:t>유 동 자 산</a:t>
              </a:r>
            </a:p>
          </p:txBody>
        </p:sp>
        <p:sp>
          <p:nvSpPr>
            <p:cNvPr id="33" name="Rectangle 18"/>
            <p:cNvSpPr>
              <a:spLocks noChangeArrowheads="1"/>
            </p:cNvSpPr>
            <p:nvPr/>
          </p:nvSpPr>
          <p:spPr bwMode="auto">
            <a:xfrm>
              <a:off x="1269092" y="2818375"/>
              <a:ext cx="1295355" cy="320580"/>
            </a:xfrm>
            <a:prstGeom prst="rect">
              <a:avLst/>
            </a:prstGeom>
            <a:solidFill>
              <a:srgbClr val="E7FBFF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ko-KR" altLang="en-US" sz="1200" b="1" kern="0" smtClean="0">
                  <a:solidFill>
                    <a:srgbClr val="000000"/>
                  </a:solidFill>
                  <a:latin typeface="+mn-ea"/>
                </a:rPr>
                <a:t>고 정 자 산</a:t>
              </a:r>
            </a:p>
          </p:txBody>
        </p:sp>
        <p:sp>
          <p:nvSpPr>
            <p:cNvPr id="37" name="Rectangle 19"/>
            <p:cNvSpPr>
              <a:spLocks noChangeArrowheads="1"/>
            </p:cNvSpPr>
            <p:nvPr/>
          </p:nvSpPr>
          <p:spPr bwMode="auto">
            <a:xfrm>
              <a:off x="1269092" y="3459534"/>
              <a:ext cx="1295355" cy="321910"/>
            </a:xfrm>
            <a:prstGeom prst="rect">
              <a:avLst/>
            </a:prstGeom>
            <a:solidFill>
              <a:srgbClr val="E7FBFF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ko-KR" altLang="en-US" sz="1200" b="1" kern="0" smtClean="0">
                  <a:solidFill>
                    <a:srgbClr val="000000"/>
                  </a:solidFill>
                  <a:latin typeface="+mn-ea"/>
                </a:rPr>
                <a:t>유 동 부 채</a:t>
              </a:r>
            </a:p>
          </p:txBody>
        </p:sp>
        <p:sp>
          <p:nvSpPr>
            <p:cNvPr id="39" name="Rectangle 20"/>
            <p:cNvSpPr>
              <a:spLocks noChangeArrowheads="1"/>
            </p:cNvSpPr>
            <p:nvPr/>
          </p:nvSpPr>
          <p:spPr bwMode="auto">
            <a:xfrm>
              <a:off x="1269092" y="3781443"/>
              <a:ext cx="1295355" cy="320580"/>
            </a:xfrm>
            <a:prstGeom prst="rect">
              <a:avLst/>
            </a:prstGeom>
            <a:solidFill>
              <a:srgbClr val="E7FBFF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ko-KR" altLang="en-US" sz="1200" b="1" kern="0" smtClean="0">
                  <a:solidFill>
                    <a:srgbClr val="000000"/>
                  </a:solidFill>
                  <a:latin typeface="+mn-ea"/>
                </a:rPr>
                <a:t>고 정 부 채</a:t>
              </a:r>
            </a:p>
          </p:txBody>
        </p:sp>
        <p:sp>
          <p:nvSpPr>
            <p:cNvPr id="40" name="Rectangle 21"/>
            <p:cNvSpPr>
              <a:spLocks noChangeArrowheads="1"/>
            </p:cNvSpPr>
            <p:nvPr/>
          </p:nvSpPr>
          <p:spPr bwMode="auto">
            <a:xfrm>
              <a:off x="1269092" y="4422602"/>
              <a:ext cx="1295355" cy="347184"/>
            </a:xfrm>
            <a:prstGeom prst="rect">
              <a:avLst/>
            </a:prstGeom>
            <a:solidFill>
              <a:srgbClr val="E7FBFF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ko-KR" altLang="en-US" sz="1200" b="1" kern="0" smtClean="0">
                  <a:solidFill>
                    <a:srgbClr val="000000"/>
                  </a:solidFill>
                  <a:latin typeface="+mn-ea"/>
                </a:rPr>
                <a:t>자  본  금</a:t>
              </a:r>
            </a:p>
          </p:txBody>
        </p:sp>
        <p:sp>
          <p:nvSpPr>
            <p:cNvPr id="41" name="Rectangle 22"/>
            <p:cNvSpPr>
              <a:spLocks noChangeArrowheads="1"/>
            </p:cNvSpPr>
            <p:nvPr/>
          </p:nvSpPr>
          <p:spPr bwMode="auto">
            <a:xfrm>
              <a:off x="1269092" y="4749833"/>
              <a:ext cx="1295355" cy="320580"/>
            </a:xfrm>
            <a:prstGeom prst="rect">
              <a:avLst/>
            </a:prstGeom>
            <a:solidFill>
              <a:srgbClr val="E7FBFF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ko-KR" altLang="en-US" sz="1200" b="1" kern="0" smtClean="0">
                  <a:solidFill>
                    <a:srgbClr val="000000"/>
                  </a:solidFill>
                  <a:latin typeface="+mn-ea"/>
                </a:rPr>
                <a:t>이익잉여금</a:t>
              </a:r>
            </a:p>
          </p:txBody>
        </p:sp>
        <p:sp>
          <p:nvSpPr>
            <p:cNvPr id="42" name="Rectangle 23"/>
            <p:cNvSpPr>
              <a:spLocks noChangeArrowheads="1"/>
            </p:cNvSpPr>
            <p:nvPr/>
          </p:nvSpPr>
          <p:spPr bwMode="auto">
            <a:xfrm>
              <a:off x="457200" y="5700930"/>
              <a:ext cx="2113367" cy="356495"/>
            </a:xfrm>
            <a:prstGeom prst="rect">
              <a:avLst/>
            </a:prstGeom>
            <a:solidFill>
              <a:srgbClr val="E7FBFF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ko-KR" altLang="en-US" sz="1200" b="1" kern="0" smtClean="0">
                  <a:solidFill>
                    <a:srgbClr val="000000"/>
                  </a:solidFill>
                  <a:latin typeface="+mn-ea"/>
                </a:rPr>
                <a:t>부 채 및 자 본 총 계</a:t>
              </a:r>
            </a:p>
          </p:txBody>
        </p:sp>
        <p:sp>
          <p:nvSpPr>
            <p:cNvPr id="43" name="Rectangle 24"/>
            <p:cNvSpPr>
              <a:spLocks noChangeArrowheads="1"/>
            </p:cNvSpPr>
            <p:nvPr/>
          </p:nvSpPr>
          <p:spPr bwMode="auto">
            <a:xfrm>
              <a:off x="1269092" y="5067752"/>
              <a:ext cx="1295355" cy="320579"/>
            </a:xfrm>
            <a:prstGeom prst="rect">
              <a:avLst/>
            </a:prstGeom>
            <a:solidFill>
              <a:srgbClr val="E7FBFF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en-US" altLang="ko-KR" sz="1200" b="1" kern="0" smtClean="0">
                  <a:solidFill>
                    <a:srgbClr val="000000"/>
                  </a:solidFill>
                  <a:latin typeface="+mn-ea"/>
                </a:rPr>
                <a:t>(</a:t>
              </a:r>
              <a:r>
                <a:rPr lang="ko-KR" altLang="en-US" sz="1200" b="1" kern="0" smtClean="0">
                  <a:solidFill>
                    <a:srgbClr val="000000"/>
                  </a:solidFill>
                  <a:latin typeface="+mn-ea"/>
                </a:rPr>
                <a:t>당기순이익</a:t>
              </a:r>
              <a:r>
                <a:rPr lang="en-US" altLang="ko-KR" sz="1200" b="1" kern="0" smtClean="0">
                  <a:solidFill>
                    <a:srgbClr val="000000"/>
                  </a:solidFill>
                  <a:latin typeface="+mn-ea"/>
                </a:rPr>
                <a:t>)</a:t>
              </a:r>
            </a:p>
          </p:txBody>
        </p:sp>
        <p:sp>
          <p:nvSpPr>
            <p:cNvPr id="44" name="Rectangle 25"/>
            <p:cNvSpPr>
              <a:spLocks noChangeArrowheads="1"/>
            </p:cNvSpPr>
            <p:nvPr/>
          </p:nvSpPr>
          <p:spPr bwMode="auto">
            <a:xfrm>
              <a:off x="457200" y="2495135"/>
              <a:ext cx="818011" cy="643819"/>
            </a:xfrm>
            <a:prstGeom prst="rect">
              <a:avLst/>
            </a:prstGeom>
            <a:solidFill>
              <a:srgbClr val="E7FBFF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ko-KR" altLang="en-US" sz="1200" b="1" kern="0" smtClean="0">
                  <a:solidFill>
                    <a:srgbClr val="000000"/>
                  </a:solidFill>
                  <a:latin typeface="+mn-ea"/>
                </a:rPr>
                <a:t>자  산</a:t>
              </a:r>
            </a:p>
          </p:txBody>
        </p:sp>
        <p:sp>
          <p:nvSpPr>
            <p:cNvPr id="45" name="Rectangle 26"/>
            <p:cNvSpPr>
              <a:spLocks noChangeArrowheads="1"/>
            </p:cNvSpPr>
            <p:nvPr/>
          </p:nvSpPr>
          <p:spPr bwMode="auto">
            <a:xfrm>
              <a:off x="457200" y="3459534"/>
              <a:ext cx="818011" cy="642489"/>
            </a:xfrm>
            <a:prstGeom prst="rect">
              <a:avLst/>
            </a:prstGeom>
            <a:solidFill>
              <a:srgbClr val="E7FBFF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ko-KR" altLang="en-US" sz="1200" b="1" kern="0" smtClean="0">
                  <a:solidFill>
                    <a:srgbClr val="000000"/>
                  </a:solidFill>
                  <a:latin typeface="+mn-ea"/>
                </a:rPr>
                <a:t>부  채</a:t>
              </a:r>
            </a:p>
          </p:txBody>
        </p:sp>
        <p:sp>
          <p:nvSpPr>
            <p:cNvPr id="46" name="Rectangle 27"/>
            <p:cNvSpPr>
              <a:spLocks noChangeArrowheads="1"/>
            </p:cNvSpPr>
            <p:nvPr/>
          </p:nvSpPr>
          <p:spPr bwMode="auto">
            <a:xfrm>
              <a:off x="457200" y="4422602"/>
              <a:ext cx="818011" cy="1013616"/>
            </a:xfrm>
            <a:prstGeom prst="rect">
              <a:avLst/>
            </a:prstGeom>
            <a:solidFill>
              <a:srgbClr val="E7FBFF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ko-KR" altLang="en-US" sz="1200" b="1" kern="0" smtClean="0">
                  <a:solidFill>
                    <a:srgbClr val="000000"/>
                  </a:solidFill>
                  <a:latin typeface="+mn-ea"/>
                </a:rPr>
                <a:t>자  본</a:t>
              </a:r>
            </a:p>
          </p:txBody>
        </p:sp>
        <p:sp>
          <p:nvSpPr>
            <p:cNvPr id="48" name="Rectangle 28"/>
            <p:cNvSpPr>
              <a:spLocks noChangeArrowheads="1"/>
            </p:cNvSpPr>
            <p:nvPr/>
          </p:nvSpPr>
          <p:spPr bwMode="auto">
            <a:xfrm>
              <a:off x="457200" y="5379020"/>
              <a:ext cx="2113367" cy="321910"/>
            </a:xfrm>
            <a:prstGeom prst="rect">
              <a:avLst/>
            </a:prstGeom>
            <a:solidFill>
              <a:srgbClr val="E7FBFF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ko-KR" altLang="en-US" sz="1200" b="1" kern="0" smtClean="0">
                  <a:solidFill>
                    <a:srgbClr val="000000"/>
                  </a:solidFill>
                  <a:latin typeface="+mn-ea"/>
                </a:rPr>
                <a:t>자  본  총  계</a:t>
              </a:r>
            </a:p>
          </p:txBody>
        </p:sp>
        <p:sp>
          <p:nvSpPr>
            <p:cNvPr id="49" name="Rectangle 29"/>
            <p:cNvSpPr>
              <a:spLocks noChangeArrowheads="1"/>
            </p:cNvSpPr>
            <p:nvPr/>
          </p:nvSpPr>
          <p:spPr bwMode="auto">
            <a:xfrm>
              <a:off x="2515488" y="2451238"/>
              <a:ext cx="6019833" cy="360618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50" name="Rectangle 30"/>
            <p:cNvSpPr>
              <a:spLocks noChangeArrowheads="1"/>
            </p:cNvSpPr>
            <p:nvPr/>
          </p:nvSpPr>
          <p:spPr bwMode="auto">
            <a:xfrm>
              <a:off x="2515488" y="1943100"/>
              <a:ext cx="6019833" cy="558686"/>
            </a:xfrm>
            <a:prstGeom prst="rect">
              <a:avLst/>
            </a:prstGeom>
            <a:solidFill>
              <a:srgbClr val="F5EB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endParaRPr lang="ko-KR" altLang="ko-KR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51" name="Text Box 31"/>
            <p:cNvSpPr txBox="1">
              <a:spLocks noChangeArrowheads="1"/>
            </p:cNvSpPr>
            <p:nvPr/>
          </p:nvSpPr>
          <p:spPr bwMode="auto">
            <a:xfrm>
              <a:off x="3107068" y="2058828"/>
              <a:ext cx="624218" cy="26604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en-US" altLang="ko-KR" sz="1200" b="1" kern="0" dirty="0" smtClean="0">
                  <a:solidFill>
                    <a:srgbClr val="000000"/>
                  </a:solidFill>
                  <a:latin typeface="+mn-ea"/>
                </a:rPr>
                <a:t>2013</a:t>
              </a:r>
              <a:r>
                <a:rPr lang="ko-KR" altLang="en-US" sz="1200" b="1" kern="0" dirty="0" smtClean="0">
                  <a:solidFill>
                    <a:srgbClr val="000000"/>
                  </a:solidFill>
                  <a:latin typeface="+mn-ea"/>
                </a:rPr>
                <a:t>년</a:t>
              </a:r>
            </a:p>
          </p:txBody>
        </p:sp>
        <p:sp>
          <p:nvSpPr>
            <p:cNvPr id="52" name="Text Box 32"/>
            <p:cNvSpPr txBox="1">
              <a:spLocks noChangeArrowheads="1"/>
            </p:cNvSpPr>
            <p:nvPr/>
          </p:nvSpPr>
          <p:spPr bwMode="auto">
            <a:xfrm>
              <a:off x="4479941" y="2057498"/>
              <a:ext cx="622178" cy="26604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en-US" altLang="ko-KR" sz="1200" b="1" kern="0" dirty="0" smtClean="0">
                  <a:solidFill>
                    <a:srgbClr val="000000"/>
                  </a:solidFill>
                  <a:latin typeface="+mn-ea"/>
                </a:rPr>
                <a:t>2014</a:t>
              </a:r>
              <a:r>
                <a:rPr lang="ko-KR" altLang="en-US" sz="1200" b="1" kern="0" dirty="0" smtClean="0">
                  <a:solidFill>
                    <a:srgbClr val="000000"/>
                  </a:solidFill>
                  <a:latin typeface="+mn-ea"/>
                </a:rPr>
                <a:t>년</a:t>
              </a:r>
            </a:p>
          </p:txBody>
        </p:sp>
        <p:sp>
          <p:nvSpPr>
            <p:cNvPr id="53" name="Line 34"/>
            <p:cNvSpPr>
              <a:spLocks noChangeShapeType="1"/>
            </p:cNvSpPr>
            <p:nvPr/>
          </p:nvSpPr>
          <p:spPr bwMode="auto">
            <a:xfrm>
              <a:off x="5485626" y="1943100"/>
              <a:ext cx="0" cy="41143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54" name="Line 36"/>
            <p:cNvSpPr>
              <a:spLocks noChangeShapeType="1"/>
            </p:cNvSpPr>
            <p:nvPr/>
          </p:nvSpPr>
          <p:spPr bwMode="auto">
            <a:xfrm>
              <a:off x="4012796" y="1943100"/>
              <a:ext cx="0" cy="41143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56" name="Line 37"/>
            <p:cNvSpPr>
              <a:spLocks noChangeShapeType="1"/>
            </p:cNvSpPr>
            <p:nvPr/>
          </p:nvSpPr>
          <p:spPr bwMode="auto">
            <a:xfrm>
              <a:off x="7009454" y="1943100"/>
              <a:ext cx="0" cy="41143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57" name="Text Box 38"/>
            <p:cNvSpPr txBox="1">
              <a:spLocks noChangeArrowheads="1"/>
            </p:cNvSpPr>
            <p:nvPr/>
          </p:nvSpPr>
          <p:spPr bwMode="auto">
            <a:xfrm>
              <a:off x="5946650" y="2057498"/>
              <a:ext cx="624218" cy="26604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en-US" altLang="ko-KR" sz="1200" b="1" kern="0" dirty="0" smtClean="0">
                  <a:solidFill>
                    <a:srgbClr val="000000"/>
                  </a:solidFill>
                  <a:latin typeface="+mn-ea"/>
                </a:rPr>
                <a:t>2015</a:t>
              </a:r>
              <a:r>
                <a:rPr lang="ko-KR" altLang="en-US" sz="1200" b="1" kern="0" dirty="0" smtClean="0">
                  <a:solidFill>
                    <a:srgbClr val="000000"/>
                  </a:solidFill>
                  <a:latin typeface="+mn-ea"/>
                </a:rPr>
                <a:t>년</a:t>
              </a:r>
            </a:p>
          </p:txBody>
        </p:sp>
        <p:sp>
          <p:nvSpPr>
            <p:cNvPr id="58" name="Text Box 40"/>
            <p:cNvSpPr txBox="1">
              <a:spLocks noChangeArrowheads="1"/>
            </p:cNvSpPr>
            <p:nvPr/>
          </p:nvSpPr>
          <p:spPr bwMode="auto">
            <a:xfrm>
              <a:off x="7527596" y="2062818"/>
              <a:ext cx="624218" cy="26604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>
                <a:defRPr/>
              </a:pPr>
              <a:r>
                <a:rPr lang="en-US" altLang="ko-KR" sz="1200" b="1" kern="0" dirty="0" smtClean="0">
                  <a:solidFill>
                    <a:srgbClr val="000000"/>
                  </a:solidFill>
                  <a:latin typeface="+mn-ea"/>
                </a:rPr>
                <a:t>2016</a:t>
              </a:r>
              <a:r>
                <a:rPr lang="ko-KR" altLang="en-US" sz="1200" b="1" kern="0" dirty="0" smtClean="0">
                  <a:solidFill>
                    <a:srgbClr val="000000"/>
                  </a:solidFill>
                  <a:latin typeface="+mn-ea"/>
                </a:rPr>
                <a:t>년</a:t>
              </a:r>
            </a:p>
          </p:txBody>
        </p:sp>
        <p:sp>
          <p:nvSpPr>
            <p:cNvPr id="59" name="Line 42"/>
            <p:cNvSpPr>
              <a:spLocks noChangeShapeType="1"/>
            </p:cNvSpPr>
            <p:nvPr/>
          </p:nvSpPr>
          <p:spPr bwMode="auto">
            <a:xfrm>
              <a:off x="2515488" y="2819706"/>
              <a:ext cx="601983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60" name="Line 43"/>
            <p:cNvSpPr>
              <a:spLocks noChangeShapeType="1"/>
            </p:cNvSpPr>
            <p:nvPr/>
          </p:nvSpPr>
          <p:spPr bwMode="auto">
            <a:xfrm>
              <a:off x="2515488" y="3136294"/>
              <a:ext cx="601983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61" name="Line 44"/>
            <p:cNvSpPr>
              <a:spLocks noChangeShapeType="1"/>
            </p:cNvSpPr>
            <p:nvPr/>
          </p:nvSpPr>
          <p:spPr bwMode="auto">
            <a:xfrm>
              <a:off x="2515488" y="3467515"/>
              <a:ext cx="601983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62" name="Line 45"/>
            <p:cNvSpPr>
              <a:spLocks noChangeShapeType="1"/>
            </p:cNvSpPr>
            <p:nvPr/>
          </p:nvSpPr>
          <p:spPr bwMode="auto">
            <a:xfrm>
              <a:off x="2515488" y="3784104"/>
              <a:ext cx="601983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63" name="Line 46"/>
            <p:cNvSpPr>
              <a:spLocks noChangeShapeType="1"/>
            </p:cNvSpPr>
            <p:nvPr/>
          </p:nvSpPr>
          <p:spPr bwMode="auto">
            <a:xfrm>
              <a:off x="2515488" y="4102023"/>
              <a:ext cx="601983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64" name="Line 47"/>
            <p:cNvSpPr>
              <a:spLocks noChangeShapeType="1"/>
            </p:cNvSpPr>
            <p:nvPr/>
          </p:nvSpPr>
          <p:spPr bwMode="auto">
            <a:xfrm>
              <a:off x="2515488" y="4431914"/>
              <a:ext cx="601983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65" name="Line 48"/>
            <p:cNvSpPr>
              <a:spLocks noChangeShapeType="1"/>
            </p:cNvSpPr>
            <p:nvPr/>
          </p:nvSpPr>
          <p:spPr bwMode="auto">
            <a:xfrm>
              <a:off x="2515488" y="4749833"/>
              <a:ext cx="601983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66" name="Line 49"/>
            <p:cNvSpPr>
              <a:spLocks noChangeShapeType="1"/>
            </p:cNvSpPr>
            <p:nvPr/>
          </p:nvSpPr>
          <p:spPr bwMode="auto">
            <a:xfrm>
              <a:off x="2515488" y="5067752"/>
              <a:ext cx="601983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67" name="Line 50"/>
            <p:cNvSpPr>
              <a:spLocks noChangeShapeType="1"/>
            </p:cNvSpPr>
            <p:nvPr/>
          </p:nvSpPr>
          <p:spPr bwMode="auto">
            <a:xfrm>
              <a:off x="2515488" y="5384341"/>
              <a:ext cx="601983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68" name="Line 51"/>
            <p:cNvSpPr>
              <a:spLocks noChangeShapeType="1"/>
            </p:cNvSpPr>
            <p:nvPr/>
          </p:nvSpPr>
          <p:spPr bwMode="auto">
            <a:xfrm>
              <a:off x="2515488" y="5702259"/>
              <a:ext cx="601983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atinLnBrk="0">
                <a:defRPr/>
              </a:pPr>
              <a:endParaRPr lang="ko-KR" altLang="en-US" sz="1200" kern="0" smtClean="0">
                <a:solidFill>
                  <a:srgbClr val="000000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413769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5. </a:t>
            </a:r>
            <a:r>
              <a:rPr dirty="0" err="1" smtClean="0"/>
              <a:t>재무관리</a:t>
            </a:r>
            <a:r>
              <a:rPr dirty="0" smtClean="0"/>
              <a:t> </a:t>
            </a:r>
            <a:endParaRPr dirty="0"/>
          </a:p>
        </p:txBody>
      </p:sp>
      <p:sp>
        <p:nvSpPr>
          <p:cNvPr id="183299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8555D398-126C-4D4F-AEBE-71F5BA068361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83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83303" name="그룹 33"/>
          <p:cNvGrpSpPr>
            <a:grpSpLocks/>
          </p:cNvGrpSpPr>
          <p:nvPr/>
        </p:nvGrpSpPr>
        <p:grpSpPr bwMode="auto">
          <a:xfrm>
            <a:off x="294639" y="1158875"/>
            <a:ext cx="755335" cy="704910"/>
            <a:chOff x="749713" y="7372392"/>
            <a:chExt cx="754634" cy="706246"/>
          </a:xfrm>
        </p:grpSpPr>
        <p:sp>
          <p:nvSpPr>
            <p:cNvPr id="35" name="TextBox 34"/>
            <p:cNvSpPr txBox="1"/>
            <p:nvPr/>
          </p:nvSpPr>
          <p:spPr>
            <a:xfrm>
              <a:off x="749713" y="7677770"/>
              <a:ext cx="754634" cy="40086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3. </a:t>
              </a:r>
            </a:p>
            <a:p>
              <a:pPr algn="ctr" eaLnBrk="1" latinLnBrk="1" hangingPunct="1">
                <a:defRPr/>
              </a:pPr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현금흐름표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83345" name="그림 3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4" name="Text Box 14"/>
          <p:cNvSpPr txBox="1">
            <a:spLocks noChangeArrowheads="1"/>
          </p:cNvSpPr>
          <p:nvPr/>
        </p:nvSpPr>
        <p:spPr bwMode="auto">
          <a:xfrm>
            <a:off x="902464" y="1999504"/>
            <a:ext cx="2157488" cy="32534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lnSpc>
                <a:spcPct val="125000"/>
              </a:lnSpc>
              <a:defRPr/>
            </a:pPr>
            <a:r>
              <a:rPr lang="ko-KR" altLang="en-US" sz="1200" b="1" kern="0" dirty="0" smtClean="0">
                <a:solidFill>
                  <a:srgbClr val="000000"/>
                </a:solidFill>
              </a:rPr>
              <a:t>영업활동으로 인한 현금흐름</a:t>
            </a:r>
          </a:p>
        </p:txBody>
      </p:sp>
      <p:sp>
        <p:nvSpPr>
          <p:cNvPr id="75" name="Line 16"/>
          <p:cNvSpPr>
            <a:spLocks noChangeShapeType="1"/>
          </p:cNvSpPr>
          <p:nvPr/>
        </p:nvSpPr>
        <p:spPr bwMode="auto">
          <a:xfrm>
            <a:off x="1044148" y="1982790"/>
            <a:ext cx="545937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77" name="Text Box 18"/>
          <p:cNvSpPr txBox="1">
            <a:spLocks noChangeArrowheads="1"/>
          </p:cNvSpPr>
          <p:nvPr/>
        </p:nvSpPr>
        <p:spPr bwMode="auto">
          <a:xfrm>
            <a:off x="1473986" y="1552577"/>
            <a:ext cx="978541" cy="312738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ko-KR" altLang="en-US" sz="1200" b="1" kern="0" smtClean="0">
                <a:solidFill>
                  <a:srgbClr val="000000"/>
                </a:solidFill>
              </a:rPr>
              <a:t>구             분</a:t>
            </a:r>
          </a:p>
        </p:txBody>
      </p:sp>
      <p:sp>
        <p:nvSpPr>
          <p:cNvPr id="82" name="Text Box 23"/>
          <p:cNvSpPr txBox="1">
            <a:spLocks noChangeArrowheads="1"/>
          </p:cNvSpPr>
          <p:nvPr/>
        </p:nvSpPr>
        <p:spPr bwMode="auto">
          <a:xfrm>
            <a:off x="1454636" y="2278065"/>
            <a:ext cx="1735942" cy="706437"/>
          </a:xfrm>
          <a:prstGeom prst="rect">
            <a:avLst/>
          </a:prstGeom>
          <a:noFill/>
          <a:ln>
            <a:noFill/>
          </a:ln>
          <a:extLst/>
        </p:spPr>
        <p:txBody>
          <a:bodyPr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lnSpc>
                <a:spcPct val="145000"/>
              </a:lnSpc>
              <a:defRPr/>
            </a:pPr>
            <a:r>
              <a:rPr lang="ko-KR" altLang="en-US" sz="1200" b="1" kern="0" dirty="0" err="1" smtClean="0">
                <a:solidFill>
                  <a:srgbClr val="000000"/>
                </a:solidFill>
              </a:rPr>
              <a:t>당기순이익</a:t>
            </a:r>
            <a:endParaRPr lang="ko-KR" altLang="en-US" sz="1200" b="1" kern="0" dirty="0" smtClean="0">
              <a:solidFill>
                <a:srgbClr val="000000"/>
              </a:solidFill>
            </a:endParaRPr>
          </a:p>
          <a:p>
            <a:pPr algn="ctr" latinLnBrk="0">
              <a:lnSpc>
                <a:spcPct val="145000"/>
              </a:lnSpc>
              <a:defRPr/>
            </a:pPr>
            <a:r>
              <a:rPr lang="ko-KR" altLang="en-US" sz="1200" b="1" kern="0" dirty="0" smtClean="0">
                <a:solidFill>
                  <a:srgbClr val="000000"/>
                </a:solidFill>
              </a:rPr>
              <a:t>감가상각비</a:t>
            </a:r>
          </a:p>
        </p:txBody>
      </p:sp>
      <p:sp>
        <p:nvSpPr>
          <p:cNvPr id="83" name="Text Box 24"/>
          <p:cNvSpPr txBox="1">
            <a:spLocks noChangeArrowheads="1"/>
          </p:cNvSpPr>
          <p:nvPr/>
        </p:nvSpPr>
        <p:spPr bwMode="auto">
          <a:xfrm>
            <a:off x="902464" y="3010741"/>
            <a:ext cx="2157488" cy="32534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lnSpc>
                <a:spcPct val="125000"/>
              </a:lnSpc>
              <a:defRPr/>
            </a:pPr>
            <a:r>
              <a:rPr lang="ko-KR" altLang="en-US" sz="1200" b="1" kern="0" smtClean="0">
                <a:solidFill>
                  <a:srgbClr val="000000"/>
                </a:solidFill>
              </a:rPr>
              <a:t>투자활동으로 인한 현금흐름</a:t>
            </a:r>
          </a:p>
        </p:txBody>
      </p:sp>
      <p:sp>
        <p:nvSpPr>
          <p:cNvPr id="84" name="Text Box 25"/>
          <p:cNvSpPr txBox="1">
            <a:spLocks noChangeArrowheads="1"/>
          </p:cNvSpPr>
          <p:nvPr/>
        </p:nvSpPr>
        <p:spPr bwMode="auto">
          <a:xfrm>
            <a:off x="1454636" y="3302002"/>
            <a:ext cx="1735942" cy="1308100"/>
          </a:xfrm>
          <a:prstGeom prst="rect">
            <a:avLst/>
          </a:prstGeom>
          <a:noFill/>
          <a:ln>
            <a:noFill/>
          </a:ln>
          <a:extLst/>
        </p:spPr>
        <p:txBody>
          <a:bodyPr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lnSpc>
                <a:spcPct val="145000"/>
              </a:lnSpc>
              <a:defRPr/>
            </a:pPr>
            <a:r>
              <a:rPr lang="en-US" altLang="ko-KR" sz="1200" b="1" kern="0" dirty="0" smtClean="0">
                <a:solidFill>
                  <a:srgbClr val="000000"/>
                </a:solidFill>
              </a:rPr>
              <a:t>H / W </a:t>
            </a:r>
            <a:r>
              <a:rPr lang="ko-KR" altLang="en-US" sz="1200" b="1" kern="0" dirty="0" smtClean="0">
                <a:solidFill>
                  <a:srgbClr val="000000"/>
                </a:solidFill>
              </a:rPr>
              <a:t>구입</a:t>
            </a:r>
          </a:p>
          <a:p>
            <a:pPr algn="ctr" latinLnBrk="0">
              <a:lnSpc>
                <a:spcPct val="145000"/>
              </a:lnSpc>
              <a:defRPr/>
            </a:pPr>
            <a:r>
              <a:rPr lang="en-US" altLang="ko-KR" sz="1200" b="1" kern="0" dirty="0" smtClean="0">
                <a:solidFill>
                  <a:srgbClr val="000000"/>
                </a:solidFill>
              </a:rPr>
              <a:t>S / W </a:t>
            </a:r>
            <a:r>
              <a:rPr lang="ko-KR" altLang="en-US" sz="1200" b="1" kern="0" dirty="0" smtClean="0">
                <a:solidFill>
                  <a:srgbClr val="000000"/>
                </a:solidFill>
              </a:rPr>
              <a:t>구입</a:t>
            </a:r>
          </a:p>
          <a:p>
            <a:pPr algn="ctr" latinLnBrk="0">
              <a:lnSpc>
                <a:spcPct val="145000"/>
              </a:lnSpc>
              <a:defRPr/>
            </a:pPr>
            <a:r>
              <a:rPr lang="ko-KR" altLang="en-US" sz="1200" b="1" kern="0" dirty="0" smtClean="0">
                <a:solidFill>
                  <a:srgbClr val="000000"/>
                </a:solidFill>
              </a:rPr>
              <a:t>비품 구입</a:t>
            </a:r>
          </a:p>
          <a:p>
            <a:pPr algn="ctr" latinLnBrk="0">
              <a:lnSpc>
                <a:spcPct val="145000"/>
              </a:lnSpc>
              <a:defRPr/>
            </a:pPr>
            <a:r>
              <a:rPr lang="ko-KR" altLang="en-US" sz="1200" b="1" kern="0" dirty="0" err="1" smtClean="0">
                <a:solidFill>
                  <a:srgbClr val="000000"/>
                </a:solidFill>
              </a:rPr>
              <a:t>컨설팅비</a:t>
            </a:r>
            <a:endParaRPr lang="ko-KR" altLang="en-US" sz="1200" b="1" kern="0" dirty="0" smtClean="0">
              <a:solidFill>
                <a:srgbClr val="000000"/>
              </a:solidFill>
            </a:endParaRPr>
          </a:p>
        </p:txBody>
      </p:sp>
      <p:sp>
        <p:nvSpPr>
          <p:cNvPr id="85" name="Text Box 26"/>
          <p:cNvSpPr txBox="1">
            <a:spLocks noChangeArrowheads="1"/>
          </p:cNvSpPr>
          <p:nvPr/>
        </p:nvSpPr>
        <p:spPr bwMode="auto">
          <a:xfrm>
            <a:off x="902464" y="4631579"/>
            <a:ext cx="2157488" cy="32534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lnSpc>
                <a:spcPct val="125000"/>
              </a:lnSpc>
              <a:defRPr/>
            </a:pPr>
            <a:r>
              <a:rPr lang="ko-KR" altLang="en-US" sz="1200" b="1" kern="0" smtClean="0">
                <a:solidFill>
                  <a:srgbClr val="000000"/>
                </a:solidFill>
              </a:rPr>
              <a:t>재무활동으로 인한 현금흐름</a:t>
            </a:r>
          </a:p>
        </p:txBody>
      </p:sp>
      <p:sp>
        <p:nvSpPr>
          <p:cNvPr id="86" name="Text Box 27"/>
          <p:cNvSpPr txBox="1">
            <a:spLocks noChangeArrowheads="1"/>
          </p:cNvSpPr>
          <p:nvPr/>
        </p:nvSpPr>
        <p:spPr bwMode="auto">
          <a:xfrm>
            <a:off x="1454636" y="4938715"/>
            <a:ext cx="1735942" cy="406400"/>
          </a:xfrm>
          <a:prstGeom prst="rect">
            <a:avLst/>
          </a:prstGeom>
          <a:noFill/>
          <a:ln>
            <a:noFill/>
          </a:ln>
          <a:extLst/>
        </p:spPr>
        <p:txBody>
          <a:bodyPr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lnSpc>
                <a:spcPct val="145000"/>
              </a:lnSpc>
              <a:defRPr/>
            </a:pPr>
            <a:r>
              <a:rPr lang="ko-KR" altLang="en-US" sz="1200" b="1" kern="0" smtClean="0">
                <a:solidFill>
                  <a:srgbClr val="000000"/>
                </a:solidFill>
              </a:rPr>
              <a:t>보통주의 발행</a:t>
            </a:r>
          </a:p>
        </p:txBody>
      </p:sp>
      <p:sp>
        <p:nvSpPr>
          <p:cNvPr id="87" name="Text Box 28"/>
          <p:cNvSpPr txBox="1">
            <a:spLocks noChangeArrowheads="1"/>
          </p:cNvSpPr>
          <p:nvPr/>
        </p:nvSpPr>
        <p:spPr bwMode="auto">
          <a:xfrm>
            <a:off x="1033090" y="5294315"/>
            <a:ext cx="1737324" cy="363537"/>
          </a:xfrm>
          <a:prstGeom prst="rect">
            <a:avLst/>
          </a:prstGeom>
          <a:noFill/>
          <a:ln>
            <a:noFill/>
          </a:ln>
          <a:extLst/>
        </p:spPr>
        <p:txBody>
          <a:bodyPr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lnSpc>
                <a:spcPct val="125000"/>
              </a:lnSpc>
              <a:defRPr/>
            </a:pPr>
            <a:r>
              <a:rPr lang="ko-KR" altLang="en-US" sz="1200" b="1" kern="0" smtClean="0">
                <a:solidFill>
                  <a:srgbClr val="000000"/>
                </a:solidFill>
              </a:rPr>
              <a:t>현금의 증가</a:t>
            </a:r>
          </a:p>
        </p:txBody>
      </p:sp>
      <p:sp>
        <p:nvSpPr>
          <p:cNvPr id="88" name="Text Box 29"/>
          <p:cNvSpPr txBox="1">
            <a:spLocks noChangeArrowheads="1"/>
          </p:cNvSpPr>
          <p:nvPr/>
        </p:nvSpPr>
        <p:spPr bwMode="auto">
          <a:xfrm>
            <a:off x="1033090" y="5635627"/>
            <a:ext cx="1737324" cy="365125"/>
          </a:xfrm>
          <a:prstGeom prst="rect">
            <a:avLst/>
          </a:prstGeom>
          <a:noFill/>
          <a:ln>
            <a:noFill/>
          </a:ln>
          <a:extLst/>
        </p:spPr>
        <p:txBody>
          <a:bodyPr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lnSpc>
                <a:spcPct val="125000"/>
              </a:lnSpc>
              <a:defRPr/>
            </a:pPr>
            <a:r>
              <a:rPr lang="ko-KR" altLang="en-US" sz="1200" b="1" kern="0" smtClean="0">
                <a:solidFill>
                  <a:srgbClr val="000000"/>
                </a:solidFill>
              </a:rPr>
              <a:t>기초 현금</a:t>
            </a:r>
          </a:p>
        </p:txBody>
      </p:sp>
      <p:sp>
        <p:nvSpPr>
          <p:cNvPr id="89" name="Text Box 30"/>
          <p:cNvSpPr txBox="1">
            <a:spLocks noChangeArrowheads="1"/>
          </p:cNvSpPr>
          <p:nvPr/>
        </p:nvSpPr>
        <p:spPr bwMode="auto">
          <a:xfrm>
            <a:off x="1012358" y="5994402"/>
            <a:ext cx="1735942" cy="365125"/>
          </a:xfrm>
          <a:prstGeom prst="rect">
            <a:avLst/>
          </a:prstGeom>
          <a:noFill/>
          <a:ln>
            <a:noFill/>
          </a:ln>
          <a:extLst/>
        </p:spPr>
        <p:txBody>
          <a:bodyPr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lnSpc>
                <a:spcPct val="125000"/>
              </a:lnSpc>
              <a:defRPr/>
            </a:pPr>
            <a:r>
              <a:rPr lang="ko-KR" altLang="en-US" sz="1200" b="1" kern="0" smtClean="0">
                <a:solidFill>
                  <a:srgbClr val="000000"/>
                </a:solidFill>
              </a:rPr>
              <a:t>기말현금</a:t>
            </a:r>
          </a:p>
        </p:txBody>
      </p:sp>
      <p:sp>
        <p:nvSpPr>
          <p:cNvPr id="90" name="Line 31"/>
          <p:cNvSpPr>
            <a:spLocks noChangeShapeType="1"/>
          </p:cNvSpPr>
          <p:nvPr/>
        </p:nvSpPr>
        <p:spPr bwMode="auto">
          <a:xfrm>
            <a:off x="1222440" y="2320927"/>
            <a:ext cx="0" cy="6826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91" name="Line 32"/>
          <p:cNvSpPr>
            <a:spLocks noChangeShapeType="1"/>
          </p:cNvSpPr>
          <p:nvPr/>
        </p:nvSpPr>
        <p:spPr bwMode="auto">
          <a:xfrm>
            <a:off x="1222440" y="3352802"/>
            <a:ext cx="0" cy="12811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92" name="Line 33"/>
          <p:cNvSpPr>
            <a:spLocks noChangeShapeType="1"/>
          </p:cNvSpPr>
          <p:nvPr/>
        </p:nvSpPr>
        <p:spPr bwMode="auto">
          <a:xfrm>
            <a:off x="1222440" y="4968877"/>
            <a:ext cx="0" cy="3413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76" name="Rectangle 17"/>
          <p:cNvSpPr>
            <a:spLocks noChangeArrowheads="1"/>
          </p:cNvSpPr>
          <p:nvPr/>
        </p:nvSpPr>
        <p:spPr bwMode="auto">
          <a:xfrm>
            <a:off x="1044148" y="1384302"/>
            <a:ext cx="5446934" cy="598488"/>
          </a:xfrm>
          <a:prstGeom prst="rect">
            <a:avLst/>
          </a:prstGeom>
          <a:solidFill>
            <a:srgbClr val="F5EB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102" name="Line 50"/>
          <p:cNvSpPr>
            <a:spLocks noChangeShapeType="1"/>
          </p:cNvSpPr>
          <p:nvPr/>
        </p:nvSpPr>
        <p:spPr bwMode="auto">
          <a:xfrm>
            <a:off x="1044148" y="2982915"/>
            <a:ext cx="5446934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103" name="Line 51"/>
          <p:cNvSpPr>
            <a:spLocks noChangeShapeType="1"/>
          </p:cNvSpPr>
          <p:nvPr/>
        </p:nvSpPr>
        <p:spPr bwMode="auto">
          <a:xfrm>
            <a:off x="1044148" y="6015040"/>
            <a:ext cx="5446934" cy="0"/>
          </a:xfrm>
          <a:prstGeom prst="line">
            <a:avLst/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xtLst/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104" name="Line 52"/>
          <p:cNvSpPr>
            <a:spLocks noChangeShapeType="1"/>
          </p:cNvSpPr>
          <p:nvPr/>
        </p:nvSpPr>
        <p:spPr bwMode="auto">
          <a:xfrm>
            <a:off x="1044148" y="4619627"/>
            <a:ext cx="5446934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105" name="Line 53"/>
          <p:cNvSpPr>
            <a:spLocks noChangeShapeType="1"/>
          </p:cNvSpPr>
          <p:nvPr/>
        </p:nvSpPr>
        <p:spPr bwMode="auto">
          <a:xfrm>
            <a:off x="1044148" y="5303840"/>
            <a:ext cx="5446934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106" name="Line 54"/>
          <p:cNvSpPr>
            <a:spLocks noChangeShapeType="1"/>
          </p:cNvSpPr>
          <p:nvPr/>
        </p:nvSpPr>
        <p:spPr bwMode="auto">
          <a:xfrm>
            <a:off x="1044148" y="5673727"/>
            <a:ext cx="5446934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95" name="Line 37"/>
          <p:cNvSpPr>
            <a:spLocks noChangeShapeType="1"/>
          </p:cNvSpPr>
          <p:nvPr/>
        </p:nvSpPr>
        <p:spPr bwMode="auto">
          <a:xfrm>
            <a:off x="1222440" y="2327277"/>
            <a:ext cx="5268641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107" name="Line 55"/>
          <p:cNvSpPr>
            <a:spLocks noChangeShapeType="1"/>
          </p:cNvSpPr>
          <p:nvPr/>
        </p:nvSpPr>
        <p:spPr bwMode="auto">
          <a:xfrm>
            <a:off x="1222440" y="3352802"/>
            <a:ext cx="5268641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108" name="Line 56"/>
          <p:cNvSpPr>
            <a:spLocks noChangeShapeType="1"/>
          </p:cNvSpPr>
          <p:nvPr/>
        </p:nvSpPr>
        <p:spPr bwMode="auto">
          <a:xfrm>
            <a:off x="1222440" y="4960940"/>
            <a:ext cx="5268641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109" name="Line 52"/>
          <p:cNvSpPr>
            <a:spLocks noChangeShapeType="1"/>
          </p:cNvSpPr>
          <p:nvPr/>
        </p:nvSpPr>
        <p:spPr bwMode="auto">
          <a:xfrm>
            <a:off x="1055204" y="6356352"/>
            <a:ext cx="544831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cxnSp>
        <p:nvCxnSpPr>
          <p:cNvPr id="183329" name="직선 연결선 109"/>
          <p:cNvCxnSpPr>
            <a:cxnSpLocks noChangeShapeType="1"/>
            <a:stCxn id="75" idx="0"/>
          </p:cNvCxnSpPr>
          <p:nvPr/>
        </p:nvCxnSpPr>
        <p:spPr bwMode="auto">
          <a:xfrm>
            <a:off x="1043933" y="1982297"/>
            <a:ext cx="0" cy="437723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78" name="Text Box 19"/>
          <p:cNvSpPr txBox="1">
            <a:spLocks noChangeArrowheads="1"/>
          </p:cNvSpPr>
          <p:nvPr/>
        </p:nvSpPr>
        <p:spPr bwMode="auto">
          <a:xfrm>
            <a:off x="2928689" y="1399836"/>
            <a:ext cx="848607" cy="60234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en-US" altLang="ko-KR" sz="1100" b="1" kern="0" dirty="0" smtClean="0">
                <a:solidFill>
                  <a:srgbClr val="000000"/>
                </a:solidFill>
              </a:rPr>
              <a:t>2013/4/15 </a:t>
            </a:r>
          </a:p>
          <a:p>
            <a:pPr algn="ctr" latinLnBrk="0">
              <a:defRPr/>
            </a:pPr>
            <a:r>
              <a:rPr lang="en-US" altLang="ko-KR" sz="1100" b="1" kern="0" dirty="0" smtClean="0">
                <a:solidFill>
                  <a:srgbClr val="000000"/>
                </a:solidFill>
              </a:rPr>
              <a:t>~ </a:t>
            </a:r>
          </a:p>
          <a:p>
            <a:pPr algn="ctr" latinLnBrk="0">
              <a:defRPr/>
            </a:pPr>
            <a:r>
              <a:rPr lang="en-US" altLang="ko-KR" sz="1100" b="1" kern="0" dirty="0" smtClean="0">
                <a:solidFill>
                  <a:srgbClr val="000000"/>
                </a:solidFill>
              </a:rPr>
              <a:t>2013/12/31</a:t>
            </a:r>
          </a:p>
        </p:txBody>
      </p:sp>
      <p:sp>
        <p:nvSpPr>
          <p:cNvPr id="79" name="Line 20"/>
          <p:cNvSpPr>
            <a:spLocks noChangeShapeType="1"/>
          </p:cNvSpPr>
          <p:nvPr/>
        </p:nvSpPr>
        <p:spPr bwMode="auto">
          <a:xfrm>
            <a:off x="2898962" y="1384302"/>
            <a:ext cx="0" cy="4954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80" name="Line 21"/>
          <p:cNvSpPr>
            <a:spLocks noChangeShapeType="1"/>
          </p:cNvSpPr>
          <p:nvPr/>
        </p:nvSpPr>
        <p:spPr bwMode="auto">
          <a:xfrm>
            <a:off x="3800892" y="1384302"/>
            <a:ext cx="0" cy="4954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81" name="Line 22"/>
          <p:cNvSpPr>
            <a:spLocks noChangeShapeType="1"/>
          </p:cNvSpPr>
          <p:nvPr/>
        </p:nvSpPr>
        <p:spPr bwMode="auto">
          <a:xfrm>
            <a:off x="3349927" y="1982790"/>
            <a:ext cx="0" cy="43735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93" name="Line 35"/>
          <p:cNvSpPr>
            <a:spLocks noChangeShapeType="1"/>
          </p:cNvSpPr>
          <p:nvPr/>
        </p:nvSpPr>
        <p:spPr bwMode="auto">
          <a:xfrm>
            <a:off x="4702822" y="1387477"/>
            <a:ext cx="0" cy="4954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94" name="Line 36"/>
          <p:cNvSpPr>
            <a:spLocks noChangeShapeType="1"/>
          </p:cNvSpPr>
          <p:nvPr/>
        </p:nvSpPr>
        <p:spPr bwMode="auto">
          <a:xfrm>
            <a:off x="5604752" y="1387477"/>
            <a:ext cx="0" cy="4954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96" name="Text Box 39"/>
          <p:cNvSpPr txBox="1">
            <a:spLocks noChangeArrowheads="1"/>
          </p:cNvSpPr>
          <p:nvPr/>
        </p:nvSpPr>
        <p:spPr bwMode="auto">
          <a:xfrm>
            <a:off x="3833979" y="1399836"/>
            <a:ext cx="848607" cy="60234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en-US" altLang="ko-KR" sz="1100" b="1" kern="0" dirty="0" smtClean="0">
                <a:solidFill>
                  <a:srgbClr val="000000"/>
                </a:solidFill>
              </a:rPr>
              <a:t>2014/1/1 </a:t>
            </a:r>
          </a:p>
          <a:p>
            <a:pPr algn="ctr" latinLnBrk="0">
              <a:defRPr/>
            </a:pPr>
            <a:r>
              <a:rPr lang="en-US" altLang="ko-KR" sz="1100" b="1" kern="0" dirty="0" smtClean="0">
                <a:solidFill>
                  <a:srgbClr val="000000"/>
                </a:solidFill>
              </a:rPr>
              <a:t>~ </a:t>
            </a:r>
          </a:p>
          <a:p>
            <a:pPr algn="ctr" latinLnBrk="0">
              <a:defRPr/>
            </a:pPr>
            <a:r>
              <a:rPr lang="en-US" altLang="ko-KR" sz="1100" b="1" kern="0" dirty="0" smtClean="0">
                <a:solidFill>
                  <a:srgbClr val="000000"/>
                </a:solidFill>
              </a:rPr>
              <a:t>2014/12/31</a:t>
            </a:r>
          </a:p>
        </p:txBody>
      </p:sp>
      <p:sp>
        <p:nvSpPr>
          <p:cNvPr id="97" name="Line 40"/>
          <p:cNvSpPr>
            <a:spLocks noChangeShapeType="1"/>
          </p:cNvSpPr>
          <p:nvPr/>
        </p:nvSpPr>
        <p:spPr bwMode="auto">
          <a:xfrm>
            <a:off x="4251857" y="1982790"/>
            <a:ext cx="0" cy="43735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98" name="Text Box 43"/>
          <p:cNvSpPr txBox="1">
            <a:spLocks noChangeArrowheads="1"/>
          </p:cNvSpPr>
          <p:nvPr/>
        </p:nvSpPr>
        <p:spPr bwMode="auto">
          <a:xfrm>
            <a:off x="4728893" y="1399836"/>
            <a:ext cx="848607" cy="60234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en-US" altLang="ko-KR" sz="1100" b="1" kern="0" dirty="0" smtClean="0">
                <a:solidFill>
                  <a:srgbClr val="000000"/>
                </a:solidFill>
              </a:rPr>
              <a:t>2015/1/1 </a:t>
            </a:r>
          </a:p>
          <a:p>
            <a:pPr algn="ctr" latinLnBrk="0">
              <a:defRPr/>
            </a:pPr>
            <a:r>
              <a:rPr lang="en-US" altLang="ko-KR" sz="1100" b="1" kern="0" dirty="0" smtClean="0">
                <a:solidFill>
                  <a:srgbClr val="000000"/>
                </a:solidFill>
              </a:rPr>
              <a:t>~ </a:t>
            </a:r>
          </a:p>
          <a:p>
            <a:pPr algn="ctr" latinLnBrk="0">
              <a:defRPr/>
            </a:pPr>
            <a:r>
              <a:rPr lang="en-US" altLang="ko-KR" sz="1100" b="1" kern="0" dirty="0" smtClean="0">
                <a:solidFill>
                  <a:srgbClr val="000000"/>
                </a:solidFill>
              </a:rPr>
              <a:t>2015/12/31</a:t>
            </a:r>
          </a:p>
        </p:txBody>
      </p:sp>
      <p:sp>
        <p:nvSpPr>
          <p:cNvPr id="99" name="Line 44"/>
          <p:cNvSpPr>
            <a:spLocks noChangeShapeType="1"/>
          </p:cNvSpPr>
          <p:nvPr/>
        </p:nvSpPr>
        <p:spPr bwMode="auto">
          <a:xfrm>
            <a:off x="5153787" y="1982790"/>
            <a:ext cx="0" cy="43735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sp>
        <p:nvSpPr>
          <p:cNvPr id="100" name="Text Box 47"/>
          <p:cNvSpPr txBox="1">
            <a:spLocks noChangeArrowheads="1"/>
          </p:cNvSpPr>
          <p:nvPr/>
        </p:nvSpPr>
        <p:spPr bwMode="auto">
          <a:xfrm>
            <a:off x="5638323" y="1399836"/>
            <a:ext cx="848607" cy="60234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defRPr/>
            </a:pPr>
            <a:r>
              <a:rPr lang="en-US" altLang="ko-KR" sz="1100" b="1" kern="0" dirty="0" smtClean="0">
                <a:solidFill>
                  <a:srgbClr val="000000"/>
                </a:solidFill>
              </a:rPr>
              <a:t>2016/1/1 </a:t>
            </a:r>
          </a:p>
          <a:p>
            <a:pPr algn="ctr" latinLnBrk="0">
              <a:defRPr/>
            </a:pPr>
            <a:r>
              <a:rPr lang="en-US" altLang="ko-KR" sz="1100" b="1" kern="0" dirty="0" smtClean="0">
                <a:solidFill>
                  <a:srgbClr val="000000"/>
                </a:solidFill>
              </a:rPr>
              <a:t>~ </a:t>
            </a:r>
          </a:p>
          <a:p>
            <a:pPr algn="ctr" latinLnBrk="0">
              <a:defRPr/>
            </a:pPr>
            <a:r>
              <a:rPr lang="en-US" altLang="ko-KR" sz="1100" b="1" kern="0" dirty="0" smtClean="0">
                <a:solidFill>
                  <a:srgbClr val="000000"/>
                </a:solidFill>
              </a:rPr>
              <a:t>2016/12/31</a:t>
            </a:r>
          </a:p>
        </p:txBody>
      </p:sp>
      <p:sp>
        <p:nvSpPr>
          <p:cNvPr id="101" name="Line 48"/>
          <p:cNvSpPr>
            <a:spLocks noChangeShapeType="1"/>
          </p:cNvSpPr>
          <p:nvPr/>
        </p:nvSpPr>
        <p:spPr bwMode="auto">
          <a:xfrm>
            <a:off x="6055714" y="1982790"/>
            <a:ext cx="0" cy="43735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defRPr/>
            </a:pPr>
            <a:endParaRPr lang="ko-KR" altLang="en-US" sz="1200" kern="0" smtClean="0">
              <a:solidFill>
                <a:srgbClr val="000000"/>
              </a:solidFill>
            </a:endParaRPr>
          </a:p>
        </p:txBody>
      </p:sp>
      <p:cxnSp>
        <p:nvCxnSpPr>
          <p:cNvPr id="183343" name="직선 연결선 110"/>
          <p:cNvCxnSpPr>
            <a:cxnSpLocks noChangeShapeType="1"/>
            <a:endCxn id="109" idx="1"/>
          </p:cNvCxnSpPr>
          <p:nvPr/>
        </p:nvCxnSpPr>
        <p:spPr bwMode="auto">
          <a:xfrm>
            <a:off x="6503521" y="1961105"/>
            <a:ext cx="0" cy="4394551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50" name="Text Box 14"/>
          <p:cNvSpPr txBox="1">
            <a:spLocks noChangeArrowheads="1"/>
          </p:cNvSpPr>
          <p:nvPr/>
        </p:nvSpPr>
        <p:spPr bwMode="auto">
          <a:xfrm>
            <a:off x="902464" y="1524281"/>
            <a:ext cx="2157488" cy="30482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latinLnBrk="0">
              <a:lnSpc>
                <a:spcPct val="125000"/>
              </a:lnSpc>
              <a:defRPr/>
            </a:pPr>
            <a:r>
              <a:rPr lang="ko-KR" altLang="en-US" sz="1200" b="1" kern="0" dirty="0" smtClean="0">
                <a:solidFill>
                  <a:srgbClr val="000000"/>
                </a:solidFill>
              </a:rPr>
              <a:t>구           분</a:t>
            </a:r>
          </a:p>
        </p:txBody>
      </p:sp>
    </p:spTree>
    <p:extLst>
      <p:ext uri="{BB962C8B-B14F-4D97-AF65-F5344CB8AC3E}">
        <p14:creationId xmlns="" xmlns:p14="http://schemas.microsoft.com/office/powerpoint/2010/main" val="225543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6. </a:t>
            </a:r>
            <a:r>
              <a:rPr dirty="0" err="1" smtClean="0"/>
              <a:t>조직</a:t>
            </a:r>
            <a:r>
              <a:rPr dirty="0" smtClean="0"/>
              <a:t> </a:t>
            </a:r>
            <a:r>
              <a:rPr dirty="0" err="1" smtClean="0"/>
              <a:t>진단</a:t>
            </a:r>
            <a:r>
              <a:rPr dirty="0" smtClean="0"/>
              <a:t> </a:t>
            </a:r>
            <a:endParaRPr dirty="0"/>
          </a:p>
        </p:txBody>
      </p:sp>
      <p:sp>
        <p:nvSpPr>
          <p:cNvPr id="184323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A677EE4A-7D25-443B-B76F-5E3D2BD27A32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84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84327" name="그룹 33"/>
          <p:cNvGrpSpPr>
            <a:grpSpLocks/>
          </p:cNvGrpSpPr>
          <p:nvPr/>
        </p:nvGrpSpPr>
        <p:grpSpPr bwMode="auto">
          <a:xfrm>
            <a:off x="352348" y="1158875"/>
            <a:ext cx="639919" cy="704905"/>
            <a:chOff x="807056" y="7372392"/>
            <a:chExt cx="639952" cy="706241"/>
          </a:xfrm>
        </p:grpSpPr>
        <p:sp>
          <p:nvSpPr>
            <p:cNvPr id="35" name="TextBox 34"/>
            <p:cNvSpPr txBox="1"/>
            <p:nvPr/>
          </p:nvSpPr>
          <p:spPr>
            <a:xfrm>
              <a:off x="807056" y="7677765"/>
              <a:ext cx="639952" cy="40086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1. </a:t>
              </a: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진단체계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84363" name="그림 3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41" name="표 40"/>
          <p:cNvGraphicFramePr>
            <a:graphicFrameLocks noGrp="1"/>
          </p:cNvGraphicFramePr>
          <p:nvPr/>
        </p:nvGraphicFramePr>
        <p:xfrm>
          <a:off x="946150" y="1450973"/>
          <a:ext cx="5417512" cy="4175127"/>
        </p:xfrm>
        <a:graphic>
          <a:graphicData uri="http://schemas.openxmlformats.org/drawingml/2006/table">
            <a:tbl>
              <a:tblPr firstRow="1" bandRow="1"/>
              <a:tblGrid>
                <a:gridCol w="763581"/>
                <a:gridCol w="1033669"/>
                <a:gridCol w="1212574"/>
                <a:gridCol w="2407688"/>
              </a:tblGrid>
              <a:tr h="463903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6" marR="91446" marT="45713" marB="4571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6" marR="91446" marT="45713" marB="4571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endParaRPr lang="ko-KR" altLang="en-US" sz="1200">
                        <a:latin typeface="+mn-ea"/>
                        <a:ea typeface="+mn-ea"/>
                      </a:endParaRPr>
                    </a:p>
                  </a:txBody>
                  <a:tcPr marL="91446" marR="91446" marT="45713" marB="4571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endParaRPr lang="ko-KR" altLang="en-US" sz="1200">
                        <a:latin typeface="+mn-ea"/>
                        <a:ea typeface="+mn-ea"/>
                      </a:endParaRPr>
                    </a:p>
                  </a:txBody>
                  <a:tcPr marL="91446" marR="91446" marT="45713" marB="4571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463903">
                <a:tc rowSpan="8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종합</a:t>
                      </a:r>
                      <a:endParaRPr lang="en-US" altLang="ko-KR" sz="1200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조직진단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6" marR="91446" marT="45713" marB="4571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환경진단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6" marR="91446" marT="45713" marB="4571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종합 진단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6" marR="91446" marT="45713" marB="4571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외부환경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6" marR="91446" marT="45713" marB="4571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463903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분야 진단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6" marR="91446" marT="45713" marB="4571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</a:tr>
              <a:tr h="463903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 rowSpan="6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조직진단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6" marR="91446" marT="45713" marB="4571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4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종합 진단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6" marR="91446" marT="45713" marB="4571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조직진단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6" marR="91446" marT="45713" marB="4571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463903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재정진단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6" marR="91446" marT="45713" marB="4571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463903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인력진단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6" marR="91446" marT="45713" marB="4571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463903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서비스 진단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6" marR="91446" marT="45713" marB="4571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463903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부문별  진단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6" marR="91446" marT="45713" marB="4571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관리부문 진단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6" marR="91446" marT="45713" marB="4571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463903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업무부문 진단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46" marR="91446" marT="45713" marB="4571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42050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6. </a:t>
            </a:r>
            <a:r>
              <a:rPr dirty="0" err="1" smtClean="0"/>
              <a:t>조직</a:t>
            </a:r>
            <a:r>
              <a:rPr dirty="0" smtClean="0"/>
              <a:t> </a:t>
            </a:r>
            <a:r>
              <a:rPr dirty="0" err="1" smtClean="0"/>
              <a:t>진단</a:t>
            </a:r>
            <a:endParaRPr dirty="0"/>
          </a:p>
        </p:txBody>
      </p:sp>
      <p:sp>
        <p:nvSpPr>
          <p:cNvPr id="185347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FFE12770-45D4-400B-9D90-6F1BA9B9C6A9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85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85351" name="그룹 33"/>
          <p:cNvGrpSpPr>
            <a:grpSpLocks/>
          </p:cNvGrpSpPr>
          <p:nvPr/>
        </p:nvGrpSpPr>
        <p:grpSpPr bwMode="auto">
          <a:xfrm>
            <a:off x="277006" y="1158875"/>
            <a:ext cx="790601" cy="704905"/>
            <a:chOff x="732962" y="7372392"/>
            <a:chExt cx="788153" cy="706241"/>
          </a:xfrm>
        </p:grpSpPr>
        <p:sp>
          <p:nvSpPr>
            <p:cNvPr id="35" name="TextBox 34"/>
            <p:cNvSpPr txBox="1"/>
            <p:nvPr/>
          </p:nvSpPr>
          <p:spPr>
            <a:xfrm>
              <a:off x="732962" y="7677765"/>
              <a:ext cx="788153" cy="40086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2.</a:t>
              </a: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진단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방법론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85388" name="그림 3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직사각형 27"/>
          <p:cNvSpPr/>
          <p:nvPr/>
        </p:nvSpPr>
        <p:spPr>
          <a:xfrm>
            <a:off x="1034017" y="1425071"/>
            <a:ext cx="5437187" cy="3238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1400" dirty="0" err="1" smtClean="0">
                <a:solidFill>
                  <a:schemeClr val="tx1"/>
                </a:solidFill>
              </a:rPr>
              <a:t>Weisbord</a:t>
            </a:r>
            <a:r>
              <a:rPr lang="en-US" altLang="ko-KR" sz="1400" dirty="0" smtClean="0">
                <a:solidFill>
                  <a:schemeClr val="tx1"/>
                </a:solidFill>
              </a:rPr>
              <a:t> </a:t>
            </a:r>
            <a:r>
              <a:rPr lang="ko-KR" altLang="en-US" sz="1400" dirty="0" smtClean="0">
                <a:solidFill>
                  <a:schemeClr val="tx1"/>
                </a:solidFill>
              </a:rPr>
              <a:t>모형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graphicFrame>
        <p:nvGraphicFramePr>
          <p:cNvPr id="29" name="표 28"/>
          <p:cNvGraphicFramePr>
            <a:graphicFrameLocks noGrp="1"/>
          </p:cNvGraphicFramePr>
          <p:nvPr/>
        </p:nvGraphicFramePr>
        <p:xfrm>
          <a:off x="1034017" y="1863221"/>
          <a:ext cx="5437187" cy="4192080"/>
        </p:xfrm>
        <a:graphic>
          <a:graphicData uri="http://schemas.openxmlformats.org/drawingml/2006/table">
            <a:tbl>
              <a:tblPr/>
              <a:tblGrid>
                <a:gridCol w="577849"/>
                <a:gridCol w="2177143"/>
                <a:gridCol w="2682195"/>
              </a:tblGrid>
              <a:tr h="2619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구 분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7F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공식적 체계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7F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비공식적 체계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7FE"/>
                    </a:solidFill>
                  </a:tcPr>
                </a:tc>
              </a:tr>
              <a:tr h="2714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목적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・목표의 명확성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・목표에 대한 공감대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구조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・기능적 조직구조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・사실상의 업무수행 구조 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관계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・대인 및 부서간의 공식적 관계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・의사전달의 방법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・얼마나 효과적으로 실행되고 있는가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?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보상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・공식적인 보상체계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・암묵적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심리적으로 어떤 효과가 있나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?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58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리더십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・목표의 설정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・목표에 따른 계획설계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・조직통합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・내부적 갈등의 조정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174625" marR="0" lvl="0" indent="-174625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・관리자가 어떤 방법으로 얼마만큼 주어진 역할을 잘 수행하고 있는가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?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58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지원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장치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・예산제도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・정보체계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・계획 및 조정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174625" marR="0" lvl="0" indent="-174625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・이러한 지원장치들이 무엇을 위해 사용되는가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?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174625" marR="0" lvl="0" indent="-174625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・실제로 어떤 역할을 하고 있나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?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  <a:p>
                      <a:pPr marL="174625" marR="0" lvl="0" indent="-174625" algn="l" defTabSz="4572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・이러한 지원장치가 조직의 </a:t>
                      </a:r>
                      <a:r>
                        <a:rPr kumimoji="0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효과성을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 저해하고 있지는 않는가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?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80560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6. </a:t>
            </a:r>
            <a:r>
              <a:rPr dirty="0" err="1" smtClean="0"/>
              <a:t>조직</a:t>
            </a:r>
            <a:r>
              <a:rPr dirty="0" smtClean="0"/>
              <a:t> </a:t>
            </a:r>
            <a:r>
              <a:rPr dirty="0" err="1" smtClean="0"/>
              <a:t>진단</a:t>
            </a:r>
            <a:endParaRPr dirty="0"/>
          </a:p>
        </p:txBody>
      </p:sp>
      <p:sp>
        <p:nvSpPr>
          <p:cNvPr id="186371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5D1081FD-4789-42D0-AA12-E31C0C584FF7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86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86375" name="그룹 33"/>
          <p:cNvGrpSpPr>
            <a:grpSpLocks/>
          </p:cNvGrpSpPr>
          <p:nvPr/>
        </p:nvGrpSpPr>
        <p:grpSpPr bwMode="auto">
          <a:xfrm>
            <a:off x="277006" y="1158873"/>
            <a:ext cx="790601" cy="704821"/>
            <a:chOff x="732962" y="7372392"/>
            <a:chExt cx="788153" cy="706157"/>
          </a:xfrm>
        </p:grpSpPr>
        <p:sp>
          <p:nvSpPr>
            <p:cNvPr id="186421" name="TextBox 34"/>
            <p:cNvSpPr txBox="1">
              <a:spLocks noChangeArrowheads="1"/>
            </p:cNvSpPr>
            <p:nvPr/>
          </p:nvSpPr>
          <p:spPr bwMode="auto">
            <a:xfrm>
              <a:off x="732962" y="7677681"/>
              <a:ext cx="788153" cy="400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eaLnBrk="1" latinLnBrk="1" hangingPunct="1"/>
              <a:r>
                <a:rPr lang="en-US" altLang="ko-KR" sz="1000" dirty="0" smtClean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2.</a:t>
              </a:r>
            </a:p>
            <a:p>
              <a:pPr algn="ctr" eaLnBrk="1" latinLnBrk="1" hangingPunct="1"/>
              <a:r>
                <a:rPr lang="ko-KR" altLang="en-US" sz="1000" dirty="0" smtClean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진단 </a:t>
              </a:r>
              <a:r>
                <a:rPr lang="ko-KR" altLang="en-US" sz="1000" dirty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방법론</a:t>
              </a:r>
              <a:endParaRPr lang="en-US" altLang="ko-KR" sz="1000" dirty="0">
                <a:solidFill>
                  <a:srgbClr val="7F7F7F"/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86422" name="그림 3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직사각형 27"/>
          <p:cNvSpPr/>
          <p:nvPr/>
        </p:nvSpPr>
        <p:spPr>
          <a:xfrm>
            <a:off x="1068388" y="1408250"/>
            <a:ext cx="5441271" cy="3238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1400" dirty="0" smtClean="0">
                <a:solidFill>
                  <a:schemeClr val="tx1"/>
                </a:solidFill>
              </a:rPr>
              <a:t>Burke-</a:t>
            </a:r>
            <a:r>
              <a:rPr lang="en-US" altLang="ko-KR" sz="1400" dirty="0" err="1" smtClean="0">
                <a:solidFill>
                  <a:schemeClr val="tx1"/>
                </a:solidFill>
              </a:rPr>
              <a:t>Litwin</a:t>
            </a:r>
            <a:r>
              <a:rPr lang="en-US" altLang="ko-KR" sz="1400" dirty="0" smtClean="0">
                <a:solidFill>
                  <a:schemeClr val="tx1"/>
                </a:solidFill>
              </a:rPr>
              <a:t> </a:t>
            </a:r>
            <a:r>
              <a:rPr lang="ko-KR" altLang="en-US" sz="1400" dirty="0" smtClean="0">
                <a:solidFill>
                  <a:schemeClr val="tx1"/>
                </a:solidFill>
              </a:rPr>
              <a:t>모델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1094476" y="1789250"/>
          <a:ext cx="5407923" cy="4784886"/>
        </p:xfrm>
        <a:graphic>
          <a:graphicData uri="http://schemas.openxmlformats.org/drawingml/2006/table">
            <a:tbl>
              <a:tblPr/>
              <a:tblGrid>
                <a:gridCol w="1049054"/>
                <a:gridCol w="4358869"/>
              </a:tblGrid>
              <a:tr h="233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변수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7441" marR="67441" marT="33720" marB="3372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4FE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진단의 초점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7441" marR="67441" marT="33720" marB="3372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4FE"/>
                    </a:solidFill>
                  </a:tcPr>
                </a:tc>
              </a:tr>
              <a:tr h="233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외부환경</a:t>
                      </a:r>
                    </a:p>
                  </a:txBody>
                  <a:tcPr marL="67441" marR="67441" marT="33720" marB="3372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정치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사회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경제 등의 조직의 성과에 영향을 주는 제반 환경</a:t>
                      </a:r>
                    </a:p>
                  </a:txBody>
                  <a:tcPr marL="67441" marR="67441" marT="33720" marB="3372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미션과 전략</a:t>
                      </a:r>
                    </a:p>
                  </a:txBody>
                  <a:tcPr marL="67441" marR="67441" marT="33720" marB="3372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조직원들이 인지하는 조직의 목표 및 장기간에 걸친 수행전략</a:t>
                      </a:r>
                    </a:p>
                  </a:txBody>
                  <a:tcPr marL="67441" marR="67441" marT="33720" marB="3372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리더십</a:t>
                      </a:r>
                    </a:p>
                  </a:txBody>
                  <a:tcPr marL="67441" marR="67441" marT="33720" marB="3372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업무가 수행되도록 하는 관리자들의 행태</a:t>
                      </a:r>
                    </a:p>
                  </a:txBody>
                  <a:tcPr marL="67441" marR="67441" marT="33720" marB="3372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문화</a:t>
                      </a:r>
                    </a:p>
                  </a:txBody>
                  <a:tcPr marL="67441" marR="67441" marT="33720" marB="3372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조직의 역사와 관례에 의해 영향을 받고 조직행태를 이끄는 명백하거나 암묵적인 규범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가치 및 원칙들에 대한 자료수집</a:t>
                      </a:r>
                    </a:p>
                  </a:txBody>
                  <a:tcPr marL="67441" marR="67441" marT="33720" marB="3372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구조</a:t>
                      </a:r>
                    </a:p>
                  </a:txBody>
                  <a:tcPr marL="67441" marR="67441" marT="33720" marB="3372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조직목표와 전략을 효과적으로 수행하도록 책임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결정권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관계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배분 등의 수준과 영역에 기능과 인력을 배분하는 측면</a:t>
                      </a:r>
                    </a:p>
                  </a:txBody>
                  <a:tcPr marL="67441" marR="67441" marT="33720" marB="3372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경영 관행</a:t>
                      </a:r>
                    </a:p>
                  </a:txBody>
                  <a:tcPr marL="67441" marR="67441" marT="33720" marB="3372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관리자들이 전략을 수행하기 위해 일상적인 사건에 있어서 어떻게 인력과 물적 자원을 다루는가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?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7441" marR="67441" marT="33720" marB="3372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시스템</a:t>
                      </a:r>
                    </a:p>
                  </a:txBody>
                  <a:tcPr marL="67441" marR="67441" marT="33720" marB="3372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업무를 추진하고 조직의 상벌체제를 다루는 표준화된 정책과 제도들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(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예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: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정보체제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목표와 예산의 발전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인적자원의 배분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)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7441" marR="67441" marT="33720" marB="3372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분위기</a:t>
                      </a:r>
                    </a:p>
                  </a:txBody>
                  <a:tcPr marL="67441" marR="67441" marT="33720" marB="3372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조직 내 상하간 동료간의 관계에 영향을 주는 전반적인 기대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느낌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인상 등</a:t>
                      </a:r>
                    </a:p>
                  </a:txBody>
                  <a:tcPr marL="67441" marR="67441" marT="33720" marB="3372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과업 요건과 기술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/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능력의 일치</a:t>
                      </a:r>
                    </a:p>
                  </a:txBody>
                  <a:tcPr marL="67441" marR="67441" marT="33720" marB="3372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업무가 합당한 담당자에게 잘 주어져 있는가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?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7441" marR="67441" marT="33720" marB="3372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동기부여</a:t>
                      </a:r>
                    </a:p>
                  </a:txBody>
                  <a:tcPr marL="67441" marR="67441" marT="33720" marB="3372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각 개인의 동기가 조직의 목표에 도움이 되도록 자극이 되고 있는가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?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7441" marR="67441" marT="33720" marB="3372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욕구 및 가치</a:t>
                      </a:r>
                    </a:p>
                  </a:txBody>
                  <a:tcPr marL="67441" marR="67441" marT="33720" marB="3372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개인이 가지고 있는 심리적인 가치와 욕구가 조직의 분위기나 문화와 어떤 갈등이나 조화를 가지고 있는가</a:t>
                      </a: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?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marL="67441" marR="67441" marT="33720" marB="3372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성과</a:t>
                      </a:r>
                    </a:p>
                  </a:txBody>
                  <a:tcPr marL="67441" marR="67441" marT="33720" marB="3372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생산성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고객이나 직원의 만족도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이윤</a:t>
                      </a: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, </a:t>
                      </a: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서비스의 질 등과 같은 결과물</a:t>
                      </a:r>
                    </a:p>
                  </a:txBody>
                  <a:tcPr marL="67441" marR="67441" marT="33720" marB="33720"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63768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6. </a:t>
            </a:r>
            <a:r>
              <a:rPr dirty="0" err="1" smtClean="0"/>
              <a:t>조직</a:t>
            </a:r>
            <a:r>
              <a:rPr dirty="0" smtClean="0"/>
              <a:t> </a:t>
            </a:r>
            <a:r>
              <a:rPr dirty="0" err="1" smtClean="0"/>
              <a:t>진단</a:t>
            </a:r>
            <a:endParaRPr dirty="0"/>
          </a:p>
        </p:txBody>
      </p:sp>
      <p:sp>
        <p:nvSpPr>
          <p:cNvPr id="187395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8E4D997C-1959-4B2F-BFFD-1F6BBF58EAEA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87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87399" name="그룹 33"/>
          <p:cNvGrpSpPr>
            <a:grpSpLocks/>
          </p:cNvGrpSpPr>
          <p:nvPr/>
        </p:nvGrpSpPr>
        <p:grpSpPr bwMode="auto">
          <a:xfrm>
            <a:off x="277006" y="1158873"/>
            <a:ext cx="790601" cy="704821"/>
            <a:chOff x="732962" y="7372392"/>
            <a:chExt cx="788153" cy="706157"/>
          </a:xfrm>
        </p:grpSpPr>
        <p:sp>
          <p:nvSpPr>
            <p:cNvPr id="187402" name="TextBox 34"/>
            <p:cNvSpPr txBox="1">
              <a:spLocks noChangeArrowheads="1"/>
            </p:cNvSpPr>
            <p:nvPr/>
          </p:nvSpPr>
          <p:spPr bwMode="auto">
            <a:xfrm>
              <a:off x="732962" y="7677681"/>
              <a:ext cx="788153" cy="400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eaLnBrk="1" latinLnBrk="1" hangingPunct="1"/>
              <a:r>
                <a:rPr lang="en-US" altLang="ko-KR" sz="1000" dirty="0" smtClean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2.</a:t>
              </a:r>
            </a:p>
            <a:p>
              <a:pPr algn="ctr" eaLnBrk="1" latinLnBrk="1" hangingPunct="1"/>
              <a:r>
                <a:rPr lang="ko-KR" altLang="en-US" sz="1000" dirty="0" smtClean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진단 </a:t>
              </a:r>
              <a:r>
                <a:rPr lang="ko-KR" altLang="en-US" sz="1000" dirty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방법론</a:t>
              </a:r>
              <a:endParaRPr lang="en-US" altLang="ko-KR" sz="1000" dirty="0">
                <a:solidFill>
                  <a:srgbClr val="7F7F7F"/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87403" name="그림 3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7401" name="_x110331928" descr="DRW000012a0377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94" y="1769372"/>
            <a:ext cx="4991100" cy="465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직사각형 11"/>
          <p:cNvSpPr/>
          <p:nvPr/>
        </p:nvSpPr>
        <p:spPr>
          <a:xfrm>
            <a:off x="1061129" y="1385888"/>
            <a:ext cx="5441271" cy="3238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1400" dirty="0" err="1" smtClean="0">
                <a:solidFill>
                  <a:schemeClr val="tx1"/>
                </a:solidFill>
              </a:rPr>
              <a:t>Porras</a:t>
            </a:r>
            <a:r>
              <a:rPr lang="ko-KR" altLang="en-US" sz="1400" dirty="0" smtClean="0">
                <a:solidFill>
                  <a:schemeClr val="tx1"/>
                </a:solidFill>
              </a:rPr>
              <a:t>와 </a:t>
            </a:r>
            <a:r>
              <a:rPr lang="en-US" altLang="ko-KR" sz="1400" dirty="0" smtClean="0">
                <a:solidFill>
                  <a:schemeClr val="tx1"/>
                </a:solidFill>
              </a:rPr>
              <a:t>Robertson</a:t>
            </a:r>
            <a:r>
              <a:rPr lang="ko-KR" altLang="en-US" sz="1400" dirty="0" smtClean="0">
                <a:solidFill>
                  <a:schemeClr val="tx1"/>
                </a:solidFill>
              </a:rPr>
              <a:t>의 모형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158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7. </a:t>
            </a:r>
            <a:r>
              <a:rPr dirty="0" err="1" smtClean="0"/>
              <a:t>세부</a:t>
            </a:r>
            <a:r>
              <a:rPr dirty="0" smtClean="0"/>
              <a:t> </a:t>
            </a:r>
            <a:r>
              <a:rPr dirty="0" err="1" smtClean="0"/>
              <a:t>전략</a:t>
            </a:r>
            <a:r>
              <a:rPr dirty="0" smtClean="0"/>
              <a:t> </a:t>
            </a:r>
            <a:r>
              <a:rPr dirty="0" err="1" smtClean="0"/>
              <a:t>수립</a:t>
            </a:r>
            <a:endParaRPr dirty="0"/>
          </a:p>
        </p:txBody>
      </p:sp>
      <p:sp>
        <p:nvSpPr>
          <p:cNvPr id="188419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F3249E46-B0B5-4A57-996D-2521F61C647A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88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88423" name="그룹 33"/>
          <p:cNvGrpSpPr>
            <a:grpSpLocks/>
          </p:cNvGrpSpPr>
          <p:nvPr/>
        </p:nvGrpSpPr>
        <p:grpSpPr bwMode="auto">
          <a:xfrm>
            <a:off x="334714" y="1158876"/>
            <a:ext cx="675185" cy="858798"/>
            <a:chOff x="789321" y="7372392"/>
            <a:chExt cx="675426" cy="860249"/>
          </a:xfrm>
        </p:grpSpPr>
        <p:sp>
          <p:nvSpPr>
            <p:cNvPr id="35" name="TextBox 34"/>
            <p:cNvSpPr txBox="1"/>
            <p:nvPr/>
          </p:nvSpPr>
          <p:spPr>
            <a:xfrm>
              <a:off x="789321" y="7677707"/>
              <a:ext cx="675426" cy="5549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1.</a:t>
              </a:r>
            </a:p>
            <a:p>
              <a:pPr algn="ctr" eaLnBrk="1" latinLnBrk="1" hangingPunct="1">
                <a:defRPr/>
              </a:pP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본원적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eaLnBrk="1" latinLnBrk="1" hangingPunct="1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경쟁 전략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88436" name="그림 3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그룹 20"/>
          <p:cNvGrpSpPr/>
          <p:nvPr/>
        </p:nvGrpSpPr>
        <p:grpSpPr>
          <a:xfrm>
            <a:off x="1594528" y="2144713"/>
            <a:ext cx="4264025" cy="3770312"/>
            <a:chOff x="1449388" y="2144713"/>
            <a:chExt cx="4264025" cy="3770312"/>
          </a:xfrm>
        </p:grpSpPr>
        <p:cxnSp>
          <p:nvCxnSpPr>
            <p:cNvPr id="41" name="직선 화살표 연결선 40"/>
            <p:cNvCxnSpPr/>
            <p:nvPr/>
          </p:nvCxnSpPr>
          <p:spPr bwMode="auto">
            <a:xfrm flipV="1">
              <a:off x="1449388" y="2144713"/>
              <a:ext cx="0" cy="377031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화살표 연결선 41"/>
            <p:cNvCxnSpPr/>
            <p:nvPr/>
          </p:nvCxnSpPr>
          <p:spPr bwMode="auto">
            <a:xfrm>
              <a:off x="1449388" y="5915025"/>
              <a:ext cx="426402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자유형 42"/>
          <p:cNvSpPr/>
          <p:nvPr/>
        </p:nvSpPr>
        <p:spPr bwMode="auto">
          <a:xfrm>
            <a:off x="2235200" y="3297238"/>
            <a:ext cx="3309938" cy="1958975"/>
          </a:xfrm>
          <a:custGeom>
            <a:avLst/>
            <a:gdLst>
              <a:gd name="connsiteX0" fmla="*/ 0 w 5066676"/>
              <a:gd name="connsiteY0" fmla="*/ 119922 h 1959445"/>
              <a:gd name="connsiteX1" fmla="*/ 1469036 w 5066676"/>
              <a:gd name="connsiteY1" fmla="*/ 1783830 h 1959445"/>
              <a:gd name="connsiteX2" fmla="*/ 3642610 w 5066676"/>
              <a:gd name="connsiteY2" fmla="*/ 1708879 h 1959445"/>
              <a:gd name="connsiteX3" fmla="*/ 5066676 w 5066676"/>
              <a:gd name="connsiteY3" fmla="*/ 0 h 1959445"/>
              <a:gd name="connsiteX4" fmla="*/ 5066676 w 5066676"/>
              <a:gd name="connsiteY4" fmla="*/ 0 h 195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6676" h="1959445">
                <a:moveTo>
                  <a:pt x="0" y="119922"/>
                </a:moveTo>
                <a:cubicBezTo>
                  <a:pt x="430967" y="819463"/>
                  <a:pt x="861934" y="1519004"/>
                  <a:pt x="1469036" y="1783830"/>
                </a:cubicBezTo>
                <a:cubicBezTo>
                  <a:pt x="2076138" y="2048656"/>
                  <a:pt x="3043003" y="2006184"/>
                  <a:pt x="3642610" y="1708879"/>
                </a:cubicBezTo>
                <a:cubicBezTo>
                  <a:pt x="4242217" y="1411574"/>
                  <a:pt x="5066676" y="0"/>
                  <a:pt x="5066676" y="0"/>
                </a:cubicBezTo>
                <a:lnTo>
                  <a:pt x="5066676" y="0"/>
                </a:lnTo>
              </a:path>
            </a:pathLst>
          </a:custGeom>
          <a:noFill/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 sz="1200">
              <a:latin typeface="+mn-ea"/>
            </a:endParaRPr>
          </a:p>
        </p:txBody>
      </p:sp>
      <p:sp>
        <p:nvSpPr>
          <p:cNvPr id="45" name="TextBox 21"/>
          <p:cNvSpPr txBox="1"/>
          <p:nvPr/>
        </p:nvSpPr>
        <p:spPr bwMode="auto">
          <a:xfrm>
            <a:off x="1617663" y="3060700"/>
            <a:ext cx="1908175" cy="2778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200" b="1" dirty="0" smtClean="0">
                <a:latin typeface="+mn-ea"/>
              </a:rPr>
              <a:t>차별화</a:t>
            </a:r>
            <a:r>
              <a:rPr lang="en-US" altLang="ko-KR" sz="1200" b="1" dirty="0" smtClean="0">
                <a:latin typeface="+mn-ea"/>
              </a:rPr>
              <a:t> </a:t>
            </a:r>
            <a:r>
              <a:rPr lang="ko-KR" altLang="en-US" sz="1200" b="1" dirty="0" smtClean="0">
                <a:latin typeface="+mn-ea"/>
              </a:rPr>
              <a:t>전략 활용 기업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46" name="TextBox 22"/>
          <p:cNvSpPr txBox="1"/>
          <p:nvPr/>
        </p:nvSpPr>
        <p:spPr bwMode="auto">
          <a:xfrm>
            <a:off x="4573137" y="2863850"/>
            <a:ext cx="1742785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200" b="1" dirty="0" smtClean="0">
                <a:latin typeface="+mn-ea"/>
              </a:rPr>
              <a:t>비용 우위 전략 활용 기업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48" name="TextBox 24"/>
          <p:cNvSpPr txBox="1"/>
          <p:nvPr/>
        </p:nvSpPr>
        <p:spPr bwMode="auto">
          <a:xfrm>
            <a:off x="863137" y="3852863"/>
            <a:ext cx="72968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ko-KR" altLang="en-US" sz="1200" b="1" dirty="0" smtClean="0">
                <a:latin typeface="+mn-ea"/>
              </a:rPr>
              <a:t>투자대비</a:t>
            </a:r>
            <a:endParaRPr lang="en-US" altLang="ko-KR" sz="1200" b="1" dirty="0" smtClean="0">
              <a:latin typeface="+mn-ea"/>
            </a:endParaRPr>
          </a:p>
          <a:p>
            <a:pPr algn="ctr">
              <a:defRPr/>
            </a:pPr>
            <a:r>
              <a:rPr lang="ko-KR" altLang="en-US" sz="1200" b="1" dirty="0" smtClean="0">
                <a:latin typeface="+mn-ea"/>
              </a:rPr>
              <a:t>수익률</a:t>
            </a:r>
            <a:endParaRPr lang="en-US" altLang="ko-KR" sz="1200" b="1" dirty="0" smtClean="0">
              <a:latin typeface="+mn-ea"/>
            </a:endParaRPr>
          </a:p>
          <a:p>
            <a:pPr algn="ctr">
              <a:defRPr/>
            </a:pPr>
            <a:r>
              <a:rPr lang="en-US" altLang="ko-KR" sz="1200" b="1" dirty="0" smtClean="0">
                <a:latin typeface="+mn-ea"/>
              </a:rPr>
              <a:t>(ROI)</a:t>
            </a:r>
          </a:p>
        </p:txBody>
      </p:sp>
      <p:sp>
        <p:nvSpPr>
          <p:cNvPr id="49" name="TextBox 25"/>
          <p:cNvSpPr txBox="1"/>
          <p:nvPr/>
        </p:nvSpPr>
        <p:spPr bwMode="auto">
          <a:xfrm>
            <a:off x="3050947" y="5961063"/>
            <a:ext cx="1122362" cy="2762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200" b="1" dirty="0" smtClean="0">
                <a:latin typeface="+mn-ea"/>
              </a:rPr>
              <a:t>시장 점유율</a:t>
            </a:r>
            <a:endParaRPr lang="en-US" altLang="ko-KR" sz="1200" b="1" dirty="0" smtClean="0">
              <a:latin typeface="+mn-ea"/>
            </a:endParaRPr>
          </a:p>
        </p:txBody>
      </p:sp>
      <p:sp>
        <p:nvSpPr>
          <p:cNvPr id="50" name="TextBox 26"/>
          <p:cNvSpPr txBox="1"/>
          <p:nvPr/>
        </p:nvSpPr>
        <p:spPr bwMode="auto">
          <a:xfrm>
            <a:off x="947786" y="5743575"/>
            <a:ext cx="560388" cy="2778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200" b="1" dirty="0" smtClean="0">
                <a:latin typeface="+mn-ea"/>
              </a:rPr>
              <a:t>Low</a:t>
            </a:r>
          </a:p>
        </p:txBody>
      </p:sp>
      <p:sp>
        <p:nvSpPr>
          <p:cNvPr id="51" name="TextBox 27"/>
          <p:cNvSpPr txBox="1"/>
          <p:nvPr/>
        </p:nvSpPr>
        <p:spPr bwMode="auto">
          <a:xfrm>
            <a:off x="947786" y="2360613"/>
            <a:ext cx="560388" cy="2778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200" b="1" dirty="0" smtClean="0">
                <a:latin typeface="+mn-ea"/>
              </a:rPr>
              <a:t>High</a:t>
            </a:r>
          </a:p>
        </p:txBody>
      </p:sp>
      <p:sp>
        <p:nvSpPr>
          <p:cNvPr id="52" name="TextBox 28"/>
          <p:cNvSpPr txBox="1"/>
          <p:nvPr/>
        </p:nvSpPr>
        <p:spPr bwMode="auto">
          <a:xfrm>
            <a:off x="5295672" y="5940425"/>
            <a:ext cx="560387" cy="2778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200" b="1" dirty="0" smtClean="0">
                <a:latin typeface="+mn-ea"/>
              </a:rPr>
              <a:t>High</a:t>
            </a:r>
          </a:p>
        </p:txBody>
      </p:sp>
    </p:spTree>
    <p:extLst>
      <p:ext uri="{BB962C8B-B14F-4D97-AF65-F5344CB8AC3E}">
        <p14:creationId xmlns="" xmlns:p14="http://schemas.microsoft.com/office/powerpoint/2010/main" val="84142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7. </a:t>
            </a:r>
            <a:r>
              <a:rPr dirty="0" err="1" smtClean="0"/>
              <a:t>세부</a:t>
            </a:r>
            <a:r>
              <a:rPr dirty="0" smtClean="0"/>
              <a:t> </a:t>
            </a:r>
            <a:r>
              <a:rPr dirty="0" err="1" smtClean="0"/>
              <a:t>전략</a:t>
            </a:r>
            <a:r>
              <a:rPr dirty="0" smtClean="0"/>
              <a:t> </a:t>
            </a:r>
            <a:r>
              <a:rPr dirty="0" err="1" smtClean="0"/>
              <a:t>수립</a:t>
            </a:r>
            <a:endParaRPr dirty="0"/>
          </a:p>
        </p:txBody>
      </p:sp>
      <p:sp>
        <p:nvSpPr>
          <p:cNvPr id="189443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A3833ABE-833D-4766-8B5F-F9B4D265C320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89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89447" name="그룹 33"/>
          <p:cNvGrpSpPr>
            <a:grpSpLocks/>
          </p:cNvGrpSpPr>
          <p:nvPr/>
        </p:nvGrpSpPr>
        <p:grpSpPr bwMode="auto">
          <a:xfrm>
            <a:off x="200063" y="1158873"/>
            <a:ext cx="944489" cy="704821"/>
            <a:chOff x="655009" y="7372392"/>
            <a:chExt cx="944055" cy="706157"/>
          </a:xfrm>
        </p:grpSpPr>
        <p:sp>
          <p:nvSpPr>
            <p:cNvPr id="189449" name="TextBox 34"/>
            <p:cNvSpPr txBox="1">
              <a:spLocks noChangeArrowheads="1"/>
            </p:cNvSpPr>
            <p:nvPr/>
          </p:nvSpPr>
          <p:spPr bwMode="auto">
            <a:xfrm>
              <a:off x="655009" y="7677681"/>
              <a:ext cx="944055" cy="400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eaLnBrk="1" latinLnBrk="1" hangingPunct="1"/>
              <a:r>
                <a:rPr lang="en-US" altLang="ko-KR" sz="1000" dirty="0" smtClean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2.</a:t>
              </a:r>
            </a:p>
            <a:p>
              <a:pPr algn="ctr" eaLnBrk="1" latinLnBrk="1" hangingPunct="1"/>
              <a:r>
                <a:rPr lang="ko-KR" altLang="en-US" sz="1000" dirty="0" smtClean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전략 </a:t>
              </a:r>
              <a:r>
                <a:rPr lang="ko-KR" altLang="en-US" sz="1000" dirty="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사업 단위</a:t>
              </a:r>
              <a:endParaRPr lang="en-US" altLang="ko-KR" sz="1000" dirty="0">
                <a:solidFill>
                  <a:srgbClr val="7F7F7F"/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89450" name="그림 3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9448" name="Picture 4" descr="http://www.maxi-pedia.com/web_files/images/BCG_Matrix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650" y="1445280"/>
            <a:ext cx="5379218" cy="4188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9980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dirty="0" smtClean="0"/>
              <a:t>3. </a:t>
            </a:r>
            <a:r>
              <a:rPr dirty="0" err="1" smtClean="0"/>
              <a:t>활동시</a:t>
            </a:r>
            <a:r>
              <a:rPr dirty="0" smtClean="0"/>
              <a:t> 애로사항</a:t>
            </a:r>
            <a:endParaRPr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F9A8CE-96ED-4F0D-8834-275E67130C16}" type="slidenum">
              <a:rPr lang="ko-KR" altLang="en-US" smtClean="0"/>
              <a:pPr>
                <a:defRPr/>
              </a:pPr>
              <a:t>9</a:t>
            </a:fld>
            <a:endParaRPr lang="ko-KR" altLang="en-US" dirty="0"/>
          </a:p>
        </p:txBody>
      </p:sp>
      <p:grpSp>
        <p:nvGrpSpPr>
          <p:cNvPr id="26628" name="그룹 3"/>
          <p:cNvGrpSpPr>
            <a:grpSpLocks/>
          </p:cNvGrpSpPr>
          <p:nvPr/>
        </p:nvGrpSpPr>
        <p:grpSpPr bwMode="auto">
          <a:xfrm>
            <a:off x="1119188" y="1816100"/>
            <a:ext cx="5264150" cy="4219575"/>
            <a:chOff x="395536" y="1700808"/>
            <a:chExt cx="8280920" cy="4248472"/>
          </a:xfrm>
        </p:grpSpPr>
        <p:sp>
          <p:nvSpPr>
            <p:cNvPr id="5" name="직사각형 4"/>
            <p:cNvSpPr/>
            <p:nvPr/>
          </p:nvSpPr>
          <p:spPr>
            <a:xfrm>
              <a:off x="395536" y="1700808"/>
              <a:ext cx="1368499" cy="575414"/>
            </a:xfrm>
            <a:prstGeom prst="rect">
              <a:avLst/>
            </a:prstGeom>
            <a:solidFill>
              <a:schemeClr val="tx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200" b="1" dirty="0"/>
                <a:t>가치</a:t>
              </a: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1836455" y="1700808"/>
              <a:ext cx="6840001" cy="57541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ko-KR" altLang="en-US" sz="1200" dirty="0">
                  <a:solidFill>
                    <a:schemeClr val="tx1"/>
                  </a:solidFill>
                </a:rPr>
                <a:t>재무적 가치와 사회적 가치의 충돌</a:t>
              </a: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395536" y="2421674"/>
              <a:ext cx="1368499" cy="791193"/>
            </a:xfrm>
            <a:prstGeom prst="rect">
              <a:avLst/>
            </a:prstGeom>
            <a:solidFill>
              <a:schemeClr val="tx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200" b="1" dirty="0"/>
                <a:t>조직</a:t>
              </a: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1836455" y="2421674"/>
              <a:ext cx="6840001" cy="79119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ko-KR" altLang="en-US" sz="1200" dirty="0">
                  <a:solidFill>
                    <a:schemeClr val="tx1"/>
                  </a:solidFill>
                </a:rPr>
                <a:t>취약계층과 일반인 사이의 갈등 해결</a:t>
              </a:r>
              <a:r>
                <a:rPr lang="en-US" altLang="ko-KR" sz="1200" dirty="0">
                  <a:solidFill>
                    <a:schemeClr val="tx1"/>
                  </a:solidFill>
                </a:rPr>
                <a:t>(</a:t>
              </a:r>
              <a:r>
                <a:rPr lang="ko-KR" altLang="en-US" sz="1200" dirty="0">
                  <a:solidFill>
                    <a:schemeClr val="tx1"/>
                  </a:solidFill>
                </a:rPr>
                <a:t>장애인과 비장애인 간 대우와 처우를 둘러싼 갈등</a:t>
              </a:r>
              <a:r>
                <a:rPr lang="en-US" altLang="ko-KR" sz="1200" dirty="0">
                  <a:solidFill>
                    <a:schemeClr val="tx1"/>
                  </a:solidFill>
                </a:rPr>
                <a:t>, </a:t>
              </a:r>
              <a:r>
                <a:rPr lang="ko-KR" altLang="en-US" sz="1200" dirty="0">
                  <a:solidFill>
                    <a:schemeClr val="tx1"/>
                  </a:solidFill>
                </a:rPr>
                <a:t>해법인 비전과 미션뿐</a:t>
              </a:r>
              <a:r>
                <a:rPr lang="en-US" altLang="ko-KR" sz="1200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395536" y="3358320"/>
              <a:ext cx="1368499" cy="1222754"/>
            </a:xfrm>
            <a:prstGeom prst="rect">
              <a:avLst/>
            </a:prstGeom>
            <a:solidFill>
              <a:schemeClr val="tx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200" b="1" dirty="0"/>
                <a:t>소통</a:t>
              </a: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836455" y="3358320"/>
              <a:ext cx="6840001" cy="122275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ko-KR" altLang="en-US" sz="1200" dirty="0">
                  <a:solidFill>
                    <a:schemeClr val="tx1"/>
                  </a:solidFill>
                </a:rPr>
                <a:t>사회적 기업가는 전문 경영인이 아닌 사람이 대다수</a:t>
              </a:r>
              <a:r>
                <a:rPr lang="en-US" altLang="ko-KR" sz="1200" dirty="0">
                  <a:solidFill>
                    <a:schemeClr val="tx1"/>
                  </a:solidFill>
                </a:rPr>
                <a:t>. </a:t>
              </a:r>
              <a:r>
                <a:rPr lang="ko-KR" altLang="en-US" sz="1200" dirty="0">
                  <a:solidFill>
                    <a:schemeClr val="tx1"/>
                  </a:solidFill>
                </a:rPr>
                <a:t>따라서 경영관련 이야기를 나눌 때 컨설턴트의 입장이 </a:t>
              </a:r>
              <a:r>
                <a:rPr lang="ko-KR" altLang="en-US" sz="1200" dirty="0" err="1">
                  <a:solidFill>
                    <a:schemeClr val="tx1"/>
                  </a:solidFill>
                </a:rPr>
                <a:t>사회적기업</a:t>
              </a:r>
              <a:r>
                <a:rPr lang="ko-KR" altLang="en-US" sz="1200" dirty="0">
                  <a:solidFill>
                    <a:schemeClr val="tx1"/>
                  </a:solidFill>
                </a:rPr>
                <a:t> 문제 도출에 개입되지 않도록 신중하게 접근해야 함</a:t>
              </a: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395536" y="4724927"/>
              <a:ext cx="1368499" cy="1224353"/>
            </a:xfrm>
            <a:prstGeom prst="rect">
              <a:avLst/>
            </a:prstGeom>
            <a:solidFill>
              <a:schemeClr val="tx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200" b="1" dirty="0"/>
                <a:t>이론적용</a:t>
              </a: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1836455" y="4724927"/>
              <a:ext cx="6840001" cy="122435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latinLnBrk="0">
                <a:defRPr/>
              </a:pPr>
              <a:r>
                <a:rPr lang="ko-KR" altLang="en-US" sz="1200" dirty="0" err="1">
                  <a:solidFill>
                    <a:srgbClr val="000000"/>
                  </a:solidFill>
                  <a:latin typeface="08서울한강체 M"/>
                </a:rPr>
                <a:t>사회적기업의</a:t>
              </a:r>
              <a:r>
                <a:rPr lang="ko-KR" altLang="en-US" sz="1200" dirty="0">
                  <a:solidFill>
                    <a:srgbClr val="000000"/>
                  </a:solidFill>
                  <a:latin typeface="08서울한강체 M"/>
                </a:rPr>
                <a:t> 경우 소규모 조직이 대부분이라 기존 경영이론이 적용되기 어려운 경우가 다수</a:t>
              </a:r>
              <a:r>
                <a:rPr lang="en-US" altLang="ko-KR" sz="1200" dirty="0">
                  <a:solidFill>
                    <a:srgbClr val="000000"/>
                  </a:solidFill>
                  <a:latin typeface="08서울한강체 M"/>
                </a:rPr>
                <a:t>. </a:t>
              </a:r>
              <a:r>
                <a:rPr lang="ko-KR" altLang="en-US" sz="1200" dirty="0">
                  <a:solidFill>
                    <a:srgbClr val="000000"/>
                  </a:solidFill>
                  <a:latin typeface="08서울한강체 M"/>
                </a:rPr>
                <a:t>따라서 문제 해결 방안을 전략</a:t>
              </a:r>
              <a:r>
                <a:rPr lang="en-US" altLang="ko-KR" sz="1200" dirty="0">
                  <a:solidFill>
                    <a:srgbClr val="000000"/>
                  </a:solidFill>
                  <a:latin typeface="08서울한강체 M"/>
                </a:rPr>
                <a:t>, </a:t>
              </a:r>
              <a:r>
                <a:rPr lang="ko-KR" altLang="en-US" sz="1200" dirty="0">
                  <a:solidFill>
                    <a:srgbClr val="000000"/>
                  </a:solidFill>
                  <a:latin typeface="08서울한강체 M"/>
                </a:rPr>
                <a:t>마케팅 등에 국한하지 말고</a:t>
              </a:r>
              <a:r>
                <a:rPr lang="en-US" altLang="ko-KR" sz="1200" dirty="0">
                  <a:solidFill>
                    <a:srgbClr val="000000"/>
                  </a:solidFill>
                  <a:latin typeface="08서울한강체 M"/>
                </a:rPr>
                <a:t>, </a:t>
              </a:r>
              <a:r>
                <a:rPr lang="ko-KR" altLang="en-US" sz="1200" dirty="0">
                  <a:solidFill>
                    <a:srgbClr val="000000"/>
                  </a:solidFill>
                  <a:latin typeface="08서울한강체 M"/>
                </a:rPr>
                <a:t>다양하게 열어놓고 진행해야 함 </a:t>
              </a:r>
              <a:endParaRPr lang="ko-KR" altLang="en-US" sz="1200" dirty="0">
                <a:solidFill>
                  <a:srgbClr val="000000"/>
                </a:solidFill>
                <a:latin typeface="바탕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119188" y="1187450"/>
            <a:ext cx="5264150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0">
              <a:defRPr/>
            </a:pPr>
            <a:r>
              <a:rPr lang="ko-KR" altLang="en-US" sz="1100" dirty="0">
                <a:latin typeface="+mn-ea"/>
                <a:ea typeface="+mn-ea"/>
              </a:rPr>
              <a:t>국내 </a:t>
            </a:r>
            <a:r>
              <a:rPr lang="ko-KR" altLang="en-US" sz="1100" dirty="0" err="1">
                <a:latin typeface="+mn-ea"/>
                <a:ea typeface="+mn-ea"/>
              </a:rPr>
              <a:t>사회적기업은</a:t>
            </a:r>
            <a:r>
              <a:rPr lang="ko-KR" altLang="en-US" sz="1100" dirty="0">
                <a:latin typeface="+mn-ea"/>
                <a:ea typeface="+mn-ea"/>
              </a:rPr>
              <a:t> 그 역사가 길지 않은 만큼 제대로 틀이 잡혀 있지 않음</a:t>
            </a:r>
            <a:r>
              <a:rPr lang="en-US" altLang="ko-KR" sz="1100" dirty="0">
                <a:latin typeface="+mn-ea"/>
                <a:ea typeface="+mn-ea"/>
              </a:rPr>
              <a:t>. </a:t>
            </a:r>
            <a:r>
              <a:rPr lang="ko-KR" altLang="en-US" sz="1100" dirty="0">
                <a:latin typeface="+mn-ea"/>
                <a:ea typeface="+mn-ea"/>
              </a:rPr>
              <a:t>따라서 문제를 명확히 파악하고</a:t>
            </a:r>
            <a:r>
              <a:rPr lang="en-US" altLang="ko-KR" sz="1100" dirty="0">
                <a:latin typeface="+mn-ea"/>
                <a:ea typeface="+mn-ea"/>
              </a:rPr>
              <a:t>, </a:t>
            </a:r>
            <a:r>
              <a:rPr lang="ko-KR" altLang="en-US" sz="1100" dirty="0">
                <a:latin typeface="+mn-ea"/>
                <a:ea typeface="+mn-ea"/>
              </a:rPr>
              <a:t>해결책을 제안하는 단계에서 적잖은 어려움이 있음</a:t>
            </a:r>
            <a:r>
              <a:rPr lang="en-US" altLang="ko-KR" sz="1100" dirty="0">
                <a:latin typeface="+mn-ea"/>
                <a:ea typeface="+mn-ea"/>
              </a:rPr>
              <a:t>.</a:t>
            </a:r>
            <a:endParaRPr lang="ko-KR" altLang="en-US" sz="1100" dirty="0">
              <a:latin typeface="+mn-ea"/>
              <a:ea typeface="+mn-ea"/>
            </a:endParaRPr>
          </a:p>
        </p:txBody>
      </p:sp>
      <p:grpSp>
        <p:nvGrpSpPr>
          <p:cNvPr id="26630" name="그룹 13"/>
          <p:cNvGrpSpPr>
            <a:grpSpLocks/>
          </p:cNvGrpSpPr>
          <p:nvPr/>
        </p:nvGrpSpPr>
        <p:grpSpPr bwMode="auto">
          <a:xfrm>
            <a:off x="349250" y="1158875"/>
            <a:ext cx="646113" cy="704850"/>
            <a:chOff x="803855" y="7372392"/>
            <a:chExt cx="646331" cy="705590"/>
          </a:xfrm>
        </p:grpSpPr>
        <p:sp>
          <p:nvSpPr>
            <p:cNvPr id="15" name="TextBox 14"/>
            <p:cNvSpPr txBox="1"/>
            <p:nvPr/>
          </p:nvSpPr>
          <p:spPr>
            <a:xfrm>
              <a:off x="803855" y="7677512"/>
              <a:ext cx="646331" cy="4004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000" dirty="0" err="1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활동시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>
                <a:defRPr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애로사항</a:t>
              </a:r>
            </a:p>
          </p:txBody>
        </p:sp>
        <p:pic>
          <p:nvPicPr>
            <p:cNvPr id="26632" name="그림 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546" y="7372392"/>
              <a:ext cx="581025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제목 17"/>
          <p:cNvSpPr>
            <a:spLocks noGrp="1"/>
          </p:cNvSpPr>
          <p:nvPr>
            <p:ph type="title" idx="4294967295"/>
          </p:nvPr>
        </p:nvSpPr>
        <p:spPr>
          <a:xfrm>
            <a:off x="368300" y="3603625"/>
            <a:ext cx="6359525" cy="1936750"/>
          </a:xfrm>
        </p:spPr>
        <p:txBody>
          <a:bodyPr/>
          <a:lstStyle/>
          <a:p>
            <a:pPr eaLnBrk="1" hangingPunct="1"/>
            <a:r>
              <a:rPr lang="en-US" altLang="ko-KR" sz="3600" b="1" smtClean="0">
                <a:latin typeface="Georgia" pitchFamily="18" charset="0"/>
              </a:rPr>
              <a:t>Implement</a:t>
            </a:r>
            <a:br>
              <a:rPr lang="en-US" altLang="ko-KR" sz="3600" b="1" smtClean="0">
                <a:latin typeface="Georgia" pitchFamily="18" charset="0"/>
              </a:rPr>
            </a:br>
            <a:r>
              <a:rPr lang="ko-KR" altLang="en-US" sz="3600" b="1" smtClean="0">
                <a:latin typeface="Georgia" pitchFamily="18" charset="0"/>
              </a:rPr>
              <a:t>사례를 보고 채워봅시다</a:t>
            </a:r>
            <a:r>
              <a:rPr lang="en-US" altLang="ko-KR" sz="3600" b="1" smtClean="0">
                <a:latin typeface="Georgia" pitchFamily="18" charset="0"/>
              </a:rPr>
              <a:t>.</a:t>
            </a:r>
            <a:endParaRPr lang="ko-KR" altLang="en-US" sz="3600" b="1" smtClean="0">
              <a:latin typeface="Georgia" pitchFamily="18" charset="0"/>
            </a:endParaRPr>
          </a:p>
        </p:txBody>
      </p:sp>
      <p:sp>
        <p:nvSpPr>
          <p:cNvPr id="190467" name="슬라이드 번호 개체 틀 1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8905875"/>
            <a:ext cx="1939925" cy="1793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18B75DFD-A897-4F7F-8086-9ECF250DEF59}" type="slidenum">
              <a:rPr kumimoji="0" lang="ko-KR" altLang="en-US" smtClean="0">
                <a:solidFill>
                  <a:srgbClr val="898989"/>
                </a:solidFill>
                <a:ea typeface="서울남산체 M" pitchFamily="18" charset="-127"/>
              </a:rPr>
              <a:pPr/>
              <a:t>90</a:t>
            </a:fld>
            <a:endParaRPr kumimoji="0" lang="ko-KR" altLang="en-US" smtClean="0">
              <a:solidFill>
                <a:srgbClr val="898989"/>
              </a:solidFill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75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ko-KR" altLang="en-US" dirty="0" err="1" smtClean="0"/>
              <a:t>제너럴바이오</a:t>
            </a:r>
            <a:endParaRPr dirty="0"/>
          </a:p>
        </p:txBody>
      </p:sp>
      <p:sp>
        <p:nvSpPr>
          <p:cNvPr id="12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2459421" y="8906115"/>
            <a:ext cx="1939158" cy="179586"/>
          </a:xfrm>
          <a:prstGeom prst="rect">
            <a:avLst/>
          </a:prstGeom>
        </p:spPr>
        <p:txBody>
          <a:bodyPr/>
          <a:lstStyle/>
          <a:p>
            <a:fld id="{1DB6C3FA-2BC0-49B6-A6C2-75F057C9CB52}" type="slidenum">
              <a:rPr lang="ko-KR" altLang="en-US" smtClean="0"/>
              <a:pPr/>
              <a:t>91</a:t>
            </a:fld>
            <a:endParaRPr lang="ko-KR" altLang="en-US" dirty="0"/>
          </a:p>
        </p:txBody>
      </p:sp>
      <p:grpSp>
        <p:nvGrpSpPr>
          <p:cNvPr id="3" name="그룹 12"/>
          <p:cNvGrpSpPr/>
          <p:nvPr/>
        </p:nvGrpSpPr>
        <p:grpSpPr>
          <a:xfrm>
            <a:off x="188780" y="1192666"/>
            <a:ext cx="6313619" cy="3433122"/>
            <a:chOff x="188780" y="5634038"/>
            <a:chExt cx="6313619" cy="3433122"/>
          </a:xfrm>
        </p:grpSpPr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288" y="5635946"/>
              <a:ext cx="441424" cy="432769"/>
            </a:xfrm>
            <a:prstGeom prst="rect">
              <a:avLst/>
            </a:prstGeom>
          </p:spPr>
        </p:pic>
        <p:sp>
          <p:nvSpPr>
            <p:cNvPr id="16" name="모서리가 둥근 직사각형 15"/>
            <p:cNvSpPr/>
            <p:nvPr/>
          </p:nvSpPr>
          <p:spPr>
            <a:xfrm>
              <a:off x="995592" y="5634038"/>
              <a:ext cx="5506807" cy="3433122"/>
            </a:xfrm>
            <a:prstGeom prst="roundRect">
              <a:avLst>
                <a:gd name="adj" fmla="val 5998"/>
              </a:avLst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88780" y="6042892"/>
              <a:ext cx="89960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ea typeface="서울남산체 M" pitchFamily="18" charset="-127"/>
                </a:rPr>
                <a:t>제너럴 바이오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ea typeface="서울남산체 M" pitchFamily="18" charset="-127"/>
              </a:endParaRPr>
            </a:p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ea typeface="서울남산체 M" pitchFamily="18" charset="-127"/>
                </a:rPr>
                <a:t>소개 동영상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ea typeface="서울남산체 M" pitchFamily="18" charset="-127"/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1053093" y="5641097"/>
              <a:ext cx="5449306" cy="346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100" dirty="0" smtClean="0">
                  <a:ea typeface="서울남산체 M" pitchFamily="18" charset="-127"/>
                  <a:sym typeface="Wingdings 2"/>
                </a:rPr>
                <a:t> 영상을 보며 기억에 남는 부분을 적어보세요</a:t>
              </a:r>
              <a:r>
                <a:rPr lang="en-US" altLang="ko-KR" sz="1100" dirty="0" smtClean="0">
                  <a:ea typeface="서울남산체 M" pitchFamily="18" charset="-127"/>
                  <a:sym typeface="Wingdings 2"/>
                </a:rPr>
                <a:t>.</a:t>
              </a:r>
              <a:endParaRPr lang="en-US" altLang="ko-KR" sz="1100" dirty="0">
                <a:ea typeface="서울남산체 M" pitchFamily="18" charset="-127"/>
              </a:endParaRPr>
            </a:p>
          </p:txBody>
        </p:sp>
        <p:grpSp>
          <p:nvGrpSpPr>
            <p:cNvPr id="4" name="그룹 18"/>
            <p:cNvGrpSpPr/>
            <p:nvPr/>
          </p:nvGrpSpPr>
          <p:grpSpPr>
            <a:xfrm>
              <a:off x="1265092" y="6057985"/>
              <a:ext cx="1115110" cy="789082"/>
              <a:chOff x="970141" y="1410093"/>
              <a:chExt cx="7228738" cy="5115252"/>
            </a:xfrm>
          </p:grpSpPr>
          <p:pic>
            <p:nvPicPr>
              <p:cNvPr id="20" name="그림 1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0141" y="1410093"/>
                <a:ext cx="7228738" cy="5115252"/>
              </a:xfrm>
              <a:prstGeom prst="rect">
                <a:avLst/>
              </a:prstGeom>
            </p:spPr>
          </p:pic>
          <p:sp>
            <p:nvSpPr>
              <p:cNvPr id="21" name="직사각형 20"/>
              <p:cNvSpPr/>
              <p:nvPr/>
            </p:nvSpPr>
            <p:spPr>
              <a:xfrm>
                <a:off x="1133475" y="1524000"/>
                <a:ext cx="6915150" cy="435327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서울남산체 M" pitchFamily="18" charset="-127"/>
                  <a:ea typeface="서울남산체 M" pitchFamily="18" charset="-127"/>
                </a:endParaRPr>
              </a:p>
            </p:txBody>
          </p:sp>
        </p:grpSp>
      </p:grpSp>
      <p:sp>
        <p:nvSpPr>
          <p:cNvPr id="22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4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Rix모던고딕 B" pitchFamily="18" charset="-127"/>
              <a:ea typeface="Rix모던고딕 B" pitchFamily="18" charset="-127"/>
            </a:endParaRPr>
          </a:p>
        </p:txBody>
      </p:sp>
      <p:graphicFrame>
        <p:nvGraphicFramePr>
          <p:cNvPr id="23" name="표 2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68521030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Rix모던고딕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" name="그림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ko-KR" altLang="en-US" dirty="0" err="1" smtClean="0"/>
              <a:t>제너럴바이오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비전과 미션</a:t>
            </a:r>
            <a:endParaRPr dirty="0"/>
          </a:p>
        </p:txBody>
      </p:sp>
      <p:sp>
        <p:nvSpPr>
          <p:cNvPr id="191491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27953D02-4663-49FC-B0E0-07CF44ACA9EB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92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91495" name="그룹 16"/>
          <p:cNvGrpSpPr>
            <a:grpSpLocks/>
          </p:cNvGrpSpPr>
          <p:nvPr/>
        </p:nvGrpSpPr>
        <p:grpSpPr bwMode="auto">
          <a:xfrm>
            <a:off x="258763" y="1266825"/>
            <a:ext cx="781050" cy="574675"/>
            <a:chOff x="233977" y="2438400"/>
            <a:chExt cx="780983" cy="574834"/>
          </a:xfrm>
        </p:grpSpPr>
        <p:sp>
          <p:nvSpPr>
            <p:cNvPr id="18" name="TextBox 14"/>
            <p:cNvSpPr txBox="1"/>
            <p:nvPr/>
          </p:nvSpPr>
          <p:spPr>
            <a:xfrm>
              <a:off x="233977" y="2767104"/>
              <a:ext cx="780983" cy="2461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  <a:cs typeface="+mn-cs"/>
                </a:defRPr>
              </a:lvl9pPr>
            </a:lstStyle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비전과 미션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91498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67" y="2438400"/>
              <a:ext cx="406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1496" name="Picture 8" descr="http://www.generalbio.co.kr/images/sub04/sub01_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1" y="1336675"/>
            <a:ext cx="5437188" cy="280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2933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ko-KR" altLang="en-US" dirty="0" err="1" smtClean="0"/>
              <a:t>제너럴바이오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주요 연혁</a:t>
            </a:r>
            <a:endParaRPr dirty="0"/>
          </a:p>
        </p:txBody>
      </p:sp>
      <p:sp>
        <p:nvSpPr>
          <p:cNvPr id="192515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17DFDFC2-22E8-46F9-BFF4-7568624C6983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93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92519" name="그룹 16"/>
          <p:cNvGrpSpPr>
            <a:grpSpLocks/>
          </p:cNvGrpSpPr>
          <p:nvPr/>
        </p:nvGrpSpPr>
        <p:grpSpPr bwMode="auto">
          <a:xfrm>
            <a:off x="311150" y="1266825"/>
            <a:ext cx="674688" cy="574675"/>
            <a:chOff x="286877" y="2438400"/>
            <a:chExt cx="675185" cy="574834"/>
          </a:xfrm>
        </p:grpSpPr>
        <p:sp>
          <p:nvSpPr>
            <p:cNvPr id="192570" name="TextBox 14"/>
            <p:cNvSpPr txBox="1">
              <a:spLocks noChangeArrowheads="1"/>
            </p:cNvSpPr>
            <p:nvPr/>
          </p:nvSpPr>
          <p:spPr bwMode="auto">
            <a:xfrm>
              <a:off x="286877" y="2767013"/>
              <a:ext cx="67518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eaLnBrk="1" hangingPunct="1"/>
              <a:r>
                <a:rPr kumimoji="0" lang="ko-KR" altLang="en-US" sz="100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주요 연혁</a:t>
              </a:r>
            </a:p>
          </p:txBody>
        </p:sp>
        <p:pic>
          <p:nvPicPr>
            <p:cNvPr id="192571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67" y="2438400"/>
              <a:ext cx="406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1111250" y="1515577"/>
          <a:ext cx="5272088" cy="4651380"/>
        </p:xfrm>
        <a:graphic>
          <a:graphicData uri="http://schemas.openxmlformats.org/drawingml/2006/table">
            <a:tbl>
              <a:tblPr/>
              <a:tblGrid>
                <a:gridCol w="1561033"/>
                <a:gridCol w="3711055"/>
              </a:tblGrid>
              <a:tr h="31009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연월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DBDB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DBDB"/>
                    </a:solidFill>
                  </a:tcPr>
                </a:tc>
              </a:tr>
              <a:tr h="31009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2007. 11.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설립 </a:t>
                      </a: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전북 완주군</a:t>
                      </a: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09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2009. 10.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벤처기업인증</a:t>
                      </a: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ISO9001, ISO14001 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인증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09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2010. 06.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수출유망중소기업 지정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09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2010. 07.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기업부설연구소 인정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09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2010. 11.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전라북도 예비 사회적기업 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지정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09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2010. 12.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전북 유망중소기업 지정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09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2011. 05.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특허스타기업 선정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09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2011. 06.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기술혁신형중소기업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인정</a:t>
                      </a: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이노비즈</a:t>
                      </a: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09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2011. 07.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사회적기업 인증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09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2011. 12.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전라북도지사 표창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09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2012. 07.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수탁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위탁거래 우수기업 선정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09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2012. 11.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중소기업청장 표창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09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2012. 12.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제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공장 입주 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전북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TP R&amp;D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지원센터 연구동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층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009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2013. 07.</a:t>
                      </a: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경영혁신형중소기업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인증</a:t>
                      </a: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메인비즈</a:t>
                      </a: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394" marR="73394" marT="36699" marB="366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4927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995593" y="1533679"/>
            <a:ext cx="5506807" cy="4968000"/>
          </a:xfrm>
          <a:prstGeom prst="roundRect">
            <a:avLst>
              <a:gd name="adj" fmla="val 482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ko-KR" altLang="en-US" dirty="0" err="1" smtClean="0"/>
              <a:t>제너럴바이오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제품 현황</a:t>
            </a:r>
            <a:endParaRPr dirty="0"/>
          </a:p>
        </p:txBody>
      </p:sp>
      <p:sp>
        <p:nvSpPr>
          <p:cNvPr id="193539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4B568912-D12A-4D78-A846-44D8E6AABEF5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94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pSp>
        <p:nvGrpSpPr>
          <p:cNvPr id="193543" name="그룹 16"/>
          <p:cNvGrpSpPr>
            <a:grpSpLocks/>
          </p:cNvGrpSpPr>
          <p:nvPr/>
        </p:nvGrpSpPr>
        <p:grpSpPr bwMode="auto">
          <a:xfrm>
            <a:off x="306388" y="1266825"/>
            <a:ext cx="684212" cy="574675"/>
            <a:chOff x="282069" y="2438400"/>
            <a:chExt cx="684804" cy="574834"/>
          </a:xfrm>
        </p:grpSpPr>
        <p:sp>
          <p:nvSpPr>
            <p:cNvPr id="193562" name="TextBox 14"/>
            <p:cNvSpPr txBox="1">
              <a:spLocks noChangeArrowheads="1"/>
            </p:cNvSpPr>
            <p:nvPr/>
          </p:nvSpPr>
          <p:spPr bwMode="auto">
            <a:xfrm>
              <a:off x="282069" y="2767013"/>
              <a:ext cx="68480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서울남산체 M" pitchFamily="18" charset="-127"/>
                  <a:ea typeface="굴림" pitchFamily="50" charset="-127"/>
                </a:defRPr>
              </a:lvl9pPr>
            </a:lstStyle>
            <a:p>
              <a:pPr algn="ctr" eaLnBrk="1" hangingPunct="1"/>
              <a:r>
                <a:rPr kumimoji="0" lang="ko-KR" altLang="en-US" sz="1000">
                  <a:solidFill>
                    <a:srgbClr val="7F7F7F"/>
                  </a:solidFill>
                  <a:latin typeface="서울남산체 B" pitchFamily="18" charset="-127"/>
                  <a:ea typeface="서울남산체 B" pitchFamily="18" charset="-127"/>
                </a:rPr>
                <a:t>제품 현황</a:t>
              </a:r>
            </a:p>
          </p:txBody>
        </p:sp>
        <p:pic>
          <p:nvPicPr>
            <p:cNvPr id="193563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67" y="2438400"/>
              <a:ext cx="406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3544" name="그룹 28"/>
          <p:cNvGrpSpPr>
            <a:grpSpLocks/>
          </p:cNvGrpSpPr>
          <p:nvPr/>
        </p:nvGrpSpPr>
        <p:grpSpPr bwMode="auto">
          <a:xfrm>
            <a:off x="1159115" y="1785905"/>
            <a:ext cx="1587390" cy="1830022"/>
            <a:chOff x="-783468" y="2224741"/>
            <a:chExt cx="2016224" cy="2240165"/>
          </a:xfrm>
        </p:grpSpPr>
        <p:pic>
          <p:nvPicPr>
            <p:cNvPr id="193560" name="Picture 2" descr="http://www.generalbio.co.kr/data/item/1349714289_m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83468" y="2224741"/>
              <a:ext cx="2016224" cy="196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4"/>
            <p:cNvSpPr txBox="1"/>
            <p:nvPr/>
          </p:nvSpPr>
          <p:spPr>
            <a:xfrm>
              <a:off x="-783468" y="4188031"/>
              <a:ext cx="2016224" cy="276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ko-KR" altLang="en-US" sz="1200" dirty="0" err="1" smtClean="0">
                  <a:latin typeface="+mn-ea"/>
                </a:rPr>
                <a:t>베지터블</a:t>
              </a:r>
              <a:r>
                <a:rPr lang="ko-KR" altLang="en-US" sz="1200" dirty="0" smtClean="0">
                  <a:latin typeface="+mn-ea"/>
                </a:rPr>
                <a:t> 세탁세제</a:t>
              </a:r>
              <a:endParaRPr lang="ko-KR" altLang="en-US" sz="1200" dirty="0">
                <a:latin typeface="+mn-ea"/>
              </a:endParaRPr>
            </a:p>
          </p:txBody>
        </p:sp>
      </p:grpSp>
      <p:grpSp>
        <p:nvGrpSpPr>
          <p:cNvPr id="193545" name="그룹 31"/>
          <p:cNvGrpSpPr>
            <a:grpSpLocks/>
          </p:cNvGrpSpPr>
          <p:nvPr/>
        </p:nvGrpSpPr>
        <p:grpSpPr bwMode="auto">
          <a:xfrm>
            <a:off x="1159115" y="4157099"/>
            <a:ext cx="1587390" cy="1794380"/>
            <a:chOff x="-783468" y="4601005"/>
            <a:chExt cx="2016224" cy="2196505"/>
          </a:xfrm>
        </p:grpSpPr>
        <p:pic>
          <p:nvPicPr>
            <p:cNvPr id="193558" name="Picture 4" descr="http://www.generalbio.co.kr/data/item/1349715528_m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83468" y="4601005"/>
              <a:ext cx="2016224" cy="196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0"/>
            <p:cNvSpPr txBox="1"/>
            <p:nvPr/>
          </p:nvSpPr>
          <p:spPr>
            <a:xfrm>
              <a:off x="-783468" y="6520640"/>
              <a:ext cx="2016224" cy="2768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ko-KR" altLang="en-US" sz="1200" dirty="0" err="1" smtClean="0">
                  <a:latin typeface="+mn-ea"/>
                </a:rPr>
                <a:t>쌀효소</a:t>
              </a:r>
              <a:r>
                <a:rPr lang="ko-KR" altLang="en-US" sz="1200" dirty="0" smtClean="0">
                  <a:latin typeface="+mn-ea"/>
                </a:rPr>
                <a:t> 유아세제</a:t>
              </a:r>
              <a:endParaRPr lang="ko-KR" altLang="en-US" sz="1200" dirty="0">
                <a:latin typeface="+mn-ea"/>
              </a:endParaRPr>
            </a:p>
          </p:txBody>
        </p:sp>
      </p:grpSp>
      <p:grpSp>
        <p:nvGrpSpPr>
          <p:cNvPr id="193546" name="그룹 29"/>
          <p:cNvGrpSpPr>
            <a:grpSpLocks/>
          </p:cNvGrpSpPr>
          <p:nvPr/>
        </p:nvGrpSpPr>
        <p:grpSpPr bwMode="auto">
          <a:xfrm>
            <a:off x="2829436" y="1791388"/>
            <a:ext cx="1850584" cy="1864388"/>
            <a:chOff x="2096852" y="2218994"/>
            <a:chExt cx="2349470" cy="2282460"/>
          </a:xfrm>
        </p:grpSpPr>
        <p:pic>
          <p:nvPicPr>
            <p:cNvPr id="193556" name="Picture 8" descr="http://www.generalbio.co.kr/data/item/1349870770_s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6852" y="2218994"/>
              <a:ext cx="2349470" cy="194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2"/>
            <p:cNvSpPr txBox="1"/>
            <p:nvPr/>
          </p:nvSpPr>
          <p:spPr>
            <a:xfrm>
              <a:off x="2214586" y="4162340"/>
              <a:ext cx="2114003" cy="3391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ko-KR" altLang="en-US" sz="1200" dirty="0" err="1" smtClean="0">
                  <a:latin typeface="+mn-ea"/>
                </a:rPr>
                <a:t>닥터진생</a:t>
              </a:r>
              <a:r>
                <a:rPr lang="ko-KR" altLang="en-US" sz="1200" dirty="0" smtClean="0">
                  <a:latin typeface="+mn-ea"/>
                </a:rPr>
                <a:t> </a:t>
              </a:r>
              <a:r>
                <a:rPr lang="ko-KR" altLang="en-US" sz="1200" dirty="0" err="1" smtClean="0">
                  <a:latin typeface="+mn-ea"/>
                </a:rPr>
                <a:t>컴파운드</a:t>
              </a:r>
              <a:r>
                <a:rPr lang="ko-KR" altLang="en-US" sz="1200" dirty="0" smtClean="0">
                  <a:latin typeface="+mn-ea"/>
                </a:rPr>
                <a:t> </a:t>
              </a:r>
              <a:r>
                <a:rPr lang="ko-KR" altLang="en-US" sz="1200" dirty="0" err="1" smtClean="0">
                  <a:latin typeface="+mn-ea"/>
                </a:rPr>
                <a:t>케이</a:t>
              </a:r>
              <a:endParaRPr lang="ko-KR" altLang="en-US" sz="1200" dirty="0">
                <a:latin typeface="+mn-ea"/>
              </a:endParaRPr>
            </a:p>
          </p:txBody>
        </p:sp>
      </p:grpSp>
      <p:grpSp>
        <p:nvGrpSpPr>
          <p:cNvPr id="193547" name="그룹 32"/>
          <p:cNvGrpSpPr>
            <a:grpSpLocks/>
          </p:cNvGrpSpPr>
          <p:nvPr/>
        </p:nvGrpSpPr>
        <p:grpSpPr bwMode="auto">
          <a:xfrm>
            <a:off x="2829436" y="4143391"/>
            <a:ext cx="1850584" cy="1823167"/>
            <a:chOff x="2096852" y="4662411"/>
            <a:chExt cx="2349470" cy="2231817"/>
          </a:xfrm>
        </p:grpSpPr>
        <p:pic>
          <p:nvPicPr>
            <p:cNvPr id="193554" name="Picture 10" descr="http://www.generalbio.co.kr/data/item/1349870387_s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6852" y="4662411"/>
              <a:ext cx="2349470" cy="1944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Box 14"/>
            <p:cNvSpPr txBox="1"/>
            <p:nvPr/>
          </p:nvSpPr>
          <p:spPr>
            <a:xfrm>
              <a:off x="2263925" y="6617348"/>
              <a:ext cx="2015323" cy="2768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ko-KR" altLang="en-US" sz="1200" dirty="0" err="1" smtClean="0">
                  <a:latin typeface="+mn-ea"/>
                </a:rPr>
                <a:t>닥터진생</a:t>
              </a:r>
              <a:r>
                <a:rPr lang="ko-KR" altLang="en-US" sz="1200" dirty="0" smtClean="0">
                  <a:latin typeface="+mn-ea"/>
                </a:rPr>
                <a:t> 사포닌 </a:t>
              </a:r>
              <a:r>
                <a:rPr lang="ko-KR" altLang="en-US" sz="1200" dirty="0" err="1" smtClean="0">
                  <a:latin typeface="+mn-ea"/>
                </a:rPr>
                <a:t>엑스</a:t>
              </a:r>
              <a:endParaRPr lang="ko-KR" altLang="en-US" sz="1200" dirty="0">
                <a:latin typeface="+mn-ea"/>
              </a:endParaRPr>
            </a:p>
          </p:txBody>
        </p:sp>
      </p:grpSp>
      <p:grpSp>
        <p:nvGrpSpPr>
          <p:cNvPr id="193548" name="그룹 30"/>
          <p:cNvGrpSpPr>
            <a:grpSpLocks/>
          </p:cNvGrpSpPr>
          <p:nvPr/>
        </p:nvGrpSpPr>
        <p:grpSpPr bwMode="auto">
          <a:xfrm>
            <a:off x="4742842" y="1783161"/>
            <a:ext cx="1628972" cy="1991481"/>
            <a:chOff x="5133818" y="2224743"/>
            <a:chExt cx="2069298" cy="2437418"/>
          </a:xfrm>
        </p:grpSpPr>
        <p:pic>
          <p:nvPicPr>
            <p:cNvPr id="193552" name="Picture 12" descr="http://www.generalbio.co.kr/data/item/1349883526_m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6358" y="2224743"/>
              <a:ext cx="1944216" cy="1893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직사각형 23"/>
            <p:cNvSpPr/>
            <p:nvPr/>
          </p:nvSpPr>
          <p:spPr>
            <a:xfrm>
              <a:off x="5133818" y="4097119"/>
              <a:ext cx="2069298" cy="56504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ko-KR" sz="1200" dirty="0" err="1" smtClean="0">
                  <a:latin typeface="+mn-ea"/>
                </a:rPr>
                <a:t>RgALA</a:t>
              </a:r>
              <a:endParaRPr lang="en-US" altLang="ko-KR" sz="1200" dirty="0" smtClean="0">
                <a:latin typeface="+mn-ea"/>
              </a:endParaRPr>
            </a:p>
            <a:p>
              <a:pPr algn="ctr">
                <a:defRPr/>
              </a:pPr>
              <a:r>
                <a:rPr lang="en-US" altLang="ko-KR" sz="1200" dirty="0" smtClean="0">
                  <a:latin typeface="+mn-ea"/>
                </a:rPr>
                <a:t>PRE-CARE </a:t>
              </a:r>
              <a:r>
                <a:rPr lang="en-US" altLang="ko-KR" sz="1200" dirty="0">
                  <a:latin typeface="+mn-ea"/>
                </a:rPr>
                <a:t>SOLUTION</a:t>
              </a:r>
              <a:endParaRPr lang="ko-KR" altLang="en-US" sz="1200" dirty="0">
                <a:latin typeface="+mn-ea"/>
              </a:endParaRPr>
            </a:p>
          </p:txBody>
        </p:sp>
      </p:grpSp>
      <p:grpSp>
        <p:nvGrpSpPr>
          <p:cNvPr id="193549" name="그룹 33"/>
          <p:cNvGrpSpPr>
            <a:grpSpLocks/>
          </p:cNvGrpSpPr>
          <p:nvPr/>
        </p:nvGrpSpPr>
        <p:grpSpPr bwMode="auto">
          <a:xfrm>
            <a:off x="4693147" y="4122826"/>
            <a:ext cx="1728358" cy="2018897"/>
            <a:chOff x="5071488" y="4711088"/>
            <a:chExt cx="2193956" cy="2471403"/>
          </a:xfrm>
        </p:grpSpPr>
        <p:pic>
          <p:nvPicPr>
            <p:cNvPr id="193550" name="Picture 14" descr="http://www.generalbio.co.kr/data/item/1349883217_m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6358" y="4711088"/>
              <a:ext cx="1944216" cy="1893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직사각형 25"/>
            <p:cNvSpPr/>
            <p:nvPr/>
          </p:nvSpPr>
          <p:spPr>
            <a:xfrm>
              <a:off x="5071488" y="6617351"/>
              <a:ext cx="2193956" cy="56514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ko-KR" sz="1200" dirty="0" err="1" smtClean="0">
                  <a:latin typeface="+mn-ea"/>
                </a:rPr>
                <a:t>RgALA</a:t>
              </a:r>
              <a:endParaRPr lang="en-US" altLang="ko-KR" sz="1200" dirty="0">
                <a:latin typeface="+mn-ea"/>
              </a:endParaRPr>
            </a:p>
            <a:p>
              <a:pPr algn="ctr">
                <a:defRPr/>
              </a:pPr>
              <a:r>
                <a:rPr lang="en-US" altLang="ko-KR" sz="1200" dirty="0" smtClean="0">
                  <a:latin typeface="+mn-ea"/>
                </a:rPr>
                <a:t>POST-CARE </a:t>
              </a:r>
              <a:r>
                <a:rPr lang="en-US" altLang="ko-KR" sz="1200" dirty="0">
                  <a:latin typeface="+mn-ea"/>
                </a:rPr>
                <a:t>SOLUTION</a:t>
              </a:r>
              <a:endParaRPr lang="ko-KR" altLang="en-US" sz="12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9360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ko-KR" altLang="en-US" dirty="0" err="1" smtClean="0"/>
              <a:t>제너럴바이오</a:t>
            </a:r>
            <a:r>
              <a:rPr lang="ko-KR" altLang="en-US" dirty="0" smtClean="0"/>
              <a:t> 재무 현황</a:t>
            </a:r>
            <a:endParaRPr dirty="0"/>
          </a:p>
        </p:txBody>
      </p:sp>
      <p:sp>
        <p:nvSpPr>
          <p:cNvPr id="194563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C940798F-EDC0-402D-A1DD-857EFE9DEEA4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95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30" name="표 29"/>
          <p:cNvGraphicFramePr>
            <a:graphicFrameLocks noGrp="1"/>
          </p:cNvGraphicFramePr>
          <p:nvPr/>
        </p:nvGraphicFramePr>
        <p:xfrm>
          <a:off x="1025661" y="1705484"/>
          <a:ext cx="5437189" cy="1538286"/>
        </p:xfrm>
        <a:graphic>
          <a:graphicData uri="http://schemas.openxmlformats.org/drawingml/2006/table">
            <a:tbl>
              <a:tblPr/>
              <a:tblGrid>
                <a:gridCol w="1342192"/>
                <a:gridCol w="1411222"/>
                <a:gridCol w="1342192"/>
                <a:gridCol w="1341583"/>
              </a:tblGrid>
              <a:tr h="3510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723" marB="45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2010</a:t>
                      </a: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723" marB="45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2011</a:t>
                      </a: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723" marB="45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2012</a:t>
                      </a: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723" marB="45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BDB"/>
                    </a:solidFill>
                  </a:tcPr>
                </a:tc>
              </a:tr>
              <a:tr h="39573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자산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723" marB="45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694,878</a:t>
                      </a:r>
                    </a:p>
                  </a:txBody>
                  <a:tcPr marL="91431" marR="91431" marT="45723" marB="45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918,234</a:t>
                      </a:r>
                    </a:p>
                  </a:txBody>
                  <a:tcPr marL="91431" marR="91431" marT="45723" marB="45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1,415,782</a:t>
                      </a:r>
                    </a:p>
                  </a:txBody>
                  <a:tcPr marL="91431" marR="91431" marT="45723" marB="45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73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부채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723" marB="45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509,274</a:t>
                      </a:r>
                    </a:p>
                  </a:txBody>
                  <a:tcPr marL="91431" marR="91431" marT="45723" marB="45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565,264</a:t>
                      </a:r>
                    </a:p>
                  </a:txBody>
                  <a:tcPr marL="91431" marR="91431" marT="45723" marB="45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527,203</a:t>
                      </a:r>
                    </a:p>
                  </a:txBody>
                  <a:tcPr marL="91431" marR="91431" marT="45723" marB="45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73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자본</a:t>
                      </a:r>
                      <a:endParaRPr lang="ko-KR" altLang="en-US" sz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723" marB="45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185,604</a:t>
                      </a:r>
                    </a:p>
                  </a:txBody>
                  <a:tcPr marL="91431" marR="91431" marT="45723" marB="45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352,970</a:t>
                      </a:r>
                    </a:p>
                  </a:txBody>
                  <a:tcPr marL="91431" marR="91431" marT="45723" marB="45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888,579</a:t>
                      </a:r>
                    </a:p>
                  </a:txBody>
                  <a:tcPr marL="91431" marR="91431" marT="45723" marB="4572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1" name="표 30"/>
          <p:cNvGraphicFramePr>
            <a:graphicFrameLocks noGrp="1"/>
          </p:cNvGraphicFramePr>
          <p:nvPr/>
        </p:nvGraphicFramePr>
        <p:xfrm>
          <a:off x="1025661" y="3351721"/>
          <a:ext cx="5437190" cy="1427162"/>
        </p:xfrm>
        <a:graphic>
          <a:graphicData uri="http://schemas.openxmlformats.org/drawingml/2006/table">
            <a:tbl>
              <a:tblPr/>
              <a:tblGrid>
                <a:gridCol w="1307017"/>
                <a:gridCol w="1463859"/>
                <a:gridCol w="1307017"/>
                <a:gridCol w="1359297"/>
              </a:tblGrid>
              <a:tr h="27445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742" marB="4574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2010</a:t>
                      </a: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742" marB="4574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2011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endParaRPr lang="ko-KR" altLang="en-US" sz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742" marB="4574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2012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endParaRPr lang="ko-KR" altLang="en-US" sz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742" marB="4574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BDB"/>
                    </a:solidFill>
                  </a:tcPr>
                </a:tc>
              </a:tr>
              <a:tr h="3842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매출액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742" marB="4574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720,008</a:t>
                      </a:r>
                    </a:p>
                  </a:txBody>
                  <a:tcPr marL="91431" marR="91431" marT="45742" marB="4574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2,262,105</a:t>
                      </a:r>
                    </a:p>
                  </a:txBody>
                  <a:tcPr marL="91431" marR="91431" marT="45742" marB="4574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3,478,938</a:t>
                      </a:r>
                    </a:p>
                  </a:txBody>
                  <a:tcPr marL="91431" marR="91431" marT="45742" marB="4574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2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영업이익</a:t>
                      </a:r>
                      <a:endParaRPr lang="ko-KR" altLang="en-US" sz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742" marB="4574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-150,758</a:t>
                      </a:r>
                    </a:p>
                  </a:txBody>
                  <a:tcPr marL="91431" marR="91431" marT="45742" marB="4574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-113,599</a:t>
                      </a:r>
                    </a:p>
                  </a:txBody>
                  <a:tcPr marL="91431" marR="91431" marT="45742" marB="4574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410,700</a:t>
                      </a:r>
                    </a:p>
                  </a:txBody>
                  <a:tcPr marL="91431" marR="91431" marT="45742" marB="4574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2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당기순이익</a:t>
                      </a:r>
                      <a:endParaRPr lang="ko-KR" altLang="en-US" sz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742" marB="4574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145,362</a:t>
                      </a:r>
                    </a:p>
                  </a:txBody>
                  <a:tcPr marL="91431" marR="91431" marT="45742" marB="4574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167,366</a:t>
                      </a:r>
                    </a:p>
                  </a:txBody>
                  <a:tcPr marL="91431" marR="91431" marT="45742" marB="4574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535,608</a:t>
                      </a:r>
                    </a:p>
                  </a:txBody>
                  <a:tcPr marL="91431" marR="91431" marT="45742" marB="4574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2" name="표 31"/>
          <p:cNvGraphicFramePr>
            <a:graphicFrameLocks noGrp="1"/>
          </p:cNvGraphicFramePr>
          <p:nvPr/>
        </p:nvGraphicFramePr>
        <p:xfrm>
          <a:off x="1025663" y="4778884"/>
          <a:ext cx="5437188" cy="1371600"/>
        </p:xfrm>
        <a:graphic>
          <a:graphicData uri="http://schemas.openxmlformats.org/drawingml/2006/table">
            <a:tbl>
              <a:tblPr/>
              <a:tblGrid>
                <a:gridCol w="2029917"/>
                <a:gridCol w="2478014"/>
                <a:gridCol w="929257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지표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BDB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BD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01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총자본이익률</a:t>
                      </a:r>
                      <a:r>
                        <a:rPr lang="en-US" altLang="ko-KR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(ROI)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(          )</a:t>
                      </a:r>
                      <a:endParaRPr lang="en-US" sz="1200" b="1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01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자기자본이익률</a:t>
                      </a:r>
                      <a:r>
                        <a:rPr lang="en-US" altLang="ko-KR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(ROE)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(          )</a:t>
                      </a:r>
                    </a:p>
                  </a:txBody>
                  <a:tcPr marL="91431" marR="9143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0192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매출액이익률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➀ </a:t>
                      </a:r>
                      <a:r>
                        <a:rPr lang="ko-KR" altLang="en-US" sz="12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매출액 순이익률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anchor="ctr">
                    <a:lnL w="285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19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➁ </a:t>
                      </a:r>
                      <a:r>
                        <a:rPr lang="ko-KR" altLang="en-US" sz="12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매출액 영업이익률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anchor="ctr">
                    <a:lnL w="285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5527659" y="1413869"/>
            <a:ext cx="97494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/>
            <a:r>
              <a:rPr kumimoji="0" lang="en-US" altLang="ko-KR" sz="1200" dirty="0" smtClean="0">
                <a:latin typeface="서울남산체 B" pitchFamily="18" charset="-127"/>
                <a:ea typeface="서울남산체 B" pitchFamily="18" charset="-127"/>
              </a:rPr>
              <a:t>(</a:t>
            </a:r>
            <a:r>
              <a:rPr kumimoji="0" lang="ko-KR" altLang="en-US" sz="1200" dirty="0" smtClean="0">
                <a:latin typeface="서울남산체 B" pitchFamily="18" charset="-127"/>
                <a:ea typeface="서울남산체 B" pitchFamily="18" charset="-127"/>
              </a:rPr>
              <a:t>단위</a:t>
            </a:r>
            <a:r>
              <a:rPr kumimoji="0" lang="en-US" altLang="ko-KR" sz="1200" dirty="0" smtClean="0">
                <a:latin typeface="서울남산체 B" pitchFamily="18" charset="-127"/>
                <a:ea typeface="서울남산체 B" pitchFamily="18" charset="-127"/>
              </a:rPr>
              <a:t>: </a:t>
            </a:r>
            <a:r>
              <a:rPr kumimoji="0" lang="ko-KR" altLang="en-US" sz="1200" dirty="0" smtClean="0">
                <a:latin typeface="서울남산체 B" pitchFamily="18" charset="-127"/>
                <a:ea typeface="서울남산체 B" pitchFamily="18" charset="-127"/>
              </a:rPr>
              <a:t>천 원</a:t>
            </a:r>
            <a:r>
              <a:rPr kumimoji="0" lang="en-US" altLang="ko-KR" sz="1200" dirty="0" smtClean="0">
                <a:latin typeface="서울남산체 B" pitchFamily="18" charset="-127"/>
                <a:ea typeface="서울남산체 B" pitchFamily="18" charset="-127"/>
              </a:rPr>
              <a:t>)</a:t>
            </a:r>
            <a:endParaRPr kumimoji="0" lang="ko-KR" altLang="en-US" sz="1200" dirty="0">
              <a:latin typeface="서울남산체 B" pitchFamily="18" charset="-127"/>
              <a:ea typeface="서울남산체 B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053093" y="1199725"/>
            <a:ext cx="5449306" cy="316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 제너럴 </a:t>
            </a:r>
            <a:r>
              <a:rPr lang="ko-KR" altLang="en-US" sz="1100" dirty="0" err="1" smtClean="0">
                <a:ea typeface="서울남산체 M" pitchFamily="18" charset="-127"/>
                <a:sym typeface="Wingdings 2"/>
              </a:rPr>
              <a:t>바이오의</a:t>
            </a: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 매출액 </a:t>
            </a:r>
            <a:r>
              <a:rPr lang="ko-KR" altLang="en-US" sz="1100" dirty="0" err="1" smtClean="0">
                <a:ea typeface="서울남산체 M" pitchFamily="18" charset="-127"/>
                <a:sym typeface="Wingdings 2"/>
              </a:rPr>
              <a:t>순이익률과</a:t>
            </a: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 매출액 영업이익률을 계산해보세요</a:t>
            </a:r>
            <a:r>
              <a:rPr lang="en-US" altLang="ko-KR" sz="1100" dirty="0" smtClean="0">
                <a:ea typeface="서울남산체 M" pitchFamily="18" charset="-127"/>
                <a:sym typeface="Wingdings 2"/>
              </a:rPr>
              <a:t>.</a:t>
            </a:r>
            <a:endParaRPr lang="en-US" altLang="ko-KR" sz="1100" dirty="0">
              <a:ea typeface="서울남산체 M" pitchFamily="18" charset="-127"/>
            </a:endParaRPr>
          </a:p>
        </p:txBody>
      </p:sp>
      <p:grpSp>
        <p:nvGrpSpPr>
          <p:cNvPr id="12" name="그룹 24"/>
          <p:cNvGrpSpPr>
            <a:grpSpLocks/>
          </p:cNvGrpSpPr>
          <p:nvPr/>
        </p:nvGrpSpPr>
        <p:grpSpPr bwMode="auto">
          <a:xfrm>
            <a:off x="395508" y="1268411"/>
            <a:ext cx="469516" cy="604998"/>
            <a:chOff x="1716162" y="7198056"/>
            <a:chExt cx="469950" cy="604373"/>
          </a:xfrm>
        </p:grpSpPr>
        <p:pic>
          <p:nvPicPr>
            <p:cNvPr id="14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1727229" y="7556462"/>
              <a:ext cx="458883" cy="245967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재무현</a:t>
              </a: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황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86581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ko-KR" altLang="en-US" dirty="0" err="1" smtClean="0"/>
              <a:t>제너럴바이오</a:t>
            </a:r>
            <a:r>
              <a:rPr lang="ko-KR" altLang="en-US" dirty="0" smtClean="0"/>
              <a:t> 조직 현황</a:t>
            </a:r>
            <a:endParaRPr dirty="0"/>
          </a:p>
        </p:txBody>
      </p:sp>
      <p:sp>
        <p:nvSpPr>
          <p:cNvPr id="195587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88E55D56-C084-479F-A8F6-B4213A5F8AC8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96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946149" y="1868798"/>
          <a:ext cx="5437188" cy="1284288"/>
        </p:xfrm>
        <a:graphic>
          <a:graphicData uri="http://schemas.openxmlformats.org/drawingml/2006/table">
            <a:tbl>
              <a:tblPr/>
              <a:tblGrid>
                <a:gridCol w="1390651"/>
                <a:gridCol w="781463"/>
                <a:gridCol w="1051839"/>
                <a:gridCol w="1272755"/>
                <a:gridCol w="940480"/>
              </a:tblGrid>
              <a:tr h="32107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총 인원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정규 근로자수</a:t>
                      </a:r>
                      <a:endParaRPr lang="ko-KR" altLang="en-US" sz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비정규 근로자수</a:t>
                      </a:r>
                      <a:endParaRPr lang="ko-KR" altLang="en-US" sz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평균 임금</a:t>
                      </a:r>
                      <a:endParaRPr lang="ko-KR" altLang="en-US" sz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BDB"/>
                    </a:solidFill>
                  </a:tcPr>
                </a:tc>
              </a:tr>
              <a:tr h="32107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취약계층 근로자</a:t>
                      </a: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1,373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천원</a:t>
                      </a: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07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일반인 근로자</a:t>
                      </a: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2,058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천원</a:t>
                      </a: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07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총 유급근로자</a:t>
                      </a: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23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23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1,582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천원</a:t>
                      </a:r>
                    </a:p>
                  </a:txBody>
                  <a:tcPr marL="91431" marR="91431" marT="45722" marB="4572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/>
        </p:nvGraphicFramePr>
        <p:xfrm>
          <a:off x="946151" y="3241985"/>
          <a:ext cx="5437188" cy="1493840"/>
        </p:xfrm>
        <a:graphic>
          <a:graphicData uri="http://schemas.openxmlformats.org/drawingml/2006/table">
            <a:tbl>
              <a:tblPr/>
              <a:tblGrid>
                <a:gridCol w="1772376"/>
                <a:gridCol w="1221604"/>
                <a:gridCol w="1221604"/>
                <a:gridCol w="1221604"/>
              </a:tblGrid>
              <a:tr h="3734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694" marB="4569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2010</a:t>
                      </a: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694" marB="4569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2011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endParaRPr lang="ko-KR" altLang="en-US" sz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694" marB="4569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2012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endParaRPr lang="ko-KR" altLang="en-US" sz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694" marB="4569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BDB"/>
                    </a:solidFill>
                  </a:tcPr>
                </a:tc>
              </a:tr>
              <a:tr h="3734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취약계층 근로자</a:t>
                      </a:r>
                    </a:p>
                  </a:txBody>
                  <a:tcPr marL="91431" marR="91431" marT="45694" marB="4569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(60%)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694" marB="4569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(60%)</a:t>
                      </a:r>
                      <a:endParaRPr lang="ko-KR" altLang="en-US" sz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694" marB="4569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(88%)</a:t>
                      </a:r>
                      <a:endParaRPr lang="ko-KR" altLang="en-US" sz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694" marB="4569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4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일반인 근로자</a:t>
                      </a:r>
                    </a:p>
                  </a:txBody>
                  <a:tcPr marL="91431" marR="91431" marT="45694" marB="4569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(40%)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694" marB="4569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(40%)</a:t>
                      </a:r>
                      <a:endParaRPr lang="ko-KR" altLang="en-US" sz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694" marB="4569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  <a:r>
                        <a:rPr lang="en-US" altLang="ko-KR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(12%)</a:t>
                      </a:r>
                      <a:endParaRPr lang="ko-KR" altLang="en-US" sz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1" marR="91431" marT="45694" marB="4569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4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총 유급근로자</a:t>
                      </a:r>
                    </a:p>
                  </a:txBody>
                  <a:tcPr marL="91431" marR="91431" marT="45694" marB="4569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  <a:r>
                        <a:rPr lang="ko-KR" altLang="en-US" sz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91431" marR="91431" marT="45694" marB="4569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91431" marR="91431" marT="45694" marB="4569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</a:t>
                      </a:r>
                    </a:p>
                  </a:txBody>
                  <a:tcPr marL="91431" marR="91431" marT="45694" marB="4569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표 14"/>
          <p:cNvGraphicFramePr>
            <a:graphicFrameLocks noGrp="1"/>
          </p:cNvGraphicFramePr>
          <p:nvPr/>
        </p:nvGraphicFramePr>
        <p:xfrm>
          <a:off x="946151" y="4824723"/>
          <a:ext cx="5437188" cy="1924050"/>
        </p:xfrm>
        <a:graphic>
          <a:graphicData uri="http://schemas.openxmlformats.org/drawingml/2006/table">
            <a:tbl>
              <a:tblPr/>
              <a:tblGrid>
                <a:gridCol w="1306085"/>
                <a:gridCol w="1376574"/>
                <a:gridCol w="1377955"/>
                <a:gridCol w="1376574"/>
              </a:tblGrid>
              <a:tr h="320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구분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DB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남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DB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여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DBD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계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DBDB"/>
                    </a:solidFill>
                  </a:tcPr>
                </a:tc>
              </a:tr>
              <a:tr h="320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고 령 자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명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명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명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장 애 인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명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2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명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3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명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저소득자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4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명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5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명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9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명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결혼이민자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0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명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명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</a:t>
                      </a: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명</a:t>
                      </a: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총 계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서울남산체 M" pitchFamily="18" charset="-127"/>
                          <a:ea typeface="서울남산체 M" pitchFamily="18" charset="-127"/>
                        </a:defRPr>
                      </a:lvl9pPr>
                    </a:lstStyle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16</a:t>
                      </a:r>
                      <a:r>
                        <a:rPr kumimoji="0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M" pitchFamily="18" charset="-127"/>
                          <a:ea typeface="서울남산체 M" pitchFamily="18" charset="-127"/>
                        </a:rPr>
                        <a:t>명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M" pitchFamily="18" charset="-127"/>
                        <a:ea typeface="서울남산체 M" pitchFamily="18" charset="-127"/>
                      </a:endParaRPr>
                    </a:p>
                  </a:txBody>
                  <a:tcPr anchor="ctr" horzOverflow="overflow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1053093" y="1199725"/>
            <a:ext cx="544930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 </a:t>
            </a:r>
            <a:r>
              <a:rPr lang="ko-KR" altLang="en-US" sz="1100" dirty="0" err="1" smtClean="0">
                <a:ea typeface="서울남산체 M" pitchFamily="18" charset="-127"/>
                <a:sym typeface="Wingdings 2"/>
              </a:rPr>
              <a:t>제너럴바이오의</a:t>
            </a: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 조직 현황을 통해 </a:t>
            </a:r>
            <a:r>
              <a:rPr lang="ko-KR" altLang="en-US" sz="1100" dirty="0" err="1" smtClean="0">
                <a:ea typeface="서울남산체 M" pitchFamily="18" charset="-127"/>
                <a:sym typeface="Wingdings 2"/>
              </a:rPr>
              <a:t>재너럴바이오의</a:t>
            </a: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 미션과 이들이 창출하는 사회적 가치가 부합하는지 살펴보세요</a:t>
            </a:r>
            <a:r>
              <a:rPr lang="en-US" altLang="ko-KR" sz="1100" dirty="0" smtClean="0">
                <a:ea typeface="서울남산체 M" pitchFamily="18" charset="-127"/>
                <a:sym typeface="Wingdings 2"/>
              </a:rPr>
              <a:t>.</a:t>
            </a:r>
            <a:endParaRPr lang="en-US" altLang="ko-KR" sz="1100" dirty="0">
              <a:ea typeface="서울남산체 M" pitchFamily="18" charset="-127"/>
            </a:endParaRPr>
          </a:p>
        </p:txBody>
      </p:sp>
      <p:grpSp>
        <p:nvGrpSpPr>
          <p:cNvPr id="11" name="그룹 24"/>
          <p:cNvGrpSpPr>
            <a:grpSpLocks/>
          </p:cNvGrpSpPr>
          <p:nvPr/>
        </p:nvGrpSpPr>
        <p:grpSpPr bwMode="auto">
          <a:xfrm>
            <a:off x="388932" y="1268411"/>
            <a:ext cx="493725" cy="604998"/>
            <a:chOff x="1709579" y="7198056"/>
            <a:chExt cx="494181" cy="604373"/>
          </a:xfrm>
        </p:grpSpPr>
        <p:pic>
          <p:nvPicPr>
            <p:cNvPr id="12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1709579" y="7556462"/>
              <a:ext cx="494181" cy="245967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조직 현황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7024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ko-KR" altLang="en-US" dirty="0" err="1" smtClean="0"/>
              <a:t>제너럴바이오</a:t>
            </a:r>
            <a:r>
              <a:rPr lang="ko-KR" altLang="en-US" dirty="0" smtClean="0"/>
              <a:t> 산업매력도</a:t>
            </a:r>
            <a:endParaRPr dirty="0"/>
          </a:p>
        </p:txBody>
      </p:sp>
      <p:sp>
        <p:nvSpPr>
          <p:cNvPr id="196611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0164BF99-892C-4C33-A991-CFE921E0BA6C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97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98212182"/>
              </p:ext>
            </p:extLst>
          </p:nvPr>
        </p:nvGraphicFramePr>
        <p:xfrm>
          <a:off x="946149" y="1841500"/>
          <a:ext cx="5437190" cy="4105275"/>
        </p:xfrm>
        <a:graphic>
          <a:graphicData uri="http://schemas.openxmlformats.org/drawingml/2006/table">
            <a:tbl>
              <a:tblPr firstRow="1" bandRow="1"/>
              <a:tblGrid>
                <a:gridCol w="695594"/>
                <a:gridCol w="1072428"/>
                <a:gridCol w="1045029"/>
                <a:gridCol w="837910"/>
                <a:gridCol w="837910"/>
                <a:gridCol w="948319"/>
              </a:tblGrid>
              <a:tr h="731083">
                <a:tc row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부업무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8" marR="91438"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인적자원 개발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8" marR="91438"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95250" indent="-95250" algn="just" latinLnBrk="1"/>
                      <a:endParaRPr lang="ko-KR" altLang="en-US" sz="12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 marL="91438" marR="91438"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</a:tr>
              <a:tr h="791577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solidFill>
                          <a:schemeClr val="tx1"/>
                        </a:solidFill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기술개발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8" marR="91438"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95250" marR="0" lvl="0" indent="-9525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</a:endParaRPr>
                    </a:p>
                  </a:txBody>
                  <a:tcPr marL="91438" marR="91438"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83938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solidFill>
                          <a:schemeClr val="tx1"/>
                        </a:solidFill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회계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8" marR="91438"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95250" marR="0" lvl="0" indent="-9525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</a:endParaRPr>
                    </a:p>
                  </a:txBody>
                  <a:tcPr marL="91438" marR="91438"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15523">
                <a:tc row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주업무</a:t>
                      </a:r>
                      <a:endParaRPr lang="en-US" altLang="ko-KR" sz="12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세제</a:t>
                      </a: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8" marR="91438"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원자재 조달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8" marR="91438"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물류 및 운송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8" marR="91438"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제조</a:t>
                      </a:r>
                      <a:endParaRPr lang="en-US" altLang="ko-KR" sz="12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8" marR="91438"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유통</a:t>
                      </a:r>
                      <a:endParaRPr lang="en-US" altLang="ko-KR" sz="12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38" marR="91438"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판매 및 </a:t>
                      </a: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A/S</a:t>
                      </a:r>
                    </a:p>
                  </a:txBody>
                  <a:tcPr marL="91438" marR="91438"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83154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solidFill>
                          <a:schemeClr val="tx1"/>
                        </a:solidFill>
                        <a:latin typeface="08서울한강체 M" panose="02020603020101020101" pitchFamily="18" charset="-127"/>
                        <a:ea typeface="08서울한강체 M" panose="0202060302010102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95250" indent="-95250" algn="l" defTabSz="457271" rtl="0" eaLnBrk="1" latinLnBrk="1" hangingPunct="1">
                        <a:buFontTx/>
                        <a:buChar char="-"/>
                      </a:pPr>
                      <a:endParaRPr lang="ko-KR" altLang="en-US" sz="1200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1438" marR="91438"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95250" indent="-95250" latinLnBrk="1">
                        <a:buFontTx/>
                        <a:buChar char="-"/>
                      </a:pPr>
                      <a:endParaRPr lang="ko-KR" altLang="en-US" sz="12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 marL="91438" marR="91438"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95250" indent="-95250" algn="l" defTabSz="457271" rtl="0" eaLnBrk="1" latinLnBrk="1" hangingPunct="1">
                        <a:buFontTx/>
                        <a:buChar char="-"/>
                      </a:pPr>
                      <a:endParaRPr lang="ko-KR" altLang="en-US" sz="1200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1438" marR="91438"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95250" indent="-95250" algn="l" defTabSz="457271" rtl="0" eaLnBrk="1" latinLnBrk="1" hangingPunct="1">
                        <a:buFontTx/>
                        <a:buChar char="-"/>
                      </a:pPr>
                      <a:endParaRPr lang="ko-KR" altLang="en-US" sz="1200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1438" marR="91438"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95250" indent="-95250" algn="l" defTabSz="457271" rtl="0" eaLnBrk="1" latinLnBrk="1" hangingPunct="1">
                        <a:buFontTx/>
                        <a:buChar char="-"/>
                      </a:pPr>
                      <a:endParaRPr lang="ko-KR" altLang="en-US" sz="1200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1438" marR="91438" marT="45724" marB="45724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1053093" y="1199725"/>
            <a:ext cx="5449306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 </a:t>
            </a:r>
            <a:r>
              <a:rPr lang="ko-KR" altLang="en-US" sz="1100" dirty="0" err="1" smtClean="0">
                <a:ea typeface="서울남산체 M" pitchFamily="18" charset="-127"/>
                <a:sym typeface="Wingdings 2"/>
              </a:rPr>
              <a:t>제너럴바이오가</a:t>
            </a: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 생산하는 제품 가운데 한 가지를 골라 가치사슬을 </a:t>
            </a: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작</a:t>
            </a: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성</a:t>
            </a: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해 </a:t>
            </a: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보세요</a:t>
            </a:r>
            <a:r>
              <a:rPr lang="en-US" altLang="ko-KR" sz="1100" dirty="0" smtClean="0">
                <a:ea typeface="서울남산체 M" pitchFamily="18" charset="-127"/>
                <a:sym typeface="Wingdings 2"/>
              </a:rPr>
              <a:t>.</a:t>
            </a:r>
            <a:endParaRPr lang="en-US" altLang="ko-KR" sz="1100" dirty="0">
              <a:ea typeface="서울남산체 M" pitchFamily="18" charset="-127"/>
            </a:endParaRPr>
          </a:p>
        </p:txBody>
      </p:sp>
      <p:grpSp>
        <p:nvGrpSpPr>
          <p:cNvPr id="9" name="그룹 24"/>
          <p:cNvGrpSpPr>
            <a:grpSpLocks/>
          </p:cNvGrpSpPr>
          <p:nvPr/>
        </p:nvGrpSpPr>
        <p:grpSpPr bwMode="auto">
          <a:xfrm>
            <a:off x="353665" y="1268411"/>
            <a:ext cx="564258" cy="604998"/>
            <a:chOff x="1674282" y="7198056"/>
            <a:chExt cx="564780" cy="604373"/>
          </a:xfrm>
        </p:grpSpPr>
        <p:pic>
          <p:nvPicPr>
            <p:cNvPr id="10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1674282" y="7556462"/>
              <a:ext cx="564780" cy="245967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산업매력도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19429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ko-KR" altLang="en-US" dirty="0" err="1" smtClean="0"/>
              <a:t>제너럴바이오</a:t>
            </a:r>
            <a:r>
              <a:rPr lang="ko-KR" altLang="en-US" dirty="0" smtClean="0"/>
              <a:t> 산업 매력도</a:t>
            </a:r>
            <a:endParaRPr dirty="0"/>
          </a:p>
        </p:txBody>
      </p:sp>
      <p:sp>
        <p:nvSpPr>
          <p:cNvPr id="197635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DB87B144-96DC-470F-A80D-A4E75BFC4332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98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13936794"/>
              </p:ext>
            </p:extLst>
          </p:nvPr>
        </p:nvGraphicFramePr>
        <p:xfrm>
          <a:off x="946148" y="1678610"/>
          <a:ext cx="5437191" cy="4464050"/>
        </p:xfrm>
        <a:graphic>
          <a:graphicData uri="http://schemas.openxmlformats.org/drawingml/2006/table">
            <a:tbl>
              <a:tblPr firstRow="1" bandRow="1"/>
              <a:tblGrid>
                <a:gridCol w="629381"/>
                <a:gridCol w="961562"/>
                <a:gridCol w="961562"/>
                <a:gridCol w="961562"/>
                <a:gridCol w="961562"/>
                <a:gridCol w="961562"/>
              </a:tblGrid>
              <a:tr h="55217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44" marR="91444" marT="45715" marB="4571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기존 경쟁자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44" marR="91444" marT="45715" marB="4571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신규 경쟁자</a:t>
                      </a:r>
                      <a:endParaRPr lang="en-US" altLang="ko-KR" sz="12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진입장벽</a:t>
                      </a: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44" marR="91444" marT="45715" marB="4571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대체재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44" marR="91444" marT="45715" marB="4571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소비자 </a:t>
                      </a:r>
                      <a:endParaRPr lang="en-US" altLang="ko-KR" sz="12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구매력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44" marR="91444" marT="45715" marB="4571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공급업체 </a:t>
                      </a:r>
                      <a:endParaRPr lang="en-US" altLang="ko-KR" sz="12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협상력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44" marR="91444" marT="45715" marB="4571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55939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세탁</a:t>
                      </a:r>
                      <a:endParaRPr lang="en-US" altLang="ko-KR" sz="12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세제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44" marR="91444" marT="45715" marB="4571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95250" indent="-95250" algn="l" defTabSz="457271" rtl="0" eaLnBrk="1" latinLnBrk="1" hangingPunct="1">
                        <a:buFontTx/>
                        <a:buChar char="-"/>
                      </a:pPr>
                      <a:endParaRPr lang="ko-KR" altLang="en-US" sz="1200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1444" marR="91444" marT="45715" marB="4571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95250" indent="-95250" algn="l" defTabSz="457271" rtl="0" eaLnBrk="1" latinLnBrk="1" hangingPunct="1">
                        <a:buFontTx/>
                        <a:buChar char="-"/>
                      </a:pPr>
                      <a:endParaRPr lang="ko-KR" altLang="en-US" sz="1200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1444" marR="91444" marT="45715" marB="4571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95250" indent="-95250" algn="l" defTabSz="457271" rtl="0" eaLnBrk="1" latinLnBrk="1" hangingPunct="1">
                        <a:buFontTx/>
                        <a:buChar char="-"/>
                      </a:pPr>
                      <a:endParaRPr lang="ko-KR" altLang="en-US" sz="1200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1444" marR="91444" marT="45715" marB="4571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95250" indent="-95250" algn="l" defTabSz="457271" rtl="0" eaLnBrk="1" latinLnBrk="1" hangingPunct="1">
                        <a:buFontTx/>
                        <a:buChar char="-"/>
                      </a:pPr>
                      <a:endParaRPr lang="ko-KR" altLang="en-US" sz="1200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1444" marR="91444" marT="45715" marB="4571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95250" indent="-95250" algn="l" defTabSz="457271" rtl="0" eaLnBrk="1" latinLnBrk="1" hangingPunct="1">
                        <a:buFontTx/>
                        <a:buChar char="-"/>
                      </a:pPr>
                      <a:endParaRPr lang="ko-KR" altLang="en-US" sz="1200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1444" marR="91444" marT="45715" marB="4571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55939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기능성</a:t>
                      </a:r>
                      <a:endParaRPr lang="en-US" altLang="ko-KR" sz="12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화장품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44" marR="91444" marT="45715" marB="45715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285750" indent="-285750" latinLnBrk="1">
                        <a:buFontTx/>
                        <a:buChar char="-"/>
                      </a:pP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1053093" y="1199725"/>
            <a:ext cx="5449306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 </a:t>
            </a:r>
            <a:r>
              <a:rPr lang="ko-KR" altLang="en-US" sz="1100" dirty="0" err="1" smtClean="0">
                <a:ea typeface="서울남산체 M" pitchFamily="18" charset="-127"/>
                <a:sym typeface="Wingdings 2"/>
              </a:rPr>
              <a:t>제너럴바이오가</a:t>
            </a: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 생산하는 제품들의 환경 분석을 해 보세요</a:t>
            </a:r>
            <a:r>
              <a:rPr lang="en-US" altLang="ko-KR" sz="1100" dirty="0" smtClean="0">
                <a:ea typeface="서울남산체 M" pitchFamily="18" charset="-127"/>
                <a:sym typeface="Wingdings 2"/>
              </a:rPr>
              <a:t>.</a:t>
            </a:r>
            <a:endParaRPr lang="en-US" altLang="ko-KR" sz="1100" dirty="0">
              <a:ea typeface="서울남산체 M" pitchFamily="18" charset="-127"/>
            </a:endParaRPr>
          </a:p>
        </p:txBody>
      </p:sp>
      <p:grpSp>
        <p:nvGrpSpPr>
          <p:cNvPr id="9" name="그룹 24"/>
          <p:cNvGrpSpPr>
            <a:grpSpLocks/>
          </p:cNvGrpSpPr>
          <p:nvPr/>
        </p:nvGrpSpPr>
        <p:grpSpPr bwMode="auto">
          <a:xfrm>
            <a:off x="334429" y="1268411"/>
            <a:ext cx="602730" cy="604998"/>
            <a:chOff x="1655029" y="7198056"/>
            <a:chExt cx="603288" cy="604373"/>
          </a:xfrm>
        </p:grpSpPr>
        <p:pic>
          <p:nvPicPr>
            <p:cNvPr id="10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1655029" y="7556462"/>
              <a:ext cx="603288" cy="245967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산업매력</a:t>
              </a: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도</a:t>
              </a:r>
              <a:r>
                <a:rPr kumimoji="0"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.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63551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138" y="241300"/>
            <a:ext cx="5891212" cy="368300"/>
          </a:xfrm>
        </p:spPr>
        <p:txBody>
          <a:bodyPr/>
          <a:lstStyle/>
          <a:p>
            <a:pPr>
              <a:defRPr/>
            </a:pPr>
            <a:r>
              <a:rPr lang="ko-KR" altLang="en-US" err="1" smtClean="0"/>
              <a:t>제너럴바이오</a:t>
            </a:r>
            <a:r>
              <a:rPr lang="ko-KR" altLang="en-US" dirty="0" smtClean="0"/>
              <a:t> 핵심역량 분석</a:t>
            </a:r>
            <a:endParaRPr dirty="0"/>
          </a:p>
        </p:txBody>
      </p:sp>
      <p:sp>
        <p:nvSpPr>
          <p:cNvPr id="198659" name="슬라이드 번호 개체 틀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서울남산체 M" pitchFamily="18" charset="-127"/>
                <a:ea typeface="굴림" pitchFamily="50" charset="-127"/>
              </a:defRPr>
            </a:lvl9pPr>
          </a:lstStyle>
          <a:p>
            <a:fld id="{20C7D21B-9931-43F7-97D3-33966606ECBD}" type="slidenum">
              <a:rPr kumimoji="0" lang="ko-KR" altLang="en-US" smtClean="0">
                <a:solidFill>
                  <a:srgbClr val="BFBFBF"/>
                </a:solidFill>
                <a:latin typeface="서울남산체 B" pitchFamily="18" charset="-127"/>
                <a:ea typeface="서울남산체 B" pitchFamily="18" charset="-127"/>
              </a:rPr>
              <a:pPr/>
              <a:t>99</a:t>
            </a:fld>
            <a:endParaRPr kumimoji="0" lang="ko-KR" altLang="en-US" smtClean="0">
              <a:solidFill>
                <a:srgbClr val="BFBFBF"/>
              </a:solidFill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4" name="표 13"/>
          <p:cNvGraphicFramePr>
            <a:graphicFrameLocks noGrp="1"/>
          </p:cNvGraphicFramePr>
          <p:nvPr/>
        </p:nvGraphicFramePr>
        <p:xfrm>
          <a:off x="994535" y="1898640"/>
          <a:ext cx="5437192" cy="4686301"/>
        </p:xfrm>
        <a:graphic>
          <a:graphicData uri="http://schemas.openxmlformats.org/drawingml/2006/table">
            <a:tbl>
              <a:tblPr firstRow="1" bandRow="1"/>
              <a:tblGrid>
                <a:gridCol w="1359298"/>
                <a:gridCol w="1359298"/>
                <a:gridCol w="1359298"/>
                <a:gridCol w="1359298"/>
              </a:tblGrid>
              <a:tr h="34157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핵심자원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1" marR="91431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높은 가치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1" marR="91431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희소성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1" marR="91431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200" b="1" dirty="0" smtClean="0">
                          <a:latin typeface="+mn-ea"/>
                          <a:ea typeface="+mn-ea"/>
                        </a:rPr>
                        <a:t>활용</a:t>
                      </a:r>
                      <a:r>
                        <a:rPr lang="ko-KR" altLang="en-US" sz="1200" b="1" baseline="0" dirty="0" smtClean="0">
                          <a:latin typeface="+mn-ea"/>
                          <a:ea typeface="+mn-ea"/>
                        </a:rPr>
                        <a:t> 정도</a:t>
                      </a:r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1" marR="91431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273456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just" latinLnBrk="1"/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1" marR="91431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31" marR="91431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31" marR="91431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endParaRPr lang="ko-KR" altLang="en-US" sz="1200">
                        <a:latin typeface="+mn-ea"/>
                        <a:ea typeface="+mn-ea"/>
                      </a:endParaRPr>
                    </a:p>
                  </a:txBody>
                  <a:tcPr marL="91431" marR="91431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273456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1" marR="91431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31" marR="91431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31" marR="91431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31" marR="91431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97819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1"/>
                      <a:endParaRPr lang="ko-KR" altLang="en-US" sz="1200" b="1" dirty="0">
                        <a:latin typeface="+mn-ea"/>
                        <a:ea typeface="+mn-ea"/>
                      </a:endParaRPr>
                    </a:p>
                  </a:txBody>
                  <a:tcPr marL="91431" marR="91431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31" marR="91431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31" marR="91431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marL="91431" marR="91431" marT="45717" marB="45717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98690" name="그룹 24"/>
          <p:cNvGrpSpPr>
            <a:grpSpLocks/>
          </p:cNvGrpSpPr>
          <p:nvPr/>
        </p:nvGrpSpPr>
        <p:grpSpPr bwMode="auto">
          <a:xfrm>
            <a:off x="395817" y="1268412"/>
            <a:ext cx="465199" cy="758886"/>
            <a:chOff x="1716162" y="7198056"/>
            <a:chExt cx="466234" cy="758304"/>
          </a:xfrm>
        </p:grpSpPr>
        <p:pic>
          <p:nvPicPr>
            <p:cNvPr id="198691" name="그림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62" y="7198056"/>
              <a:ext cx="465136" cy="383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730951" y="7556557"/>
              <a:ext cx="451445" cy="399803"/>
            </a:xfrm>
            <a:prstGeom prst="rect">
              <a:avLst/>
            </a:prstGeom>
            <a:noFill/>
          </p:spPr>
          <p:txBody>
            <a:bodyPr wrap="none" lIns="0" rIns="0">
              <a:spAutoFit/>
            </a:bodyPr>
            <a:lstStyle/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핵심역량</a:t>
              </a:r>
              <a:endParaRPr kumimoji="0"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 defTabSz="4572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분</a:t>
              </a:r>
              <a:r>
                <a:rPr kumimoji="0"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석</a:t>
              </a:r>
              <a:endParaRPr kumimoji="0"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8" name="직사각형 7"/>
          <p:cNvSpPr/>
          <p:nvPr/>
        </p:nvSpPr>
        <p:spPr>
          <a:xfrm>
            <a:off x="1053093" y="1199725"/>
            <a:ext cx="544930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 </a:t>
            </a:r>
            <a:r>
              <a:rPr lang="ko-KR" altLang="en-US" sz="1100" dirty="0" err="1" smtClean="0">
                <a:ea typeface="서울남산체 M" pitchFamily="18" charset="-127"/>
                <a:sym typeface="Wingdings 2"/>
              </a:rPr>
              <a:t>제너럴바이오의</a:t>
            </a: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 핵심역량 </a:t>
            </a:r>
            <a:r>
              <a:rPr lang="en-US" altLang="ko-KR" sz="1100" dirty="0" smtClean="0">
                <a:ea typeface="서울남산체 M" pitchFamily="18" charset="-127"/>
                <a:sym typeface="Wingdings 2"/>
              </a:rPr>
              <a:t>3</a:t>
            </a: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가지를 선정하고</a:t>
            </a:r>
            <a:r>
              <a:rPr lang="en-US" altLang="ko-KR" sz="1100" dirty="0" smtClean="0">
                <a:ea typeface="서울남산체 M" pitchFamily="18" charset="-127"/>
                <a:sym typeface="Wingdings 2"/>
              </a:rPr>
              <a:t>, </a:t>
            </a: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선정 이유를 가치</a:t>
            </a:r>
            <a:r>
              <a:rPr lang="en-US" altLang="ko-KR" sz="1100" dirty="0" smtClean="0">
                <a:ea typeface="서울남산체 M" pitchFamily="18" charset="-127"/>
                <a:sym typeface="Wingdings 2"/>
              </a:rPr>
              <a:t>, </a:t>
            </a: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희소성</a:t>
            </a:r>
            <a:r>
              <a:rPr lang="en-US" altLang="ko-KR" sz="1100" dirty="0" smtClean="0">
                <a:ea typeface="서울남산체 M" pitchFamily="18" charset="-127"/>
                <a:sym typeface="Wingdings 2"/>
              </a:rPr>
              <a:t>, </a:t>
            </a:r>
            <a:r>
              <a:rPr lang="ko-KR" altLang="en-US" sz="1100" dirty="0" err="1" smtClean="0">
                <a:ea typeface="서울남산체 M" pitchFamily="18" charset="-127"/>
                <a:sym typeface="Wingdings 2"/>
              </a:rPr>
              <a:t>활용정도로</a:t>
            </a:r>
            <a:r>
              <a:rPr lang="ko-KR" altLang="en-US" sz="1100" dirty="0" smtClean="0">
                <a:ea typeface="서울남산체 M" pitchFamily="18" charset="-127"/>
                <a:sym typeface="Wingdings 2"/>
              </a:rPr>
              <a:t> 구분해서 작성해 보세요</a:t>
            </a:r>
            <a:r>
              <a:rPr lang="en-US" altLang="ko-KR" sz="1100" dirty="0" smtClean="0">
                <a:ea typeface="서울남산체 M" pitchFamily="18" charset="-127"/>
                <a:sym typeface="Wingdings 2"/>
              </a:rPr>
              <a:t>.</a:t>
            </a:r>
            <a:endParaRPr lang="en-US" altLang="ko-KR" sz="1100" dirty="0"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835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서울남산체 B"/>
        <a:ea typeface="서울남산체 B"/>
        <a:cs typeface=""/>
      </a:majorFont>
      <a:minorFont>
        <a:latin typeface="서울남산체 M"/>
        <a:ea typeface="서울남산체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sz="1000" dirty="0" smtClean="0">
            <a:latin typeface="+mn-ea"/>
            <a:ea typeface="+mn-ea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5082</TotalTime>
  <Words>10727</Words>
  <Application>Microsoft Office PowerPoint</Application>
  <PresentationFormat>화면 슬라이드 쇼(4:3)</PresentationFormat>
  <Paragraphs>2772</Paragraphs>
  <Slides>191</Slides>
  <Notes>9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191</vt:i4>
      </vt:variant>
    </vt:vector>
  </HeadingPairs>
  <TitlesOfParts>
    <vt:vector size="192" baseType="lpstr">
      <vt:lpstr>Office Theme</vt:lpstr>
      <vt:lpstr>슬라이드 1</vt:lpstr>
      <vt:lpstr>슬라이드 2</vt:lpstr>
      <vt:lpstr>슬라이드 3</vt:lpstr>
      <vt:lpstr>나를 소개합니다.</vt:lpstr>
      <vt:lpstr>슬라이드 5</vt:lpstr>
      <vt:lpstr>1. 사회적기업 컨설턴트란?</vt:lpstr>
      <vt:lpstr>1. 사회적기업 컨설턴트란?</vt:lpstr>
      <vt:lpstr>2. 사회적기업 컨설턴트에게 요구되는 역량</vt:lpstr>
      <vt:lpstr>3. 활동시 애로사항</vt:lpstr>
      <vt:lpstr>Tip! 사회적기업 컨설턴트가 읽으면 좋은 책</vt:lpstr>
      <vt:lpstr>Module 1. 사회적기업과 경영전략 Ⅰ</vt:lpstr>
      <vt:lpstr>학습목표 및 학습내용</vt:lpstr>
      <vt:lpstr>Assess 1. 경영전략 개념 수립</vt:lpstr>
      <vt:lpstr>1. 경영전략의 개념</vt:lpstr>
      <vt:lpstr>참고) 손자병법</vt:lpstr>
      <vt:lpstr>2. 경영전략의 기원</vt:lpstr>
      <vt:lpstr>3. 경영전략의 진화</vt:lpstr>
      <vt:lpstr>슬라이드 18</vt:lpstr>
      <vt:lpstr>1. 산업 조직 관점</vt:lpstr>
      <vt:lpstr>1. 산업 조직 관점</vt:lpstr>
      <vt:lpstr>1. 산업 조직 관점</vt:lpstr>
      <vt:lpstr>2. 자원기반 이론</vt:lpstr>
      <vt:lpstr>3. 다각화 전략</vt:lpstr>
      <vt:lpstr>3. 다각화 전략</vt:lpstr>
      <vt:lpstr>4. 전략적 제휴</vt:lpstr>
      <vt:lpstr>5. 게임이론</vt:lpstr>
      <vt:lpstr>슬라이드 27</vt:lpstr>
      <vt:lpstr>흙살림 경영전략 분석</vt:lpstr>
      <vt:lpstr>흙살림 경영전략 분석</vt:lpstr>
      <vt:lpstr>흙살림 경영전략 분석</vt:lpstr>
      <vt:lpstr>흙살림 경영전략 분석</vt:lpstr>
      <vt:lpstr>흙살림 경영전략 분석</vt:lpstr>
      <vt:lpstr>흙살림 경영전략 분석</vt:lpstr>
      <vt:lpstr>슬라이드 34</vt:lpstr>
      <vt:lpstr>Activity. 경영전략이론과 사회적기업</vt:lpstr>
      <vt:lpstr>슬라이드 36</vt:lpstr>
      <vt:lpstr>슬라이드 37</vt:lpstr>
      <vt:lpstr>슬라이드 38</vt:lpstr>
      <vt:lpstr>Module 2. 사회적기업과 경영전략 Ⅱ</vt:lpstr>
      <vt:lpstr>학습목표 및 학습내용</vt:lpstr>
      <vt:lpstr>Assess 1. 경영전략 개발 프로세스</vt:lpstr>
      <vt:lpstr>1. 경영전략 개발 프로세스</vt:lpstr>
      <vt:lpstr>1. 경영전략 개발 프로세스</vt:lpstr>
      <vt:lpstr>1. 경영전략 개발 프로세스</vt:lpstr>
      <vt:lpstr>Assess 2. 주요 도구</vt:lpstr>
      <vt:lpstr>1. 외부환경분석 도구</vt:lpstr>
      <vt:lpstr>1. 외부환경분석 도구</vt:lpstr>
      <vt:lpstr>1. 외부환경분석 도구</vt:lpstr>
      <vt:lpstr>1. 외부환경분석 도구</vt:lpstr>
      <vt:lpstr>1. 외부환경분석 도구</vt:lpstr>
      <vt:lpstr>2. 내부역량분석 도구</vt:lpstr>
      <vt:lpstr>2. 내부역량분석 도구</vt:lpstr>
      <vt:lpstr>2. 내부역량분석 도구</vt:lpstr>
      <vt:lpstr>2. 내부역량분석 도구</vt:lpstr>
      <vt:lpstr>2. 내부역량분석 도구</vt:lpstr>
      <vt:lpstr>2. 내부역량분석 도구</vt:lpstr>
      <vt:lpstr>2. 내부역량분석 도구</vt:lpstr>
      <vt:lpstr>2. 내부역량분석 도구</vt:lpstr>
      <vt:lpstr>Implement 사례를 보고 채워봅시다.</vt:lpstr>
      <vt:lpstr>평화의 마을</vt:lpstr>
      <vt:lpstr>평화의 마을</vt:lpstr>
      <vt:lpstr>평화의 마을</vt:lpstr>
      <vt:lpstr>평화의 마을</vt:lpstr>
      <vt:lpstr>평화의 마을 경영전략 개발 프로세스</vt:lpstr>
      <vt:lpstr>평화의 마을 – 3C &amp; FAW 분석</vt:lpstr>
      <vt:lpstr>평화의 마을 - 전략적 옵션</vt:lpstr>
      <vt:lpstr>평화의 마을 – 사업단위 분석</vt:lpstr>
      <vt:lpstr>Drive 토론해 봅시다.</vt:lpstr>
      <vt:lpstr>Activity.  </vt:lpstr>
      <vt:lpstr>슬라이드 70</vt:lpstr>
      <vt:lpstr>슬라이드 71</vt:lpstr>
      <vt:lpstr>Module 3. 사회적기업과 경영전략 Ⅲ</vt:lpstr>
      <vt:lpstr>학습목표 및 학습내용</vt:lpstr>
      <vt:lpstr>Assess 1. 경영전략 수립</vt:lpstr>
      <vt:lpstr>1. 경영전략 수립 프로세스</vt:lpstr>
      <vt:lpstr>2. 비전과 미션</vt:lpstr>
      <vt:lpstr>3. 환경분석</vt:lpstr>
      <vt:lpstr>3. 환경분석</vt:lpstr>
      <vt:lpstr>4. 핵심역량 분석</vt:lpstr>
      <vt:lpstr>5. 재무관리 </vt:lpstr>
      <vt:lpstr>5. 재무관리 </vt:lpstr>
      <vt:lpstr>5. 재무관리 </vt:lpstr>
      <vt:lpstr>5. 재무관리 </vt:lpstr>
      <vt:lpstr>6. 조직 진단 </vt:lpstr>
      <vt:lpstr>6. 조직 진단</vt:lpstr>
      <vt:lpstr>6. 조직 진단</vt:lpstr>
      <vt:lpstr>6. 조직 진단</vt:lpstr>
      <vt:lpstr>7. 세부 전략 수립</vt:lpstr>
      <vt:lpstr>7. 세부 전략 수립</vt:lpstr>
      <vt:lpstr>Implement 사례를 보고 채워봅시다.</vt:lpstr>
      <vt:lpstr>제너럴바이오</vt:lpstr>
      <vt:lpstr>제너럴바이오 – 비전과 미션</vt:lpstr>
      <vt:lpstr>제너럴바이오 – 주요 연혁</vt:lpstr>
      <vt:lpstr>제너럴바이오 – 제품 현황</vt:lpstr>
      <vt:lpstr>제너럴바이오 재무 현황</vt:lpstr>
      <vt:lpstr>제너럴바이오 조직 현황</vt:lpstr>
      <vt:lpstr>제너럴바이오 산업매력도</vt:lpstr>
      <vt:lpstr>제너럴바이오 산업 매력도</vt:lpstr>
      <vt:lpstr>제너럴바이오 핵심역량 분석</vt:lpstr>
      <vt:lpstr>제너럴바이오 사업부 전략</vt:lpstr>
      <vt:lpstr>제너럴바이오 본원적 경쟁전략</vt:lpstr>
      <vt:lpstr>Drive 토론해 봅시다.</vt:lpstr>
      <vt:lpstr>Activity. 토론해봅시다.</vt:lpstr>
      <vt:lpstr>Activity. 토론해봅시다.</vt:lpstr>
      <vt:lpstr>Activity. 계산해 봅시다.</vt:lpstr>
      <vt:lpstr>Activity. 계산해 봅시다.</vt:lpstr>
      <vt:lpstr>슬라이드 107</vt:lpstr>
      <vt:lpstr>슬라이드 108</vt:lpstr>
      <vt:lpstr>Module 4. 사회적기업과 마케팅전략 Ⅰ</vt:lpstr>
      <vt:lpstr>학습목표 및 학습내용</vt:lpstr>
      <vt:lpstr>Assess 1. 마케팅 개념</vt:lpstr>
      <vt:lpstr>1. 마케팅의 정의</vt:lpstr>
      <vt:lpstr>2. 마케팅의 기원</vt:lpstr>
      <vt:lpstr>3. 마케팅 발전사</vt:lpstr>
      <vt:lpstr>Assess 2. 조사방법론</vt:lpstr>
      <vt:lpstr>1. 조사 프로세스</vt:lpstr>
      <vt:lpstr>2. 방법론</vt:lpstr>
      <vt:lpstr>3. 자료수집 방법</vt:lpstr>
      <vt:lpstr>4. 자료의 종류</vt:lpstr>
      <vt:lpstr>Assess 3. 소비자 행동론</vt:lpstr>
      <vt:lpstr>1. 소비자 행동모델</vt:lpstr>
      <vt:lpstr>2. 구매결정 프로세스</vt:lpstr>
      <vt:lpstr>3. 소비자 정보처리 과정</vt:lpstr>
      <vt:lpstr>4. 구매결정 요인</vt:lpstr>
      <vt:lpstr>5. 소비자 구매행동 유형</vt:lpstr>
      <vt:lpstr>Implement 사례를 보고 채워봅시다.</vt:lpstr>
      <vt:lpstr>Activity. 설문지 작성</vt:lpstr>
      <vt:lpstr>Drive 토론해 봅시다.</vt:lpstr>
      <vt:lpstr>윤리적소비 구매결정 프로세스</vt:lpstr>
      <vt:lpstr>슬라이드 130</vt:lpstr>
      <vt:lpstr>슬라이드 131</vt:lpstr>
      <vt:lpstr>Module 5. 사회적기업과 마케팅전략 II</vt:lpstr>
      <vt:lpstr>학습목표 및 학습내용</vt:lpstr>
      <vt:lpstr>Assess 1. 마케팅전략 수립</vt:lpstr>
      <vt:lpstr>1. 프로세스</vt:lpstr>
      <vt:lpstr>2. 시장 환경 분석</vt:lpstr>
      <vt:lpstr>2. 시장 환경 분석</vt:lpstr>
      <vt:lpstr>3. 시장 세분화와 목표 시장 선정</vt:lpstr>
      <vt:lpstr>4. 포지셔닝</vt:lpstr>
      <vt:lpstr>5. 마케팅 믹스 수립</vt:lpstr>
      <vt:lpstr>6. 제품(서비스) 분석</vt:lpstr>
      <vt:lpstr>7. 가격 결정 방법론</vt:lpstr>
      <vt:lpstr>8. 홍보 및 촉진</vt:lpstr>
      <vt:lpstr>9. 유통 채널 활용 방안</vt:lpstr>
      <vt:lpstr>Implement 사례를 보고 채워봅시다.</vt:lpstr>
      <vt:lpstr>유은복지재단 나눔공동체 비즈니스 모델 </vt:lpstr>
      <vt:lpstr>유은복지재단 나눔공동체 비즈니스 모델 </vt:lpstr>
      <vt:lpstr>나눔공동체 내부 및 외부 환경 분석 </vt:lpstr>
      <vt:lpstr>유통 시장 분석 </vt:lpstr>
      <vt:lpstr>시장 세분화 </vt:lpstr>
      <vt:lpstr>목표 시장 선정 </vt:lpstr>
      <vt:lpstr>목표 시장 유형과 특징 </vt:lpstr>
      <vt:lpstr>목표 시장 운영 프로세스 </vt:lpstr>
      <vt:lpstr>목표 시장 운영 프로세스 </vt:lpstr>
      <vt:lpstr>목표 시장 운영 프로세스 </vt:lpstr>
      <vt:lpstr>목표 시장 공략 전략 </vt:lpstr>
      <vt:lpstr>Drive 토론해 봅시다.</vt:lpstr>
      <vt:lpstr>Activity. 토론해봅시다.</vt:lpstr>
      <vt:lpstr>슬라이드 159</vt:lpstr>
      <vt:lpstr>슬라이드 160</vt:lpstr>
      <vt:lpstr>Module 6. 비즈니스 모델 진단 및 수립</vt:lpstr>
      <vt:lpstr>학습목표 및 학습내용</vt:lpstr>
      <vt:lpstr>Assess 1. 비즈니스 모델 개념</vt:lpstr>
      <vt:lpstr>1. 비즈니스 모델 개념</vt:lpstr>
      <vt:lpstr>2. 비즈니스 모델 외부 요인</vt:lpstr>
      <vt:lpstr>3. 비즈니스 모델 캔버스</vt:lpstr>
      <vt:lpstr>Assess 2. 사회적기업 유형 및 사례</vt:lpstr>
      <vt:lpstr>1. 사회적기업 운영 모델</vt:lpstr>
      <vt:lpstr>2. 사회적기업 운영 모델 종류</vt:lpstr>
      <vt:lpstr>3. 기본 모델 유형</vt:lpstr>
      <vt:lpstr>Activity. 토론하여 작성해봅시다.</vt:lpstr>
      <vt:lpstr>4. 기본 모델 유형별 사례 </vt:lpstr>
      <vt:lpstr>4. 기본 모델 유형별 사례</vt:lpstr>
      <vt:lpstr>4. 기본 모델 유형별 사례</vt:lpstr>
      <vt:lpstr>4. 기본 모델 유형별 사례</vt:lpstr>
      <vt:lpstr>4. 기본 모델 유형별 사례</vt:lpstr>
      <vt:lpstr>4. 기본 모델 유형별 사례</vt:lpstr>
      <vt:lpstr>4. 기본 모델 유형별 사례</vt:lpstr>
      <vt:lpstr>4. 기본 모델 유형별 사례 </vt:lpstr>
      <vt:lpstr>4. 기본 모델 유형별 사례 </vt:lpstr>
      <vt:lpstr>5. 복합 및 강화 모델</vt:lpstr>
      <vt:lpstr>Activity. 토론하여 작성해봅시다.</vt:lpstr>
      <vt:lpstr>6. 복합 모델 유형별 사례 </vt:lpstr>
      <vt:lpstr>6. 복합 모델 유형별 사례 </vt:lpstr>
      <vt:lpstr>7. 강화 모델 유형별 사례 </vt:lpstr>
      <vt:lpstr>7. 강화 모델 유형별 사례 </vt:lpstr>
      <vt:lpstr>Drive 토론해 봅시다.</vt:lpstr>
      <vt:lpstr>핵심 키워드</vt:lpstr>
      <vt:lpstr>슬라이드 189</vt:lpstr>
      <vt:lpstr>슬라이드 190</vt:lpstr>
      <vt:lpstr>슬라이드 191</vt:lpstr>
    </vt:vector>
  </TitlesOfParts>
  <Company>사무실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June Lee</dc:creator>
  <cp:lastModifiedBy>서태영</cp:lastModifiedBy>
  <cp:revision>474</cp:revision>
  <cp:lastPrinted>2013-12-04T09:11:49Z</cp:lastPrinted>
  <dcterms:created xsi:type="dcterms:W3CDTF">2013-11-24T09:49:24Z</dcterms:created>
  <dcterms:modified xsi:type="dcterms:W3CDTF">2014-03-26T04:50:01Z</dcterms:modified>
</cp:coreProperties>
</file>