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852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76CA-D782-4687-BCA3-A2D919521FBB}" type="datetimeFigureOut">
              <a:rPr lang="ko-KR" altLang="en-US" smtClean="0"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76C7B-EF12-4CC2-9406-D47C8FEB688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452500" y="980729"/>
            <a:ext cx="9000999" cy="5544616"/>
            <a:chOff x="1038225" y="1565275"/>
            <a:chExt cx="5345114" cy="4649788"/>
          </a:xfrm>
        </p:grpSpPr>
        <p:sp>
          <p:nvSpPr>
            <p:cNvPr id="4" name="순서도: 처리 3"/>
            <p:cNvSpPr/>
            <p:nvPr/>
          </p:nvSpPr>
          <p:spPr>
            <a:xfrm>
              <a:off x="1038225" y="1565275"/>
              <a:ext cx="1166359" cy="2132013"/>
            </a:xfrm>
            <a:prstGeom prst="flowChartProcess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2000" b="1" kern="0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외부 환경 분석</a:t>
              </a:r>
              <a:endParaRPr lang="en-US" altLang="ko-KR" sz="2000" b="1" kern="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endParaRPr>
            </a:p>
            <a:p>
              <a:pPr algn="just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kern="0" dirty="0" smtClean="0">
                <a:latin typeface="서울남산체 M" pitchFamily="18" charset="-127"/>
                <a:ea typeface="서울남산체 M" pitchFamily="18" charset="-127"/>
              </a:endParaRPr>
            </a:p>
          </p:txBody>
        </p:sp>
        <p:sp>
          <p:nvSpPr>
            <p:cNvPr id="5" name="순서도: 처리 4"/>
            <p:cNvSpPr/>
            <p:nvPr/>
          </p:nvSpPr>
          <p:spPr>
            <a:xfrm>
              <a:off x="1039813" y="4052888"/>
              <a:ext cx="1166358" cy="2132012"/>
            </a:xfrm>
            <a:prstGeom prst="flowChartProcess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2000" b="1" kern="0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내부 역량 분석</a:t>
              </a:r>
              <a:endParaRPr lang="en-US" altLang="ko-KR" sz="2000" b="1" kern="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endParaRPr>
            </a:p>
            <a:p>
              <a:pPr algn="just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kern="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endParaRPr>
            </a:p>
          </p:txBody>
        </p:sp>
        <p:cxnSp>
          <p:nvCxnSpPr>
            <p:cNvPr id="6" name="직선 화살표 연결선 18"/>
            <p:cNvCxnSpPr>
              <a:cxnSpLocks noChangeShapeType="1"/>
              <a:stCxn id="4" idx="3"/>
              <a:endCxn id="9" idx="1"/>
            </p:cNvCxnSpPr>
            <p:nvPr/>
          </p:nvCxnSpPr>
          <p:spPr bwMode="auto">
            <a:xfrm>
              <a:off x="2204584" y="2631282"/>
              <a:ext cx="259085" cy="985043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직선 화살표 연결선 19"/>
            <p:cNvCxnSpPr>
              <a:cxnSpLocks noChangeShapeType="1"/>
              <a:stCxn id="5" idx="3"/>
              <a:endCxn id="9" idx="1"/>
            </p:cNvCxnSpPr>
            <p:nvPr/>
          </p:nvCxnSpPr>
          <p:spPr bwMode="auto">
            <a:xfrm flipV="1">
              <a:off x="2206171" y="3616325"/>
              <a:ext cx="257498" cy="1502569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" name="그룹 28"/>
            <p:cNvGrpSpPr>
              <a:grpSpLocks/>
            </p:cNvGrpSpPr>
            <p:nvPr/>
          </p:nvGrpSpPr>
          <p:grpSpPr bwMode="auto">
            <a:xfrm>
              <a:off x="2459038" y="2841625"/>
              <a:ext cx="3924301" cy="3373438"/>
              <a:chOff x="3337509" y="2841806"/>
              <a:chExt cx="3398858" cy="3373467"/>
            </a:xfrm>
          </p:grpSpPr>
          <p:sp>
            <p:nvSpPr>
              <p:cNvPr id="9" name="오각형 8"/>
              <p:cNvSpPr/>
              <p:nvPr/>
            </p:nvSpPr>
            <p:spPr>
              <a:xfrm>
                <a:off x="3341520" y="2841806"/>
                <a:ext cx="1115125" cy="1549413"/>
              </a:xfrm>
              <a:prstGeom prst="homePlate">
                <a:avLst>
                  <a:gd name="adj" fmla="val 25278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2000" b="1" kern="0" dirty="0" smtClean="0">
                    <a:solidFill>
                      <a:prstClr val="black"/>
                    </a:solidFill>
                    <a:latin typeface="서울남산체 M" pitchFamily="18" charset="-127"/>
                    <a:ea typeface="서울남산체 M" pitchFamily="18" charset="-127"/>
                  </a:rPr>
                  <a:t>전략 수립</a:t>
                </a:r>
              </a:p>
            </p:txBody>
          </p:sp>
          <p:sp>
            <p:nvSpPr>
              <p:cNvPr id="10" name="갈매기형 수장 9"/>
              <p:cNvSpPr/>
              <p:nvPr/>
            </p:nvSpPr>
            <p:spPr>
              <a:xfrm>
                <a:off x="4310903" y="2841806"/>
                <a:ext cx="1310339" cy="1549413"/>
              </a:xfrm>
              <a:prstGeom prst="chevron">
                <a:avLst>
                  <a:gd name="adj" fmla="val 23399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2000" b="1" kern="0" dirty="0" smtClean="0">
                    <a:solidFill>
                      <a:prstClr val="black"/>
                    </a:solidFill>
                    <a:latin typeface="서울남산체 M" pitchFamily="18" charset="-127"/>
                    <a:ea typeface="서울남산체 M" pitchFamily="18" charset="-127"/>
                  </a:rPr>
                  <a:t>전략 수행</a:t>
                </a:r>
              </a:p>
            </p:txBody>
          </p:sp>
          <p:sp>
            <p:nvSpPr>
              <p:cNvPr id="11" name="갈매기형 수장 10"/>
              <p:cNvSpPr/>
              <p:nvPr/>
            </p:nvSpPr>
            <p:spPr>
              <a:xfrm>
                <a:off x="5475500" y="2841806"/>
                <a:ext cx="1260867" cy="1549413"/>
              </a:xfrm>
              <a:prstGeom prst="chevron">
                <a:avLst>
                  <a:gd name="adj" fmla="val 25829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2000" b="1" kern="0" dirty="0" smtClean="0">
                    <a:solidFill>
                      <a:prstClr val="black"/>
                    </a:solidFill>
                    <a:latin typeface="서울남산체 M" pitchFamily="18" charset="-127"/>
                    <a:ea typeface="서울남산체 M" pitchFamily="18" charset="-127"/>
                  </a:rPr>
                  <a:t>평가 및 피드백 반영</a:t>
                </a: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3337509" y="4532509"/>
                <a:ext cx="977405" cy="168276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ko-KR" altLang="en-US" sz="2000"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4412522" y="4532509"/>
                <a:ext cx="978743" cy="168276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ko-KR" altLang="en-US" sz="2000"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5488871" y="4532509"/>
                <a:ext cx="977406" cy="168276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ko-KR" altLang="en-US" sz="2000"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  <p:sp>
        <p:nvSpPr>
          <p:cNvPr id="17" name="직사각형 16"/>
          <p:cNvSpPr/>
          <p:nvPr/>
        </p:nvSpPr>
        <p:spPr>
          <a:xfrm>
            <a:off x="2615661" y="260648"/>
            <a:ext cx="49135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평화의 마을 </a:t>
            </a:r>
            <a:r>
              <a:rPr lang="en-US" altLang="ko-KR" sz="2400" b="1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 경영전략 개발 프로세스</a:t>
            </a:r>
            <a:endParaRPr lang="ko-KR" altLang="en-US" sz="2400" b="1" dirty="0">
              <a:latin typeface="서울남산체 M" pitchFamily="18" charset="-127"/>
              <a:ea typeface="서울남산체 M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615661" y="260648"/>
            <a:ext cx="4027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평화의 마을 </a:t>
            </a:r>
            <a:r>
              <a:rPr lang="en-US" altLang="ko-KR" sz="2400" b="1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sz="2400" b="1" dirty="0" smtClean="0">
                <a:latin typeface="서울남산체 M" pitchFamily="18" charset="-127"/>
                <a:ea typeface="서울남산체 M" pitchFamily="18" charset="-127"/>
              </a:rPr>
              <a:t>3C &amp; FAW </a:t>
            </a:r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2400" b="1" dirty="0">
              <a:latin typeface="서울남산체 M" pitchFamily="18" charset="-127"/>
              <a:ea typeface="서울남산체 M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72480" y="908721"/>
          <a:ext cx="9289032" cy="5688629"/>
        </p:xfrm>
        <a:graphic>
          <a:graphicData uri="http://schemas.openxmlformats.org/drawingml/2006/table">
            <a:tbl>
              <a:tblPr firstRow="1" bandRow="1"/>
              <a:tblGrid>
                <a:gridCol w="1150071"/>
                <a:gridCol w="1769340"/>
                <a:gridCol w="6369621"/>
              </a:tblGrid>
              <a:tr h="450809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분석 도구</a:t>
                      </a:r>
                      <a:endParaRPr lang="ko-KR" altLang="en-US" sz="2000" b="1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주요 내용</a:t>
                      </a:r>
                      <a:endParaRPr lang="ko-KR" altLang="en-US" sz="2000" b="1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455">
                <a:tc rowSpan="3"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en-US" altLang="ko-KR" sz="20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3C</a:t>
                      </a:r>
                      <a:r>
                        <a:rPr lang="en-US" altLang="ko-KR" sz="200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lang="ko-KR" altLang="en-US" sz="200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en-US" altLang="ko-KR" sz="20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Customer</a:t>
                      </a:r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latinLnBrk="0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45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en-US" altLang="ko-KR" sz="20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Competitor</a:t>
                      </a:r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latinLnBrk="0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45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en-US" altLang="ko-KR" sz="20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Company</a:t>
                      </a:r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latinLnBrk="0"/>
                      <a:endParaRPr lang="ko-KR" altLang="en-US" sz="200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455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0"/>
                      <a:r>
                        <a:rPr lang="en-US" altLang="ko-KR" sz="20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FAW</a:t>
                      </a:r>
                      <a:r>
                        <a:rPr lang="ko-KR" altLang="en-US" sz="20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7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541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812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908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353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624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895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8166" algn="l" defTabSz="45727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latinLnBrk="0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512840" y="260648"/>
            <a:ext cx="3421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평화의 마을 </a:t>
            </a:r>
            <a:r>
              <a:rPr lang="en-US" altLang="ko-KR" sz="2400" b="1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 전략적 옵션</a:t>
            </a:r>
            <a:endParaRPr lang="ko-KR" altLang="en-US" sz="2400" b="1" dirty="0"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-159568" y="1052736"/>
            <a:ext cx="9561511" cy="5863555"/>
            <a:chOff x="553357" y="1876650"/>
            <a:chExt cx="5829981" cy="4548842"/>
          </a:xfrm>
        </p:grpSpPr>
        <p:sp>
          <p:nvSpPr>
            <p:cNvPr id="3" name="위쪽/아래쪽 화살표 22"/>
            <p:cNvSpPr>
              <a:spLocks noChangeArrowheads="1"/>
            </p:cNvSpPr>
            <p:nvPr/>
          </p:nvSpPr>
          <p:spPr bwMode="auto">
            <a:xfrm>
              <a:off x="946152" y="2145162"/>
              <a:ext cx="1143000" cy="3433762"/>
            </a:xfrm>
            <a:prstGeom prst="upDownArrow">
              <a:avLst>
                <a:gd name="adj1" fmla="val 50000"/>
                <a:gd name="adj2" fmla="val 50010"/>
              </a:avLst>
            </a:prstGeom>
            <a:noFill/>
            <a:ln w="19050" algn="ctr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9pPr>
            </a:lstStyle>
            <a:p>
              <a:pPr algn="ctr" defTabSz="914400" eaLnBrk="1" latinLnBrk="1" hangingPunct="1"/>
              <a:endParaRPr kumimoji="0" lang="ko-KR" altLang="en-US">
                <a:solidFill>
                  <a:srgbClr val="FFFFFF"/>
                </a:solidFill>
                <a:ea typeface="서울남산체 M" pitchFamily="18" charset="-127"/>
              </a:endParaRPr>
            </a:p>
          </p:txBody>
        </p:sp>
        <p:sp>
          <p:nvSpPr>
            <p:cNvPr id="4" name="왼쪽/오른쪽 화살표 23"/>
            <p:cNvSpPr>
              <a:spLocks noChangeArrowheads="1"/>
            </p:cNvSpPr>
            <p:nvPr/>
          </p:nvSpPr>
          <p:spPr bwMode="auto">
            <a:xfrm>
              <a:off x="1571625" y="5047905"/>
              <a:ext cx="4811713" cy="1062038"/>
            </a:xfrm>
            <a:prstGeom prst="leftRightArrow">
              <a:avLst>
                <a:gd name="adj1" fmla="val 50000"/>
                <a:gd name="adj2" fmla="val 49992"/>
              </a:avLst>
            </a:prstGeom>
            <a:noFill/>
            <a:ln w="19050" algn="ctr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서울남산체 M" pitchFamily="18" charset="-127"/>
                  <a:ea typeface="굴림" pitchFamily="50" charset="-127"/>
                </a:defRPr>
              </a:lvl9pPr>
            </a:lstStyle>
            <a:p>
              <a:pPr algn="ctr" defTabSz="914400" eaLnBrk="1" latinLnBrk="1" hangingPunct="1"/>
              <a:endParaRPr kumimoji="0" lang="ko-KR" altLang="en-US">
                <a:solidFill>
                  <a:srgbClr val="FFFFFF"/>
                </a:solidFill>
                <a:ea typeface="서울남산체 M" pitchFamily="18" charset="-127"/>
              </a:endParaRPr>
            </a:p>
          </p:txBody>
        </p:sp>
        <p:sp>
          <p:nvSpPr>
            <p:cNvPr id="5" name="TextBox 26"/>
            <p:cNvSpPr txBox="1"/>
            <p:nvPr/>
          </p:nvSpPr>
          <p:spPr>
            <a:xfrm>
              <a:off x="553357" y="1876650"/>
              <a:ext cx="2131786" cy="286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Where to Compete</a:t>
              </a:r>
            </a:p>
          </p:txBody>
        </p:sp>
        <p:sp>
          <p:nvSpPr>
            <p:cNvPr id="6" name="TextBox 27"/>
            <p:cNvSpPr txBox="1"/>
            <p:nvPr/>
          </p:nvSpPr>
          <p:spPr>
            <a:xfrm>
              <a:off x="4914673" y="6138971"/>
              <a:ext cx="1454150" cy="2865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How to Compete</a:t>
              </a:r>
            </a:p>
          </p:txBody>
        </p:sp>
        <p:sp>
          <p:nvSpPr>
            <p:cNvPr id="7" name="TextBox 28"/>
            <p:cNvSpPr txBox="1"/>
            <p:nvPr/>
          </p:nvSpPr>
          <p:spPr>
            <a:xfrm>
              <a:off x="998540" y="2332375"/>
              <a:ext cx="1038225" cy="5014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Broad</a:t>
              </a:r>
            </a:p>
            <a:p>
              <a:pPr algn="ct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Scope</a:t>
              </a:r>
            </a:p>
          </p:txBody>
        </p:sp>
        <p:sp>
          <p:nvSpPr>
            <p:cNvPr id="8" name="TextBox 29"/>
            <p:cNvSpPr txBox="1"/>
            <p:nvPr/>
          </p:nvSpPr>
          <p:spPr>
            <a:xfrm>
              <a:off x="998540" y="4996312"/>
              <a:ext cx="1038225" cy="5014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Narrow</a:t>
              </a:r>
            </a:p>
            <a:p>
              <a:pPr algn="ct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Scope</a:t>
              </a:r>
            </a:p>
          </p:txBody>
        </p:sp>
        <p:sp>
          <p:nvSpPr>
            <p:cNvPr id="9" name="TextBox 30"/>
            <p:cNvSpPr txBox="1"/>
            <p:nvPr/>
          </p:nvSpPr>
          <p:spPr>
            <a:xfrm>
              <a:off x="1777316" y="5361437"/>
              <a:ext cx="1728788" cy="5014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‘Product’-oriented</a:t>
              </a:r>
            </a:p>
            <a:p>
              <a:pPr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Strategies</a:t>
              </a:r>
            </a:p>
          </p:txBody>
        </p:sp>
        <p:sp>
          <p:nvSpPr>
            <p:cNvPr id="10" name="TextBox 31"/>
            <p:cNvSpPr txBox="1"/>
            <p:nvPr/>
          </p:nvSpPr>
          <p:spPr>
            <a:xfrm>
              <a:off x="4261080" y="5361437"/>
              <a:ext cx="2052638" cy="5014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Market/Solution</a:t>
              </a:r>
            </a:p>
            <a:p>
              <a:pPr algn="r">
                <a:defRPr/>
              </a:pPr>
              <a:r>
                <a:rPr lang="en-US" altLang="ko-KR" b="1" dirty="0" smtClean="0">
                  <a:solidFill>
                    <a:prstClr val="black"/>
                  </a:solidFill>
                  <a:latin typeface="서울남산체 M" pitchFamily="18" charset="-127"/>
                  <a:ea typeface="서울남산체 M" pitchFamily="18" charset="-127"/>
                </a:rPr>
                <a:t>Oriented Strategies</a:t>
              </a:r>
            </a:p>
          </p:txBody>
        </p:sp>
        <p:grpSp>
          <p:nvGrpSpPr>
            <p:cNvPr id="11" name="그룹 10"/>
            <p:cNvGrpSpPr/>
            <p:nvPr/>
          </p:nvGrpSpPr>
          <p:grpSpPr>
            <a:xfrm>
              <a:off x="2152876" y="2145162"/>
              <a:ext cx="4230461" cy="2874962"/>
              <a:chOff x="2286000" y="2284413"/>
              <a:chExt cx="4000500" cy="2874962"/>
            </a:xfrm>
          </p:grpSpPr>
          <p:sp>
            <p:nvSpPr>
              <p:cNvPr id="12" name="직사각형 31"/>
              <p:cNvSpPr>
                <a:spLocks noChangeArrowheads="1"/>
              </p:cNvSpPr>
              <p:nvPr/>
            </p:nvSpPr>
            <p:spPr bwMode="auto">
              <a:xfrm>
                <a:off x="2286000" y="2284413"/>
                <a:ext cx="4000500" cy="2874962"/>
              </a:xfrm>
              <a:prstGeom prst="rect">
                <a:avLst/>
              </a:prstGeom>
              <a:noFill/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서울남산체 M" pitchFamily="18" charset="-127"/>
                    <a:ea typeface="굴림" pitchFamily="50" charset="-127"/>
                  </a:defRPr>
                </a:lvl9pPr>
              </a:lstStyle>
              <a:p>
                <a:pPr algn="ctr" defTabSz="914400" eaLnBrk="1" latinLnBrk="1" hangingPunct="1"/>
                <a:endParaRPr kumimoji="0" lang="ko-KR" altLang="en-US">
                  <a:solidFill>
                    <a:srgbClr val="FFFFFF"/>
                  </a:solidFill>
                  <a:ea typeface="서울남산체 M" pitchFamily="18" charset="-127"/>
                </a:endParaRPr>
              </a:p>
            </p:txBody>
          </p:sp>
          <p:cxnSp>
            <p:nvCxnSpPr>
              <p:cNvPr id="13" name="직선 연결선 32"/>
              <p:cNvCxnSpPr>
                <a:cxnSpLocks noChangeShapeType="1"/>
                <a:stCxn id="12" idx="0"/>
                <a:endCxn id="12" idx="2"/>
              </p:cNvCxnSpPr>
              <p:nvPr/>
            </p:nvCxnSpPr>
            <p:spPr bwMode="auto">
              <a:xfrm rot="16200000" flipH="1">
                <a:off x="2849562" y="3722688"/>
                <a:ext cx="2873375" cy="0"/>
              </a:xfrm>
              <a:prstGeom prst="line">
                <a:avLst/>
              </a:prstGeom>
              <a:noFill/>
              <a:ln w="1270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" name="직선 연결선 34"/>
              <p:cNvCxnSpPr>
                <a:cxnSpLocks noChangeShapeType="1"/>
                <a:stCxn id="12" idx="3"/>
                <a:endCxn id="12" idx="1"/>
              </p:cNvCxnSpPr>
              <p:nvPr/>
            </p:nvCxnSpPr>
            <p:spPr bwMode="auto">
              <a:xfrm flipH="1">
                <a:off x="2286000" y="3721100"/>
                <a:ext cx="4000500" cy="0"/>
              </a:xfrm>
              <a:prstGeom prst="line">
                <a:avLst/>
              </a:prstGeom>
              <a:noFill/>
              <a:ln w="12700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224808" y="260648"/>
            <a:ext cx="3704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평화의 마을 </a:t>
            </a:r>
            <a:r>
              <a:rPr lang="en-US" altLang="ko-KR" sz="2400" b="1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sz="2400" b="1" dirty="0" smtClean="0">
                <a:latin typeface="서울남산체 M" pitchFamily="18" charset="-127"/>
                <a:ea typeface="서울남산체 M" pitchFamily="18" charset="-127"/>
              </a:rPr>
              <a:t> 사업단위 분석</a:t>
            </a:r>
            <a:endParaRPr lang="ko-KR" altLang="en-US" sz="2400" b="1" dirty="0">
              <a:latin typeface="서울남산체 M" pitchFamily="18" charset="-127"/>
              <a:ea typeface="서울남산체 M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16496" y="1412776"/>
          <a:ext cx="9217025" cy="5112568"/>
        </p:xfrm>
        <a:graphic>
          <a:graphicData uri="http://schemas.openxmlformats.org/drawingml/2006/table">
            <a:tbl>
              <a:tblPr firstRow="1" bandRow="1"/>
              <a:tblGrid>
                <a:gridCol w="1141621"/>
                <a:gridCol w="3792746"/>
                <a:gridCol w="4282658"/>
              </a:tblGrid>
              <a:tr h="578572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latinLnBrk="1"/>
                      <a:endParaRPr lang="ko-KR" altLang="en-US" sz="2000" b="1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낮음                     시장 성장성                            높음</a:t>
                      </a:r>
                      <a:endParaRPr lang="ko-KR" altLang="en-US" sz="2000" b="1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</a:tr>
              <a:tr h="2227354">
                <a:tc row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latinLnBrk="1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높은</a:t>
                      </a:r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시장 </a:t>
                      </a:r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점유율</a:t>
                      </a:r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endParaRPr lang="en-US" altLang="ko-KR" sz="2000" b="1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latinLnBrk="1"/>
                      <a:r>
                        <a:rPr lang="ko-KR" altLang="en-US" sz="2000" b="1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낮음</a:t>
                      </a:r>
                      <a:endParaRPr lang="ko-KR" altLang="en-US" sz="2000" b="1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just" latinLnBrk="1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just" latinLnBrk="1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6642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just" latinLnBrk="1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서울남산체 M"/>
                          <a:ea typeface="서울남산체 M"/>
                        </a:defRPr>
                      </a:lvl9pPr>
                    </a:lstStyle>
                    <a:p>
                      <a:pPr algn="just" latinLnBrk="1"/>
                      <a:endParaRPr lang="ko-KR" altLang="en-US" sz="200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1446" marR="91446" marT="45729" marB="45729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위쪽 화살표 7"/>
          <p:cNvSpPr/>
          <p:nvPr/>
        </p:nvSpPr>
        <p:spPr>
          <a:xfrm>
            <a:off x="7257256" y="3429000"/>
            <a:ext cx="720080" cy="1618691"/>
          </a:xfrm>
          <a:prstGeom prst="upArrow">
            <a:avLst/>
          </a:prstGeom>
          <a:gradFill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왼쪽 화살표 8"/>
          <p:cNvSpPr/>
          <p:nvPr/>
        </p:nvSpPr>
        <p:spPr>
          <a:xfrm>
            <a:off x="4520952" y="5085185"/>
            <a:ext cx="1799206" cy="811330"/>
          </a:xfrm>
          <a:prstGeom prst="leftArrow">
            <a:avLst/>
          </a:prstGeom>
          <a:gradFill>
            <a:gsLst>
              <a:gs pos="0">
                <a:srgbClr val="F79646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0" name="위쪽 화살표 9"/>
          <p:cNvSpPr/>
          <p:nvPr/>
        </p:nvSpPr>
        <p:spPr>
          <a:xfrm rot="7043044">
            <a:off x="5051026" y="3527635"/>
            <a:ext cx="720080" cy="1618691"/>
          </a:xfrm>
          <a:prstGeom prst="upArrow">
            <a:avLst/>
          </a:prstGeom>
          <a:gradFill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서울남산체 M" pitchFamily="18" charset="-127"/>
              <a:ea typeface="서울남산체 M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74</Words>
  <Application>Microsoft Office PowerPoint</Application>
  <PresentationFormat>A4 용지(210x297mm)</PresentationFormat>
  <Paragraphs>39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서태영</dc:creator>
  <cp:lastModifiedBy>서태영</cp:lastModifiedBy>
  <cp:revision>47</cp:revision>
  <dcterms:created xsi:type="dcterms:W3CDTF">2014-03-25T12:54:43Z</dcterms:created>
  <dcterms:modified xsi:type="dcterms:W3CDTF">2014-03-26T04:26:55Z</dcterms:modified>
</cp:coreProperties>
</file>