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333.xml" ContentType="application/vnd.openxmlformats-officedocument.presentationml.slide+xml"/>
  <Override PartName="/ppt/diagrams/layout1.xml" ContentType="application/vnd.openxmlformats-officedocument.drawingml.diagramLayout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Default Extension="wmf" ContentType="image/x-wmf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242.xml" ContentType="application/vnd.openxmlformats-officedocument.presentationml.slide+xml"/>
  <Override PartName="/ppt/slides/slide32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332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21.xml" ContentType="application/vnd.openxmlformats-officedocument.presentationml.slide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33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theme/theme3.xml" ContentType="application/vnd.openxmlformats-officedocument.them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s/slide32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36"/>
  </p:notesMasterIdLst>
  <p:handoutMasterIdLst>
    <p:handoutMasterId r:id="rId337"/>
  </p:handoutMasterIdLst>
  <p:sldIdLst>
    <p:sldId id="259" r:id="rId2"/>
    <p:sldId id="274" r:id="rId3"/>
    <p:sldId id="342" r:id="rId4"/>
    <p:sldId id="370" r:id="rId5"/>
    <p:sldId id="736" r:id="rId6"/>
    <p:sldId id="302" r:id="rId7"/>
    <p:sldId id="382" r:id="rId8"/>
    <p:sldId id="383" r:id="rId9"/>
    <p:sldId id="384" r:id="rId10"/>
    <p:sldId id="385" r:id="rId11"/>
    <p:sldId id="332" r:id="rId12"/>
    <p:sldId id="672" r:id="rId13"/>
    <p:sldId id="307" r:id="rId14"/>
    <p:sldId id="704" r:id="rId15"/>
    <p:sldId id="308" r:id="rId16"/>
    <p:sldId id="309" r:id="rId17"/>
    <p:sldId id="310" r:id="rId18"/>
    <p:sldId id="386" r:id="rId19"/>
    <p:sldId id="388" r:id="rId20"/>
    <p:sldId id="387" r:id="rId21"/>
    <p:sldId id="673" r:id="rId22"/>
    <p:sldId id="389" r:id="rId23"/>
    <p:sldId id="390" r:id="rId24"/>
    <p:sldId id="391" r:id="rId25"/>
    <p:sldId id="392" r:id="rId26"/>
    <p:sldId id="393" r:id="rId27"/>
    <p:sldId id="394" r:id="rId28"/>
    <p:sldId id="396" r:id="rId29"/>
    <p:sldId id="397" r:id="rId30"/>
    <p:sldId id="398" r:id="rId31"/>
    <p:sldId id="340" r:id="rId32"/>
    <p:sldId id="341" r:id="rId33"/>
    <p:sldId id="295" r:id="rId34"/>
    <p:sldId id="401" r:id="rId35"/>
    <p:sldId id="402" r:id="rId36"/>
    <p:sldId id="705" r:id="rId37"/>
    <p:sldId id="674" r:id="rId38"/>
    <p:sldId id="707" r:id="rId39"/>
    <p:sldId id="708" r:id="rId40"/>
    <p:sldId id="706" r:id="rId41"/>
    <p:sldId id="747" r:id="rId42"/>
    <p:sldId id="403" r:id="rId43"/>
    <p:sldId id="405" r:id="rId44"/>
    <p:sldId id="406" r:id="rId45"/>
    <p:sldId id="407" r:id="rId46"/>
    <p:sldId id="408" r:id="rId47"/>
    <p:sldId id="409" r:id="rId48"/>
    <p:sldId id="410" r:id="rId49"/>
    <p:sldId id="411" r:id="rId50"/>
    <p:sldId id="412" r:id="rId51"/>
    <p:sldId id="413" r:id="rId52"/>
    <p:sldId id="675" r:id="rId53"/>
    <p:sldId id="420" r:id="rId54"/>
    <p:sldId id="421" r:id="rId55"/>
    <p:sldId id="422" r:id="rId56"/>
    <p:sldId id="423" r:id="rId57"/>
    <p:sldId id="424" r:id="rId58"/>
    <p:sldId id="425" r:id="rId59"/>
    <p:sldId id="426" r:id="rId60"/>
    <p:sldId id="427" r:id="rId61"/>
    <p:sldId id="709" r:id="rId62"/>
    <p:sldId id="679" r:id="rId63"/>
    <p:sldId id="680" r:id="rId64"/>
    <p:sldId id="681" r:id="rId65"/>
    <p:sldId id="683" r:id="rId66"/>
    <p:sldId id="737" r:id="rId67"/>
    <p:sldId id="684" r:id="rId68"/>
    <p:sldId id="685" r:id="rId69"/>
    <p:sldId id="686" r:id="rId70"/>
    <p:sldId id="738" r:id="rId71"/>
    <p:sldId id="428" r:id="rId72"/>
    <p:sldId id="429" r:id="rId73"/>
    <p:sldId id="430" r:id="rId74"/>
    <p:sldId id="431" r:id="rId75"/>
    <p:sldId id="432" r:id="rId76"/>
    <p:sldId id="433" r:id="rId77"/>
    <p:sldId id="710" r:id="rId78"/>
    <p:sldId id="711" r:id="rId79"/>
    <p:sldId id="712" r:id="rId80"/>
    <p:sldId id="713" r:id="rId81"/>
    <p:sldId id="714" r:id="rId82"/>
    <p:sldId id="748" r:id="rId83"/>
    <p:sldId id="434" r:id="rId84"/>
    <p:sldId id="435" r:id="rId85"/>
    <p:sldId id="436" r:id="rId86"/>
    <p:sldId id="437" r:id="rId87"/>
    <p:sldId id="438" r:id="rId88"/>
    <p:sldId id="439" r:id="rId89"/>
    <p:sldId id="440" r:id="rId90"/>
    <p:sldId id="441" r:id="rId91"/>
    <p:sldId id="442" r:id="rId92"/>
    <p:sldId id="443" r:id="rId93"/>
    <p:sldId id="444" r:id="rId94"/>
    <p:sldId id="445" r:id="rId95"/>
    <p:sldId id="446" r:id="rId96"/>
    <p:sldId id="447" r:id="rId97"/>
    <p:sldId id="448" r:id="rId98"/>
    <p:sldId id="449" r:id="rId99"/>
    <p:sldId id="450" r:id="rId100"/>
    <p:sldId id="451" r:id="rId101"/>
    <p:sldId id="452" r:id="rId102"/>
    <p:sldId id="453" r:id="rId103"/>
    <p:sldId id="454" r:id="rId104"/>
    <p:sldId id="455" r:id="rId105"/>
    <p:sldId id="456" r:id="rId106"/>
    <p:sldId id="457" r:id="rId107"/>
    <p:sldId id="458" r:id="rId108"/>
    <p:sldId id="459" r:id="rId109"/>
    <p:sldId id="460" r:id="rId110"/>
    <p:sldId id="461" r:id="rId111"/>
    <p:sldId id="462" r:id="rId112"/>
    <p:sldId id="463" r:id="rId113"/>
    <p:sldId id="464" r:id="rId114"/>
    <p:sldId id="465" r:id="rId115"/>
    <p:sldId id="466" r:id="rId116"/>
    <p:sldId id="467" r:id="rId117"/>
    <p:sldId id="468" r:id="rId118"/>
    <p:sldId id="470" r:id="rId119"/>
    <p:sldId id="471" r:id="rId120"/>
    <p:sldId id="472" r:id="rId121"/>
    <p:sldId id="473" r:id="rId122"/>
    <p:sldId id="474" r:id="rId123"/>
    <p:sldId id="475" r:id="rId124"/>
    <p:sldId id="476" r:id="rId125"/>
    <p:sldId id="477" r:id="rId126"/>
    <p:sldId id="478" r:id="rId127"/>
    <p:sldId id="479" r:id="rId128"/>
    <p:sldId id="480" r:id="rId129"/>
    <p:sldId id="481" r:id="rId130"/>
    <p:sldId id="483" r:id="rId131"/>
    <p:sldId id="484" r:id="rId132"/>
    <p:sldId id="485" r:id="rId133"/>
    <p:sldId id="486" r:id="rId134"/>
    <p:sldId id="487" r:id="rId135"/>
    <p:sldId id="488" r:id="rId136"/>
    <p:sldId id="489" r:id="rId137"/>
    <p:sldId id="490" r:id="rId138"/>
    <p:sldId id="491" r:id="rId139"/>
    <p:sldId id="492" r:id="rId140"/>
    <p:sldId id="493" r:id="rId141"/>
    <p:sldId id="494" r:id="rId142"/>
    <p:sldId id="495" r:id="rId143"/>
    <p:sldId id="496" r:id="rId144"/>
    <p:sldId id="497" r:id="rId145"/>
    <p:sldId id="498" r:id="rId146"/>
    <p:sldId id="499" r:id="rId147"/>
    <p:sldId id="500" r:id="rId148"/>
    <p:sldId id="501" r:id="rId149"/>
    <p:sldId id="502" r:id="rId150"/>
    <p:sldId id="503" r:id="rId151"/>
    <p:sldId id="504" r:id="rId152"/>
    <p:sldId id="505" r:id="rId153"/>
    <p:sldId id="506" r:id="rId154"/>
    <p:sldId id="507" r:id="rId155"/>
    <p:sldId id="508" r:id="rId156"/>
    <p:sldId id="509" r:id="rId157"/>
    <p:sldId id="510" r:id="rId158"/>
    <p:sldId id="511" r:id="rId159"/>
    <p:sldId id="512" r:id="rId160"/>
    <p:sldId id="687" r:id="rId161"/>
    <p:sldId id="688" r:id="rId162"/>
    <p:sldId id="739" r:id="rId163"/>
    <p:sldId id="689" r:id="rId164"/>
    <p:sldId id="515" r:id="rId165"/>
    <p:sldId id="516" r:id="rId166"/>
    <p:sldId id="517" r:id="rId167"/>
    <p:sldId id="518" r:id="rId168"/>
    <p:sldId id="519" r:id="rId169"/>
    <p:sldId id="520" r:id="rId170"/>
    <p:sldId id="521" r:id="rId171"/>
    <p:sldId id="522" r:id="rId172"/>
    <p:sldId id="523" r:id="rId173"/>
    <p:sldId id="524" r:id="rId174"/>
    <p:sldId id="525" r:id="rId175"/>
    <p:sldId id="526" r:id="rId176"/>
    <p:sldId id="527" r:id="rId177"/>
    <p:sldId id="528" r:id="rId178"/>
    <p:sldId id="744" r:id="rId179"/>
    <p:sldId id="715" r:id="rId180"/>
    <p:sldId id="716" r:id="rId181"/>
    <p:sldId id="749" r:id="rId182"/>
    <p:sldId id="529" r:id="rId183"/>
    <p:sldId id="530" r:id="rId184"/>
    <p:sldId id="531" r:id="rId185"/>
    <p:sldId id="532" r:id="rId186"/>
    <p:sldId id="533" r:id="rId187"/>
    <p:sldId id="534" r:id="rId188"/>
    <p:sldId id="535" r:id="rId189"/>
    <p:sldId id="536" r:id="rId190"/>
    <p:sldId id="537" r:id="rId191"/>
    <p:sldId id="538" r:id="rId192"/>
    <p:sldId id="539" r:id="rId193"/>
    <p:sldId id="540" r:id="rId194"/>
    <p:sldId id="541" r:id="rId195"/>
    <p:sldId id="542" r:id="rId196"/>
    <p:sldId id="543" r:id="rId197"/>
    <p:sldId id="544" r:id="rId198"/>
    <p:sldId id="545" r:id="rId199"/>
    <p:sldId id="546" r:id="rId200"/>
    <p:sldId id="547" r:id="rId201"/>
    <p:sldId id="550" r:id="rId202"/>
    <p:sldId id="551" r:id="rId203"/>
    <p:sldId id="552" r:id="rId204"/>
    <p:sldId id="555" r:id="rId205"/>
    <p:sldId id="556" r:id="rId206"/>
    <p:sldId id="557" r:id="rId207"/>
    <p:sldId id="558" r:id="rId208"/>
    <p:sldId id="559" r:id="rId209"/>
    <p:sldId id="560" r:id="rId210"/>
    <p:sldId id="561" r:id="rId211"/>
    <p:sldId id="562" r:id="rId212"/>
    <p:sldId id="563" r:id="rId213"/>
    <p:sldId id="564" r:id="rId214"/>
    <p:sldId id="734" r:id="rId215"/>
    <p:sldId id="735" r:id="rId216"/>
    <p:sldId id="733" r:id="rId217"/>
    <p:sldId id="745" r:id="rId218"/>
    <p:sldId id="717" r:id="rId219"/>
    <p:sldId id="695" r:id="rId220"/>
    <p:sldId id="696" r:id="rId221"/>
    <p:sldId id="697" r:id="rId222"/>
    <p:sldId id="567" r:id="rId223"/>
    <p:sldId id="568" r:id="rId224"/>
    <p:sldId id="618" r:id="rId225"/>
    <p:sldId id="569" r:id="rId226"/>
    <p:sldId id="570" r:id="rId227"/>
    <p:sldId id="571" r:id="rId228"/>
    <p:sldId id="572" r:id="rId229"/>
    <p:sldId id="719" r:id="rId230"/>
    <p:sldId id="573" r:id="rId231"/>
    <p:sldId id="718" r:id="rId232"/>
    <p:sldId id="574" r:id="rId233"/>
    <p:sldId id="575" r:id="rId234"/>
    <p:sldId id="576" r:id="rId235"/>
    <p:sldId id="720" r:id="rId236"/>
    <p:sldId id="721" r:id="rId237"/>
    <p:sldId id="722" r:id="rId238"/>
    <p:sldId id="723" r:id="rId239"/>
    <p:sldId id="746" r:id="rId240"/>
    <p:sldId id="577" r:id="rId241"/>
    <p:sldId id="578" r:id="rId242"/>
    <p:sldId id="579" r:id="rId243"/>
    <p:sldId id="580" r:id="rId244"/>
    <p:sldId id="740" r:id="rId245"/>
    <p:sldId id="581" r:id="rId246"/>
    <p:sldId id="582" r:id="rId247"/>
    <p:sldId id="583" r:id="rId248"/>
    <p:sldId id="584" r:id="rId249"/>
    <p:sldId id="743" r:id="rId250"/>
    <p:sldId id="585" r:id="rId251"/>
    <p:sldId id="586" r:id="rId252"/>
    <p:sldId id="587" r:id="rId253"/>
    <p:sldId id="741" r:id="rId254"/>
    <p:sldId id="588" r:id="rId255"/>
    <p:sldId id="589" r:id="rId256"/>
    <p:sldId id="590" r:id="rId257"/>
    <p:sldId id="742" r:id="rId258"/>
    <p:sldId id="698" r:id="rId259"/>
    <p:sldId id="699" r:id="rId260"/>
    <p:sldId id="615" r:id="rId261"/>
    <p:sldId id="616" r:id="rId262"/>
    <p:sldId id="617" r:id="rId263"/>
    <p:sldId id="619" r:id="rId264"/>
    <p:sldId id="620" r:id="rId265"/>
    <p:sldId id="622" r:id="rId266"/>
    <p:sldId id="623" r:id="rId267"/>
    <p:sldId id="624" r:id="rId268"/>
    <p:sldId id="625" r:id="rId269"/>
    <p:sldId id="626" r:id="rId270"/>
    <p:sldId id="627" r:id="rId271"/>
    <p:sldId id="628" r:id="rId272"/>
    <p:sldId id="629" r:id="rId273"/>
    <p:sldId id="630" r:id="rId274"/>
    <p:sldId id="631" r:id="rId275"/>
    <p:sldId id="632" r:id="rId276"/>
    <p:sldId id="633" r:id="rId277"/>
    <p:sldId id="634" r:id="rId278"/>
    <p:sldId id="635" r:id="rId279"/>
    <p:sldId id="636" r:id="rId280"/>
    <p:sldId id="637" r:id="rId281"/>
    <p:sldId id="638" r:id="rId282"/>
    <p:sldId id="639" r:id="rId283"/>
    <p:sldId id="640" r:id="rId284"/>
    <p:sldId id="641" r:id="rId285"/>
    <p:sldId id="642" r:id="rId286"/>
    <p:sldId id="724" r:id="rId287"/>
    <p:sldId id="643" r:id="rId288"/>
    <p:sldId id="644" r:id="rId289"/>
    <p:sldId id="645" r:id="rId290"/>
    <p:sldId id="646" r:id="rId291"/>
    <p:sldId id="647" r:id="rId292"/>
    <p:sldId id="725" r:id="rId293"/>
    <p:sldId id="726" r:id="rId294"/>
    <p:sldId id="727" r:id="rId295"/>
    <p:sldId id="728" r:id="rId296"/>
    <p:sldId id="729" r:id="rId297"/>
    <p:sldId id="700" r:id="rId298"/>
    <p:sldId id="701" r:id="rId299"/>
    <p:sldId id="649" r:id="rId300"/>
    <p:sldId id="650" r:id="rId301"/>
    <p:sldId id="651" r:id="rId302"/>
    <p:sldId id="652" r:id="rId303"/>
    <p:sldId id="653" r:id="rId304"/>
    <p:sldId id="657" r:id="rId305"/>
    <p:sldId id="658" r:id="rId306"/>
    <p:sldId id="659" r:id="rId307"/>
    <p:sldId id="660" r:id="rId308"/>
    <p:sldId id="661" r:id="rId309"/>
    <p:sldId id="662" r:id="rId310"/>
    <p:sldId id="663" r:id="rId311"/>
    <p:sldId id="664" r:id="rId312"/>
    <p:sldId id="665" r:id="rId313"/>
    <p:sldId id="666" r:id="rId314"/>
    <p:sldId id="667" r:id="rId315"/>
    <p:sldId id="732" r:id="rId316"/>
    <p:sldId id="668" r:id="rId317"/>
    <p:sldId id="751" r:id="rId318"/>
    <p:sldId id="731" r:id="rId319"/>
    <p:sldId id="752" r:id="rId320"/>
    <p:sldId id="753" r:id="rId321"/>
    <p:sldId id="754" r:id="rId322"/>
    <p:sldId id="755" r:id="rId323"/>
    <p:sldId id="756" r:id="rId324"/>
    <p:sldId id="757" r:id="rId325"/>
    <p:sldId id="758" r:id="rId326"/>
    <p:sldId id="759" r:id="rId327"/>
    <p:sldId id="760" r:id="rId328"/>
    <p:sldId id="730" r:id="rId329"/>
    <p:sldId id="702" r:id="rId330"/>
    <p:sldId id="703" r:id="rId331"/>
    <p:sldId id="669" r:id="rId332"/>
    <p:sldId id="750" r:id="rId333"/>
    <p:sldId id="670" r:id="rId334"/>
    <p:sldId id="671" r:id="rId335"/>
  </p:sldIdLst>
  <p:sldSz cx="6858000" cy="9144000" type="screen4x3"/>
  <p:notesSz cx="5848350" cy="8505825"/>
  <p:defaultTextStyle>
    <a:defPPr>
      <a:defRPr lang="en-US"/>
    </a:defPPr>
    <a:lvl1pPr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1pPr>
    <a:lvl2pPr marL="4572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2pPr>
    <a:lvl3pPr marL="9144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3pPr>
    <a:lvl4pPr marL="13716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4pPr>
    <a:lvl5pPr marL="18288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99"/>
    <a:srgbClr val="FFFFFF"/>
    <a:srgbClr val="E4BE94"/>
    <a:srgbClr val="D1914B"/>
    <a:srgbClr val="6F2B1B"/>
    <a:srgbClr val="5C3D1E"/>
    <a:srgbClr val="F0F0F0"/>
    <a:srgbClr val="F6F5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9" autoAdjust="0"/>
    <p:restoredTop sz="82966" autoAdjust="0"/>
  </p:normalViewPr>
  <p:slideViewPr>
    <p:cSldViewPr snapToGrid="0" snapToObjects="1" showGuides="1">
      <p:cViewPr>
        <p:scale>
          <a:sx n="60" d="100"/>
          <a:sy n="60" d="100"/>
        </p:scale>
        <p:origin x="-174" y="-78"/>
      </p:cViewPr>
      <p:guideLst>
        <p:guide orient="horz" pos="2903"/>
        <p:guide orient="horz" pos="748"/>
        <p:guide orient="horz" pos="3279"/>
        <p:guide orient="horz" pos="3482"/>
        <p:guide orient="horz" pos="3219"/>
        <p:guide orient="horz" pos="455"/>
        <p:guide orient="horz" pos="3256"/>
        <p:guide pos="2186"/>
        <p:guide pos="232"/>
        <p:guide pos="4096"/>
        <p:guide pos="543"/>
        <p:guide pos="717"/>
        <p:guide pos="4021"/>
        <p:guide pos="5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2004"/>
    </p:cViewPr>
  </p:sorterViewPr>
  <p:notesViewPr>
    <p:cSldViewPr snapToGrid="0" snapToObjects="1" showGuides="1">
      <p:cViewPr varScale="1">
        <p:scale>
          <a:sx n="55" d="100"/>
          <a:sy n="55" d="100"/>
        </p:scale>
        <p:origin x="-750" y="-108"/>
      </p:cViewPr>
      <p:guideLst>
        <p:guide orient="horz" pos="2679"/>
        <p:guide pos="18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notesMaster" Target="notesMasters/notesMaster1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handoutMaster" Target="handoutMasters/handoutMaster1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presProps" Target="presProps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slide" Target="slides/slide322.xml"/><Relationship Id="rId328" Type="http://schemas.openxmlformats.org/officeDocument/2006/relationships/slide" Target="slides/slide32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33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334" Type="http://schemas.openxmlformats.org/officeDocument/2006/relationships/slide" Target="slides/slide33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theme" Target="theme/theme1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tableStyles" Target="tableStyles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876FE3-B93C-4682-B994-AEC747E1923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992E7290-5BA0-4845-BD99-0844018E38A5}">
      <dgm:prSet phldrT="[텍스트]" custT="1"/>
      <dgm:spPr>
        <a:solidFill>
          <a:schemeClr val="accent3"/>
        </a:solidFill>
      </dgm:spPr>
      <dgm:t>
        <a:bodyPr/>
        <a:lstStyle/>
        <a:p>
          <a:pPr latinLnBrk="1"/>
          <a:r>
            <a:rPr lang="ko-KR" altLang="en-US" sz="1200" dirty="0" smtClean="0"/>
            <a:t>대안경제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시민</a:t>
          </a:r>
          <a:r>
            <a:rPr lang="en-US" altLang="ko-KR" sz="1200" dirty="0" smtClean="0"/>
            <a:t>·</a:t>
          </a:r>
          <a:r>
            <a:rPr lang="ko-KR" altLang="en-US" sz="1200" dirty="0" smtClean="0"/>
            <a:t>사회공동체</a:t>
          </a:r>
          <a:endParaRPr lang="ko-KR" altLang="en-US" sz="1200" dirty="0"/>
        </a:p>
      </dgm:t>
    </dgm:pt>
    <dgm:pt modelId="{27B6E13E-BBE8-4585-94D7-BF88912C370C}" type="parTrans" cxnId="{917C9C5B-61CA-477C-8B64-98D7113BFCDC}">
      <dgm:prSet/>
      <dgm:spPr/>
      <dgm:t>
        <a:bodyPr/>
        <a:lstStyle/>
        <a:p>
          <a:pPr latinLnBrk="1"/>
          <a:endParaRPr lang="ko-KR" altLang="en-US" sz="1200"/>
        </a:p>
      </dgm:t>
    </dgm:pt>
    <dgm:pt modelId="{EFC9A278-FF2F-49AF-B96B-1056E10253E0}" type="sibTrans" cxnId="{917C9C5B-61CA-477C-8B64-98D7113BFCDC}">
      <dgm:prSet/>
      <dgm:spPr/>
      <dgm:t>
        <a:bodyPr/>
        <a:lstStyle/>
        <a:p>
          <a:pPr latinLnBrk="1"/>
          <a:endParaRPr lang="ko-KR" altLang="en-US" sz="1200"/>
        </a:p>
      </dgm:t>
    </dgm:pt>
    <dgm:pt modelId="{B22B0A68-3DC0-40BD-9988-3ADFB1DA4DE6}">
      <dgm:prSet phldrT="[텍스트]" custT="1"/>
      <dgm:spPr>
        <a:solidFill>
          <a:srgbClr val="C17191"/>
        </a:solidFill>
      </dgm:spPr>
      <dgm:t>
        <a:bodyPr/>
        <a:lstStyle/>
        <a:p>
          <a:pPr latinLnBrk="1"/>
          <a:r>
            <a:rPr lang="ko-KR" altLang="en-US" sz="1200" dirty="0" smtClean="0"/>
            <a:t>사회운동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빈민운동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활동가</a:t>
          </a:r>
          <a:endParaRPr lang="ko-KR" altLang="en-US" sz="1200" dirty="0"/>
        </a:p>
      </dgm:t>
    </dgm:pt>
    <dgm:pt modelId="{82C547F1-54F9-4FF7-A450-937F84116A13}" type="parTrans" cxnId="{187C5A27-BC4F-4842-8F5F-D94C7013B429}">
      <dgm:prSet/>
      <dgm:spPr/>
      <dgm:t>
        <a:bodyPr/>
        <a:lstStyle/>
        <a:p>
          <a:pPr latinLnBrk="1"/>
          <a:endParaRPr lang="ko-KR" altLang="en-US" sz="1200"/>
        </a:p>
      </dgm:t>
    </dgm:pt>
    <dgm:pt modelId="{B1B5AB3C-2C25-4118-AD9E-570F717B1FE4}" type="sibTrans" cxnId="{187C5A27-BC4F-4842-8F5F-D94C7013B429}">
      <dgm:prSet/>
      <dgm:spPr/>
      <dgm:t>
        <a:bodyPr/>
        <a:lstStyle/>
        <a:p>
          <a:pPr latinLnBrk="1"/>
          <a:endParaRPr lang="ko-KR" altLang="en-US" sz="1200"/>
        </a:p>
      </dgm:t>
    </dgm:pt>
    <dgm:pt modelId="{BE59CEC7-6BDC-481B-825C-728A47CB46D9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1200" dirty="0" smtClean="0"/>
            <a:t>지역사회 기반</a:t>
          </a:r>
          <a:endParaRPr lang="ko-KR" altLang="en-US" sz="1200" dirty="0"/>
        </a:p>
      </dgm:t>
    </dgm:pt>
    <dgm:pt modelId="{8EC0C8FA-67D1-41E3-86DC-058482A17803}" type="parTrans" cxnId="{6C15C155-B59E-4DDB-A593-888FF0143447}">
      <dgm:prSet/>
      <dgm:spPr/>
      <dgm:t>
        <a:bodyPr/>
        <a:lstStyle/>
        <a:p>
          <a:pPr latinLnBrk="1"/>
          <a:endParaRPr lang="ko-KR" altLang="en-US" sz="1200"/>
        </a:p>
      </dgm:t>
    </dgm:pt>
    <dgm:pt modelId="{0B54C854-2ADE-4E59-8101-9ED185674ABA}" type="sibTrans" cxnId="{6C15C155-B59E-4DDB-A593-888FF0143447}">
      <dgm:prSet/>
      <dgm:spPr/>
      <dgm:t>
        <a:bodyPr/>
        <a:lstStyle/>
        <a:p>
          <a:pPr latinLnBrk="1"/>
          <a:endParaRPr lang="ko-KR" altLang="en-US" sz="1200"/>
        </a:p>
      </dgm:t>
    </dgm:pt>
    <dgm:pt modelId="{5C62A11F-0F70-48DD-91CD-016DD84D275B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자활사업</a:t>
          </a:r>
          <a:r>
            <a:rPr lang="en-US" altLang="ko-KR" sz="1200" dirty="0" smtClean="0"/>
            <a:t>(</a:t>
          </a:r>
          <a:r>
            <a:rPr lang="ko-KR" altLang="en-US" sz="1200" dirty="0" smtClean="0"/>
            <a:t>자활공동체</a:t>
          </a:r>
          <a:r>
            <a:rPr lang="en-US" altLang="ko-KR" sz="1200" dirty="0" smtClean="0"/>
            <a:t>)</a:t>
          </a:r>
          <a:endParaRPr lang="ko-KR" altLang="en-US" sz="1200" dirty="0"/>
        </a:p>
      </dgm:t>
    </dgm:pt>
    <dgm:pt modelId="{3095E273-DB10-44C8-B21A-02D0A389BCC9}" type="parTrans" cxnId="{B8D87946-F21F-43AC-92EB-9CD41A87D97C}">
      <dgm:prSet/>
      <dgm:spPr/>
      <dgm:t>
        <a:bodyPr/>
        <a:lstStyle/>
        <a:p>
          <a:pPr latinLnBrk="1"/>
          <a:endParaRPr lang="ko-KR" altLang="en-US" sz="1200"/>
        </a:p>
      </dgm:t>
    </dgm:pt>
    <dgm:pt modelId="{90446D8E-7471-40C4-B852-8B2ADB241513}" type="sibTrans" cxnId="{B8D87946-F21F-43AC-92EB-9CD41A87D97C}">
      <dgm:prSet/>
      <dgm:spPr/>
      <dgm:t>
        <a:bodyPr/>
        <a:lstStyle/>
        <a:p>
          <a:pPr latinLnBrk="1"/>
          <a:endParaRPr lang="ko-KR" altLang="en-US" sz="1200"/>
        </a:p>
      </dgm:t>
    </dgm:pt>
    <dgm:pt modelId="{01F5B707-FC04-40E6-B345-47C424CB5A7C}" type="pres">
      <dgm:prSet presAssocID="{27876FE3-B93C-4682-B994-AEC747E1923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E451A32-689C-49A0-94CD-398F4AB73B38}" type="pres">
      <dgm:prSet presAssocID="{27876FE3-B93C-4682-B994-AEC747E19237}" presName="ellipse" presStyleLbl="trBgShp" presStyleIdx="0" presStyleCnt="1"/>
      <dgm:spPr>
        <a:solidFill>
          <a:schemeClr val="bg2">
            <a:lumMod val="90000"/>
            <a:alpha val="40000"/>
          </a:schemeClr>
        </a:solidFill>
      </dgm:spPr>
    </dgm:pt>
    <dgm:pt modelId="{9C346C2D-89BF-4055-AF83-8255E79D7C96}" type="pres">
      <dgm:prSet presAssocID="{27876FE3-B93C-4682-B994-AEC747E19237}" presName="arrow1" presStyleLbl="fgShp" presStyleIdx="0" presStyleCnt="1"/>
      <dgm:spPr>
        <a:solidFill>
          <a:schemeClr val="bg2">
            <a:lumMod val="50000"/>
          </a:schemeClr>
        </a:solidFill>
      </dgm:spPr>
    </dgm:pt>
    <dgm:pt modelId="{3B3679C9-1BAF-4EBC-9F0F-026097DDF740}" type="pres">
      <dgm:prSet presAssocID="{27876FE3-B93C-4682-B994-AEC747E1923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3B4CC56-07DB-4BE2-989E-3678E336605E}" type="pres">
      <dgm:prSet presAssocID="{B22B0A68-3DC0-40BD-9988-3ADFB1DA4DE6}" presName="item1" presStyleLbl="node1" presStyleIdx="0" presStyleCnt="3" custLinFactNeighborY="-692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B249A7B-1A6B-4026-A758-AEB5F7EA3BED}" type="pres">
      <dgm:prSet presAssocID="{BE59CEC7-6BDC-481B-825C-728A47CB46D9}" presName="item2" presStyleLbl="node1" presStyleIdx="1" presStyleCnt="3" custLinFactNeighborX="4156" custLinFactNeighborY="-831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03C7A81-DFAE-4FFF-8C9B-7C2F29599466}" type="pres">
      <dgm:prSet presAssocID="{5C62A11F-0F70-48DD-91CD-016DD84D275B}" presName="item3" presStyleLbl="node1" presStyleIdx="2" presStyleCnt="3" custScaleX="99948" custLinFactNeighborX="1385" custLinFactNeighborY="-277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1448935-88F9-436F-902B-CD1EEE3D9947}" type="pres">
      <dgm:prSet presAssocID="{27876FE3-B93C-4682-B994-AEC747E19237}" presName="funnel" presStyleLbl="trAlignAcc1" presStyleIdx="0" presStyleCnt="1"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latinLnBrk="1"/>
          <a:endParaRPr lang="ko-KR" altLang="en-US"/>
        </a:p>
      </dgm:t>
    </dgm:pt>
  </dgm:ptLst>
  <dgm:cxnLst>
    <dgm:cxn modelId="{917C9C5B-61CA-477C-8B64-98D7113BFCDC}" srcId="{27876FE3-B93C-4682-B994-AEC747E19237}" destId="{992E7290-5BA0-4845-BD99-0844018E38A5}" srcOrd="0" destOrd="0" parTransId="{27B6E13E-BBE8-4585-94D7-BF88912C370C}" sibTransId="{EFC9A278-FF2F-49AF-B96B-1056E10253E0}"/>
    <dgm:cxn modelId="{7499AA2B-B904-4AA3-8BC9-5D6A3AA2BECE}" type="presOf" srcId="{5C62A11F-0F70-48DD-91CD-016DD84D275B}" destId="{3B3679C9-1BAF-4EBC-9F0F-026097DDF740}" srcOrd="0" destOrd="0" presId="urn:microsoft.com/office/officeart/2005/8/layout/funnel1"/>
    <dgm:cxn modelId="{187C5A27-BC4F-4842-8F5F-D94C7013B429}" srcId="{27876FE3-B93C-4682-B994-AEC747E19237}" destId="{B22B0A68-3DC0-40BD-9988-3ADFB1DA4DE6}" srcOrd="1" destOrd="0" parTransId="{82C547F1-54F9-4FF7-A450-937F84116A13}" sibTransId="{B1B5AB3C-2C25-4118-AD9E-570F717B1FE4}"/>
    <dgm:cxn modelId="{B8D87946-F21F-43AC-92EB-9CD41A87D97C}" srcId="{27876FE3-B93C-4682-B994-AEC747E19237}" destId="{5C62A11F-0F70-48DD-91CD-016DD84D275B}" srcOrd="3" destOrd="0" parTransId="{3095E273-DB10-44C8-B21A-02D0A389BCC9}" sibTransId="{90446D8E-7471-40C4-B852-8B2ADB241513}"/>
    <dgm:cxn modelId="{2AAE4649-E71A-4403-9BDE-6C365AF5B15A}" type="presOf" srcId="{BE59CEC7-6BDC-481B-825C-728A47CB46D9}" destId="{F3B4CC56-07DB-4BE2-989E-3678E336605E}" srcOrd="0" destOrd="0" presId="urn:microsoft.com/office/officeart/2005/8/layout/funnel1"/>
    <dgm:cxn modelId="{A506E11E-FC68-4320-8871-97BE03BAC3C9}" type="presOf" srcId="{B22B0A68-3DC0-40BD-9988-3ADFB1DA4DE6}" destId="{5B249A7B-1A6B-4026-A758-AEB5F7EA3BED}" srcOrd="0" destOrd="0" presId="urn:microsoft.com/office/officeart/2005/8/layout/funnel1"/>
    <dgm:cxn modelId="{EDEF29F7-BCF1-47A6-B45B-8CCAEF2A7415}" type="presOf" srcId="{27876FE3-B93C-4682-B994-AEC747E19237}" destId="{01F5B707-FC04-40E6-B345-47C424CB5A7C}" srcOrd="0" destOrd="0" presId="urn:microsoft.com/office/officeart/2005/8/layout/funnel1"/>
    <dgm:cxn modelId="{6C15C155-B59E-4DDB-A593-888FF0143447}" srcId="{27876FE3-B93C-4682-B994-AEC747E19237}" destId="{BE59CEC7-6BDC-481B-825C-728A47CB46D9}" srcOrd="2" destOrd="0" parTransId="{8EC0C8FA-67D1-41E3-86DC-058482A17803}" sibTransId="{0B54C854-2ADE-4E59-8101-9ED185674ABA}"/>
    <dgm:cxn modelId="{BC8B4991-C124-4176-973E-B5C38530A505}" type="presOf" srcId="{992E7290-5BA0-4845-BD99-0844018E38A5}" destId="{303C7A81-DFAE-4FFF-8C9B-7C2F29599466}" srcOrd="0" destOrd="0" presId="urn:microsoft.com/office/officeart/2005/8/layout/funnel1"/>
    <dgm:cxn modelId="{B51CCE80-40B6-411C-A389-5A900E5B3DAE}" type="presParOf" srcId="{01F5B707-FC04-40E6-B345-47C424CB5A7C}" destId="{1E451A32-689C-49A0-94CD-398F4AB73B38}" srcOrd="0" destOrd="0" presId="urn:microsoft.com/office/officeart/2005/8/layout/funnel1"/>
    <dgm:cxn modelId="{9BB9C040-E2FD-4816-91A7-5FE376099C74}" type="presParOf" srcId="{01F5B707-FC04-40E6-B345-47C424CB5A7C}" destId="{9C346C2D-89BF-4055-AF83-8255E79D7C96}" srcOrd="1" destOrd="0" presId="urn:microsoft.com/office/officeart/2005/8/layout/funnel1"/>
    <dgm:cxn modelId="{93249AB0-E20C-4419-9B45-6183415EC04C}" type="presParOf" srcId="{01F5B707-FC04-40E6-B345-47C424CB5A7C}" destId="{3B3679C9-1BAF-4EBC-9F0F-026097DDF740}" srcOrd="2" destOrd="0" presId="urn:microsoft.com/office/officeart/2005/8/layout/funnel1"/>
    <dgm:cxn modelId="{793EF8F6-388E-4FEA-B2CC-64CDF16053CD}" type="presParOf" srcId="{01F5B707-FC04-40E6-B345-47C424CB5A7C}" destId="{F3B4CC56-07DB-4BE2-989E-3678E336605E}" srcOrd="3" destOrd="0" presId="urn:microsoft.com/office/officeart/2005/8/layout/funnel1"/>
    <dgm:cxn modelId="{7EA103DF-36A5-4CEE-B37D-1B62C51C5677}" type="presParOf" srcId="{01F5B707-FC04-40E6-B345-47C424CB5A7C}" destId="{5B249A7B-1A6B-4026-A758-AEB5F7EA3BED}" srcOrd="4" destOrd="0" presId="urn:microsoft.com/office/officeart/2005/8/layout/funnel1"/>
    <dgm:cxn modelId="{5E0D0D66-3079-4732-AA35-38F41E7E7761}" type="presParOf" srcId="{01F5B707-FC04-40E6-B345-47C424CB5A7C}" destId="{303C7A81-DFAE-4FFF-8C9B-7C2F29599466}" srcOrd="5" destOrd="0" presId="urn:microsoft.com/office/officeart/2005/8/layout/funnel1"/>
    <dgm:cxn modelId="{1F7EF323-F892-47EC-A73F-C1197B61617F}" type="presParOf" srcId="{01F5B707-FC04-40E6-B345-47C424CB5A7C}" destId="{F1448935-88F9-436F-902B-CD1EEE3D994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451A32-689C-49A0-94CD-398F4AB73B38}">
      <dsp:nvSpPr>
        <dsp:cNvPr id="0" name=""/>
        <dsp:cNvSpPr/>
      </dsp:nvSpPr>
      <dsp:spPr>
        <a:xfrm>
          <a:off x="1143174" y="134369"/>
          <a:ext cx="2666719" cy="926116"/>
        </a:xfrm>
        <a:prstGeom prst="ellipse">
          <a:avLst/>
        </a:prstGeom>
        <a:solidFill>
          <a:schemeClr val="bg2">
            <a:lumMod val="9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346C2D-89BF-4055-AF83-8255E79D7C96}">
      <dsp:nvSpPr>
        <dsp:cNvPr id="0" name=""/>
        <dsp:cNvSpPr/>
      </dsp:nvSpPr>
      <dsp:spPr>
        <a:xfrm>
          <a:off x="2222265" y="2402114"/>
          <a:ext cx="516806" cy="330755"/>
        </a:xfrm>
        <a:prstGeom prst="downArrow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3679C9-1BAF-4EBC-9F0F-026097DDF740}">
      <dsp:nvSpPr>
        <dsp:cNvPr id="0" name=""/>
        <dsp:cNvSpPr/>
      </dsp:nvSpPr>
      <dsp:spPr>
        <a:xfrm>
          <a:off x="1240334" y="2666719"/>
          <a:ext cx="2480669" cy="6201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자활사업</a:t>
          </a:r>
          <a:r>
            <a:rPr lang="en-US" altLang="ko-KR" sz="1200" kern="1200" dirty="0" smtClean="0"/>
            <a:t>(</a:t>
          </a:r>
          <a:r>
            <a:rPr lang="ko-KR" altLang="en-US" sz="1200" kern="1200" dirty="0" smtClean="0"/>
            <a:t>자활공동체</a:t>
          </a:r>
          <a:r>
            <a:rPr lang="en-US" altLang="ko-KR" sz="1200" kern="1200" dirty="0" smtClean="0"/>
            <a:t>)</a:t>
          </a:r>
          <a:endParaRPr lang="ko-KR" altLang="en-US" sz="1200" kern="1200" dirty="0"/>
        </a:p>
      </dsp:txBody>
      <dsp:txXfrm>
        <a:off x="1240334" y="2666719"/>
        <a:ext cx="2480669" cy="620167"/>
      </dsp:txXfrm>
    </dsp:sp>
    <dsp:sp modelId="{F3B4CC56-07DB-4BE2-989E-3678E336605E}">
      <dsp:nvSpPr>
        <dsp:cNvPr id="0" name=""/>
        <dsp:cNvSpPr/>
      </dsp:nvSpPr>
      <dsp:spPr>
        <a:xfrm>
          <a:off x="2112703" y="1067582"/>
          <a:ext cx="930250" cy="930250"/>
        </a:xfrm>
        <a:prstGeom prst="ellipse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지역사회 기반</a:t>
          </a:r>
          <a:endParaRPr lang="ko-KR" altLang="en-US" sz="1200" kern="1200" dirty="0"/>
        </a:p>
      </dsp:txBody>
      <dsp:txXfrm>
        <a:off x="2112703" y="1067582"/>
        <a:ext cx="930250" cy="930250"/>
      </dsp:txXfrm>
    </dsp:sp>
    <dsp:sp modelId="{5B249A7B-1A6B-4026-A758-AEB5F7EA3BED}">
      <dsp:nvSpPr>
        <dsp:cNvPr id="0" name=""/>
        <dsp:cNvSpPr/>
      </dsp:nvSpPr>
      <dsp:spPr>
        <a:xfrm>
          <a:off x="1485718" y="356794"/>
          <a:ext cx="930250" cy="930250"/>
        </a:xfrm>
        <a:prstGeom prst="ellipse">
          <a:avLst/>
        </a:prstGeom>
        <a:solidFill>
          <a:srgbClr val="C1719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사회운동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빈민운동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활동가</a:t>
          </a:r>
          <a:endParaRPr lang="ko-KR" altLang="en-US" sz="1200" kern="1200" dirty="0"/>
        </a:p>
      </dsp:txBody>
      <dsp:txXfrm>
        <a:off x="1485718" y="356794"/>
        <a:ext cx="930250" cy="930250"/>
      </dsp:txXfrm>
    </dsp:sp>
    <dsp:sp modelId="{303C7A81-DFAE-4FFF-8C9B-7C2F29599466}">
      <dsp:nvSpPr>
        <dsp:cNvPr id="0" name=""/>
        <dsp:cNvSpPr/>
      </dsp:nvSpPr>
      <dsp:spPr>
        <a:xfrm>
          <a:off x="2411105" y="183435"/>
          <a:ext cx="929767" cy="930250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대안경제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시민</a:t>
          </a:r>
          <a:r>
            <a:rPr lang="en-US" altLang="ko-KR" sz="1200" kern="1200" dirty="0" smtClean="0"/>
            <a:t>·</a:t>
          </a:r>
          <a:r>
            <a:rPr lang="ko-KR" altLang="en-US" sz="1200" kern="1200" dirty="0" smtClean="0"/>
            <a:t>사회공동체</a:t>
          </a:r>
          <a:endParaRPr lang="ko-KR" altLang="en-US" sz="1200" kern="1200" dirty="0"/>
        </a:p>
      </dsp:txBody>
      <dsp:txXfrm>
        <a:off x="2411105" y="183435"/>
        <a:ext cx="929767" cy="930250"/>
      </dsp:txXfrm>
    </dsp:sp>
    <dsp:sp modelId="{F1448935-88F9-436F-902B-CD1EEE3D9947}">
      <dsp:nvSpPr>
        <dsp:cNvPr id="0" name=""/>
        <dsp:cNvSpPr/>
      </dsp:nvSpPr>
      <dsp:spPr>
        <a:xfrm>
          <a:off x="1033611" y="20672"/>
          <a:ext cx="2894114" cy="231529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bg2">
              <a:lumMod val="5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3113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서울남산체 B" pitchFamily="18" charset="-127"/>
              </a:defRPr>
            </a:lvl1pPr>
          </a:lstStyle>
          <a:p>
            <a:pPr>
              <a:defRPr/>
            </a:pPr>
            <a:fld id="{8CF5304B-68B9-40DC-8442-FB900DE8DB5D}" type="datetime1">
              <a:rPr lang="ko-KR" altLang="en-US"/>
              <a:pPr>
                <a:defRPr/>
              </a:pPr>
              <a:t>2014-03-25</a:t>
            </a:fld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3113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FBF4B197-C4B6-4AC2-9CB4-AEBFE0674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578728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3113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서울남산체 B" pitchFamily="18" charset="-127"/>
              </a:defRPr>
            </a:lvl1pPr>
          </a:lstStyle>
          <a:p>
            <a:pPr>
              <a:defRPr/>
            </a:pPr>
            <a:fld id="{2DE062C7-F15E-4CDF-AA56-41424C06D285}" type="datetime1">
              <a:rPr lang="ko-KR" altLang="en-US"/>
              <a:pPr>
                <a:defRPr/>
              </a:pPr>
              <a:t>2014-03-25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200" y="4040188"/>
            <a:ext cx="4679950" cy="382746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3113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C1EF843E-956D-4FE8-AA86-AD9F37354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85417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70532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직선 연결선 3"/>
          <p:cNvCxnSpPr/>
          <p:nvPr userDrawn="1"/>
        </p:nvCxnSpPr>
        <p:spPr>
          <a:xfrm>
            <a:off x="250825" y="8710613"/>
            <a:ext cx="63595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6219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755063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88026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728075"/>
            <a:ext cx="15271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직선 연결선 5"/>
          <p:cNvCxnSpPr/>
          <p:nvPr userDrawn="1"/>
        </p:nvCxnSpPr>
        <p:spPr>
          <a:xfrm>
            <a:off x="250825" y="8710613"/>
            <a:ext cx="63595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125413" y="611188"/>
            <a:ext cx="66103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463"/>
            <a:ext cx="4683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2459038" y="8905875"/>
            <a:ext cx="1939925" cy="179388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>
              <a:defRPr/>
            </a:pPr>
            <a:fld id="{4D2ADA8D-9AA3-4677-ACF0-BC3B6BCFCF8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46045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7"/>
          <p:cNvSpPr>
            <a:spLocks noChangeArrowheads="1"/>
          </p:cNvSpPr>
          <p:nvPr userDrawn="1"/>
        </p:nvSpPr>
        <p:spPr bwMode="auto">
          <a:xfrm>
            <a:off x="379413" y="7019925"/>
            <a:ext cx="6122987" cy="1535113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defTabSz="457271" fontAlgn="ctr" latinLnBrk="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003366"/>
              </a:buClr>
              <a:buFontTx/>
              <a:buChar char="•"/>
              <a:defRPr/>
            </a:pPr>
            <a:endParaRPr kumimoji="0"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08000" y="7421563"/>
          <a:ext cx="5800725" cy="104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250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L="91438" marR="91438" marT="42216" marB="42216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L="91438" marR="91438" marT="42216" marB="42216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L="91438" marR="91438" marT="42216" marB="42216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69167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755063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88026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1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728075"/>
            <a:ext cx="15271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직선 연결선 8"/>
          <p:cNvCxnSpPr/>
          <p:nvPr userDrawn="1"/>
        </p:nvCxnSpPr>
        <p:spPr>
          <a:xfrm>
            <a:off x="250825" y="8710613"/>
            <a:ext cx="63595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125413" y="611188"/>
            <a:ext cx="66103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그림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463"/>
            <a:ext cx="4683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2459038" y="8905875"/>
            <a:ext cx="1939925" cy="179388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>
              <a:defRPr/>
            </a:pPr>
            <a:fld id="{1B303A36-1111-4DAF-AAB2-42D81A7C40D7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60304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2459038" y="8905875"/>
            <a:ext cx="1939925" cy="179388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>
              <a:defRPr/>
            </a:pPr>
            <a:fld id="{7781AECC-98FD-409F-A0A4-EBB13C412C1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22195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7839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5821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9280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7" descr="교재표지_중간지원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506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7459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83198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kumimoji="0" lang="ko-KR" altLang="en-US" sz="1000" smtClean="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6836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7488238"/>
            <a:ext cx="553720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4"/>
          <p:cNvSpPr/>
          <p:nvPr userDrawn="1"/>
        </p:nvSpPr>
        <p:spPr>
          <a:xfrm>
            <a:off x="1382713" y="2046288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3" name="Rectangle 5"/>
          <p:cNvSpPr/>
          <p:nvPr userDrawn="1"/>
        </p:nvSpPr>
        <p:spPr>
          <a:xfrm>
            <a:off x="1382713" y="2676525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4" name="Rectangle 6"/>
          <p:cNvSpPr/>
          <p:nvPr userDrawn="1"/>
        </p:nvSpPr>
        <p:spPr>
          <a:xfrm>
            <a:off x="1382713" y="3306763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5" name="Rectangle 7"/>
          <p:cNvSpPr/>
          <p:nvPr userDrawn="1"/>
        </p:nvSpPr>
        <p:spPr>
          <a:xfrm>
            <a:off x="1382713" y="393700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7" name="Rectangle 8"/>
          <p:cNvSpPr/>
          <p:nvPr userDrawn="1"/>
        </p:nvSpPr>
        <p:spPr>
          <a:xfrm>
            <a:off x="1382713" y="4567238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8" name="Rectangle 6"/>
          <p:cNvSpPr/>
          <p:nvPr userDrawn="1"/>
        </p:nvSpPr>
        <p:spPr>
          <a:xfrm>
            <a:off x="1382713" y="5210175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2713" y="5840413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2713" y="647065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9" name="Rectangle 8"/>
          <p:cNvSpPr/>
          <p:nvPr userDrawn="1"/>
        </p:nvSpPr>
        <p:spPr>
          <a:xfrm>
            <a:off x="1382713" y="708025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0" name="Rectangle 8"/>
          <p:cNvSpPr/>
          <p:nvPr userDrawn="1"/>
        </p:nvSpPr>
        <p:spPr>
          <a:xfrm>
            <a:off x="1382713" y="773430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1383113" y="202894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6599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54981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28206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39230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7080265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20346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58265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53687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7488238"/>
            <a:ext cx="553720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75834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54" tIns="45728" rIns="91454" bIns="457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54" tIns="45728" rIns="91454" bIns="457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 defTabSz="457271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6A3F67-944E-4697-B68A-AD7FD2D22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  <p:sldLayoutId id="2147484095" r:id="rId7"/>
    <p:sldLayoutId id="2147484096" r:id="rId8"/>
    <p:sldLayoutId id="2147484097" r:id="rId9"/>
    <p:sldLayoutId id="2147484098" r:id="rId10"/>
    <p:sldLayoutId id="2147484099" r:id="rId11"/>
    <p:sldLayoutId id="2147484100" r:id="rId12"/>
    <p:sldLayoutId id="2147484101" r:id="rId13"/>
    <p:sldLayoutId id="214748410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14.png"/><Relationship Id="rId4" Type="http://schemas.openxmlformats.org/officeDocument/2006/relationships/image" Target="../media/image40.jpe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2.jpeg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jpeg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4.png"/><Relationship Id="rId7" Type="http://schemas.openxmlformats.org/officeDocument/2006/relationships/image" Target="../media/image4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8.png"/><Relationship Id="rId5" Type="http://schemas.openxmlformats.org/officeDocument/2006/relationships/image" Target="../media/image15.png"/><Relationship Id="rId4" Type="http://schemas.openxmlformats.org/officeDocument/2006/relationships/image" Target="../media/image41.png"/><Relationship Id="rId9" Type="http://schemas.openxmlformats.org/officeDocument/2006/relationships/image" Target="../media/image51.png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0.png"/><Relationship Id="rId7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5.png"/><Relationship Id="rId9" Type="http://schemas.openxmlformats.org/officeDocument/2006/relationships/image" Target="../media/image33.png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1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1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2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8.wmf"/><Relationship Id="rId7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png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41.png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69.png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1.png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74.wmf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3. </a:t>
            </a:r>
            <a:r>
              <a:rPr dirty="0" smtClean="0"/>
              <a:t>최종</a:t>
            </a:r>
            <a:r>
              <a:rPr lang="en-US" altLang="ko-KR" dirty="0" smtClean="0"/>
              <a:t> Mission </a:t>
            </a:r>
            <a:r>
              <a:rPr dirty="0" smtClean="0"/>
              <a:t>수행 절차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9FFF83-B478-458C-BC30-F14BDC21EA91}" type="slidenum">
              <a:rPr lang="ko-KR" altLang="en-US" smtClean="0"/>
              <a:pPr>
                <a:defRPr/>
              </a:pPr>
              <a:t>10</a:t>
            </a:fld>
            <a:endParaRPr lang="ko-KR" altLang="en-US" dirty="0"/>
          </a:p>
        </p:txBody>
      </p:sp>
      <p:grpSp>
        <p:nvGrpSpPr>
          <p:cNvPr id="23556" name="그룹 17"/>
          <p:cNvGrpSpPr>
            <a:grpSpLocks/>
          </p:cNvGrpSpPr>
          <p:nvPr/>
        </p:nvGrpSpPr>
        <p:grpSpPr bwMode="auto">
          <a:xfrm>
            <a:off x="946150" y="1463675"/>
            <a:ext cx="5581650" cy="2547938"/>
            <a:chOff x="431736" y="2132856"/>
            <a:chExt cx="8242656" cy="3528392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31736" y="2132856"/>
              <a:ext cx="1333007" cy="352839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지원사업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의제설정</a:t>
              </a:r>
            </a:p>
          </p:txBody>
        </p:sp>
        <p:sp>
          <p:nvSpPr>
            <p:cNvPr id="5" name="모서리가 둥근 직사각형 4"/>
            <p:cNvSpPr/>
            <p:nvPr/>
          </p:nvSpPr>
          <p:spPr>
            <a:xfrm>
              <a:off x="2124239" y="2132856"/>
              <a:ext cx="1333007" cy="352839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국내외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유사사례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연구</a:t>
              </a:r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3880707" y="2132856"/>
              <a:ext cx="1333007" cy="352839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지원사업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기획서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작성</a:t>
              </a:r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5573211" y="2132856"/>
              <a:ext cx="1333007" cy="352839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최종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보고서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작성</a:t>
              </a:r>
            </a:p>
          </p:txBody>
        </p:sp>
        <p:sp>
          <p:nvSpPr>
            <p:cNvPr id="8" name="모서리가 둥근 직사각형 7"/>
            <p:cNvSpPr/>
            <p:nvPr/>
          </p:nvSpPr>
          <p:spPr>
            <a:xfrm>
              <a:off x="7341385" y="2132856"/>
              <a:ext cx="1333007" cy="352839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최종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보고서 </a:t>
              </a:r>
              <a:endParaRPr lang="en-US" altLang="ko-KR" sz="12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발표</a:t>
              </a:r>
            </a:p>
          </p:txBody>
        </p:sp>
        <p:cxnSp>
          <p:nvCxnSpPr>
            <p:cNvPr id="9" name="직선 화살표 연결선 8"/>
            <p:cNvCxnSpPr/>
            <p:nvPr/>
          </p:nvCxnSpPr>
          <p:spPr>
            <a:xfrm>
              <a:off x="1765659" y="3898152"/>
              <a:ext cx="358681" cy="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/>
            <p:nvPr/>
          </p:nvCxnSpPr>
          <p:spPr>
            <a:xfrm>
              <a:off x="3458264" y="3898152"/>
              <a:ext cx="421979" cy="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화살표 연결선 10"/>
            <p:cNvCxnSpPr/>
            <p:nvPr/>
          </p:nvCxnSpPr>
          <p:spPr>
            <a:xfrm>
              <a:off x="5214164" y="3898152"/>
              <a:ext cx="358683" cy="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/>
            <p:cNvCxnSpPr/>
            <p:nvPr/>
          </p:nvCxnSpPr>
          <p:spPr>
            <a:xfrm>
              <a:off x="6906769" y="3898152"/>
              <a:ext cx="433701" cy="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모서리가 둥근 직사각형 12"/>
            <p:cNvSpPr/>
            <p:nvPr/>
          </p:nvSpPr>
          <p:spPr>
            <a:xfrm>
              <a:off x="539552" y="2348880"/>
              <a:ext cx="1080120" cy="360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1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단계</a:t>
              </a: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2250682" y="2348880"/>
              <a:ext cx="1080120" cy="360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2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단계</a:t>
              </a: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3996705" y="2348880"/>
              <a:ext cx="1080120" cy="360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3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단계</a:t>
              </a: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5699654" y="2348880"/>
              <a:ext cx="1080120" cy="360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4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단계</a:t>
              </a: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7467828" y="2348880"/>
              <a:ext cx="1080120" cy="360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b="1" dirty="0">
                  <a:solidFill>
                    <a:schemeClr val="tx1"/>
                  </a:solidFill>
                </a:rPr>
                <a:t>5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단계</a:t>
              </a:r>
            </a:p>
          </p:txBody>
        </p:sp>
      </p:grpSp>
      <p:grpSp>
        <p:nvGrpSpPr>
          <p:cNvPr id="23557" name="그룹 5"/>
          <p:cNvGrpSpPr>
            <a:grpSpLocks/>
          </p:cNvGrpSpPr>
          <p:nvPr/>
        </p:nvGrpSpPr>
        <p:grpSpPr bwMode="auto">
          <a:xfrm>
            <a:off x="350838" y="1158875"/>
            <a:ext cx="642937" cy="858838"/>
            <a:chOff x="806234" y="7372392"/>
            <a:chExt cx="641578" cy="859758"/>
          </a:xfrm>
        </p:grpSpPr>
        <p:sp>
          <p:nvSpPr>
            <p:cNvPr id="34" name="TextBox 33"/>
            <p:cNvSpPr txBox="1"/>
            <p:nvPr/>
          </p:nvSpPr>
          <p:spPr>
            <a:xfrm>
              <a:off x="806234" y="7677519"/>
              <a:ext cx="641578" cy="5546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최종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</a:p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Mission</a:t>
              </a: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수행절차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3559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슬라이드 번호 개체 틀 2"/>
          <p:cNvSpPr txBox="1">
            <a:spLocks/>
          </p:cNvSpPr>
          <p:nvPr/>
        </p:nvSpPr>
        <p:spPr>
          <a:xfrm>
            <a:off x="2459038" y="8905875"/>
            <a:ext cx="1939925" cy="179388"/>
          </a:xfrm>
          <a:prstGeom prst="rect">
            <a:avLst/>
          </a:prstGeom>
        </p:spPr>
        <p:txBody>
          <a:bodyPr vert="horz" lIns="91454" tIns="45728" rIns="91454" bIns="45728" rtlCol="0" anchor="ctr"/>
          <a:lstStyle/>
          <a:p>
            <a:pPr marL="0" marR="0" lvl="0" indent="0" algn="ctr" defTabSz="457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20370E-8D28-455F-BC65-29AC49DDAA8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pPr marL="0" marR="0" lvl="0" indent="0" algn="ctr" defTabSz="457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지역자활센터의</a:t>
            </a:r>
            <a:r>
              <a:rPr dirty="0" smtClean="0"/>
              <a:t> </a:t>
            </a:r>
            <a:r>
              <a:rPr dirty="0"/>
              <a:t>자활사업 종류</a:t>
            </a:r>
          </a:p>
        </p:txBody>
      </p:sp>
      <p:sp>
        <p:nvSpPr>
          <p:cNvPr id="9625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069817FC-4AAE-4926-939F-C486205E8B9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100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6260" name="그룹 1"/>
          <p:cNvGrpSpPr>
            <a:grpSpLocks/>
          </p:cNvGrpSpPr>
          <p:nvPr/>
        </p:nvGrpSpPr>
        <p:grpSpPr bwMode="auto">
          <a:xfrm>
            <a:off x="187325" y="1081088"/>
            <a:ext cx="973138" cy="782637"/>
            <a:chOff x="187220" y="1081483"/>
            <a:chExt cx="973343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87220" y="1463915"/>
              <a:ext cx="973343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지역자활센터의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 종류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629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0" name="Group 32"/>
          <p:cNvGraphicFramePr>
            <a:graphicFrameLocks noGrp="1"/>
          </p:cNvGraphicFramePr>
          <p:nvPr/>
        </p:nvGraphicFramePr>
        <p:xfrm>
          <a:off x="1160463" y="1090613"/>
          <a:ext cx="5299075" cy="450215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97187"/>
                <a:gridCol w="737793"/>
                <a:gridCol w="724321"/>
                <a:gridCol w="1921022"/>
                <a:gridCol w="1118752"/>
              </a:tblGrid>
              <a:tr h="5478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사업 유형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6666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지원기간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한도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이   후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비  고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666699"/>
                    </a:solidFill>
                  </a:tcPr>
                </a:tc>
              </a:tr>
              <a:tr h="98403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Gateway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개월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개월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취업 또는 창업</a:t>
                      </a:r>
                      <a:endParaRPr kumimoji="1" lang="en-US" altLang="ko-KR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타 자활근로사업단 이전</a:t>
                      </a:r>
                      <a:endParaRPr kumimoji="1" lang="en-US" altLang="ko-KR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창업성공패키지 등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개별 맞춤형 자활사업 또는 </a:t>
                      </a:r>
                      <a:r>
                        <a:rPr kumimoji="1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취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창업 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</a:tr>
              <a:tr h="94768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자활근로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사업단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시장형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자활기업으로 전환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사회적일자리형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전환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사업 중단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연장 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–  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자치단체장이 결정</a:t>
                      </a:r>
                      <a:endParaRPr kumimoji="1" lang="en-US" altLang="ko-KR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중단 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– </a:t>
                      </a:r>
                      <a:r>
                        <a:rPr kumimoji="1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지역자활센터장이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결정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</a:tr>
              <a:tr h="14747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사회적</a:t>
                      </a:r>
                      <a:b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1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일자리형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시장형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전환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자활기업 창업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사업 중단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※ 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단 공익성이 명백한</a:t>
                      </a:r>
                      <a:b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 경우 계속 실시 가능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478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자활기업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년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독립운영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1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지원 중단</a:t>
                      </a:r>
                      <a:r>
                        <a:rPr kumimoji="1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9991" marR="89991" marT="46796" marB="46796" anchor="ctr" horzOverflow="overflow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자활프로그램</a:t>
            </a:r>
            <a:endParaRPr dirty="0"/>
          </a:p>
        </p:txBody>
      </p:sp>
      <p:sp>
        <p:nvSpPr>
          <p:cNvPr id="9728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82C0A2E-93FD-4C1F-B802-4B83EDA3A2A9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101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7284" name="그룹 1"/>
          <p:cNvGrpSpPr>
            <a:grpSpLocks/>
          </p:cNvGrpSpPr>
          <p:nvPr/>
        </p:nvGrpSpPr>
        <p:grpSpPr bwMode="auto">
          <a:xfrm>
            <a:off x="233363" y="1081088"/>
            <a:ext cx="881062" cy="628650"/>
            <a:chOff x="233707" y="1081483"/>
            <a:chExt cx="880369" cy="628431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33707" y="1463937"/>
              <a:ext cx="880369" cy="2459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자활프로그램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7336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160463" y="1090613"/>
          <a:ext cx="5299075" cy="175895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43399"/>
                <a:gridCol w="1088919"/>
                <a:gridCol w="1088919"/>
                <a:gridCol w="1088919"/>
                <a:gridCol w="1088919"/>
              </a:tblGrid>
              <a:tr h="4724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시장진입형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인턴형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사회서비스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일자리형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근로유지형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666699"/>
                    </a:solidFill>
                  </a:tcPr>
                </a:tc>
              </a:tr>
              <a:tr h="257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 지급액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34,560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34,560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31,210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23,340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</a:tr>
              <a:tr h="257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급여단가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31,560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31,560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28,210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20,340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</a:tr>
              <a:tr h="257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실 비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3,000</a:t>
                      </a:r>
                      <a:endParaRPr kumimoji="0" lang="en-US" altLang="ko-K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3,000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3,000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3,000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</a:tr>
              <a:tr h="257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월평균소득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820,560</a:t>
                      </a:r>
                      <a:endParaRPr kumimoji="0" lang="en-US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820,560</a:t>
                      </a:r>
                      <a:endParaRPr kumimoji="0" lang="en-US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733,460</a:t>
                      </a:r>
                      <a:endParaRPr kumimoji="0" lang="en-US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528,840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</a:tr>
              <a:tr h="257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비 고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시간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시간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ko-KR" altLang="en-US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kumimoji="0" lang="en-US" altLang="ko-KR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kumimoji="0" lang="ko-KR" altLang="en-US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시간</a:t>
                      </a:r>
                      <a:r>
                        <a:rPr kumimoji="0" lang="en-US" altLang="ko-KR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</a:t>
                      </a:r>
                      <a:r>
                        <a:rPr kumimoji="0" lang="en-US" altLang="ko-KR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0" lang="ko-KR" altLang="en-US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ko-KR" altLang="en-US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0" lang="ko-KR" altLang="en-US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시간</a:t>
                      </a: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</a:t>
                      </a:r>
                      <a:r>
                        <a:rPr kumimoji="0" lang="en-US" altLang="ko-KR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0" lang="ko-KR" altLang="en-US" sz="1200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5" marR="17905" marT="17903" marB="17903" anchor="ctr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14425" y="2997200"/>
            <a:ext cx="5345113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latin typeface="+mn-ea"/>
                <a:ea typeface="+mn-ea"/>
              </a:rPr>
              <a:t>자활사업 참여소득은 생계비에 반영되나</a:t>
            </a:r>
            <a:r>
              <a:rPr lang="en-US" altLang="ko-KR" sz="1200" b="1" dirty="0">
                <a:latin typeface="+mn-ea"/>
                <a:ea typeface="+mn-ea"/>
              </a:rPr>
              <a:t>?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377950" y="3275013"/>
            <a:ext cx="4903788" cy="1495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자활사업에 참여해서 받은 소득은 생계비 지급 시 반영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보충성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원리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자활기업의 경우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30%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를 공제하며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자활근로자는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일당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3,000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원의 실비를 소득공제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※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소득공제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일하는 사람이 유리하도록 자활사업참여자에게 지급하는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               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인프라로서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생계비 지급을 위한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가구소득평가액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산정시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                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반영하지 않는 금액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4425" y="4959350"/>
            <a:ext cx="534511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latin typeface="+mn-ea"/>
                <a:ea typeface="+mn-ea"/>
              </a:rPr>
              <a:t>자활근로사업에서 발생한 매출액은 어떻게 하나</a:t>
            </a:r>
            <a:r>
              <a:rPr lang="en-US" altLang="ko-KR" sz="1200" b="1" dirty="0">
                <a:latin typeface="+mn-ea"/>
                <a:ea typeface="+mn-ea"/>
              </a:rPr>
              <a:t>?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377950" y="5235575"/>
            <a:ext cx="4903788" cy="1462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연도 중 발생한 매출액은 해당 사업단의 직접사업비로 사용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초과근무수당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재료비 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연말에 남은 수익금을 정산하여 매출적립금으로 별도 관리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개인배분 금지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매출액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사업결과 발생한 매출의 총액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매출적립금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전년도 매출액 중 정부가 지원한 사업비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결산금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수익금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매출액에서 매출적립금을 제외한 금액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연말결산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14425" y="6989763"/>
            <a:ext cx="5345113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latin typeface="+mn-ea"/>
                <a:ea typeface="+mn-ea"/>
              </a:rPr>
              <a:t>매출적립금과 수익금은 어떻게 사용되는가</a:t>
            </a:r>
            <a:r>
              <a:rPr lang="en-US" altLang="ko-KR" sz="1200" b="1" dirty="0">
                <a:latin typeface="+mn-ea"/>
                <a:ea typeface="+mn-ea"/>
              </a:rPr>
              <a:t>?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377950" y="7267575"/>
            <a:ext cx="4903788" cy="1030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매출적립금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자활기업 창업자금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(60%),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자활활성화자금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(20%),</a:t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              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내일키움수익금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(20%)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수익금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자립성과금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※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매출적립금을 우선 적립하고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나머지 비용으로 자립준비금 적립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</a:t>
            </a:r>
            <a:r>
              <a:rPr lang="en-US" dirty="0"/>
              <a:t>5. </a:t>
            </a:r>
            <a:r>
              <a:rPr dirty="0"/>
              <a:t>지역자활센터와 자활기업</a:t>
            </a:r>
            <a:r>
              <a:rPr lang="en-US" altLang="ko-KR" dirty="0"/>
              <a:t>(</a:t>
            </a:r>
            <a:r>
              <a:rPr dirty="0"/>
              <a:t>사례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9830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AECA57F-3B44-4CDC-976B-18966E7506D5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102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8308" name="그룹 14"/>
          <p:cNvGrpSpPr>
            <a:grpSpLocks/>
          </p:cNvGrpSpPr>
          <p:nvPr/>
        </p:nvGrpSpPr>
        <p:grpSpPr bwMode="auto">
          <a:xfrm>
            <a:off x="242888" y="1158875"/>
            <a:ext cx="862012" cy="704850"/>
            <a:chOff x="697858" y="7372392"/>
            <a:chExt cx="85963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697858" y="7677739"/>
              <a:ext cx="85963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지역자활센터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개괄</a:t>
              </a:r>
            </a:p>
          </p:txBody>
        </p:sp>
        <p:pic>
          <p:nvPicPr>
            <p:cNvPr id="9831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직사각형 41"/>
          <p:cNvSpPr/>
          <p:nvPr/>
        </p:nvSpPr>
        <p:spPr bwMode="auto">
          <a:xfrm>
            <a:off x="1238250" y="1158875"/>
            <a:ext cx="12207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설립 목적</a:t>
            </a:r>
          </a:p>
        </p:txBody>
      </p:sp>
      <p:sp>
        <p:nvSpPr>
          <p:cNvPr id="43" name="직사각형 42"/>
          <p:cNvSpPr/>
          <p:nvPr/>
        </p:nvSpPr>
        <p:spPr bwMode="auto">
          <a:xfrm>
            <a:off x="2592388" y="1158875"/>
            <a:ext cx="3790950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수급자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및 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차상위자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등 저소득층의 자립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·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자활을 지원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/>
            </a:r>
            <a:b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</a:b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국민기초생활보장법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16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조 및 동법 시행령 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22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조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  <a:endParaRPr lang="ko-KR" altLang="en-US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4" name="직사각형 53"/>
          <p:cNvSpPr/>
          <p:nvPr/>
        </p:nvSpPr>
        <p:spPr bwMode="auto">
          <a:xfrm>
            <a:off x="1238250" y="2066925"/>
            <a:ext cx="1220788" cy="130492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주요 기능</a:t>
            </a:r>
          </a:p>
        </p:txBody>
      </p:sp>
      <p:sp>
        <p:nvSpPr>
          <p:cNvPr id="55" name="직사각형 54"/>
          <p:cNvSpPr/>
          <p:nvPr/>
        </p:nvSpPr>
        <p:spPr bwMode="auto">
          <a:xfrm>
            <a:off x="2592388" y="2066925"/>
            <a:ext cx="3790950" cy="13049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자활근로사업단 운영 및 자활공동체의 설립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·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운영을 지원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자활의욕 고취를 위한 교육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창업지원 및 기술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·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경영 지도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자활을 위한 정보제공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·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상담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·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직업교육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·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취업알선 제공</a:t>
            </a:r>
          </a:p>
        </p:txBody>
      </p:sp>
      <p:sp>
        <p:nvSpPr>
          <p:cNvPr id="66" name="직사각형 65"/>
          <p:cNvSpPr/>
          <p:nvPr/>
        </p:nvSpPr>
        <p:spPr bwMode="auto">
          <a:xfrm>
            <a:off x="1238250" y="3475038"/>
            <a:ext cx="12207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설치 현황</a:t>
            </a:r>
          </a:p>
        </p:txBody>
      </p:sp>
      <p:sp>
        <p:nvSpPr>
          <p:cNvPr id="67" name="직사각형 66"/>
          <p:cNvSpPr/>
          <p:nvPr/>
        </p:nvSpPr>
        <p:spPr bwMode="auto">
          <a:xfrm>
            <a:off x="2592388" y="3475038"/>
            <a:ext cx="3790950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1996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년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5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개소 시범사업으로 개시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2011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년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월 현재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247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개소 설치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/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군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/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구별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개소 이상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  <a:endParaRPr lang="ko-KR" altLang="en-US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8" name="직사각형 67"/>
          <p:cNvSpPr/>
          <p:nvPr/>
        </p:nvSpPr>
        <p:spPr bwMode="auto">
          <a:xfrm>
            <a:off x="1238250" y="4383088"/>
            <a:ext cx="1220788" cy="157797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운영 규모</a:t>
            </a:r>
          </a:p>
        </p:txBody>
      </p:sp>
      <p:sp>
        <p:nvSpPr>
          <p:cNvPr id="69" name="직사각형 68"/>
          <p:cNvSpPr/>
          <p:nvPr/>
        </p:nvSpPr>
        <p:spPr bwMode="auto">
          <a:xfrm>
            <a:off x="2592388" y="4383088"/>
            <a:ext cx="3790950" cy="15779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운영비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억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2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~2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억원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규모별 차등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계약직 인건비 별도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사업비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7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억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~10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억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종사자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평균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7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계약직 포함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참여자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평균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120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</a:t>
            </a:r>
            <a:r>
              <a:rPr lang="en-US" dirty="0"/>
              <a:t>5. </a:t>
            </a:r>
            <a:r>
              <a:rPr dirty="0"/>
              <a:t>지역자활센터와 자활기업</a:t>
            </a:r>
            <a:r>
              <a:rPr lang="en-US" altLang="ko-KR" dirty="0"/>
              <a:t>(</a:t>
            </a:r>
            <a:r>
              <a:rPr dirty="0"/>
              <a:t>사례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9933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C105206C-899E-450D-85C9-977740CF0D32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103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9332" name="그룹 14"/>
          <p:cNvGrpSpPr>
            <a:grpSpLocks/>
          </p:cNvGrpSpPr>
          <p:nvPr/>
        </p:nvGrpSpPr>
        <p:grpSpPr bwMode="auto">
          <a:xfrm>
            <a:off x="242888" y="1158875"/>
            <a:ext cx="862012" cy="704850"/>
            <a:chOff x="697858" y="7372392"/>
            <a:chExt cx="85963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697858" y="7677739"/>
              <a:ext cx="85963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지역자활센터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</a:p>
          </p:txBody>
        </p:sp>
        <p:pic>
          <p:nvPicPr>
            <p:cNvPr id="9934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직사각형 41"/>
          <p:cNvSpPr/>
          <p:nvPr/>
        </p:nvSpPr>
        <p:spPr bwMode="auto">
          <a:xfrm>
            <a:off x="1238250" y="1158875"/>
            <a:ext cx="12207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설립 및 운영법인</a:t>
            </a:r>
          </a:p>
        </p:txBody>
      </p:sp>
      <p:sp>
        <p:nvSpPr>
          <p:cNvPr id="43" name="직사각형 42"/>
          <p:cNvSpPr/>
          <p:nvPr/>
        </p:nvSpPr>
        <p:spPr bwMode="auto">
          <a:xfrm>
            <a:off x="2592388" y="1158875"/>
            <a:ext cx="3790950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설립일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1996. 6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운영법인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재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대한성공회유지재단</a:t>
            </a:r>
          </a:p>
        </p:txBody>
      </p:sp>
      <p:sp>
        <p:nvSpPr>
          <p:cNvPr id="54" name="직사각형 53"/>
          <p:cNvSpPr/>
          <p:nvPr/>
        </p:nvSpPr>
        <p:spPr bwMode="auto">
          <a:xfrm>
            <a:off x="1238250" y="2066925"/>
            <a:ext cx="1220788" cy="7953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조직</a:t>
            </a:r>
          </a:p>
        </p:txBody>
      </p:sp>
      <p:sp>
        <p:nvSpPr>
          <p:cNvPr id="55" name="직사각형 54"/>
          <p:cNvSpPr/>
          <p:nvPr/>
        </p:nvSpPr>
        <p:spPr bwMode="auto">
          <a:xfrm>
            <a:off x="2592388" y="2066925"/>
            <a:ext cx="3790950" cy="7953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조직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실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3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팀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부설 청소년자활지원관 별도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인원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: 9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부설 청소년자활지원관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4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 별도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  <a:endParaRPr lang="ko-KR" altLang="en-US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8" name="직사각형 67"/>
          <p:cNvSpPr/>
          <p:nvPr/>
        </p:nvSpPr>
        <p:spPr bwMode="auto">
          <a:xfrm>
            <a:off x="1238250" y="2963863"/>
            <a:ext cx="1220788" cy="233203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사업 현황</a:t>
            </a:r>
          </a:p>
        </p:txBody>
      </p:sp>
      <p:sp>
        <p:nvSpPr>
          <p:cNvPr id="69" name="직사각형 68"/>
          <p:cNvSpPr/>
          <p:nvPr/>
        </p:nvSpPr>
        <p:spPr bwMode="auto">
          <a:xfrm>
            <a:off x="2592388" y="2963863"/>
            <a:ext cx="3790950" cy="23320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예산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1,470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백만원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부설 청소년자활지원관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65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백만원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별도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※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자활공동체 및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예산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매출액 등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제외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참여자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총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324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(144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자활기업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4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(53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자활근로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8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(91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 :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시장형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2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                          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사회적일자리형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GW1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돌봄분야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사회서비스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3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종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재가장기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노인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가사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인증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3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(180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자립형 자활공동체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5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</a:t>
            </a:r>
            <a:r>
              <a:rPr lang="en-US" dirty="0"/>
              <a:t>5. </a:t>
            </a:r>
            <a:r>
              <a:rPr dirty="0"/>
              <a:t>지역자활센터와 자활기업</a:t>
            </a:r>
            <a:r>
              <a:rPr lang="en-US" altLang="ko-KR" dirty="0"/>
              <a:t>(</a:t>
            </a:r>
            <a:r>
              <a:rPr dirty="0"/>
              <a:t>사례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10035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7ABC9018-CF08-4CDE-9040-41018158119C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104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0356" name="그룹 14"/>
          <p:cNvGrpSpPr>
            <a:grpSpLocks/>
          </p:cNvGrpSpPr>
          <p:nvPr/>
        </p:nvGrpSpPr>
        <p:grpSpPr bwMode="auto">
          <a:xfrm>
            <a:off x="282575" y="1158875"/>
            <a:ext cx="782638" cy="858838"/>
            <a:chOff x="736261" y="7372392"/>
            <a:chExt cx="782825" cy="860265"/>
          </a:xfrm>
        </p:grpSpPr>
        <p:sp>
          <p:nvSpPr>
            <p:cNvPr id="20" name="TextBox 19"/>
            <p:cNvSpPr txBox="1"/>
            <p:nvPr/>
          </p:nvSpPr>
          <p:spPr>
            <a:xfrm>
              <a:off x="736261" y="7677698"/>
              <a:ext cx="782825" cy="5549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구성요건 및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지원제도</a:t>
              </a:r>
            </a:p>
          </p:txBody>
        </p:sp>
        <p:pic>
          <p:nvPicPr>
            <p:cNvPr id="10036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직사각형 41"/>
          <p:cNvSpPr/>
          <p:nvPr/>
        </p:nvSpPr>
        <p:spPr bwMode="auto">
          <a:xfrm>
            <a:off x="1238250" y="1158875"/>
            <a:ext cx="1220788" cy="96678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자활기업이란</a:t>
            </a:r>
            <a:r>
              <a:rPr lang="en-US" altLang="ko-KR" sz="1200" b="1" dirty="0">
                <a:latin typeface="+mn-ea"/>
              </a:rPr>
              <a:t>?</a:t>
            </a:r>
          </a:p>
        </p:txBody>
      </p:sp>
      <p:sp>
        <p:nvSpPr>
          <p:cNvPr id="43" name="직사각형 42"/>
          <p:cNvSpPr/>
          <p:nvPr/>
        </p:nvSpPr>
        <p:spPr bwMode="auto">
          <a:xfrm>
            <a:off x="2592388" y="1158875"/>
            <a:ext cx="3790950" cy="9667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2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인 이상의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수급자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또는 저소득층이 상호 협력하여 조합 또는 공동사업자의 형태로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탈빈곤을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위해 설립되고 운영되는 기업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8" name="직사각형 67"/>
          <p:cNvSpPr/>
          <p:nvPr/>
        </p:nvSpPr>
        <p:spPr bwMode="auto">
          <a:xfrm>
            <a:off x="1238250" y="2274888"/>
            <a:ext cx="1220788" cy="159702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자활기업 성립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인정</a:t>
            </a:r>
            <a:r>
              <a:rPr lang="en-US" altLang="ko-KR" sz="1200" b="1" dirty="0"/>
              <a:t>)</a:t>
            </a:r>
            <a:r>
              <a:rPr lang="ko-KR" altLang="en-US" sz="1200" b="1" dirty="0"/>
              <a:t>요건</a:t>
            </a:r>
          </a:p>
        </p:txBody>
      </p:sp>
      <p:sp>
        <p:nvSpPr>
          <p:cNvPr id="69" name="직사각형 68"/>
          <p:cNvSpPr/>
          <p:nvPr/>
        </p:nvSpPr>
        <p:spPr bwMode="auto">
          <a:xfrm>
            <a:off x="2592388" y="2274888"/>
            <a:ext cx="3790950" cy="1597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구성원 중 수급자가 </a:t>
            </a:r>
            <a:r>
              <a:rPr lang="en-US" altLang="ko-KR" sz="1200" dirty="0">
                <a:solidFill>
                  <a:schemeClr val="tx1"/>
                </a:solidFill>
              </a:rPr>
              <a:t>1/3 </a:t>
            </a:r>
            <a:r>
              <a:rPr lang="ko-KR" altLang="en-US" sz="1200" dirty="0">
                <a:solidFill>
                  <a:schemeClr val="tx1"/>
                </a:solidFill>
              </a:rPr>
              <a:t>이상    </a:t>
            </a: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조합 또는 부가가치세법상의 </a:t>
            </a:r>
            <a:r>
              <a:rPr lang="en-US" altLang="ko-KR" sz="1200" dirty="0">
                <a:solidFill>
                  <a:schemeClr val="tx1"/>
                </a:solidFill>
              </a:rPr>
              <a:t>2</a:t>
            </a:r>
            <a:r>
              <a:rPr lang="ko-KR" altLang="en-US" sz="1200" dirty="0">
                <a:solidFill>
                  <a:schemeClr val="tx1"/>
                </a:solidFill>
              </a:rPr>
              <a:t>인 이상 사업자</a:t>
            </a: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모든 공동체 참여자에게 월</a:t>
            </a:r>
            <a:r>
              <a:rPr lang="en-US" altLang="ko-KR" sz="1200" dirty="0">
                <a:solidFill>
                  <a:schemeClr val="tx1"/>
                </a:solidFill>
              </a:rPr>
              <a:t>70</a:t>
            </a:r>
            <a:r>
              <a:rPr lang="ko-KR" altLang="en-US" sz="1200" dirty="0">
                <a:solidFill>
                  <a:schemeClr val="tx1"/>
                </a:solidFill>
              </a:rPr>
              <a:t>만원이상 수익금 배분 가능  </a:t>
            </a: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자활근로사업단의 사업 동일성 유지</a:t>
            </a:r>
          </a:p>
        </p:txBody>
      </p:sp>
      <p:sp>
        <p:nvSpPr>
          <p:cNvPr id="13" name="직사각형 12"/>
          <p:cNvSpPr/>
          <p:nvPr/>
        </p:nvSpPr>
        <p:spPr bwMode="auto">
          <a:xfrm>
            <a:off x="1238250" y="4048125"/>
            <a:ext cx="1220788" cy="124777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자활기업에 대한 지원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최대 </a:t>
            </a:r>
            <a:r>
              <a:rPr lang="en-US" altLang="ko-KR" sz="1200" b="1" dirty="0"/>
              <a:t>3</a:t>
            </a:r>
            <a:r>
              <a:rPr lang="ko-KR" altLang="en-US" sz="1200" b="1" dirty="0"/>
              <a:t>년</a:t>
            </a:r>
            <a:r>
              <a:rPr lang="en-US" altLang="ko-KR" sz="1200" b="1" dirty="0"/>
              <a:t>)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2592388" y="4048125"/>
            <a:ext cx="3790950" cy="12477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사업자금 융자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국</a:t>
            </a:r>
            <a:r>
              <a:rPr lang="en-US" altLang="ko-KR" sz="1200" dirty="0">
                <a:solidFill>
                  <a:schemeClr val="tx1"/>
                </a:solidFill>
              </a:rPr>
              <a:t>·</a:t>
            </a:r>
            <a:r>
              <a:rPr lang="ko-KR" altLang="en-US" sz="1200" dirty="0">
                <a:solidFill>
                  <a:schemeClr val="tx1"/>
                </a:solidFill>
              </a:rPr>
              <a:t>공유지 우선 임대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자활기업에 참여하는 </a:t>
            </a:r>
            <a:r>
              <a:rPr lang="ko-KR" altLang="en-US" sz="1200" dirty="0" err="1">
                <a:solidFill>
                  <a:schemeClr val="tx1"/>
                </a:solidFill>
              </a:rPr>
              <a:t>수급자에</a:t>
            </a:r>
            <a:r>
              <a:rPr lang="ko-KR" altLang="en-US" sz="1200" dirty="0">
                <a:solidFill>
                  <a:schemeClr val="tx1"/>
                </a:solidFill>
              </a:rPr>
              <a:t> 대해 한시적 인건비 지원</a:t>
            </a: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최대 </a:t>
            </a:r>
            <a:r>
              <a:rPr lang="en-US" altLang="ko-KR" sz="1200" dirty="0">
                <a:solidFill>
                  <a:schemeClr val="tx1"/>
                </a:solidFill>
              </a:rPr>
              <a:t>1</a:t>
            </a:r>
            <a:r>
              <a:rPr lang="ko-KR" altLang="en-US" sz="1200" dirty="0">
                <a:solidFill>
                  <a:schemeClr val="tx1"/>
                </a:solidFill>
              </a:rPr>
              <a:t>년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Freeform 10"/>
          <p:cNvSpPr>
            <a:spLocks/>
          </p:cNvSpPr>
          <p:nvPr/>
        </p:nvSpPr>
        <p:spPr bwMode="auto">
          <a:xfrm>
            <a:off x="3978234" y="3624482"/>
            <a:ext cx="1368348" cy="1290302"/>
          </a:xfrm>
          <a:custGeom>
            <a:avLst/>
            <a:gdLst/>
            <a:ahLst/>
            <a:cxnLst>
              <a:cxn ang="0">
                <a:pos x="454" y="51"/>
              </a:cxn>
              <a:cxn ang="0">
                <a:pos x="496" y="199"/>
              </a:cxn>
              <a:cxn ang="0">
                <a:pos x="633" y="521"/>
              </a:cxn>
              <a:cxn ang="0">
                <a:pos x="694" y="517"/>
              </a:cxn>
              <a:cxn ang="0">
                <a:pos x="773" y="634"/>
              </a:cxn>
              <a:cxn ang="0">
                <a:pos x="827" y="701"/>
              </a:cxn>
              <a:cxn ang="0">
                <a:pos x="840" y="738"/>
              </a:cxn>
              <a:cxn ang="0">
                <a:pos x="878" y="744"/>
              </a:cxn>
              <a:cxn ang="0">
                <a:pos x="998" y="731"/>
              </a:cxn>
              <a:cxn ang="0">
                <a:pos x="1043" y="708"/>
              </a:cxn>
              <a:cxn ang="0">
                <a:pos x="1152" y="658"/>
              </a:cxn>
              <a:cxn ang="0">
                <a:pos x="1210" y="648"/>
              </a:cxn>
              <a:cxn ang="0">
                <a:pos x="1229" y="689"/>
              </a:cxn>
              <a:cxn ang="0">
                <a:pos x="1293" y="767"/>
              </a:cxn>
              <a:cxn ang="0">
                <a:pos x="1311" y="826"/>
              </a:cxn>
              <a:cxn ang="0">
                <a:pos x="1345" y="847"/>
              </a:cxn>
              <a:cxn ang="0">
                <a:pos x="1345" y="891"/>
              </a:cxn>
              <a:cxn ang="0">
                <a:pos x="1282" y="981"/>
              </a:cxn>
              <a:cxn ang="0">
                <a:pos x="1266" y="1049"/>
              </a:cxn>
              <a:cxn ang="0">
                <a:pos x="1204" y="1088"/>
              </a:cxn>
              <a:cxn ang="0">
                <a:pos x="1109" y="1094"/>
              </a:cxn>
              <a:cxn ang="0">
                <a:pos x="1080" y="1123"/>
              </a:cxn>
              <a:cxn ang="0">
                <a:pos x="1100" y="1147"/>
              </a:cxn>
              <a:cxn ang="0">
                <a:pos x="1093" y="1166"/>
              </a:cxn>
              <a:cxn ang="0">
                <a:pos x="1068" y="1210"/>
              </a:cxn>
              <a:cxn ang="0">
                <a:pos x="1026" y="1252"/>
              </a:cxn>
              <a:cxn ang="0">
                <a:pos x="961" y="1260"/>
              </a:cxn>
              <a:cxn ang="0">
                <a:pos x="841" y="1273"/>
              </a:cxn>
              <a:cxn ang="0">
                <a:pos x="772" y="1216"/>
              </a:cxn>
              <a:cxn ang="0">
                <a:pos x="680" y="1147"/>
              </a:cxn>
              <a:cxn ang="0">
                <a:pos x="646" y="1124"/>
              </a:cxn>
              <a:cxn ang="0">
                <a:pos x="672" y="1072"/>
              </a:cxn>
              <a:cxn ang="0">
                <a:pos x="670" y="1029"/>
              </a:cxn>
              <a:cxn ang="0">
                <a:pos x="668" y="984"/>
              </a:cxn>
              <a:cxn ang="0">
                <a:pos x="650" y="939"/>
              </a:cxn>
              <a:cxn ang="0">
                <a:pos x="665" y="914"/>
              </a:cxn>
              <a:cxn ang="0">
                <a:pos x="646" y="882"/>
              </a:cxn>
              <a:cxn ang="0">
                <a:pos x="634" y="813"/>
              </a:cxn>
              <a:cxn ang="0">
                <a:pos x="597" y="804"/>
              </a:cxn>
              <a:cxn ang="0">
                <a:pos x="547" y="884"/>
              </a:cxn>
              <a:cxn ang="0">
                <a:pos x="487" y="914"/>
              </a:cxn>
              <a:cxn ang="0">
                <a:pos x="449" y="914"/>
              </a:cxn>
              <a:cxn ang="0">
                <a:pos x="404" y="933"/>
              </a:cxn>
              <a:cxn ang="0">
                <a:pos x="339" y="883"/>
              </a:cxn>
              <a:cxn ang="0">
                <a:pos x="281" y="772"/>
              </a:cxn>
              <a:cxn ang="0">
                <a:pos x="211" y="767"/>
              </a:cxn>
              <a:cxn ang="0">
                <a:pos x="210" y="800"/>
              </a:cxn>
              <a:cxn ang="0">
                <a:pos x="208" y="834"/>
              </a:cxn>
              <a:cxn ang="0">
                <a:pos x="121" y="875"/>
              </a:cxn>
              <a:cxn ang="0">
                <a:pos x="95" y="847"/>
              </a:cxn>
              <a:cxn ang="0">
                <a:pos x="103" y="779"/>
              </a:cxn>
              <a:cxn ang="0">
                <a:pos x="37" y="673"/>
              </a:cxn>
              <a:cxn ang="0">
                <a:pos x="34" y="575"/>
              </a:cxn>
              <a:cxn ang="0">
                <a:pos x="43" y="402"/>
              </a:cxn>
              <a:cxn ang="0">
                <a:pos x="65" y="324"/>
              </a:cxn>
              <a:cxn ang="0">
                <a:pos x="20" y="289"/>
              </a:cxn>
              <a:cxn ang="0">
                <a:pos x="0" y="253"/>
              </a:cxn>
              <a:cxn ang="0">
                <a:pos x="22" y="244"/>
              </a:cxn>
              <a:cxn ang="0">
                <a:pos x="183" y="199"/>
              </a:cxn>
              <a:cxn ang="0">
                <a:pos x="244" y="157"/>
              </a:cxn>
              <a:cxn ang="0">
                <a:pos x="300" y="114"/>
              </a:cxn>
              <a:cxn ang="0">
                <a:pos x="329" y="89"/>
              </a:cxn>
              <a:cxn ang="0">
                <a:pos x="414" y="10"/>
              </a:cxn>
            </a:cxnLst>
            <a:rect l="0" t="0" r="r" b="b"/>
            <a:pathLst>
              <a:path w="1350" h="1273">
                <a:moveTo>
                  <a:pt x="427" y="0"/>
                </a:moveTo>
                <a:lnTo>
                  <a:pt x="427" y="0"/>
                </a:lnTo>
                <a:lnTo>
                  <a:pt x="433" y="7"/>
                </a:lnTo>
                <a:lnTo>
                  <a:pt x="438" y="15"/>
                </a:lnTo>
                <a:lnTo>
                  <a:pt x="446" y="32"/>
                </a:lnTo>
                <a:lnTo>
                  <a:pt x="454" y="51"/>
                </a:lnTo>
                <a:lnTo>
                  <a:pt x="461" y="72"/>
                </a:lnTo>
                <a:lnTo>
                  <a:pt x="470" y="114"/>
                </a:lnTo>
                <a:lnTo>
                  <a:pt x="475" y="135"/>
                </a:lnTo>
                <a:lnTo>
                  <a:pt x="480" y="153"/>
                </a:lnTo>
                <a:lnTo>
                  <a:pt x="480" y="153"/>
                </a:lnTo>
                <a:lnTo>
                  <a:pt x="496" y="199"/>
                </a:lnTo>
                <a:lnTo>
                  <a:pt x="514" y="244"/>
                </a:lnTo>
                <a:lnTo>
                  <a:pt x="534" y="291"/>
                </a:lnTo>
                <a:lnTo>
                  <a:pt x="554" y="338"/>
                </a:lnTo>
                <a:lnTo>
                  <a:pt x="596" y="432"/>
                </a:lnTo>
                <a:lnTo>
                  <a:pt x="616" y="476"/>
                </a:lnTo>
                <a:lnTo>
                  <a:pt x="633" y="521"/>
                </a:lnTo>
                <a:lnTo>
                  <a:pt x="633" y="521"/>
                </a:lnTo>
                <a:lnTo>
                  <a:pt x="643" y="522"/>
                </a:lnTo>
                <a:lnTo>
                  <a:pt x="654" y="523"/>
                </a:lnTo>
                <a:lnTo>
                  <a:pt x="664" y="522"/>
                </a:lnTo>
                <a:lnTo>
                  <a:pt x="674" y="521"/>
                </a:lnTo>
                <a:lnTo>
                  <a:pt x="694" y="517"/>
                </a:lnTo>
                <a:lnTo>
                  <a:pt x="715" y="513"/>
                </a:lnTo>
                <a:lnTo>
                  <a:pt x="715" y="513"/>
                </a:lnTo>
                <a:lnTo>
                  <a:pt x="737" y="562"/>
                </a:lnTo>
                <a:lnTo>
                  <a:pt x="747" y="586"/>
                </a:lnTo>
                <a:lnTo>
                  <a:pt x="760" y="611"/>
                </a:lnTo>
                <a:lnTo>
                  <a:pt x="773" y="634"/>
                </a:lnTo>
                <a:lnTo>
                  <a:pt x="788" y="656"/>
                </a:lnTo>
                <a:lnTo>
                  <a:pt x="806" y="677"/>
                </a:lnTo>
                <a:lnTo>
                  <a:pt x="815" y="688"/>
                </a:lnTo>
                <a:lnTo>
                  <a:pt x="826" y="697"/>
                </a:lnTo>
                <a:lnTo>
                  <a:pt x="826" y="697"/>
                </a:lnTo>
                <a:lnTo>
                  <a:pt x="827" y="701"/>
                </a:lnTo>
                <a:lnTo>
                  <a:pt x="826" y="707"/>
                </a:lnTo>
                <a:lnTo>
                  <a:pt x="822" y="719"/>
                </a:lnTo>
                <a:lnTo>
                  <a:pt x="822" y="719"/>
                </a:lnTo>
                <a:lnTo>
                  <a:pt x="827" y="727"/>
                </a:lnTo>
                <a:lnTo>
                  <a:pt x="833" y="733"/>
                </a:lnTo>
                <a:lnTo>
                  <a:pt x="840" y="738"/>
                </a:lnTo>
                <a:lnTo>
                  <a:pt x="848" y="742"/>
                </a:lnTo>
                <a:lnTo>
                  <a:pt x="856" y="745"/>
                </a:lnTo>
                <a:lnTo>
                  <a:pt x="863" y="745"/>
                </a:lnTo>
                <a:lnTo>
                  <a:pt x="871" y="745"/>
                </a:lnTo>
                <a:lnTo>
                  <a:pt x="878" y="744"/>
                </a:lnTo>
                <a:lnTo>
                  <a:pt x="878" y="744"/>
                </a:lnTo>
                <a:lnTo>
                  <a:pt x="891" y="741"/>
                </a:lnTo>
                <a:lnTo>
                  <a:pt x="905" y="738"/>
                </a:lnTo>
                <a:lnTo>
                  <a:pt x="934" y="738"/>
                </a:lnTo>
                <a:lnTo>
                  <a:pt x="965" y="736"/>
                </a:lnTo>
                <a:lnTo>
                  <a:pt x="982" y="735"/>
                </a:lnTo>
                <a:lnTo>
                  <a:pt x="998" y="731"/>
                </a:lnTo>
                <a:lnTo>
                  <a:pt x="998" y="731"/>
                </a:lnTo>
                <a:lnTo>
                  <a:pt x="1007" y="727"/>
                </a:lnTo>
                <a:lnTo>
                  <a:pt x="1019" y="720"/>
                </a:lnTo>
                <a:lnTo>
                  <a:pt x="1030" y="714"/>
                </a:lnTo>
                <a:lnTo>
                  <a:pt x="1043" y="708"/>
                </a:lnTo>
                <a:lnTo>
                  <a:pt x="1043" y="708"/>
                </a:lnTo>
                <a:lnTo>
                  <a:pt x="1054" y="706"/>
                </a:lnTo>
                <a:lnTo>
                  <a:pt x="1063" y="702"/>
                </a:lnTo>
                <a:lnTo>
                  <a:pt x="1083" y="693"/>
                </a:lnTo>
                <a:lnTo>
                  <a:pt x="1122" y="672"/>
                </a:lnTo>
                <a:lnTo>
                  <a:pt x="1141" y="661"/>
                </a:lnTo>
                <a:lnTo>
                  <a:pt x="1152" y="658"/>
                </a:lnTo>
                <a:lnTo>
                  <a:pt x="1162" y="654"/>
                </a:lnTo>
                <a:lnTo>
                  <a:pt x="1174" y="651"/>
                </a:lnTo>
                <a:lnTo>
                  <a:pt x="1186" y="650"/>
                </a:lnTo>
                <a:lnTo>
                  <a:pt x="1197" y="648"/>
                </a:lnTo>
                <a:lnTo>
                  <a:pt x="1210" y="648"/>
                </a:lnTo>
                <a:lnTo>
                  <a:pt x="1210" y="648"/>
                </a:lnTo>
                <a:lnTo>
                  <a:pt x="1217" y="650"/>
                </a:lnTo>
                <a:lnTo>
                  <a:pt x="1223" y="651"/>
                </a:lnTo>
                <a:lnTo>
                  <a:pt x="1223" y="651"/>
                </a:lnTo>
                <a:lnTo>
                  <a:pt x="1222" y="665"/>
                </a:lnTo>
                <a:lnTo>
                  <a:pt x="1225" y="677"/>
                </a:lnTo>
                <a:lnTo>
                  <a:pt x="1229" y="689"/>
                </a:lnTo>
                <a:lnTo>
                  <a:pt x="1234" y="699"/>
                </a:lnTo>
                <a:lnTo>
                  <a:pt x="1240" y="710"/>
                </a:lnTo>
                <a:lnTo>
                  <a:pt x="1248" y="719"/>
                </a:lnTo>
                <a:lnTo>
                  <a:pt x="1266" y="738"/>
                </a:lnTo>
                <a:lnTo>
                  <a:pt x="1283" y="757"/>
                </a:lnTo>
                <a:lnTo>
                  <a:pt x="1293" y="767"/>
                </a:lnTo>
                <a:lnTo>
                  <a:pt x="1299" y="778"/>
                </a:lnTo>
                <a:lnTo>
                  <a:pt x="1304" y="788"/>
                </a:lnTo>
                <a:lnTo>
                  <a:pt x="1309" y="800"/>
                </a:lnTo>
                <a:lnTo>
                  <a:pt x="1311" y="813"/>
                </a:lnTo>
                <a:lnTo>
                  <a:pt x="1311" y="826"/>
                </a:lnTo>
                <a:lnTo>
                  <a:pt x="1311" y="826"/>
                </a:lnTo>
                <a:lnTo>
                  <a:pt x="1315" y="830"/>
                </a:lnTo>
                <a:lnTo>
                  <a:pt x="1319" y="834"/>
                </a:lnTo>
                <a:lnTo>
                  <a:pt x="1326" y="838"/>
                </a:lnTo>
                <a:lnTo>
                  <a:pt x="1337" y="841"/>
                </a:lnTo>
                <a:lnTo>
                  <a:pt x="1341" y="844"/>
                </a:lnTo>
                <a:lnTo>
                  <a:pt x="1345" y="847"/>
                </a:lnTo>
                <a:lnTo>
                  <a:pt x="1345" y="847"/>
                </a:lnTo>
                <a:lnTo>
                  <a:pt x="1349" y="849"/>
                </a:lnTo>
                <a:lnTo>
                  <a:pt x="1349" y="849"/>
                </a:lnTo>
                <a:lnTo>
                  <a:pt x="1350" y="864"/>
                </a:lnTo>
                <a:lnTo>
                  <a:pt x="1349" y="878"/>
                </a:lnTo>
                <a:lnTo>
                  <a:pt x="1345" y="891"/>
                </a:lnTo>
                <a:lnTo>
                  <a:pt x="1339" y="903"/>
                </a:lnTo>
                <a:lnTo>
                  <a:pt x="1333" y="914"/>
                </a:lnTo>
                <a:lnTo>
                  <a:pt x="1325" y="926"/>
                </a:lnTo>
                <a:lnTo>
                  <a:pt x="1308" y="947"/>
                </a:lnTo>
                <a:lnTo>
                  <a:pt x="1290" y="969"/>
                </a:lnTo>
                <a:lnTo>
                  <a:pt x="1282" y="981"/>
                </a:lnTo>
                <a:lnTo>
                  <a:pt x="1276" y="993"/>
                </a:lnTo>
                <a:lnTo>
                  <a:pt x="1269" y="1006"/>
                </a:lnTo>
                <a:lnTo>
                  <a:pt x="1266" y="1019"/>
                </a:lnTo>
                <a:lnTo>
                  <a:pt x="1265" y="1033"/>
                </a:lnTo>
                <a:lnTo>
                  <a:pt x="1266" y="1049"/>
                </a:lnTo>
                <a:lnTo>
                  <a:pt x="1266" y="1049"/>
                </a:lnTo>
                <a:lnTo>
                  <a:pt x="1257" y="1053"/>
                </a:lnTo>
                <a:lnTo>
                  <a:pt x="1249" y="1058"/>
                </a:lnTo>
                <a:lnTo>
                  <a:pt x="1231" y="1070"/>
                </a:lnTo>
                <a:lnTo>
                  <a:pt x="1216" y="1081"/>
                </a:lnTo>
                <a:lnTo>
                  <a:pt x="1209" y="1085"/>
                </a:lnTo>
                <a:lnTo>
                  <a:pt x="1204" y="1088"/>
                </a:lnTo>
                <a:lnTo>
                  <a:pt x="1204" y="1088"/>
                </a:lnTo>
                <a:lnTo>
                  <a:pt x="1188" y="1092"/>
                </a:lnTo>
                <a:lnTo>
                  <a:pt x="1173" y="1094"/>
                </a:lnTo>
                <a:lnTo>
                  <a:pt x="1156" y="1094"/>
                </a:lnTo>
                <a:lnTo>
                  <a:pt x="1140" y="1094"/>
                </a:lnTo>
                <a:lnTo>
                  <a:pt x="1109" y="1094"/>
                </a:lnTo>
                <a:lnTo>
                  <a:pt x="1094" y="1096"/>
                </a:lnTo>
                <a:lnTo>
                  <a:pt x="1083" y="1098"/>
                </a:lnTo>
                <a:lnTo>
                  <a:pt x="1083" y="1098"/>
                </a:lnTo>
                <a:lnTo>
                  <a:pt x="1080" y="1106"/>
                </a:lnTo>
                <a:lnTo>
                  <a:pt x="1080" y="1115"/>
                </a:lnTo>
                <a:lnTo>
                  <a:pt x="1080" y="1123"/>
                </a:lnTo>
                <a:lnTo>
                  <a:pt x="1081" y="1132"/>
                </a:lnTo>
                <a:lnTo>
                  <a:pt x="1081" y="1132"/>
                </a:lnTo>
                <a:lnTo>
                  <a:pt x="1086" y="1136"/>
                </a:lnTo>
                <a:lnTo>
                  <a:pt x="1093" y="1140"/>
                </a:lnTo>
                <a:lnTo>
                  <a:pt x="1098" y="1144"/>
                </a:lnTo>
                <a:lnTo>
                  <a:pt x="1100" y="1147"/>
                </a:lnTo>
                <a:lnTo>
                  <a:pt x="1101" y="1149"/>
                </a:lnTo>
                <a:lnTo>
                  <a:pt x="1101" y="1149"/>
                </a:lnTo>
                <a:lnTo>
                  <a:pt x="1101" y="1157"/>
                </a:lnTo>
                <a:lnTo>
                  <a:pt x="1100" y="1163"/>
                </a:lnTo>
                <a:lnTo>
                  <a:pt x="1100" y="1163"/>
                </a:lnTo>
                <a:lnTo>
                  <a:pt x="1093" y="1166"/>
                </a:lnTo>
                <a:lnTo>
                  <a:pt x="1088" y="1170"/>
                </a:lnTo>
                <a:lnTo>
                  <a:pt x="1083" y="1174"/>
                </a:lnTo>
                <a:lnTo>
                  <a:pt x="1079" y="1178"/>
                </a:lnTo>
                <a:lnTo>
                  <a:pt x="1073" y="1187"/>
                </a:lnTo>
                <a:lnTo>
                  <a:pt x="1070" y="1199"/>
                </a:lnTo>
                <a:lnTo>
                  <a:pt x="1068" y="1210"/>
                </a:lnTo>
                <a:lnTo>
                  <a:pt x="1067" y="1222"/>
                </a:lnTo>
                <a:lnTo>
                  <a:pt x="1067" y="1246"/>
                </a:lnTo>
                <a:lnTo>
                  <a:pt x="1067" y="1246"/>
                </a:lnTo>
                <a:lnTo>
                  <a:pt x="1051" y="1248"/>
                </a:lnTo>
                <a:lnTo>
                  <a:pt x="1034" y="1251"/>
                </a:lnTo>
                <a:lnTo>
                  <a:pt x="1026" y="1252"/>
                </a:lnTo>
                <a:lnTo>
                  <a:pt x="1020" y="1255"/>
                </a:lnTo>
                <a:lnTo>
                  <a:pt x="1012" y="1260"/>
                </a:lnTo>
                <a:lnTo>
                  <a:pt x="1006" y="1265"/>
                </a:lnTo>
                <a:lnTo>
                  <a:pt x="1006" y="1265"/>
                </a:lnTo>
                <a:lnTo>
                  <a:pt x="983" y="1261"/>
                </a:lnTo>
                <a:lnTo>
                  <a:pt x="961" y="1260"/>
                </a:lnTo>
                <a:lnTo>
                  <a:pt x="940" y="1259"/>
                </a:lnTo>
                <a:lnTo>
                  <a:pt x="920" y="1260"/>
                </a:lnTo>
                <a:lnTo>
                  <a:pt x="899" y="1263"/>
                </a:lnTo>
                <a:lnTo>
                  <a:pt x="878" y="1265"/>
                </a:lnTo>
                <a:lnTo>
                  <a:pt x="841" y="1273"/>
                </a:lnTo>
                <a:lnTo>
                  <a:pt x="841" y="1273"/>
                </a:lnTo>
                <a:lnTo>
                  <a:pt x="831" y="1268"/>
                </a:lnTo>
                <a:lnTo>
                  <a:pt x="820" y="1261"/>
                </a:lnTo>
                <a:lnTo>
                  <a:pt x="811" y="1255"/>
                </a:lnTo>
                <a:lnTo>
                  <a:pt x="803" y="1248"/>
                </a:lnTo>
                <a:lnTo>
                  <a:pt x="787" y="1233"/>
                </a:lnTo>
                <a:lnTo>
                  <a:pt x="772" y="1216"/>
                </a:lnTo>
                <a:lnTo>
                  <a:pt x="742" y="1180"/>
                </a:lnTo>
                <a:lnTo>
                  <a:pt x="727" y="1163"/>
                </a:lnTo>
                <a:lnTo>
                  <a:pt x="708" y="1148"/>
                </a:lnTo>
                <a:lnTo>
                  <a:pt x="708" y="1148"/>
                </a:lnTo>
                <a:lnTo>
                  <a:pt x="694" y="1147"/>
                </a:lnTo>
                <a:lnTo>
                  <a:pt x="680" y="1147"/>
                </a:lnTo>
                <a:lnTo>
                  <a:pt x="665" y="1144"/>
                </a:lnTo>
                <a:lnTo>
                  <a:pt x="659" y="1143"/>
                </a:lnTo>
                <a:lnTo>
                  <a:pt x="651" y="1139"/>
                </a:lnTo>
                <a:lnTo>
                  <a:pt x="651" y="1139"/>
                </a:lnTo>
                <a:lnTo>
                  <a:pt x="648" y="1132"/>
                </a:lnTo>
                <a:lnTo>
                  <a:pt x="646" y="1124"/>
                </a:lnTo>
                <a:lnTo>
                  <a:pt x="647" y="1118"/>
                </a:lnTo>
                <a:lnTo>
                  <a:pt x="648" y="1111"/>
                </a:lnTo>
                <a:lnTo>
                  <a:pt x="651" y="1105"/>
                </a:lnTo>
                <a:lnTo>
                  <a:pt x="655" y="1098"/>
                </a:lnTo>
                <a:lnTo>
                  <a:pt x="664" y="1085"/>
                </a:lnTo>
                <a:lnTo>
                  <a:pt x="672" y="1072"/>
                </a:lnTo>
                <a:lnTo>
                  <a:pt x="676" y="1066"/>
                </a:lnTo>
                <a:lnTo>
                  <a:pt x="677" y="1059"/>
                </a:lnTo>
                <a:lnTo>
                  <a:pt x="678" y="1051"/>
                </a:lnTo>
                <a:lnTo>
                  <a:pt x="678" y="1045"/>
                </a:lnTo>
                <a:lnTo>
                  <a:pt x="676" y="1037"/>
                </a:lnTo>
                <a:lnTo>
                  <a:pt x="670" y="1029"/>
                </a:lnTo>
                <a:lnTo>
                  <a:pt x="670" y="1029"/>
                </a:lnTo>
                <a:lnTo>
                  <a:pt x="673" y="1020"/>
                </a:lnTo>
                <a:lnTo>
                  <a:pt x="674" y="1010"/>
                </a:lnTo>
                <a:lnTo>
                  <a:pt x="673" y="1000"/>
                </a:lnTo>
                <a:lnTo>
                  <a:pt x="670" y="991"/>
                </a:lnTo>
                <a:lnTo>
                  <a:pt x="668" y="984"/>
                </a:lnTo>
                <a:lnTo>
                  <a:pt x="663" y="976"/>
                </a:lnTo>
                <a:lnTo>
                  <a:pt x="656" y="968"/>
                </a:lnTo>
                <a:lnTo>
                  <a:pt x="650" y="960"/>
                </a:lnTo>
                <a:lnTo>
                  <a:pt x="650" y="960"/>
                </a:lnTo>
                <a:lnTo>
                  <a:pt x="650" y="946"/>
                </a:lnTo>
                <a:lnTo>
                  <a:pt x="650" y="939"/>
                </a:lnTo>
                <a:lnTo>
                  <a:pt x="651" y="933"/>
                </a:lnTo>
                <a:lnTo>
                  <a:pt x="651" y="933"/>
                </a:lnTo>
                <a:lnTo>
                  <a:pt x="656" y="929"/>
                </a:lnTo>
                <a:lnTo>
                  <a:pt x="661" y="924"/>
                </a:lnTo>
                <a:lnTo>
                  <a:pt x="664" y="917"/>
                </a:lnTo>
                <a:lnTo>
                  <a:pt x="665" y="914"/>
                </a:lnTo>
                <a:lnTo>
                  <a:pt x="665" y="911"/>
                </a:lnTo>
                <a:lnTo>
                  <a:pt x="665" y="911"/>
                </a:lnTo>
                <a:lnTo>
                  <a:pt x="657" y="905"/>
                </a:lnTo>
                <a:lnTo>
                  <a:pt x="652" y="897"/>
                </a:lnTo>
                <a:lnTo>
                  <a:pt x="648" y="890"/>
                </a:lnTo>
                <a:lnTo>
                  <a:pt x="646" y="882"/>
                </a:lnTo>
                <a:lnTo>
                  <a:pt x="643" y="873"/>
                </a:lnTo>
                <a:lnTo>
                  <a:pt x="642" y="864"/>
                </a:lnTo>
                <a:lnTo>
                  <a:pt x="640" y="845"/>
                </a:lnTo>
                <a:lnTo>
                  <a:pt x="639" y="827"/>
                </a:lnTo>
                <a:lnTo>
                  <a:pt x="637" y="819"/>
                </a:lnTo>
                <a:lnTo>
                  <a:pt x="634" y="813"/>
                </a:lnTo>
                <a:lnTo>
                  <a:pt x="630" y="806"/>
                </a:lnTo>
                <a:lnTo>
                  <a:pt x="625" y="801"/>
                </a:lnTo>
                <a:lnTo>
                  <a:pt x="617" y="797"/>
                </a:lnTo>
                <a:lnTo>
                  <a:pt x="608" y="794"/>
                </a:lnTo>
                <a:lnTo>
                  <a:pt x="608" y="794"/>
                </a:lnTo>
                <a:lnTo>
                  <a:pt x="597" y="804"/>
                </a:lnTo>
                <a:lnTo>
                  <a:pt x="587" y="814"/>
                </a:lnTo>
                <a:lnTo>
                  <a:pt x="579" y="824"/>
                </a:lnTo>
                <a:lnTo>
                  <a:pt x="573" y="836"/>
                </a:lnTo>
                <a:lnTo>
                  <a:pt x="561" y="861"/>
                </a:lnTo>
                <a:lnTo>
                  <a:pt x="554" y="873"/>
                </a:lnTo>
                <a:lnTo>
                  <a:pt x="547" y="884"/>
                </a:lnTo>
                <a:lnTo>
                  <a:pt x="547" y="884"/>
                </a:lnTo>
                <a:lnTo>
                  <a:pt x="540" y="886"/>
                </a:lnTo>
                <a:lnTo>
                  <a:pt x="534" y="887"/>
                </a:lnTo>
                <a:lnTo>
                  <a:pt x="522" y="894"/>
                </a:lnTo>
                <a:lnTo>
                  <a:pt x="498" y="908"/>
                </a:lnTo>
                <a:lnTo>
                  <a:pt x="487" y="914"/>
                </a:lnTo>
                <a:lnTo>
                  <a:pt x="481" y="917"/>
                </a:lnTo>
                <a:lnTo>
                  <a:pt x="475" y="918"/>
                </a:lnTo>
                <a:lnTo>
                  <a:pt x="468" y="920"/>
                </a:lnTo>
                <a:lnTo>
                  <a:pt x="462" y="920"/>
                </a:lnTo>
                <a:lnTo>
                  <a:pt x="455" y="917"/>
                </a:lnTo>
                <a:lnTo>
                  <a:pt x="449" y="914"/>
                </a:lnTo>
                <a:lnTo>
                  <a:pt x="449" y="914"/>
                </a:lnTo>
                <a:lnTo>
                  <a:pt x="434" y="927"/>
                </a:lnTo>
                <a:lnTo>
                  <a:pt x="428" y="934"/>
                </a:lnTo>
                <a:lnTo>
                  <a:pt x="419" y="938"/>
                </a:lnTo>
                <a:lnTo>
                  <a:pt x="419" y="938"/>
                </a:lnTo>
                <a:lnTo>
                  <a:pt x="404" y="933"/>
                </a:lnTo>
                <a:lnTo>
                  <a:pt x="391" y="926"/>
                </a:lnTo>
                <a:lnTo>
                  <a:pt x="380" y="920"/>
                </a:lnTo>
                <a:lnTo>
                  <a:pt x="368" y="912"/>
                </a:lnTo>
                <a:lnTo>
                  <a:pt x="357" y="903"/>
                </a:lnTo>
                <a:lnTo>
                  <a:pt x="348" y="894"/>
                </a:lnTo>
                <a:lnTo>
                  <a:pt x="339" y="883"/>
                </a:lnTo>
                <a:lnTo>
                  <a:pt x="330" y="873"/>
                </a:lnTo>
                <a:lnTo>
                  <a:pt x="316" y="849"/>
                </a:lnTo>
                <a:lnTo>
                  <a:pt x="303" y="824"/>
                </a:lnTo>
                <a:lnTo>
                  <a:pt x="291" y="798"/>
                </a:lnTo>
                <a:lnTo>
                  <a:pt x="281" y="772"/>
                </a:lnTo>
                <a:lnTo>
                  <a:pt x="281" y="772"/>
                </a:lnTo>
                <a:lnTo>
                  <a:pt x="271" y="770"/>
                </a:lnTo>
                <a:lnTo>
                  <a:pt x="264" y="767"/>
                </a:lnTo>
                <a:lnTo>
                  <a:pt x="254" y="766"/>
                </a:lnTo>
                <a:lnTo>
                  <a:pt x="245" y="766"/>
                </a:lnTo>
                <a:lnTo>
                  <a:pt x="228" y="766"/>
                </a:lnTo>
                <a:lnTo>
                  <a:pt x="211" y="767"/>
                </a:lnTo>
                <a:lnTo>
                  <a:pt x="211" y="767"/>
                </a:lnTo>
                <a:lnTo>
                  <a:pt x="209" y="771"/>
                </a:lnTo>
                <a:lnTo>
                  <a:pt x="208" y="775"/>
                </a:lnTo>
                <a:lnTo>
                  <a:pt x="208" y="783"/>
                </a:lnTo>
                <a:lnTo>
                  <a:pt x="209" y="792"/>
                </a:lnTo>
                <a:lnTo>
                  <a:pt x="210" y="800"/>
                </a:lnTo>
                <a:lnTo>
                  <a:pt x="213" y="809"/>
                </a:lnTo>
                <a:lnTo>
                  <a:pt x="214" y="817"/>
                </a:lnTo>
                <a:lnTo>
                  <a:pt x="213" y="826"/>
                </a:lnTo>
                <a:lnTo>
                  <a:pt x="210" y="830"/>
                </a:lnTo>
                <a:lnTo>
                  <a:pt x="208" y="834"/>
                </a:lnTo>
                <a:lnTo>
                  <a:pt x="208" y="834"/>
                </a:lnTo>
                <a:lnTo>
                  <a:pt x="193" y="838"/>
                </a:lnTo>
                <a:lnTo>
                  <a:pt x="180" y="843"/>
                </a:lnTo>
                <a:lnTo>
                  <a:pt x="168" y="848"/>
                </a:lnTo>
                <a:lnTo>
                  <a:pt x="157" y="854"/>
                </a:lnTo>
                <a:lnTo>
                  <a:pt x="135" y="869"/>
                </a:lnTo>
                <a:lnTo>
                  <a:pt x="121" y="875"/>
                </a:lnTo>
                <a:lnTo>
                  <a:pt x="107" y="881"/>
                </a:lnTo>
                <a:lnTo>
                  <a:pt x="107" y="881"/>
                </a:lnTo>
                <a:lnTo>
                  <a:pt x="101" y="870"/>
                </a:lnTo>
                <a:lnTo>
                  <a:pt x="94" y="857"/>
                </a:lnTo>
                <a:lnTo>
                  <a:pt x="94" y="857"/>
                </a:lnTo>
                <a:lnTo>
                  <a:pt x="95" y="847"/>
                </a:lnTo>
                <a:lnTo>
                  <a:pt x="97" y="838"/>
                </a:lnTo>
                <a:lnTo>
                  <a:pt x="102" y="818"/>
                </a:lnTo>
                <a:lnTo>
                  <a:pt x="103" y="809"/>
                </a:lnTo>
                <a:lnTo>
                  <a:pt x="105" y="798"/>
                </a:lnTo>
                <a:lnTo>
                  <a:pt x="105" y="789"/>
                </a:lnTo>
                <a:lnTo>
                  <a:pt x="103" y="779"/>
                </a:lnTo>
                <a:lnTo>
                  <a:pt x="103" y="779"/>
                </a:lnTo>
                <a:lnTo>
                  <a:pt x="77" y="746"/>
                </a:lnTo>
                <a:lnTo>
                  <a:pt x="65" y="729"/>
                </a:lnTo>
                <a:lnTo>
                  <a:pt x="55" y="711"/>
                </a:lnTo>
                <a:lnTo>
                  <a:pt x="45" y="693"/>
                </a:lnTo>
                <a:lnTo>
                  <a:pt x="37" y="673"/>
                </a:lnTo>
                <a:lnTo>
                  <a:pt x="29" y="654"/>
                </a:lnTo>
                <a:lnTo>
                  <a:pt x="25" y="633"/>
                </a:lnTo>
                <a:lnTo>
                  <a:pt x="25" y="633"/>
                </a:lnTo>
                <a:lnTo>
                  <a:pt x="29" y="615"/>
                </a:lnTo>
                <a:lnTo>
                  <a:pt x="31" y="595"/>
                </a:lnTo>
                <a:lnTo>
                  <a:pt x="34" y="575"/>
                </a:lnTo>
                <a:lnTo>
                  <a:pt x="35" y="557"/>
                </a:lnTo>
                <a:lnTo>
                  <a:pt x="37" y="518"/>
                </a:lnTo>
                <a:lnTo>
                  <a:pt x="37" y="479"/>
                </a:lnTo>
                <a:lnTo>
                  <a:pt x="39" y="440"/>
                </a:lnTo>
                <a:lnTo>
                  <a:pt x="41" y="422"/>
                </a:lnTo>
                <a:lnTo>
                  <a:pt x="43" y="402"/>
                </a:lnTo>
                <a:lnTo>
                  <a:pt x="47" y="384"/>
                </a:lnTo>
                <a:lnTo>
                  <a:pt x="52" y="366"/>
                </a:lnTo>
                <a:lnTo>
                  <a:pt x="59" y="347"/>
                </a:lnTo>
                <a:lnTo>
                  <a:pt x="68" y="330"/>
                </a:lnTo>
                <a:lnTo>
                  <a:pt x="68" y="330"/>
                </a:lnTo>
                <a:lnTo>
                  <a:pt x="65" y="324"/>
                </a:lnTo>
                <a:lnTo>
                  <a:pt x="63" y="319"/>
                </a:lnTo>
                <a:lnTo>
                  <a:pt x="59" y="313"/>
                </a:lnTo>
                <a:lnTo>
                  <a:pt x="54" y="309"/>
                </a:lnTo>
                <a:lnTo>
                  <a:pt x="43" y="302"/>
                </a:lnTo>
                <a:lnTo>
                  <a:pt x="31" y="295"/>
                </a:lnTo>
                <a:lnTo>
                  <a:pt x="20" y="289"/>
                </a:lnTo>
                <a:lnTo>
                  <a:pt x="15" y="285"/>
                </a:lnTo>
                <a:lnTo>
                  <a:pt x="9" y="279"/>
                </a:lnTo>
                <a:lnTo>
                  <a:pt x="5" y="274"/>
                </a:lnTo>
                <a:lnTo>
                  <a:pt x="3" y="269"/>
                </a:lnTo>
                <a:lnTo>
                  <a:pt x="0" y="261"/>
                </a:lnTo>
                <a:lnTo>
                  <a:pt x="0" y="253"/>
                </a:lnTo>
                <a:lnTo>
                  <a:pt x="0" y="253"/>
                </a:lnTo>
                <a:lnTo>
                  <a:pt x="7" y="253"/>
                </a:lnTo>
                <a:lnTo>
                  <a:pt x="13" y="251"/>
                </a:lnTo>
                <a:lnTo>
                  <a:pt x="18" y="248"/>
                </a:lnTo>
                <a:lnTo>
                  <a:pt x="22" y="244"/>
                </a:lnTo>
                <a:lnTo>
                  <a:pt x="22" y="244"/>
                </a:lnTo>
                <a:lnTo>
                  <a:pt x="43" y="242"/>
                </a:lnTo>
                <a:lnTo>
                  <a:pt x="64" y="238"/>
                </a:lnTo>
                <a:lnTo>
                  <a:pt x="85" y="233"/>
                </a:lnTo>
                <a:lnTo>
                  <a:pt x="105" y="227"/>
                </a:lnTo>
                <a:lnTo>
                  <a:pt x="144" y="212"/>
                </a:lnTo>
                <a:lnTo>
                  <a:pt x="183" y="199"/>
                </a:lnTo>
                <a:lnTo>
                  <a:pt x="183" y="199"/>
                </a:lnTo>
                <a:lnTo>
                  <a:pt x="191" y="187"/>
                </a:lnTo>
                <a:lnTo>
                  <a:pt x="200" y="179"/>
                </a:lnTo>
                <a:lnTo>
                  <a:pt x="210" y="171"/>
                </a:lnTo>
                <a:lnTo>
                  <a:pt x="222" y="166"/>
                </a:lnTo>
                <a:lnTo>
                  <a:pt x="244" y="157"/>
                </a:lnTo>
                <a:lnTo>
                  <a:pt x="256" y="152"/>
                </a:lnTo>
                <a:lnTo>
                  <a:pt x="266" y="146"/>
                </a:lnTo>
                <a:lnTo>
                  <a:pt x="266" y="146"/>
                </a:lnTo>
                <a:lnTo>
                  <a:pt x="281" y="136"/>
                </a:lnTo>
                <a:lnTo>
                  <a:pt x="291" y="126"/>
                </a:lnTo>
                <a:lnTo>
                  <a:pt x="300" y="114"/>
                </a:lnTo>
                <a:lnTo>
                  <a:pt x="309" y="101"/>
                </a:lnTo>
                <a:lnTo>
                  <a:pt x="309" y="101"/>
                </a:lnTo>
                <a:lnTo>
                  <a:pt x="313" y="96"/>
                </a:lnTo>
                <a:lnTo>
                  <a:pt x="318" y="93"/>
                </a:lnTo>
                <a:lnTo>
                  <a:pt x="324" y="92"/>
                </a:lnTo>
                <a:lnTo>
                  <a:pt x="329" y="89"/>
                </a:lnTo>
                <a:lnTo>
                  <a:pt x="329" y="89"/>
                </a:lnTo>
                <a:lnTo>
                  <a:pt x="352" y="67"/>
                </a:lnTo>
                <a:lnTo>
                  <a:pt x="376" y="42"/>
                </a:lnTo>
                <a:lnTo>
                  <a:pt x="387" y="30"/>
                </a:lnTo>
                <a:lnTo>
                  <a:pt x="401" y="19"/>
                </a:lnTo>
                <a:lnTo>
                  <a:pt x="414" y="10"/>
                </a:lnTo>
                <a:lnTo>
                  <a:pt x="427" y="0"/>
                </a:lnTo>
                <a:lnTo>
                  <a:pt x="427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  <a:bevelB prst="slope"/>
          </a:sp3d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101381" name="그룹 184"/>
          <p:cNvGrpSpPr>
            <a:grpSpLocks/>
          </p:cNvGrpSpPr>
          <p:nvPr/>
        </p:nvGrpSpPr>
        <p:grpSpPr bwMode="auto">
          <a:xfrm>
            <a:off x="1452563" y="1195388"/>
            <a:ext cx="4986337" cy="3665537"/>
            <a:chOff x="571472" y="1571612"/>
            <a:chExt cx="5825342" cy="4282102"/>
          </a:xfrm>
        </p:grpSpPr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5411690" y="3510586"/>
              <a:ext cx="985124" cy="1022412"/>
            </a:xfrm>
            <a:custGeom>
              <a:avLst/>
              <a:gdLst/>
              <a:ahLst/>
              <a:cxnLst>
                <a:cxn ang="0">
                  <a:pos x="356" y="843"/>
                </a:cxn>
                <a:cxn ang="0">
                  <a:pos x="350" y="847"/>
                </a:cxn>
                <a:cxn ang="0">
                  <a:pos x="279" y="803"/>
                </a:cxn>
                <a:cxn ang="0">
                  <a:pos x="127" y="730"/>
                </a:cxn>
                <a:cxn ang="0">
                  <a:pos x="56" y="685"/>
                </a:cxn>
                <a:cxn ang="0">
                  <a:pos x="97" y="559"/>
                </a:cxn>
                <a:cxn ang="0">
                  <a:pos x="65" y="529"/>
                </a:cxn>
                <a:cxn ang="0">
                  <a:pos x="0" y="503"/>
                </a:cxn>
                <a:cxn ang="0">
                  <a:pos x="39" y="375"/>
                </a:cxn>
                <a:cxn ang="0">
                  <a:pos x="74" y="299"/>
                </a:cxn>
                <a:cxn ang="0">
                  <a:pos x="124" y="236"/>
                </a:cxn>
                <a:cxn ang="0">
                  <a:pos x="177" y="198"/>
                </a:cxn>
                <a:cxn ang="0">
                  <a:pos x="254" y="169"/>
                </a:cxn>
                <a:cxn ang="0">
                  <a:pos x="297" y="169"/>
                </a:cxn>
                <a:cxn ang="0">
                  <a:pos x="365" y="176"/>
                </a:cxn>
                <a:cxn ang="0">
                  <a:pos x="387" y="166"/>
                </a:cxn>
                <a:cxn ang="0">
                  <a:pos x="432" y="126"/>
                </a:cxn>
                <a:cxn ang="0">
                  <a:pos x="501" y="83"/>
                </a:cxn>
                <a:cxn ang="0">
                  <a:pos x="574" y="46"/>
                </a:cxn>
                <a:cxn ang="0">
                  <a:pos x="618" y="20"/>
                </a:cxn>
                <a:cxn ang="0">
                  <a:pos x="647" y="9"/>
                </a:cxn>
                <a:cxn ang="0">
                  <a:pos x="666" y="6"/>
                </a:cxn>
                <a:cxn ang="0">
                  <a:pos x="685" y="0"/>
                </a:cxn>
                <a:cxn ang="0">
                  <a:pos x="711" y="52"/>
                </a:cxn>
                <a:cxn ang="0">
                  <a:pos x="755" y="155"/>
                </a:cxn>
                <a:cxn ang="0">
                  <a:pos x="760" y="209"/>
                </a:cxn>
                <a:cxn ang="0">
                  <a:pos x="781" y="237"/>
                </a:cxn>
                <a:cxn ang="0">
                  <a:pos x="782" y="293"/>
                </a:cxn>
                <a:cxn ang="0">
                  <a:pos x="788" y="345"/>
                </a:cxn>
                <a:cxn ang="0">
                  <a:pos x="814" y="366"/>
                </a:cxn>
                <a:cxn ang="0">
                  <a:pos x="818" y="392"/>
                </a:cxn>
                <a:cxn ang="0">
                  <a:pos x="797" y="409"/>
                </a:cxn>
                <a:cxn ang="0">
                  <a:pos x="790" y="435"/>
                </a:cxn>
                <a:cxn ang="0">
                  <a:pos x="776" y="443"/>
                </a:cxn>
                <a:cxn ang="0">
                  <a:pos x="734" y="443"/>
                </a:cxn>
                <a:cxn ang="0">
                  <a:pos x="707" y="453"/>
                </a:cxn>
                <a:cxn ang="0">
                  <a:pos x="681" y="460"/>
                </a:cxn>
                <a:cxn ang="0">
                  <a:pos x="613" y="469"/>
                </a:cxn>
                <a:cxn ang="0">
                  <a:pos x="563" y="472"/>
                </a:cxn>
                <a:cxn ang="0">
                  <a:pos x="520" y="515"/>
                </a:cxn>
                <a:cxn ang="0">
                  <a:pos x="492" y="560"/>
                </a:cxn>
                <a:cxn ang="0">
                  <a:pos x="498" y="578"/>
                </a:cxn>
                <a:cxn ang="0">
                  <a:pos x="488" y="607"/>
                </a:cxn>
                <a:cxn ang="0">
                  <a:pos x="481" y="638"/>
                </a:cxn>
                <a:cxn ang="0">
                  <a:pos x="458" y="650"/>
                </a:cxn>
                <a:cxn ang="0">
                  <a:pos x="440" y="689"/>
                </a:cxn>
                <a:cxn ang="0">
                  <a:pos x="404" y="747"/>
                </a:cxn>
                <a:cxn ang="0">
                  <a:pos x="394" y="783"/>
                </a:cxn>
                <a:cxn ang="0">
                  <a:pos x="385" y="801"/>
                </a:cxn>
                <a:cxn ang="0">
                  <a:pos x="356" y="817"/>
                </a:cxn>
                <a:cxn ang="0">
                  <a:pos x="355" y="831"/>
                </a:cxn>
              </a:cxnLst>
              <a:rect l="0" t="0" r="r" b="b"/>
              <a:pathLst>
                <a:path w="819" h="850">
                  <a:moveTo>
                    <a:pt x="355" y="831"/>
                  </a:moveTo>
                  <a:lnTo>
                    <a:pt x="355" y="831"/>
                  </a:lnTo>
                  <a:lnTo>
                    <a:pt x="356" y="838"/>
                  </a:lnTo>
                  <a:lnTo>
                    <a:pt x="356" y="843"/>
                  </a:lnTo>
                  <a:lnTo>
                    <a:pt x="353" y="847"/>
                  </a:lnTo>
                  <a:lnTo>
                    <a:pt x="353" y="847"/>
                  </a:lnTo>
                  <a:lnTo>
                    <a:pt x="351" y="850"/>
                  </a:lnTo>
                  <a:lnTo>
                    <a:pt x="350" y="847"/>
                  </a:lnTo>
                  <a:lnTo>
                    <a:pt x="350" y="847"/>
                  </a:lnTo>
                  <a:lnTo>
                    <a:pt x="333" y="835"/>
                  </a:lnTo>
                  <a:lnTo>
                    <a:pt x="316" y="824"/>
                  </a:lnTo>
                  <a:lnTo>
                    <a:pt x="279" y="803"/>
                  </a:lnTo>
                  <a:lnTo>
                    <a:pt x="241" y="784"/>
                  </a:lnTo>
                  <a:lnTo>
                    <a:pt x="203" y="766"/>
                  </a:lnTo>
                  <a:lnTo>
                    <a:pt x="164" y="748"/>
                  </a:lnTo>
                  <a:lnTo>
                    <a:pt x="127" y="730"/>
                  </a:lnTo>
                  <a:lnTo>
                    <a:pt x="90" y="709"/>
                  </a:lnTo>
                  <a:lnTo>
                    <a:pt x="73" y="697"/>
                  </a:lnTo>
                  <a:lnTo>
                    <a:pt x="56" y="685"/>
                  </a:lnTo>
                  <a:lnTo>
                    <a:pt x="56" y="685"/>
                  </a:lnTo>
                  <a:lnTo>
                    <a:pt x="69" y="654"/>
                  </a:lnTo>
                  <a:lnTo>
                    <a:pt x="80" y="623"/>
                  </a:lnTo>
                  <a:lnTo>
                    <a:pt x="89" y="592"/>
                  </a:lnTo>
                  <a:lnTo>
                    <a:pt x="97" y="559"/>
                  </a:lnTo>
                  <a:lnTo>
                    <a:pt x="97" y="559"/>
                  </a:lnTo>
                  <a:lnTo>
                    <a:pt x="87" y="547"/>
                  </a:lnTo>
                  <a:lnTo>
                    <a:pt x="77" y="538"/>
                  </a:lnTo>
                  <a:lnTo>
                    <a:pt x="65" y="529"/>
                  </a:lnTo>
                  <a:lnTo>
                    <a:pt x="54" y="522"/>
                  </a:lnTo>
                  <a:lnTo>
                    <a:pt x="40" y="517"/>
                  </a:lnTo>
                  <a:lnTo>
                    <a:pt x="27" y="512"/>
                  </a:lnTo>
                  <a:lnTo>
                    <a:pt x="0" y="503"/>
                  </a:lnTo>
                  <a:lnTo>
                    <a:pt x="0" y="503"/>
                  </a:lnTo>
                  <a:lnTo>
                    <a:pt x="13" y="460"/>
                  </a:lnTo>
                  <a:lnTo>
                    <a:pt x="25" y="417"/>
                  </a:lnTo>
                  <a:lnTo>
                    <a:pt x="39" y="375"/>
                  </a:lnTo>
                  <a:lnTo>
                    <a:pt x="47" y="356"/>
                  </a:lnTo>
                  <a:lnTo>
                    <a:pt x="56" y="336"/>
                  </a:lnTo>
                  <a:lnTo>
                    <a:pt x="65" y="318"/>
                  </a:lnTo>
                  <a:lnTo>
                    <a:pt x="74" y="299"/>
                  </a:lnTo>
                  <a:lnTo>
                    <a:pt x="85" y="281"/>
                  </a:lnTo>
                  <a:lnTo>
                    <a:pt x="97" y="266"/>
                  </a:lnTo>
                  <a:lnTo>
                    <a:pt x="110" y="250"/>
                  </a:lnTo>
                  <a:lnTo>
                    <a:pt x="124" y="236"/>
                  </a:lnTo>
                  <a:lnTo>
                    <a:pt x="140" y="22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77" y="198"/>
                  </a:lnTo>
                  <a:lnTo>
                    <a:pt x="207" y="185"/>
                  </a:lnTo>
                  <a:lnTo>
                    <a:pt x="223" y="178"/>
                  </a:lnTo>
                  <a:lnTo>
                    <a:pt x="239" y="173"/>
                  </a:lnTo>
                  <a:lnTo>
                    <a:pt x="254" y="169"/>
                  </a:lnTo>
                  <a:lnTo>
                    <a:pt x="269" y="166"/>
                  </a:lnTo>
                  <a:lnTo>
                    <a:pt x="269" y="166"/>
                  </a:lnTo>
                  <a:lnTo>
                    <a:pt x="284" y="166"/>
                  </a:lnTo>
                  <a:lnTo>
                    <a:pt x="297" y="169"/>
                  </a:lnTo>
                  <a:lnTo>
                    <a:pt x="323" y="174"/>
                  </a:lnTo>
                  <a:lnTo>
                    <a:pt x="336" y="177"/>
                  </a:lnTo>
                  <a:lnTo>
                    <a:pt x="351" y="178"/>
                  </a:lnTo>
                  <a:lnTo>
                    <a:pt x="365" y="176"/>
                  </a:lnTo>
                  <a:lnTo>
                    <a:pt x="372" y="174"/>
                  </a:lnTo>
                  <a:lnTo>
                    <a:pt x="381" y="170"/>
                  </a:lnTo>
                  <a:lnTo>
                    <a:pt x="381" y="170"/>
                  </a:lnTo>
                  <a:lnTo>
                    <a:pt x="387" y="166"/>
                  </a:lnTo>
                  <a:lnTo>
                    <a:pt x="394" y="161"/>
                  </a:lnTo>
                  <a:lnTo>
                    <a:pt x="408" y="148"/>
                  </a:lnTo>
                  <a:lnTo>
                    <a:pt x="423" y="134"/>
                  </a:lnTo>
                  <a:lnTo>
                    <a:pt x="432" y="126"/>
                  </a:lnTo>
                  <a:lnTo>
                    <a:pt x="441" y="120"/>
                  </a:lnTo>
                  <a:lnTo>
                    <a:pt x="441" y="120"/>
                  </a:lnTo>
                  <a:lnTo>
                    <a:pt x="470" y="101"/>
                  </a:lnTo>
                  <a:lnTo>
                    <a:pt x="501" y="83"/>
                  </a:lnTo>
                  <a:lnTo>
                    <a:pt x="566" y="48"/>
                  </a:lnTo>
                  <a:lnTo>
                    <a:pt x="566" y="48"/>
                  </a:lnTo>
                  <a:lnTo>
                    <a:pt x="570" y="48"/>
                  </a:lnTo>
                  <a:lnTo>
                    <a:pt x="574" y="46"/>
                  </a:lnTo>
                  <a:lnTo>
                    <a:pt x="574" y="46"/>
                  </a:lnTo>
                  <a:lnTo>
                    <a:pt x="587" y="41"/>
                  </a:lnTo>
                  <a:lnTo>
                    <a:pt x="599" y="35"/>
                  </a:lnTo>
                  <a:lnTo>
                    <a:pt x="618" y="20"/>
                  </a:lnTo>
                  <a:lnTo>
                    <a:pt x="627" y="14"/>
                  </a:lnTo>
                  <a:lnTo>
                    <a:pt x="636" y="10"/>
                  </a:lnTo>
                  <a:lnTo>
                    <a:pt x="642" y="9"/>
                  </a:lnTo>
                  <a:lnTo>
                    <a:pt x="647" y="9"/>
                  </a:lnTo>
                  <a:lnTo>
                    <a:pt x="653" y="9"/>
                  </a:lnTo>
                  <a:lnTo>
                    <a:pt x="659" y="10"/>
                  </a:lnTo>
                  <a:lnTo>
                    <a:pt x="659" y="10"/>
                  </a:lnTo>
                  <a:lnTo>
                    <a:pt x="666" y="6"/>
                  </a:lnTo>
                  <a:lnTo>
                    <a:pt x="673" y="2"/>
                  </a:lnTo>
                  <a:lnTo>
                    <a:pt x="677" y="1"/>
                  </a:lnTo>
                  <a:lnTo>
                    <a:pt x="681" y="0"/>
                  </a:lnTo>
                  <a:lnTo>
                    <a:pt x="685" y="0"/>
                  </a:lnTo>
                  <a:lnTo>
                    <a:pt x="690" y="1"/>
                  </a:lnTo>
                  <a:lnTo>
                    <a:pt x="690" y="1"/>
                  </a:lnTo>
                  <a:lnTo>
                    <a:pt x="699" y="27"/>
                  </a:lnTo>
                  <a:lnTo>
                    <a:pt x="711" y="52"/>
                  </a:lnTo>
                  <a:lnTo>
                    <a:pt x="736" y="103"/>
                  </a:lnTo>
                  <a:lnTo>
                    <a:pt x="746" y="127"/>
                  </a:lnTo>
                  <a:lnTo>
                    <a:pt x="751" y="140"/>
                  </a:lnTo>
                  <a:lnTo>
                    <a:pt x="755" y="155"/>
                  </a:lnTo>
                  <a:lnTo>
                    <a:pt x="758" y="168"/>
                  </a:lnTo>
                  <a:lnTo>
                    <a:pt x="760" y="181"/>
                  </a:lnTo>
                  <a:lnTo>
                    <a:pt x="760" y="195"/>
                  </a:lnTo>
                  <a:lnTo>
                    <a:pt x="760" y="209"/>
                  </a:lnTo>
                  <a:lnTo>
                    <a:pt x="760" y="209"/>
                  </a:lnTo>
                  <a:lnTo>
                    <a:pt x="769" y="219"/>
                  </a:lnTo>
                  <a:lnTo>
                    <a:pt x="777" y="228"/>
                  </a:lnTo>
                  <a:lnTo>
                    <a:pt x="781" y="237"/>
                  </a:lnTo>
                  <a:lnTo>
                    <a:pt x="784" y="247"/>
                  </a:lnTo>
                  <a:lnTo>
                    <a:pt x="785" y="259"/>
                  </a:lnTo>
                  <a:lnTo>
                    <a:pt x="785" y="271"/>
                  </a:lnTo>
                  <a:lnTo>
                    <a:pt x="782" y="293"/>
                  </a:lnTo>
                  <a:lnTo>
                    <a:pt x="781" y="316"/>
                  </a:lnTo>
                  <a:lnTo>
                    <a:pt x="781" y="327"/>
                  </a:lnTo>
                  <a:lnTo>
                    <a:pt x="784" y="336"/>
                  </a:lnTo>
                  <a:lnTo>
                    <a:pt x="788" y="345"/>
                  </a:lnTo>
                  <a:lnTo>
                    <a:pt x="793" y="354"/>
                  </a:lnTo>
                  <a:lnTo>
                    <a:pt x="802" y="361"/>
                  </a:lnTo>
                  <a:lnTo>
                    <a:pt x="814" y="366"/>
                  </a:lnTo>
                  <a:lnTo>
                    <a:pt x="814" y="366"/>
                  </a:lnTo>
                  <a:lnTo>
                    <a:pt x="816" y="372"/>
                  </a:lnTo>
                  <a:lnTo>
                    <a:pt x="819" y="379"/>
                  </a:lnTo>
                  <a:lnTo>
                    <a:pt x="819" y="385"/>
                  </a:lnTo>
                  <a:lnTo>
                    <a:pt x="818" y="392"/>
                  </a:lnTo>
                  <a:lnTo>
                    <a:pt x="818" y="392"/>
                  </a:lnTo>
                  <a:lnTo>
                    <a:pt x="806" y="399"/>
                  </a:lnTo>
                  <a:lnTo>
                    <a:pt x="801" y="404"/>
                  </a:lnTo>
                  <a:lnTo>
                    <a:pt x="797" y="409"/>
                  </a:lnTo>
                  <a:lnTo>
                    <a:pt x="793" y="414"/>
                  </a:lnTo>
                  <a:lnTo>
                    <a:pt x="792" y="421"/>
                  </a:lnTo>
                  <a:lnTo>
                    <a:pt x="790" y="427"/>
                  </a:lnTo>
                  <a:lnTo>
                    <a:pt x="790" y="435"/>
                  </a:lnTo>
                  <a:lnTo>
                    <a:pt x="790" y="435"/>
                  </a:lnTo>
                  <a:lnTo>
                    <a:pt x="786" y="439"/>
                  </a:lnTo>
                  <a:lnTo>
                    <a:pt x="781" y="442"/>
                  </a:lnTo>
                  <a:lnTo>
                    <a:pt x="776" y="443"/>
                  </a:lnTo>
                  <a:lnTo>
                    <a:pt x="771" y="444"/>
                  </a:lnTo>
                  <a:lnTo>
                    <a:pt x="759" y="444"/>
                  </a:lnTo>
                  <a:lnTo>
                    <a:pt x="746" y="443"/>
                  </a:lnTo>
                  <a:lnTo>
                    <a:pt x="734" y="443"/>
                  </a:lnTo>
                  <a:lnTo>
                    <a:pt x="721" y="445"/>
                  </a:lnTo>
                  <a:lnTo>
                    <a:pt x="716" y="447"/>
                  </a:lnTo>
                  <a:lnTo>
                    <a:pt x="711" y="449"/>
                  </a:lnTo>
                  <a:lnTo>
                    <a:pt x="707" y="453"/>
                  </a:lnTo>
                  <a:lnTo>
                    <a:pt x="703" y="459"/>
                  </a:lnTo>
                  <a:lnTo>
                    <a:pt x="703" y="459"/>
                  </a:lnTo>
                  <a:lnTo>
                    <a:pt x="691" y="459"/>
                  </a:lnTo>
                  <a:lnTo>
                    <a:pt x="681" y="460"/>
                  </a:lnTo>
                  <a:lnTo>
                    <a:pt x="657" y="462"/>
                  </a:lnTo>
                  <a:lnTo>
                    <a:pt x="635" y="466"/>
                  </a:lnTo>
                  <a:lnTo>
                    <a:pt x="613" y="469"/>
                  </a:lnTo>
                  <a:lnTo>
                    <a:pt x="613" y="469"/>
                  </a:lnTo>
                  <a:lnTo>
                    <a:pt x="599" y="469"/>
                  </a:lnTo>
                  <a:lnTo>
                    <a:pt x="584" y="469"/>
                  </a:lnTo>
                  <a:lnTo>
                    <a:pt x="570" y="470"/>
                  </a:lnTo>
                  <a:lnTo>
                    <a:pt x="563" y="472"/>
                  </a:lnTo>
                  <a:lnTo>
                    <a:pt x="559" y="474"/>
                  </a:lnTo>
                  <a:lnTo>
                    <a:pt x="559" y="474"/>
                  </a:lnTo>
                  <a:lnTo>
                    <a:pt x="540" y="492"/>
                  </a:lnTo>
                  <a:lnTo>
                    <a:pt x="520" y="515"/>
                  </a:lnTo>
                  <a:lnTo>
                    <a:pt x="511" y="526"/>
                  </a:lnTo>
                  <a:lnTo>
                    <a:pt x="503" y="538"/>
                  </a:lnTo>
                  <a:lnTo>
                    <a:pt x="497" y="550"/>
                  </a:lnTo>
                  <a:lnTo>
                    <a:pt x="492" y="560"/>
                  </a:lnTo>
                  <a:lnTo>
                    <a:pt x="492" y="560"/>
                  </a:lnTo>
                  <a:lnTo>
                    <a:pt x="493" y="564"/>
                  </a:lnTo>
                  <a:lnTo>
                    <a:pt x="494" y="571"/>
                  </a:lnTo>
                  <a:lnTo>
                    <a:pt x="498" y="578"/>
                  </a:lnTo>
                  <a:lnTo>
                    <a:pt x="498" y="578"/>
                  </a:lnTo>
                  <a:lnTo>
                    <a:pt x="497" y="585"/>
                  </a:lnTo>
                  <a:lnTo>
                    <a:pt x="494" y="593"/>
                  </a:lnTo>
                  <a:lnTo>
                    <a:pt x="488" y="607"/>
                  </a:lnTo>
                  <a:lnTo>
                    <a:pt x="483" y="623"/>
                  </a:lnTo>
                  <a:lnTo>
                    <a:pt x="481" y="631"/>
                  </a:lnTo>
                  <a:lnTo>
                    <a:pt x="481" y="638"/>
                  </a:lnTo>
                  <a:lnTo>
                    <a:pt x="481" y="638"/>
                  </a:lnTo>
                  <a:lnTo>
                    <a:pt x="475" y="640"/>
                  </a:lnTo>
                  <a:lnTo>
                    <a:pt x="470" y="642"/>
                  </a:lnTo>
                  <a:lnTo>
                    <a:pt x="463" y="645"/>
                  </a:lnTo>
                  <a:lnTo>
                    <a:pt x="458" y="650"/>
                  </a:lnTo>
                  <a:lnTo>
                    <a:pt x="458" y="650"/>
                  </a:lnTo>
                  <a:lnTo>
                    <a:pt x="454" y="665"/>
                  </a:lnTo>
                  <a:lnTo>
                    <a:pt x="447" y="678"/>
                  </a:lnTo>
                  <a:lnTo>
                    <a:pt x="440" y="689"/>
                  </a:lnTo>
                  <a:lnTo>
                    <a:pt x="432" y="702"/>
                  </a:lnTo>
                  <a:lnTo>
                    <a:pt x="423" y="715"/>
                  </a:lnTo>
                  <a:lnTo>
                    <a:pt x="413" y="730"/>
                  </a:lnTo>
                  <a:lnTo>
                    <a:pt x="404" y="747"/>
                  </a:lnTo>
                  <a:lnTo>
                    <a:pt x="396" y="766"/>
                  </a:lnTo>
                  <a:lnTo>
                    <a:pt x="396" y="766"/>
                  </a:lnTo>
                  <a:lnTo>
                    <a:pt x="395" y="775"/>
                  </a:lnTo>
                  <a:lnTo>
                    <a:pt x="394" y="783"/>
                  </a:lnTo>
                  <a:lnTo>
                    <a:pt x="391" y="792"/>
                  </a:lnTo>
                  <a:lnTo>
                    <a:pt x="389" y="796"/>
                  </a:lnTo>
                  <a:lnTo>
                    <a:pt x="385" y="801"/>
                  </a:lnTo>
                  <a:lnTo>
                    <a:pt x="385" y="801"/>
                  </a:lnTo>
                  <a:lnTo>
                    <a:pt x="377" y="805"/>
                  </a:lnTo>
                  <a:lnTo>
                    <a:pt x="370" y="808"/>
                  </a:lnTo>
                  <a:lnTo>
                    <a:pt x="363" y="812"/>
                  </a:lnTo>
                  <a:lnTo>
                    <a:pt x="356" y="817"/>
                  </a:lnTo>
                  <a:lnTo>
                    <a:pt x="356" y="817"/>
                  </a:lnTo>
                  <a:lnTo>
                    <a:pt x="355" y="824"/>
                  </a:lnTo>
                  <a:lnTo>
                    <a:pt x="355" y="831"/>
                  </a:lnTo>
                  <a:lnTo>
                    <a:pt x="355" y="83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4757347" y="4115614"/>
              <a:ext cx="1307484" cy="1199229"/>
            </a:xfrm>
            <a:custGeom>
              <a:avLst/>
              <a:gdLst/>
              <a:ahLst/>
              <a:cxnLst>
                <a:cxn ang="0">
                  <a:pos x="634" y="206"/>
                </a:cxn>
                <a:cxn ang="0">
                  <a:pos x="785" y="281"/>
                </a:cxn>
                <a:cxn ang="0">
                  <a:pos x="894" y="344"/>
                </a:cxn>
                <a:cxn ang="0">
                  <a:pos x="888" y="348"/>
                </a:cxn>
                <a:cxn ang="0">
                  <a:pos x="860" y="409"/>
                </a:cxn>
                <a:cxn ang="0">
                  <a:pos x="854" y="469"/>
                </a:cxn>
                <a:cxn ang="0">
                  <a:pos x="871" y="491"/>
                </a:cxn>
                <a:cxn ang="0">
                  <a:pos x="901" y="504"/>
                </a:cxn>
                <a:cxn ang="0">
                  <a:pos x="933" y="504"/>
                </a:cxn>
                <a:cxn ang="0">
                  <a:pos x="977" y="477"/>
                </a:cxn>
                <a:cxn ang="0">
                  <a:pos x="995" y="487"/>
                </a:cxn>
                <a:cxn ang="0">
                  <a:pos x="1023" y="516"/>
                </a:cxn>
                <a:cxn ang="0">
                  <a:pos x="1042" y="519"/>
                </a:cxn>
                <a:cxn ang="0">
                  <a:pos x="1062" y="521"/>
                </a:cxn>
                <a:cxn ang="0">
                  <a:pos x="1070" y="540"/>
                </a:cxn>
                <a:cxn ang="0">
                  <a:pos x="1087" y="558"/>
                </a:cxn>
                <a:cxn ang="0">
                  <a:pos x="1076" y="605"/>
                </a:cxn>
                <a:cxn ang="0">
                  <a:pos x="1068" y="654"/>
                </a:cxn>
                <a:cxn ang="0">
                  <a:pos x="1060" y="677"/>
                </a:cxn>
                <a:cxn ang="0">
                  <a:pos x="1017" y="708"/>
                </a:cxn>
                <a:cxn ang="0">
                  <a:pos x="990" y="751"/>
                </a:cxn>
                <a:cxn ang="0">
                  <a:pos x="974" y="759"/>
                </a:cxn>
                <a:cxn ang="0">
                  <a:pos x="947" y="790"/>
                </a:cxn>
                <a:cxn ang="0">
                  <a:pos x="931" y="834"/>
                </a:cxn>
                <a:cxn ang="0">
                  <a:pos x="900" y="868"/>
                </a:cxn>
                <a:cxn ang="0">
                  <a:pos x="835" y="909"/>
                </a:cxn>
                <a:cxn ang="0">
                  <a:pos x="813" y="906"/>
                </a:cxn>
                <a:cxn ang="0">
                  <a:pos x="766" y="886"/>
                </a:cxn>
                <a:cxn ang="0">
                  <a:pos x="744" y="885"/>
                </a:cxn>
                <a:cxn ang="0">
                  <a:pos x="729" y="910"/>
                </a:cxn>
                <a:cxn ang="0">
                  <a:pos x="757" y="946"/>
                </a:cxn>
                <a:cxn ang="0">
                  <a:pos x="779" y="982"/>
                </a:cxn>
                <a:cxn ang="0">
                  <a:pos x="725" y="992"/>
                </a:cxn>
                <a:cxn ang="0">
                  <a:pos x="673" y="979"/>
                </a:cxn>
                <a:cxn ang="0">
                  <a:pos x="660" y="995"/>
                </a:cxn>
                <a:cxn ang="0">
                  <a:pos x="650" y="997"/>
                </a:cxn>
                <a:cxn ang="0">
                  <a:pos x="586" y="892"/>
                </a:cxn>
                <a:cxn ang="0">
                  <a:pos x="532" y="799"/>
                </a:cxn>
                <a:cxn ang="0">
                  <a:pos x="481" y="718"/>
                </a:cxn>
                <a:cxn ang="0">
                  <a:pos x="407" y="650"/>
                </a:cxn>
                <a:cxn ang="0">
                  <a:pos x="324" y="606"/>
                </a:cxn>
                <a:cxn ang="0">
                  <a:pos x="152" y="551"/>
                </a:cxn>
                <a:cxn ang="0">
                  <a:pos x="80" y="533"/>
                </a:cxn>
                <a:cxn ang="0">
                  <a:pos x="42" y="510"/>
                </a:cxn>
                <a:cxn ang="0">
                  <a:pos x="28" y="485"/>
                </a:cxn>
                <a:cxn ang="0">
                  <a:pos x="15" y="417"/>
                </a:cxn>
                <a:cxn ang="0">
                  <a:pos x="7" y="332"/>
                </a:cxn>
                <a:cxn ang="0">
                  <a:pos x="2" y="308"/>
                </a:cxn>
                <a:cxn ang="0">
                  <a:pos x="39" y="302"/>
                </a:cxn>
                <a:cxn ang="0">
                  <a:pos x="149" y="323"/>
                </a:cxn>
                <a:cxn ang="0">
                  <a:pos x="197" y="321"/>
                </a:cxn>
                <a:cxn ang="0">
                  <a:pos x="300" y="285"/>
                </a:cxn>
                <a:cxn ang="0">
                  <a:pos x="381" y="240"/>
                </a:cxn>
                <a:cxn ang="0">
                  <a:pos x="408" y="205"/>
                </a:cxn>
                <a:cxn ang="0">
                  <a:pos x="449" y="162"/>
                </a:cxn>
                <a:cxn ang="0">
                  <a:pos x="496" y="65"/>
                </a:cxn>
                <a:cxn ang="0">
                  <a:pos x="538" y="15"/>
                </a:cxn>
                <a:cxn ang="0">
                  <a:pos x="544" y="0"/>
                </a:cxn>
                <a:cxn ang="0">
                  <a:pos x="609" y="26"/>
                </a:cxn>
                <a:cxn ang="0">
                  <a:pos x="641" y="56"/>
                </a:cxn>
                <a:cxn ang="0">
                  <a:pos x="600" y="182"/>
                </a:cxn>
              </a:cxnLst>
              <a:rect l="0" t="0" r="r" b="b"/>
              <a:pathLst>
                <a:path w="1087" h="997">
                  <a:moveTo>
                    <a:pt x="600" y="182"/>
                  </a:moveTo>
                  <a:lnTo>
                    <a:pt x="600" y="182"/>
                  </a:lnTo>
                  <a:lnTo>
                    <a:pt x="617" y="194"/>
                  </a:lnTo>
                  <a:lnTo>
                    <a:pt x="634" y="206"/>
                  </a:lnTo>
                  <a:lnTo>
                    <a:pt x="671" y="227"/>
                  </a:lnTo>
                  <a:lnTo>
                    <a:pt x="708" y="245"/>
                  </a:lnTo>
                  <a:lnTo>
                    <a:pt x="747" y="263"/>
                  </a:lnTo>
                  <a:lnTo>
                    <a:pt x="785" y="281"/>
                  </a:lnTo>
                  <a:lnTo>
                    <a:pt x="823" y="300"/>
                  </a:lnTo>
                  <a:lnTo>
                    <a:pt x="860" y="321"/>
                  </a:lnTo>
                  <a:lnTo>
                    <a:pt x="877" y="332"/>
                  </a:lnTo>
                  <a:lnTo>
                    <a:pt x="894" y="344"/>
                  </a:lnTo>
                  <a:lnTo>
                    <a:pt x="895" y="347"/>
                  </a:lnTo>
                  <a:lnTo>
                    <a:pt x="895" y="347"/>
                  </a:lnTo>
                  <a:lnTo>
                    <a:pt x="891" y="348"/>
                  </a:lnTo>
                  <a:lnTo>
                    <a:pt x="888" y="348"/>
                  </a:lnTo>
                  <a:lnTo>
                    <a:pt x="888" y="348"/>
                  </a:lnTo>
                  <a:lnTo>
                    <a:pt x="873" y="377"/>
                  </a:lnTo>
                  <a:lnTo>
                    <a:pt x="866" y="392"/>
                  </a:lnTo>
                  <a:lnTo>
                    <a:pt x="860" y="409"/>
                  </a:lnTo>
                  <a:lnTo>
                    <a:pt x="856" y="426"/>
                  </a:lnTo>
                  <a:lnTo>
                    <a:pt x="853" y="443"/>
                  </a:lnTo>
                  <a:lnTo>
                    <a:pt x="853" y="460"/>
                  </a:lnTo>
                  <a:lnTo>
                    <a:pt x="854" y="469"/>
                  </a:lnTo>
                  <a:lnTo>
                    <a:pt x="857" y="478"/>
                  </a:lnTo>
                  <a:lnTo>
                    <a:pt x="857" y="478"/>
                  </a:lnTo>
                  <a:lnTo>
                    <a:pt x="864" y="485"/>
                  </a:lnTo>
                  <a:lnTo>
                    <a:pt x="871" y="491"/>
                  </a:lnTo>
                  <a:lnTo>
                    <a:pt x="879" y="495"/>
                  </a:lnTo>
                  <a:lnTo>
                    <a:pt x="887" y="499"/>
                  </a:lnTo>
                  <a:lnTo>
                    <a:pt x="894" y="503"/>
                  </a:lnTo>
                  <a:lnTo>
                    <a:pt x="901" y="504"/>
                  </a:lnTo>
                  <a:lnTo>
                    <a:pt x="909" y="506"/>
                  </a:lnTo>
                  <a:lnTo>
                    <a:pt x="917" y="506"/>
                  </a:lnTo>
                  <a:lnTo>
                    <a:pt x="925" y="506"/>
                  </a:lnTo>
                  <a:lnTo>
                    <a:pt x="933" y="504"/>
                  </a:lnTo>
                  <a:lnTo>
                    <a:pt x="940" y="502"/>
                  </a:lnTo>
                  <a:lnTo>
                    <a:pt x="948" y="498"/>
                  </a:lnTo>
                  <a:lnTo>
                    <a:pt x="963" y="489"/>
                  </a:lnTo>
                  <a:lnTo>
                    <a:pt x="977" y="477"/>
                  </a:lnTo>
                  <a:lnTo>
                    <a:pt x="977" y="477"/>
                  </a:lnTo>
                  <a:lnTo>
                    <a:pt x="982" y="478"/>
                  </a:lnTo>
                  <a:lnTo>
                    <a:pt x="987" y="481"/>
                  </a:lnTo>
                  <a:lnTo>
                    <a:pt x="995" y="487"/>
                  </a:lnTo>
                  <a:lnTo>
                    <a:pt x="1003" y="497"/>
                  </a:lnTo>
                  <a:lnTo>
                    <a:pt x="1011" y="504"/>
                  </a:lnTo>
                  <a:lnTo>
                    <a:pt x="1019" y="512"/>
                  </a:lnTo>
                  <a:lnTo>
                    <a:pt x="1023" y="516"/>
                  </a:lnTo>
                  <a:lnTo>
                    <a:pt x="1027" y="517"/>
                  </a:lnTo>
                  <a:lnTo>
                    <a:pt x="1032" y="519"/>
                  </a:lnTo>
                  <a:lnTo>
                    <a:pt x="1037" y="520"/>
                  </a:lnTo>
                  <a:lnTo>
                    <a:pt x="1042" y="519"/>
                  </a:lnTo>
                  <a:lnTo>
                    <a:pt x="1049" y="516"/>
                  </a:lnTo>
                  <a:lnTo>
                    <a:pt x="1049" y="516"/>
                  </a:lnTo>
                  <a:lnTo>
                    <a:pt x="1062" y="521"/>
                  </a:lnTo>
                  <a:lnTo>
                    <a:pt x="1062" y="521"/>
                  </a:lnTo>
                  <a:lnTo>
                    <a:pt x="1062" y="527"/>
                  </a:lnTo>
                  <a:lnTo>
                    <a:pt x="1063" y="532"/>
                  </a:lnTo>
                  <a:lnTo>
                    <a:pt x="1066" y="536"/>
                  </a:lnTo>
                  <a:lnTo>
                    <a:pt x="1070" y="540"/>
                  </a:lnTo>
                  <a:lnTo>
                    <a:pt x="1077" y="546"/>
                  </a:lnTo>
                  <a:lnTo>
                    <a:pt x="1087" y="551"/>
                  </a:lnTo>
                  <a:lnTo>
                    <a:pt x="1087" y="551"/>
                  </a:lnTo>
                  <a:lnTo>
                    <a:pt x="1087" y="558"/>
                  </a:lnTo>
                  <a:lnTo>
                    <a:pt x="1087" y="564"/>
                  </a:lnTo>
                  <a:lnTo>
                    <a:pt x="1084" y="577"/>
                  </a:lnTo>
                  <a:lnTo>
                    <a:pt x="1080" y="592"/>
                  </a:lnTo>
                  <a:lnTo>
                    <a:pt x="1076" y="605"/>
                  </a:lnTo>
                  <a:lnTo>
                    <a:pt x="1071" y="618"/>
                  </a:lnTo>
                  <a:lnTo>
                    <a:pt x="1068" y="632"/>
                  </a:lnTo>
                  <a:lnTo>
                    <a:pt x="1068" y="647"/>
                  </a:lnTo>
                  <a:lnTo>
                    <a:pt x="1068" y="654"/>
                  </a:lnTo>
                  <a:lnTo>
                    <a:pt x="1071" y="662"/>
                  </a:lnTo>
                  <a:lnTo>
                    <a:pt x="1071" y="662"/>
                  </a:lnTo>
                  <a:lnTo>
                    <a:pt x="1066" y="669"/>
                  </a:lnTo>
                  <a:lnTo>
                    <a:pt x="1060" y="677"/>
                  </a:lnTo>
                  <a:lnTo>
                    <a:pt x="1047" y="688"/>
                  </a:lnTo>
                  <a:lnTo>
                    <a:pt x="1033" y="699"/>
                  </a:lnTo>
                  <a:lnTo>
                    <a:pt x="1017" y="708"/>
                  </a:lnTo>
                  <a:lnTo>
                    <a:pt x="1017" y="708"/>
                  </a:lnTo>
                  <a:lnTo>
                    <a:pt x="1015" y="717"/>
                  </a:lnTo>
                  <a:lnTo>
                    <a:pt x="1011" y="725"/>
                  </a:lnTo>
                  <a:lnTo>
                    <a:pt x="1000" y="739"/>
                  </a:lnTo>
                  <a:lnTo>
                    <a:pt x="990" y="751"/>
                  </a:lnTo>
                  <a:lnTo>
                    <a:pt x="985" y="755"/>
                  </a:lnTo>
                  <a:lnTo>
                    <a:pt x="980" y="756"/>
                  </a:lnTo>
                  <a:lnTo>
                    <a:pt x="980" y="756"/>
                  </a:lnTo>
                  <a:lnTo>
                    <a:pt x="974" y="759"/>
                  </a:lnTo>
                  <a:lnTo>
                    <a:pt x="969" y="761"/>
                  </a:lnTo>
                  <a:lnTo>
                    <a:pt x="960" y="769"/>
                  </a:lnTo>
                  <a:lnTo>
                    <a:pt x="954" y="780"/>
                  </a:lnTo>
                  <a:lnTo>
                    <a:pt x="947" y="790"/>
                  </a:lnTo>
                  <a:lnTo>
                    <a:pt x="942" y="803"/>
                  </a:lnTo>
                  <a:lnTo>
                    <a:pt x="938" y="815"/>
                  </a:lnTo>
                  <a:lnTo>
                    <a:pt x="931" y="834"/>
                  </a:lnTo>
                  <a:lnTo>
                    <a:pt x="931" y="834"/>
                  </a:lnTo>
                  <a:lnTo>
                    <a:pt x="929" y="838"/>
                  </a:lnTo>
                  <a:lnTo>
                    <a:pt x="925" y="843"/>
                  </a:lnTo>
                  <a:lnTo>
                    <a:pt x="914" y="855"/>
                  </a:lnTo>
                  <a:lnTo>
                    <a:pt x="900" y="868"/>
                  </a:lnTo>
                  <a:lnTo>
                    <a:pt x="883" y="880"/>
                  </a:lnTo>
                  <a:lnTo>
                    <a:pt x="852" y="899"/>
                  </a:lnTo>
                  <a:lnTo>
                    <a:pt x="841" y="906"/>
                  </a:lnTo>
                  <a:lnTo>
                    <a:pt x="835" y="909"/>
                  </a:lnTo>
                  <a:lnTo>
                    <a:pt x="835" y="909"/>
                  </a:lnTo>
                  <a:lnTo>
                    <a:pt x="830" y="909"/>
                  </a:lnTo>
                  <a:lnTo>
                    <a:pt x="824" y="909"/>
                  </a:lnTo>
                  <a:lnTo>
                    <a:pt x="813" y="906"/>
                  </a:lnTo>
                  <a:lnTo>
                    <a:pt x="801" y="901"/>
                  </a:lnTo>
                  <a:lnTo>
                    <a:pt x="789" y="896"/>
                  </a:lnTo>
                  <a:lnTo>
                    <a:pt x="777" y="890"/>
                  </a:lnTo>
                  <a:lnTo>
                    <a:pt x="766" y="886"/>
                  </a:lnTo>
                  <a:lnTo>
                    <a:pt x="754" y="884"/>
                  </a:lnTo>
                  <a:lnTo>
                    <a:pt x="749" y="884"/>
                  </a:lnTo>
                  <a:lnTo>
                    <a:pt x="744" y="885"/>
                  </a:lnTo>
                  <a:lnTo>
                    <a:pt x="744" y="885"/>
                  </a:lnTo>
                  <a:lnTo>
                    <a:pt x="736" y="890"/>
                  </a:lnTo>
                  <a:lnTo>
                    <a:pt x="731" y="898"/>
                  </a:lnTo>
                  <a:lnTo>
                    <a:pt x="731" y="898"/>
                  </a:lnTo>
                  <a:lnTo>
                    <a:pt x="729" y="910"/>
                  </a:lnTo>
                  <a:lnTo>
                    <a:pt x="731" y="922"/>
                  </a:lnTo>
                  <a:lnTo>
                    <a:pt x="731" y="922"/>
                  </a:lnTo>
                  <a:lnTo>
                    <a:pt x="742" y="935"/>
                  </a:lnTo>
                  <a:lnTo>
                    <a:pt x="757" y="946"/>
                  </a:lnTo>
                  <a:lnTo>
                    <a:pt x="784" y="970"/>
                  </a:lnTo>
                  <a:lnTo>
                    <a:pt x="788" y="979"/>
                  </a:lnTo>
                  <a:lnTo>
                    <a:pt x="779" y="982"/>
                  </a:lnTo>
                  <a:lnTo>
                    <a:pt x="779" y="982"/>
                  </a:lnTo>
                  <a:lnTo>
                    <a:pt x="766" y="987"/>
                  </a:lnTo>
                  <a:lnTo>
                    <a:pt x="753" y="989"/>
                  </a:lnTo>
                  <a:lnTo>
                    <a:pt x="740" y="992"/>
                  </a:lnTo>
                  <a:lnTo>
                    <a:pt x="725" y="992"/>
                  </a:lnTo>
                  <a:lnTo>
                    <a:pt x="712" y="991"/>
                  </a:lnTo>
                  <a:lnTo>
                    <a:pt x="699" y="988"/>
                  </a:lnTo>
                  <a:lnTo>
                    <a:pt x="686" y="984"/>
                  </a:lnTo>
                  <a:lnTo>
                    <a:pt x="673" y="979"/>
                  </a:lnTo>
                  <a:lnTo>
                    <a:pt x="673" y="979"/>
                  </a:lnTo>
                  <a:lnTo>
                    <a:pt x="668" y="986"/>
                  </a:lnTo>
                  <a:lnTo>
                    <a:pt x="663" y="992"/>
                  </a:lnTo>
                  <a:lnTo>
                    <a:pt x="660" y="995"/>
                  </a:lnTo>
                  <a:lnTo>
                    <a:pt x="658" y="996"/>
                  </a:lnTo>
                  <a:lnTo>
                    <a:pt x="654" y="997"/>
                  </a:lnTo>
                  <a:lnTo>
                    <a:pt x="650" y="997"/>
                  </a:lnTo>
                  <a:lnTo>
                    <a:pt x="650" y="997"/>
                  </a:lnTo>
                  <a:lnTo>
                    <a:pt x="641" y="979"/>
                  </a:lnTo>
                  <a:lnTo>
                    <a:pt x="631" y="961"/>
                  </a:lnTo>
                  <a:lnTo>
                    <a:pt x="609" y="926"/>
                  </a:lnTo>
                  <a:lnTo>
                    <a:pt x="586" y="892"/>
                  </a:lnTo>
                  <a:lnTo>
                    <a:pt x="566" y="860"/>
                  </a:lnTo>
                  <a:lnTo>
                    <a:pt x="566" y="860"/>
                  </a:lnTo>
                  <a:lnTo>
                    <a:pt x="548" y="829"/>
                  </a:lnTo>
                  <a:lnTo>
                    <a:pt x="532" y="799"/>
                  </a:lnTo>
                  <a:lnTo>
                    <a:pt x="515" y="769"/>
                  </a:lnTo>
                  <a:lnTo>
                    <a:pt x="497" y="740"/>
                  </a:lnTo>
                  <a:lnTo>
                    <a:pt x="497" y="740"/>
                  </a:lnTo>
                  <a:lnTo>
                    <a:pt x="481" y="718"/>
                  </a:lnTo>
                  <a:lnTo>
                    <a:pt x="463" y="699"/>
                  </a:lnTo>
                  <a:lnTo>
                    <a:pt x="446" y="682"/>
                  </a:lnTo>
                  <a:lnTo>
                    <a:pt x="427" y="665"/>
                  </a:lnTo>
                  <a:lnTo>
                    <a:pt x="407" y="650"/>
                  </a:lnTo>
                  <a:lnTo>
                    <a:pt x="388" y="637"/>
                  </a:lnTo>
                  <a:lnTo>
                    <a:pt x="367" y="626"/>
                  </a:lnTo>
                  <a:lnTo>
                    <a:pt x="346" y="615"/>
                  </a:lnTo>
                  <a:lnTo>
                    <a:pt x="324" y="606"/>
                  </a:lnTo>
                  <a:lnTo>
                    <a:pt x="300" y="597"/>
                  </a:lnTo>
                  <a:lnTo>
                    <a:pt x="253" y="581"/>
                  </a:lnTo>
                  <a:lnTo>
                    <a:pt x="204" y="566"/>
                  </a:lnTo>
                  <a:lnTo>
                    <a:pt x="152" y="551"/>
                  </a:lnTo>
                  <a:lnTo>
                    <a:pt x="152" y="551"/>
                  </a:lnTo>
                  <a:lnTo>
                    <a:pt x="115" y="542"/>
                  </a:lnTo>
                  <a:lnTo>
                    <a:pt x="97" y="538"/>
                  </a:lnTo>
                  <a:lnTo>
                    <a:pt x="80" y="533"/>
                  </a:lnTo>
                  <a:lnTo>
                    <a:pt x="63" y="525"/>
                  </a:lnTo>
                  <a:lnTo>
                    <a:pt x="56" y="520"/>
                  </a:lnTo>
                  <a:lnTo>
                    <a:pt x="49" y="515"/>
                  </a:lnTo>
                  <a:lnTo>
                    <a:pt x="42" y="510"/>
                  </a:lnTo>
                  <a:lnTo>
                    <a:pt x="37" y="502"/>
                  </a:lnTo>
                  <a:lnTo>
                    <a:pt x="32" y="494"/>
                  </a:lnTo>
                  <a:lnTo>
                    <a:pt x="28" y="485"/>
                  </a:lnTo>
                  <a:lnTo>
                    <a:pt x="28" y="485"/>
                  </a:lnTo>
                  <a:lnTo>
                    <a:pt x="24" y="474"/>
                  </a:lnTo>
                  <a:lnTo>
                    <a:pt x="21" y="463"/>
                  </a:lnTo>
                  <a:lnTo>
                    <a:pt x="17" y="441"/>
                  </a:lnTo>
                  <a:lnTo>
                    <a:pt x="15" y="417"/>
                  </a:lnTo>
                  <a:lnTo>
                    <a:pt x="13" y="395"/>
                  </a:lnTo>
                  <a:lnTo>
                    <a:pt x="12" y="373"/>
                  </a:lnTo>
                  <a:lnTo>
                    <a:pt x="9" y="352"/>
                  </a:lnTo>
                  <a:lnTo>
                    <a:pt x="7" y="332"/>
                  </a:lnTo>
                  <a:lnTo>
                    <a:pt x="4" y="324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2" y="308"/>
                  </a:lnTo>
                  <a:lnTo>
                    <a:pt x="4" y="300"/>
                  </a:lnTo>
                  <a:lnTo>
                    <a:pt x="4" y="300"/>
                  </a:lnTo>
                  <a:lnTo>
                    <a:pt x="20" y="300"/>
                  </a:lnTo>
                  <a:lnTo>
                    <a:pt x="39" y="302"/>
                  </a:lnTo>
                  <a:lnTo>
                    <a:pt x="82" y="311"/>
                  </a:lnTo>
                  <a:lnTo>
                    <a:pt x="105" y="317"/>
                  </a:lnTo>
                  <a:lnTo>
                    <a:pt x="127" y="321"/>
                  </a:lnTo>
                  <a:lnTo>
                    <a:pt x="149" y="323"/>
                  </a:lnTo>
                  <a:lnTo>
                    <a:pt x="168" y="323"/>
                  </a:lnTo>
                  <a:lnTo>
                    <a:pt x="168" y="323"/>
                  </a:lnTo>
                  <a:lnTo>
                    <a:pt x="183" y="322"/>
                  </a:lnTo>
                  <a:lnTo>
                    <a:pt x="197" y="321"/>
                  </a:lnTo>
                  <a:lnTo>
                    <a:pt x="225" y="315"/>
                  </a:lnTo>
                  <a:lnTo>
                    <a:pt x="251" y="306"/>
                  </a:lnTo>
                  <a:lnTo>
                    <a:pt x="275" y="297"/>
                  </a:lnTo>
                  <a:lnTo>
                    <a:pt x="300" y="285"/>
                  </a:lnTo>
                  <a:lnTo>
                    <a:pt x="326" y="272"/>
                  </a:lnTo>
                  <a:lnTo>
                    <a:pt x="381" y="245"/>
                  </a:lnTo>
                  <a:lnTo>
                    <a:pt x="381" y="245"/>
                  </a:lnTo>
                  <a:lnTo>
                    <a:pt x="381" y="240"/>
                  </a:lnTo>
                  <a:lnTo>
                    <a:pt x="384" y="236"/>
                  </a:lnTo>
                  <a:lnTo>
                    <a:pt x="390" y="227"/>
                  </a:lnTo>
                  <a:lnTo>
                    <a:pt x="398" y="216"/>
                  </a:lnTo>
                  <a:lnTo>
                    <a:pt x="408" y="205"/>
                  </a:lnTo>
                  <a:lnTo>
                    <a:pt x="431" y="182"/>
                  </a:lnTo>
                  <a:lnTo>
                    <a:pt x="441" y="172"/>
                  </a:lnTo>
                  <a:lnTo>
                    <a:pt x="449" y="162"/>
                  </a:lnTo>
                  <a:lnTo>
                    <a:pt x="449" y="162"/>
                  </a:lnTo>
                  <a:lnTo>
                    <a:pt x="459" y="143"/>
                  </a:lnTo>
                  <a:lnTo>
                    <a:pt x="468" y="124"/>
                  </a:lnTo>
                  <a:lnTo>
                    <a:pt x="487" y="85"/>
                  </a:lnTo>
                  <a:lnTo>
                    <a:pt x="496" y="65"/>
                  </a:lnTo>
                  <a:lnTo>
                    <a:pt x="508" y="47"/>
                  </a:lnTo>
                  <a:lnTo>
                    <a:pt x="521" y="31"/>
                  </a:lnTo>
                  <a:lnTo>
                    <a:pt x="528" y="23"/>
                  </a:lnTo>
                  <a:lnTo>
                    <a:pt x="538" y="15"/>
                  </a:lnTo>
                  <a:lnTo>
                    <a:pt x="538" y="15"/>
                  </a:lnTo>
                  <a:lnTo>
                    <a:pt x="540" y="8"/>
                  </a:lnTo>
                  <a:lnTo>
                    <a:pt x="544" y="0"/>
                  </a:lnTo>
                  <a:lnTo>
                    <a:pt x="544" y="0"/>
                  </a:lnTo>
                  <a:lnTo>
                    <a:pt x="571" y="9"/>
                  </a:lnTo>
                  <a:lnTo>
                    <a:pt x="584" y="14"/>
                  </a:lnTo>
                  <a:lnTo>
                    <a:pt x="598" y="19"/>
                  </a:lnTo>
                  <a:lnTo>
                    <a:pt x="609" y="26"/>
                  </a:lnTo>
                  <a:lnTo>
                    <a:pt x="621" y="35"/>
                  </a:lnTo>
                  <a:lnTo>
                    <a:pt x="631" y="44"/>
                  </a:lnTo>
                  <a:lnTo>
                    <a:pt x="641" y="56"/>
                  </a:lnTo>
                  <a:lnTo>
                    <a:pt x="641" y="56"/>
                  </a:lnTo>
                  <a:lnTo>
                    <a:pt x="633" y="89"/>
                  </a:lnTo>
                  <a:lnTo>
                    <a:pt x="624" y="120"/>
                  </a:lnTo>
                  <a:lnTo>
                    <a:pt x="613" y="151"/>
                  </a:lnTo>
                  <a:lnTo>
                    <a:pt x="600" y="182"/>
                  </a:lnTo>
                  <a:lnTo>
                    <a:pt x="600" y="18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7" name="Freeform 7"/>
            <p:cNvSpPr>
              <a:spLocks/>
            </p:cNvSpPr>
            <p:nvPr/>
          </p:nvSpPr>
          <p:spPr bwMode="auto">
            <a:xfrm>
              <a:off x="4409726" y="1634160"/>
              <a:ext cx="970690" cy="1331542"/>
            </a:xfrm>
            <a:custGeom>
              <a:avLst/>
              <a:gdLst/>
              <a:ahLst/>
              <a:cxnLst>
                <a:cxn ang="0">
                  <a:pos x="806" y="780"/>
                </a:cxn>
                <a:cxn ang="0">
                  <a:pos x="806" y="862"/>
                </a:cxn>
                <a:cxn ang="0">
                  <a:pos x="797" y="892"/>
                </a:cxn>
                <a:cxn ang="0">
                  <a:pos x="756" y="923"/>
                </a:cxn>
                <a:cxn ang="0">
                  <a:pos x="726" y="952"/>
                </a:cxn>
                <a:cxn ang="0">
                  <a:pos x="716" y="1015"/>
                </a:cxn>
                <a:cxn ang="0">
                  <a:pos x="647" y="1033"/>
                </a:cxn>
                <a:cxn ang="0">
                  <a:pos x="589" y="1054"/>
                </a:cxn>
                <a:cxn ang="0">
                  <a:pos x="564" y="1060"/>
                </a:cxn>
                <a:cxn ang="0">
                  <a:pos x="544" y="1034"/>
                </a:cxn>
                <a:cxn ang="0">
                  <a:pos x="531" y="1025"/>
                </a:cxn>
                <a:cxn ang="0">
                  <a:pos x="394" y="1060"/>
                </a:cxn>
                <a:cxn ang="0">
                  <a:pos x="336" y="1094"/>
                </a:cxn>
                <a:cxn ang="0">
                  <a:pos x="311" y="1103"/>
                </a:cxn>
                <a:cxn ang="0">
                  <a:pos x="268" y="1106"/>
                </a:cxn>
                <a:cxn ang="0">
                  <a:pos x="233" y="1101"/>
                </a:cxn>
                <a:cxn ang="0">
                  <a:pos x="126" y="1008"/>
                </a:cxn>
                <a:cxn ang="0">
                  <a:pos x="82" y="956"/>
                </a:cxn>
                <a:cxn ang="0">
                  <a:pos x="22" y="901"/>
                </a:cxn>
                <a:cxn ang="0">
                  <a:pos x="6" y="867"/>
                </a:cxn>
                <a:cxn ang="0">
                  <a:pos x="60" y="750"/>
                </a:cxn>
                <a:cxn ang="0">
                  <a:pos x="107" y="711"/>
                </a:cxn>
                <a:cxn ang="0">
                  <a:pos x="126" y="737"/>
                </a:cxn>
                <a:cxn ang="0">
                  <a:pos x="147" y="734"/>
                </a:cxn>
                <a:cxn ang="0">
                  <a:pos x="160" y="686"/>
                </a:cxn>
                <a:cxn ang="0">
                  <a:pos x="145" y="644"/>
                </a:cxn>
                <a:cxn ang="0">
                  <a:pos x="133" y="556"/>
                </a:cxn>
                <a:cxn ang="0">
                  <a:pos x="118" y="514"/>
                </a:cxn>
                <a:cxn ang="0">
                  <a:pos x="107" y="485"/>
                </a:cxn>
                <a:cxn ang="0">
                  <a:pos x="99" y="430"/>
                </a:cxn>
                <a:cxn ang="0">
                  <a:pos x="79" y="380"/>
                </a:cxn>
                <a:cxn ang="0">
                  <a:pos x="87" y="286"/>
                </a:cxn>
                <a:cxn ang="0">
                  <a:pos x="112" y="198"/>
                </a:cxn>
                <a:cxn ang="0">
                  <a:pos x="105" y="142"/>
                </a:cxn>
                <a:cxn ang="0">
                  <a:pos x="145" y="107"/>
                </a:cxn>
                <a:cxn ang="0">
                  <a:pos x="214" y="65"/>
                </a:cxn>
                <a:cxn ang="0">
                  <a:pos x="234" y="30"/>
                </a:cxn>
                <a:cxn ang="0">
                  <a:pos x="302" y="37"/>
                </a:cxn>
                <a:cxn ang="0">
                  <a:pos x="348" y="37"/>
                </a:cxn>
                <a:cxn ang="0">
                  <a:pos x="417" y="5"/>
                </a:cxn>
                <a:cxn ang="0">
                  <a:pos x="452" y="3"/>
                </a:cxn>
                <a:cxn ang="0">
                  <a:pos x="482" y="30"/>
                </a:cxn>
                <a:cxn ang="0">
                  <a:pos x="495" y="73"/>
                </a:cxn>
                <a:cxn ang="0">
                  <a:pos x="550" y="95"/>
                </a:cxn>
                <a:cxn ang="0">
                  <a:pos x="614" y="110"/>
                </a:cxn>
                <a:cxn ang="0">
                  <a:pos x="623" y="155"/>
                </a:cxn>
                <a:cxn ang="0">
                  <a:pos x="581" y="231"/>
                </a:cxn>
                <a:cxn ang="0">
                  <a:pos x="598" y="287"/>
                </a:cxn>
                <a:cxn ang="0">
                  <a:pos x="617" y="343"/>
                </a:cxn>
                <a:cxn ang="0">
                  <a:pos x="609" y="416"/>
                </a:cxn>
                <a:cxn ang="0">
                  <a:pos x="615" y="443"/>
                </a:cxn>
                <a:cxn ang="0">
                  <a:pos x="574" y="496"/>
                </a:cxn>
                <a:cxn ang="0">
                  <a:pos x="575" y="541"/>
                </a:cxn>
                <a:cxn ang="0">
                  <a:pos x="594" y="605"/>
                </a:cxn>
                <a:cxn ang="0">
                  <a:pos x="589" y="644"/>
                </a:cxn>
                <a:cxn ang="0">
                  <a:pos x="631" y="685"/>
                </a:cxn>
                <a:cxn ang="0">
                  <a:pos x="743" y="692"/>
                </a:cxn>
                <a:cxn ang="0">
                  <a:pos x="773" y="708"/>
                </a:cxn>
                <a:cxn ang="0">
                  <a:pos x="791" y="730"/>
                </a:cxn>
              </a:cxnLst>
              <a:rect l="0" t="0" r="r" b="b"/>
              <a:pathLst>
                <a:path w="807" h="1107">
                  <a:moveTo>
                    <a:pt x="798" y="730"/>
                  </a:moveTo>
                  <a:lnTo>
                    <a:pt x="798" y="730"/>
                  </a:lnTo>
                  <a:lnTo>
                    <a:pt x="802" y="749"/>
                  </a:lnTo>
                  <a:lnTo>
                    <a:pt x="804" y="766"/>
                  </a:lnTo>
                  <a:lnTo>
                    <a:pt x="806" y="780"/>
                  </a:lnTo>
                  <a:lnTo>
                    <a:pt x="807" y="793"/>
                  </a:lnTo>
                  <a:lnTo>
                    <a:pt x="806" y="818"/>
                  </a:lnTo>
                  <a:lnTo>
                    <a:pt x="804" y="845"/>
                  </a:lnTo>
                  <a:lnTo>
                    <a:pt x="804" y="845"/>
                  </a:lnTo>
                  <a:lnTo>
                    <a:pt x="806" y="862"/>
                  </a:lnTo>
                  <a:lnTo>
                    <a:pt x="806" y="870"/>
                  </a:lnTo>
                  <a:lnTo>
                    <a:pt x="803" y="878"/>
                  </a:lnTo>
                  <a:lnTo>
                    <a:pt x="803" y="878"/>
                  </a:lnTo>
                  <a:lnTo>
                    <a:pt x="800" y="885"/>
                  </a:lnTo>
                  <a:lnTo>
                    <a:pt x="797" y="892"/>
                  </a:lnTo>
                  <a:lnTo>
                    <a:pt x="793" y="897"/>
                  </a:lnTo>
                  <a:lnTo>
                    <a:pt x="787" y="901"/>
                  </a:lnTo>
                  <a:lnTo>
                    <a:pt x="777" y="910"/>
                  </a:lnTo>
                  <a:lnTo>
                    <a:pt x="767" y="917"/>
                  </a:lnTo>
                  <a:lnTo>
                    <a:pt x="756" y="923"/>
                  </a:lnTo>
                  <a:lnTo>
                    <a:pt x="744" y="931"/>
                  </a:lnTo>
                  <a:lnTo>
                    <a:pt x="735" y="940"/>
                  </a:lnTo>
                  <a:lnTo>
                    <a:pt x="730" y="945"/>
                  </a:lnTo>
                  <a:lnTo>
                    <a:pt x="726" y="952"/>
                  </a:lnTo>
                  <a:lnTo>
                    <a:pt x="726" y="952"/>
                  </a:lnTo>
                  <a:lnTo>
                    <a:pt x="725" y="957"/>
                  </a:lnTo>
                  <a:lnTo>
                    <a:pt x="722" y="964"/>
                  </a:lnTo>
                  <a:lnTo>
                    <a:pt x="720" y="981"/>
                  </a:lnTo>
                  <a:lnTo>
                    <a:pt x="716" y="1015"/>
                  </a:lnTo>
                  <a:lnTo>
                    <a:pt x="716" y="1015"/>
                  </a:lnTo>
                  <a:lnTo>
                    <a:pt x="708" y="1018"/>
                  </a:lnTo>
                  <a:lnTo>
                    <a:pt x="700" y="1022"/>
                  </a:lnTo>
                  <a:lnTo>
                    <a:pt x="683" y="1028"/>
                  </a:lnTo>
                  <a:lnTo>
                    <a:pt x="665" y="1030"/>
                  </a:lnTo>
                  <a:lnTo>
                    <a:pt x="647" y="1033"/>
                  </a:lnTo>
                  <a:lnTo>
                    <a:pt x="630" y="1035"/>
                  </a:lnTo>
                  <a:lnTo>
                    <a:pt x="613" y="1041"/>
                  </a:lnTo>
                  <a:lnTo>
                    <a:pt x="605" y="1043"/>
                  </a:lnTo>
                  <a:lnTo>
                    <a:pt x="597" y="1048"/>
                  </a:lnTo>
                  <a:lnTo>
                    <a:pt x="589" y="1054"/>
                  </a:lnTo>
                  <a:lnTo>
                    <a:pt x="583" y="1060"/>
                  </a:lnTo>
                  <a:lnTo>
                    <a:pt x="583" y="1060"/>
                  </a:lnTo>
                  <a:lnTo>
                    <a:pt x="579" y="1061"/>
                  </a:lnTo>
                  <a:lnTo>
                    <a:pt x="574" y="1061"/>
                  </a:lnTo>
                  <a:lnTo>
                    <a:pt x="564" y="1060"/>
                  </a:lnTo>
                  <a:lnTo>
                    <a:pt x="555" y="1055"/>
                  </a:lnTo>
                  <a:lnTo>
                    <a:pt x="547" y="1050"/>
                  </a:lnTo>
                  <a:lnTo>
                    <a:pt x="547" y="1050"/>
                  </a:lnTo>
                  <a:lnTo>
                    <a:pt x="546" y="1042"/>
                  </a:lnTo>
                  <a:lnTo>
                    <a:pt x="544" y="1034"/>
                  </a:lnTo>
                  <a:lnTo>
                    <a:pt x="541" y="1030"/>
                  </a:lnTo>
                  <a:lnTo>
                    <a:pt x="538" y="1028"/>
                  </a:lnTo>
                  <a:lnTo>
                    <a:pt x="534" y="1026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06" y="1031"/>
                  </a:lnTo>
                  <a:lnTo>
                    <a:pt x="478" y="1037"/>
                  </a:lnTo>
                  <a:lnTo>
                    <a:pt x="450" y="1043"/>
                  </a:lnTo>
                  <a:lnTo>
                    <a:pt x="422" y="1051"/>
                  </a:lnTo>
                  <a:lnTo>
                    <a:pt x="394" y="1060"/>
                  </a:lnTo>
                  <a:lnTo>
                    <a:pt x="381" y="1065"/>
                  </a:lnTo>
                  <a:lnTo>
                    <a:pt x="369" y="1072"/>
                  </a:lnTo>
                  <a:lnTo>
                    <a:pt x="357" y="1078"/>
                  </a:lnTo>
                  <a:lnTo>
                    <a:pt x="347" y="1085"/>
                  </a:lnTo>
                  <a:lnTo>
                    <a:pt x="336" y="1094"/>
                  </a:lnTo>
                  <a:lnTo>
                    <a:pt x="328" y="1103"/>
                  </a:lnTo>
                  <a:lnTo>
                    <a:pt x="328" y="1103"/>
                  </a:lnTo>
                  <a:lnTo>
                    <a:pt x="327" y="1106"/>
                  </a:lnTo>
                  <a:lnTo>
                    <a:pt x="327" y="1106"/>
                  </a:lnTo>
                  <a:lnTo>
                    <a:pt x="311" y="1103"/>
                  </a:lnTo>
                  <a:lnTo>
                    <a:pt x="304" y="1102"/>
                  </a:lnTo>
                  <a:lnTo>
                    <a:pt x="296" y="1101"/>
                  </a:lnTo>
                  <a:lnTo>
                    <a:pt x="296" y="1101"/>
                  </a:lnTo>
                  <a:lnTo>
                    <a:pt x="281" y="1103"/>
                  </a:lnTo>
                  <a:lnTo>
                    <a:pt x="268" y="1106"/>
                  </a:lnTo>
                  <a:lnTo>
                    <a:pt x="255" y="1107"/>
                  </a:lnTo>
                  <a:lnTo>
                    <a:pt x="249" y="1107"/>
                  </a:lnTo>
                  <a:lnTo>
                    <a:pt x="244" y="1106"/>
                  </a:lnTo>
                  <a:lnTo>
                    <a:pt x="244" y="1106"/>
                  </a:lnTo>
                  <a:lnTo>
                    <a:pt x="233" y="1101"/>
                  </a:lnTo>
                  <a:lnTo>
                    <a:pt x="223" y="1095"/>
                  </a:lnTo>
                  <a:lnTo>
                    <a:pt x="203" y="1081"/>
                  </a:lnTo>
                  <a:lnTo>
                    <a:pt x="184" y="1065"/>
                  </a:lnTo>
                  <a:lnTo>
                    <a:pt x="164" y="1047"/>
                  </a:lnTo>
                  <a:lnTo>
                    <a:pt x="126" y="1008"/>
                  </a:lnTo>
                  <a:lnTo>
                    <a:pt x="107" y="990"/>
                  </a:lnTo>
                  <a:lnTo>
                    <a:pt x="88" y="972"/>
                  </a:lnTo>
                  <a:lnTo>
                    <a:pt x="88" y="972"/>
                  </a:lnTo>
                  <a:lnTo>
                    <a:pt x="86" y="964"/>
                  </a:lnTo>
                  <a:lnTo>
                    <a:pt x="82" y="956"/>
                  </a:lnTo>
                  <a:lnTo>
                    <a:pt x="78" y="949"/>
                  </a:lnTo>
                  <a:lnTo>
                    <a:pt x="73" y="943"/>
                  </a:lnTo>
                  <a:lnTo>
                    <a:pt x="61" y="931"/>
                  </a:lnTo>
                  <a:lnTo>
                    <a:pt x="48" y="921"/>
                  </a:lnTo>
                  <a:lnTo>
                    <a:pt x="22" y="901"/>
                  </a:lnTo>
                  <a:lnTo>
                    <a:pt x="9" y="891"/>
                  </a:lnTo>
                  <a:lnTo>
                    <a:pt x="4" y="884"/>
                  </a:lnTo>
                  <a:lnTo>
                    <a:pt x="0" y="878"/>
                  </a:lnTo>
                  <a:lnTo>
                    <a:pt x="0" y="878"/>
                  </a:lnTo>
                  <a:lnTo>
                    <a:pt x="6" y="867"/>
                  </a:lnTo>
                  <a:lnTo>
                    <a:pt x="13" y="857"/>
                  </a:lnTo>
                  <a:lnTo>
                    <a:pt x="25" y="833"/>
                  </a:lnTo>
                  <a:lnTo>
                    <a:pt x="43" y="784"/>
                  </a:lnTo>
                  <a:lnTo>
                    <a:pt x="53" y="762"/>
                  </a:lnTo>
                  <a:lnTo>
                    <a:pt x="60" y="750"/>
                  </a:lnTo>
                  <a:lnTo>
                    <a:pt x="68" y="741"/>
                  </a:lnTo>
                  <a:lnTo>
                    <a:pt x="75" y="732"/>
                  </a:lnTo>
                  <a:lnTo>
                    <a:pt x="85" y="722"/>
                  </a:lnTo>
                  <a:lnTo>
                    <a:pt x="95" y="716"/>
                  </a:lnTo>
                  <a:lnTo>
                    <a:pt x="107" y="711"/>
                  </a:lnTo>
                  <a:lnTo>
                    <a:pt x="107" y="711"/>
                  </a:lnTo>
                  <a:lnTo>
                    <a:pt x="111" y="716"/>
                  </a:lnTo>
                  <a:lnTo>
                    <a:pt x="115" y="721"/>
                  </a:lnTo>
                  <a:lnTo>
                    <a:pt x="121" y="732"/>
                  </a:lnTo>
                  <a:lnTo>
                    <a:pt x="126" y="737"/>
                  </a:lnTo>
                  <a:lnTo>
                    <a:pt x="130" y="741"/>
                  </a:lnTo>
                  <a:lnTo>
                    <a:pt x="135" y="743"/>
                  </a:lnTo>
                  <a:lnTo>
                    <a:pt x="142" y="745"/>
                  </a:lnTo>
                  <a:lnTo>
                    <a:pt x="142" y="745"/>
                  </a:lnTo>
                  <a:lnTo>
                    <a:pt x="147" y="734"/>
                  </a:lnTo>
                  <a:lnTo>
                    <a:pt x="154" y="721"/>
                  </a:lnTo>
                  <a:lnTo>
                    <a:pt x="156" y="713"/>
                  </a:lnTo>
                  <a:lnTo>
                    <a:pt x="159" y="706"/>
                  </a:lnTo>
                  <a:lnTo>
                    <a:pt x="160" y="696"/>
                  </a:lnTo>
                  <a:lnTo>
                    <a:pt x="160" y="686"/>
                  </a:lnTo>
                  <a:lnTo>
                    <a:pt x="160" y="686"/>
                  </a:lnTo>
                  <a:lnTo>
                    <a:pt x="159" y="679"/>
                  </a:lnTo>
                  <a:lnTo>
                    <a:pt x="158" y="673"/>
                  </a:lnTo>
                  <a:lnTo>
                    <a:pt x="151" y="659"/>
                  </a:lnTo>
                  <a:lnTo>
                    <a:pt x="145" y="644"/>
                  </a:lnTo>
                  <a:lnTo>
                    <a:pt x="141" y="629"/>
                  </a:lnTo>
                  <a:lnTo>
                    <a:pt x="141" y="629"/>
                  </a:lnTo>
                  <a:lnTo>
                    <a:pt x="137" y="604"/>
                  </a:lnTo>
                  <a:lnTo>
                    <a:pt x="135" y="580"/>
                  </a:lnTo>
                  <a:lnTo>
                    <a:pt x="133" y="556"/>
                  </a:lnTo>
                  <a:lnTo>
                    <a:pt x="130" y="543"/>
                  </a:lnTo>
                  <a:lnTo>
                    <a:pt x="128" y="530"/>
                  </a:lnTo>
                  <a:lnTo>
                    <a:pt x="128" y="530"/>
                  </a:lnTo>
                  <a:lnTo>
                    <a:pt x="124" y="522"/>
                  </a:lnTo>
                  <a:lnTo>
                    <a:pt x="118" y="514"/>
                  </a:lnTo>
                  <a:lnTo>
                    <a:pt x="113" y="507"/>
                  </a:lnTo>
                  <a:lnTo>
                    <a:pt x="109" y="500"/>
                  </a:lnTo>
                  <a:lnTo>
                    <a:pt x="109" y="500"/>
                  </a:lnTo>
                  <a:lnTo>
                    <a:pt x="108" y="492"/>
                  </a:lnTo>
                  <a:lnTo>
                    <a:pt x="107" y="485"/>
                  </a:lnTo>
                  <a:lnTo>
                    <a:pt x="105" y="470"/>
                  </a:lnTo>
                  <a:lnTo>
                    <a:pt x="105" y="455"/>
                  </a:lnTo>
                  <a:lnTo>
                    <a:pt x="103" y="441"/>
                  </a:lnTo>
                  <a:lnTo>
                    <a:pt x="103" y="441"/>
                  </a:lnTo>
                  <a:lnTo>
                    <a:pt x="99" y="430"/>
                  </a:lnTo>
                  <a:lnTo>
                    <a:pt x="92" y="421"/>
                  </a:lnTo>
                  <a:lnTo>
                    <a:pt x="87" y="413"/>
                  </a:lnTo>
                  <a:lnTo>
                    <a:pt x="83" y="404"/>
                  </a:lnTo>
                  <a:lnTo>
                    <a:pt x="83" y="404"/>
                  </a:lnTo>
                  <a:lnTo>
                    <a:pt x="79" y="380"/>
                  </a:lnTo>
                  <a:lnTo>
                    <a:pt x="77" y="356"/>
                  </a:lnTo>
                  <a:lnTo>
                    <a:pt x="78" y="331"/>
                  </a:lnTo>
                  <a:lnTo>
                    <a:pt x="82" y="305"/>
                  </a:lnTo>
                  <a:lnTo>
                    <a:pt x="82" y="305"/>
                  </a:lnTo>
                  <a:lnTo>
                    <a:pt x="87" y="286"/>
                  </a:lnTo>
                  <a:lnTo>
                    <a:pt x="94" y="266"/>
                  </a:lnTo>
                  <a:lnTo>
                    <a:pt x="100" y="247"/>
                  </a:lnTo>
                  <a:lnTo>
                    <a:pt x="107" y="228"/>
                  </a:lnTo>
                  <a:lnTo>
                    <a:pt x="111" y="209"/>
                  </a:lnTo>
                  <a:lnTo>
                    <a:pt x="112" y="198"/>
                  </a:lnTo>
                  <a:lnTo>
                    <a:pt x="113" y="188"/>
                  </a:lnTo>
                  <a:lnTo>
                    <a:pt x="113" y="177"/>
                  </a:lnTo>
                  <a:lnTo>
                    <a:pt x="112" y="166"/>
                  </a:lnTo>
                  <a:lnTo>
                    <a:pt x="109" y="154"/>
                  </a:lnTo>
                  <a:lnTo>
                    <a:pt x="105" y="142"/>
                  </a:lnTo>
                  <a:lnTo>
                    <a:pt x="105" y="142"/>
                  </a:lnTo>
                  <a:lnTo>
                    <a:pt x="108" y="125"/>
                  </a:lnTo>
                  <a:lnTo>
                    <a:pt x="108" y="125"/>
                  </a:lnTo>
                  <a:lnTo>
                    <a:pt x="126" y="116"/>
                  </a:lnTo>
                  <a:lnTo>
                    <a:pt x="145" y="107"/>
                  </a:lnTo>
                  <a:lnTo>
                    <a:pt x="164" y="99"/>
                  </a:lnTo>
                  <a:lnTo>
                    <a:pt x="182" y="89"/>
                  </a:lnTo>
                  <a:lnTo>
                    <a:pt x="199" y="78"/>
                  </a:lnTo>
                  <a:lnTo>
                    <a:pt x="207" y="72"/>
                  </a:lnTo>
                  <a:lnTo>
                    <a:pt x="214" y="65"/>
                  </a:lnTo>
                  <a:lnTo>
                    <a:pt x="220" y="58"/>
                  </a:lnTo>
                  <a:lnTo>
                    <a:pt x="227" y="50"/>
                  </a:lnTo>
                  <a:lnTo>
                    <a:pt x="231" y="41"/>
                  </a:lnTo>
                  <a:lnTo>
                    <a:pt x="234" y="30"/>
                  </a:lnTo>
                  <a:lnTo>
                    <a:pt x="234" y="30"/>
                  </a:lnTo>
                  <a:lnTo>
                    <a:pt x="253" y="29"/>
                  </a:lnTo>
                  <a:lnTo>
                    <a:pt x="270" y="30"/>
                  </a:lnTo>
                  <a:lnTo>
                    <a:pt x="287" y="33"/>
                  </a:lnTo>
                  <a:lnTo>
                    <a:pt x="302" y="37"/>
                  </a:lnTo>
                  <a:lnTo>
                    <a:pt x="302" y="37"/>
                  </a:lnTo>
                  <a:lnTo>
                    <a:pt x="311" y="39"/>
                  </a:lnTo>
                  <a:lnTo>
                    <a:pt x="322" y="41"/>
                  </a:lnTo>
                  <a:lnTo>
                    <a:pt x="331" y="39"/>
                  </a:lnTo>
                  <a:lnTo>
                    <a:pt x="339" y="38"/>
                  </a:lnTo>
                  <a:lnTo>
                    <a:pt x="348" y="37"/>
                  </a:lnTo>
                  <a:lnTo>
                    <a:pt x="357" y="33"/>
                  </a:lnTo>
                  <a:lnTo>
                    <a:pt x="374" y="25"/>
                  </a:lnTo>
                  <a:lnTo>
                    <a:pt x="391" y="17"/>
                  </a:lnTo>
                  <a:lnTo>
                    <a:pt x="408" y="9"/>
                  </a:lnTo>
                  <a:lnTo>
                    <a:pt x="417" y="5"/>
                  </a:lnTo>
                  <a:lnTo>
                    <a:pt x="426" y="3"/>
                  </a:lnTo>
                  <a:lnTo>
                    <a:pt x="437" y="1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52" y="3"/>
                  </a:lnTo>
                  <a:lnTo>
                    <a:pt x="457" y="5"/>
                  </a:lnTo>
                  <a:lnTo>
                    <a:pt x="465" y="14"/>
                  </a:lnTo>
                  <a:lnTo>
                    <a:pt x="472" y="24"/>
                  </a:lnTo>
                  <a:lnTo>
                    <a:pt x="477" y="28"/>
                  </a:lnTo>
                  <a:lnTo>
                    <a:pt x="482" y="30"/>
                  </a:lnTo>
                  <a:lnTo>
                    <a:pt x="482" y="30"/>
                  </a:lnTo>
                  <a:lnTo>
                    <a:pt x="482" y="44"/>
                  </a:lnTo>
                  <a:lnTo>
                    <a:pt x="485" y="56"/>
                  </a:lnTo>
                  <a:lnTo>
                    <a:pt x="489" y="65"/>
                  </a:lnTo>
                  <a:lnTo>
                    <a:pt x="495" y="73"/>
                  </a:lnTo>
                  <a:lnTo>
                    <a:pt x="502" y="80"/>
                  </a:lnTo>
                  <a:lnTo>
                    <a:pt x="510" y="85"/>
                  </a:lnTo>
                  <a:lnTo>
                    <a:pt x="519" y="89"/>
                  </a:lnTo>
                  <a:lnTo>
                    <a:pt x="529" y="91"/>
                  </a:lnTo>
                  <a:lnTo>
                    <a:pt x="550" y="95"/>
                  </a:lnTo>
                  <a:lnTo>
                    <a:pt x="572" y="99"/>
                  </a:lnTo>
                  <a:lnTo>
                    <a:pt x="594" y="103"/>
                  </a:lnTo>
                  <a:lnTo>
                    <a:pt x="605" y="106"/>
                  </a:lnTo>
                  <a:lnTo>
                    <a:pt x="614" y="110"/>
                  </a:lnTo>
                  <a:lnTo>
                    <a:pt x="614" y="110"/>
                  </a:lnTo>
                  <a:lnTo>
                    <a:pt x="619" y="120"/>
                  </a:lnTo>
                  <a:lnTo>
                    <a:pt x="623" y="129"/>
                  </a:lnTo>
                  <a:lnTo>
                    <a:pt x="624" y="138"/>
                  </a:lnTo>
                  <a:lnTo>
                    <a:pt x="624" y="147"/>
                  </a:lnTo>
                  <a:lnTo>
                    <a:pt x="623" y="155"/>
                  </a:lnTo>
                  <a:lnTo>
                    <a:pt x="620" y="164"/>
                  </a:lnTo>
                  <a:lnTo>
                    <a:pt x="617" y="172"/>
                  </a:lnTo>
                  <a:lnTo>
                    <a:pt x="613" y="180"/>
                  </a:lnTo>
                  <a:lnTo>
                    <a:pt x="590" y="213"/>
                  </a:lnTo>
                  <a:lnTo>
                    <a:pt x="581" y="231"/>
                  </a:lnTo>
                  <a:lnTo>
                    <a:pt x="577" y="240"/>
                  </a:lnTo>
                  <a:lnTo>
                    <a:pt x="575" y="249"/>
                  </a:lnTo>
                  <a:lnTo>
                    <a:pt x="575" y="249"/>
                  </a:lnTo>
                  <a:lnTo>
                    <a:pt x="587" y="269"/>
                  </a:lnTo>
                  <a:lnTo>
                    <a:pt x="598" y="287"/>
                  </a:lnTo>
                  <a:lnTo>
                    <a:pt x="609" y="307"/>
                  </a:lnTo>
                  <a:lnTo>
                    <a:pt x="613" y="317"/>
                  </a:lnTo>
                  <a:lnTo>
                    <a:pt x="615" y="327"/>
                  </a:lnTo>
                  <a:lnTo>
                    <a:pt x="615" y="327"/>
                  </a:lnTo>
                  <a:lnTo>
                    <a:pt x="617" y="343"/>
                  </a:lnTo>
                  <a:lnTo>
                    <a:pt x="617" y="357"/>
                  </a:lnTo>
                  <a:lnTo>
                    <a:pt x="614" y="373"/>
                  </a:lnTo>
                  <a:lnTo>
                    <a:pt x="611" y="387"/>
                  </a:lnTo>
                  <a:lnTo>
                    <a:pt x="609" y="402"/>
                  </a:lnTo>
                  <a:lnTo>
                    <a:pt x="609" y="416"/>
                  </a:lnTo>
                  <a:lnTo>
                    <a:pt x="609" y="423"/>
                  </a:lnTo>
                  <a:lnTo>
                    <a:pt x="610" y="430"/>
                  </a:lnTo>
                  <a:lnTo>
                    <a:pt x="613" y="437"/>
                  </a:lnTo>
                  <a:lnTo>
                    <a:pt x="615" y="443"/>
                  </a:lnTo>
                  <a:lnTo>
                    <a:pt x="615" y="443"/>
                  </a:lnTo>
                  <a:lnTo>
                    <a:pt x="611" y="453"/>
                  </a:lnTo>
                  <a:lnTo>
                    <a:pt x="605" y="459"/>
                  </a:lnTo>
                  <a:lnTo>
                    <a:pt x="592" y="473"/>
                  </a:lnTo>
                  <a:lnTo>
                    <a:pt x="579" y="488"/>
                  </a:lnTo>
                  <a:lnTo>
                    <a:pt x="574" y="496"/>
                  </a:lnTo>
                  <a:lnTo>
                    <a:pt x="570" y="505"/>
                  </a:lnTo>
                  <a:lnTo>
                    <a:pt x="570" y="505"/>
                  </a:lnTo>
                  <a:lnTo>
                    <a:pt x="571" y="518"/>
                  </a:lnTo>
                  <a:lnTo>
                    <a:pt x="572" y="530"/>
                  </a:lnTo>
                  <a:lnTo>
                    <a:pt x="575" y="541"/>
                  </a:lnTo>
                  <a:lnTo>
                    <a:pt x="579" y="553"/>
                  </a:lnTo>
                  <a:lnTo>
                    <a:pt x="588" y="575"/>
                  </a:lnTo>
                  <a:lnTo>
                    <a:pt x="598" y="596"/>
                  </a:lnTo>
                  <a:lnTo>
                    <a:pt x="598" y="596"/>
                  </a:lnTo>
                  <a:lnTo>
                    <a:pt x="594" y="605"/>
                  </a:lnTo>
                  <a:lnTo>
                    <a:pt x="590" y="613"/>
                  </a:lnTo>
                  <a:lnTo>
                    <a:pt x="588" y="622"/>
                  </a:lnTo>
                  <a:lnTo>
                    <a:pt x="584" y="630"/>
                  </a:lnTo>
                  <a:lnTo>
                    <a:pt x="584" y="630"/>
                  </a:lnTo>
                  <a:lnTo>
                    <a:pt x="589" y="644"/>
                  </a:lnTo>
                  <a:lnTo>
                    <a:pt x="594" y="659"/>
                  </a:lnTo>
                  <a:lnTo>
                    <a:pt x="601" y="670"/>
                  </a:lnTo>
                  <a:lnTo>
                    <a:pt x="610" y="682"/>
                  </a:lnTo>
                  <a:lnTo>
                    <a:pt x="610" y="682"/>
                  </a:lnTo>
                  <a:lnTo>
                    <a:pt x="631" y="685"/>
                  </a:lnTo>
                  <a:lnTo>
                    <a:pt x="652" y="686"/>
                  </a:lnTo>
                  <a:lnTo>
                    <a:pt x="694" y="686"/>
                  </a:lnTo>
                  <a:lnTo>
                    <a:pt x="714" y="687"/>
                  </a:lnTo>
                  <a:lnTo>
                    <a:pt x="734" y="690"/>
                  </a:lnTo>
                  <a:lnTo>
                    <a:pt x="743" y="692"/>
                  </a:lnTo>
                  <a:lnTo>
                    <a:pt x="752" y="695"/>
                  </a:lnTo>
                  <a:lnTo>
                    <a:pt x="761" y="700"/>
                  </a:lnTo>
                  <a:lnTo>
                    <a:pt x="769" y="706"/>
                  </a:lnTo>
                  <a:lnTo>
                    <a:pt x="769" y="706"/>
                  </a:lnTo>
                  <a:lnTo>
                    <a:pt x="773" y="708"/>
                  </a:lnTo>
                  <a:lnTo>
                    <a:pt x="776" y="713"/>
                  </a:lnTo>
                  <a:lnTo>
                    <a:pt x="780" y="721"/>
                  </a:lnTo>
                  <a:lnTo>
                    <a:pt x="782" y="725"/>
                  </a:lnTo>
                  <a:lnTo>
                    <a:pt x="786" y="729"/>
                  </a:lnTo>
                  <a:lnTo>
                    <a:pt x="791" y="730"/>
                  </a:lnTo>
                  <a:lnTo>
                    <a:pt x="798" y="730"/>
                  </a:lnTo>
                  <a:lnTo>
                    <a:pt x="798" y="73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4797040" y="2855040"/>
              <a:ext cx="672386" cy="821538"/>
            </a:xfrm>
            <a:custGeom>
              <a:avLst/>
              <a:gdLst/>
              <a:ahLst/>
              <a:cxnLst>
                <a:cxn ang="0">
                  <a:pos x="432" y="1"/>
                </a:cxn>
                <a:cxn ang="0">
                  <a:pos x="489" y="5"/>
                </a:cxn>
                <a:cxn ang="0">
                  <a:pos x="523" y="18"/>
                </a:cxn>
                <a:cxn ang="0">
                  <a:pos x="538" y="30"/>
                </a:cxn>
                <a:cxn ang="0">
                  <a:pos x="545" y="95"/>
                </a:cxn>
                <a:cxn ang="0">
                  <a:pos x="545" y="160"/>
                </a:cxn>
                <a:cxn ang="0">
                  <a:pos x="558" y="181"/>
                </a:cxn>
                <a:cxn ang="0">
                  <a:pos x="558" y="204"/>
                </a:cxn>
                <a:cxn ang="0">
                  <a:pos x="545" y="236"/>
                </a:cxn>
                <a:cxn ang="0">
                  <a:pos x="514" y="277"/>
                </a:cxn>
                <a:cxn ang="0">
                  <a:pos x="514" y="286"/>
                </a:cxn>
                <a:cxn ang="0">
                  <a:pos x="520" y="297"/>
                </a:cxn>
                <a:cxn ang="0">
                  <a:pos x="538" y="311"/>
                </a:cxn>
                <a:cxn ang="0">
                  <a:pos x="545" y="324"/>
                </a:cxn>
                <a:cxn ang="0">
                  <a:pos x="541" y="341"/>
                </a:cxn>
                <a:cxn ang="0">
                  <a:pos x="536" y="358"/>
                </a:cxn>
                <a:cxn ang="0">
                  <a:pos x="529" y="362"/>
                </a:cxn>
                <a:cxn ang="0">
                  <a:pos x="512" y="371"/>
                </a:cxn>
                <a:cxn ang="0">
                  <a:pos x="490" y="400"/>
                </a:cxn>
                <a:cxn ang="0">
                  <a:pos x="467" y="444"/>
                </a:cxn>
                <a:cxn ang="0">
                  <a:pos x="452" y="499"/>
                </a:cxn>
                <a:cxn ang="0">
                  <a:pos x="417" y="522"/>
                </a:cxn>
                <a:cxn ang="0">
                  <a:pos x="382" y="562"/>
                </a:cxn>
                <a:cxn ang="0">
                  <a:pos x="370" y="590"/>
                </a:cxn>
                <a:cxn ang="0">
                  <a:pos x="365" y="623"/>
                </a:cxn>
                <a:cxn ang="0">
                  <a:pos x="336" y="645"/>
                </a:cxn>
                <a:cxn ang="0">
                  <a:pos x="250" y="683"/>
                </a:cxn>
                <a:cxn ang="0">
                  <a:pos x="214" y="674"/>
                </a:cxn>
                <a:cxn ang="0">
                  <a:pos x="121" y="658"/>
                </a:cxn>
                <a:cxn ang="0">
                  <a:pos x="98" y="644"/>
                </a:cxn>
                <a:cxn ang="0">
                  <a:pos x="92" y="602"/>
                </a:cxn>
                <a:cxn ang="0">
                  <a:pos x="87" y="546"/>
                </a:cxn>
                <a:cxn ang="0">
                  <a:pos x="69" y="512"/>
                </a:cxn>
                <a:cxn ang="0">
                  <a:pos x="35" y="465"/>
                </a:cxn>
                <a:cxn ang="0">
                  <a:pos x="13" y="422"/>
                </a:cxn>
                <a:cxn ang="0">
                  <a:pos x="5" y="387"/>
                </a:cxn>
                <a:cxn ang="0">
                  <a:pos x="1" y="312"/>
                </a:cxn>
                <a:cxn ang="0">
                  <a:pos x="13" y="297"/>
                </a:cxn>
                <a:cxn ang="0">
                  <a:pos x="27" y="263"/>
                </a:cxn>
                <a:cxn ang="0">
                  <a:pos x="27" y="207"/>
                </a:cxn>
                <a:cxn ang="0">
                  <a:pos x="14" y="170"/>
                </a:cxn>
                <a:cxn ang="0">
                  <a:pos x="21" y="140"/>
                </a:cxn>
                <a:cxn ang="0">
                  <a:pos x="13" y="110"/>
                </a:cxn>
                <a:cxn ang="0">
                  <a:pos x="6" y="88"/>
                </a:cxn>
                <a:cxn ang="0">
                  <a:pos x="25" y="70"/>
                </a:cxn>
                <a:cxn ang="0">
                  <a:pos x="59" y="50"/>
                </a:cxn>
                <a:cxn ang="0">
                  <a:pos x="128" y="28"/>
                </a:cxn>
                <a:cxn ang="0">
                  <a:pos x="209" y="10"/>
                </a:cxn>
                <a:cxn ang="0">
                  <a:pos x="216" y="13"/>
                </a:cxn>
                <a:cxn ang="0">
                  <a:pos x="224" y="27"/>
                </a:cxn>
                <a:cxn ang="0">
                  <a:pos x="233" y="40"/>
                </a:cxn>
                <a:cxn ang="0">
                  <a:pos x="257" y="46"/>
                </a:cxn>
                <a:cxn ang="0">
                  <a:pos x="267" y="39"/>
                </a:cxn>
                <a:cxn ang="0">
                  <a:pos x="291" y="26"/>
                </a:cxn>
                <a:cxn ang="0">
                  <a:pos x="343" y="15"/>
                </a:cxn>
                <a:cxn ang="0">
                  <a:pos x="386" y="3"/>
                </a:cxn>
              </a:cxnLst>
              <a:rect l="0" t="0" r="r" b="b"/>
              <a:pathLst>
                <a:path w="559" h="683">
                  <a:moveTo>
                    <a:pt x="394" y="0"/>
                  </a:moveTo>
                  <a:lnTo>
                    <a:pt x="394" y="0"/>
                  </a:lnTo>
                  <a:lnTo>
                    <a:pt x="432" y="1"/>
                  </a:lnTo>
                  <a:lnTo>
                    <a:pt x="451" y="1"/>
                  </a:lnTo>
                  <a:lnTo>
                    <a:pt x="471" y="2"/>
                  </a:lnTo>
                  <a:lnTo>
                    <a:pt x="489" y="5"/>
                  </a:lnTo>
                  <a:lnTo>
                    <a:pt x="506" y="10"/>
                  </a:lnTo>
                  <a:lnTo>
                    <a:pt x="515" y="14"/>
                  </a:lnTo>
                  <a:lnTo>
                    <a:pt x="523" y="18"/>
                  </a:lnTo>
                  <a:lnTo>
                    <a:pt x="531" y="23"/>
                  </a:lnTo>
                  <a:lnTo>
                    <a:pt x="538" y="30"/>
                  </a:lnTo>
                  <a:lnTo>
                    <a:pt x="538" y="30"/>
                  </a:lnTo>
                  <a:lnTo>
                    <a:pt x="541" y="45"/>
                  </a:lnTo>
                  <a:lnTo>
                    <a:pt x="544" y="61"/>
                  </a:lnTo>
                  <a:lnTo>
                    <a:pt x="545" y="95"/>
                  </a:lnTo>
                  <a:lnTo>
                    <a:pt x="545" y="127"/>
                  </a:lnTo>
                  <a:lnTo>
                    <a:pt x="545" y="160"/>
                  </a:lnTo>
                  <a:lnTo>
                    <a:pt x="545" y="160"/>
                  </a:lnTo>
                  <a:lnTo>
                    <a:pt x="550" y="166"/>
                  </a:lnTo>
                  <a:lnTo>
                    <a:pt x="555" y="173"/>
                  </a:lnTo>
                  <a:lnTo>
                    <a:pt x="558" y="181"/>
                  </a:lnTo>
                  <a:lnTo>
                    <a:pt x="559" y="189"/>
                  </a:lnTo>
                  <a:lnTo>
                    <a:pt x="559" y="196"/>
                  </a:lnTo>
                  <a:lnTo>
                    <a:pt x="558" y="204"/>
                  </a:lnTo>
                  <a:lnTo>
                    <a:pt x="555" y="212"/>
                  </a:lnTo>
                  <a:lnTo>
                    <a:pt x="553" y="220"/>
                  </a:lnTo>
                  <a:lnTo>
                    <a:pt x="545" y="236"/>
                  </a:lnTo>
                  <a:lnTo>
                    <a:pt x="535" y="251"/>
                  </a:lnTo>
                  <a:lnTo>
                    <a:pt x="524" y="266"/>
                  </a:lnTo>
                  <a:lnTo>
                    <a:pt x="514" y="277"/>
                  </a:lnTo>
                  <a:lnTo>
                    <a:pt x="514" y="277"/>
                  </a:lnTo>
                  <a:lnTo>
                    <a:pt x="514" y="282"/>
                  </a:lnTo>
                  <a:lnTo>
                    <a:pt x="514" y="286"/>
                  </a:lnTo>
                  <a:lnTo>
                    <a:pt x="514" y="289"/>
                  </a:lnTo>
                  <a:lnTo>
                    <a:pt x="515" y="292"/>
                  </a:lnTo>
                  <a:lnTo>
                    <a:pt x="520" y="297"/>
                  </a:lnTo>
                  <a:lnTo>
                    <a:pt x="525" y="302"/>
                  </a:lnTo>
                  <a:lnTo>
                    <a:pt x="532" y="306"/>
                  </a:lnTo>
                  <a:lnTo>
                    <a:pt x="538" y="311"/>
                  </a:lnTo>
                  <a:lnTo>
                    <a:pt x="542" y="316"/>
                  </a:lnTo>
                  <a:lnTo>
                    <a:pt x="544" y="320"/>
                  </a:lnTo>
                  <a:lnTo>
                    <a:pt x="545" y="324"/>
                  </a:lnTo>
                  <a:lnTo>
                    <a:pt x="545" y="324"/>
                  </a:lnTo>
                  <a:lnTo>
                    <a:pt x="542" y="333"/>
                  </a:lnTo>
                  <a:lnTo>
                    <a:pt x="541" y="341"/>
                  </a:lnTo>
                  <a:lnTo>
                    <a:pt x="540" y="349"/>
                  </a:lnTo>
                  <a:lnTo>
                    <a:pt x="538" y="353"/>
                  </a:lnTo>
                  <a:lnTo>
                    <a:pt x="536" y="358"/>
                  </a:lnTo>
                  <a:lnTo>
                    <a:pt x="536" y="358"/>
                  </a:lnTo>
                  <a:lnTo>
                    <a:pt x="533" y="361"/>
                  </a:lnTo>
                  <a:lnTo>
                    <a:pt x="529" y="362"/>
                  </a:lnTo>
                  <a:lnTo>
                    <a:pt x="523" y="365"/>
                  </a:lnTo>
                  <a:lnTo>
                    <a:pt x="516" y="367"/>
                  </a:lnTo>
                  <a:lnTo>
                    <a:pt x="512" y="371"/>
                  </a:lnTo>
                  <a:lnTo>
                    <a:pt x="512" y="371"/>
                  </a:lnTo>
                  <a:lnTo>
                    <a:pt x="501" y="385"/>
                  </a:lnTo>
                  <a:lnTo>
                    <a:pt x="490" y="400"/>
                  </a:lnTo>
                  <a:lnTo>
                    <a:pt x="481" y="414"/>
                  </a:lnTo>
                  <a:lnTo>
                    <a:pt x="473" y="429"/>
                  </a:lnTo>
                  <a:lnTo>
                    <a:pt x="467" y="444"/>
                  </a:lnTo>
                  <a:lnTo>
                    <a:pt x="461" y="461"/>
                  </a:lnTo>
                  <a:lnTo>
                    <a:pt x="456" y="479"/>
                  </a:lnTo>
                  <a:lnTo>
                    <a:pt x="452" y="499"/>
                  </a:lnTo>
                  <a:lnTo>
                    <a:pt x="452" y="499"/>
                  </a:lnTo>
                  <a:lnTo>
                    <a:pt x="434" y="509"/>
                  </a:lnTo>
                  <a:lnTo>
                    <a:pt x="417" y="522"/>
                  </a:lnTo>
                  <a:lnTo>
                    <a:pt x="402" y="537"/>
                  </a:lnTo>
                  <a:lnTo>
                    <a:pt x="387" y="554"/>
                  </a:lnTo>
                  <a:lnTo>
                    <a:pt x="382" y="562"/>
                  </a:lnTo>
                  <a:lnTo>
                    <a:pt x="377" y="572"/>
                  </a:lnTo>
                  <a:lnTo>
                    <a:pt x="373" y="581"/>
                  </a:lnTo>
                  <a:lnTo>
                    <a:pt x="370" y="590"/>
                  </a:lnTo>
                  <a:lnTo>
                    <a:pt x="368" y="601"/>
                  </a:lnTo>
                  <a:lnTo>
                    <a:pt x="365" y="611"/>
                  </a:lnTo>
                  <a:lnTo>
                    <a:pt x="365" y="623"/>
                  </a:lnTo>
                  <a:lnTo>
                    <a:pt x="366" y="633"/>
                  </a:lnTo>
                  <a:lnTo>
                    <a:pt x="366" y="633"/>
                  </a:lnTo>
                  <a:lnTo>
                    <a:pt x="336" y="645"/>
                  </a:lnTo>
                  <a:lnTo>
                    <a:pt x="308" y="658"/>
                  </a:lnTo>
                  <a:lnTo>
                    <a:pt x="279" y="671"/>
                  </a:lnTo>
                  <a:lnTo>
                    <a:pt x="250" y="683"/>
                  </a:lnTo>
                  <a:lnTo>
                    <a:pt x="250" y="683"/>
                  </a:lnTo>
                  <a:lnTo>
                    <a:pt x="232" y="678"/>
                  </a:lnTo>
                  <a:lnTo>
                    <a:pt x="214" y="674"/>
                  </a:lnTo>
                  <a:lnTo>
                    <a:pt x="177" y="667"/>
                  </a:lnTo>
                  <a:lnTo>
                    <a:pt x="139" y="662"/>
                  </a:lnTo>
                  <a:lnTo>
                    <a:pt x="121" y="658"/>
                  </a:lnTo>
                  <a:lnTo>
                    <a:pt x="103" y="654"/>
                  </a:lnTo>
                  <a:lnTo>
                    <a:pt x="103" y="654"/>
                  </a:lnTo>
                  <a:lnTo>
                    <a:pt x="98" y="644"/>
                  </a:lnTo>
                  <a:lnTo>
                    <a:pt x="95" y="631"/>
                  </a:lnTo>
                  <a:lnTo>
                    <a:pt x="94" y="616"/>
                  </a:lnTo>
                  <a:lnTo>
                    <a:pt x="92" y="602"/>
                  </a:lnTo>
                  <a:lnTo>
                    <a:pt x="92" y="573"/>
                  </a:lnTo>
                  <a:lnTo>
                    <a:pt x="90" y="559"/>
                  </a:lnTo>
                  <a:lnTo>
                    <a:pt x="87" y="546"/>
                  </a:lnTo>
                  <a:lnTo>
                    <a:pt x="87" y="546"/>
                  </a:lnTo>
                  <a:lnTo>
                    <a:pt x="79" y="528"/>
                  </a:lnTo>
                  <a:lnTo>
                    <a:pt x="69" y="512"/>
                  </a:lnTo>
                  <a:lnTo>
                    <a:pt x="59" y="496"/>
                  </a:lnTo>
                  <a:lnTo>
                    <a:pt x="47" y="481"/>
                  </a:lnTo>
                  <a:lnTo>
                    <a:pt x="35" y="465"/>
                  </a:lnTo>
                  <a:lnTo>
                    <a:pt x="25" y="449"/>
                  </a:lnTo>
                  <a:lnTo>
                    <a:pt x="17" y="431"/>
                  </a:lnTo>
                  <a:lnTo>
                    <a:pt x="13" y="422"/>
                  </a:lnTo>
                  <a:lnTo>
                    <a:pt x="10" y="412"/>
                  </a:lnTo>
                  <a:lnTo>
                    <a:pt x="10" y="412"/>
                  </a:lnTo>
                  <a:lnTo>
                    <a:pt x="5" y="387"/>
                  </a:lnTo>
                  <a:lnTo>
                    <a:pt x="1" y="363"/>
                  </a:lnTo>
                  <a:lnTo>
                    <a:pt x="0" y="339"/>
                  </a:lnTo>
                  <a:lnTo>
                    <a:pt x="1" y="312"/>
                  </a:lnTo>
                  <a:lnTo>
                    <a:pt x="1" y="312"/>
                  </a:lnTo>
                  <a:lnTo>
                    <a:pt x="8" y="305"/>
                  </a:lnTo>
                  <a:lnTo>
                    <a:pt x="13" y="297"/>
                  </a:lnTo>
                  <a:lnTo>
                    <a:pt x="17" y="289"/>
                  </a:lnTo>
                  <a:lnTo>
                    <a:pt x="22" y="280"/>
                  </a:lnTo>
                  <a:lnTo>
                    <a:pt x="27" y="263"/>
                  </a:lnTo>
                  <a:lnTo>
                    <a:pt x="30" y="243"/>
                  </a:lnTo>
                  <a:lnTo>
                    <a:pt x="30" y="225"/>
                  </a:lnTo>
                  <a:lnTo>
                    <a:pt x="27" y="207"/>
                  </a:lnTo>
                  <a:lnTo>
                    <a:pt x="22" y="189"/>
                  </a:lnTo>
                  <a:lnTo>
                    <a:pt x="14" y="170"/>
                  </a:lnTo>
                  <a:lnTo>
                    <a:pt x="14" y="170"/>
                  </a:lnTo>
                  <a:lnTo>
                    <a:pt x="18" y="161"/>
                  </a:lnTo>
                  <a:lnTo>
                    <a:pt x="21" y="151"/>
                  </a:lnTo>
                  <a:lnTo>
                    <a:pt x="21" y="140"/>
                  </a:lnTo>
                  <a:lnTo>
                    <a:pt x="19" y="130"/>
                  </a:lnTo>
                  <a:lnTo>
                    <a:pt x="17" y="120"/>
                  </a:lnTo>
                  <a:lnTo>
                    <a:pt x="13" y="110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14" y="79"/>
                  </a:lnTo>
                  <a:lnTo>
                    <a:pt x="25" y="70"/>
                  </a:lnTo>
                  <a:lnTo>
                    <a:pt x="35" y="63"/>
                  </a:lnTo>
                  <a:lnTo>
                    <a:pt x="47" y="57"/>
                  </a:lnTo>
                  <a:lnTo>
                    <a:pt x="59" y="50"/>
                  </a:lnTo>
                  <a:lnTo>
                    <a:pt x="72" y="45"/>
                  </a:lnTo>
                  <a:lnTo>
                    <a:pt x="100" y="36"/>
                  </a:lnTo>
                  <a:lnTo>
                    <a:pt x="128" y="28"/>
                  </a:lnTo>
                  <a:lnTo>
                    <a:pt x="156" y="22"/>
                  </a:lnTo>
                  <a:lnTo>
                    <a:pt x="184" y="16"/>
                  </a:lnTo>
                  <a:lnTo>
                    <a:pt x="209" y="10"/>
                  </a:lnTo>
                  <a:lnTo>
                    <a:pt x="209" y="10"/>
                  </a:lnTo>
                  <a:lnTo>
                    <a:pt x="212" y="11"/>
                  </a:lnTo>
                  <a:lnTo>
                    <a:pt x="216" y="13"/>
                  </a:lnTo>
                  <a:lnTo>
                    <a:pt x="219" y="15"/>
                  </a:lnTo>
                  <a:lnTo>
                    <a:pt x="222" y="19"/>
                  </a:lnTo>
                  <a:lnTo>
                    <a:pt x="224" y="27"/>
                  </a:lnTo>
                  <a:lnTo>
                    <a:pt x="225" y="35"/>
                  </a:lnTo>
                  <a:lnTo>
                    <a:pt x="225" y="35"/>
                  </a:lnTo>
                  <a:lnTo>
                    <a:pt x="233" y="40"/>
                  </a:lnTo>
                  <a:lnTo>
                    <a:pt x="242" y="45"/>
                  </a:lnTo>
                  <a:lnTo>
                    <a:pt x="252" y="46"/>
                  </a:lnTo>
                  <a:lnTo>
                    <a:pt x="257" y="46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67" y="39"/>
                  </a:lnTo>
                  <a:lnTo>
                    <a:pt x="275" y="33"/>
                  </a:lnTo>
                  <a:lnTo>
                    <a:pt x="283" y="28"/>
                  </a:lnTo>
                  <a:lnTo>
                    <a:pt x="291" y="26"/>
                  </a:lnTo>
                  <a:lnTo>
                    <a:pt x="308" y="20"/>
                  </a:lnTo>
                  <a:lnTo>
                    <a:pt x="325" y="18"/>
                  </a:lnTo>
                  <a:lnTo>
                    <a:pt x="343" y="15"/>
                  </a:lnTo>
                  <a:lnTo>
                    <a:pt x="361" y="13"/>
                  </a:lnTo>
                  <a:lnTo>
                    <a:pt x="378" y="7"/>
                  </a:lnTo>
                  <a:lnTo>
                    <a:pt x="386" y="3"/>
                  </a:lnTo>
                  <a:lnTo>
                    <a:pt x="394" y="0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9" name="Freeform 9"/>
            <p:cNvSpPr>
              <a:spLocks/>
            </p:cNvSpPr>
            <p:nvPr/>
          </p:nvSpPr>
          <p:spPr bwMode="auto">
            <a:xfrm>
              <a:off x="4641874" y="3616436"/>
              <a:ext cx="734933" cy="737340"/>
            </a:xfrm>
            <a:custGeom>
              <a:avLst/>
              <a:gdLst/>
              <a:ahLst/>
              <a:cxnLst>
                <a:cxn ang="0">
                  <a:pos x="495" y="0"/>
                </a:cxn>
                <a:cxn ang="0">
                  <a:pos x="501" y="7"/>
                </a:cxn>
                <a:cxn ang="0">
                  <a:pos x="515" y="13"/>
                </a:cxn>
                <a:cxn ang="0">
                  <a:pos x="521" y="18"/>
                </a:cxn>
                <a:cxn ang="0">
                  <a:pos x="523" y="29"/>
                </a:cxn>
                <a:cxn ang="0">
                  <a:pos x="520" y="54"/>
                </a:cxn>
                <a:cxn ang="0">
                  <a:pos x="510" y="90"/>
                </a:cxn>
                <a:cxn ang="0">
                  <a:pos x="499" y="128"/>
                </a:cxn>
                <a:cxn ang="0">
                  <a:pos x="497" y="153"/>
                </a:cxn>
                <a:cxn ang="0">
                  <a:pos x="499" y="175"/>
                </a:cxn>
                <a:cxn ang="0">
                  <a:pos x="512" y="197"/>
                </a:cxn>
                <a:cxn ang="0">
                  <a:pos x="531" y="219"/>
                </a:cxn>
                <a:cxn ang="0">
                  <a:pos x="551" y="210"/>
                </a:cxn>
                <a:cxn ang="0">
                  <a:pos x="580" y="196"/>
                </a:cxn>
                <a:cxn ang="0">
                  <a:pos x="596" y="193"/>
                </a:cxn>
                <a:cxn ang="0">
                  <a:pos x="611" y="198"/>
                </a:cxn>
                <a:cxn ang="0">
                  <a:pos x="607" y="218"/>
                </a:cxn>
                <a:cxn ang="0">
                  <a:pos x="589" y="278"/>
                </a:cxn>
                <a:cxn ang="0">
                  <a:pos x="572" y="337"/>
                </a:cxn>
                <a:cxn ang="0">
                  <a:pos x="568" y="357"/>
                </a:cxn>
                <a:cxn ang="0">
                  <a:pos x="551" y="359"/>
                </a:cxn>
                <a:cxn ang="0">
                  <a:pos x="498" y="427"/>
                </a:cxn>
                <a:cxn ang="0">
                  <a:pos x="437" y="489"/>
                </a:cxn>
                <a:cxn ang="0">
                  <a:pos x="343" y="580"/>
                </a:cxn>
                <a:cxn ang="0">
                  <a:pos x="311" y="612"/>
                </a:cxn>
                <a:cxn ang="0">
                  <a:pos x="229" y="613"/>
                </a:cxn>
                <a:cxn ang="0">
                  <a:pos x="188" y="609"/>
                </a:cxn>
                <a:cxn ang="0">
                  <a:pos x="147" y="603"/>
                </a:cxn>
                <a:cxn ang="0">
                  <a:pos x="108" y="592"/>
                </a:cxn>
                <a:cxn ang="0">
                  <a:pos x="70" y="578"/>
                </a:cxn>
                <a:cxn ang="0">
                  <a:pos x="34" y="560"/>
                </a:cxn>
                <a:cxn ang="0">
                  <a:pos x="0" y="537"/>
                </a:cxn>
                <a:cxn ang="0">
                  <a:pos x="22" y="493"/>
                </a:cxn>
                <a:cxn ang="0">
                  <a:pos x="90" y="363"/>
                </a:cxn>
                <a:cxn ang="0">
                  <a:pos x="131" y="275"/>
                </a:cxn>
                <a:cxn ang="0">
                  <a:pos x="168" y="185"/>
                </a:cxn>
                <a:cxn ang="0">
                  <a:pos x="161" y="175"/>
                </a:cxn>
                <a:cxn ang="0">
                  <a:pos x="169" y="155"/>
                </a:cxn>
                <a:cxn ang="0">
                  <a:pos x="198" y="98"/>
                </a:cxn>
                <a:cxn ang="0">
                  <a:pos x="224" y="42"/>
                </a:cxn>
                <a:cxn ang="0">
                  <a:pos x="232" y="21"/>
                </a:cxn>
                <a:cxn ang="0">
                  <a:pos x="268" y="29"/>
                </a:cxn>
                <a:cxn ang="0">
                  <a:pos x="343" y="41"/>
                </a:cxn>
                <a:cxn ang="0">
                  <a:pos x="379" y="50"/>
                </a:cxn>
                <a:cxn ang="0">
                  <a:pos x="408" y="38"/>
                </a:cxn>
                <a:cxn ang="0">
                  <a:pos x="465" y="12"/>
                </a:cxn>
                <a:cxn ang="0">
                  <a:pos x="495" y="0"/>
                </a:cxn>
              </a:cxnLst>
              <a:rect l="0" t="0" r="r" b="b"/>
              <a:pathLst>
                <a:path w="611" h="613">
                  <a:moveTo>
                    <a:pt x="495" y="0"/>
                  </a:moveTo>
                  <a:lnTo>
                    <a:pt x="495" y="0"/>
                  </a:lnTo>
                  <a:lnTo>
                    <a:pt x="497" y="4"/>
                  </a:lnTo>
                  <a:lnTo>
                    <a:pt x="501" y="7"/>
                  </a:lnTo>
                  <a:lnTo>
                    <a:pt x="507" y="11"/>
                  </a:lnTo>
                  <a:lnTo>
                    <a:pt x="515" y="13"/>
                  </a:lnTo>
                  <a:lnTo>
                    <a:pt x="519" y="16"/>
                  </a:lnTo>
                  <a:lnTo>
                    <a:pt x="521" y="18"/>
                  </a:lnTo>
                  <a:lnTo>
                    <a:pt x="521" y="18"/>
                  </a:lnTo>
                  <a:lnTo>
                    <a:pt x="523" y="29"/>
                  </a:lnTo>
                  <a:lnTo>
                    <a:pt x="521" y="41"/>
                  </a:lnTo>
                  <a:lnTo>
                    <a:pt x="520" y="54"/>
                  </a:lnTo>
                  <a:lnTo>
                    <a:pt x="517" y="65"/>
                  </a:lnTo>
                  <a:lnTo>
                    <a:pt x="510" y="90"/>
                  </a:lnTo>
                  <a:lnTo>
                    <a:pt x="502" y="115"/>
                  </a:lnTo>
                  <a:lnTo>
                    <a:pt x="499" y="128"/>
                  </a:lnTo>
                  <a:lnTo>
                    <a:pt x="497" y="140"/>
                  </a:lnTo>
                  <a:lnTo>
                    <a:pt x="497" y="153"/>
                  </a:lnTo>
                  <a:lnTo>
                    <a:pt x="497" y="165"/>
                  </a:lnTo>
                  <a:lnTo>
                    <a:pt x="499" y="175"/>
                  </a:lnTo>
                  <a:lnTo>
                    <a:pt x="504" y="187"/>
                  </a:lnTo>
                  <a:lnTo>
                    <a:pt x="512" y="197"/>
                  </a:lnTo>
                  <a:lnTo>
                    <a:pt x="523" y="206"/>
                  </a:lnTo>
                  <a:lnTo>
                    <a:pt x="531" y="219"/>
                  </a:lnTo>
                  <a:lnTo>
                    <a:pt x="551" y="210"/>
                  </a:lnTo>
                  <a:lnTo>
                    <a:pt x="551" y="210"/>
                  </a:lnTo>
                  <a:lnTo>
                    <a:pt x="566" y="202"/>
                  </a:lnTo>
                  <a:lnTo>
                    <a:pt x="580" y="196"/>
                  </a:lnTo>
                  <a:lnTo>
                    <a:pt x="588" y="193"/>
                  </a:lnTo>
                  <a:lnTo>
                    <a:pt x="596" y="193"/>
                  </a:lnTo>
                  <a:lnTo>
                    <a:pt x="604" y="194"/>
                  </a:lnTo>
                  <a:lnTo>
                    <a:pt x="611" y="198"/>
                  </a:lnTo>
                  <a:lnTo>
                    <a:pt x="611" y="198"/>
                  </a:lnTo>
                  <a:lnTo>
                    <a:pt x="607" y="218"/>
                  </a:lnTo>
                  <a:lnTo>
                    <a:pt x="602" y="239"/>
                  </a:lnTo>
                  <a:lnTo>
                    <a:pt x="589" y="278"/>
                  </a:lnTo>
                  <a:lnTo>
                    <a:pt x="577" y="317"/>
                  </a:lnTo>
                  <a:lnTo>
                    <a:pt x="572" y="33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51" y="359"/>
                  </a:lnTo>
                  <a:lnTo>
                    <a:pt x="551" y="359"/>
                  </a:lnTo>
                  <a:lnTo>
                    <a:pt x="525" y="394"/>
                  </a:lnTo>
                  <a:lnTo>
                    <a:pt x="498" y="427"/>
                  </a:lnTo>
                  <a:lnTo>
                    <a:pt x="468" y="458"/>
                  </a:lnTo>
                  <a:lnTo>
                    <a:pt x="437" y="489"/>
                  </a:lnTo>
                  <a:lnTo>
                    <a:pt x="374" y="550"/>
                  </a:lnTo>
                  <a:lnTo>
                    <a:pt x="343" y="580"/>
                  </a:lnTo>
                  <a:lnTo>
                    <a:pt x="311" y="612"/>
                  </a:lnTo>
                  <a:lnTo>
                    <a:pt x="311" y="612"/>
                  </a:lnTo>
                  <a:lnTo>
                    <a:pt x="271" y="613"/>
                  </a:lnTo>
                  <a:lnTo>
                    <a:pt x="229" y="613"/>
                  </a:lnTo>
                  <a:lnTo>
                    <a:pt x="208" y="612"/>
                  </a:lnTo>
                  <a:lnTo>
                    <a:pt x="188" y="609"/>
                  </a:lnTo>
                  <a:lnTo>
                    <a:pt x="168" y="607"/>
                  </a:lnTo>
                  <a:lnTo>
                    <a:pt x="147" y="603"/>
                  </a:lnTo>
                  <a:lnTo>
                    <a:pt x="128" y="597"/>
                  </a:lnTo>
                  <a:lnTo>
                    <a:pt x="108" y="592"/>
                  </a:lnTo>
                  <a:lnTo>
                    <a:pt x="88" y="586"/>
                  </a:lnTo>
                  <a:lnTo>
                    <a:pt x="70" y="578"/>
                  </a:lnTo>
                  <a:lnTo>
                    <a:pt x="52" y="570"/>
                  </a:lnTo>
                  <a:lnTo>
                    <a:pt x="34" y="560"/>
                  </a:lnTo>
                  <a:lnTo>
                    <a:pt x="17" y="549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22" y="493"/>
                  </a:lnTo>
                  <a:lnTo>
                    <a:pt x="44" y="450"/>
                  </a:lnTo>
                  <a:lnTo>
                    <a:pt x="90" y="363"/>
                  </a:lnTo>
                  <a:lnTo>
                    <a:pt x="111" y="320"/>
                  </a:lnTo>
                  <a:lnTo>
                    <a:pt x="131" y="275"/>
                  </a:lnTo>
                  <a:lnTo>
                    <a:pt x="151" y="231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61" y="175"/>
                  </a:lnTo>
                  <a:lnTo>
                    <a:pt x="161" y="175"/>
                  </a:lnTo>
                  <a:lnTo>
                    <a:pt x="169" y="155"/>
                  </a:lnTo>
                  <a:lnTo>
                    <a:pt x="178" y="136"/>
                  </a:lnTo>
                  <a:lnTo>
                    <a:pt x="198" y="98"/>
                  </a:lnTo>
                  <a:lnTo>
                    <a:pt x="216" y="60"/>
                  </a:lnTo>
                  <a:lnTo>
                    <a:pt x="224" y="42"/>
                  </a:lnTo>
                  <a:lnTo>
                    <a:pt x="232" y="21"/>
                  </a:lnTo>
                  <a:lnTo>
                    <a:pt x="232" y="21"/>
                  </a:lnTo>
                  <a:lnTo>
                    <a:pt x="250" y="25"/>
                  </a:lnTo>
                  <a:lnTo>
                    <a:pt x="268" y="29"/>
                  </a:lnTo>
                  <a:lnTo>
                    <a:pt x="306" y="34"/>
                  </a:lnTo>
                  <a:lnTo>
                    <a:pt x="343" y="41"/>
                  </a:lnTo>
                  <a:lnTo>
                    <a:pt x="361" y="45"/>
                  </a:lnTo>
                  <a:lnTo>
                    <a:pt x="379" y="50"/>
                  </a:lnTo>
                  <a:lnTo>
                    <a:pt x="379" y="50"/>
                  </a:lnTo>
                  <a:lnTo>
                    <a:pt x="408" y="38"/>
                  </a:lnTo>
                  <a:lnTo>
                    <a:pt x="437" y="25"/>
                  </a:lnTo>
                  <a:lnTo>
                    <a:pt x="465" y="12"/>
                  </a:lnTo>
                  <a:lnTo>
                    <a:pt x="495" y="0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0" name="Freeform 11"/>
            <p:cNvSpPr>
              <a:spLocks/>
            </p:cNvSpPr>
            <p:nvPr/>
          </p:nvSpPr>
          <p:spPr bwMode="auto">
            <a:xfrm>
              <a:off x="3943025" y="3630870"/>
              <a:ext cx="900925" cy="631490"/>
            </a:xfrm>
            <a:custGeom>
              <a:avLst/>
              <a:gdLst/>
              <a:ahLst/>
              <a:cxnLst>
                <a:cxn ang="0">
                  <a:pos x="177" y="21"/>
                </a:cxn>
                <a:cxn ang="0">
                  <a:pos x="196" y="23"/>
                </a:cxn>
                <a:cxn ang="0">
                  <a:pos x="233" y="35"/>
                </a:cxn>
                <a:cxn ang="0">
                  <a:pos x="251" y="40"/>
                </a:cxn>
                <a:cxn ang="0">
                  <a:pos x="270" y="34"/>
                </a:cxn>
                <a:cxn ang="0">
                  <a:pos x="323" y="12"/>
                </a:cxn>
                <a:cxn ang="0">
                  <a:pos x="355" y="1"/>
                </a:cxn>
                <a:cxn ang="0">
                  <a:pos x="383" y="0"/>
                </a:cxn>
                <a:cxn ang="0">
                  <a:pos x="392" y="1"/>
                </a:cxn>
                <a:cxn ang="0">
                  <a:pos x="413" y="6"/>
                </a:cxn>
                <a:cxn ang="0">
                  <a:pos x="433" y="16"/>
                </a:cxn>
                <a:cxn ang="0">
                  <a:pos x="470" y="42"/>
                </a:cxn>
                <a:cxn ang="0">
                  <a:pos x="525" y="89"/>
                </a:cxn>
                <a:cxn ang="0">
                  <a:pos x="544" y="104"/>
                </a:cxn>
                <a:cxn ang="0">
                  <a:pos x="566" y="119"/>
                </a:cxn>
                <a:cxn ang="0">
                  <a:pos x="613" y="139"/>
                </a:cxn>
                <a:cxn ang="0">
                  <a:pos x="662" y="150"/>
                </a:cxn>
                <a:cxn ang="0">
                  <a:pos x="742" y="163"/>
                </a:cxn>
                <a:cxn ang="0">
                  <a:pos x="749" y="173"/>
                </a:cxn>
                <a:cxn ang="0">
                  <a:pos x="732" y="219"/>
                </a:cxn>
                <a:cxn ang="0">
                  <a:pos x="692" y="308"/>
                </a:cxn>
                <a:cxn ang="0">
                  <a:pos x="625" y="438"/>
                </a:cxn>
                <a:cxn ang="0">
                  <a:pos x="581" y="525"/>
                </a:cxn>
                <a:cxn ang="0">
                  <a:pos x="495" y="494"/>
                </a:cxn>
                <a:cxn ang="0">
                  <a:pos x="364" y="450"/>
                </a:cxn>
                <a:cxn ang="0">
                  <a:pos x="276" y="422"/>
                </a:cxn>
                <a:cxn ang="0">
                  <a:pos x="231" y="411"/>
                </a:cxn>
                <a:cxn ang="0">
                  <a:pos x="230" y="403"/>
                </a:cxn>
                <a:cxn ang="0">
                  <a:pos x="229" y="392"/>
                </a:cxn>
                <a:cxn ang="0">
                  <a:pos x="209" y="385"/>
                </a:cxn>
                <a:cxn ang="0">
                  <a:pos x="188" y="385"/>
                </a:cxn>
                <a:cxn ang="0">
                  <a:pos x="169" y="390"/>
                </a:cxn>
                <a:cxn ang="0">
                  <a:pos x="150" y="399"/>
                </a:cxn>
                <a:cxn ang="0">
                  <a:pos x="115" y="428"/>
                </a:cxn>
                <a:cxn ang="0">
                  <a:pos x="85" y="456"/>
                </a:cxn>
                <a:cxn ang="0">
                  <a:pos x="70" y="451"/>
                </a:cxn>
                <a:cxn ang="0">
                  <a:pos x="38" y="447"/>
                </a:cxn>
                <a:cxn ang="0">
                  <a:pos x="23" y="443"/>
                </a:cxn>
                <a:cxn ang="0">
                  <a:pos x="16" y="435"/>
                </a:cxn>
                <a:cxn ang="0">
                  <a:pos x="7" y="417"/>
                </a:cxn>
                <a:cxn ang="0">
                  <a:pos x="3" y="388"/>
                </a:cxn>
                <a:cxn ang="0">
                  <a:pos x="0" y="369"/>
                </a:cxn>
                <a:cxn ang="0">
                  <a:pos x="8" y="355"/>
                </a:cxn>
                <a:cxn ang="0">
                  <a:pos x="30" y="327"/>
                </a:cxn>
                <a:cxn ang="0">
                  <a:pos x="70" y="292"/>
                </a:cxn>
                <a:cxn ang="0">
                  <a:pos x="93" y="267"/>
                </a:cxn>
                <a:cxn ang="0">
                  <a:pos x="93" y="259"/>
                </a:cxn>
                <a:cxn ang="0">
                  <a:pos x="96" y="239"/>
                </a:cxn>
                <a:cxn ang="0">
                  <a:pos x="110" y="216"/>
                </a:cxn>
                <a:cxn ang="0">
                  <a:pos x="132" y="199"/>
                </a:cxn>
                <a:cxn ang="0">
                  <a:pos x="158" y="190"/>
                </a:cxn>
                <a:cxn ang="0">
                  <a:pos x="163" y="181"/>
                </a:cxn>
                <a:cxn ang="0">
                  <a:pos x="183" y="151"/>
                </a:cxn>
                <a:cxn ang="0">
                  <a:pos x="193" y="130"/>
                </a:cxn>
                <a:cxn ang="0">
                  <a:pos x="195" y="109"/>
                </a:cxn>
                <a:cxn ang="0">
                  <a:pos x="190" y="106"/>
                </a:cxn>
                <a:cxn ang="0">
                  <a:pos x="182" y="98"/>
                </a:cxn>
                <a:cxn ang="0">
                  <a:pos x="175" y="82"/>
                </a:cxn>
                <a:cxn ang="0">
                  <a:pos x="173" y="57"/>
                </a:cxn>
                <a:cxn ang="0">
                  <a:pos x="177" y="21"/>
                </a:cxn>
              </a:cxnLst>
              <a:rect l="0" t="0" r="r" b="b"/>
              <a:pathLst>
                <a:path w="749" h="525">
                  <a:moveTo>
                    <a:pt x="177" y="21"/>
                  </a:moveTo>
                  <a:lnTo>
                    <a:pt x="177" y="21"/>
                  </a:lnTo>
                  <a:lnTo>
                    <a:pt x="187" y="22"/>
                  </a:lnTo>
                  <a:lnTo>
                    <a:pt x="196" y="23"/>
                  </a:lnTo>
                  <a:lnTo>
                    <a:pt x="214" y="29"/>
                  </a:lnTo>
                  <a:lnTo>
                    <a:pt x="233" y="35"/>
                  </a:lnTo>
                  <a:lnTo>
                    <a:pt x="242" y="38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70" y="34"/>
                  </a:lnTo>
                  <a:lnTo>
                    <a:pt x="289" y="26"/>
                  </a:lnTo>
                  <a:lnTo>
                    <a:pt x="323" y="12"/>
                  </a:lnTo>
                  <a:lnTo>
                    <a:pt x="338" y="5"/>
                  </a:lnTo>
                  <a:lnTo>
                    <a:pt x="355" y="1"/>
                  </a:lnTo>
                  <a:lnTo>
                    <a:pt x="373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2" y="1"/>
                  </a:lnTo>
                  <a:lnTo>
                    <a:pt x="402" y="4"/>
                  </a:lnTo>
                  <a:lnTo>
                    <a:pt x="413" y="6"/>
                  </a:lnTo>
                  <a:lnTo>
                    <a:pt x="423" y="10"/>
                  </a:lnTo>
                  <a:lnTo>
                    <a:pt x="433" y="16"/>
                  </a:lnTo>
                  <a:lnTo>
                    <a:pt x="452" y="27"/>
                  </a:lnTo>
                  <a:lnTo>
                    <a:pt x="470" y="42"/>
                  </a:lnTo>
                  <a:lnTo>
                    <a:pt x="506" y="73"/>
                  </a:lnTo>
                  <a:lnTo>
                    <a:pt x="525" y="89"/>
                  </a:lnTo>
                  <a:lnTo>
                    <a:pt x="544" y="104"/>
                  </a:lnTo>
                  <a:lnTo>
                    <a:pt x="544" y="104"/>
                  </a:lnTo>
                  <a:lnTo>
                    <a:pt x="555" y="112"/>
                  </a:lnTo>
                  <a:lnTo>
                    <a:pt x="566" y="119"/>
                  </a:lnTo>
                  <a:lnTo>
                    <a:pt x="590" y="130"/>
                  </a:lnTo>
                  <a:lnTo>
                    <a:pt x="613" y="139"/>
                  </a:lnTo>
                  <a:lnTo>
                    <a:pt x="637" y="146"/>
                  </a:lnTo>
                  <a:lnTo>
                    <a:pt x="662" y="150"/>
                  </a:lnTo>
                  <a:lnTo>
                    <a:pt x="688" y="155"/>
                  </a:lnTo>
                  <a:lnTo>
                    <a:pt x="742" y="163"/>
                  </a:lnTo>
                  <a:lnTo>
                    <a:pt x="742" y="163"/>
                  </a:lnTo>
                  <a:lnTo>
                    <a:pt x="749" y="173"/>
                  </a:lnTo>
                  <a:lnTo>
                    <a:pt x="749" y="173"/>
                  </a:lnTo>
                  <a:lnTo>
                    <a:pt x="732" y="219"/>
                  </a:lnTo>
                  <a:lnTo>
                    <a:pt x="712" y="263"/>
                  </a:lnTo>
                  <a:lnTo>
                    <a:pt x="692" y="308"/>
                  </a:lnTo>
                  <a:lnTo>
                    <a:pt x="671" y="351"/>
                  </a:lnTo>
                  <a:lnTo>
                    <a:pt x="625" y="438"/>
                  </a:lnTo>
                  <a:lnTo>
                    <a:pt x="603" y="481"/>
                  </a:lnTo>
                  <a:lnTo>
                    <a:pt x="581" y="525"/>
                  </a:lnTo>
                  <a:lnTo>
                    <a:pt x="581" y="525"/>
                  </a:lnTo>
                  <a:lnTo>
                    <a:pt x="495" y="494"/>
                  </a:lnTo>
                  <a:lnTo>
                    <a:pt x="407" y="464"/>
                  </a:lnTo>
                  <a:lnTo>
                    <a:pt x="364" y="450"/>
                  </a:lnTo>
                  <a:lnTo>
                    <a:pt x="320" y="435"/>
                  </a:lnTo>
                  <a:lnTo>
                    <a:pt x="276" y="422"/>
                  </a:lnTo>
                  <a:lnTo>
                    <a:pt x="231" y="411"/>
                  </a:lnTo>
                  <a:lnTo>
                    <a:pt x="231" y="411"/>
                  </a:lnTo>
                  <a:lnTo>
                    <a:pt x="230" y="408"/>
                  </a:lnTo>
                  <a:lnTo>
                    <a:pt x="230" y="403"/>
                  </a:lnTo>
                  <a:lnTo>
                    <a:pt x="229" y="392"/>
                  </a:lnTo>
                  <a:lnTo>
                    <a:pt x="229" y="392"/>
                  </a:lnTo>
                  <a:lnTo>
                    <a:pt x="218" y="387"/>
                  </a:lnTo>
                  <a:lnTo>
                    <a:pt x="209" y="385"/>
                  </a:lnTo>
                  <a:lnTo>
                    <a:pt x="199" y="383"/>
                  </a:lnTo>
                  <a:lnTo>
                    <a:pt x="188" y="385"/>
                  </a:lnTo>
                  <a:lnTo>
                    <a:pt x="179" y="386"/>
                  </a:lnTo>
                  <a:lnTo>
                    <a:pt x="169" y="390"/>
                  </a:lnTo>
                  <a:lnTo>
                    <a:pt x="160" y="394"/>
                  </a:lnTo>
                  <a:lnTo>
                    <a:pt x="150" y="399"/>
                  </a:lnTo>
                  <a:lnTo>
                    <a:pt x="132" y="412"/>
                  </a:lnTo>
                  <a:lnTo>
                    <a:pt x="115" y="428"/>
                  </a:lnTo>
                  <a:lnTo>
                    <a:pt x="85" y="456"/>
                  </a:lnTo>
                  <a:lnTo>
                    <a:pt x="85" y="456"/>
                  </a:lnTo>
                  <a:lnTo>
                    <a:pt x="77" y="452"/>
                  </a:lnTo>
                  <a:lnTo>
                    <a:pt x="70" y="451"/>
                  </a:lnTo>
                  <a:lnTo>
                    <a:pt x="54" y="448"/>
                  </a:lnTo>
                  <a:lnTo>
                    <a:pt x="38" y="447"/>
                  </a:lnTo>
                  <a:lnTo>
                    <a:pt x="30" y="446"/>
                  </a:lnTo>
                  <a:lnTo>
                    <a:pt x="23" y="443"/>
                  </a:lnTo>
                  <a:lnTo>
                    <a:pt x="23" y="443"/>
                  </a:lnTo>
                  <a:lnTo>
                    <a:pt x="16" y="435"/>
                  </a:lnTo>
                  <a:lnTo>
                    <a:pt x="11" y="426"/>
                  </a:lnTo>
                  <a:lnTo>
                    <a:pt x="7" y="417"/>
                  </a:lnTo>
                  <a:lnTo>
                    <a:pt x="6" y="408"/>
                  </a:lnTo>
                  <a:lnTo>
                    <a:pt x="3" y="388"/>
                  </a:lnTo>
                  <a:lnTo>
                    <a:pt x="3" y="378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8" y="355"/>
                  </a:lnTo>
                  <a:lnTo>
                    <a:pt x="19" y="340"/>
                  </a:lnTo>
                  <a:lnTo>
                    <a:pt x="30" y="327"/>
                  </a:lnTo>
                  <a:lnTo>
                    <a:pt x="43" y="315"/>
                  </a:lnTo>
                  <a:lnTo>
                    <a:pt x="70" y="292"/>
                  </a:lnTo>
                  <a:lnTo>
                    <a:pt x="81" y="280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93" y="259"/>
                  </a:lnTo>
                  <a:lnTo>
                    <a:pt x="93" y="253"/>
                  </a:lnTo>
                  <a:lnTo>
                    <a:pt x="96" y="239"/>
                  </a:lnTo>
                  <a:lnTo>
                    <a:pt x="102" y="227"/>
                  </a:lnTo>
                  <a:lnTo>
                    <a:pt x="110" y="216"/>
                  </a:lnTo>
                  <a:lnTo>
                    <a:pt x="120" y="207"/>
                  </a:lnTo>
                  <a:lnTo>
                    <a:pt x="132" y="199"/>
                  </a:lnTo>
                  <a:lnTo>
                    <a:pt x="145" y="194"/>
                  </a:lnTo>
                  <a:lnTo>
                    <a:pt x="158" y="190"/>
                  </a:lnTo>
                  <a:lnTo>
                    <a:pt x="158" y="190"/>
                  </a:lnTo>
                  <a:lnTo>
                    <a:pt x="163" y="181"/>
                  </a:lnTo>
                  <a:lnTo>
                    <a:pt x="170" y="171"/>
                  </a:lnTo>
                  <a:lnTo>
                    <a:pt x="183" y="151"/>
                  </a:lnTo>
                  <a:lnTo>
                    <a:pt x="188" y="141"/>
                  </a:lnTo>
                  <a:lnTo>
                    <a:pt x="193" y="130"/>
                  </a:lnTo>
                  <a:lnTo>
                    <a:pt x="195" y="120"/>
                  </a:lnTo>
                  <a:lnTo>
                    <a:pt x="195" y="109"/>
                  </a:lnTo>
                  <a:lnTo>
                    <a:pt x="195" y="109"/>
                  </a:lnTo>
                  <a:lnTo>
                    <a:pt x="190" y="106"/>
                  </a:lnTo>
                  <a:lnTo>
                    <a:pt x="186" y="102"/>
                  </a:lnTo>
                  <a:lnTo>
                    <a:pt x="182" y="98"/>
                  </a:lnTo>
                  <a:lnTo>
                    <a:pt x="179" y="93"/>
                  </a:lnTo>
                  <a:lnTo>
                    <a:pt x="175" y="82"/>
                  </a:lnTo>
                  <a:lnTo>
                    <a:pt x="173" y="70"/>
                  </a:lnTo>
                  <a:lnTo>
                    <a:pt x="173" y="57"/>
                  </a:lnTo>
                  <a:lnTo>
                    <a:pt x="174" y="44"/>
                  </a:lnTo>
                  <a:lnTo>
                    <a:pt x="177" y="21"/>
                  </a:lnTo>
                  <a:lnTo>
                    <a:pt x="177" y="2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1" name="Freeform 12"/>
            <p:cNvSpPr>
              <a:spLocks/>
            </p:cNvSpPr>
            <p:nvPr/>
          </p:nvSpPr>
          <p:spPr bwMode="auto">
            <a:xfrm>
              <a:off x="4142696" y="3059523"/>
              <a:ext cx="778236" cy="767410"/>
            </a:xfrm>
            <a:custGeom>
              <a:avLst/>
              <a:gdLst/>
              <a:ahLst/>
              <a:cxnLst>
                <a:cxn ang="0">
                  <a:pos x="634" y="389"/>
                </a:cxn>
                <a:cxn ang="0">
                  <a:pos x="638" y="446"/>
                </a:cxn>
                <a:cxn ang="0">
                  <a:pos x="647" y="484"/>
                </a:cxn>
                <a:cxn ang="0">
                  <a:pos x="631" y="523"/>
                </a:cxn>
                <a:cxn ang="0">
                  <a:pos x="584" y="618"/>
                </a:cxn>
                <a:cxn ang="0">
                  <a:pos x="522" y="630"/>
                </a:cxn>
                <a:cxn ang="0">
                  <a:pos x="447" y="614"/>
                </a:cxn>
                <a:cxn ang="0">
                  <a:pos x="389" y="587"/>
                </a:cxn>
                <a:cxn ang="0">
                  <a:pos x="359" y="564"/>
                </a:cxn>
                <a:cxn ang="0">
                  <a:pos x="286" y="502"/>
                </a:cxn>
                <a:cxn ang="0">
                  <a:pos x="247" y="481"/>
                </a:cxn>
                <a:cxn ang="0">
                  <a:pos x="226" y="476"/>
                </a:cxn>
                <a:cxn ang="0">
                  <a:pos x="189" y="476"/>
                </a:cxn>
                <a:cxn ang="0">
                  <a:pos x="123" y="501"/>
                </a:cxn>
                <a:cxn ang="0">
                  <a:pos x="85" y="515"/>
                </a:cxn>
                <a:cxn ang="0">
                  <a:pos x="48" y="504"/>
                </a:cxn>
                <a:cxn ang="0">
                  <a:pos x="11" y="496"/>
                </a:cxn>
                <a:cxn ang="0">
                  <a:pos x="0" y="481"/>
                </a:cxn>
                <a:cxn ang="0">
                  <a:pos x="4" y="441"/>
                </a:cxn>
                <a:cxn ang="0">
                  <a:pos x="4" y="401"/>
                </a:cxn>
                <a:cxn ang="0">
                  <a:pos x="52" y="367"/>
                </a:cxn>
                <a:cxn ang="0">
                  <a:pos x="115" y="303"/>
                </a:cxn>
                <a:cxn ang="0">
                  <a:pos x="164" y="229"/>
                </a:cxn>
                <a:cxn ang="0">
                  <a:pos x="177" y="226"/>
                </a:cxn>
                <a:cxn ang="0">
                  <a:pos x="189" y="215"/>
                </a:cxn>
                <a:cxn ang="0">
                  <a:pos x="204" y="176"/>
                </a:cxn>
                <a:cxn ang="0">
                  <a:pos x="214" y="154"/>
                </a:cxn>
                <a:cxn ang="0">
                  <a:pos x="245" y="156"/>
                </a:cxn>
                <a:cxn ang="0">
                  <a:pos x="278" y="158"/>
                </a:cxn>
                <a:cxn ang="0">
                  <a:pos x="291" y="145"/>
                </a:cxn>
                <a:cxn ang="0">
                  <a:pos x="316" y="107"/>
                </a:cxn>
                <a:cxn ang="0">
                  <a:pos x="334" y="101"/>
                </a:cxn>
                <a:cxn ang="0">
                  <a:pos x="381" y="92"/>
                </a:cxn>
                <a:cxn ang="0">
                  <a:pos x="417" y="92"/>
                </a:cxn>
                <a:cxn ang="0">
                  <a:pos x="429" y="73"/>
                </a:cxn>
                <a:cxn ang="0">
                  <a:pos x="453" y="53"/>
                </a:cxn>
                <a:cxn ang="0">
                  <a:pos x="520" y="21"/>
                </a:cxn>
                <a:cxn ang="0">
                  <a:pos x="558" y="0"/>
                </a:cxn>
                <a:cxn ang="0">
                  <a:pos x="574" y="55"/>
                </a:cxn>
                <a:cxn ang="0">
                  <a:pos x="566" y="110"/>
                </a:cxn>
                <a:cxn ang="0">
                  <a:pos x="552" y="135"/>
                </a:cxn>
                <a:cxn ang="0">
                  <a:pos x="544" y="169"/>
                </a:cxn>
                <a:cxn ang="0">
                  <a:pos x="554" y="242"/>
                </a:cxn>
                <a:cxn ang="0">
                  <a:pos x="561" y="261"/>
                </a:cxn>
                <a:cxn ang="0">
                  <a:pos x="591" y="311"/>
                </a:cxn>
                <a:cxn ang="0">
                  <a:pos x="623" y="358"/>
                </a:cxn>
              </a:cxnLst>
              <a:rect l="0" t="0" r="r" b="b"/>
              <a:pathLst>
                <a:path w="647" h="638">
                  <a:moveTo>
                    <a:pt x="631" y="376"/>
                  </a:moveTo>
                  <a:lnTo>
                    <a:pt x="631" y="376"/>
                  </a:lnTo>
                  <a:lnTo>
                    <a:pt x="634" y="389"/>
                  </a:lnTo>
                  <a:lnTo>
                    <a:pt x="636" y="403"/>
                  </a:lnTo>
                  <a:lnTo>
                    <a:pt x="636" y="432"/>
                  </a:lnTo>
                  <a:lnTo>
                    <a:pt x="638" y="446"/>
                  </a:lnTo>
                  <a:lnTo>
                    <a:pt x="639" y="461"/>
                  </a:lnTo>
                  <a:lnTo>
                    <a:pt x="642" y="474"/>
                  </a:lnTo>
                  <a:lnTo>
                    <a:pt x="647" y="484"/>
                  </a:lnTo>
                  <a:lnTo>
                    <a:pt x="647" y="484"/>
                  </a:lnTo>
                  <a:lnTo>
                    <a:pt x="639" y="505"/>
                  </a:lnTo>
                  <a:lnTo>
                    <a:pt x="631" y="523"/>
                  </a:lnTo>
                  <a:lnTo>
                    <a:pt x="613" y="561"/>
                  </a:lnTo>
                  <a:lnTo>
                    <a:pt x="593" y="599"/>
                  </a:lnTo>
                  <a:lnTo>
                    <a:pt x="584" y="618"/>
                  </a:lnTo>
                  <a:lnTo>
                    <a:pt x="576" y="638"/>
                  </a:lnTo>
                  <a:lnTo>
                    <a:pt x="576" y="638"/>
                  </a:lnTo>
                  <a:lnTo>
                    <a:pt x="522" y="630"/>
                  </a:lnTo>
                  <a:lnTo>
                    <a:pt x="496" y="625"/>
                  </a:lnTo>
                  <a:lnTo>
                    <a:pt x="471" y="621"/>
                  </a:lnTo>
                  <a:lnTo>
                    <a:pt x="447" y="614"/>
                  </a:lnTo>
                  <a:lnTo>
                    <a:pt x="424" y="605"/>
                  </a:lnTo>
                  <a:lnTo>
                    <a:pt x="400" y="594"/>
                  </a:lnTo>
                  <a:lnTo>
                    <a:pt x="389" y="587"/>
                  </a:lnTo>
                  <a:lnTo>
                    <a:pt x="378" y="579"/>
                  </a:lnTo>
                  <a:lnTo>
                    <a:pt x="378" y="579"/>
                  </a:lnTo>
                  <a:lnTo>
                    <a:pt x="359" y="564"/>
                  </a:lnTo>
                  <a:lnTo>
                    <a:pt x="340" y="548"/>
                  </a:lnTo>
                  <a:lnTo>
                    <a:pt x="304" y="517"/>
                  </a:lnTo>
                  <a:lnTo>
                    <a:pt x="286" y="502"/>
                  </a:lnTo>
                  <a:lnTo>
                    <a:pt x="267" y="491"/>
                  </a:lnTo>
                  <a:lnTo>
                    <a:pt x="257" y="485"/>
                  </a:lnTo>
                  <a:lnTo>
                    <a:pt x="247" y="481"/>
                  </a:lnTo>
                  <a:lnTo>
                    <a:pt x="236" y="479"/>
                  </a:lnTo>
                  <a:lnTo>
                    <a:pt x="226" y="476"/>
                  </a:lnTo>
                  <a:lnTo>
                    <a:pt x="226" y="476"/>
                  </a:lnTo>
                  <a:lnTo>
                    <a:pt x="217" y="475"/>
                  </a:lnTo>
                  <a:lnTo>
                    <a:pt x="207" y="475"/>
                  </a:lnTo>
                  <a:lnTo>
                    <a:pt x="189" y="476"/>
                  </a:lnTo>
                  <a:lnTo>
                    <a:pt x="172" y="480"/>
                  </a:lnTo>
                  <a:lnTo>
                    <a:pt x="157" y="487"/>
                  </a:lnTo>
                  <a:lnTo>
                    <a:pt x="123" y="501"/>
                  </a:lnTo>
                  <a:lnTo>
                    <a:pt x="104" y="509"/>
                  </a:lnTo>
                  <a:lnTo>
                    <a:pt x="85" y="515"/>
                  </a:lnTo>
                  <a:lnTo>
                    <a:pt x="85" y="515"/>
                  </a:lnTo>
                  <a:lnTo>
                    <a:pt x="76" y="513"/>
                  </a:lnTo>
                  <a:lnTo>
                    <a:pt x="67" y="510"/>
                  </a:lnTo>
                  <a:lnTo>
                    <a:pt x="48" y="504"/>
                  </a:lnTo>
                  <a:lnTo>
                    <a:pt x="30" y="498"/>
                  </a:lnTo>
                  <a:lnTo>
                    <a:pt x="21" y="497"/>
                  </a:lnTo>
                  <a:lnTo>
                    <a:pt x="11" y="496"/>
                  </a:lnTo>
                  <a:lnTo>
                    <a:pt x="11" y="496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3" y="471"/>
                  </a:lnTo>
                  <a:lnTo>
                    <a:pt x="4" y="462"/>
                  </a:lnTo>
                  <a:lnTo>
                    <a:pt x="4" y="441"/>
                  </a:lnTo>
                  <a:lnTo>
                    <a:pt x="3" y="421"/>
                  </a:lnTo>
                  <a:lnTo>
                    <a:pt x="3" y="411"/>
                  </a:lnTo>
                  <a:lnTo>
                    <a:pt x="4" y="401"/>
                  </a:lnTo>
                  <a:lnTo>
                    <a:pt x="4" y="401"/>
                  </a:lnTo>
                  <a:lnTo>
                    <a:pt x="29" y="385"/>
                  </a:lnTo>
                  <a:lnTo>
                    <a:pt x="52" y="367"/>
                  </a:lnTo>
                  <a:lnTo>
                    <a:pt x="74" y="347"/>
                  </a:lnTo>
                  <a:lnTo>
                    <a:pt x="95" y="325"/>
                  </a:lnTo>
                  <a:lnTo>
                    <a:pt x="115" y="303"/>
                  </a:lnTo>
                  <a:lnTo>
                    <a:pt x="133" y="278"/>
                  </a:lnTo>
                  <a:lnTo>
                    <a:pt x="150" y="253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71" y="227"/>
                  </a:lnTo>
                  <a:lnTo>
                    <a:pt x="177" y="226"/>
                  </a:lnTo>
                  <a:lnTo>
                    <a:pt x="183" y="223"/>
                  </a:lnTo>
                  <a:lnTo>
                    <a:pt x="187" y="219"/>
                  </a:lnTo>
                  <a:lnTo>
                    <a:pt x="189" y="215"/>
                  </a:lnTo>
                  <a:lnTo>
                    <a:pt x="192" y="210"/>
                  </a:lnTo>
                  <a:lnTo>
                    <a:pt x="197" y="200"/>
                  </a:lnTo>
                  <a:lnTo>
                    <a:pt x="204" y="176"/>
                  </a:lnTo>
                  <a:lnTo>
                    <a:pt x="207" y="165"/>
                  </a:lnTo>
                  <a:lnTo>
                    <a:pt x="214" y="154"/>
                  </a:lnTo>
                  <a:lnTo>
                    <a:pt x="214" y="154"/>
                  </a:lnTo>
                  <a:lnTo>
                    <a:pt x="222" y="153"/>
                  </a:lnTo>
                  <a:lnTo>
                    <a:pt x="230" y="153"/>
                  </a:lnTo>
                  <a:lnTo>
                    <a:pt x="245" y="156"/>
                  </a:lnTo>
                  <a:lnTo>
                    <a:pt x="261" y="158"/>
                  </a:lnTo>
                  <a:lnTo>
                    <a:pt x="269" y="159"/>
                  </a:lnTo>
                  <a:lnTo>
                    <a:pt x="278" y="158"/>
                  </a:lnTo>
                  <a:lnTo>
                    <a:pt x="278" y="158"/>
                  </a:lnTo>
                  <a:lnTo>
                    <a:pt x="284" y="152"/>
                  </a:lnTo>
                  <a:lnTo>
                    <a:pt x="291" y="145"/>
                  </a:lnTo>
                  <a:lnTo>
                    <a:pt x="301" y="129"/>
                  </a:lnTo>
                  <a:lnTo>
                    <a:pt x="310" y="114"/>
                  </a:lnTo>
                  <a:lnTo>
                    <a:pt x="316" y="107"/>
                  </a:lnTo>
                  <a:lnTo>
                    <a:pt x="322" y="99"/>
                  </a:lnTo>
                  <a:lnTo>
                    <a:pt x="322" y="99"/>
                  </a:lnTo>
                  <a:lnTo>
                    <a:pt x="334" y="101"/>
                  </a:lnTo>
                  <a:lnTo>
                    <a:pt x="347" y="99"/>
                  </a:lnTo>
                  <a:lnTo>
                    <a:pt x="369" y="94"/>
                  </a:lnTo>
                  <a:lnTo>
                    <a:pt x="381" y="92"/>
                  </a:lnTo>
                  <a:lnTo>
                    <a:pt x="393" y="90"/>
                  </a:lnTo>
                  <a:lnTo>
                    <a:pt x="406" y="90"/>
                  </a:lnTo>
                  <a:lnTo>
                    <a:pt x="417" y="92"/>
                  </a:lnTo>
                  <a:lnTo>
                    <a:pt x="417" y="92"/>
                  </a:lnTo>
                  <a:lnTo>
                    <a:pt x="423" y="82"/>
                  </a:lnTo>
                  <a:lnTo>
                    <a:pt x="429" y="73"/>
                  </a:lnTo>
                  <a:lnTo>
                    <a:pt x="436" y="66"/>
                  </a:lnTo>
                  <a:lnTo>
                    <a:pt x="443" y="59"/>
                  </a:lnTo>
                  <a:lnTo>
                    <a:pt x="453" y="53"/>
                  </a:lnTo>
                  <a:lnTo>
                    <a:pt x="460" y="47"/>
                  </a:lnTo>
                  <a:lnTo>
                    <a:pt x="480" y="37"/>
                  </a:lnTo>
                  <a:lnTo>
                    <a:pt x="520" y="21"/>
                  </a:lnTo>
                  <a:lnTo>
                    <a:pt x="540" y="12"/>
                  </a:lnTo>
                  <a:lnTo>
                    <a:pt x="558" y="0"/>
                  </a:lnTo>
                  <a:lnTo>
                    <a:pt x="558" y="0"/>
                  </a:lnTo>
                  <a:lnTo>
                    <a:pt x="566" y="19"/>
                  </a:lnTo>
                  <a:lnTo>
                    <a:pt x="571" y="37"/>
                  </a:lnTo>
                  <a:lnTo>
                    <a:pt x="574" y="55"/>
                  </a:lnTo>
                  <a:lnTo>
                    <a:pt x="574" y="73"/>
                  </a:lnTo>
                  <a:lnTo>
                    <a:pt x="571" y="93"/>
                  </a:lnTo>
                  <a:lnTo>
                    <a:pt x="566" y="110"/>
                  </a:lnTo>
                  <a:lnTo>
                    <a:pt x="561" y="119"/>
                  </a:lnTo>
                  <a:lnTo>
                    <a:pt x="557" y="127"/>
                  </a:lnTo>
                  <a:lnTo>
                    <a:pt x="552" y="135"/>
                  </a:lnTo>
                  <a:lnTo>
                    <a:pt x="545" y="142"/>
                  </a:lnTo>
                  <a:lnTo>
                    <a:pt x="545" y="142"/>
                  </a:lnTo>
                  <a:lnTo>
                    <a:pt x="544" y="169"/>
                  </a:lnTo>
                  <a:lnTo>
                    <a:pt x="545" y="193"/>
                  </a:lnTo>
                  <a:lnTo>
                    <a:pt x="549" y="217"/>
                  </a:lnTo>
                  <a:lnTo>
                    <a:pt x="554" y="242"/>
                  </a:lnTo>
                  <a:lnTo>
                    <a:pt x="554" y="242"/>
                  </a:lnTo>
                  <a:lnTo>
                    <a:pt x="557" y="252"/>
                  </a:lnTo>
                  <a:lnTo>
                    <a:pt x="561" y="261"/>
                  </a:lnTo>
                  <a:lnTo>
                    <a:pt x="569" y="279"/>
                  </a:lnTo>
                  <a:lnTo>
                    <a:pt x="579" y="295"/>
                  </a:lnTo>
                  <a:lnTo>
                    <a:pt x="591" y="311"/>
                  </a:lnTo>
                  <a:lnTo>
                    <a:pt x="603" y="326"/>
                  </a:lnTo>
                  <a:lnTo>
                    <a:pt x="613" y="342"/>
                  </a:lnTo>
                  <a:lnTo>
                    <a:pt x="623" y="358"/>
                  </a:lnTo>
                  <a:lnTo>
                    <a:pt x="631" y="376"/>
                  </a:lnTo>
                  <a:lnTo>
                    <a:pt x="631" y="37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2" name="Freeform 13"/>
            <p:cNvSpPr>
              <a:spLocks/>
            </p:cNvSpPr>
            <p:nvPr/>
          </p:nvSpPr>
          <p:spPr bwMode="auto">
            <a:xfrm>
              <a:off x="3487869" y="2615191"/>
              <a:ext cx="1344772" cy="941822"/>
            </a:xfrm>
            <a:custGeom>
              <a:avLst/>
              <a:gdLst/>
              <a:ahLst/>
              <a:cxnLst>
                <a:cxn ang="0">
                  <a:pos x="129" y="21"/>
                </a:cxn>
                <a:cxn ang="0">
                  <a:pos x="198" y="64"/>
                </a:cxn>
                <a:cxn ang="0">
                  <a:pos x="237" y="97"/>
                </a:cxn>
                <a:cxn ang="0">
                  <a:pos x="292" y="145"/>
                </a:cxn>
                <a:cxn ang="0">
                  <a:pos x="335" y="168"/>
                </a:cxn>
                <a:cxn ang="0">
                  <a:pos x="357" y="176"/>
                </a:cxn>
                <a:cxn ang="0">
                  <a:pos x="372" y="191"/>
                </a:cxn>
                <a:cxn ang="0">
                  <a:pos x="384" y="235"/>
                </a:cxn>
                <a:cxn ang="0">
                  <a:pos x="440" y="286"/>
                </a:cxn>
                <a:cxn ang="0">
                  <a:pos x="477" y="295"/>
                </a:cxn>
                <a:cxn ang="0">
                  <a:pos x="541" y="334"/>
                </a:cxn>
                <a:cxn ang="0">
                  <a:pos x="609" y="326"/>
                </a:cxn>
                <a:cxn ang="0">
                  <a:pos x="639" y="335"/>
                </a:cxn>
                <a:cxn ang="0">
                  <a:pos x="656" y="356"/>
                </a:cxn>
                <a:cxn ang="0">
                  <a:pos x="713" y="322"/>
                </a:cxn>
                <a:cxn ang="0">
                  <a:pos x="793" y="241"/>
                </a:cxn>
                <a:cxn ang="0">
                  <a:pos x="849" y="172"/>
                </a:cxn>
                <a:cxn ang="0">
                  <a:pos x="939" y="240"/>
                </a:cxn>
                <a:cxn ang="0">
                  <a:pos x="1019" y="299"/>
                </a:cxn>
                <a:cxn ang="0">
                  <a:pos x="1056" y="296"/>
                </a:cxn>
                <a:cxn ang="0">
                  <a:pos x="1102" y="299"/>
                </a:cxn>
                <a:cxn ang="0">
                  <a:pos x="1118" y="348"/>
                </a:cxn>
                <a:cxn ang="0">
                  <a:pos x="1093" y="390"/>
                </a:cxn>
                <a:cxn ang="0">
                  <a:pos x="996" y="437"/>
                </a:cxn>
                <a:cxn ang="0">
                  <a:pos x="970" y="470"/>
                </a:cxn>
                <a:cxn ang="0">
                  <a:pos x="900" y="477"/>
                </a:cxn>
                <a:cxn ang="0">
                  <a:pos x="863" y="492"/>
                </a:cxn>
                <a:cxn ang="0">
                  <a:pos x="831" y="536"/>
                </a:cxn>
                <a:cxn ang="0">
                  <a:pos x="775" y="531"/>
                </a:cxn>
                <a:cxn ang="0">
                  <a:pos x="750" y="578"/>
                </a:cxn>
                <a:cxn ang="0">
                  <a:pos x="730" y="604"/>
                </a:cxn>
                <a:cxn ang="0">
                  <a:pos x="686" y="656"/>
                </a:cxn>
                <a:cxn ang="0">
                  <a:pos x="582" y="763"/>
                </a:cxn>
                <a:cxn ang="0">
                  <a:pos x="537" y="775"/>
                </a:cxn>
                <a:cxn ang="0">
                  <a:pos x="502" y="783"/>
                </a:cxn>
                <a:cxn ang="0">
                  <a:pos x="485" y="745"/>
                </a:cxn>
                <a:cxn ang="0">
                  <a:pos x="449" y="732"/>
                </a:cxn>
                <a:cxn ang="0">
                  <a:pos x="410" y="743"/>
                </a:cxn>
                <a:cxn ang="0">
                  <a:pos x="385" y="740"/>
                </a:cxn>
                <a:cxn ang="0">
                  <a:pos x="371" y="699"/>
                </a:cxn>
                <a:cxn ang="0">
                  <a:pos x="356" y="673"/>
                </a:cxn>
                <a:cxn ang="0">
                  <a:pos x="326" y="644"/>
                </a:cxn>
                <a:cxn ang="0">
                  <a:pos x="314" y="622"/>
                </a:cxn>
                <a:cxn ang="0">
                  <a:pos x="290" y="597"/>
                </a:cxn>
                <a:cxn ang="0">
                  <a:pos x="224" y="604"/>
                </a:cxn>
                <a:cxn ang="0">
                  <a:pos x="167" y="608"/>
                </a:cxn>
                <a:cxn ang="0">
                  <a:pos x="121" y="569"/>
                </a:cxn>
                <a:cxn ang="0">
                  <a:pos x="44" y="534"/>
                </a:cxn>
                <a:cxn ang="0">
                  <a:pos x="28" y="497"/>
                </a:cxn>
                <a:cxn ang="0">
                  <a:pos x="68" y="468"/>
                </a:cxn>
                <a:cxn ang="0">
                  <a:pos x="125" y="438"/>
                </a:cxn>
                <a:cxn ang="0">
                  <a:pos x="120" y="335"/>
                </a:cxn>
                <a:cxn ang="0">
                  <a:pos x="98" y="282"/>
                </a:cxn>
                <a:cxn ang="0">
                  <a:pos x="80" y="215"/>
                </a:cxn>
                <a:cxn ang="0">
                  <a:pos x="59" y="171"/>
                </a:cxn>
                <a:cxn ang="0">
                  <a:pos x="44" y="135"/>
                </a:cxn>
                <a:cxn ang="0">
                  <a:pos x="0" y="108"/>
                </a:cxn>
                <a:cxn ang="0">
                  <a:pos x="28" y="46"/>
                </a:cxn>
                <a:cxn ang="0">
                  <a:pos x="97" y="4"/>
                </a:cxn>
              </a:cxnLst>
              <a:rect l="0" t="0" r="r" b="b"/>
              <a:pathLst>
                <a:path w="1118" h="783">
                  <a:moveTo>
                    <a:pt x="112" y="0"/>
                  </a:moveTo>
                  <a:lnTo>
                    <a:pt x="112" y="0"/>
                  </a:lnTo>
                  <a:lnTo>
                    <a:pt x="118" y="8"/>
                  </a:lnTo>
                  <a:lnTo>
                    <a:pt x="123" y="16"/>
                  </a:lnTo>
                  <a:lnTo>
                    <a:pt x="129" y="21"/>
                  </a:lnTo>
                  <a:lnTo>
                    <a:pt x="137" y="28"/>
                  </a:lnTo>
                  <a:lnTo>
                    <a:pt x="151" y="38"/>
                  </a:lnTo>
                  <a:lnTo>
                    <a:pt x="167" y="47"/>
                  </a:lnTo>
                  <a:lnTo>
                    <a:pt x="184" y="55"/>
                  </a:lnTo>
                  <a:lnTo>
                    <a:pt x="198" y="64"/>
                  </a:lnTo>
                  <a:lnTo>
                    <a:pt x="213" y="76"/>
                  </a:lnTo>
                  <a:lnTo>
                    <a:pt x="218" y="82"/>
                  </a:lnTo>
                  <a:lnTo>
                    <a:pt x="223" y="89"/>
                  </a:lnTo>
                  <a:lnTo>
                    <a:pt x="223" y="89"/>
                  </a:lnTo>
                  <a:lnTo>
                    <a:pt x="237" y="97"/>
                  </a:lnTo>
                  <a:lnTo>
                    <a:pt x="249" y="105"/>
                  </a:lnTo>
                  <a:lnTo>
                    <a:pt x="258" y="115"/>
                  </a:lnTo>
                  <a:lnTo>
                    <a:pt x="269" y="124"/>
                  </a:lnTo>
                  <a:lnTo>
                    <a:pt x="279" y="135"/>
                  </a:lnTo>
                  <a:lnTo>
                    <a:pt x="292" y="145"/>
                  </a:lnTo>
                  <a:lnTo>
                    <a:pt x="308" y="154"/>
                  </a:lnTo>
                  <a:lnTo>
                    <a:pt x="329" y="163"/>
                  </a:lnTo>
                  <a:lnTo>
                    <a:pt x="329" y="163"/>
                  </a:lnTo>
                  <a:lnTo>
                    <a:pt x="333" y="165"/>
                  </a:lnTo>
                  <a:lnTo>
                    <a:pt x="335" y="168"/>
                  </a:lnTo>
                  <a:lnTo>
                    <a:pt x="338" y="172"/>
                  </a:lnTo>
                  <a:lnTo>
                    <a:pt x="342" y="175"/>
                  </a:lnTo>
                  <a:lnTo>
                    <a:pt x="342" y="175"/>
                  </a:lnTo>
                  <a:lnTo>
                    <a:pt x="350" y="176"/>
                  </a:lnTo>
                  <a:lnTo>
                    <a:pt x="357" y="176"/>
                  </a:lnTo>
                  <a:lnTo>
                    <a:pt x="367" y="176"/>
                  </a:lnTo>
                  <a:lnTo>
                    <a:pt x="369" y="178"/>
                  </a:lnTo>
                  <a:lnTo>
                    <a:pt x="373" y="180"/>
                  </a:lnTo>
                  <a:lnTo>
                    <a:pt x="373" y="180"/>
                  </a:lnTo>
                  <a:lnTo>
                    <a:pt x="372" y="191"/>
                  </a:lnTo>
                  <a:lnTo>
                    <a:pt x="372" y="200"/>
                  </a:lnTo>
                  <a:lnTo>
                    <a:pt x="373" y="209"/>
                  </a:lnTo>
                  <a:lnTo>
                    <a:pt x="376" y="218"/>
                  </a:lnTo>
                  <a:lnTo>
                    <a:pt x="380" y="227"/>
                  </a:lnTo>
                  <a:lnTo>
                    <a:pt x="384" y="235"/>
                  </a:lnTo>
                  <a:lnTo>
                    <a:pt x="389" y="243"/>
                  </a:lnTo>
                  <a:lnTo>
                    <a:pt x="394" y="249"/>
                  </a:lnTo>
                  <a:lnTo>
                    <a:pt x="408" y="262"/>
                  </a:lnTo>
                  <a:lnTo>
                    <a:pt x="423" y="275"/>
                  </a:lnTo>
                  <a:lnTo>
                    <a:pt x="440" y="286"/>
                  </a:lnTo>
                  <a:lnTo>
                    <a:pt x="457" y="295"/>
                  </a:lnTo>
                  <a:lnTo>
                    <a:pt x="457" y="295"/>
                  </a:lnTo>
                  <a:lnTo>
                    <a:pt x="464" y="294"/>
                  </a:lnTo>
                  <a:lnTo>
                    <a:pt x="471" y="294"/>
                  </a:lnTo>
                  <a:lnTo>
                    <a:pt x="477" y="295"/>
                  </a:lnTo>
                  <a:lnTo>
                    <a:pt x="484" y="296"/>
                  </a:lnTo>
                  <a:lnTo>
                    <a:pt x="496" y="301"/>
                  </a:lnTo>
                  <a:lnTo>
                    <a:pt x="507" y="309"/>
                  </a:lnTo>
                  <a:lnTo>
                    <a:pt x="530" y="326"/>
                  </a:lnTo>
                  <a:lnTo>
                    <a:pt x="541" y="334"/>
                  </a:lnTo>
                  <a:lnTo>
                    <a:pt x="552" y="341"/>
                  </a:lnTo>
                  <a:lnTo>
                    <a:pt x="552" y="341"/>
                  </a:lnTo>
                  <a:lnTo>
                    <a:pt x="579" y="331"/>
                  </a:lnTo>
                  <a:lnTo>
                    <a:pt x="595" y="328"/>
                  </a:lnTo>
                  <a:lnTo>
                    <a:pt x="609" y="326"/>
                  </a:lnTo>
                  <a:lnTo>
                    <a:pt x="616" y="326"/>
                  </a:lnTo>
                  <a:lnTo>
                    <a:pt x="622" y="328"/>
                  </a:lnTo>
                  <a:lnTo>
                    <a:pt x="629" y="329"/>
                  </a:lnTo>
                  <a:lnTo>
                    <a:pt x="634" y="331"/>
                  </a:lnTo>
                  <a:lnTo>
                    <a:pt x="639" y="335"/>
                  </a:lnTo>
                  <a:lnTo>
                    <a:pt x="643" y="341"/>
                  </a:lnTo>
                  <a:lnTo>
                    <a:pt x="647" y="347"/>
                  </a:lnTo>
                  <a:lnTo>
                    <a:pt x="648" y="356"/>
                  </a:lnTo>
                  <a:lnTo>
                    <a:pt x="648" y="356"/>
                  </a:lnTo>
                  <a:lnTo>
                    <a:pt x="656" y="356"/>
                  </a:lnTo>
                  <a:lnTo>
                    <a:pt x="663" y="354"/>
                  </a:lnTo>
                  <a:lnTo>
                    <a:pt x="670" y="351"/>
                  </a:lnTo>
                  <a:lnTo>
                    <a:pt x="678" y="347"/>
                  </a:lnTo>
                  <a:lnTo>
                    <a:pt x="695" y="335"/>
                  </a:lnTo>
                  <a:lnTo>
                    <a:pt x="713" y="322"/>
                  </a:lnTo>
                  <a:lnTo>
                    <a:pt x="730" y="305"/>
                  </a:lnTo>
                  <a:lnTo>
                    <a:pt x="749" y="288"/>
                  </a:lnTo>
                  <a:lnTo>
                    <a:pt x="780" y="256"/>
                  </a:lnTo>
                  <a:lnTo>
                    <a:pt x="780" y="256"/>
                  </a:lnTo>
                  <a:lnTo>
                    <a:pt x="793" y="241"/>
                  </a:lnTo>
                  <a:lnTo>
                    <a:pt x="805" y="227"/>
                  </a:lnTo>
                  <a:lnTo>
                    <a:pt x="822" y="202"/>
                  </a:lnTo>
                  <a:lnTo>
                    <a:pt x="830" y="192"/>
                  </a:lnTo>
                  <a:lnTo>
                    <a:pt x="839" y="181"/>
                  </a:lnTo>
                  <a:lnTo>
                    <a:pt x="849" y="172"/>
                  </a:lnTo>
                  <a:lnTo>
                    <a:pt x="863" y="165"/>
                  </a:lnTo>
                  <a:lnTo>
                    <a:pt x="863" y="165"/>
                  </a:lnTo>
                  <a:lnTo>
                    <a:pt x="882" y="183"/>
                  </a:lnTo>
                  <a:lnTo>
                    <a:pt x="901" y="201"/>
                  </a:lnTo>
                  <a:lnTo>
                    <a:pt x="939" y="240"/>
                  </a:lnTo>
                  <a:lnTo>
                    <a:pt x="959" y="258"/>
                  </a:lnTo>
                  <a:lnTo>
                    <a:pt x="978" y="274"/>
                  </a:lnTo>
                  <a:lnTo>
                    <a:pt x="998" y="288"/>
                  </a:lnTo>
                  <a:lnTo>
                    <a:pt x="1008" y="294"/>
                  </a:lnTo>
                  <a:lnTo>
                    <a:pt x="1019" y="299"/>
                  </a:lnTo>
                  <a:lnTo>
                    <a:pt x="1019" y="299"/>
                  </a:lnTo>
                  <a:lnTo>
                    <a:pt x="1024" y="300"/>
                  </a:lnTo>
                  <a:lnTo>
                    <a:pt x="1030" y="300"/>
                  </a:lnTo>
                  <a:lnTo>
                    <a:pt x="1043" y="299"/>
                  </a:lnTo>
                  <a:lnTo>
                    <a:pt x="1056" y="296"/>
                  </a:lnTo>
                  <a:lnTo>
                    <a:pt x="1071" y="294"/>
                  </a:lnTo>
                  <a:lnTo>
                    <a:pt x="1071" y="294"/>
                  </a:lnTo>
                  <a:lnTo>
                    <a:pt x="1079" y="295"/>
                  </a:lnTo>
                  <a:lnTo>
                    <a:pt x="1086" y="296"/>
                  </a:lnTo>
                  <a:lnTo>
                    <a:pt x="1102" y="299"/>
                  </a:lnTo>
                  <a:lnTo>
                    <a:pt x="1102" y="299"/>
                  </a:lnTo>
                  <a:lnTo>
                    <a:pt x="1110" y="318"/>
                  </a:lnTo>
                  <a:lnTo>
                    <a:pt x="1114" y="328"/>
                  </a:lnTo>
                  <a:lnTo>
                    <a:pt x="1116" y="338"/>
                  </a:lnTo>
                  <a:lnTo>
                    <a:pt x="1118" y="348"/>
                  </a:lnTo>
                  <a:lnTo>
                    <a:pt x="1118" y="359"/>
                  </a:lnTo>
                  <a:lnTo>
                    <a:pt x="1115" y="369"/>
                  </a:lnTo>
                  <a:lnTo>
                    <a:pt x="1111" y="378"/>
                  </a:lnTo>
                  <a:lnTo>
                    <a:pt x="1111" y="378"/>
                  </a:lnTo>
                  <a:lnTo>
                    <a:pt x="1093" y="390"/>
                  </a:lnTo>
                  <a:lnTo>
                    <a:pt x="1073" y="399"/>
                  </a:lnTo>
                  <a:lnTo>
                    <a:pt x="1033" y="415"/>
                  </a:lnTo>
                  <a:lnTo>
                    <a:pt x="1013" y="425"/>
                  </a:lnTo>
                  <a:lnTo>
                    <a:pt x="1006" y="431"/>
                  </a:lnTo>
                  <a:lnTo>
                    <a:pt x="996" y="437"/>
                  </a:lnTo>
                  <a:lnTo>
                    <a:pt x="989" y="444"/>
                  </a:lnTo>
                  <a:lnTo>
                    <a:pt x="982" y="451"/>
                  </a:lnTo>
                  <a:lnTo>
                    <a:pt x="976" y="460"/>
                  </a:lnTo>
                  <a:lnTo>
                    <a:pt x="970" y="470"/>
                  </a:lnTo>
                  <a:lnTo>
                    <a:pt x="970" y="470"/>
                  </a:lnTo>
                  <a:lnTo>
                    <a:pt x="959" y="468"/>
                  </a:lnTo>
                  <a:lnTo>
                    <a:pt x="946" y="468"/>
                  </a:lnTo>
                  <a:lnTo>
                    <a:pt x="934" y="470"/>
                  </a:lnTo>
                  <a:lnTo>
                    <a:pt x="922" y="472"/>
                  </a:lnTo>
                  <a:lnTo>
                    <a:pt x="900" y="477"/>
                  </a:lnTo>
                  <a:lnTo>
                    <a:pt x="887" y="479"/>
                  </a:lnTo>
                  <a:lnTo>
                    <a:pt x="875" y="477"/>
                  </a:lnTo>
                  <a:lnTo>
                    <a:pt x="875" y="477"/>
                  </a:lnTo>
                  <a:lnTo>
                    <a:pt x="869" y="485"/>
                  </a:lnTo>
                  <a:lnTo>
                    <a:pt x="863" y="492"/>
                  </a:lnTo>
                  <a:lnTo>
                    <a:pt x="854" y="507"/>
                  </a:lnTo>
                  <a:lnTo>
                    <a:pt x="844" y="523"/>
                  </a:lnTo>
                  <a:lnTo>
                    <a:pt x="837" y="530"/>
                  </a:lnTo>
                  <a:lnTo>
                    <a:pt x="831" y="536"/>
                  </a:lnTo>
                  <a:lnTo>
                    <a:pt x="831" y="536"/>
                  </a:lnTo>
                  <a:lnTo>
                    <a:pt x="822" y="537"/>
                  </a:lnTo>
                  <a:lnTo>
                    <a:pt x="814" y="536"/>
                  </a:lnTo>
                  <a:lnTo>
                    <a:pt x="798" y="534"/>
                  </a:lnTo>
                  <a:lnTo>
                    <a:pt x="783" y="531"/>
                  </a:lnTo>
                  <a:lnTo>
                    <a:pt x="775" y="531"/>
                  </a:lnTo>
                  <a:lnTo>
                    <a:pt x="767" y="532"/>
                  </a:lnTo>
                  <a:lnTo>
                    <a:pt x="767" y="532"/>
                  </a:lnTo>
                  <a:lnTo>
                    <a:pt x="760" y="543"/>
                  </a:lnTo>
                  <a:lnTo>
                    <a:pt x="757" y="554"/>
                  </a:lnTo>
                  <a:lnTo>
                    <a:pt x="750" y="578"/>
                  </a:lnTo>
                  <a:lnTo>
                    <a:pt x="745" y="588"/>
                  </a:lnTo>
                  <a:lnTo>
                    <a:pt x="742" y="593"/>
                  </a:lnTo>
                  <a:lnTo>
                    <a:pt x="740" y="597"/>
                  </a:lnTo>
                  <a:lnTo>
                    <a:pt x="736" y="601"/>
                  </a:lnTo>
                  <a:lnTo>
                    <a:pt x="730" y="604"/>
                  </a:lnTo>
                  <a:lnTo>
                    <a:pt x="724" y="605"/>
                  </a:lnTo>
                  <a:lnTo>
                    <a:pt x="717" y="607"/>
                  </a:lnTo>
                  <a:lnTo>
                    <a:pt x="717" y="607"/>
                  </a:lnTo>
                  <a:lnTo>
                    <a:pt x="703" y="631"/>
                  </a:lnTo>
                  <a:lnTo>
                    <a:pt x="686" y="656"/>
                  </a:lnTo>
                  <a:lnTo>
                    <a:pt x="668" y="681"/>
                  </a:lnTo>
                  <a:lnTo>
                    <a:pt x="648" y="703"/>
                  </a:lnTo>
                  <a:lnTo>
                    <a:pt x="627" y="725"/>
                  </a:lnTo>
                  <a:lnTo>
                    <a:pt x="605" y="745"/>
                  </a:lnTo>
                  <a:lnTo>
                    <a:pt x="582" y="763"/>
                  </a:lnTo>
                  <a:lnTo>
                    <a:pt x="557" y="779"/>
                  </a:lnTo>
                  <a:lnTo>
                    <a:pt x="557" y="779"/>
                  </a:lnTo>
                  <a:lnTo>
                    <a:pt x="550" y="776"/>
                  </a:lnTo>
                  <a:lnTo>
                    <a:pt x="544" y="775"/>
                  </a:lnTo>
                  <a:lnTo>
                    <a:pt x="537" y="775"/>
                  </a:lnTo>
                  <a:lnTo>
                    <a:pt x="530" y="776"/>
                  </a:lnTo>
                  <a:lnTo>
                    <a:pt x="517" y="781"/>
                  </a:lnTo>
                  <a:lnTo>
                    <a:pt x="510" y="783"/>
                  </a:lnTo>
                  <a:lnTo>
                    <a:pt x="502" y="783"/>
                  </a:lnTo>
                  <a:lnTo>
                    <a:pt x="502" y="783"/>
                  </a:lnTo>
                  <a:lnTo>
                    <a:pt x="501" y="773"/>
                  </a:lnTo>
                  <a:lnTo>
                    <a:pt x="498" y="764"/>
                  </a:lnTo>
                  <a:lnTo>
                    <a:pt x="494" y="756"/>
                  </a:lnTo>
                  <a:lnTo>
                    <a:pt x="490" y="750"/>
                  </a:lnTo>
                  <a:lnTo>
                    <a:pt x="485" y="745"/>
                  </a:lnTo>
                  <a:lnTo>
                    <a:pt x="479" y="740"/>
                  </a:lnTo>
                  <a:lnTo>
                    <a:pt x="472" y="736"/>
                  </a:lnTo>
                  <a:lnTo>
                    <a:pt x="464" y="733"/>
                  </a:lnTo>
                  <a:lnTo>
                    <a:pt x="457" y="732"/>
                  </a:lnTo>
                  <a:lnTo>
                    <a:pt x="449" y="732"/>
                  </a:lnTo>
                  <a:lnTo>
                    <a:pt x="441" y="732"/>
                  </a:lnTo>
                  <a:lnTo>
                    <a:pt x="433" y="733"/>
                  </a:lnTo>
                  <a:lnTo>
                    <a:pt x="425" y="736"/>
                  </a:lnTo>
                  <a:lnTo>
                    <a:pt x="417" y="738"/>
                  </a:lnTo>
                  <a:lnTo>
                    <a:pt x="410" y="743"/>
                  </a:lnTo>
                  <a:lnTo>
                    <a:pt x="402" y="749"/>
                  </a:lnTo>
                  <a:lnTo>
                    <a:pt x="402" y="749"/>
                  </a:lnTo>
                  <a:lnTo>
                    <a:pt x="389" y="743"/>
                  </a:lnTo>
                  <a:lnTo>
                    <a:pt x="389" y="743"/>
                  </a:lnTo>
                  <a:lnTo>
                    <a:pt x="385" y="740"/>
                  </a:lnTo>
                  <a:lnTo>
                    <a:pt x="382" y="736"/>
                  </a:lnTo>
                  <a:lnTo>
                    <a:pt x="377" y="728"/>
                  </a:lnTo>
                  <a:lnTo>
                    <a:pt x="374" y="719"/>
                  </a:lnTo>
                  <a:lnTo>
                    <a:pt x="372" y="708"/>
                  </a:lnTo>
                  <a:lnTo>
                    <a:pt x="371" y="699"/>
                  </a:lnTo>
                  <a:lnTo>
                    <a:pt x="368" y="689"/>
                  </a:lnTo>
                  <a:lnTo>
                    <a:pt x="363" y="681"/>
                  </a:lnTo>
                  <a:lnTo>
                    <a:pt x="360" y="677"/>
                  </a:lnTo>
                  <a:lnTo>
                    <a:pt x="356" y="673"/>
                  </a:lnTo>
                  <a:lnTo>
                    <a:pt x="356" y="673"/>
                  </a:lnTo>
                  <a:lnTo>
                    <a:pt x="350" y="672"/>
                  </a:lnTo>
                  <a:lnTo>
                    <a:pt x="343" y="668"/>
                  </a:lnTo>
                  <a:lnTo>
                    <a:pt x="339" y="663"/>
                  </a:lnTo>
                  <a:lnTo>
                    <a:pt x="334" y="657"/>
                  </a:lnTo>
                  <a:lnTo>
                    <a:pt x="326" y="644"/>
                  </a:lnTo>
                  <a:lnTo>
                    <a:pt x="322" y="639"/>
                  </a:lnTo>
                  <a:lnTo>
                    <a:pt x="316" y="635"/>
                  </a:lnTo>
                  <a:lnTo>
                    <a:pt x="316" y="635"/>
                  </a:lnTo>
                  <a:lnTo>
                    <a:pt x="314" y="629"/>
                  </a:lnTo>
                  <a:lnTo>
                    <a:pt x="314" y="622"/>
                  </a:lnTo>
                  <a:lnTo>
                    <a:pt x="313" y="609"/>
                  </a:lnTo>
                  <a:lnTo>
                    <a:pt x="313" y="609"/>
                  </a:lnTo>
                  <a:lnTo>
                    <a:pt x="305" y="604"/>
                  </a:lnTo>
                  <a:lnTo>
                    <a:pt x="297" y="600"/>
                  </a:lnTo>
                  <a:lnTo>
                    <a:pt x="290" y="597"/>
                  </a:lnTo>
                  <a:lnTo>
                    <a:pt x="281" y="596"/>
                  </a:lnTo>
                  <a:lnTo>
                    <a:pt x="271" y="596"/>
                  </a:lnTo>
                  <a:lnTo>
                    <a:pt x="262" y="596"/>
                  </a:lnTo>
                  <a:lnTo>
                    <a:pt x="244" y="600"/>
                  </a:lnTo>
                  <a:lnTo>
                    <a:pt x="224" y="604"/>
                  </a:lnTo>
                  <a:lnTo>
                    <a:pt x="205" y="608"/>
                  </a:lnTo>
                  <a:lnTo>
                    <a:pt x="185" y="609"/>
                  </a:lnTo>
                  <a:lnTo>
                    <a:pt x="176" y="609"/>
                  </a:lnTo>
                  <a:lnTo>
                    <a:pt x="167" y="608"/>
                  </a:lnTo>
                  <a:lnTo>
                    <a:pt x="167" y="608"/>
                  </a:lnTo>
                  <a:lnTo>
                    <a:pt x="154" y="600"/>
                  </a:lnTo>
                  <a:lnTo>
                    <a:pt x="142" y="591"/>
                  </a:lnTo>
                  <a:lnTo>
                    <a:pt x="131" y="580"/>
                  </a:lnTo>
                  <a:lnTo>
                    <a:pt x="121" y="569"/>
                  </a:lnTo>
                  <a:lnTo>
                    <a:pt x="121" y="569"/>
                  </a:lnTo>
                  <a:lnTo>
                    <a:pt x="94" y="560"/>
                  </a:lnTo>
                  <a:lnTo>
                    <a:pt x="81" y="554"/>
                  </a:lnTo>
                  <a:lnTo>
                    <a:pt x="68" y="548"/>
                  </a:lnTo>
                  <a:lnTo>
                    <a:pt x="56" y="541"/>
                  </a:lnTo>
                  <a:lnTo>
                    <a:pt x="44" y="534"/>
                  </a:lnTo>
                  <a:lnTo>
                    <a:pt x="33" y="524"/>
                  </a:lnTo>
                  <a:lnTo>
                    <a:pt x="22" y="515"/>
                  </a:lnTo>
                  <a:lnTo>
                    <a:pt x="22" y="515"/>
                  </a:lnTo>
                  <a:lnTo>
                    <a:pt x="25" y="505"/>
                  </a:lnTo>
                  <a:lnTo>
                    <a:pt x="28" y="497"/>
                  </a:lnTo>
                  <a:lnTo>
                    <a:pt x="31" y="490"/>
                  </a:lnTo>
                  <a:lnTo>
                    <a:pt x="38" y="484"/>
                  </a:lnTo>
                  <a:lnTo>
                    <a:pt x="44" y="479"/>
                  </a:lnTo>
                  <a:lnTo>
                    <a:pt x="51" y="475"/>
                  </a:lnTo>
                  <a:lnTo>
                    <a:pt x="68" y="468"/>
                  </a:lnTo>
                  <a:lnTo>
                    <a:pt x="86" y="462"/>
                  </a:lnTo>
                  <a:lnTo>
                    <a:pt x="103" y="454"/>
                  </a:lnTo>
                  <a:lnTo>
                    <a:pt x="111" y="450"/>
                  </a:lnTo>
                  <a:lnTo>
                    <a:pt x="119" y="445"/>
                  </a:lnTo>
                  <a:lnTo>
                    <a:pt x="125" y="438"/>
                  </a:lnTo>
                  <a:lnTo>
                    <a:pt x="132" y="432"/>
                  </a:lnTo>
                  <a:lnTo>
                    <a:pt x="132" y="432"/>
                  </a:lnTo>
                  <a:lnTo>
                    <a:pt x="128" y="399"/>
                  </a:lnTo>
                  <a:lnTo>
                    <a:pt x="124" y="367"/>
                  </a:lnTo>
                  <a:lnTo>
                    <a:pt x="120" y="335"/>
                  </a:lnTo>
                  <a:lnTo>
                    <a:pt x="119" y="303"/>
                  </a:lnTo>
                  <a:lnTo>
                    <a:pt x="119" y="303"/>
                  </a:lnTo>
                  <a:lnTo>
                    <a:pt x="110" y="298"/>
                  </a:lnTo>
                  <a:lnTo>
                    <a:pt x="103" y="290"/>
                  </a:lnTo>
                  <a:lnTo>
                    <a:pt x="98" y="282"/>
                  </a:lnTo>
                  <a:lnTo>
                    <a:pt x="93" y="274"/>
                  </a:lnTo>
                  <a:lnTo>
                    <a:pt x="90" y="265"/>
                  </a:lnTo>
                  <a:lnTo>
                    <a:pt x="88" y="256"/>
                  </a:lnTo>
                  <a:lnTo>
                    <a:pt x="84" y="236"/>
                  </a:lnTo>
                  <a:lnTo>
                    <a:pt x="80" y="215"/>
                  </a:lnTo>
                  <a:lnTo>
                    <a:pt x="77" y="206"/>
                  </a:lnTo>
                  <a:lnTo>
                    <a:pt x="74" y="197"/>
                  </a:lnTo>
                  <a:lnTo>
                    <a:pt x="71" y="188"/>
                  </a:lnTo>
                  <a:lnTo>
                    <a:pt x="65" y="179"/>
                  </a:lnTo>
                  <a:lnTo>
                    <a:pt x="59" y="171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53"/>
                  </a:lnTo>
                  <a:lnTo>
                    <a:pt x="48" y="142"/>
                  </a:lnTo>
                  <a:lnTo>
                    <a:pt x="44" y="135"/>
                  </a:lnTo>
                  <a:lnTo>
                    <a:pt x="38" y="128"/>
                  </a:lnTo>
                  <a:lnTo>
                    <a:pt x="30" y="121"/>
                  </a:lnTo>
                  <a:lnTo>
                    <a:pt x="21" y="116"/>
                  </a:lnTo>
                  <a:lnTo>
                    <a:pt x="11" y="112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" y="88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28" y="46"/>
                  </a:lnTo>
                  <a:lnTo>
                    <a:pt x="41" y="35"/>
                  </a:lnTo>
                  <a:lnTo>
                    <a:pt x="54" y="26"/>
                  </a:lnTo>
                  <a:lnTo>
                    <a:pt x="68" y="17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183" name="Freeform 14"/>
            <p:cNvSpPr>
              <a:spLocks/>
            </p:cNvSpPr>
            <p:nvPr/>
          </p:nvSpPr>
          <p:spPr bwMode="auto">
            <a:xfrm>
              <a:off x="4042861" y="4246723"/>
              <a:ext cx="1496330" cy="1210055"/>
            </a:xfrm>
            <a:custGeom>
              <a:avLst/>
              <a:gdLst/>
              <a:ahLst/>
              <a:cxnLst>
                <a:cxn ang="0">
                  <a:pos x="601" y="223"/>
                </a:cxn>
                <a:cxn ang="0">
                  <a:pos x="609" y="308"/>
                </a:cxn>
                <a:cxn ang="0">
                  <a:pos x="622" y="376"/>
                </a:cxn>
                <a:cxn ang="0">
                  <a:pos x="636" y="401"/>
                </a:cxn>
                <a:cxn ang="0">
                  <a:pos x="674" y="424"/>
                </a:cxn>
                <a:cxn ang="0">
                  <a:pos x="746" y="442"/>
                </a:cxn>
                <a:cxn ang="0">
                  <a:pos x="918" y="497"/>
                </a:cxn>
                <a:cxn ang="0">
                  <a:pos x="1001" y="541"/>
                </a:cxn>
                <a:cxn ang="0">
                  <a:pos x="1075" y="609"/>
                </a:cxn>
                <a:cxn ang="0">
                  <a:pos x="1126" y="690"/>
                </a:cxn>
                <a:cxn ang="0">
                  <a:pos x="1180" y="783"/>
                </a:cxn>
                <a:cxn ang="0">
                  <a:pos x="1244" y="888"/>
                </a:cxn>
                <a:cxn ang="0">
                  <a:pos x="1182" y="989"/>
                </a:cxn>
                <a:cxn ang="0">
                  <a:pos x="1162" y="1006"/>
                </a:cxn>
                <a:cxn ang="0">
                  <a:pos x="1147" y="994"/>
                </a:cxn>
                <a:cxn ang="0">
                  <a:pos x="1094" y="964"/>
                </a:cxn>
                <a:cxn ang="0">
                  <a:pos x="1021" y="955"/>
                </a:cxn>
                <a:cxn ang="0">
                  <a:pos x="954" y="963"/>
                </a:cxn>
                <a:cxn ang="0">
                  <a:pos x="922" y="978"/>
                </a:cxn>
                <a:cxn ang="0">
                  <a:pos x="910" y="970"/>
                </a:cxn>
                <a:cxn ang="0">
                  <a:pos x="884" y="955"/>
                </a:cxn>
                <a:cxn ang="0">
                  <a:pos x="877" y="917"/>
                </a:cxn>
                <a:cxn ang="0">
                  <a:pos x="839" y="867"/>
                </a:cxn>
                <a:cxn ang="0">
                  <a:pos x="802" y="818"/>
                </a:cxn>
                <a:cxn ang="0">
                  <a:pos x="796" y="780"/>
                </a:cxn>
                <a:cxn ang="0">
                  <a:pos x="770" y="777"/>
                </a:cxn>
                <a:cxn ang="0">
                  <a:pos x="725" y="787"/>
                </a:cxn>
                <a:cxn ang="0">
                  <a:pos x="636" y="831"/>
                </a:cxn>
                <a:cxn ang="0">
                  <a:pos x="603" y="843"/>
                </a:cxn>
                <a:cxn ang="0">
                  <a:pos x="571" y="860"/>
                </a:cxn>
                <a:cxn ang="0">
                  <a:pos x="478" y="867"/>
                </a:cxn>
                <a:cxn ang="0">
                  <a:pos x="444" y="874"/>
                </a:cxn>
                <a:cxn ang="0">
                  <a:pos x="413" y="867"/>
                </a:cxn>
                <a:cxn ang="0">
                  <a:pos x="395" y="848"/>
                </a:cxn>
                <a:cxn ang="0">
                  <a:pos x="399" y="826"/>
                </a:cxn>
                <a:cxn ang="0">
                  <a:pos x="346" y="763"/>
                </a:cxn>
                <a:cxn ang="0">
                  <a:pos x="288" y="642"/>
                </a:cxn>
                <a:cxn ang="0">
                  <a:pos x="237" y="651"/>
                </a:cxn>
                <a:cxn ang="0">
                  <a:pos x="206" y="650"/>
                </a:cxn>
                <a:cxn ang="0">
                  <a:pos x="107" y="420"/>
                </a:cxn>
                <a:cxn ang="0">
                  <a:pos x="53" y="282"/>
                </a:cxn>
                <a:cxn ang="0">
                  <a:pos x="27" y="180"/>
                </a:cxn>
                <a:cxn ang="0">
                  <a:pos x="0" y="129"/>
                </a:cxn>
                <a:cxn ang="0">
                  <a:pos x="74" y="46"/>
                </a:cxn>
                <a:cxn ang="0">
                  <a:pos x="121" y="7"/>
                </a:cxn>
                <a:cxn ang="0">
                  <a:pos x="150" y="0"/>
                </a:cxn>
                <a:cxn ang="0">
                  <a:pos x="199" y="6"/>
                </a:cxn>
                <a:cxn ang="0">
                  <a:pos x="230" y="24"/>
                </a:cxn>
                <a:cxn ang="0">
                  <a:pos x="271" y="38"/>
                </a:cxn>
                <a:cxn ang="0">
                  <a:pos x="357" y="64"/>
                </a:cxn>
                <a:cxn ang="0">
                  <a:pos x="392" y="69"/>
                </a:cxn>
                <a:cxn ang="0">
                  <a:pos x="464" y="122"/>
                </a:cxn>
                <a:cxn ang="0">
                  <a:pos x="512" y="141"/>
                </a:cxn>
                <a:cxn ang="0">
                  <a:pos x="549" y="183"/>
                </a:cxn>
                <a:cxn ang="0">
                  <a:pos x="581" y="205"/>
                </a:cxn>
              </a:cxnLst>
              <a:rect l="0" t="0" r="r" b="b"/>
              <a:pathLst>
                <a:path w="1244" h="1006">
                  <a:moveTo>
                    <a:pt x="594" y="208"/>
                  </a:moveTo>
                  <a:lnTo>
                    <a:pt x="594" y="208"/>
                  </a:lnTo>
                  <a:lnTo>
                    <a:pt x="598" y="215"/>
                  </a:lnTo>
                  <a:lnTo>
                    <a:pt x="601" y="223"/>
                  </a:lnTo>
                  <a:lnTo>
                    <a:pt x="603" y="243"/>
                  </a:lnTo>
                  <a:lnTo>
                    <a:pt x="606" y="264"/>
                  </a:lnTo>
                  <a:lnTo>
                    <a:pt x="607" y="286"/>
                  </a:lnTo>
                  <a:lnTo>
                    <a:pt x="609" y="308"/>
                  </a:lnTo>
                  <a:lnTo>
                    <a:pt x="611" y="332"/>
                  </a:lnTo>
                  <a:lnTo>
                    <a:pt x="615" y="354"/>
                  </a:lnTo>
                  <a:lnTo>
                    <a:pt x="618" y="365"/>
                  </a:lnTo>
                  <a:lnTo>
                    <a:pt x="622" y="376"/>
                  </a:lnTo>
                  <a:lnTo>
                    <a:pt x="622" y="376"/>
                  </a:lnTo>
                  <a:lnTo>
                    <a:pt x="626" y="385"/>
                  </a:lnTo>
                  <a:lnTo>
                    <a:pt x="631" y="393"/>
                  </a:lnTo>
                  <a:lnTo>
                    <a:pt x="636" y="401"/>
                  </a:lnTo>
                  <a:lnTo>
                    <a:pt x="643" y="406"/>
                  </a:lnTo>
                  <a:lnTo>
                    <a:pt x="650" y="411"/>
                  </a:lnTo>
                  <a:lnTo>
                    <a:pt x="657" y="416"/>
                  </a:lnTo>
                  <a:lnTo>
                    <a:pt x="674" y="424"/>
                  </a:lnTo>
                  <a:lnTo>
                    <a:pt x="691" y="429"/>
                  </a:lnTo>
                  <a:lnTo>
                    <a:pt x="709" y="433"/>
                  </a:lnTo>
                  <a:lnTo>
                    <a:pt x="746" y="442"/>
                  </a:lnTo>
                  <a:lnTo>
                    <a:pt x="746" y="442"/>
                  </a:lnTo>
                  <a:lnTo>
                    <a:pt x="798" y="457"/>
                  </a:lnTo>
                  <a:lnTo>
                    <a:pt x="847" y="472"/>
                  </a:lnTo>
                  <a:lnTo>
                    <a:pt x="894" y="488"/>
                  </a:lnTo>
                  <a:lnTo>
                    <a:pt x="918" y="497"/>
                  </a:lnTo>
                  <a:lnTo>
                    <a:pt x="940" y="506"/>
                  </a:lnTo>
                  <a:lnTo>
                    <a:pt x="961" y="517"/>
                  </a:lnTo>
                  <a:lnTo>
                    <a:pt x="982" y="528"/>
                  </a:lnTo>
                  <a:lnTo>
                    <a:pt x="1001" y="541"/>
                  </a:lnTo>
                  <a:lnTo>
                    <a:pt x="1021" y="556"/>
                  </a:lnTo>
                  <a:lnTo>
                    <a:pt x="1040" y="573"/>
                  </a:lnTo>
                  <a:lnTo>
                    <a:pt x="1057" y="590"/>
                  </a:lnTo>
                  <a:lnTo>
                    <a:pt x="1075" y="609"/>
                  </a:lnTo>
                  <a:lnTo>
                    <a:pt x="1091" y="631"/>
                  </a:lnTo>
                  <a:lnTo>
                    <a:pt x="1091" y="631"/>
                  </a:lnTo>
                  <a:lnTo>
                    <a:pt x="1109" y="660"/>
                  </a:lnTo>
                  <a:lnTo>
                    <a:pt x="1126" y="690"/>
                  </a:lnTo>
                  <a:lnTo>
                    <a:pt x="1142" y="720"/>
                  </a:lnTo>
                  <a:lnTo>
                    <a:pt x="1160" y="751"/>
                  </a:lnTo>
                  <a:lnTo>
                    <a:pt x="1160" y="751"/>
                  </a:lnTo>
                  <a:lnTo>
                    <a:pt x="1180" y="783"/>
                  </a:lnTo>
                  <a:lnTo>
                    <a:pt x="1203" y="817"/>
                  </a:lnTo>
                  <a:lnTo>
                    <a:pt x="1225" y="852"/>
                  </a:lnTo>
                  <a:lnTo>
                    <a:pt x="1235" y="870"/>
                  </a:lnTo>
                  <a:lnTo>
                    <a:pt x="1244" y="888"/>
                  </a:lnTo>
                  <a:lnTo>
                    <a:pt x="1244" y="888"/>
                  </a:lnTo>
                  <a:lnTo>
                    <a:pt x="1206" y="944"/>
                  </a:lnTo>
                  <a:lnTo>
                    <a:pt x="1189" y="973"/>
                  </a:lnTo>
                  <a:lnTo>
                    <a:pt x="1182" y="989"/>
                  </a:lnTo>
                  <a:lnTo>
                    <a:pt x="1176" y="1004"/>
                  </a:lnTo>
                  <a:lnTo>
                    <a:pt x="1176" y="1004"/>
                  </a:lnTo>
                  <a:lnTo>
                    <a:pt x="1167" y="1006"/>
                  </a:lnTo>
                  <a:lnTo>
                    <a:pt x="1162" y="1006"/>
                  </a:lnTo>
                  <a:lnTo>
                    <a:pt x="1155" y="1006"/>
                  </a:lnTo>
                  <a:lnTo>
                    <a:pt x="1155" y="1006"/>
                  </a:lnTo>
                  <a:lnTo>
                    <a:pt x="1151" y="999"/>
                  </a:lnTo>
                  <a:lnTo>
                    <a:pt x="1147" y="994"/>
                  </a:lnTo>
                  <a:lnTo>
                    <a:pt x="1137" y="985"/>
                  </a:lnTo>
                  <a:lnTo>
                    <a:pt x="1124" y="977"/>
                  </a:lnTo>
                  <a:lnTo>
                    <a:pt x="1109" y="969"/>
                  </a:lnTo>
                  <a:lnTo>
                    <a:pt x="1094" y="964"/>
                  </a:lnTo>
                  <a:lnTo>
                    <a:pt x="1075" y="960"/>
                  </a:lnTo>
                  <a:lnTo>
                    <a:pt x="1059" y="957"/>
                  </a:lnTo>
                  <a:lnTo>
                    <a:pt x="1039" y="955"/>
                  </a:lnTo>
                  <a:lnTo>
                    <a:pt x="1021" y="955"/>
                  </a:lnTo>
                  <a:lnTo>
                    <a:pt x="1002" y="955"/>
                  </a:lnTo>
                  <a:lnTo>
                    <a:pt x="985" y="956"/>
                  </a:lnTo>
                  <a:lnTo>
                    <a:pt x="969" y="959"/>
                  </a:lnTo>
                  <a:lnTo>
                    <a:pt x="954" y="963"/>
                  </a:lnTo>
                  <a:lnTo>
                    <a:pt x="941" y="967"/>
                  </a:lnTo>
                  <a:lnTo>
                    <a:pt x="929" y="972"/>
                  </a:lnTo>
                  <a:lnTo>
                    <a:pt x="922" y="978"/>
                  </a:lnTo>
                  <a:lnTo>
                    <a:pt x="922" y="978"/>
                  </a:lnTo>
                  <a:lnTo>
                    <a:pt x="918" y="976"/>
                  </a:lnTo>
                  <a:lnTo>
                    <a:pt x="918" y="976"/>
                  </a:lnTo>
                  <a:lnTo>
                    <a:pt x="914" y="973"/>
                  </a:lnTo>
                  <a:lnTo>
                    <a:pt x="910" y="970"/>
                  </a:lnTo>
                  <a:lnTo>
                    <a:pt x="899" y="967"/>
                  </a:lnTo>
                  <a:lnTo>
                    <a:pt x="892" y="963"/>
                  </a:lnTo>
                  <a:lnTo>
                    <a:pt x="888" y="959"/>
                  </a:lnTo>
                  <a:lnTo>
                    <a:pt x="884" y="955"/>
                  </a:lnTo>
                  <a:lnTo>
                    <a:pt x="884" y="955"/>
                  </a:lnTo>
                  <a:lnTo>
                    <a:pt x="884" y="942"/>
                  </a:lnTo>
                  <a:lnTo>
                    <a:pt x="882" y="929"/>
                  </a:lnTo>
                  <a:lnTo>
                    <a:pt x="877" y="917"/>
                  </a:lnTo>
                  <a:lnTo>
                    <a:pt x="872" y="907"/>
                  </a:lnTo>
                  <a:lnTo>
                    <a:pt x="866" y="896"/>
                  </a:lnTo>
                  <a:lnTo>
                    <a:pt x="856" y="886"/>
                  </a:lnTo>
                  <a:lnTo>
                    <a:pt x="839" y="867"/>
                  </a:lnTo>
                  <a:lnTo>
                    <a:pt x="821" y="848"/>
                  </a:lnTo>
                  <a:lnTo>
                    <a:pt x="813" y="839"/>
                  </a:lnTo>
                  <a:lnTo>
                    <a:pt x="807" y="828"/>
                  </a:lnTo>
                  <a:lnTo>
                    <a:pt x="802" y="818"/>
                  </a:lnTo>
                  <a:lnTo>
                    <a:pt x="798" y="806"/>
                  </a:lnTo>
                  <a:lnTo>
                    <a:pt x="795" y="794"/>
                  </a:lnTo>
                  <a:lnTo>
                    <a:pt x="796" y="780"/>
                  </a:lnTo>
                  <a:lnTo>
                    <a:pt x="796" y="780"/>
                  </a:lnTo>
                  <a:lnTo>
                    <a:pt x="790" y="779"/>
                  </a:lnTo>
                  <a:lnTo>
                    <a:pt x="783" y="777"/>
                  </a:lnTo>
                  <a:lnTo>
                    <a:pt x="783" y="777"/>
                  </a:lnTo>
                  <a:lnTo>
                    <a:pt x="770" y="777"/>
                  </a:lnTo>
                  <a:lnTo>
                    <a:pt x="759" y="779"/>
                  </a:lnTo>
                  <a:lnTo>
                    <a:pt x="747" y="780"/>
                  </a:lnTo>
                  <a:lnTo>
                    <a:pt x="735" y="783"/>
                  </a:lnTo>
                  <a:lnTo>
                    <a:pt x="725" y="787"/>
                  </a:lnTo>
                  <a:lnTo>
                    <a:pt x="714" y="790"/>
                  </a:lnTo>
                  <a:lnTo>
                    <a:pt x="695" y="801"/>
                  </a:lnTo>
                  <a:lnTo>
                    <a:pt x="656" y="822"/>
                  </a:lnTo>
                  <a:lnTo>
                    <a:pt x="636" y="831"/>
                  </a:lnTo>
                  <a:lnTo>
                    <a:pt x="627" y="835"/>
                  </a:lnTo>
                  <a:lnTo>
                    <a:pt x="616" y="837"/>
                  </a:lnTo>
                  <a:lnTo>
                    <a:pt x="616" y="837"/>
                  </a:lnTo>
                  <a:lnTo>
                    <a:pt x="603" y="843"/>
                  </a:lnTo>
                  <a:lnTo>
                    <a:pt x="592" y="849"/>
                  </a:lnTo>
                  <a:lnTo>
                    <a:pt x="580" y="856"/>
                  </a:lnTo>
                  <a:lnTo>
                    <a:pt x="571" y="860"/>
                  </a:lnTo>
                  <a:lnTo>
                    <a:pt x="571" y="860"/>
                  </a:lnTo>
                  <a:lnTo>
                    <a:pt x="555" y="864"/>
                  </a:lnTo>
                  <a:lnTo>
                    <a:pt x="538" y="865"/>
                  </a:lnTo>
                  <a:lnTo>
                    <a:pt x="507" y="867"/>
                  </a:lnTo>
                  <a:lnTo>
                    <a:pt x="478" y="867"/>
                  </a:lnTo>
                  <a:lnTo>
                    <a:pt x="464" y="870"/>
                  </a:lnTo>
                  <a:lnTo>
                    <a:pt x="451" y="873"/>
                  </a:lnTo>
                  <a:lnTo>
                    <a:pt x="451" y="873"/>
                  </a:lnTo>
                  <a:lnTo>
                    <a:pt x="444" y="874"/>
                  </a:lnTo>
                  <a:lnTo>
                    <a:pt x="436" y="874"/>
                  </a:lnTo>
                  <a:lnTo>
                    <a:pt x="429" y="874"/>
                  </a:lnTo>
                  <a:lnTo>
                    <a:pt x="421" y="871"/>
                  </a:lnTo>
                  <a:lnTo>
                    <a:pt x="413" y="867"/>
                  </a:lnTo>
                  <a:lnTo>
                    <a:pt x="406" y="862"/>
                  </a:lnTo>
                  <a:lnTo>
                    <a:pt x="400" y="856"/>
                  </a:lnTo>
                  <a:lnTo>
                    <a:pt x="395" y="848"/>
                  </a:lnTo>
                  <a:lnTo>
                    <a:pt x="395" y="848"/>
                  </a:lnTo>
                  <a:lnTo>
                    <a:pt x="399" y="836"/>
                  </a:lnTo>
                  <a:lnTo>
                    <a:pt x="400" y="830"/>
                  </a:lnTo>
                  <a:lnTo>
                    <a:pt x="399" y="826"/>
                  </a:lnTo>
                  <a:lnTo>
                    <a:pt x="399" y="826"/>
                  </a:lnTo>
                  <a:lnTo>
                    <a:pt x="388" y="817"/>
                  </a:lnTo>
                  <a:lnTo>
                    <a:pt x="379" y="806"/>
                  </a:lnTo>
                  <a:lnTo>
                    <a:pt x="361" y="785"/>
                  </a:lnTo>
                  <a:lnTo>
                    <a:pt x="346" y="763"/>
                  </a:lnTo>
                  <a:lnTo>
                    <a:pt x="333" y="740"/>
                  </a:lnTo>
                  <a:lnTo>
                    <a:pt x="320" y="715"/>
                  </a:lnTo>
                  <a:lnTo>
                    <a:pt x="310" y="691"/>
                  </a:lnTo>
                  <a:lnTo>
                    <a:pt x="288" y="642"/>
                  </a:lnTo>
                  <a:lnTo>
                    <a:pt x="288" y="642"/>
                  </a:lnTo>
                  <a:lnTo>
                    <a:pt x="267" y="646"/>
                  </a:lnTo>
                  <a:lnTo>
                    <a:pt x="247" y="650"/>
                  </a:lnTo>
                  <a:lnTo>
                    <a:pt x="237" y="651"/>
                  </a:lnTo>
                  <a:lnTo>
                    <a:pt x="227" y="652"/>
                  </a:lnTo>
                  <a:lnTo>
                    <a:pt x="216" y="651"/>
                  </a:lnTo>
                  <a:lnTo>
                    <a:pt x="206" y="650"/>
                  </a:lnTo>
                  <a:lnTo>
                    <a:pt x="206" y="650"/>
                  </a:lnTo>
                  <a:lnTo>
                    <a:pt x="189" y="605"/>
                  </a:lnTo>
                  <a:lnTo>
                    <a:pt x="169" y="561"/>
                  </a:lnTo>
                  <a:lnTo>
                    <a:pt x="127" y="467"/>
                  </a:lnTo>
                  <a:lnTo>
                    <a:pt x="107" y="420"/>
                  </a:lnTo>
                  <a:lnTo>
                    <a:pt x="87" y="373"/>
                  </a:lnTo>
                  <a:lnTo>
                    <a:pt x="69" y="328"/>
                  </a:lnTo>
                  <a:lnTo>
                    <a:pt x="53" y="282"/>
                  </a:lnTo>
                  <a:lnTo>
                    <a:pt x="53" y="282"/>
                  </a:lnTo>
                  <a:lnTo>
                    <a:pt x="48" y="264"/>
                  </a:lnTo>
                  <a:lnTo>
                    <a:pt x="43" y="243"/>
                  </a:lnTo>
                  <a:lnTo>
                    <a:pt x="34" y="201"/>
                  </a:lnTo>
                  <a:lnTo>
                    <a:pt x="27" y="180"/>
                  </a:lnTo>
                  <a:lnTo>
                    <a:pt x="19" y="161"/>
                  </a:lnTo>
                  <a:lnTo>
                    <a:pt x="11" y="144"/>
                  </a:lnTo>
                  <a:lnTo>
                    <a:pt x="6" y="136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20" y="105"/>
                  </a:lnTo>
                  <a:lnTo>
                    <a:pt x="54" y="66"/>
                  </a:lnTo>
                  <a:lnTo>
                    <a:pt x="74" y="46"/>
                  </a:lnTo>
                  <a:lnTo>
                    <a:pt x="92" y="29"/>
                  </a:lnTo>
                  <a:lnTo>
                    <a:pt x="108" y="15"/>
                  </a:lnTo>
                  <a:lnTo>
                    <a:pt x="114" y="11"/>
                  </a:lnTo>
                  <a:lnTo>
                    <a:pt x="121" y="7"/>
                  </a:lnTo>
                  <a:lnTo>
                    <a:pt x="121" y="7"/>
                  </a:lnTo>
                  <a:lnTo>
                    <a:pt x="130" y="4"/>
                  </a:lnTo>
                  <a:lnTo>
                    <a:pt x="139" y="2"/>
                  </a:lnTo>
                  <a:lnTo>
                    <a:pt x="150" y="0"/>
                  </a:lnTo>
                  <a:lnTo>
                    <a:pt x="159" y="0"/>
                  </a:lnTo>
                  <a:lnTo>
                    <a:pt x="178" y="2"/>
                  </a:lnTo>
                  <a:lnTo>
                    <a:pt x="199" y="6"/>
                  </a:lnTo>
                  <a:lnTo>
                    <a:pt x="199" y="6"/>
                  </a:lnTo>
                  <a:lnTo>
                    <a:pt x="203" y="7"/>
                  </a:lnTo>
                  <a:lnTo>
                    <a:pt x="208" y="9"/>
                  </a:lnTo>
                  <a:lnTo>
                    <a:pt x="219" y="17"/>
                  </a:lnTo>
                  <a:lnTo>
                    <a:pt x="230" y="24"/>
                  </a:lnTo>
                  <a:lnTo>
                    <a:pt x="238" y="28"/>
                  </a:lnTo>
                  <a:lnTo>
                    <a:pt x="246" y="30"/>
                  </a:lnTo>
                  <a:lnTo>
                    <a:pt x="246" y="30"/>
                  </a:lnTo>
                  <a:lnTo>
                    <a:pt x="271" y="38"/>
                  </a:lnTo>
                  <a:lnTo>
                    <a:pt x="296" y="46"/>
                  </a:lnTo>
                  <a:lnTo>
                    <a:pt x="345" y="62"/>
                  </a:lnTo>
                  <a:lnTo>
                    <a:pt x="345" y="62"/>
                  </a:lnTo>
                  <a:lnTo>
                    <a:pt x="357" y="64"/>
                  </a:lnTo>
                  <a:lnTo>
                    <a:pt x="369" y="66"/>
                  </a:lnTo>
                  <a:lnTo>
                    <a:pt x="380" y="67"/>
                  </a:lnTo>
                  <a:lnTo>
                    <a:pt x="392" y="69"/>
                  </a:lnTo>
                  <a:lnTo>
                    <a:pt x="392" y="69"/>
                  </a:lnTo>
                  <a:lnTo>
                    <a:pt x="408" y="79"/>
                  </a:lnTo>
                  <a:lnTo>
                    <a:pt x="423" y="89"/>
                  </a:lnTo>
                  <a:lnTo>
                    <a:pt x="450" y="111"/>
                  </a:lnTo>
                  <a:lnTo>
                    <a:pt x="464" y="122"/>
                  </a:lnTo>
                  <a:lnTo>
                    <a:pt x="478" y="129"/>
                  </a:lnTo>
                  <a:lnTo>
                    <a:pt x="494" y="137"/>
                  </a:lnTo>
                  <a:lnTo>
                    <a:pt x="502" y="140"/>
                  </a:lnTo>
                  <a:lnTo>
                    <a:pt x="512" y="141"/>
                  </a:lnTo>
                  <a:lnTo>
                    <a:pt x="512" y="141"/>
                  </a:lnTo>
                  <a:lnTo>
                    <a:pt x="521" y="150"/>
                  </a:lnTo>
                  <a:lnTo>
                    <a:pt x="530" y="162"/>
                  </a:lnTo>
                  <a:lnTo>
                    <a:pt x="549" y="183"/>
                  </a:lnTo>
                  <a:lnTo>
                    <a:pt x="559" y="193"/>
                  </a:lnTo>
                  <a:lnTo>
                    <a:pt x="569" y="200"/>
                  </a:lnTo>
                  <a:lnTo>
                    <a:pt x="576" y="204"/>
                  </a:lnTo>
                  <a:lnTo>
                    <a:pt x="581" y="205"/>
                  </a:lnTo>
                  <a:lnTo>
                    <a:pt x="588" y="208"/>
                  </a:lnTo>
                  <a:lnTo>
                    <a:pt x="594" y="208"/>
                  </a:lnTo>
                  <a:lnTo>
                    <a:pt x="594" y="20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4" name="Freeform 15"/>
            <p:cNvSpPr>
              <a:spLocks/>
            </p:cNvSpPr>
            <p:nvPr/>
          </p:nvSpPr>
          <p:spPr bwMode="auto">
            <a:xfrm>
              <a:off x="3932200" y="1571612"/>
              <a:ext cx="669980" cy="1118639"/>
            </a:xfrm>
            <a:custGeom>
              <a:avLst/>
              <a:gdLst/>
              <a:ahLst/>
              <a:cxnLst>
                <a:cxn ang="0">
                  <a:pos x="556" y="758"/>
                </a:cxn>
                <a:cxn ang="0">
                  <a:pos x="539" y="797"/>
                </a:cxn>
                <a:cxn ang="0">
                  <a:pos x="523" y="789"/>
                </a:cxn>
                <a:cxn ang="0">
                  <a:pos x="504" y="763"/>
                </a:cxn>
                <a:cxn ang="0">
                  <a:pos x="472" y="784"/>
                </a:cxn>
                <a:cxn ang="0">
                  <a:pos x="440" y="836"/>
                </a:cxn>
                <a:cxn ang="0">
                  <a:pos x="397" y="930"/>
                </a:cxn>
                <a:cxn ang="0">
                  <a:pos x="384" y="924"/>
                </a:cxn>
                <a:cxn ang="0">
                  <a:pos x="358" y="897"/>
                </a:cxn>
                <a:cxn ang="0">
                  <a:pos x="330" y="854"/>
                </a:cxn>
                <a:cxn ang="0">
                  <a:pos x="308" y="842"/>
                </a:cxn>
                <a:cxn ang="0">
                  <a:pos x="278" y="788"/>
                </a:cxn>
                <a:cxn ang="0">
                  <a:pos x="156" y="698"/>
                </a:cxn>
                <a:cxn ang="0">
                  <a:pos x="114" y="700"/>
                </a:cxn>
                <a:cxn ang="0">
                  <a:pos x="86" y="690"/>
                </a:cxn>
                <a:cxn ang="0">
                  <a:pos x="77" y="643"/>
                </a:cxn>
                <a:cxn ang="0">
                  <a:pos x="80" y="531"/>
                </a:cxn>
                <a:cxn ang="0">
                  <a:pos x="89" y="495"/>
                </a:cxn>
                <a:cxn ang="0">
                  <a:pos x="94" y="458"/>
                </a:cxn>
                <a:cxn ang="0">
                  <a:pos x="111" y="443"/>
                </a:cxn>
                <a:cxn ang="0">
                  <a:pos x="122" y="426"/>
                </a:cxn>
                <a:cxn ang="0">
                  <a:pos x="101" y="379"/>
                </a:cxn>
                <a:cxn ang="0">
                  <a:pos x="72" y="352"/>
                </a:cxn>
                <a:cxn ang="0">
                  <a:pos x="60" y="314"/>
                </a:cxn>
                <a:cxn ang="0">
                  <a:pos x="9" y="279"/>
                </a:cxn>
                <a:cxn ang="0">
                  <a:pos x="4" y="215"/>
                </a:cxn>
                <a:cxn ang="0">
                  <a:pos x="8" y="206"/>
                </a:cxn>
                <a:cxn ang="0">
                  <a:pos x="6" y="167"/>
                </a:cxn>
                <a:cxn ang="0">
                  <a:pos x="4" y="123"/>
                </a:cxn>
                <a:cxn ang="0">
                  <a:pos x="24" y="68"/>
                </a:cxn>
                <a:cxn ang="0">
                  <a:pos x="45" y="42"/>
                </a:cxn>
                <a:cxn ang="0">
                  <a:pos x="77" y="38"/>
                </a:cxn>
                <a:cxn ang="0">
                  <a:pos x="84" y="23"/>
                </a:cxn>
                <a:cxn ang="0">
                  <a:pos x="96" y="4"/>
                </a:cxn>
                <a:cxn ang="0">
                  <a:pos x="131" y="3"/>
                </a:cxn>
                <a:cxn ang="0">
                  <a:pos x="183" y="20"/>
                </a:cxn>
                <a:cxn ang="0">
                  <a:pos x="217" y="14"/>
                </a:cxn>
                <a:cxn ang="0">
                  <a:pos x="240" y="12"/>
                </a:cxn>
                <a:cxn ang="0">
                  <a:pos x="264" y="81"/>
                </a:cxn>
                <a:cxn ang="0">
                  <a:pos x="286" y="115"/>
                </a:cxn>
                <a:cxn ang="0">
                  <a:pos x="320" y="116"/>
                </a:cxn>
                <a:cxn ang="0">
                  <a:pos x="349" y="106"/>
                </a:cxn>
                <a:cxn ang="0">
                  <a:pos x="363" y="89"/>
                </a:cxn>
                <a:cxn ang="0">
                  <a:pos x="379" y="83"/>
                </a:cxn>
                <a:cxn ang="0">
                  <a:pos x="411" y="86"/>
                </a:cxn>
                <a:cxn ang="0">
                  <a:pos x="432" y="104"/>
                </a:cxn>
                <a:cxn ang="0">
                  <a:pos x="459" y="86"/>
                </a:cxn>
                <a:cxn ang="0">
                  <a:pos x="476" y="93"/>
                </a:cxn>
                <a:cxn ang="0">
                  <a:pos x="492" y="147"/>
                </a:cxn>
                <a:cxn ang="0">
                  <a:pos x="505" y="177"/>
                </a:cxn>
                <a:cxn ang="0">
                  <a:pos x="509" y="218"/>
                </a:cxn>
                <a:cxn ang="0">
                  <a:pos x="508" y="261"/>
                </a:cxn>
                <a:cxn ang="0">
                  <a:pos x="484" y="338"/>
                </a:cxn>
                <a:cxn ang="0">
                  <a:pos x="474" y="408"/>
                </a:cxn>
                <a:cxn ang="0">
                  <a:pos x="484" y="465"/>
                </a:cxn>
                <a:cxn ang="0">
                  <a:pos x="500" y="493"/>
                </a:cxn>
                <a:cxn ang="0">
                  <a:pos x="505" y="544"/>
                </a:cxn>
                <a:cxn ang="0">
                  <a:pos x="515" y="566"/>
                </a:cxn>
                <a:cxn ang="0">
                  <a:pos x="527" y="595"/>
                </a:cxn>
                <a:cxn ang="0">
                  <a:pos x="538" y="681"/>
                </a:cxn>
                <a:cxn ang="0">
                  <a:pos x="555" y="725"/>
                </a:cxn>
              </a:cxnLst>
              <a:rect l="0" t="0" r="r" b="b"/>
              <a:pathLst>
                <a:path w="557" h="930">
                  <a:moveTo>
                    <a:pt x="557" y="738"/>
                  </a:moveTo>
                  <a:lnTo>
                    <a:pt x="557" y="738"/>
                  </a:lnTo>
                  <a:lnTo>
                    <a:pt x="557" y="748"/>
                  </a:lnTo>
                  <a:lnTo>
                    <a:pt x="556" y="758"/>
                  </a:lnTo>
                  <a:lnTo>
                    <a:pt x="553" y="765"/>
                  </a:lnTo>
                  <a:lnTo>
                    <a:pt x="551" y="773"/>
                  </a:lnTo>
                  <a:lnTo>
                    <a:pt x="544" y="786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2" y="795"/>
                  </a:lnTo>
                  <a:lnTo>
                    <a:pt x="527" y="793"/>
                  </a:lnTo>
                  <a:lnTo>
                    <a:pt x="523" y="789"/>
                  </a:lnTo>
                  <a:lnTo>
                    <a:pt x="518" y="784"/>
                  </a:lnTo>
                  <a:lnTo>
                    <a:pt x="512" y="773"/>
                  </a:lnTo>
                  <a:lnTo>
                    <a:pt x="508" y="768"/>
                  </a:lnTo>
                  <a:lnTo>
                    <a:pt x="504" y="763"/>
                  </a:lnTo>
                  <a:lnTo>
                    <a:pt x="504" y="763"/>
                  </a:lnTo>
                  <a:lnTo>
                    <a:pt x="492" y="768"/>
                  </a:lnTo>
                  <a:lnTo>
                    <a:pt x="482" y="774"/>
                  </a:lnTo>
                  <a:lnTo>
                    <a:pt x="472" y="784"/>
                  </a:lnTo>
                  <a:lnTo>
                    <a:pt x="465" y="793"/>
                  </a:lnTo>
                  <a:lnTo>
                    <a:pt x="457" y="802"/>
                  </a:lnTo>
                  <a:lnTo>
                    <a:pt x="450" y="814"/>
                  </a:lnTo>
                  <a:lnTo>
                    <a:pt x="440" y="836"/>
                  </a:lnTo>
                  <a:lnTo>
                    <a:pt x="422" y="885"/>
                  </a:lnTo>
                  <a:lnTo>
                    <a:pt x="410" y="909"/>
                  </a:lnTo>
                  <a:lnTo>
                    <a:pt x="403" y="919"/>
                  </a:lnTo>
                  <a:lnTo>
                    <a:pt x="397" y="930"/>
                  </a:lnTo>
                  <a:lnTo>
                    <a:pt x="397" y="930"/>
                  </a:lnTo>
                  <a:lnTo>
                    <a:pt x="392" y="928"/>
                  </a:lnTo>
                  <a:lnTo>
                    <a:pt x="392" y="928"/>
                  </a:lnTo>
                  <a:lnTo>
                    <a:pt x="384" y="924"/>
                  </a:lnTo>
                  <a:lnTo>
                    <a:pt x="377" y="921"/>
                  </a:lnTo>
                  <a:lnTo>
                    <a:pt x="371" y="915"/>
                  </a:lnTo>
                  <a:lnTo>
                    <a:pt x="367" y="910"/>
                  </a:lnTo>
                  <a:lnTo>
                    <a:pt x="358" y="897"/>
                  </a:lnTo>
                  <a:lnTo>
                    <a:pt x="351" y="884"/>
                  </a:lnTo>
                  <a:lnTo>
                    <a:pt x="343" y="871"/>
                  </a:lnTo>
                  <a:lnTo>
                    <a:pt x="335" y="859"/>
                  </a:lnTo>
                  <a:lnTo>
                    <a:pt x="330" y="854"/>
                  </a:lnTo>
                  <a:lnTo>
                    <a:pt x="324" y="850"/>
                  </a:lnTo>
                  <a:lnTo>
                    <a:pt x="317" y="846"/>
                  </a:lnTo>
                  <a:lnTo>
                    <a:pt x="308" y="842"/>
                  </a:lnTo>
                  <a:lnTo>
                    <a:pt x="308" y="842"/>
                  </a:lnTo>
                  <a:lnTo>
                    <a:pt x="302" y="821"/>
                  </a:lnTo>
                  <a:lnTo>
                    <a:pt x="295" y="802"/>
                  </a:lnTo>
                  <a:lnTo>
                    <a:pt x="295" y="802"/>
                  </a:lnTo>
                  <a:lnTo>
                    <a:pt x="278" y="788"/>
                  </a:lnTo>
                  <a:lnTo>
                    <a:pt x="261" y="773"/>
                  </a:lnTo>
                  <a:lnTo>
                    <a:pt x="227" y="747"/>
                  </a:lnTo>
                  <a:lnTo>
                    <a:pt x="156" y="698"/>
                  </a:lnTo>
                  <a:lnTo>
                    <a:pt x="156" y="698"/>
                  </a:lnTo>
                  <a:lnTo>
                    <a:pt x="145" y="698"/>
                  </a:lnTo>
                  <a:lnTo>
                    <a:pt x="135" y="699"/>
                  </a:lnTo>
                  <a:lnTo>
                    <a:pt x="124" y="700"/>
                  </a:lnTo>
                  <a:lnTo>
                    <a:pt x="114" y="700"/>
                  </a:lnTo>
                  <a:lnTo>
                    <a:pt x="103" y="699"/>
                  </a:lnTo>
                  <a:lnTo>
                    <a:pt x="94" y="696"/>
                  </a:lnTo>
                  <a:lnTo>
                    <a:pt x="90" y="694"/>
                  </a:lnTo>
                  <a:lnTo>
                    <a:pt x="86" y="690"/>
                  </a:lnTo>
                  <a:lnTo>
                    <a:pt x="82" y="686"/>
                  </a:lnTo>
                  <a:lnTo>
                    <a:pt x="79" y="681"/>
                  </a:lnTo>
                  <a:lnTo>
                    <a:pt x="79" y="681"/>
                  </a:lnTo>
                  <a:lnTo>
                    <a:pt x="77" y="643"/>
                  </a:lnTo>
                  <a:lnTo>
                    <a:pt x="77" y="606"/>
                  </a:lnTo>
                  <a:lnTo>
                    <a:pt x="77" y="568"/>
                  </a:lnTo>
                  <a:lnTo>
                    <a:pt x="80" y="531"/>
                  </a:lnTo>
                  <a:lnTo>
                    <a:pt x="80" y="531"/>
                  </a:lnTo>
                  <a:lnTo>
                    <a:pt x="86" y="525"/>
                  </a:lnTo>
                  <a:lnTo>
                    <a:pt x="93" y="519"/>
                  </a:lnTo>
                  <a:lnTo>
                    <a:pt x="93" y="519"/>
                  </a:lnTo>
                  <a:lnTo>
                    <a:pt x="89" y="495"/>
                  </a:lnTo>
                  <a:lnTo>
                    <a:pt x="89" y="484"/>
                  </a:lnTo>
                  <a:lnTo>
                    <a:pt x="89" y="472"/>
                  </a:lnTo>
                  <a:lnTo>
                    <a:pt x="93" y="462"/>
                  </a:lnTo>
                  <a:lnTo>
                    <a:pt x="94" y="458"/>
                  </a:lnTo>
                  <a:lnTo>
                    <a:pt x="98" y="452"/>
                  </a:lnTo>
                  <a:lnTo>
                    <a:pt x="102" y="449"/>
                  </a:lnTo>
                  <a:lnTo>
                    <a:pt x="106" y="446"/>
                  </a:lnTo>
                  <a:lnTo>
                    <a:pt x="111" y="443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22" y="434"/>
                  </a:lnTo>
                  <a:lnTo>
                    <a:pt x="122" y="426"/>
                  </a:lnTo>
                  <a:lnTo>
                    <a:pt x="122" y="411"/>
                  </a:lnTo>
                  <a:lnTo>
                    <a:pt x="122" y="411"/>
                  </a:lnTo>
                  <a:lnTo>
                    <a:pt x="111" y="395"/>
                  </a:lnTo>
                  <a:lnTo>
                    <a:pt x="101" y="379"/>
                  </a:lnTo>
                  <a:lnTo>
                    <a:pt x="94" y="372"/>
                  </a:lnTo>
                  <a:lnTo>
                    <a:pt x="88" y="364"/>
                  </a:lnTo>
                  <a:lnTo>
                    <a:pt x="81" y="357"/>
                  </a:lnTo>
                  <a:lnTo>
                    <a:pt x="72" y="352"/>
                  </a:lnTo>
                  <a:lnTo>
                    <a:pt x="72" y="352"/>
                  </a:lnTo>
                  <a:lnTo>
                    <a:pt x="71" y="338"/>
                  </a:lnTo>
                  <a:lnTo>
                    <a:pt x="67" y="325"/>
                  </a:lnTo>
                  <a:lnTo>
                    <a:pt x="60" y="314"/>
                  </a:lnTo>
                  <a:lnTo>
                    <a:pt x="52" y="305"/>
                  </a:lnTo>
                  <a:lnTo>
                    <a:pt x="42" y="297"/>
                  </a:lnTo>
                  <a:lnTo>
                    <a:pt x="32" y="291"/>
                  </a:lnTo>
                  <a:lnTo>
                    <a:pt x="9" y="279"/>
                  </a:lnTo>
                  <a:lnTo>
                    <a:pt x="9" y="279"/>
                  </a:lnTo>
                  <a:lnTo>
                    <a:pt x="9" y="262"/>
                  </a:lnTo>
                  <a:lnTo>
                    <a:pt x="8" y="246"/>
                  </a:lnTo>
                  <a:lnTo>
                    <a:pt x="4" y="215"/>
                  </a:lnTo>
                  <a:lnTo>
                    <a:pt x="4" y="215"/>
                  </a:lnTo>
                  <a:lnTo>
                    <a:pt x="6" y="214"/>
                  </a:lnTo>
                  <a:lnTo>
                    <a:pt x="6" y="214"/>
                  </a:lnTo>
                  <a:lnTo>
                    <a:pt x="8" y="206"/>
                  </a:lnTo>
                  <a:lnTo>
                    <a:pt x="9" y="198"/>
                  </a:lnTo>
                  <a:lnTo>
                    <a:pt x="9" y="190"/>
                  </a:lnTo>
                  <a:lnTo>
                    <a:pt x="9" y="183"/>
                  </a:lnTo>
                  <a:lnTo>
                    <a:pt x="6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4" y="123"/>
                  </a:lnTo>
                  <a:lnTo>
                    <a:pt x="8" y="108"/>
                  </a:lnTo>
                  <a:lnTo>
                    <a:pt x="12" y="95"/>
                  </a:lnTo>
                  <a:lnTo>
                    <a:pt x="17" y="81"/>
                  </a:lnTo>
                  <a:lnTo>
                    <a:pt x="24" y="68"/>
                  </a:lnTo>
                  <a:lnTo>
                    <a:pt x="32" y="5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5" y="42"/>
                  </a:lnTo>
                  <a:lnTo>
                    <a:pt x="49" y="40"/>
                  </a:lnTo>
                  <a:lnTo>
                    <a:pt x="58" y="39"/>
                  </a:lnTo>
                  <a:lnTo>
                    <a:pt x="68" y="39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80" y="34"/>
                  </a:lnTo>
                  <a:lnTo>
                    <a:pt x="81" y="31"/>
                  </a:lnTo>
                  <a:lnTo>
                    <a:pt x="84" y="23"/>
                  </a:lnTo>
                  <a:lnTo>
                    <a:pt x="85" y="16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96" y="4"/>
                  </a:lnTo>
                  <a:lnTo>
                    <a:pt x="105" y="1"/>
                  </a:lnTo>
                  <a:lnTo>
                    <a:pt x="114" y="0"/>
                  </a:lnTo>
                  <a:lnTo>
                    <a:pt x="122" y="0"/>
                  </a:lnTo>
                  <a:lnTo>
                    <a:pt x="131" y="3"/>
                  </a:lnTo>
                  <a:lnTo>
                    <a:pt x="140" y="5"/>
                  </a:lnTo>
                  <a:lnTo>
                    <a:pt x="157" y="10"/>
                  </a:lnTo>
                  <a:lnTo>
                    <a:pt x="174" y="17"/>
                  </a:lnTo>
                  <a:lnTo>
                    <a:pt x="183" y="20"/>
                  </a:lnTo>
                  <a:lnTo>
                    <a:pt x="191" y="20"/>
                  </a:lnTo>
                  <a:lnTo>
                    <a:pt x="200" y="20"/>
                  </a:lnTo>
                  <a:lnTo>
                    <a:pt x="209" y="18"/>
                  </a:lnTo>
                  <a:lnTo>
                    <a:pt x="217" y="14"/>
                  </a:lnTo>
                  <a:lnTo>
                    <a:pt x="226" y="8"/>
                  </a:lnTo>
                  <a:lnTo>
                    <a:pt x="226" y="8"/>
                  </a:lnTo>
                  <a:lnTo>
                    <a:pt x="231" y="9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9" y="38"/>
                  </a:lnTo>
                  <a:lnTo>
                    <a:pt x="257" y="61"/>
                  </a:lnTo>
                  <a:lnTo>
                    <a:pt x="264" y="81"/>
                  </a:lnTo>
                  <a:lnTo>
                    <a:pt x="272" y="98"/>
                  </a:lnTo>
                  <a:lnTo>
                    <a:pt x="275" y="104"/>
                  </a:lnTo>
                  <a:lnTo>
                    <a:pt x="281" y="111"/>
                  </a:lnTo>
                  <a:lnTo>
                    <a:pt x="286" y="115"/>
                  </a:lnTo>
                  <a:lnTo>
                    <a:pt x="294" y="117"/>
                  </a:lnTo>
                  <a:lnTo>
                    <a:pt x="300" y="119"/>
                  </a:lnTo>
                  <a:lnTo>
                    <a:pt x="309" y="117"/>
                  </a:lnTo>
                  <a:lnTo>
                    <a:pt x="320" y="116"/>
                  </a:lnTo>
                  <a:lnTo>
                    <a:pt x="332" y="112"/>
                  </a:lnTo>
                  <a:lnTo>
                    <a:pt x="332" y="112"/>
                  </a:lnTo>
                  <a:lnTo>
                    <a:pt x="338" y="110"/>
                  </a:lnTo>
                  <a:lnTo>
                    <a:pt x="349" y="106"/>
                  </a:lnTo>
                  <a:lnTo>
                    <a:pt x="349" y="106"/>
                  </a:lnTo>
                  <a:lnTo>
                    <a:pt x="354" y="102"/>
                  </a:lnTo>
                  <a:lnTo>
                    <a:pt x="358" y="95"/>
                  </a:lnTo>
                  <a:lnTo>
                    <a:pt x="363" y="89"/>
                  </a:lnTo>
                  <a:lnTo>
                    <a:pt x="365" y="87"/>
                  </a:lnTo>
                  <a:lnTo>
                    <a:pt x="368" y="86"/>
                  </a:lnTo>
                  <a:lnTo>
                    <a:pt x="368" y="86"/>
                  </a:lnTo>
                  <a:lnTo>
                    <a:pt x="379" y="83"/>
                  </a:lnTo>
                  <a:lnTo>
                    <a:pt x="388" y="82"/>
                  </a:lnTo>
                  <a:lnTo>
                    <a:pt x="395" y="82"/>
                  </a:lnTo>
                  <a:lnTo>
                    <a:pt x="403" y="83"/>
                  </a:lnTo>
                  <a:lnTo>
                    <a:pt x="411" y="86"/>
                  </a:lnTo>
                  <a:lnTo>
                    <a:pt x="418" y="90"/>
                  </a:lnTo>
                  <a:lnTo>
                    <a:pt x="425" y="96"/>
                  </a:lnTo>
                  <a:lnTo>
                    <a:pt x="432" y="104"/>
                  </a:lnTo>
                  <a:lnTo>
                    <a:pt x="432" y="104"/>
                  </a:lnTo>
                  <a:lnTo>
                    <a:pt x="437" y="100"/>
                  </a:lnTo>
                  <a:lnTo>
                    <a:pt x="442" y="96"/>
                  </a:lnTo>
                  <a:lnTo>
                    <a:pt x="454" y="89"/>
                  </a:lnTo>
                  <a:lnTo>
                    <a:pt x="459" y="86"/>
                  </a:lnTo>
                  <a:lnTo>
                    <a:pt x="465" y="86"/>
                  </a:lnTo>
                  <a:lnTo>
                    <a:pt x="471" y="87"/>
                  </a:lnTo>
                  <a:lnTo>
                    <a:pt x="476" y="93"/>
                  </a:lnTo>
                  <a:lnTo>
                    <a:pt x="476" y="93"/>
                  </a:lnTo>
                  <a:lnTo>
                    <a:pt x="480" y="103"/>
                  </a:lnTo>
                  <a:lnTo>
                    <a:pt x="483" y="115"/>
                  </a:lnTo>
                  <a:lnTo>
                    <a:pt x="488" y="136"/>
                  </a:lnTo>
                  <a:lnTo>
                    <a:pt x="492" y="147"/>
                  </a:lnTo>
                  <a:lnTo>
                    <a:pt x="495" y="158"/>
                  </a:lnTo>
                  <a:lnTo>
                    <a:pt x="500" y="167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502" y="194"/>
                  </a:lnTo>
                  <a:lnTo>
                    <a:pt x="502" y="194"/>
                  </a:lnTo>
                  <a:lnTo>
                    <a:pt x="506" y="206"/>
                  </a:lnTo>
                  <a:lnTo>
                    <a:pt x="509" y="218"/>
                  </a:lnTo>
                  <a:lnTo>
                    <a:pt x="510" y="229"/>
                  </a:lnTo>
                  <a:lnTo>
                    <a:pt x="510" y="240"/>
                  </a:lnTo>
                  <a:lnTo>
                    <a:pt x="509" y="250"/>
                  </a:lnTo>
                  <a:lnTo>
                    <a:pt x="508" y="261"/>
                  </a:lnTo>
                  <a:lnTo>
                    <a:pt x="504" y="280"/>
                  </a:lnTo>
                  <a:lnTo>
                    <a:pt x="497" y="299"/>
                  </a:lnTo>
                  <a:lnTo>
                    <a:pt x="491" y="318"/>
                  </a:lnTo>
                  <a:lnTo>
                    <a:pt x="484" y="338"/>
                  </a:lnTo>
                  <a:lnTo>
                    <a:pt x="479" y="357"/>
                  </a:lnTo>
                  <a:lnTo>
                    <a:pt x="479" y="357"/>
                  </a:lnTo>
                  <a:lnTo>
                    <a:pt x="475" y="383"/>
                  </a:lnTo>
                  <a:lnTo>
                    <a:pt x="474" y="408"/>
                  </a:lnTo>
                  <a:lnTo>
                    <a:pt x="476" y="432"/>
                  </a:lnTo>
                  <a:lnTo>
                    <a:pt x="480" y="456"/>
                  </a:lnTo>
                  <a:lnTo>
                    <a:pt x="480" y="456"/>
                  </a:lnTo>
                  <a:lnTo>
                    <a:pt x="484" y="465"/>
                  </a:lnTo>
                  <a:lnTo>
                    <a:pt x="489" y="473"/>
                  </a:lnTo>
                  <a:lnTo>
                    <a:pt x="496" y="482"/>
                  </a:lnTo>
                  <a:lnTo>
                    <a:pt x="500" y="493"/>
                  </a:lnTo>
                  <a:lnTo>
                    <a:pt x="500" y="493"/>
                  </a:lnTo>
                  <a:lnTo>
                    <a:pt x="502" y="507"/>
                  </a:lnTo>
                  <a:lnTo>
                    <a:pt x="502" y="522"/>
                  </a:lnTo>
                  <a:lnTo>
                    <a:pt x="504" y="537"/>
                  </a:lnTo>
                  <a:lnTo>
                    <a:pt x="505" y="544"/>
                  </a:lnTo>
                  <a:lnTo>
                    <a:pt x="506" y="552"/>
                  </a:lnTo>
                  <a:lnTo>
                    <a:pt x="506" y="552"/>
                  </a:lnTo>
                  <a:lnTo>
                    <a:pt x="510" y="559"/>
                  </a:lnTo>
                  <a:lnTo>
                    <a:pt x="515" y="566"/>
                  </a:lnTo>
                  <a:lnTo>
                    <a:pt x="521" y="574"/>
                  </a:lnTo>
                  <a:lnTo>
                    <a:pt x="525" y="582"/>
                  </a:lnTo>
                  <a:lnTo>
                    <a:pt x="525" y="582"/>
                  </a:lnTo>
                  <a:lnTo>
                    <a:pt x="527" y="595"/>
                  </a:lnTo>
                  <a:lnTo>
                    <a:pt x="530" y="608"/>
                  </a:lnTo>
                  <a:lnTo>
                    <a:pt x="532" y="632"/>
                  </a:lnTo>
                  <a:lnTo>
                    <a:pt x="534" y="656"/>
                  </a:lnTo>
                  <a:lnTo>
                    <a:pt x="538" y="681"/>
                  </a:lnTo>
                  <a:lnTo>
                    <a:pt x="538" y="681"/>
                  </a:lnTo>
                  <a:lnTo>
                    <a:pt x="542" y="696"/>
                  </a:lnTo>
                  <a:lnTo>
                    <a:pt x="548" y="711"/>
                  </a:lnTo>
                  <a:lnTo>
                    <a:pt x="555" y="725"/>
                  </a:lnTo>
                  <a:lnTo>
                    <a:pt x="556" y="731"/>
                  </a:lnTo>
                  <a:lnTo>
                    <a:pt x="557" y="738"/>
                  </a:lnTo>
                  <a:lnTo>
                    <a:pt x="557" y="73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5" name="Freeform 16"/>
            <p:cNvSpPr>
              <a:spLocks/>
            </p:cNvSpPr>
            <p:nvPr/>
          </p:nvSpPr>
          <p:spPr bwMode="auto">
            <a:xfrm>
              <a:off x="3542481" y="1827817"/>
              <a:ext cx="973095" cy="1205243"/>
            </a:xfrm>
            <a:custGeom>
              <a:avLst/>
              <a:gdLst/>
              <a:ahLst/>
              <a:cxnLst>
                <a:cxn ang="0">
                  <a:pos x="730" y="730"/>
                </a:cxn>
                <a:cxn ang="0">
                  <a:pos x="794" y="782"/>
                </a:cxn>
                <a:cxn ang="0">
                  <a:pos x="809" y="811"/>
                </a:cxn>
                <a:cxn ang="0">
                  <a:pos x="776" y="838"/>
                </a:cxn>
                <a:cxn ang="0">
                  <a:pos x="726" y="902"/>
                </a:cxn>
                <a:cxn ang="0">
                  <a:pos x="659" y="968"/>
                </a:cxn>
                <a:cxn ang="0">
                  <a:pos x="609" y="1000"/>
                </a:cxn>
                <a:cxn ang="0">
                  <a:pos x="593" y="993"/>
                </a:cxn>
                <a:cxn ang="0">
                  <a:pos x="575" y="975"/>
                </a:cxn>
                <a:cxn ang="0">
                  <a:pos x="541" y="974"/>
                </a:cxn>
                <a:cxn ang="0">
                  <a:pos x="487" y="980"/>
                </a:cxn>
                <a:cxn ang="0">
                  <a:pos x="430" y="942"/>
                </a:cxn>
                <a:cxn ang="0">
                  <a:pos x="403" y="941"/>
                </a:cxn>
                <a:cxn ang="0">
                  <a:pos x="354" y="908"/>
                </a:cxn>
                <a:cxn ang="0">
                  <a:pos x="326" y="873"/>
                </a:cxn>
                <a:cxn ang="0">
                  <a:pos x="318" y="837"/>
                </a:cxn>
                <a:cxn ang="0">
                  <a:pos x="313" y="822"/>
                </a:cxn>
                <a:cxn ang="0">
                  <a:pos x="288" y="821"/>
                </a:cxn>
                <a:cxn ang="0">
                  <a:pos x="275" y="809"/>
                </a:cxn>
                <a:cxn ang="0">
                  <a:pos x="225" y="781"/>
                </a:cxn>
                <a:cxn ang="0">
                  <a:pos x="183" y="743"/>
                </a:cxn>
                <a:cxn ang="0">
                  <a:pos x="159" y="722"/>
                </a:cxn>
                <a:cxn ang="0">
                  <a:pos x="97" y="684"/>
                </a:cxn>
                <a:cxn ang="0">
                  <a:pos x="64" y="654"/>
                </a:cxn>
                <a:cxn ang="0">
                  <a:pos x="64" y="619"/>
                </a:cxn>
                <a:cxn ang="0">
                  <a:pos x="61" y="590"/>
                </a:cxn>
                <a:cxn ang="0">
                  <a:pos x="48" y="569"/>
                </a:cxn>
                <a:cxn ang="0">
                  <a:pos x="50" y="525"/>
                </a:cxn>
                <a:cxn ang="0">
                  <a:pos x="48" y="482"/>
                </a:cxn>
                <a:cxn ang="0">
                  <a:pos x="26" y="464"/>
                </a:cxn>
                <a:cxn ang="0">
                  <a:pos x="1" y="406"/>
                </a:cxn>
                <a:cxn ang="0">
                  <a:pos x="2" y="384"/>
                </a:cxn>
                <a:cxn ang="0">
                  <a:pos x="24" y="369"/>
                </a:cxn>
                <a:cxn ang="0">
                  <a:pos x="73" y="329"/>
                </a:cxn>
                <a:cxn ang="0">
                  <a:pos x="95" y="286"/>
                </a:cxn>
                <a:cxn ang="0">
                  <a:pos x="144" y="271"/>
                </a:cxn>
                <a:cxn ang="0">
                  <a:pos x="164" y="247"/>
                </a:cxn>
                <a:cxn ang="0">
                  <a:pos x="152" y="122"/>
                </a:cxn>
                <a:cxn ang="0">
                  <a:pos x="161" y="62"/>
                </a:cxn>
                <a:cxn ang="0">
                  <a:pos x="225" y="16"/>
                </a:cxn>
                <a:cxn ang="0">
                  <a:pos x="276" y="2"/>
                </a:cxn>
                <a:cxn ang="0">
                  <a:pos x="328" y="2"/>
                </a:cxn>
                <a:cxn ang="0">
                  <a:pos x="333" y="66"/>
                </a:cxn>
                <a:cxn ang="0">
                  <a:pos x="376" y="92"/>
                </a:cxn>
                <a:cxn ang="0">
                  <a:pos x="396" y="139"/>
                </a:cxn>
                <a:cxn ang="0">
                  <a:pos x="418" y="159"/>
                </a:cxn>
                <a:cxn ang="0">
                  <a:pos x="446" y="198"/>
                </a:cxn>
                <a:cxn ang="0">
                  <a:pos x="442" y="228"/>
                </a:cxn>
                <a:cxn ang="0">
                  <a:pos x="422" y="239"/>
                </a:cxn>
                <a:cxn ang="0">
                  <a:pos x="413" y="271"/>
                </a:cxn>
                <a:cxn ang="0">
                  <a:pos x="410" y="312"/>
                </a:cxn>
                <a:cxn ang="0">
                  <a:pos x="401" y="393"/>
                </a:cxn>
                <a:cxn ang="0">
                  <a:pos x="406" y="473"/>
                </a:cxn>
                <a:cxn ang="0">
                  <a:pos x="427" y="486"/>
                </a:cxn>
                <a:cxn ang="0">
                  <a:pos x="469" y="485"/>
                </a:cxn>
                <a:cxn ang="0">
                  <a:pos x="585" y="560"/>
                </a:cxn>
                <a:cxn ang="0">
                  <a:pos x="626" y="608"/>
                </a:cxn>
                <a:cxn ang="0">
                  <a:pos x="648" y="637"/>
                </a:cxn>
                <a:cxn ang="0">
                  <a:pos x="675" y="671"/>
                </a:cxn>
                <a:cxn ang="0">
                  <a:pos x="701" y="708"/>
                </a:cxn>
                <a:cxn ang="0">
                  <a:pos x="721" y="717"/>
                </a:cxn>
              </a:cxnLst>
              <a:rect l="0" t="0" r="r" b="b"/>
              <a:pathLst>
                <a:path w="809" h="1002">
                  <a:moveTo>
                    <a:pt x="721" y="717"/>
                  </a:moveTo>
                  <a:lnTo>
                    <a:pt x="721" y="717"/>
                  </a:lnTo>
                  <a:lnTo>
                    <a:pt x="725" y="723"/>
                  </a:lnTo>
                  <a:lnTo>
                    <a:pt x="730" y="730"/>
                  </a:lnTo>
                  <a:lnTo>
                    <a:pt x="743" y="740"/>
                  </a:lnTo>
                  <a:lnTo>
                    <a:pt x="769" y="760"/>
                  </a:lnTo>
                  <a:lnTo>
                    <a:pt x="782" y="770"/>
                  </a:lnTo>
                  <a:lnTo>
                    <a:pt x="794" y="782"/>
                  </a:lnTo>
                  <a:lnTo>
                    <a:pt x="799" y="788"/>
                  </a:lnTo>
                  <a:lnTo>
                    <a:pt x="803" y="795"/>
                  </a:lnTo>
                  <a:lnTo>
                    <a:pt x="807" y="803"/>
                  </a:lnTo>
                  <a:lnTo>
                    <a:pt x="809" y="811"/>
                  </a:lnTo>
                  <a:lnTo>
                    <a:pt x="809" y="811"/>
                  </a:lnTo>
                  <a:lnTo>
                    <a:pt x="795" y="818"/>
                  </a:lnTo>
                  <a:lnTo>
                    <a:pt x="785" y="827"/>
                  </a:lnTo>
                  <a:lnTo>
                    <a:pt x="776" y="838"/>
                  </a:lnTo>
                  <a:lnTo>
                    <a:pt x="768" y="848"/>
                  </a:lnTo>
                  <a:lnTo>
                    <a:pt x="751" y="873"/>
                  </a:lnTo>
                  <a:lnTo>
                    <a:pt x="739" y="887"/>
                  </a:lnTo>
                  <a:lnTo>
                    <a:pt x="726" y="902"/>
                  </a:lnTo>
                  <a:lnTo>
                    <a:pt x="726" y="902"/>
                  </a:lnTo>
                  <a:lnTo>
                    <a:pt x="695" y="934"/>
                  </a:lnTo>
                  <a:lnTo>
                    <a:pt x="676" y="951"/>
                  </a:lnTo>
                  <a:lnTo>
                    <a:pt x="659" y="968"/>
                  </a:lnTo>
                  <a:lnTo>
                    <a:pt x="641" y="981"/>
                  </a:lnTo>
                  <a:lnTo>
                    <a:pt x="624" y="993"/>
                  </a:lnTo>
                  <a:lnTo>
                    <a:pt x="616" y="997"/>
                  </a:lnTo>
                  <a:lnTo>
                    <a:pt x="609" y="1000"/>
                  </a:lnTo>
                  <a:lnTo>
                    <a:pt x="602" y="1002"/>
                  </a:lnTo>
                  <a:lnTo>
                    <a:pt x="594" y="1002"/>
                  </a:lnTo>
                  <a:lnTo>
                    <a:pt x="594" y="1002"/>
                  </a:lnTo>
                  <a:lnTo>
                    <a:pt x="593" y="993"/>
                  </a:lnTo>
                  <a:lnTo>
                    <a:pt x="589" y="987"/>
                  </a:lnTo>
                  <a:lnTo>
                    <a:pt x="585" y="981"/>
                  </a:lnTo>
                  <a:lnTo>
                    <a:pt x="580" y="977"/>
                  </a:lnTo>
                  <a:lnTo>
                    <a:pt x="575" y="975"/>
                  </a:lnTo>
                  <a:lnTo>
                    <a:pt x="568" y="974"/>
                  </a:lnTo>
                  <a:lnTo>
                    <a:pt x="562" y="972"/>
                  </a:lnTo>
                  <a:lnTo>
                    <a:pt x="555" y="972"/>
                  </a:lnTo>
                  <a:lnTo>
                    <a:pt x="541" y="974"/>
                  </a:lnTo>
                  <a:lnTo>
                    <a:pt x="525" y="977"/>
                  </a:lnTo>
                  <a:lnTo>
                    <a:pt x="498" y="987"/>
                  </a:lnTo>
                  <a:lnTo>
                    <a:pt x="498" y="987"/>
                  </a:lnTo>
                  <a:lnTo>
                    <a:pt x="487" y="980"/>
                  </a:lnTo>
                  <a:lnTo>
                    <a:pt x="476" y="972"/>
                  </a:lnTo>
                  <a:lnTo>
                    <a:pt x="453" y="955"/>
                  </a:lnTo>
                  <a:lnTo>
                    <a:pt x="442" y="947"/>
                  </a:lnTo>
                  <a:lnTo>
                    <a:pt x="430" y="942"/>
                  </a:lnTo>
                  <a:lnTo>
                    <a:pt x="423" y="941"/>
                  </a:lnTo>
                  <a:lnTo>
                    <a:pt x="417" y="940"/>
                  </a:lnTo>
                  <a:lnTo>
                    <a:pt x="410" y="940"/>
                  </a:lnTo>
                  <a:lnTo>
                    <a:pt x="403" y="941"/>
                  </a:lnTo>
                  <a:lnTo>
                    <a:pt x="403" y="941"/>
                  </a:lnTo>
                  <a:lnTo>
                    <a:pt x="386" y="932"/>
                  </a:lnTo>
                  <a:lnTo>
                    <a:pt x="369" y="921"/>
                  </a:lnTo>
                  <a:lnTo>
                    <a:pt x="354" y="908"/>
                  </a:lnTo>
                  <a:lnTo>
                    <a:pt x="340" y="895"/>
                  </a:lnTo>
                  <a:lnTo>
                    <a:pt x="335" y="889"/>
                  </a:lnTo>
                  <a:lnTo>
                    <a:pt x="330" y="881"/>
                  </a:lnTo>
                  <a:lnTo>
                    <a:pt x="326" y="873"/>
                  </a:lnTo>
                  <a:lnTo>
                    <a:pt x="322" y="864"/>
                  </a:lnTo>
                  <a:lnTo>
                    <a:pt x="319" y="855"/>
                  </a:lnTo>
                  <a:lnTo>
                    <a:pt x="318" y="846"/>
                  </a:lnTo>
                  <a:lnTo>
                    <a:pt x="318" y="837"/>
                  </a:lnTo>
                  <a:lnTo>
                    <a:pt x="319" y="826"/>
                  </a:lnTo>
                  <a:lnTo>
                    <a:pt x="319" y="826"/>
                  </a:lnTo>
                  <a:lnTo>
                    <a:pt x="315" y="824"/>
                  </a:lnTo>
                  <a:lnTo>
                    <a:pt x="313" y="822"/>
                  </a:lnTo>
                  <a:lnTo>
                    <a:pt x="303" y="822"/>
                  </a:lnTo>
                  <a:lnTo>
                    <a:pt x="296" y="822"/>
                  </a:lnTo>
                  <a:lnTo>
                    <a:pt x="288" y="821"/>
                  </a:lnTo>
                  <a:lnTo>
                    <a:pt x="288" y="821"/>
                  </a:lnTo>
                  <a:lnTo>
                    <a:pt x="284" y="818"/>
                  </a:lnTo>
                  <a:lnTo>
                    <a:pt x="281" y="814"/>
                  </a:lnTo>
                  <a:lnTo>
                    <a:pt x="279" y="811"/>
                  </a:lnTo>
                  <a:lnTo>
                    <a:pt x="275" y="809"/>
                  </a:lnTo>
                  <a:lnTo>
                    <a:pt x="275" y="809"/>
                  </a:lnTo>
                  <a:lnTo>
                    <a:pt x="254" y="800"/>
                  </a:lnTo>
                  <a:lnTo>
                    <a:pt x="238" y="791"/>
                  </a:lnTo>
                  <a:lnTo>
                    <a:pt x="225" y="781"/>
                  </a:lnTo>
                  <a:lnTo>
                    <a:pt x="215" y="770"/>
                  </a:lnTo>
                  <a:lnTo>
                    <a:pt x="204" y="761"/>
                  </a:lnTo>
                  <a:lnTo>
                    <a:pt x="195" y="751"/>
                  </a:lnTo>
                  <a:lnTo>
                    <a:pt x="183" y="743"/>
                  </a:lnTo>
                  <a:lnTo>
                    <a:pt x="169" y="735"/>
                  </a:lnTo>
                  <a:lnTo>
                    <a:pt x="169" y="735"/>
                  </a:lnTo>
                  <a:lnTo>
                    <a:pt x="164" y="728"/>
                  </a:lnTo>
                  <a:lnTo>
                    <a:pt x="159" y="722"/>
                  </a:lnTo>
                  <a:lnTo>
                    <a:pt x="144" y="710"/>
                  </a:lnTo>
                  <a:lnTo>
                    <a:pt x="130" y="701"/>
                  </a:lnTo>
                  <a:lnTo>
                    <a:pt x="113" y="693"/>
                  </a:lnTo>
                  <a:lnTo>
                    <a:pt x="97" y="684"/>
                  </a:lnTo>
                  <a:lnTo>
                    <a:pt x="83" y="674"/>
                  </a:lnTo>
                  <a:lnTo>
                    <a:pt x="75" y="667"/>
                  </a:lnTo>
                  <a:lnTo>
                    <a:pt x="69" y="662"/>
                  </a:lnTo>
                  <a:lnTo>
                    <a:pt x="64" y="654"/>
                  </a:lnTo>
                  <a:lnTo>
                    <a:pt x="58" y="646"/>
                  </a:lnTo>
                  <a:lnTo>
                    <a:pt x="58" y="646"/>
                  </a:lnTo>
                  <a:lnTo>
                    <a:pt x="61" y="632"/>
                  </a:lnTo>
                  <a:lnTo>
                    <a:pt x="64" y="619"/>
                  </a:lnTo>
                  <a:lnTo>
                    <a:pt x="65" y="611"/>
                  </a:lnTo>
                  <a:lnTo>
                    <a:pt x="65" y="605"/>
                  </a:lnTo>
                  <a:lnTo>
                    <a:pt x="64" y="597"/>
                  </a:lnTo>
                  <a:lnTo>
                    <a:pt x="61" y="590"/>
                  </a:lnTo>
                  <a:lnTo>
                    <a:pt x="61" y="590"/>
                  </a:lnTo>
                  <a:lnTo>
                    <a:pt x="54" y="584"/>
                  </a:lnTo>
                  <a:lnTo>
                    <a:pt x="50" y="577"/>
                  </a:lnTo>
                  <a:lnTo>
                    <a:pt x="48" y="569"/>
                  </a:lnTo>
                  <a:lnTo>
                    <a:pt x="47" y="561"/>
                  </a:lnTo>
                  <a:lnTo>
                    <a:pt x="47" y="552"/>
                  </a:lnTo>
                  <a:lnTo>
                    <a:pt x="48" y="543"/>
                  </a:lnTo>
                  <a:lnTo>
                    <a:pt x="50" y="525"/>
                  </a:lnTo>
                  <a:lnTo>
                    <a:pt x="52" y="507"/>
                  </a:lnTo>
                  <a:lnTo>
                    <a:pt x="52" y="499"/>
                  </a:lnTo>
                  <a:lnTo>
                    <a:pt x="50" y="490"/>
                  </a:lnTo>
                  <a:lnTo>
                    <a:pt x="48" y="482"/>
                  </a:lnTo>
                  <a:lnTo>
                    <a:pt x="43" y="475"/>
                  </a:lnTo>
                  <a:lnTo>
                    <a:pt x="36" y="469"/>
                  </a:lnTo>
                  <a:lnTo>
                    <a:pt x="26" y="464"/>
                  </a:lnTo>
                  <a:lnTo>
                    <a:pt x="26" y="464"/>
                  </a:lnTo>
                  <a:lnTo>
                    <a:pt x="23" y="452"/>
                  </a:lnTo>
                  <a:lnTo>
                    <a:pt x="17" y="442"/>
                  </a:lnTo>
                  <a:lnTo>
                    <a:pt x="5" y="418"/>
                  </a:lnTo>
                  <a:lnTo>
                    <a:pt x="1" y="406"/>
                  </a:lnTo>
                  <a:lnTo>
                    <a:pt x="0" y="401"/>
                  </a:lnTo>
                  <a:lnTo>
                    <a:pt x="0" y="395"/>
                  </a:lnTo>
                  <a:lnTo>
                    <a:pt x="0" y="389"/>
                  </a:lnTo>
                  <a:lnTo>
                    <a:pt x="2" y="384"/>
                  </a:lnTo>
                  <a:lnTo>
                    <a:pt x="5" y="379"/>
                  </a:lnTo>
                  <a:lnTo>
                    <a:pt x="9" y="374"/>
                  </a:lnTo>
                  <a:lnTo>
                    <a:pt x="9" y="374"/>
                  </a:lnTo>
                  <a:lnTo>
                    <a:pt x="24" y="369"/>
                  </a:lnTo>
                  <a:lnTo>
                    <a:pt x="39" y="362"/>
                  </a:lnTo>
                  <a:lnTo>
                    <a:pt x="52" y="353"/>
                  </a:lnTo>
                  <a:lnTo>
                    <a:pt x="62" y="341"/>
                  </a:lnTo>
                  <a:lnTo>
                    <a:pt x="73" y="329"/>
                  </a:lnTo>
                  <a:lnTo>
                    <a:pt x="80" y="315"/>
                  </a:lnTo>
                  <a:lnTo>
                    <a:pt x="88" y="301"/>
                  </a:lnTo>
                  <a:lnTo>
                    <a:pt x="95" y="286"/>
                  </a:lnTo>
                  <a:lnTo>
                    <a:pt x="95" y="286"/>
                  </a:lnTo>
                  <a:lnTo>
                    <a:pt x="114" y="282"/>
                  </a:lnTo>
                  <a:lnTo>
                    <a:pt x="125" y="280"/>
                  </a:lnTo>
                  <a:lnTo>
                    <a:pt x="135" y="276"/>
                  </a:lnTo>
                  <a:lnTo>
                    <a:pt x="144" y="271"/>
                  </a:lnTo>
                  <a:lnTo>
                    <a:pt x="152" y="264"/>
                  </a:lnTo>
                  <a:lnTo>
                    <a:pt x="159" y="256"/>
                  </a:lnTo>
                  <a:lnTo>
                    <a:pt x="164" y="247"/>
                  </a:lnTo>
                  <a:lnTo>
                    <a:pt x="164" y="247"/>
                  </a:lnTo>
                  <a:lnTo>
                    <a:pt x="160" y="206"/>
                  </a:lnTo>
                  <a:lnTo>
                    <a:pt x="157" y="164"/>
                  </a:lnTo>
                  <a:lnTo>
                    <a:pt x="155" y="143"/>
                  </a:lnTo>
                  <a:lnTo>
                    <a:pt x="152" y="122"/>
                  </a:lnTo>
                  <a:lnTo>
                    <a:pt x="148" y="101"/>
                  </a:lnTo>
                  <a:lnTo>
                    <a:pt x="143" y="80"/>
                  </a:lnTo>
                  <a:lnTo>
                    <a:pt x="143" y="80"/>
                  </a:lnTo>
                  <a:lnTo>
                    <a:pt x="161" y="62"/>
                  </a:lnTo>
                  <a:lnTo>
                    <a:pt x="181" y="44"/>
                  </a:lnTo>
                  <a:lnTo>
                    <a:pt x="203" y="30"/>
                  </a:lnTo>
                  <a:lnTo>
                    <a:pt x="213" y="23"/>
                  </a:lnTo>
                  <a:lnTo>
                    <a:pt x="225" y="16"/>
                  </a:lnTo>
                  <a:lnTo>
                    <a:pt x="238" y="13"/>
                  </a:lnTo>
                  <a:lnTo>
                    <a:pt x="250" y="7"/>
                  </a:lnTo>
                  <a:lnTo>
                    <a:pt x="263" y="5"/>
                  </a:lnTo>
                  <a:lnTo>
                    <a:pt x="276" y="2"/>
                  </a:lnTo>
                  <a:lnTo>
                    <a:pt x="288" y="1"/>
                  </a:lnTo>
                  <a:lnTo>
                    <a:pt x="302" y="0"/>
                  </a:lnTo>
                  <a:lnTo>
                    <a:pt x="315" y="1"/>
                  </a:lnTo>
                  <a:lnTo>
                    <a:pt x="328" y="2"/>
                  </a:lnTo>
                  <a:lnTo>
                    <a:pt x="328" y="2"/>
                  </a:lnTo>
                  <a:lnTo>
                    <a:pt x="332" y="33"/>
                  </a:lnTo>
                  <a:lnTo>
                    <a:pt x="333" y="49"/>
                  </a:lnTo>
                  <a:lnTo>
                    <a:pt x="333" y="66"/>
                  </a:lnTo>
                  <a:lnTo>
                    <a:pt x="333" y="66"/>
                  </a:lnTo>
                  <a:lnTo>
                    <a:pt x="356" y="78"/>
                  </a:lnTo>
                  <a:lnTo>
                    <a:pt x="366" y="84"/>
                  </a:lnTo>
                  <a:lnTo>
                    <a:pt x="376" y="92"/>
                  </a:lnTo>
                  <a:lnTo>
                    <a:pt x="384" y="101"/>
                  </a:lnTo>
                  <a:lnTo>
                    <a:pt x="391" y="112"/>
                  </a:lnTo>
                  <a:lnTo>
                    <a:pt x="395" y="125"/>
                  </a:lnTo>
                  <a:lnTo>
                    <a:pt x="396" y="139"/>
                  </a:lnTo>
                  <a:lnTo>
                    <a:pt x="396" y="139"/>
                  </a:lnTo>
                  <a:lnTo>
                    <a:pt x="405" y="144"/>
                  </a:lnTo>
                  <a:lnTo>
                    <a:pt x="412" y="151"/>
                  </a:lnTo>
                  <a:lnTo>
                    <a:pt x="418" y="159"/>
                  </a:lnTo>
                  <a:lnTo>
                    <a:pt x="425" y="166"/>
                  </a:lnTo>
                  <a:lnTo>
                    <a:pt x="435" y="182"/>
                  </a:lnTo>
                  <a:lnTo>
                    <a:pt x="446" y="198"/>
                  </a:lnTo>
                  <a:lnTo>
                    <a:pt x="446" y="198"/>
                  </a:lnTo>
                  <a:lnTo>
                    <a:pt x="446" y="213"/>
                  </a:lnTo>
                  <a:lnTo>
                    <a:pt x="446" y="221"/>
                  </a:lnTo>
                  <a:lnTo>
                    <a:pt x="442" y="228"/>
                  </a:lnTo>
                  <a:lnTo>
                    <a:pt x="442" y="228"/>
                  </a:lnTo>
                  <a:lnTo>
                    <a:pt x="435" y="230"/>
                  </a:lnTo>
                  <a:lnTo>
                    <a:pt x="430" y="233"/>
                  </a:lnTo>
                  <a:lnTo>
                    <a:pt x="426" y="236"/>
                  </a:lnTo>
                  <a:lnTo>
                    <a:pt x="422" y="239"/>
                  </a:lnTo>
                  <a:lnTo>
                    <a:pt x="418" y="245"/>
                  </a:lnTo>
                  <a:lnTo>
                    <a:pt x="417" y="249"/>
                  </a:lnTo>
                  <a:lnTo>
                    <a:pt x="413" y="259"/>
                  </a:lnTo>
                  <a:lnTo>
                    <a:pt x="413" y="271"/>
                  </a:lnTo>
                  <a:lnTo>
                    <a:pt x="413" y="282"/>
                  </a:lnTo>
                  <a:lnTo>
                    <a:pt x="417" y="306"/>
                  </a:lnTo>
                  <a:lnTo>
                    <a:pt x="417" y="306"/>
                  </a:lnTo>
                  <a:lnTo>
                    <a:pt x="410" y="312"/>
                  </a:lnTo>
                  <a:lnTo>
                    <a:pt x="404" y="318"/>
                  </a:lnTo>
                  <a:lnTo>
                    <a:pt x="404" y="318"/>
                  </a:lnTo>
                  <a:lnTo>
                    <a:pt x="401" y="355"/>
                  </a:lnTo>
                  <a:lnTo>
                    <a:pt x="401" y="393"/>
                  </a:lnTo>
                  <a:lnTo>
                    <a:pt x="401" y="430"/>
                  </a:lnTo>
                  <a:lnTo>
                    <a:pt x="403" y="468"/>
                  </a:lnTo>
                  <a:lnTo>
                    <a:pt x="403" y="468"/>
                  </a:lnTo>
                  <a:lnTo>
                    <a:pt x="406" y="473"/>
                  </a:lnTo>
                  <a:lnTo>
                    <a:pt x="410" y="477"/>
                  </a:lnTo>
                  <a:lnTo>
                    <a:pt x="414" y="481"/>
                  </a:lnTo>
                  <a:lnTo>
                    <a:pt x="418" y="483"/>
                  </a:lnTo>
                  <a:lnTo>
                    <a:pt x="427" y="486"/>
                  </a:lnTo>
                  <a:lnTo>
                    <a:pt x="438" y="487"/>
                  </a:lnTo>
                  <a:lnTo>
                    <a:pt x="448" y="487"/>
                  </a:lnTo>
                  <a:lnTo>
                    <a:pt x="459" y="486"/>
                  </a:lnTo>
                  <a:lnTo>
                    <a:pt x="469" y="485"/>
                  </a:lnTo>
                  <a:lnTo>
                    <a:pt x="480" y="485"/>
                  </a:lnTo>
                  <a:lnTo>
                    <a:pt x="480" y="485"/>
                  </a:lnTo>
                  <a:lnTo>
                    <a:pt x="551" y="534"/>
                  </a:lnTo>
                  <a:lnTo>
                    <a:pt x="585" y="560"/>
                  </a:lnTo>
                  <a:lnTo>
                    <a:pt x="602" y="575"/>
                  </a:lnTo>
                  <a:lnTo>
                    <a:pt x="619" y="589"/>
                  </a:lnTo>
                  <a:lnTo>
                    <a:pt x="619" y="589"/>
                  </a:lnTo>
                  <a:lnTo>
                    <a:pt x="626" y="608"/>
                  </a:lnTo>
                  <a:lnTo>
                    <a:pt x="632" y="629"/>
                  </a:lnTo>
                  <a:lnTo>
                    <a:pt x="632" y="629"/>
                  </a:lnTo>
                  <a:lnTo>
                    <a:pt x="641" y="633"/>
                  </a:lnTo>
                  <a:lnTo>
                    <a:pt x="648" y="637"/>
                  </a:lnTo>
                  <a:lnTo>
                    <a:pt x="654" y="641"/>
                  </a:lnTo>
                  <a:lnTo>
                    <a:pt x="659" y="646"/>
                  </a:lnTo>
                  <a:lnTo>
                    <a:pt x="667" y="658"/>
                  </a:lnTo>
                  <a:lnTo>
                    <a:pt x="675" y="671"/>
                  </a:lnTo>
                  <a:lnTo>
                    <a:pt x="682" y="684"/>
                  </a:lnTo>
                  <a:lnTo>
                    <a:pt x="691" y="697"/>
                  </a:lnTo>
                  <a:lnTo>
                    <a:pt x="695" y="702"/>
                  </a:lnTo>
                  <a:lnTo>
                    <a:pt x="701" y="708"/>
                  </a:lnTo>
                  <a:lnTo>
                    <a:pt x="708" y="711"/>
                  </a:lnTo>
                  <a:lnTo>
                    <a:pt x="716" y="715"/>
                  </a:lnTo>
                  <a:lnTo>
                    <a:pt x="716" y="715"/>
                  </a:lnTo>
                  <a:lnTo>
                    <a:pt x="721" y="717"/>
                  </a:lnTo>
                  <a:lnTo>
                    <a:pt x="721" y="71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6" name="Freeform 17"/>
            <p:cNvSpPr>
              <a:spLocks/>
            </p:cNvSpPr>
            <p:nvPr/>
          </p:nvSpPr>
          <p:spPr bwMode="auto">
            <a:xfrm>
              <a:off x="3138327" y="2674614"/>
              <a:ext cx="1009180" cy="1069323"/>
            </a:xfrm>
            <a:custGeom>
              <a:avLst/>
              <a:gdLst/>
              <a:ahLst/>
              <a:cxnLst>
                <a:cxn ang="0">
                  <a:pos x="839" y="761"/>
                </a:cxn>
                <a:cxn ang="0">
                  <a:pos x="823" y="801"/>
                </a:cxn>
                <a:cxn ang="0">
                  <a:pos x="758" y="830"/>
                </a:cxn>
                <a:cxn ang="0">
                  <a:pos x="701" y="835"/>
                </a:cxn>
                <a:cxn ang="0">
                  <a:pos x="612" y="833"/>
                </a:cxn>
                <a:cxn ang="0">
                  <a:pos x="487" y="848"/>
                </a:cxn>
                <a:cxn ang="0">
                  <a:pos x="316" y="841"/>
                </a:cxn>
                <a:cxn ang="0">
                  <a:pos x="231" y="854"/>
                </a:cxn>
                <a:cxn ang="0">
                  <a:pos x="173" y="871"/>
                </a:cxn>
                <a:cxn ang="0">
                  <a:pos x="46" y="727"/>
                </a:cxn>
                <a:cxn ang="0">
                  <a:pos x="79" y="701"/>
                </a:cxn>
                <a:cxn ang="0">
                  <a:pos x="88" y="674"/>
                </a:cxn>
                <a:cxn ang="0">
                  <a:pos x="89" y="632"/>
                </a:cxn>
                <a:cxn ang="0">
                  <a:pos x="101" y="607"/>
                </a:cxn>
                <a:cxn ang="0">
                  <a:pos x="88" y="581"/>
                </a:cxn>
                <a:cxn ang="0">
                  <a:pos x="96" y="485"/>
                </a:cxn>
                <a:cxn ang="0">
                  <a:pos x="71" y="446"/>
                </a:cxn>
                <a:cxn ang="0">
                  <a:pos x="37" y="419"/>
                </a:cxn>
                <a:cxn ang="0">
                  <a:pos x="47" y="363"/>
                </a:cxn>
                <a:cxn ang="0">
                  <a:pos x="10" y="318"/>
                </a:cxn>
                <a:cxn ang="0">
                  <a:pos x="14" y="288"/>
                </a:cxn>
                <a:cxn ang="0">
                  <a:pos x="15" y="236"/>
                </a:cxn>
                <a:cxn ang="0">
                  <a:pos x="2" y="135"/>
                </a:cxn>
                <a:cxn ang="0">
                  <a:pos x="23" y="95"/>
                </a:cxn>
                <a:cxn ang="0">
                  <a:pos x="64" y="90"/>
                </a:cxn>
                <a:cxn ang="0">
                  <a:pos x="92" y="71"/>
                </a:cxn>
                <a:cxn ang="0">
                  <a:pos x="135" y="48"/>
                </a:cxn>
                <a:cxn ang="0">
                  <a:pos x="251" y="0"/>
                </a:cxn>
                <a:cxn ang="0">
                  <a:pos x="286" y="9"/>
                </a:cxn>
                <a:cxn ang="0">
                  <a:pos x="303" y="58"/>
                </a:cxn>
                <a:cxn ang="0">
                  <a:pos x="333" y="95"/>
                </a:cxn>
                <a:cxn ang="0">
                  <a:pos x="353" y="130"/>
                </a:cxn>
                <a:cxn ang="0">
                  <a:pos x="370" y="198"/>
                </a:cxn>
                <a:cxn ang="0">
                  <a:pos x="392" y="240"/>
                </a:cxn>
                <a:cxn ang="0">
                  <a:pos x="410" y="341"/>
                </a:cxn>
                <a:cxn ang="0">
                  <a:pos x="393" y="392"/>
                </a:cxn>
                <a:cxn ang="0">
                  <a:pos x="326" y="421"/>
                </a:cxn>
                <a:cxn ang="0">
                  <a:pos x="304" y="457"/>
                </a:cxn>
                <a:cxn ang="0">
                  <a:pos x="350" y="490"/>
                </a:cxn>
                <a:cxn ang="0">
                  <a:pos x="413" y="522"/>
                </a:cxn>
                <a:cxn ang="0">
                  <a:pos x="458" y="551"/>
                </a:cxn>
                <a:cxn ang="0">
                  <a:pos x="544" y="538"/>
                </a:cxn>
                <a:cxn ang="0">
                  <a:pos x="587" y="546"/>
                </a:cxn>
                <a:cxn ang="0">
                  <a:pos x="598" y="577"/>
                </a:cxn>
                <a:cxn ang="0">
                  <a:pos x="621" y="605"/>
                </a:cxn>
                <a:cxn ang="0">
                  <a:pos x="642" y="619"/>
                </a:cxn>
                <a:cxn ang="0">
                  <a:pos x="656" y="661"/>
                </a:cxn>
                <a:cxn ang="0">
                  <a:pos x="671" y="685"/>
                </a:cxn>
                <a:cxn ang="0">
                  <a:pos x="707" y="678"/>
                </a:cxn>
                <a:cxn ang="0">
                  <a:pos x="746" y="675"/>
                </a:cxn>
                <a:cxn ang="0">
                  <a:pos x="776" y="698"/>
                </a:cxn>
                <a:cxn ang="0">
                  <a:pos x="792" y="725"/>
                </a:cxn>
                <a:cxn ang="0">
                  <a:pos x="832" y="718"/>
                </a:cxn>
              </a:cxnLst>
              <a:rect l="0" t="0" r="r" b="b"/>
              <a:pathLst>
                <a:path w="839" h="889">
                  <a:moveTo>
                    <a:pt x="839" y="721"/>
                  </a:moveTo>
                  <a:lnTo>
                    <a:pt x="839" y="721"/>
                  </a:lnTo>
                  <a:lnTo>
                    <a:pt x="838" y="731"/>
                  </a:lnTo>
                  <a:lnTo>
                    <a:pt x="838" y="741"/>
                  </a:lnTo>
                  <a:lnTo>
                    <a:pt x="839" y="761"/>
                  </a:lnTo>
                  <a:lnTo>
                    <a:pt x="839" y="782"/>
                  </a:lnTo>
                  <a:lnTo>
                    <a:pt x="838" y="791"/>
                  </a:lnTo>
                  <a:lnTo>
                    <a:pt x="835" y="801"/>
                  </a:lnTo>
                  <a:lnTo>
                    <a:pt x="835" y="801"/>
                  </a:lnTo>
                  <a:lnTo>
                    <a:pt x="823" y="801"/>
                  </a:lnTo>
                  <a:lnTo>
                    <a:pt x="812" y="804"/>
                  </a:lnTo>
                  <a:lnTo>
                    <a:pt x="801" y="809"/>
                  </a:lnTo>
                  <a:lnTo>
                    <a:pt x="789" y="815"/>
                  </a:lnTo>
                  <a:lnTo>
                    <a:pt x="769" y="825"/>
                  </a:lnTo>
                  <a:lnTo>
                    <a:pt x="758" y="830"/>
                  </a:lnTo>
                  <a:lnTo>
                    <a:pt x="748" y="833"/>
                  </a:lnTo>
                  <a:lnTo>
                    <a:pt x="748" y="833"/>
                  </a:lnTo>
                  <a:lnTo>
                    <a:pt x="732" y="835"/>
                  </a:lnTo>
                  <a:lnTo>
                    <a:pt x="716" y="837"/>
                  </a:lnTo>
                  <a:lnTo>
                    <a:pt x="701" y="835"/>
                  </a:lnTo>
                  <a:lnTo>
                    <a:pt x="684" y="835"/>
                  </a:lnTo>
                  <a:lnTo>
                    <a:pt x="650" y="833"/>
                  </a:lnTo>
                  <a:lnTo>
                    <a:pt x="632" y="833"/>
                  </a:lnTo>
                  <a:lnTo>
                    <a:pt x="612" y="833"/>
                  </a:lnTo>
                  <a:lnTo>
                    <a:pt x="612" y="833"/>
                  </a:lnTo>
                  <a:lnTo>
                    <a:pt x="581" y="837"/>
                  </a:lnTo>
                  <a:lnTo>
                    <a:pt x="552" y="841"/>
                  </a:lnTo>
                  <a:lnTo>
                    <a:pt x="521" y="846"/>
                  </a:lnTo>
                  <a:lnTo>
                    <a:pt x="487" y="848"/>
                  </a:lnTo>
                  <a:lnTo>
                    <a:pt x="487" y="848"/>
                  </a:lnTo>
                  <a:lnTo>
                    <a:pt x="463" y="850"/>
                  </a:lnTo>
                  <a:lnTo>
                    <a:pt x="441" y="850"/>
                  </a:lnTo>
                  <a:lnTo>
                    <a:pt x="397" y="847"/>
                  </a:lnTo>
                  <a:lnTo>
                    <a:pt x="355" y="843"/>
                  </a:lnTo>
                  <a:lnTo>
                    <a:pt x="316" y="841"/>
                  </a:lnTo>
                  <a:lnTo>
                    <a:pt x="296" y="839"/>
                  </a:lnTo>
                  <a:lnTo>
                    <a:pt x="280" y="841"/>
                  </a:lnTo>
                  <a:lnTo>
                    <a:pt x="263" y="843"/>
                  </a:lnTo>
                  <a:lnTo>
                    <a:pt x="247" y="847"/>
                  </a:lnTo>
                  <a:lnTo>
                    <a:pt x="231" y="854"/>
                  </a:lnTo>
                  <a:lnTo>
                    <a:pt x="217" y="863"/>
                  </a:lnTo>
                  <a:lnTo>
                    <a:pt x="204" y="874"/>
                  </a:lnTo>
                  <a:lnTo>
                    <a:pt x="192" y="889"/>
                  </a:lnTo>
                  <a:lnTo>
                    <a:pt x="192" y="889"/>
                  </a:lnTo>
                  <a:lnTo>
                    <a:pt x="173" y="871"/>
                  </a:lnTo>
                  <a:lnTo>
                    <a:pt x="153" y="851"/>
                  </a:lnTo>
                  <a:lnTo>
                    <a:pt x="115" y="811"/>
                  </a:lnTo>
                  <a:lnTo>
                    <a:pt x="80" y="769"/>
                  </a:lnTo>
                  <a:lnTo>
                    <a:pt x="46" y="727"/>
                  </a:lnTo>
                  <a:lnTo>
                    <a:pt x="46" y="727"/>
                  </a:lnTo>
                  <a:lnTo>
                    <a:pt x="47" y="721"/>
                  </a:lnTo>
                  <a:lnTo>
                    <a:pt x="47" y="721"/>
                  </a:lnTo>
                  <a:lnTo>
                    <a:pt x="60" y="714"/>
                  </a:lnTo>
                  <a:lnTo>
                    <a:pt x="74" y="706"/>
                  </a:lnTo>
                  <a:lnTo>
                    <a:pt x="79" y="701"/>
                  </a:lnTo>
                  <a:lnTo>
                    <a:pt x="84" y="696"/>
                  </a:lnTo>
                  <a:lnTo>
                    <a:pt x="88" y="689"/>
                  </a:lnTo>
                  <a:lnTo>
                    <a:pt x="90" y="682"/>
                  </a:lnTo>
                  <a:lnTo>
                    <a:pt x="90" y="682"/>
                  </a:lnTo>
                  <a:lnTo>
                    <a:pt x="88" y="674"/>
                  </a:lnTo>
                  <a:lnTo>
                    <a:pt x="85" y="665"/>
                  </a:lnTo>
                  <a:lnTo>
                    <a:pt x="85" y="657"/>
                  </a:lnTo>
                  <a:lnTo>
                    <a:pt x="85" y="648"/>
                  </a:lnTo>
                  <a:lnTo>
                    <a:pt x="87" y="640"/>
                  </a:lnTo>
                  <a:lnTo>
                    <a:pt x="89" y="632"/>
                  </a:lnTo>
                  <a:lnTo>
                    <a:pt x="93" y="624"/>
                  </a:lnTo>
                  <a:lnTo>
                    <a:pt x="98" y="618"/>
                  </a:lnTo>
                  <a:lnTo>
                    <a:pt x="98" y="618"/>
                  </a:lnTo>
                  <a:lnTo>
                    <a:pt x="101" y="612"/>
                  </a:lnTo>
                  <a:lnTo>
                    <a:pt x="101" y="607"/>
                  </a:lnTo>
                  <a:lnTo>
                    <a:pt x="101" y="602"/>
                  </a:lnTo>
                  <a:lnTo>
                    <a:pt x="98" y="598"/>
                  </a:lnTo>
                  <a:lnTo>
                    <a:pt x="94" y="589"/>
                  </a:lnTo>
                  <a:lnTo>
                    <a:pt x="88" y="581"/>
                  </a:lnTo>
                  <a:lnTo>
                    <a:pt x="88" y="581"/>
                  </a:lnTo>
                  <a:lnTo>
                    <a:pt x="89" y="560"/>
                  </a:lnTo>
                  <a:lnTo>
                    <a:pt x="92" y="538"/>
                  </a:lnTo>
                  <a:lnTo>
                    <a:pt x="94" y="516"/>
                  </a:lnTo>
                  <a:lnTo>
                    <a:pt x="97" y="495"/>
                  </a:lnTo>
                  <a:lnTo>
                    <a:pt x="96" y="485"/>
                  </a:lnTo>
                  <a:lnTo>
                    <a:pt x="94" y="474"/>
                  </a:lnTo>
                  <a:lnTo>
                    <a:pt x="90" y="465"/>
                  </a:lnTo>
                  <a:lnTo>
                    <a:pt x="87" y="457"/>
                  </a:lnTo>
                  <a:lnTo>
                    <a:pt x="80" y="451"/>
                  </a:lnTo>
                  <a:lnTo>
                    <a:pt x="71" y="446"/>
                  </a:lnTo>
                  <a:lnTo>
                    <a:pt x="60" y="440"/>
                  </a:lnTo>
                  <a:lnTo>
                    <a:pt x="47" y="438"/>
                  </a:lnTo>
                  <a:lnTo>
                    <a:pt x="47" y="438"/>
                  </a:lnTo>
                  <a:lnTo>
                    <a:pt x="41" y="429"/>
                  </a:lnTo>
                  <a:lnTo>
                    <a:pt x="37" y="419"/>
                  </a:lnTo>
                  <a:lnTo>
                    <a:pt x="36" y="410"/>
                  </a:lnTo>
                  <a:lnTo>
                    <a:pt x="37" y="401"/>
                  </a:lnTo>
                  <a:lnTo>
                    <a:pt x="38" y="392"/>
                  </a:lnTo>
                  <a:lnTo>
                    <a:pt x="41" y="382"/>
                  </a:lnTo>
                  <a:lnTo>
                    <a:pt x="47" y="363"/>
                  </a:lnTo>
                  <a:lnTo>
                    <a:pt x="47" y="363"/>
                  </a:lnTo>
                  <a:lnTo>
                    <a:pt x="38" y="352"/>
                  </a:lnTo>
                  <a:lnTo>
                    <a:pt x="29" y="340"/>
                  </a:lnTo>
                  <a:lnTo>
                    <a:pt x="20" y="329"/>
                  </a:lnTo>
                  <a:lnTo>
                    <a:pt x="10" y="318"/>
                  </a:lnTo>
                  <a:lnTo>
                    <a:pt x="10" y="318"/>
                  </a:lnTo>
                  <a:lnTo>
                    <a:pt x="10" y="310"/>
                  </a:lnTo>
                  <a:lnTo>
                    <a:pt x="10" y="303"/>
                  </a:lnTo>
                  <a:lnTo>
                    <a:pt x="11" y="296"/>
                  </a:lnTo>
                  <a:lnTo>
                    <a:pt x="14" y="288"/>
                  </a:lnTo>
                  <a:lnTo>
                    <a:pt x="19" y="273"/>
                  </a:lnTo>
                  <a:lnTo>
                    <a:pt x="21" y="267"/>
                  </a:lnTo>
                  <a:lnTo>
                    <a:pt x="21" y="259"/>
                  </a:lnTo>
                  <a:lnTo>
                    <a:pt x="21" y="259"/>
                  </a:lnTo>
                  <a:lnTo>
                    <a:pt x="15" y="236"/>
                  </a:lnTo>
                  <a:lnTo>
                    <a:pt x="8" y="207"/>
                  </a:lnTo>
                  <a:lnTo>
                    <a:pt x="3" y="177"/>
                  </a:lnTo>
                  <a:lnTo>
                    <a:pt x="0" y="163"/>
                  </a:lnTo>
                  <a:lnTo>
                    <a:pt x="0" y="148"/>
                  </a:lnTo>
                  <a:lnTo>
                    <a:pt x="2" y="135"/>
                  </a:lnTo>
                  <a:lnTo>
                    <a:pt x="4" y="122"/>
                  </a:lnTo>
                  <a:lnTo>
                    <a:pt x="8" y="112"/>
                  </a:lnTo>
                  <a:lnTo>
                    <a:pt x="15" y="101"/>
                  </a:lnTo>
                  <a:lnTo>
                    <a:pt x="19" y="99"/>
                  </a:lnTo>
                  <a:lnTo>
                    <a:pt x="23" y="95"/>
                  </a:lnTo>
                  <a:lnTo>
                    <a:pt x="28" y="92"/>
                  </a:lnTo>
                  <a:lnTo>
                    <a:pt x="34" y="90"/>
                  </a:lnTo>
                  <a:lnTo>
                    <a:pt x="41" y="88"/>
                  </a:lnTo>
                  <a:lnTo>
                    <a:pt x="47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72" y="87"/>
                  </a:lnTo>
                  <a:lnTo>
                    <a:pt x="80" y="82"/>
                  </a:lnTo>
                  <a:lnTo>
                    <a:pt x="85" y="77"/>
                  </a:lnTo>
                  <a:lnTo>
                    <a:pt x="92" y="71"/>
                  </a:lnTo>
                  <a:lnTo>
                    <a:pt x="102" y="58"/>
                  </a:lnTo>
                  <a:lnTo>
                    <a:pt x="109" y="54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35" y="48"/>
                  </a:lnTo>
                  <a:lnTo>
                    <a:pt x="153" y="44"/>
                  </a:lnTo>
                  <a:lnTo>
                    <a:pt x="170" y="39"/>
                  </a:lnTo>
                  <a:lnTo>
                    <a:pt x="187" y="32"/>
                  </a:lnTo>
                  <a:lnTo>
                    <a:pt x="220" y="17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69" y="2"/>
                  </a:lnTo>
                  <a:lnTo>
                    <a:pt x="278" y="5"/>
                  </a:lnTo>
                  <a:lnTo>
                    <a:pt x="286" y="9"/>
                  </a:lnTo>
                  <a:lnTo>
                    <a:pt x="286" y="9"/>
                  </a:lnTo>
                  <a:lnTo>
                    <a:pt x="283" y="30"/>
                  </a:lnTo>
                  <a:lnTo>
                    <a:pt x="282" y="50"/>
                  </a:lnTo>
                  <a:lnTo>
                    <a:pt x="282" y="50"/>
                  </a:lnTo>
                  <a:lnTo>
                    <a:pt x="293" y="54"/>
                  </a:lnTo>
                  <a:lnTo>
                    <a:pt x="303" y="58"/>
                  </a:lnTo>
                  <a:lnTo>
                    <a:pt x="312" y="63"/>
                  </a:lnTo>
                  <a:lnTo>
                    <a:pt x="320" y="70"/>
                  </a:lnTo>
                  <a:lnTo>
                    <a:pt x="326" y="77"/>
                  </a:lnTo>
                  <a:lnTo>
                    <a:pt x="330" y="84"/>
                  </a:lnTo>
                  <a:lnTo>
                    <a:pt x="333" y="95"/>
                  </a:lnTo>
                  <a:lnTo>
                    <a:pt x="333" y="107"/>
                  </a:lnTo>
                  <a:lnTo>
                    <a:pt x="333" y="107"/>
                  </a:lnTo>
                  <a:lnTo>
                    <a:pt x="341" y="113"/>
                  </a:lnTo>
                  <a:lnTo>
                    <a:pt x="347" y="121"/>
                  </a:lnTo>
                  <a:lnTo>
                    <a:pt x="353" y="130"/>
                  </a:lnTo>
                  <a:lnTo>
                    <a:pt x="356" y="139"/>
                  </a:lnTo>
                  <a:lnTo>
                    <a:pt x="359" y="148"/>
                  </a:lnTo>
                  <a:lnTo>
                    <a:pt x="362" y="157"/>
                  </a:lnTo>
                  <a:lnTo>
                    <a:pt x="366" y="178"/>
                  </a:lnTo>
                  <a:lnTo>
                    <a:pt x="370" y="198"/>
                  </a:lnTo>
                  <a:lnTo>
                    <a:pt x="372" y="207"/>
                  </a:lnTo>
                  <a:lnTo>
                    <a:pt x="375" y="216"/>
                  </a:lnTo>
                  <a:lnTo>
                    <a:pt x="380" y="224"/>
                  </a:lnTo>
                  <a:lnTo>
                    <a:pt x="385" y="232"/>
                  </a:lnTo>
                  <a:lnTo>
                    <a:pt x="392" y="240"/>
                  </a:lnTo>
                  <a:lnTo>
                    <a:pt x="401" y="245"/>
                  </a:lnTo>
                  <a:lnTo>
                    <a:pt x="401" y="245"/>
                  </a:lnTo>
                  <a:lnTo>
                    <a:pt x="402" y="277"/>
                  </a:lnTo>
                  <a:lnTo>
                    <a:pt x="406" y="309"/>
                  </a:lnTo>
                  <a:lnTo>
                    <a:pt x="410" y="341"/>
                  </a:lnTo>
                  <a:lnTo>
                    <a:pt x="414" y="374"/>
                  </a:lnTo>
                  <a:lnTo>
                    <a:pt x="414" y="374"/>
                  </a:lnTo>
                  <a:lnTo>
                    <a:pt x="407" y="380"/>
                  </a:lnTo>
                  <a:lnTo>
                    <a:pt x="401" y="387"/>
                  </a:lnTo>
                  <a:lnTo>
                    <a:pt x="393" y="392"/>
                  </a:lnTo>
                  <a:lnTo>
                    <a:pt x="385" y="396"/>
                  </a:lnTo>
                  <a:lnTo>
                    <a:pt x="368" y="404"/>
                  </a:lnTo>
                  <a:lnTo>
                    <a:pt x="350" y="410"/>
                  </a:lnTo>
                  <a:lnTo>
                    <a:pt x="333" y="417"/>
                  </a:lnTo>
                  <a:lnTo>
                    <a:pt x="326" y="421"/>
                  </a:lnTo>
                  <a:lnTo>
                    <a:pt x="320" y="426"/>
                  </a:lnTo>
                  <a:lnTo>
                    <a:pt x="313" y="432"/>
                  </a:lnTo>
                  <a:lnTo>
                    <a:pt x="310" y="439"/>
                  </a:lnTo>
                  <a:lnTo>
                    <a:pt x="307" y="447"/>
                  </a:lnTo>
                  <a:lnTo>
                    <a:pt x="304" y="457"/>
                  </a:lnTo>
                  <a:lnTo>
                    <a:pt x="304" y="457"/>
                  </a:lnTo>
                  <a:lnTo>
                    <a:pt x="315" y="466"/>
                  </a:lnTo>
                  <a:lnTo>
                    <a:pt x="326" y="476"/>
                  </a:lnTo>
                  <a:lnTo>
                    <a:pt x="338" y="483"/>
                  </a:lnTo>
                  <a:lnTo>
                    <a:pt x="350" y="490"/>
                  </a:lnTo>
                  <a:lnTo>
                    <a:pt x="363" y="496"/>
                  </a:lnTo>
                  <a:lnTo>
                    <a:pt x="376" y="502"/>
                  </a:lnTo>
                  <a:lnTo>
                    <a:pt x="403" y="511"/>
                  </a:lnTo>
                  <a:lnTo>
                    <a:pt x="403" y="511"/>
                  </a:lnTo>
                  <a:lnTo>
                    <a:pt x="413" y="522"/>
                  </a:lnTo>
                  <a:lnTo>
                    <a:pt x="424" y="533"/>
                  </a:lnTo>
                  <a:lnTo>
                    <a:pt x="436" y="542"/>
                  </a:lnTo>
                  <a:lnTo>
                    <a:pt x="449" y="550"/>
                  </a:lnTo>
                  <a:lnTo>
                    <a:pt x="449" y="550"/>
                  </a:lnTo>
                  <a:lnTo>
                    <a:pt x="458" y="551"/>
                  </a:lnTo>
                  <a:lnTo>
                    <a:pt x="467" y="551"/>
                  </a:lnTo>
                  <a:lnTo>
                    <a:pt x="487" y="550"/>
                  </a:lnTo>
                  <a:lnTo>
                    <a:pt x="506" y="546"/>
                  </a:lnTo>
                  <a:lnTo>
                    <a:pt x="526" y="542"/>
                  </a:lnTo>
                  <a:lnTo>
                    <a:pt x="544" y="538"/>
                  </a:lnTo>
                  <a:lnTo>
                    <a:pt x="553" y="538"/>
                  </a:lnTo>
                  <a:lnTo>
                    <a:pt x="563" y="538"/>
                  </a:lnTo>
                  <a:lnTo>
                    <a:pt x="572" y="539"/>
                  </a:lnTo>
                  <a:lnTo>
                    <a:pt x="579" y="542"/>
                  </a:lnTo>
                  <a:lnTo>
                    <a:pt x="587" y="546"/>
                  </a:lnTo>
                  <a:lnTo>
                    <a:pt x="595" y="551"/>
                  </a:lnTo>
                  <a:lnTo>
                    <a:pt x="595" y="551"/>
                  </a:lnTo>
                  <a:lnTo>
                    <a:pt x="596" y="564"/>
                  </a:lnTo>
                  <a:lnTo>
                    <a:pt x="596" y="571"/>
                  </a:lnTo>
                  <a:lnTo>
                    <a:pt x="598" y="577"/>
                  </a:lnTo>
                  <a:lnTo>
                    <a:pt x="598" y="577"/>
                  </a:lnTo>
                  <a:lnTo>
                    <a:pt x="604" y="581"/>
                  </a:lnTo>
                  <a:lnTo>
                    <a:pt x="608" y="586"/>
                  </a:lnTo>
                  <a:lnTo>
                    <a:pt x="616" y="599"/>
                  </a:lnTo>
                  <a:lnTo>
                    <a:pt x="621" y="605"/>
                  </a:lnTo>
                  <a:lnTo>
                    <a:pt x="625" y="610"/>
                  </a:lnTo>
                  <a:lnTo>
                    <a:pt x="632" y="614"/>
                  </a:lnTo>
                  <a:lnTo>
                    <a:pt x="638" y="615"/>
                  </a:lnTo>
                  <a:lnTo>
                    <a:pt x="638" y="615"/>
                  </a:lnTo>
                  <a:lnTo>
                    <a:pt x="642" y="619"/>
                  </a:lnTo>
                  <a:lnTo>
                    <a:pt x="645" y="623"/>
                  </a:lnTo>
                  <a:lnTo>
                    <a:pt x="650" y="631"/>
                  </a:lnTo>
                  <a:lnTo>
                    <a:pt x="653" y="641"/>
                  </a:lnTo>
                  <a:lnTo>
                    <a:pt x="654" y="650"/>
                  </a:lnTo>
                  <a:lnTo>
                    <a:pt x="656" y="661"/>
                  </a:lnTo>
                  <a:lnTo>
                    <a:pt x="659" y="670"/>
                  </a:lnTo>
                  <a:lnTo>
                    <a:pt x="664" y="678"/>
                  </a:lnTo>
                  <a:lnTo>
                    <a:pt x="667" y="682"/>
                  </a:lnTo>
                  <a:lnTo>
                    <a:pt x="671" y="685"/>
                  </a:lnTo>
                  <a:lnTo>
                    <a:pt x="671" y="685"/>
                  </a:lnTo>
                  <a:lnTo>
                    <a:pt x="684" y="691"/>
                  </a:lnTo>
                  <a:lnTo>
                    <a:pt x="684" y="691"/>
                  </a:lnTo>
                  <a:lnTo>
                    <a:pt x="692" y="685"/>
                  </a:lnTo>
                  <a:lnTo>
                    <a:pt x="699" y="680"/>
                  </a:lnTo>
                  <a:lnTo>
                    <a:pt x="707" y="678"/>
                  </a:lnTo>
                  <a:lnTo>
                    <a:pt x="715" y="675"/>
                  </a:lnTo>
                  <a:lnTo>
                    <a:pt x="723" y="674"/>
                  </a:lnTo>
                  <a:lnTo>
                    <a:pt x="731" y="674"/>
                  </a:lnTo>
                  <a:lnTo>
                    <a:pt x="739" y="674"/>
                  </a:lnTo>
                  <a:lnTo>
                    <a:pt x="746" y="675"/>
                  </a:lnTo>
                  <a:lnTo>
                    <a:pt x="754" y="678"/>
                  </a:lnTo>
                  <a:lnTo>
                    <a:pt x="761" y="682"/>
                  </a:lnTo>
                  <a:lnTo>
                    <a:pt x="767" y="687"/>
                  </a:lnTo>
                  <a:lnTo>
                    <a:pt x="772" y="692"/>
                  </a:lnTo>
                  <a:lnTo>
                    <a:pt x="776" y="698"/>
                  </a:lnTo>
                  <a:lnTo>
                    <a:pt x="780" y="706"/>
                  </a:lnTo>
                  <a:lnTo>
                    <a:pt x="783" y="715"/>
                  </a:lnTo>
                  <a:lnTo>
                    <a:pt x="784" y="725"/>
                  </a:lnTo>
                  <a:lnTo>
                    <a:pt x="784" y="725"/>
                  </a:lnTo>
                  <a:lnTo>
                    <a:pt x="792" y="725"/>
                  </a:lnTo>
                  <a:lnTo>
                    <a:pt x="799" y="723"/>
                  </a:lnTo>
                  <a:lnTo>
                    <a:pt x="812" y="718"/>
                  </a:lnTo>
                  <a:lnTo>
                    <a:pt x="819" y="717"/>
                  </a:lnTo>
                  <a:lnTo>
                    <a:pt x="826" y="717"/>
                  </a:lnTo>
                  <a:lnTo>
                    <a:pt x="832" y="718"/>
                  </a:lnTo>
                  <a:lnTo>
                    <a:pt x="839" y="721"/>
                  </a:lnTo>
                  <a:lnTo>
                    <a:pt x="839" y="72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7" name="Freeform 18"/>
            <p:cNvSpPr>
              <a:spLocks/>
            </p:cNvSpPr>
            <p:nvPr/>
          </p:nvSpPr>
          <p:spPr bwMode="auto">
            <a:xfrm>
              <a:off x="3306725" y="3638087"/>
              <a:ext cx="870854" cy="440239"/>
            </a:xfrm>
            <a:custGeom>
              <a:avLst/>
              <a:gdLst/>
              <a:ahLst/>
              <a:cxnLst>
                <a:cxn ang="0">
                  <a:pos x="706" y="15"/>
                </a:cxn>
                <a:cxn ang="0">
                  <a:pos x="702" y="51"/>
                </a:cxn>
                <a:cxn ang="0">
                  <a:pos x="708" y="87"/>
                </a:cxn>
                <a:cxn ang="0">
                  <a:pos x="719" y="100"/>
                </a:cxn>
                <a:cxn ang="0">
                  <a:pos x="724" y="114"/>
                </a:cxn>
                <a:cxn ang="0">
                  <a:pos x="712" y="145"/>
                </a:cxn>
                <a:cxn ang="0">
                  <a:pos x="687" y="184"/>
                </a:cxn>
                <a:cxn ang="0">
                  <a:pos x="661" y="193"/>
                </a:cxn>
                <a:cxn ang="0">
                  <a:pos x="631" y="221"/>
                </a:cxn>
                <a:cxn ang="0">
                  <a:pos x="622" y="253"/>
                </a:cxn>
                <a:cxn ang="0">
                  <a:pos x="610" y="274"/>
                </a:cxn>
                <a:cxn ang="0">
                  <a:pos x="559" y="321"/>
                </a:cxn>
                <a:cxn ang="0">
                  <a:pos x="529" y="363"/>
                </a:cxn>
                <a:cxn ang="0">
                  <a:pos x="519" y="366"/>
                </a:cxn>
                <a:cxn ang="0">
                  <a:pos x="503" y="360"/>
                </a:cxn>
                <a:cxn ang="0">
                  <a:pos x="490" y="350"/>
                </a:cxn>
                <a:cxn ang="0">
                  <a:pos x="494" y="336"/>
                </a:cxn>
                <a:cxn ang="0">
                  <a:pos x="492" y="315"/>
                </a:cxn>
                <a:cxn ang="0">
                  <a:pos x="479" y="296"/>
                </a:cxn>
                <a:cxn ang="0">
                  <a:pos x="454" y="299"/>
                </a:cxn>
                <a:cxn ang="0">
                  <a:pos x="407" y="304"/>
                </a:cxn>
                <a:cxn ang="0">
                  <a:pos x="391" y="316"/>
                </a:cxn>
                <a:cxn ang="0">
                  <a:pos x="378" y="324"/>
                </a:cxn>
                <a:cxn ang="0">
                  <a:pos x="364" y="315"/>
                </a:cxn>
                <a:cxn ang="0">
                  <a:pos x="335" y="285"/>
                </a:cxn>
                <a:cxn ang="0">
                  <a:pos x="287" y="261"/>
                </a:cxn>
                <a:cxn ang="0">
                  <a:pos x="256" y="251"/>
                </a:cxn>
                <a:cxn ang="0">
                  <a:pos x="232" y="240"/>
                </a:cxn>
                <a:cxn ang="0">
                  <a:pos x="209" y="238"/>
                </a:cxn>
                <a:cxn ang="0">
                  <a:pos x="194" y="250"/>
                </a:cxn>
                <a:cxn ang="0">
                  <a:pos x="172" y="234"/>
                </a:cxn>
                <a:cxn ang="0">
                  <a:pos x="163" y="239"/>
                </a:cxn>
                <a:cxn ang="0">
                  <a:pos x="146" y="248"/>
                </a:cxn>
                <a:cxn ang="0">
                  <a:pos x="127" y="246"/>
                </a:cxn>
                <a:cxn ang="0">
                  <a:pos x="112" y="247"/>
                </a:cxn>
                <a:cxn ang="0">
                  <a:pos x="91" y="251"/>
                </a:cxn>
                <a:cxn ang="0">
                  <a:pos x="74" y="242"/>
                </a:cxn>
                <a:cxn ang="0">
                  <a:pos x="61" y="234"/>
                </a:cxn>
                <a:cxn ang="0">
                  <a:pos x="38" y="244"/>
                </a:cxn>
                <a:cxn ang="0">
                  <a:pos x="5" y="261"/>
                </a:cxn>
                <a:cxn ang="0">
                  <a:pos x="1" y="251"/>
                </a:cxn>
                <a:cxn ang="0">
                  <a:pos x="4" y="218"/>
                </a:cxn>
                <a:cxn ang="0">
                  <a:pos x="5" y="186"/>
                </a:cxn>
                <a:cxn ang="0">
                  <a:pos x="0" y="175"/>
                </a:cxn>
                <a:cxn ang="0">
                  <a:pos x="65" y="135"/>
                </a:cxn>
                <a:cxn ang="0">
                  <a:pos x="70" y="122"/>
                </a:cxn>
                <a:cxn ang="0">
                  <a:pos x="55" y="98"/>
                </a:cxn>
                <a:cxn ang="0">
                  <a:pos x="52" y="88"/>
                </a:cxn>
                <a:cxn ang="0">
                  <a:pos x="91" y="53"/>
                </a:cxn>
                <a:cxn ang="0">
                  <a:pos x="140" y="40"/>
                </a:cxn>
                <a:cxn ang="0">
                  <a:pos x="215" y="42"/>
                </a:cxn>
                <a:cxn ang="0">
                  <a:pos x="323" y="49"/>
                </a:cxn>
                <a:cxn ang="0">
                  <a:pos x="381" y="45"/>
                </a:cxn>
                <a:cxn ang="0">
                  <a:pos x="472" y="32"/>
                </a:cxn>
                <a:cxn ang="0">
                  <a:pos x="510" y="32"/>
                </a:cxn>
                <a:cxn ang="0">
                  <a:pos x="576" y="36"/>
                </a:cxn>
                <a:cxn ang="0">
                  <a:pos x="608" y="32"/>
                </a:cxn>
                <a:cxn ang="0">
                  <a:pos x="649" y="14"/>
                </a:cxn>
                <a:cxn ang="0">
                  <a:pos x="683" y="0"/>
                </a:cxn>
              </a:cxnLst>
              <a:rect l="0" t="0" r="r" b="b"/>
              <a:pathLst>
                <a:path w="724" h="366">
                  <a:moveTo>
                    <a:pt x="695" y="0"/>
                  </a:moveTo>
                  <a:lnTo>
                    <a:pt x="695" y="0"/>
                  </a:lnTo>
                  <a:lnTo>
                    <a:pt x="706" y="15"/>
                  </a:lnTo>
                  <a:lnTo>
                    <a:pt x="706" y="15"/>
                  </a:lnTo>
                  <a:lnTo>
                    <a:pt x="703" y="38"/>
                  </a:lnTo>
                  <a:lnTo>
                    <a:pt x="702" y="51"/>
                  </a:lnTo>
                  <a:lnTo>
                    <a:pt x="702" y="64"/>
                  </a:lnTo>
                  <a:lnTo>
                    <a:pt x="704" y="76"/>
                  </a:lnTo>
                  <a:lnTo>
                    <a:pt x="708" y="87"/>
                  </a:lnTo>
                  <a:lnTo>
                    <a:pt x="711" y="92"/>
                  </a:lnTo>
                  <a:lnTo>
                    <a:pt x="715" y="96"/>
                  </a:lnTo>
                  <a:lnTo>
                    <a:pt x="719" y="100"/>
                  </a:lnTo>
                  <a:lnTo>
                    <a:pt x="724" y="103"/>
                  </a:lnTo>
                  <a:lnTo>
                    <a:pt x="724" y="103"/>
                  </a:lnTo>
                  <a:lnTo>
                    <a:pt x="724" y="114"/>
                  </a:lnTo>
                  <a:lnTo>
                    <a:pt x="722" y="124"/>
                  </a:lnTo>
                  <a:lnTo>
                    <a:pt x="717" y="135"/>
                  </a:lnTo>
                  <a:lnTo>
                    <a:pt x="712" y="145"/>
                  </a:lnTo>
                  <a:lnTo>
                    <a:pt x="699" y="165"/>
                  </a:lnTo>
                  <a:lnTo>
                    <a:pt x="692" y="175"/>
                  </a:lnTo>
                  <a:lnTo>
                    <a:pt x="687" y="184"/>
                  </a:lnTo>
                  <a:lnTo>
                    <a:pt x="687" y="184"/>
                  </a:lnTo>
                  <a:lnTo>
                    <a:pt x="674" y="188"/>
                  </a:lnTo>
                  <a:lnTo>
                    <a:pt x="661" y="193"/>
                  </a:lnTo>
                  <a:lnTo>
                    <a:pt x="649" y="201"/>
                  </a:lnTo>
                  <a:lnTo>
                    <a:pt x="639" y="210"/>
                  </a:lnTo>
                  <a:lnTo>
                    <a:pt x="631" y="221"/>
                  </a:lnTo>
                  <a:lnTo>
                    <a:pt x="625" y="233"/>
                  </a:lnTo>
                  <a:lnTo>
                    <a:pt x="622" y="247"/>
                  </a:lnTo>
                  <a:lnTo>
                    <a:pt x="622" y="253"/>
                  </a:lnTo>
                  <a:lnTo>
                    <a:pt x="622" y="261"/>
                  </a:lnTo>
                  <a:lnTo>
                    <a:pt x="622" y="261"/>
                  </a:lnTo>
                  <a:lnTo>
                    <a:pt x="610" y="274"/>
                  </a:lnTo>
                  <a:lnTo>
                    <a:pt x="599" y="286"/>
                  </a:lnTo>
                  <a:lnTo>
                    <a:pt x="572" y="309"/>
                  </a:lnTo>
                  <a:lnTo>
                    <a:pt x="559" y="321"/>
                  </a:lnTo>
                  <a:lnTo>
                    <a:pt x="548" y="334"/>
                  </a:lnTo>
                  <a:lnTo>
                    <a:pt x="537" y="349"/>
                  </a:lnTo>
                  <a:lnTo>
                    <a:pt x="529" y="363"/>
                  </a:lnTo>
                  <a:lnTo>
                    <a:pt x="529" y="363"/>
                  </a:lnTo>
                  <a:lnTo>
                    <a:pt x="524" y="364"/>
                  </a:lnTo>
                  <a:lnTo>
                    <a:pt x="519" y="366"/>
                  </a:lnTo>
                  <a:lnTo>
                    <a:pt x="513" y="364"/>
                  </a:lnTo>
                  <a:lnTo>
                    <a:pt x="507" y="363"/>
                  </a:lnTo>
                  <a:lnTo>
                    <a:pt x="503" y="360"/>
                  </a:lnTo>
                  <a:lnTo>
                    <a:pt x="498" y="358"/>
                  </a:lnTo>
                  <a:lnTo>
                    <a:pt x="494" y="354"/>
                  </a:lnTo>
                  <a:lnTo>
                    <a:pt x="490" y="350"/>
                  </a:lnTo>
                  <a:lnTo>
                    <a:pt x="490" y="350"/>
                  </a:lnTo>
                  <a:lnTo>
                    <a:pt x="493" y="342"/>
                  </a:lnTo>
                  <a:lnTo>
                    <a:pt x="494" y="336"/>
                  </a:lnTo>
                  <a:lnTo>
                    <a:pt x="494" y="328"/>
                  </a:lnTo>
                  <a:lnTo>
                    <a:pt x="493" y="321"/>
                  </a:lnTo>
                  <a:lnTo>
                    <a:pt x="492" y="315"/>
                  </a:lnTo>
                  <a:lnTo>
                    <a:pt x="488" y="308"/>
                  </a:lnTo>
                  <a:lnTo>
                    <a:pt x="484" y="302"/>
                  </a:lnTo>
                  <a:lnTo>
                    <a:pt x="479" y="296"/>
                  </a:lnTo>
                  <a:lnTo>
                    <a:pt x="479" y="296"/>
                  </a:lnTo>
                  <a:lnTo>
                    <a:pt x="467" y="299"/>
                  </a:lnTo>
                  <a:lnTo>
                    <a:pt x="454" y="299"/>
                  </a:lnTo>
                  <a:lnTo>
                    <a:pt x="429" y="300"/>
                  </a:lnTo>
                  <a:lnTo>
                    <a:pt x="417" y="302"/>
                  </a:lnTo>
                  <a:lnTo>
                    <a:pt x="407" y="304"/>
                  </a:lnTo>
                  <a:lnTo>
                    <a:pt x="402" y="308"/>
                  </a:lnTo>
                  <a:lnTo>
                    <a:pt x="396" y="311"/>
                  </a:lnTo>
                  <a:lnTo>
                    <a:pt x="391" y="316"/>
                  </a:lnTo>
                  <a:lnTo>
                    <a:pt x="387" y="321"/>
                  </a:lnTo>
                  <a:lnTo>
                    <a:pt x="387" y="321"/>
                  </a:lnTo>
                  <a:lnTo>
                    <a:pt x="378" y="324"/>
                  </a:lnTo>
                  <a:lnTo>
                    <a:pt x="368" y="323"/>
                  </a:lnTo>
                  <a:lnTo>
                    <a:pt x="368" y="323"/>
                  </a:lnTo>
                  <a:lnTo>
                    <a:pt x="364" y="315"/>
                  </a:lnTo>
                  <a:lnTo>
                    <a:pt x="359" y="308"/>
                  </a:lnTo>
                  <a:lnTo>
                    <a:pt x="348" y="296"/>
                  </a:lnTo>
                  <a:lnTo>
                    <a:pt x="335" y="285"/>
                  </a:lnTo>
                  <a:lnTo>
                    <a:pt x="320" y="276"/>
                  </a:lnTo>
                  <a:lnTo>
                    <a:pt x="304" y="268"/>
                  </a:lnTo>
                  <a:lnTo>
                    <a:pt x="287" y="261"/>
                  </a:lnTo>
                  <a:lnTo>
                    <a:pt x="271" y="255"/>
                  </a:lnTo>
                  <a:lnTo>
                    <a:pt x="256" y="251"/>
                  </a:lnTo>
                  <a:lnTo>
                    <a:pt x="256" y="251"/>
                  </a:lnTo>
                  <a:lnTo>
                    <a:pt x="248" y="247"/>
                  </a:lnTo>
                  <a:lnTo>
                    <a:pt x="240" y="244"/>
                  </a:lnTo>
                  <a:lnTo>
                    <a:pt x="232" y="240"/>
                  </a:lnTo>
                  <a:lnTo>
                    <a:pt x="224" y="238"/>
                  </a:lnTo>
                  <a:lnTo>
                    <a:pt x="216" y="236"/>
                  </a:lnTo>
                  <a:lnTo>
                    <a:pt x="209" y="238"/>
                  </a:lnTo>
                  <a:lnTo>
                    <a:pt x="202" y="242"/>
                  </a:lnTo>
                  <a:lnTo>
                    <a:pt x="194" y="250"/>
                  </a:lnTo>
                  <a:lnTo>
                    <a:pt x="194" y="250"/>
                  </a:lnTo>
                  <a:lnTo>
                    <a:pt x="183" y="239"/>
                  </a:lnTo>
                  <a:lnTo>
                    <a:pt x="176" y="235"/>
                  </a:lnTo>
                  <a:lnTo>
                    <a:pt x="172" y="234"/>
                  </a:lnTo>
                  <a:lnTo>
                    <a:pt x="168" y="234"/>
                  </a:lnTo>
                  <a:lnTo>
                    <a:pt x="168" y="234"/>
                  </a:lnTo>
                  <a:lnTo>
                    <a:pt x="163" y="239"/>
                  </a:lnTo>
                  <a:lnTo>
                    <a:pt x="158" y="243"/>
                  </a:lnTo>
                  <a:lnTo>
                    <a:pt x="151" y="246"/>
                  </a:lnTo>
                  <a:lnTo>
                    <a:pt x="146" y="248"/>
                  </a:lnTo>
                  <a:lnTo>
                    <a:pt x="140" y="248"/>
                  </a:lnTo>
                  <a:lnTo>
                    <a:pt x="133" y="248"/>
                  </a:lnTo>
                  <a:lnTo>
                    <a:pt x="127" y="246"/>
                  </a:lnTo>
                  <a:lnTo>
                    <a:pt x="119" y="243"/>
                  </a:lnTo>
                  <a:lnTo>
                    <a:pt x="119" y="243"/>
                  </a:lnTo>
                  <a:lnTo>
                    <a:pt x="112" y="247"/>
                  </a:lnTo>
                  <a:lnTo>
                    <a:pt x="106" y="250"/>
                  </a:lnTo>
                  <a:lnTo>
                    <a:pt x="99" y="251"/>
                  </a:lnTo>
                  <a:lnTo>
                    <a:pt x="91" y="251"/>
                  </a:lnTo>
                  <a:lnTo>
                    <a:pt x="85" y="250"/>
                  </a:lnTo>
                  <a:lnTo>
                    <a:pt x="80" y="246"/>
                  </a:lnTo>
                  <a:lnTo>
                    <a:pt x="74" y="242"/>
                  </a:lnTo>
                  <a:lnTo>
                    <a:pt x="70" y="234"/>
                  </a:lnTo>
                  <a:lnTo>
                    <a:pt x="70" y="234"/>
                  </a:lnTo>
                  <a:lnTo>
                    <a:pt x="61" y="234"/>
                  </a:lnTo>
                  <a:lnTo>
                    <a:pt x="53" y="236"/>
                  </a:lnTo>
                  <a:lnTo>
                    <a:pt x="44" y="240"/>
                  </a:lnTo>
                  <a:lnTo>
                    <a:pt x="38" y="244"/>
                  </a:lnTo>
                  <a:lnTo>
                    <a:pt x="22" y="255"/>
                  </a:lnTo>
                  <a:lnTo>
                    <a:pt x="14" y="259"/>
                  </a:lnTo>
                  <a:lnTo>
                    <a:pt x="5" y="261"/>
                  </a:lnTo>
                  <a:lnTo>
                    <a:pt x="5" y="261"/>
                  </a:lnTo>
                  <a:lnTo>
                    <a:pt x="3" y="256"/>
                  </a:lnTo>
                  <a:lnTo>
                    <a:pt x="1" y="251"/>
                  </a:lnTo>
                  <a:lnTo>
                    <a:pt x="1" y="239"/>
                  </a:lnTo>
                  <a:lnTo>
                    <a:pt x="3" y="229"/>
                  </a:lnTo>
                  <a:lnTo>
                    <a:pt x="4" y="218"/>
                  </a:lnTo>
                  <a:lnTo>
                    <a:pt x="7" y="208"/>
                  </a:lnTo>
                  <a:lnTo>
                    <a:pt x="7" y="196"/>
                  </a:lnTo>
                  <a:lnTo>
                    <a:pt x="5" y="186"/>
                  </a:lnTo>
                  <a:lnTo>
                    <a:pt x="4" y="180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38" y="153"/>
                  </a:lnTo>
                  <a:lnTo>
                    <a:pt x="56" y="141"/>
                  </a:lnTo>
                  <a:lnTo>
                    <a:pt x="65" y="135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70" y="122"/>
                  </a:lnTo>
                  <a:lnTo>
                    <a:pt x="68" y="117"/>
                  </a:lnTo>
                  <a:lnTo>
                    <a:pt x="61" y="107"/>
                  </a:lnTo>
                  <a:lnTo>
                    <a:pt x="55" y="98"/>
                  </a:lnTo>
                  <a:lnTo>
                    <a:pt x="53" y="93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64" y="73"/>
                  </a:lnTo>
                  <a:lnTo>
                    <a:pt x="77" y="62"/>
                  </a:lnTo>
                  <a:lnTo>
                    <a:pt x="91" y="53"/>
                  </a:lnTo>
                  <a:lnTo>
                    <a:pt x="107" y="46"/>
                  </a:lnTo>
                  <a:lnTo>
                    <a:pt x="123" y="42"/>
                  </a:lnTo>
                  <a:lnTo>
                    <a:pt x="140" y="40"/>
                  </a:lnTo>
                  <a:lnTo>
                    <a:pt x="156" y="38"/>
                  </a:lnTo>
                  <a:lnTo>
                    <a:pt x="176" y="40"/>
                  </a:lnTo>
                  <a:lnTo>
                    <a:pt x="215" y="42"/>
                  </a:lnTo>
                  <a:lnTo>
                    <a:pt x="257" y="46"/>
                  </a:lnTo>
                  <a:lnTo>
                    <a:pt x="301" y="49"/>
                  </a:lnTo>
                  <a:lnTo>
                    <a:pt x="323" y="49"/>
                  </a:lnTo>
                  <a:lnTo>
                    <a:pt x="347" y="47"/>
                  </a:lnTo>
                  <a:lnTo>
                    <a:pt x="347" y="47"/>
                  </a:lnTo>
                  <a:lnTo>
                    <a:pt x="381" y="45"/>
                  </a:lnTo>
                  <a:lnTo>
                    <a:pt x="412" y="40"/>
                  </a:lnTo>
                  <a:lnTo>
                    <a:pt x="441" y="36"/>
                  </a:lnTo>
                  <a:lnTo>
                    <a:pt x="472" y="32"/>
                  </a:lnTo>
                  <a:lnTo>
                    <a:pt x="472" y="32"/>
                  </a:lnTo>
                  <a:lnTo>
                    <a:pt x="492" y="32"/>
                  </a:lnTo>
                  <a:lnTo>
                    <a:pt x="510" y="32"/>
                  </a:lnTo>
                  <a:lnTo>
                    <a:pt x="544" y="34"/>
                  </a:lnTo>
                  <a:lnTo>
                    <a:pt x="561" y="34"/>
                  </a:lnTo>
                  <a:lnTo>
                    <a:pt x="576" y="36"/>
                  </a:lnTo>
                  <a:lnTo>
                    <a:pt x="592" y="34"/>
                  </a:lnTo>
                  <a:lnTo>
                    <a:pt x="608" y="32"/>
                  </a:lnTo>
                  <a:lnTo>
                    <a:pt x="608" y="32"/>
                  </a:lnTo>
                  <a:lnTo>
                    <a:pt x="618" y="29"/>
                  </a:lnTo>
                  <a:lnTo>
                    <a:pt x="629" y="24"/>
                  </a:lnTo>
                  <a:lnTo>
                    <a:pt x="649" y="14"/>
                  </a:lnTo>
                  <a:lnTo>
                    <a:pt x="661" y="8"/>
                  </a:lnTo>
                  <a:lnTo>
                    <a:pt x="672" y="3"/>
                  </a:lnTo>
                  <a:lnTo>
                    <a:pt x="683" y="0"/>
                  </a:lnTo>
                  <a:lnTo>
                    <a:pt x="695" y="0"/>
                  </a:lnTo>
                  <a:lnTo>
                    <a:pt x="695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8" name="Freeform 19"/>
            <p:cNvSpPr>
              <a:spLocks/>
            </p:cNvSpPr>
            <p:nvPr/>
          </p:nvSpPr>
          <p:spPr bwMode="auto">
            <a:xfrm>
              <a:off x="3089011" y="3919551"/>
              <a:ext cx="956255" cy="629084"/>
            </a:xfrm>
            <a:custGeom>
              <a:avLst/>
              <a:gdLst/>
              <a:ahLst/>
              <a:cxnLst>
                <a:cxn ang="0">
                  <a:pos x="713" y="138"/>
                </a:cxn>
                <a:cxn ang="0">
                  <a:pos x="717" y="177"/>
                </a:cxn>
                <a:cxn ang="0">
                  <a:pos x="733" y="203"/>
                </a:cxn>
                <a:cxn ang="0">
                  <a:pos x="748" y="207"/>
                </a:cxn>
                <a:cxn ang="0">
                  <a:pos x="787" y="212"/>
                </a:cxn>
                <a:cxn ang="0">
                  <a:pos x="790" y="232"/>
                </a:cxn>
                <a:cxn ang="0">
                  <a:pos x="750" y="304"/>
                </a:cxn>
                <a:cxn ang="0">
                  <a:pos x="721" y="332"/>
                </a:cxn>
                <a:cxn ang="0">
                  <a:pos x="695" y="343"/>
                </a:cxn>
                <a:cxn ang="0">
                  <a:pos x="652" y="381"/>
                </a:cxn>
                <a:cxn ang="0">
                  <a:pos x="617" y="428"/>
                </a:cxn>
                <a:cxn ang="0">
                  <a:pos x="570" y="450"/>
                </a:cxn>
                <a:cxn ang="0">
                  <a:pos x="511" y="490"/>
                </a:cxn>
                <a:cxn ang="0">
                  <a:pos x="461" y="515"/>
                </a:cxn>
                <a:cxn ang="0">
                  <a:pos x="427" y="521"/>
                </a:cxn>
                <a:cxn ang="0">
                  <a:pos x="361" y="517"/>
                </a:cxn>
                <a:cxn ang="0">
                  <a:pos x="297" y="498"/>
                </a:cxn>
                <a:cxn ang="0">
                  <a:pos x="193" y="451"/>
                </a:cxn>
                <a:cxn ang="0">
                  <a:pos x="129" y="428"/>
                </a:cxn>
                <a:cxn ang="0">
                  <a:pos x="96" y="404"/>
                </a:cxn>
                <a:cxn ang="0">
                  <a:pos x="81" y="357"/>
                </a:cxn>
                <a:cxn ang="0">
                  <a:pos x="61" y="317"/>
                </a:cxn>
                <a:cxn ang="0">
                  <a:pos x="49" y="304"/>
                </a:cxn>
                <a:cxn ang="0">
                  <a:pos x="0" y="263"/>
                </a:cxn>
                <a:cxn ang="0">
                  <a:pos x="58" y="235"/>
                </a:cxn>
                <a:cxn ang="0">
                  <a:pos x="108" y="193"/>
                </a:cxn>
                <a:cxn ang="0">
                  <a:pos x="126" y="165"/>
                </a:cxn>
                <a:cxn ang="0">
                  <a:pos x="129" y="148"/>
                </a:cxn>
                <a:cxn ang="0">
                  <a:pos x="131" y="130"/>
                </a:cxn>
                <a:cxn ang="0">
                  <a:pos x="148" y="112"/>
                </a:cxn>
                <a:cxn ang="0">
                  <a:pos x="188" y="82"/>
                </a:cxn>
                <a:cxn ang="0">
                  <a:pos x="194" y="72"/>
                </a:cxn>
                <a:cxn ang="0">
                  <a:pos x="189" y="52"/>
                </a:cxn>
                <a:cxn ang="0">
                  <a:pos x="184" y="34"/>
                </a:cxn>
                <a:cxn ang="0">
                  <a:pos x="195" y="25"/>
                </a:cxn>
                <a:cxn ang="0">
                  <a:pos x="225" y="6"/>
                </a:cxn>
                <a:cxn ang="0">
                  <a:pos x="251" y="0"/>
                </a:cxn>
                <a:cxn ang="0">
                  <a:pos x="261" y="12"/>
                </a:cxn>
                <a:cxn ang="0">
                  <a:pos x="280" y="17"/>
                </a:cxn>
                <a:cxn ang="0">
                  <a:pos x="300" y="9"/>
                </a:cxn>
                <a:cxn ang="0">
                  <a:pos x="314" y="14"/>
                </a:cxn>
                <a:cxn ang="0">
                  <a:pos x="332" y="12"/>
                </a:cxn>
                <a:cxn ang="0">
                  <a:pos x="349" y="0"/>
                </a:cxn>
                <a:cxn ang="0">
                  <a:pos x="357" y="1"/>
                </a:cxn>
                <a:cxn ang="0">
                  <a:pos x="375" y="16"/>
                </a:cxn>
                <a:cxn ang="0">
                  <a:pos x="397" y="2"/>
                </a:cxn>
                <a:cxn ang="0">
                  <a:pos x="421" y="10"/>
                </a:cxn>
                <a:cxn ang="0">
                  <a:pos x="437" y="17"/>
                </a:cxn>
                <a:cxn ang="0">
                  <a:pos x="485" y="34"/>
                </a:cxn>
                <a:cxn ang="0">
                  <a:pos x="529" y="62"/>
                </a:cxn>
                <a:cxn ang="0">
                  <a:pos x="549" y="89"/>
                </a:cxn>
                <a:cxn ang="0">
                  <a:pos x="568" y="87"/>
                </a:cxn>
                <a:cxn ang="0">
                  <a:pos x="577" y="77"/>
                </a:cxn>
                <a:cxn ang="0">
                  <a:pos x="598" y="68"/>
                </a:cxn>
                <a:cxn ang="0">
                  <a:pos x="648" y="65"/>
                </a:cxn>
                <a:cxn ang="0">
                  <a:pos x="665" y="68"/>
                </a:cxn>
                <a:cxn ang="0">
                  <a:pos x="674" y="87"/>
                </a:cxn>
                <a:cxn ang="0">
                  <a:pos x="674" y="108"/>
                </a:cxn>
                <a:cxn ang="0">
                  <a:pos x="675" y="120"/>
                </a:cxn>
                <a:cxn ang="0">
                  <a:pos x="688" y="129"/>
                </a:cxn>
                <a:cxn ang="0">
                  <a:pos x="705" y="130"/>
                </a:cxn>
              </a:cxnLst>
              <a:rect l="0" t="0" r="r" b="b"/>
              <a:pathLst>
                <a:path w="795" h="523">
                  <a:moveTo>
                    <a:pt x="710" y="129"/>
                  </a:moveTo>
                  <a:lnTo>
                    <a:pt x="710" y="129"/>
                  </a:lnTo>
                  <a:lnTo>
                    <a:pt x="713" y="138"/>
                  </a:lnTo>
                  <a:lnTo>
                    <a:pt x="713" y="148"/>
                  </a:lnTo>
                  <a:lnTo>
                    <a:pt x="716" y="168"/>
                  </a:lnTo>
                  <a:lnTo>
                    <a:pt x="717" y="177"/>
                  </a:lnTo>
                  <a:lnTo>
                    <a:pt x="721" y="186"/>
                  </a:lnTo>
                  <a:lnTo>
                    <a:pt x="726" y="195"/>
                  </a:lnTo>
                  <a:lnTo>
                    <a:pt x="733" y="203"/>
                  </a:lnTo>
                  <a:lnTo>
                    <a:pt x="733" y="203"/>
                  </a:lnTo>
                  <a:lnTo>
                    <a:pt x="740" y="206"/>
                  </a:lnTo>
                  <a:lnTo>
                    <a:pt x="748" y="207"/>
                  </a:lnTo>
                  <a:lnTo>
                    <a:pt x="764" y="208"/>
                  </a:lnTo>
                  <a:lnTo>
                    <a:pt x="780" y="211"/>
                  </a:lnTo>
                  <a:lnTo>
                    <a:pt x="787" y="212"/>
                  </a:lnTo>
                  <a:lnTo>
                    <a:pt x="795" y="216"/>
                  </a:lnTo>
                  <a:lnTo>
                    <a:pt x="795" y="216"/>
                  </a:lnTo>
                  <a:lnTo>
                    <a:pt x="790" y="232"/>
                  </a:lnTo>
                  <a:lnTo>
                    <a:pt x="782" y="246"/>
                  </a:lnTo>
                  <a:lnTo>
                    <a:pt x="767" y="275"/>
                  </a:lnTo>
                  <a:lnTo>
                    <a:pt x="750" y="304"/>
                  </a:lnTo>
                  <a:lnTo>
                    <a:pt x="731" y="331"/>
                  </a:lnTo>
                  <a:lnTo>
                    <a:pt x="731" y="331"/>
                  </a:lnTo>
                  <a:lnTo>
                    <a:pt x="721" y="332"/>
                  </a:lnTo>
                  <a:lnTo>
                    <a:pt x="712" y="335"/>
                  </a:lnTo>
                  <a:lnTo>
                    <a:pt x="703" y="339"/>
                  </a:lnTo>
                  <a:lnTo>
                    <a:pt x="695" y="343"/>
                  </a:lnTo>
                  <a:lnTo>
                    <a:pt x="679" y="353"/>
                  </a:lnTo>
                  <a:lnTo>
                    <a:pt x="665" y="366"/>
                  </a:lnTo>
                  <a:lnTo>
                    <a:pt x="652" y="381"/>
                  </a:lnTo>
                  <a:lnTo>
                    <a:pt x="639" y="396"/>
                  </a:lnTo>
                  <a:lnTo>
                    <a:pt x="617" y="428"/>
                  </a:lnTo>
                  <a:lnTo>
                    <a:pt x="617" y="428"/>
                  </a:lnTo>
                  <a:lnTo>
                    <a:pt x="604" y="433"/>
                  </a:lnTo>
                  <a:lnTo>
                    <a:pt x="592" y="438"/>
                  </a:lnTo>
                  <a:lnTo>
                    <a:pt x="570" y="450"/>
                  </a:lnTo>
                  <a:lnTo>
                    <a:pt x="549" y="463"/>
                  </a:lnTo>
                  <a:lnTo>
                    <a:pt x="529" y="477"/>
                  </a:lnTo>
                  <a:lnTo>
                    <a:pt x="511" y="490"/>
                  </a:lnTo>
                  <a:lnTo>
                    <a:pt x="491" y="501"/>
                  </a:lnTo>
                  <a:lnTo>
                    <a:pt x="472" y="511"/>
                  </a:lnTo>
                  <a:lnTo>
                    <a:pt x="461" y="515"/>
                  </a:lnTo>
                  <a:lnTo>
                    <a:pt x="450" y="517"/>
                  </a:lnTo>
                  <a:lnTo>
                    <a:pt x="450" y="517"/>
                  </a:lnTo>
                  <a:lnTo>
                    <a:pt x="427" y="521"/>
                  </a:lnTo>
                  <a:lnTo>
                    <a:pt x="404" y="523"/>
                  </a:lnTo>
                  <a:lnTo>
                    <a:pt x="383" y="521"/>
                  </a:lnTo>
                  <a:lnTo>
                    <a:pt x="361" y="517"/>
                  </a:lnTo>
                  <a:lnTo>
                    <a:pt x="340" y="512"/>
                  </a:lnTo>
                  <a:lnTo>
                    <a:pt x="318" y="506"/>
                  </a:lnTo>
                  <a:lnTo>
                    <a:pt x="297" y="498"/>
                  </a:lnTo>
                  <a:lnTo>
                    <a:pt x="276" y="490"/>
                  </a:lnTo>
                  <a:lnTo>
                    <a:pt x="234" y="471"/>
                  </a:lnTo>
                  <a:lnTo>
                    <a:pt x="193" y="451"/>
                  </a:lnTo>
                  <a:lnTo>
                    <a:pt x="172" y="442"/>
                  </a:lnTo>
                  <a:lnTo>
                    <a:pt x="151" y="434"/>
                  </a:lnTo>
                  <a:lnTo>
                    <a:pt x="129" y="428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96" y="404"/>
                  </a:lnTo>
                  <a:lnTo>
                    <a:pt x="90" y="387"/>
                  </a:lnTo>
                  <a:lnTo>
                    <a:pt x="85" y="371"/>
                  </a:lnTo>
                  <a:lnTo>
                    <a:pt x="81" y="357"/>
                  </a:lnTo>
                  <a:lnTo>
                    <a:pt x="75" y="343"/>
                  </a:lnTo>
                  <a:lnTo>
                    <a:pt x="70" y="330"/>
                  </a:lnTo>
                  <a:lnTo>
                    <a:pt x="61" y="317"/>
                  </a:lnTo>
                  <a:lnTo>
                    <a:pt x="56" y="310"/>
                  </a:lnTo>
                  <a:lnTo>
                    <a:pt x="49" y="304"/>
                  </a:lnTo>
                  <a:lnTo>
                    <a:pt x="49" y="304"/>
                  </a:lnTo>
                  <a:lnTo>
                    <a:pt x="23" y="281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19" y="255"/>
                  </a:lnTo>
                  <a:lnTo>
                    <a:pt x="40" y="245"/>
                  </a:lnTo>
                  <a:lnTo>
                    <a:pt x="58" y="235"/>
                  </a:lnTo>
                  <a:lnTo>
                    <a:pt x="77" y="223"/>
                  </a:lnTo>
                  <a:lnTo>
                    <a:pt x="94" y="208"/>
                  </a:lnTo>
                  <a:lnTo>
                    <a:pt x="108" y="193"/>
                  </a:lnTo>
                  <a:lnTo>
                    <a:pt x="115" y="185"/>
                  </a:lnTo>
                  <a:lnTo>
                    <a:pt x="121" y="175"/>
                  </a:lnTo>
                  <a:lnTo>
                    <a:pt x="126" y="165"/>
                  </a:lnTo>
                  <a:lnTo>
                    <a:pt x="130" y="155"/>
                  </a:lnTo>
                  <a:lnTo>
                    <a:pt x="130" y="155"/>
                  </a:lnTo>
                  <a:lnTo>
                    <a:pt x="129" y="148"/>
                  </a:lnTo>
                  <a:lnTo>
                    <a:pt x="129" y="142"/>
                  </a:lnTo>
                  <a:lnTo>
                    <a:pt x="129" y="135"/>
                  </a:lnTo>
                  <a:lnTo>
                    <a:pt x="131" y="130"/>
                  </a:lnTo>
                  <a:lnTo>
                    <a:pt x="134" y="125"/>
                  </a:lnTo>
                  <a:lnTo>
                    <a:pt x="139" y="121"/>
                  </a:lnTo>
                  <a:lnTo>
                    <a:pt x="148" y="112"/>
                  </a:lnTo>
                  <a:lnTo>
                    <a:pt x="172" y="95"/>
                  </a:lnTo>
                  <a:lnTo>
                    <a:pt x="184" y="87"/>
                  </a:lnTo>
                  <a:lnTo>
                    <a:pt x="188" y="82"/>
                  </a:lnTo>
                  <a:lnTo>
                    <a:pt x="191" y="78"/>
                  </a:lnTo>
                  <a:lnTo>
                    <a:pt x="191" y="78"/>
                  </a:lnTo>
                  <a:lnTo>
                    <a:pt x="194" y="72"/>
                  </a:lnTo>
                  <a:lnTo>
                    <a:pt x="194" y="65"/>
                  </a:lnTo>
                  <a:lnTo>
                    <a:pt x="191" y="59"/>
                  </a:lnTo>
                  <a:lnTo>
                    <a:pt x="189" y="52"/>
                  </a:lnTo>
                  <a:lnTo>
                    <a:pt x="186" y="47"/>
                  </a:lnTo>
                  <a:lnTo>
                    <a:pt x="185" y="40"/>
                  </a:lnTo>
                  <a:lnTo>
                    <a:pt x="184" y="34"/>
                  </a:lnTo>
                  <a:lnTo>
                    <a:pt x="186" y="27"/>
                  </a:lnTo>
                  <a:lnTo>
                    <a:pt x="186" y="27"/>
                  </a:lnTo>
                  <a:lnTo>
                    <a:pt x="195" y="25"/>
                  </a:lnTo>
                  <a:lnTo>
                    <a:pt x="203" y="21"/>
                  </a:lnTo>
                  <a:lnTo>
                    <a:pt x="219" y="10"/>
                  </a:lnTo>
                  <a:lnTo>
                    <a:pt x="225" y="6"/>
                  </a:lnTo>
                  <a:lnTo>
                    <a:pt x="234" y="2"/>
                  </a:lnTo>
                  <a:lnTo>
                    <a:pt x="242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55" y="8"/>
                  </a:lnTo>
                  <a:lnTo>
                    <a:pt x="261" y="12"/>
                  </a:lnTo>
                  <a:lnTo>
                    <a:pt x="266" y="16"/>
                  </a:lnTo>
                  <a:lnTo>
                    <a:pt x="272" y="17"/>
                  </a:lnTo>
                  <a:lnTo>
                    <a:pt x="280" y="17"/>
                  </a:lnTo>
                  <a:lnTo>
                    <a:pt x="287" y="16"/>
                  </a:lnTo>
                  <a:lnTo>
                    <a:pt x="293" y="13"/>
                  </a:lnTo>
                  <a:lnTo>
                    <a:pt x="300" y="9"/>
                  </a:lnTo>
                  <a:lnTo>
                    <a:pt x="300" y="9"/>
                  </a:lnTo>
                  <a:lnTo>
                    <a:pt x="308" y="12"/>
                  </a:lnTo>
                  <a:lnTo>
                    <a:pt x="314" y="14"/>
                  </a:lnTo>
                  <a:lnTo>
                    <a:pt x="321" y="14"/>
                  </a:lnTo>
                  <a:lnTo>
                    <a:pt x="327" y="14"/>
                  </a:lnTo>
                  <a:lnTo>
                    <a:pt x="332" y="12"/>
                  </a:lnTo>
                  <a:lnTo>
                    <a:pt x="339" y="9"/>
                  </a:lnTo>
                  <a:lnTo>
                    <a:pt x="344" y="5"/>
                  </a:lnTo>
                  <a:lnTo>
                    <a:pt x="349" y="0"/>
                  </a:lnTo>
                  <a:lnTo>
                    <a:pt x="349" y="0"/>
                  </a:lnTo>
                  <a:lnTo>
                    <a:pt x="353" y="0"/>
                  </a:lnTo>
                  <a:lnTo>
                    <a:pt x="357" y="1"/>
                  </a:lnTo>
                  <a:lnTo>
                    <a:pt x="364" y="5"/>
                  </a:lnTo>
                  <a:lnTo>
                    <a:pt x="375" y="16"/>
                  </a:lnTo>
                  <a:lnTo>
                    <a:pt x="375" y="16"/>
                  </a:lnTo>
                  <a:lnTo>
                    <a:pt x="383" y="8"/>
                  </a:lnTo>
                  <a:lnTo>
                    <a:pt x="390" y="4"/>
                  </a:lnTo>
                  <a:lnTo>
                    <a:pt x="397" y="2"/>
                  </a:lnTo>
                  <a:lnTo>
                    <a:pt x="405" y="4"/>
                  </a:lnTo>
                  <a:lnTo>
                    <a:pt x="413" y="6"/>
                  </a:lnTo>
                  <a:lnTo>
                    <a:pt x="421" y="10"/>
                  </a:lnTo>
                  <a:lnTo>
                    <a:pt x="429" y="13"/>
                  </a:lnTo>
                  <a:lnTo>
                    <a:pt x="437" y="17"/>
                  </a:lnTo>
                  <a:lnTo>
                    <a:pt x="437" y="17"/>
                  </a:lnTo>
                  <a:lnTo>
                    <a:pt x="452" y="21"/>
                  </a:lnTo>
                  <a:lnTo>
                    <a:pt x="468" y="27"/>
                  </a:lnTo>
                  <a:lnTo>
                    <a:pt x="485" y="34"/>
                  </a:lnTo>
                  <a:lnTo>
                    <a:pt x="501" y="42"/>
                  </a:lnTo>
                  <a:lnTo>
                    <a:pt x="516" y="51"/>
                  </a:lnTo>
                  <a:lnTo>
                    <a:pt x="529" y="62"/>
                  </a:lnTo>
                  <a:lnTo>
                    <a:pt x="540" y="74"/>
                  </a:lnTo>
                  <a:lnTo>
                    <a:pt x="545" y="81"/>
                  </a:lnTo>
                  <a:lnTo>
                    <a:pt x="549" y="89"/>
                  </a:lnTo>
                  <a:lnTo>
                    <a:pt x="549" y="89"/>
                  </a:lnTo>
                  <a:lnTo>
                    <a:pt x="559" y="90"/>
                  </a:lnTo>
                  <a:lnTo>
                    <a:pt x="568" y="87"/>
                  </a:lnTo>
                  <a:lnTo>
                    <a:pt x="568" y="87"/>
                  </a:lnTo>
                  <a:lnTo>
                    <a:pt x="572" y="82"/>
                  </a:lnTo>
                  <a:lnTo>
                    <a:pt x="577" y="77"/>
                  </a:lnTo>
                  <a:lnTo>
                    <a:pt x="583" y="74"/>
                  </a:lnTo>
                  <a:lnTo>
                    <a:pt x="588" y="70"/>
                  </a:lnTo>
                  <a:lnTo>
                    <a:pt x="598" y="68"/>
                  </a:lnTo>
                  <a:lnTo>
                    <a:pt x="610" y="66"/>
                  </a:lnTo>
                  <a:lnTo>
                    <a:pt x="635" y="65"/>
                  </a:lnTo>
                  <a:lnTo>
                    <a:pt x="648" y="65"/>
                  </a:lnTo>
                  <a:lnTo>
                    <a:pt x="660" y="62"/>
                  </a:lnTo>
                  <a:lnTo>
                    <a:pt x="660" y="62"/>
                  </a:lnTo>
                  <a:lnTo>
                    <a:pt x="665" y="68"/>
                  </a:lnTo>
                  <a:lnTo>
                    <a:pt x="669" y="74"/>
                  </a:lnTo>
                  <a:lnTo>
                    <a:pt x="673" y="81"/>
                  </a:lnTo>
                  <a:lnTo>
                    <a:pt x="674" y="87"/>
                  </a:lnTo>
                  <a:lnTo>
                    <a:pt x="675" y="94"/>
                  </a:lnTo>
                  <a:lnTo>
                    <a:pt x="675" y="102"/>
                  </a:lnTo>
                  <a:lnTo>
                    <a:pt x="674" y="108"/>
                  </a:lnTo>
                  <a:lnTo>
                    <a:pt x="671" y="116"/>
                  </a:lnTo>
                  <a:lnTo>
                    <a:pt x="671" y="116"/>
                  </a:lnTo>
                  <a:lnTo>
                    <a:pt x="675" y="120"/>
                  </a:lnTo>
                  <a:lnTo>
                    <a:pt x="679" y="124"/>
                  </a:lnTo>
                  <a:lnTo>
                    <a:pt x="684" y="126"/>
                  </a:lnTo>
                  <a:lnTo>
                    <a:pt x="688" y="129"/>
                  </a:lnTo>
                  <a:lnTo>
                    <a:pt x="694" y="130"/>
                  </a:lnTo>
                  <a:lnTo>
                    <a:pt x="700" y="132"/>
                  </a:lnTo>
                  <a:lnTo>
                    <a:pt x="705" y="130"/>
                  </a:lnTo>
                  <a:lnTo>
                    <a:pt x="710" y="129"/>
                  </a:lnTo>
                  <a:lnTo>
                    <a:pt x="710" y="129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9" name="Freeform 20"/>
            <p:cNvSpPr>
              <a:spLocks/>
            </p:cNvSpPr>
            <p:nvPr/>
          </p:nvSpPr>
          <p:spPr bwMode="auto">
            <a:xfrm>
              <a:off x="2440682" y="4878213"/>
              <a:ext cx="1217272" cy="939417"/>
            </a:xfrm>
            <a:custGeom>
              <a:avLst/>
              <a:gdLst/>
              <a:ahLst/>
              <a:cxnLst>
                <a:cxn ang="0">
                  <a:pos x="1008" y="413"/>
                </a:cxn>
                <a:cxn ang="0">
                  <a:pos x="999" y="461"/>
                </a:cxn>
                <a:cxn ang="0">
                  <a:pos x="999" y="498"/>
                </a:cxn>
                <a:cxn ang="0">
                  <a:pos x="948" y="515"/>
                </a:cxn>
                <a:cxn ang="0">
                  <a:pos x="934" y="550"/>
                </a:cxn>
                <a:cxn ang="0">
                  <a:pos x="875" y="598"/>
                </a:cxn>
                <a:cxn ang="0">
                  <a:pos x="853" y="629"/>
                </a:cxn>
                <a:cxn ang="0">
                  <a:pos x="797" y="640"/>
                </a:cxn>
                <a:cxn ang="0">
                  <a:pos x="754" y="651"/>
                </a:cxn>
                <a:cxn ang="0">
                  <a:pos x="734" y="705"/>
                </a:cxn>
                <a:cxn ang="0">
                  <a:pos x="706" y="726"/>
                </a:cxn>
                <a:cxn ang="0">
                  <a:pos x="665" y="737"/>
                </a:cxn>
                <a:cxn ang="0">
                  <a:pos x="590" y="741"/>
                </a:cxn>
                <a:cxn ang="0">
                  <a:pos x="537" y="753"/>
                </a:cxn>
                <a:cxn ang="0">
                  <a:pos x="507" y="761"/>
                </a:cxn>
                <a:cxn ang="0">
                  <a:pos x="483" y="778"/>
                </a:cxn>
                <a:cxn ang="0">
                  <a:pos x="453" y="774"/>
                </a:cxn>
                <a:cxn ang="0">
                  <a:pos x="436" y="745"/>
                </a:cxn>
                <a:cxn ang="0">
                  <a:pos x="434" y="715"/>
                </a:cxn>
                <a:cxn ang="0">
                  <a:pos x="376" y="667"/>
                </a:cxn>
                <a:cxn ang="0">
                  <a:pos x="355" y="624"/>
                </a:cxn>
                <a:cxn ang="0">
                  <a:pos x="333" y="595"/>
                </a:cxn>
                <a:cxn ang="0">
                  <a:pos x="305" y="561"/>
                </a:cxn>
                <a:cxn ang="0">
                  <a:pos x="262" y="520"/>
                </a:cxn>
                <a:cxn ang="0">
                  <a:pos x="234" y="500"/>
                </a:cxn>
                <a:cxn ang="0">
                  <a:pos x="167" y="486"/>
                </a:cxn>
                <a:cxn ang="0">
                  <a:pos x="155" y="405"/>
                </a:cxn>
                <a:cxn ang="0">
                  <a:pos x="123" y="349"/>
                </a:cxn>
                <a:cxn ang="0">
                  <a:pos x="115" y="285"/>
                </a:cxn>
                <a:cxn ang="0">
                  <a:pos x="137" y="239"/>
                </a:cxn>
                <a:cxn ang="0">
                  <a:pos x="110" y="216"/>
                </a:cxn>
                <a:cxn ang="0">
                  <a:pos x="94" y="192"/>
                </a:cxn>
                <a:cxn ang="0">
                  <a:pos x="35" y="198"/>
                </a:cxn>
                <a:cxn ang="0">
                  <a:pos x="0" y="189"/>
                </a:cxn>
                <a:cxn ang="0">
                  <a:pos x="30" y="138"/>
                </a:cxn>
                <a:cxn ang="0">
                  <a:pos x="64" y="122"/>
                </a:cxn>
                <a:cxn ang="0">
                  <a:pos x="119" y="116"/>
                </a:cxn>
                <a:cxn ang="0">
                  <a:pos x="170" y="80"/>
                </a:cxn>
                <a:cxn ang="0">
                  <a:pos x="235" y="59"/>
                </a:cxn>
                <a:cxn ang="0">
                  <a:pos x="291" y="54"/>
                </a:cxn>
                <a:cxn ang="0">
                  <a:pos x="305" y="13"/>
                </a:cxn>
                <a:cxn ang="0">
                  <a:pos x="324" y="0"/>
                </a:cxn>
                <a:cxn ang="0">
                  <a:pos x="364" y="22"/>
                </a:cxn>
                <a:cxn ang="0">
                  <a:pos x="421" y="31"/>
                </a:cxn>
                <a:cxn ang="0">
                  <a:pos x="451" y="28"/>
                </a:cxn>
                <a:cxn ang="0">
                  <a:pos x="501" y="19"/>
                </a:cxn>
                <a:cxn ang="0">
                  <a:pos x="560" y="22"/>
                </a:cxn>
                <a:cxn ang="0">
                  <a:pos x="627" y="44"/>
                </a:cxn>
                <a:cxn ang="0">
                  <a:pos x="659" y="33"/>
                </a:cxn>
                <a:cxn ang="0">
                  <a:pos x="689" y="7"/>
                </a:cxn>
                <a:cxn ang="0">
                  <a:pos x="706" y="14"/>
                </a:cxn>
                <a:cxn ang="0">
                  <a:pos x="723" y="104"/>
                </a:cxn>
                <a:cxn ang="0">
                  <a:pos x="727" y="146"/>
                </a:cxn>
                <a:cxn ang="0">
                  <a:pos x="732" y="172"/>
                </a:cxn>
                <a:cxn ang="0">
                  <a:pos x="817" y="249"/>
                </a:cxn>
                <a:cxn ang="0">
                  <a:pos x="930" y="237"/>
                </a:cxn>
                <a:cxn ang="0">
                  <a:pos x="970" y="333"/>
                </a:cxn>
              </a:cxnLst>
              <a:rect l="0" t="0" r="r" b="b"/>
              <a:pathLst>
                <a:path w="1012" h="781">
                  <a:moveTo>
                    <a:pt x="1008" y="383"/>
                  </a:moveTo>
                  <a:lnTo>
                    <a:pt x="1008" y="383"/>
                  </a:lnTo>
                  <a:lnTo>
                    <a:pt x="1010" y="393"/>
                  </a:lnTo>
                  <a:lnTo>
                    <a:pt x="1010" y="402"/>
                  </a:lnTo>
                  <a:lnTo>
                    <a:pt x="1008" y="413"/>
                  </a:lnTo>
                  <a:lnTo>
                    <a:pt x="1007" y="422"/>
                  </a:lnTo>
                  <a:lnTo>
                    <a:pt x="1002" y="442"/>
                  </a:lnTo>
                  <a:lnTo>
                    <a:pt x="1000" y="451"/>
                  </a:lnTo>
                  <a:lnTo>
                    <a:pt x="999" y="461"/>
                  </a:lnTo>
                  <a:lnTo>
                    <a:pt x="999" y="461"/>
                  </a:lnTo>
                  <a:lnTo>
                    <a:pt x="1006" y="474"/>
                  </a:lnTo>
                  <a:lnTo>
                    <a:pt x="1012" y="485"/>
                  </a:lnTo>
                  <a:lnTo>
                    <a:pt x="1012" y="485"/>
                  </a:lnTo>
                  <a:lnTo>
                    <a:pt x="1007" y="492"/>
                  </a:lnTo>
                  <a:lnTo>
                    <a:pt x="999" y="498"/>
                  </a:lnTo>
                  <a:lnTo>
                    <a:pt x="991" y="501"/>
                  </a:lnTo>
                  <a:lnTo>
                    <a:pt x="982" y="503"/>
                  </a:lnTo>
                  <a:lnTo>
                    <a:pt x="964" y="507"/>
                  </a:lnTo>
                  <a:lnTo>
                    <a:pt x="956" y="509"/>
                  </a:lnTo>
                  <a:lnTo>
                    <a:pt x="948" y="515"/>
                  </a:lnTo>
                  <a:lnTo>
                    <a:pt x="948" y="515"/>
                  </a:lnTo>
                  <a:lnTo>
                    <a:pt x="947" y="525"/>
                  </a:lnTo>
                  <a:lnTo>
                    <a:pt x="944" y="534"/>
                  </a:lnTo>
                  <a:lnTo>
                    <a:pt x="939" y="542"/>
                  </a:lnTo>
                  <a:lnTo>
                    <a:pt x="934" y="550"/>
                  </a:lnTo>
                  <a:lnTo>
                    <a:pt x="927" y="556"/>
                  </a:lnTo>
                  <a:lnTo>
                    <a:pt x="921" y="563"/>
                  </a:lnTo>
                  <a:lnTo>
                    <a:pt x="906" y="575"/>
                  </a:lnTo>
                  <a:lnTo>
                    <a:pt x="891" y="586"/>
                  </a:lnTo>
                  <a:lnTo>
                    <a:pt x="875" y="598"/>
                  </a:lnTo>
                  <a:lnTo>
                    <a:pt x="869" y="606"/>
                  </a:lnTo>
                  <a:lnTo>
                    <a:pt x="862" y="612"/>
                  </a:lnTo>
                  <a:lnTo>
                    <a:pt x="857" y="621"/>
                  </a:lnTo>
                  <a:lnTo>
                    <a:pt x="853" y="629"/>
                  </a:lnTo>
                  <a:lnTo>
                    <a:pt x="853" y="629"/>
                  </a:lnTo>
                  <a:lnTo>
                    <a:pt x="844" y="629"/>
                  </a:lnTo>
                  <a:lnTo>
                    <a:pt x="833" y="629"/>
                  </a:lnTo>
                  <a:lnTo>
                    <a:pt x="824" y="632"/>
                  </a:lnTo>
                  <a:lnTo>
                    <a:pt x="815" y="633"/>
                  </a:lnTo>
                  <a:lnTo>
                    <a:pt x="797" y="640"/>
                  </a:lnTo>
                  <a:lnTo>
                    <a:pt x="780" y="649"/>
                  </a:lnTo>
                  <a:lnTo>
                    <a:pt x="780" y="649"/>
                  </a:lnTo>
                  <a:lnTo>
                    <a:pt x="770" y="648"/>
                  </a:lnTo>
                  <a:lnTo>
                    <a:pt x="760" y="649"/>
                  </a:lnTo>
                  <a:lnTo>
                    <a:pt x="754" y="651"/>
                  </a:lnTo>
                  <a:lnTo>
                    <a:pt x="749" y="657"/>
                  </a:lnTo>
                  <a:lnTo>
                    <a:pt x="746" y="663"/>
                  </a:lnTo>
                  <a:lnTo>
                    <a:pt x="742" y="671"/>
                  </a:lnTo>
                  <a:lnTo>
                    <a:pt x="738" y="688"/>
                  </a:lnTo>
                  <a:lnTo>
                    <a:pt x="734" y="705"/>
                  </a:lnTo>
                  <a:lnTo>
                    <a:pt x="732" y="713"/>
                  </a:lnTo>
                  <a:lnTo>
                    <a:pt x="728" y="718"/>
                  </a:lnTo>
                  <a:lnTo>
                    <a:pt x="721" y="723"/>
                  </a:lnTo>
                  <a:lnTo>
                    <a:pt x="715" y="726"/>
                  </a:lnTo>
                  <a:lnTo>
                    <a:pt x="706" y="726"/>
                  </a:lnTo>
                  <a:lnTo>
                    <a:pt x="694" y="723"/>
                  </a:lnTo>
                  <a:lnTo>
                    <a:pt x="694" y="723"/>
                  </a:lnTo>
                  <a:lnTo>
                    <a:pt x="685" y="730"/>
                  </a:lnTo>
                  <a:lnTo>
                    <a:pt x="676" y="734"/>
                  </a:lnTo>
                  <a:lnTo>
                    <a:pt x="665" y="737"/>
                  </a:lnTo>
                  <a:lnTo>
                    <a:pt x="655" y="739"/>
                  </a:lnTo>
                  <a:lnTo>
                    <a:pt x="644" y="740"/>
                  </a:lnTo>
                  <a:lnTo>
                    <a:pt x="634" y="741"/>
                  </a:lnTo>
                  <a:lnTo>
                    <a:pt x="612" y="741"/>
                  </a:lnTo>
                  <a:lnTo>
                    <a:pt x="590" y="741"/>
                  </a:lnTo>
                  <a:lnTo>
                    <a:pt x="578" y="741"/>
                  </a:lnTo>
                  <a:lnTo>
                    <a:pt x="567" y="743"/>
                  </a:lnTo>
                  <a:lnTo>
                    <a:pt x="557" y="745"/>
                  </a:lnTo>
                  <a:lnTo>
                    <a:pt x="547" y="749"/>
                  </a:lnTo>
                  <a:lnTo>
                    <a:pt x="537" y="753"/>
                  </a:lnTo>
                  <a:lnTo>
                    <a:pt x="528" y="760"/>
                  </a:lnTo>
                  <a:lnTo>
                    <a:pt x="528" y="760"/>
                  </a:lnTo>
                  <a:lnTo>
                    <a:pt x="522" y="761"/>
                  </a:lnTo>
                  <a:lnTo>
                    <a:pt x="514" y="761"/>
                  </a:lnTo>
                  <a:lnTo>
                    <a:pt x="507" y="761"/>
                  </a:lnTo>
                  <a:lnTo>
                    <a:pt x="500" y="761"/>
                  </a:lnTo>
                  <a:lnTo>
                    <a:pt x="500" y="761"/>
                  </a:lnTo>
                  <a:lnTo>
                    <a:pt x="494" y="769"/>
                  </a:lnTo>
                  <a:lnTo>
                    <a:pt x="489" y="774"/>
                  </a:lnTo>
                  <a:lnTo>
                    <a:pt x="483" y="778"/>
                  </a:lnTo>
                  <a:lnTo>
                    <a:pt x="476" y="779"/>
                  </a:lnTo>
                  <a:lnTo>
                    <a:pt x="470" y="781"/>
                  </a:lnTo>
                  <a:lnTo>
                    <a:pt x="464" y="779"/>
                  </a:lnTo>
                  <a:lnTo>
                    <a:pt x="458" y="777"/>
                  </a:lnTo>
                  <a:lnTo>
                    <a:pt x="453" y="774"/>
                  </a:lnTo>
                  <a:lnTo>
                    <a:pt x="447" y="770"/>
                  </a:lnTo>
                  <a:lnTo>
                    <a:pt x="444" y="765"/>
                  </a:lnTo>
                  <a:lnTo>
                    <a:pt x="440" y="758"/>
                  </a:lnTo>
                  <a:lnTo>
                    <a:pt x="437" y="752"/>
                  </a:lnTo>
                  <a:lnTo>
                    <a:pt x="436" y="745"/>
                  </a:lnTo>
                  <a:lnTo>
                    <a:pt x="434" y="737"/>
                  </a:lnTo>
                  <a:lnTo>
                    <a:pt x="434" y="730"/>
                  </a:lnTo>
                  <a:lnTo>
                    <a:pt x="437" y="722"/>
                  </a:lnTo>
                  <a:lnTo>
                    <a:pt x="437" y="722"/>
                  </a:lnTo>
                  <a:lnTo>
                    <a:pt x="434" y="715"/>
                  </a:lnTo>
                  <a:lnTo>
                    <a:pt x="431" y="709"/>
                  </a:lnTo>
                  <a:lnTo>
                    <a:pt x="421" y="698"/>
                  </a:lnTo>
                  <a:lnTo>
                    <a:pt x="411" y="689"/>
                  </a:lnTo>
                  <a:lnTo>
                    <a:pt x="399" y="681"/>
                  </a:lnTo>
                  <a:lnTo>
                    <a:pt x="376" y="667"/>
                  </a:lnTo>
                  <a:lnTo>
                    <a:pt x="364" y="658"/>
                  </a:lnTo>
                  <a:lnTo>
                    <a:pt x="355" y="648"/>
                  </a:lnTo>
                  <a:lnTo>
                    <a:pt x="355" y="648"/>
                  </a:lnTo>
                  <a:lnTo>
                    <a:pt x="355" y="632"/>
                  </a:lnTo>
                  <a:lnTo>
                    <a:pt x="355" y="624"/>
                  </a:lnTo>
                  <a:lnTo>
                    <a:pt x="352" y="618"/>
                  </a:lnTo>
                  <a:lnTo>
                    <a:pt x="350" y="611"/>
                  </a:lnTo>
                  <a:lnTo>
                    <a:pt x="346" y="604"/>
                  </a:lnTo>
                  <a:lnTo>
                    <a:pt x="339" y="599"/>
                  </a:lnTo>
                  <a:lnTo>
                    <a:pt x="333" y="595"/>
                  </a:lnTo>
                  <a:lnTo>
                    <a:pt x="333" y="595"/>
                  </a:lnTo>
                  <a:lnTo>
                    <a:pt x="329" y="589"/>
                  </a:lnTo>
                  <a:lnTo>
                    <a:pt x="326" y="582"/>
                  </a:lnTo>
                  <a:lnTo>
                    <a:pt x="316" y="572"/>
                  </a:lnTo>
                  <a:lnTo>
                    <a:pt x="305" y="561"/>
                  </a:lnTo>
                  <a:lnTo>
                    <a:pt x="292" y="552"/>
                  </a:lnTo>
                  <a:lnTo>
                    <a:pt x="281" y="543"/>
                  </a:lnTo>
                  <a:lnTo>
                    <a:pt x="270" y="533"/>
                  </a:lnTo>
                  <a:lnTo>
                    <a:pt x="266" y="526"/>
                  </a:lnTo>
                  <a:lnTo>
                    <a:pt x="262" y="520"/>
                  </a:lnTo>
                  <a:lnTo>
                    <a:pt x="258" y="513"/>
                  </a:lnTo>
                  <a:lnTo>
                    <a:pt x="257" y="505"/>
                  </a:lnTo>
                  <a:lnTo>
                    <a:pt x="257" y="505"/>
                  </a:lnTo>
                  <a:lnTo>
                    <a:pt x="245" y="501"/>
                  </a:lnTo>
                  <a:lnTo>
                    <a:pt x="234" y="500"/>
                  </a:lnTo>
                  <a:lnTo>
                    <a:pt x="211" y="496"/>
                  </a:lnTo>
                  <a:lnTo>
                    <a:pt x="188" y="492"/>
                  </a:lnTo>
                  <a:lnTo>
                    <a:pt x="178" y="490"/>
                  </a:lnTo>
                  <a:lnTo>
                    <a:pt x="167" y="486"/>
                  </a:lnTo>
                  <a:lnTo>
                    <a:pt x="167" y="486"/>
                  </a:lnTo>
                  <a:lnTo>
                    <a:pt x="167" y="474"/>
                  </a:lnTo>
                  <a:lnTo>
                    <a:pt x="166" y="462"/>
                  </a:lnTo>
                  <a:lnTo>
                    <a:pt x="162" y="439"/>
                  </a:lnTo>
                  <a:lnTo>
                    <a:pt x="157" y="417"/>
                  </a:lnTo>
                  <a:lnTo>
                    <a:pt x="155" y="405"/>
                  </a:lnTo>
                  <a:lnTo>
                    <a:pt x="154" y="393"/>
                  </a:lnTo>
                  <a:lnTo>
                    <a:pt x="154" y="393"/>
                  </a:lnTo>
                  <a:lnTo>
                    <a:pt x="145" y="383"/>
                  </a:lnTo>
                  <a:lnTo>
                    <a:pt x="137" y="371"/>
                  </a:lnTo>
                  <a:lnTo>
                    <a:pt x="123" y="349"/>
                  </a:lnTo>
                  <a:lnTo>
                    <a:pt x="111" y="324"/>
                  </a:lnTo>
                  <a:lnTo>
                    <a:pt x="99" y="298"/>
                  </a:lnTo>
                  <a:lnTo>
                    <a:pt x="99" y="298"/>
                  </a:lnTo>
                  <a:lnTo>
                    <a:pt x="107" y="292"/>
                  </a:lnTo>
                  <a:lnTo>
                    <a:pt x="115" y="285"/>
                  </a:lnTo>
                  <a:lnTo>
                    <a:pt x="121" y="277"/>
                  </a:lnTo>
                  <a:lnTo>
                    <a:pt x="128" y="268"/>
                  </a:lnTo>
                  <a:lnTo>
                    <a:pt x="132" y="259"/>
                  </a:lnTo>
                  <a:lnTo>
                    <a:pt x="136" y="250"/>
                  </a:lnTo>
                  <a:lnTo>
                    <a:pt x="137" y="239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1" y="224"/>
                  </a:lnTo>
                  <a:lnTo>
                    <a:pt x="123" y="221"/>
                  </a:lnTo>
                  <a:lnTo>
                    <a:pt x="110" y="216"/>
                  </a:lnTo>
                  <a:lnTo>
                    <a:pt x="104" y="212"/>
                  </a:lnTo>
                  <a:lnTo>
                    <a:pt x="99" y="208"/>
                  </a:lnTo>
                  <a:lnTo>
                    <a:pt x="97" y="202"/>
                  </a:lnTo>
                  <a:lnTo>
                    <a:pt x="94" y="192"/>
                  </a:lnTo>
                  <a:lnTo>
                    <a:pt x="94" y="192"/>
                  </a:lnTo>
                  <a:lnTo>
                    <a:pt x="82" y="191"/>
                  </a:lnTo>
                  <a:lnTo>
                    <a:pt x="71" y="191"/>
                  </a:lnTo>
                  <a:lnTo>
                    <a:pt x="59" y="192"/>
                  </a:lnTo>
                  <a:lnTo>
                    <a:pt x="47" y="196"/>
                  </a:lnTo>
                  <a:lnTo>
                    <a:pt x="35" y="198"/>
                  </a:lnTo>
                  <a:lnTo>
                    <a:pt x="24" y="200"/>
                  </a:lnTo>
                  <a:lnTo>
                    <a:pt x="12" y="20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189"/>
                  </a:lnTo>
                  <a:lnTo>
                    <a:pt x="4" y="179"/>
                  </a:lnTo>
                  <a:lnTo>
                    <a:pt x="8" y="170"/>
                  </a:lnTo>
                  <a:lnTo>
                    <a:pt x="15" y="162"/>
                  </a:lnTo>
                  <a:lnTo>
                    <a:pt x="26" y="147"/>
                  </a:lnTo>
                  <a:lnTo>
                    <a:pt x="30" y="138"/>
                  </a:lnTo>
                  <a:lnTo>
                    <a:pt x="34" y="129"/>
                  </a:lnTo>
                  <a:lnTo>
                    <a:pt x="34" y="12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64" y="122"/>
                  </a:lnTo>
                  <a:lnTo>
                    <a:pt x="72" y="123"/>
                  </a:lnTo>
                  <a:lnTo>
                    <a:pt x="80" y="125"/>
                  </a:lnTo>
                  <a:lnTo>
                    <a:pt x="89" y="123"/>
                  </a:lnTo>
                  <a:lnTo>
                    <a:pt x="104" y="121"/>
                  </a:lnTo>
                  <a:lnTo>
                    <a:pt x="119" y="116"/>
                  </a:lnTo>
                  <a:lnTo>
                    <a:pt x="133" y="109"/>
                  </a:lnTo>
                  <a:lnTo>
                    <a:pt x="146" y="100"/>
                  </a:lnTo>
                  <a:lnTo>
                    <a:pt x="158" y="91"/>
                  </a:lnTo>
                  <a:lnTo>
                    <a:pt x="170" y="80"/>
                  </a:lnTo>
                  <a:lnTo>
                    <a:pt x="170" y="80"/>
                  </a:lnTo>
                  <a:lnTo>
                    <a:pt x="181" y="71"/>
                  </a:lnTo>
                  <a:lnTo>
                    <a:pt x="193" y="66"/>
                  </a:lnTo>
                  <a:lnTo>
                    <a:pt x="206" y="62"/>
                  </a:lnTo>
                  <a:lnTo>
                    <a:pt x="221" y="61"/>
                  </a:lnTo>
                  <a:lnTo>
                    <a:pt x="235" y="59"/>
                  </a:lnTo>
                  <a:lnTo>
                    <a:pt x="251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8" y="57"/>
                  </a:lnTo>
                  <a:lnTo>
                    <a:pt x="291" y="54"/>
                  </a:lnTo>
                  <a:lnTo>
                    <a:pt x="296" y="46"/>
                  </a:lnTo>
                  <a:lnTo>
                    <a:pt x="299" y="39"/>
                  </a:lnTo>
                  <a:lnTo>
                    <a:pt x="301" y="29"/>
                  </a:lnTo>
                  <a:lnTo>
                    <a:pt x="303" y="20"/>
                  </a:lnTo>
                  <a:lnTo>
                    <a:pt x="305" y="13"/>
                  </a:lnTo>
                  <a:lnTo>
                    <a:pt x="311" y="6"/>
                  </a:lnTo>
                  <a:lnTo>
                    <a:pt x="313" y="3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24" y="0"/>
                  </a:lnTo>
                  <a:lnTo>
                    <a:pt x="330" y="1"/>
                  </a:lnTo>
                  <a:lnTo>
                    <a:pt x="337" y="3"/>
                  </a:lnTo>
                  <a:lnTo>
                    <a:pt x="342" y="6"/>
                  </a:lnTo>
                  <a:lnTo>
                    <a:pt x="354" y="14"/>
                  </a:lnTo>
                  <a:lnTo>
                    <a:pt x="364" y="22"/>
                  </a:lnTo>
                  <a:lnTo>
                    <a:pt x="364" y="22"/>
                  </a:lnTo>
                  <a:lnTo>
                    <a:pt x="374" y="20"/>
                  </a:lnTo>
                  <a:lnTo>
                    <a:pt x="384" y="22"/>
                  </a:lnTo>
                  <a:lnTo>
                    <a:pt x="402" y="26"/>
                  </a:lnTo>
                  <a:lnTo>
                    <a:pt x="421" y="31"/>
                  </a:lnTo>
                  <a:lnTo>
                    <a:pt x="431" y="33"/>
                  </a:lnTo>
                  <a:lnTo>
                    <a:pt x="441" y="33"/>
                  </a:lnTo>
                  <a:lnTo>
                    <a:pt x="441" y="33"/>
                  </a:lnTo>
                  <a:lnTo>
                    <a:pt x="446" y="32"/>
                  </a:lnTo>
                  <a:lnTo>
                    <a:pt x="451" y="28"/>
                  </a:lnTo>
                  <a:lnTo>
                    <a:pt x="457" y="26"/>
                  </a:lnTo>
                  <a:lnTo>
                    <a:pt x="462" y="24"/>
                  </a:lnTo>
                  <a:lnTo>
                    <a:pt x="462" y="24"/>
                  </a:lnTo>
                  <a:lnTo>
                    <a:pt x="480" y="22"/>
                  </a:lnTo>
                  <a:lnTo>
                    <a:pt x="501" y="19"/>
                  </a:lnTo>
                  <a:lnTo>
                    <a:pt x="524" y="16"/>
                  </a:lnTo>
                  <a:lnTo>
                    <a:pt x="535" y="16"/>
                  </a:lnTo>
                  <a:lnTo>
                    <a:pt x="545" y="18"/>
                  </a:lnTo>
                  <a:lnTo>
                    <a:pt x="545" y="18"/>
                  </a:lnTo>
                  <a:lnTo>
                    <a:pt x="560" y="22"/>
                  </a:lnTo>
                  <a:lnTo>
                    <a:pt x="574" y="27"/>
                  </a:lnTo>
                  <a:lnTo>
                    <a:pt x="597" y="37"/>
                  </a:lnTo>
                  <a:lnTo>
                    <a:pt x="609" y="41"/>
                  </a:lnTo>
                  <a:lnTo>
                    <a:pt x="621" y="44"/>
                  </a:lnTo>
                  <a:lnTo>
                    <a:pt x="627" y="44"/>
                  </a:lnTo>
                  <a:lnTo>
                    <a:pt x="634" y="43"/>
                  </a:lnTo>
                  <a:lnTo>
                    <a:pt x="642" y="41"/>
                  </a:lnTo>
                  <a:lnTo>
                    <a:pt x="650" y="39"/>
                  </a:lnTo>
                  <a:lnTo>
                    <a:pt x="650" y="39"/>
                  </a:lnTo>
                  <a:lnTo>
                    <a:pt x="659" y="33"/>
                  </a:lnTo>
                  <a:lnTo>
                    <a:pt x="668" y="26"/>
                  </a:lnTo>
                  <a:lnTo>
                    <a:pt x="676" y="18"/>
                  </a:lnTo>
                  <a:lnTo>
                    <a:pt x="682" y="9"/>
                  </a:lnTo>
                  <a:lnTo>
                    <a:pt x="682" y="9"/>
                  </a:lnTo>
                  <a:lnTo>
                    <a:pt x="689" y="7"/>
                  </a:lnTo>
                  <a:lnTo>
                    <a:pt x="695" y="7"/>
                  </a:lnTo>
                  <a:lnTo>
                    <a:pt x="700" y="10"/>
                  </a:lnTo>
                  <a:lnTo>
                    <a:pt x="703" y="11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04" y="29"/>
                  </a:lnTo>
                  <a:lnTo>
                    <a:pt x="706" y="45"/>
                  </a:lnTo>
                  <a:lnTo>
                    <a:pt x="708" y="59"/>
                  </a:lnTo>
                  <a:lnTo>
                    <a:pt x="712" y="74"/>
                  </a:lnTo>
                  <a:lnTo>
                    <a:pt x="723" y="104"/>
                  </a:lnTo>
                  <a:lnTo>
                    <a:pt x="733" y="133"/>
                  </a:lnTo>
                  <a:lnTo>
                    <a:pt x="733" y="133"/>
                  </a:lnTo>
                  <a:lnTo>
                    <a:pt x="732" y="135"/>
                  </a:lnTo>
                  <a:lnTo>
                    <a:pt x="730" y="139"/>
                  </a:lnTo>
                  <a:lnTo>
                    <a:pt x="727" y="146"/>
                  </a:lnTo>
                  <a:lnTo>
                    <a:pt x="724" y="152"/>
                  </a:lnTo>
                  <a:lnTo>
                    <a:pt x="723" y="155"/>
                  </a:lnTo>
                  <a:lnTo>
                    <a:pt x="723" y="159"/>
                  </a:lnTo>
                  <a:lnTo>
                    <a:pt x="723" y="159"/>
                  </a:lnTo>
                  <a:lnTo>
                    <a:pt x="732" y="172"/>
                  </a:lnTo>
                  <a:lnTo>
                    <a:pt x="742" y="185"/>
                  </a:lnTo>
                  <a:lnTo>
                    <a:pt x="754" y="196"/>
                  </a:lnTo>
                  <a:lnTo>
                    <a:pt x="766" y="208"/>
                  </a:lnTo>
                  <a:lnTo>
                    <a:pt x="790" y="230"/>
                  </a:lnTo>
                  <a:lnTo>
                    <a:pt x="817" y="249"/>
                  </a:lnTo>
                  <a:lnTo>
                    <a:pt x="817" y="249"/>
                  </a:lnTo>
                  <a:lnTo>
                    <a:pt x="873" y="241"/>
                  </a:lnTo>
                  <a:lnTo>
                    <a:pt x="901" y="238"/>
                  </a:lnTo>
                  <a:lnTo>
                    <a:pt x="930" y="237"/>
                  </a:lnTo>
                  <a:lnTo>
                    <a:pt x="930" y="237"/>
                  </a:lnTo>
                  <a:lnTo>
                    <a:pt x="934" y="258"/>
                  </a:lnTo>
                  <a:lnTo>
                    <a:pt x="942" y="277"/>
                  </a:lnTo>
                  <a:lnTo>
                    <a:pt x="950" y="297"/>
                  </a:lnTo>
                  <a:lnTo>
                    <a:pt x="960" y="315"/>
                  </a:lnTo>
                  <a:lnTo>
                    <a:pt x="970" y="333"/>
                  </a:lnTo>
                  <a:lnTo>
                    <a:pt x="982" y="350"/>
                  </a:lnTo>
                  <a:lnTo>
                    <a:pt x="1008" y="383"/>
                  </a:lnTo>
                  <a:lnTo>
                    <a:pt x="1008" y="3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0" name="Freeform 21"/>
            <p:cNvSpPr>
              <a:spLocks/>
            </p:cNvSpPr>
            <p:nvPr/>
          </p:nvSpPr>
          <p:spPr bwMode="auto">
            <a:xfrm>
              <a:off x="2510930" y="4504848"/>
              <a:ext cx="1104205" cy="683212"/>
            </a:xfrm>
            <a:custGeom>
              <a:avLst/>
              <a:gdLst/>
              <a:ahLst/>
              <a:cxnLst>
                <a:cxn ang="0">
                  <a:pos x="498" y="19"/>
                </a:cxn>
                <a:cxn ang="0">
                  <a:pos x="582" y="50"/>
                </a:cxn>
                <a:cxn ang="0">
                  <a:pos x="648" y="81"/>
                </a:cxn>
                <a:cxn ang="0">
                  <a:pos x="764" y="148"/>
                </a:cxn>
                <a:cxn ang="0">
                  <a:pos x="803" y="161"/>
                </a:cxn>
                <a:cxn ang="0">
                  <a:pos x="844" y="170"/>
                </a:cxn>
                <a:cxn ang="0">
                  <a:pos x="853" y="192"/>
                </a:cxn>
                <a:cxn ang="0">
                  <a:pos x="870" y="212"/>
                </a:cxn>
                <a:cxn ang="0">
                  <a:pos x="909" y="236"/>
                </a:cxn>
                <a:cxn ang="0">
                  <a:pos x="918" y="253"/>
                </a:cxn>
                <a:cxn ang="0">
                  <a:pos x="893" y="325"/>
                </a:cxn>
                <a:cxn ang="0">
                  <a:pos x="887" y="441"/>
                </a:cxn>
                <a:cxn ang="0">
                  <a:pos x="879" y="538"/>
                </a:cxn>
                <a:cxn ang="0">
                  <a:pos x="818" y="560"/>
                </a:cxn>
                <a:cxn ang="0">
                  <a:pos x="711" y="527"/>
                </a:cxn>
                <a:cxn ang="0">
                  <a:pos x="668" y="478"/>
                </a:cxn>
                <a:cxn ang="0">
                  <a:pos x="672" y="465"/>
                </a:cxn>
                <a:cxn ang="0">
                  <a:pos x="678" y="452"/>
                </a:cxn>
                <a:cxn ang="0">
                  <a:pos x="651" y="364"/>
                </a:cxn>
                <a:cxn ang="0">
                  <a:pos x="648" y="330"/>
                </a:cxn>
                <a:cxn ang="0">
                  <a:pos x="627" y="328"/>
                </a:cxn>
                <a:cxn ang="0">
                  <a:pos x="604" y="352"/>
                </a:cxn>
                <a:cxn ang="0">
                  <a:pos x="579" y="362"/>
                </a:cxn>
                <a:cxn ang="0">
                  <a:pos x="542" y="356"/>
                </a:cxn>
                <a:cxn ang="0">
                  <a:pos x="490" y="337"/>
                </a:cxn>
                <a:cxn ang="0">
                  <a:pos x="425" y="341"/>
                </a:cxn>
                <a:cxn ang="0">
                  <a:pos x="396" y="347"/>
                </a:cxn>
                <a:cxn ang="0">
                  <a:pos x="376" y="352"/>
                </a:cxn>
                <a:cxn ang="0">
                  <a:pos x="319" y="339"/>
                </a:cxn>
                <a:cxn ang="0">
                  <a:pos x="287" y="325"/>
                </a:cxn>
                <a:cxn ang="0">
                  <a:pos x="262" y="320"/>
                </a:cxn>
                <a:cxn ang="0">
                  <a:pos x="250" y="332"/>
                </a:cxn>
                <a:cxn ang="0">
                  <a:pos x="241" y="365"/>
                </a:cxn>
                <a:cxn ang="0">
                  <a:pos x="229" y="378"/>
                </a:cxn>
                <a:cxn ang="0">
                  <a:pos x="151" y="381"/>
                </a:cxn>
                <a:cxn ang="0">
                  <a:pos x="115" y="399"/>
                </a:cxn>
                <a:cxn ang="0">
                  <a:pos x="64" y="435"/>
                </a:cxn>
                <a:cxn ang="0">
                  <a:pos x="17" y="442"/>
                </a:cxn>
                <a:cxn ang="0">
                  <a:pos x="6" y="423"/>
                </a:cxn>
                <a:cxn ang="0">
                  <a:pos x="56" y="339"/>
                </a:cxn>
                <a:cxn ang="0">
                  <a:pos x="99" y="295"/>
                </a:cxn>
                <a:cxn ang="0">
                  <a:pos x="136" y="287"/>
                </a:cxn>
                <a:cxn ang="0">
                  <a:pos x="171" y="278"/>
                </a:cxn>
                <a:cxn ang="0">
                  <a:pos x="185" y="247"/>
                </a:cxn>
                <a:cxn ang="0">
                  <a:pos x="224" y="126"/>
                </a:cxn>
                <a:cxn ang="0">
                  <a:pos x="250" y="80"/>
                </a:cxn>
                <a:cxn ang="0">
                  <a:pos x="269" y="62"/>
                </a:cxn>
                <a:cxn ang="0">
                  <a:pos x="276" y="49"/>
                </a:cxn>
                <a:cxn ang="0">
                  <a:pos x="374" y="34"/>
                </a:cxn>
                <a:cxn ang="0">
                  <a:pos x="467" y="0"/>
                </a:cxn>
              </a:cxnLst>
              <a:rect l="0" t="0" r="r" b="b"/>
              <a:pathLst>
                <a:path w="918" h="568">
                  <a:moveTo>
                    <a:pt x="467" y="0"/>
                  </a:moveTo>
                  <a:lnTo>
                    <a:pt x="467" y="0"/>
                  </a:lnTo>
                  <a:lnTo>
                    <a:pt x="482" y="9"/>
                  </a:lnTo>
                  <a:lnTo>
                    <a:pt x="498" y="19"/>
                  </a:lnTo>
                  <a:lnTo>
                    <a:pt x="514" y="25"/>
                  </a:lnTo>
                  <a:lnTo>
                    <a:pt x="531" y="32"/>
                  </a:lnTo>
                  <a:lnTo>
                    <a:pt x="565" y="43"/>
                  </a:lnTo>
                  <a:lnTo>
                    <a:pt x="582" y="50"/>
                  </a:lnTo>
                  <a:lnTo>
                    <a:pt x="600" y="56"/>
                  </a:lnTo>
                  <a:lnTo>
                    <a:pt x="600" y="56"/>
                  </a:lnTo>
                  <a:lnTo>
                    <a:pt x="625" y="68"/>
                  </a:lnTo>
                  <a:lnTo>
                    <a:pt x="648" y="81"/>
                  </a:lnTo>
                  <a:lnTo>
                    <a:pt x="694" y="110"/>
                  </a:lnTo>
                  <a:lnTo>
                    <a:pt x="717" y="124"/>
                  </a:lnTo>
                  <a:lnTo>
                    <a:pt x="741" y="137"/>
                  </a:lnTo>
                  <a:lnTo>
                    <a:pt x="764" y="148"/>
                  </a:lnTo>
                  <a:lnTo>
                    <a:pt x="788" y="158"/>
                  </a:lnTo>
                  <a:lnTo>
                    <a:pt x="788" y="158"/>
                  </a:lnTo>
                  <a:lnTo>
                    <a:pt x="795" y="159"/>
                  </a:lnTo>
                  <a:lnTo>
                    <a:pt x="803" y="161"/>
                  </a:lnTo>
                  <a:lnTo>
                    <a:pt x="820" y="162"/>
                  </a:lnTo>
                  <a:lnTo>
                    <a:pt x="829" y="163"/>
                  </a:lnTo>
                  <a:lnTo>
                    <a:pt x="837" y="166"/>
                  </a:lnTo>
                  <a:lnTo>
                    <a:pt x="844" y="170"/>
                  </a:lnTo>
                  <a:lnTo>
                    <a:pt x="850" y="176"/>
                  </a:lnTo>
                  <a:lnTo>
                    <a:pt x="850" y="176"/>
                  </a:lnTo>
                  <a:lnTo>
                    <a:pt x="850" y="184"/>
                  </a:lnTo>
                  <a:lnTo>
                    <a:pt x="853" y="192"/>
                  </a:lnTo>
                  <a:lnTo>
                    <a:pt x="855" y="197"/>
                  </a:lnTo>
                  <a:lnTo>
                    <a:pt x="859" y="202"/>
                  </a:lnTo>
                  <a:lnTo>
                    <a:pt x="865" y="208"/>
                  </a:lnTo>
                  <a:lnTo>
                    <a:pt x="870" y="212"/>
                  </a:lnTo>
                  <a:lnTo>
                    <a:pt x="881" y="218"/>
                  </a:lnTo>
                  <a:lnTo>
                    <a:pt x="893" y="225"/>
                  </a:lnTo>
                  <a:lnTo>
                    <a:pt x="904" y="232"/>
                  </a:lnTo>
                  <a:lnTo>
                    <a:pt x="909" y="236"/>
                  </a:lnTo>
                  <a:lnTo>
                    <a:pt x="913" y="242"/>
                  </a:lnTo>
                  <a:lnTo>
                    <a:pt x="915" y="247"/>
                  </a:lnTo>
                  <a:lnTo>
                    <a:pt x="918" y="253"/>
                  </a:lnTo>
                  <a:lnTo>
                    <a:pt x="918" y="253"/>
                  </a:lnTo>
                  <a:lnTo>
                    <a:pt x="909" y="270"/>
                  </a:lnTo>
                  <a:lnTo>
                    <a:pt x="902" y="289"/>
                  </a:lnTo>
                  <a:lnTo>
                    <a:pt x="897" y="307"/>
                  </a:lnTo>
                  <a:lnTo>
                    <a:pt x="893" y="325"/>
                  </a:lnTo>
                  <a:lnTo>
                    <a:pt x="891" y="345"/>
                  </a:lnTo>
                  <a:lnTo>
                    <a:pt x="889" y="363"/>
                  </a:lnTo>
                  <a:lnTo>
                    <a:pt x="887" y="402"/>
                  </a:lnTo>
                  <a:lnTo>
                    <a:pt x="887" y="441"/>
                  </a:lnTo>
                  <a:lnTo>
                    <a:pt x="885" y="480"/>
                  </a:lnTo>
                  <a:lnTo>
                    <a:pt x="884" y="498"/>
                  </a:lnTo>
                  <a:lnTo>
                    <a:pt x="881" y="518"/>
                  </a:lnTo>
                  <a:lnTo>
                    <a:pt x="879" y="538"/>
                  </a:lnTo>
                  <a:lnTo>
                    <a:pt x="875" y="556"/>
                  </a:lnTo>
                  <a:lnTo>
                    <a:pt x="875" y="556"/>
                  </a:lnTo>
                  <a:lnTo>
                    <a:pt x="846" y="557"/>
                  </a:lnTo>
                  <a:lnTo>
                    <a:pt x="818" y="560"/>
                  </a:lnTo>
                  <a:lnTo>
                    <a:pt x="762" y="568"/>
                  </a:lnTo>
                  <a:lnTo>
                    <a:pt x="762" y="568"/>
                  </a:lnTo>
                  <a:lnTo>
                    <a:pt x="735" y="549"/>
                  </a:lnTo>
                  <a:lnTo>
                    <a:pt x="711" y="527"/>
                  </a:lnTo>
                  <a:lnTo>
                    <a:pt x="699" y="515"/>
                  </a:lnTo>
                  <a:lnTo>
                    <a:pt x="687" y="504"/>
                  </a:lnTo>
                  <a:lnTo>
                    <a:pt x="677" y="491"/>
                  </a:lnTo>
                  <a:lnTo>
                    <a:pt x="668" y="478"/>
                  </a:lnTo>
                  <a:lnTo>
                    <a:pt x="668" y="478"/>
                  </a:lnTo>
                  <a:lnTo>
                    <a:pt x="668" y="474"/>
                  </a:lnTo>
                  <a:lnTo>
                    <a:pt x="669" y="471"/>
                  </a:lnTo>
                  <a:lnTo>
                    <a:pt x="672" y="465"/>
                  </a:lnTo>
                  <a:lnTo>
                    <a:pt x="675" y="458"/>
                  </a:lnTo>
                  <a:lnTo>
                    <a:pt x="677" y="454"/>
                  </a:lnTo>
                  <a:lnTo>
                    <a:pt x="678" y="452"/>
                  </a:lnTo>
                  <a:lnTo>
                    <a:pt x="678" y="452"/>
                  </a:lnTo>
                  <a:lnTo>
                    <a:pt x="668" y="423"/>
                  </a:lnTo>
                  <a:lnTo>
                    <a:pt x="657" y="393"/>
                  </a:lnTo>
                  <a:lnTo>
                    <a:pt x="653" y="378"/>
                  </a:lnTo>
                  <a:lnTo>
                    <a:pt x="651" y="364"/>
                  </a:lnTo>
                  <a:lnTo>
                    <a:pt x="649" y="348"/>
                  </a:lnTo>
                  <a:lnTo>
                    <a:pt x="651" y="333"/>
                  </a:lnTo>
                  <a:lnTo>
                    <a:pt x="651" y="333"/>
                  </a:lnTo>
                  <a:lnTo>
                    <a:pt x="648" y="330"/>
                  </a:lnTo>
                  <a:lnTo>
                    <a:pt x="645" y="329"/>
                  </a:lnTo>
                  <a:lnTo>
                    <a:pt x="640" y="326"/>
                  </a:lnTo>
                  <a:lnTo>
                    <a:pt x="634" y="326"/>
                  </a:lnTo>
                  <a:lnTo>
                    <a:pt x="627" y="328"/>
                  </a:lnTo>
                  <a:lnTo>
                    <a:pt x="627" y="328"/>
                  </a:lnTo>
                  <a:lnTo>
                    <a:pt x="621" y="337"/>
                  </a:lnTo>
                  <a:lnTo>
                    <a:pt x="613" y="345"/>
                  </a:lnTo>
                  <a:lnTo>
                    <a:pt x="604" y="352"/>
                  </a:lnTo>
                  <a:lnTo>
                    <a:pt x="595" y="358"/>
                  </a:lnTo>
                  <a:lnTo>
                    <a:pt x="595" y="358"/>
                  </a:lnTo>
                  <a:lnTo>
                    <a:pt x="587" y="360"/>
                  </a:lnTo>
                  <a:lnTo>
                    <a:pt x="579" y="362"/>
                  </a:lnTo>
                  <a:lnTo>
                    <a:pt x="572" y="363"/>
                  </a:lnTo>
                  <a:lnTo>
                    <a:pt x="566" y="363"/>
                  </a:lnTo>
                  <a:lnTo>
                    <a:pt x="554" y="360"/>
                  </a:lnTo>
                  <a:lnTo>
                    <a:pt x="542" y="356"/>
                  </a:lnTo>
                  <a:lnTo>
                    <a:pt x="519" y="346"/>
                  </a:lnTo>
                  <a:lnTo>
                    <a:pt x="505" y="341"/>
                  </a:lnTo>
                  <a:lnTo>
                    <a:pt x="490" y="337"/>
                  </a:lnTo>
                  <a:lnTo>
                    <a:pt x="490" y="337"/>
                  </a:lnTo>
                  <a:lnTo>
                    <a:pt x="480" y="335"/>
                  </a:lnTo>
                  <a:lnTo>
                    <a:pt x="469" y="335"/>
                  </a:lnTo>
                  <a:lnTo>
                    <a:pt x="446" y="338"/>
                  </a:lnTo>
                  <a:lnTo>
                    <a:pt x="425" y="341"/>
                  </a:lnTo>
                  <a:lnTo>
                    <a:pt x="407" y="343"/>
                  </a:lnTo>
                  <a:lnTo>
                    <a:pt x="407" y="343"/>
                  </a:lnTo>
                  <a:lnTo>
                    <a:pt x="402" y="345"/>
                  </a:lnTo>
                  <a:lnTo>
                    <a:pt x="396" y="347"/>
                  </a:lnTo>
                  <a:lnTo>
                    <a:pt x="391" y="351"/>
                  </a:lnTo>
                  <a:lnTo>
                    <a:pt x="386" y="352"/>
                  </a:lnTo>
                  <a:lnTo>
                    <a:pt x="386" y="352"/>
                  </a:lnTo>
                  <a:lnTo>
                    <a:pt x="376" y="352"/>
                  </a:lnTo>
                  <a:lnTo>
                    <a:pt x="366" y="350"/>
                  </a:lnTo>
                  <a:lnTo>
                    <a:pt x="347" y="345"/>
                  </a:lnTo>
                  <a:lnTo>
                    <a:pt x="329" y="341"/>
                  </a:lnTo>
                  <a:lnTo>
                    <a:pt x="319" y="339"/>
                  </a:lnTo>
                  <a:lnTo>
                    <a:pt x="309" y="341"/>
                  </a:lnTo>
                  <a:lnTo>
                    <a:pt x="309" y="341"/>
                  </a:lnTo>
                  <a:lnTo>
                    <a:pt x="299" y="333"/>
                  </a:lnTo>
                  <a:lnTo>
                    <a:pt x="287" y="325"/>
                  </a:lnTo>
                  <a:lnTo>
                    <a:pt x="282" y="322"/>
                  </a:lnTo>
                  <a:lnTo>
                    <a:pt x="275" y="320"/>
                  </a:lnTo>
                  <a:lnTo>
                    <a:pt x="269" y="319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58" y="322"/>
                  </a:lnTo>
                  <a:lnTo>
                    <a:pt x="256" y="325"/>
                  </a:lnTo>
                  <a:lnTo>
                    <a:pt x="250" y="332"/>
                  </a:lnTo>
                  <a:lnTo>
                    <a:pt x="248" y="339"/>
                  </a:lnTo>
                  <a:lnTo>
                    <a:pt x="246" y="348"/>
                  </a:lnTo>
                  <a:lnTo>
                    <a:pt x="244" y="358"/>
                  </a:lnTo>
                  <a:lnTo>
                    <a:pt x="241" y="365"/>
                  </a:lnTo>
                  <a:lnTo>
                    <a:pt x="236" y="373"/>
                  </a:lnTo>
                  <a:lnTo>
                    <a:pt x="233" y="376"/>
                  </a:lnTo>
                  <a:lnTo>
                    <a:pt x="229" y="378"/>
                  </a:lnTo>
                  <a:lnTo>
                    <a:pt x="229" y="378"/>
                  </a:lnTo>
                  <a:lnTo>
                    <a:pt x="196" y="378"/>
                  </a:lnTo>
                  <a:lnTo>
                    <a:pt x="180" y="378"/>
                  </a:lnTo>
                  <a:lnTo>
                    <a:pt x="166" y="380"/>
                  </a:lnTo>
                  <a:lnTo>
                    <a:pt x="151" y="381"/>
                  </a:lnTo>
                  <a:lnTo>
                    <a:pt x="138" y="385"/>
                  </a:lnTo>
                  <a:lnTo>
                    <a:pt x="126" y="390"/>
                  </a:lnTo>
                  <a:lnTo>
                    <a:pt x="115" y="399"/>
                  </a:lnTo>
                  <a:lnTo>
                    <a:pt x="115" y="399"/>
                  </a:lnTo>
                  <a:lnTo>
                    <a:pt x="103" y="410"/>
                  </a:lnTo>
                  <a:lnTo>
                    <a:pt x="91" y="419"/>
                  </a:lnTo>
                  <a:lnTo>
                    <a:pt x="78" y="428"/>
                  </a:lnTo>
                  <a:lnTo>
                    <a:pt x="64" y="435"/>
                  </a:lnTo>
                  <a:lnTo>
                    <a:pt x="49" y="440"/>
                  </a:lnTo>
                  <a:lnTo>
                    <a:pt x="34" y="442"/>
                  </a:lnTo>
                  <a:lnTo>
                    <a:pt x="25" y="444"/>
                  </a:lnTo>
                  <a:lnTo>
                    <a:pt x="17" y="442"/>
                  </a:lnTo>
                  <a:lnTo>
                    <a:pt x="9" y="441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6" y="423"/>
                  </a:lnTo>
                  <a:lnTo>
                    <a:pt x="16" y="403"/>
                  </a:lnTo>
                  <a:lnTo>
                    <a:pt x="27" y="382"/>
                  </a:lnTo>
                  <a:lnTo>
                    <a:pt x="42" y="360"/>
                  </a:lnTo>
                  <a:lnTo>
                    <a:pt x="56" y="339"/>
                  </a:lnTo>
                  <a:lnTo>
                    <a:pt x="70" y="321"/>
                  </a:lnTo>
                  <a:lnTo>
                    <a:pt x="86" y="305"/>
                  </a:lnTo>
                  <a:lnTo>
                    <a:pt x="93" y="299"/>
                  </a:lnTo>
                  <a:lnTo>
                    <a:pt x="99" y="295"/>
                  </a:lnTo>
                  <a:lnTo>
                    <a:pt x="99" y="295"/>
                  </a:lnTo>
                  <a:lnTo>
                    <a:pt x="108" y="291"/>
                  </a:lnTo>
                  <a:lnTo>
                    <a:pt x="117" y="289"/>
                  </a:lnTo>
                  <a:lnTo>
                    <a:pt x="136" y="287"/>
                  </a:lnTo>
                  <a:lnTo>
                    <a:pt x="145" y="286"/>
                  </a:lnTo>
                  <a:lnTo>
                    <a:pt x="153" y="285"/>
                  </a:lnTo>
                  <a:lnTo>
                    <a:pt x="162" y="282"/>
                  </a:lnTo>
                  <a:lnTo>
                    <a:pt x="171" y="278"/>
                  </a:lnTo>
                  <a:lnTo>
                    <a:pt x="171" y="278"/>
                  </a:lnTo>
                  <a:lnTo>
                    <a:pt x="176" y="273"/>
                  </a:lnTo>
                  <a:lnTo>
                    <a:pt x="176" y="273"/>
                  </a:lnTo>
                  <a:lnTo>
                    <a:pt x="185" y="247"/>
                  </a:lnTo>
                  <a:lnTo>
                    <a:pt x="194" y="217"/>
                  </a:lnTo>
                  <a:lnTo>
                    <a:pt x="203" y="186"/>
                  </a:lnTo>
                  <a:lnTo>
                    <a:pt x="213" y="154"/>
                  </a:lnTo>
                  <a:lnTo>
                    <a:pt x="224" y="126"/>
                  </a:lnTo>
                  <a:lnTo>
                    <a:pt x="229" y="113"/>
                  </a:lnTo>
                  <a:lnTo>
                    <a:pt x="236" y="99"/>
                  </a:lnTo>
                  <a:lnTo>
                    <a:pt x="244" y="89"/>
                  </a:lnTo>
                  <a:lnTo>
                    <a:pt x="250" y="80"/>
                  </a:lnTo>
                  <a:lnTo>
                    <a:pt x="259" y="72"/>
                  </a:lnTo>
                  <a:lnTo>
                    <a:pt x="269" y="67"/>
                  </a:lnTo>
                  <a:lnTo>
                    <a:pt x="269" y="67"/>
                  </a:lnTo>
                  <a:lnTo>
                    <a:pt x="269" y="62"/>
                  </a:lnTo>
                  <a:lnTo>
                    <a:pt x="270" y="56"/>
                  </a:lnTo>
                  <a:lnTo>
                    <a:pt x="272" y="53"/>
                  </a:lnTo>
                  <a:lnTo>
                    <a:pt x="276" y="49"/>
                  </a:lnTo>
                  <a:lnTo>
                    <a:pt x="276" y="49"/>
                  </a:lnTo>
                  <a:lnTo>
                    <a:pt x="301" y="47"/>
                  </a:lnTo>
                  <a:lnTo>
                    <a:pt x="326" y="43"/>
                  </a:lnTo>
                  <a:lnTo>
                    <a:pt x="349" y="39"/>
                  </a:lnTo>
                  <a:lnTo>
                    <a:pt x="374" y="34"/>
                  </a:lnTo>
                  <a:lnTo>
                    <a:pt x="398" y="26"/>
                  </a:lnTo>
                  <a:lnTo>
                    <a:pt x="421" y="19"/>
                  </a:lnTo>
                  <a:lnTo>
                    <a:pt x="445" y="9"/>
                  </a:lnTo>
                  <a:lnTo>
                    <a:pt x="467" y="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191" name="Freeform 22"/>
            <p:cNvSpPr>
              <a:spLocks/>
            </p:cNvSpPr>
            <p:nvPr/>
          </p:nvSpPr>
          <p:spPr bwMode="auto">
            <a:xfrm>
              <a:off x="2474361" y="3057117"/>
              <a:ext cx="920170" cy="846798"/>
            </a:xfrm>
            <a:custGeom>
              <a:avLst/>
              <a:gdLst/>
              <a:ahLst/>
              <a:cxnLst>
                <a:cxn ang="0">
                  <a:pos x="747" y="581"/>
                </a:cxn>
                <a:cxn ang="0">
                  <a:pos x="765" y="610"/>
                </a:cxn>
                <a:cxn ang="0">
                  <a:pos x="730" y="636"/>
                </a:cxn>
                <a:cxn ang="0">
                  <a:pos x="674" y="670"/>
                </a:cxn>
                <a:cxn ang="0">
                  <a:pos x="624" y="679"/>
                </a:cxn>
                <a:cxn ang="0">
                  <a:pos x="492" y="682"/>
                </a:cxn>
                <a:cxn ang="0">
                  <a:pos x="443" y="691"/>
                </a:cxn>
                <a:cxn ang="0">
                  <a:pos x="408" y="703"/>
                </a:cxn>
                <a:cxn ang="0">
                  <a:pos x="373" y="700"/>
                </a:cxn>
                <a:cxn ang="0">
                  <a:pos x="301" y="663"/>
                </a:cxn>
                <a:cxn ang="0">
                  <a:pos x="283" y="639"/>
                </a:cxn>
                <a:cxn ang="0">
                  <a:pos x="293" y="601"/>
                </a:cxn>
                <a:cxn ang="0">
                  <a:pos x="276" y="583"/>
                </a:cxn>
                <a:cxn ang="0">
                  <a:pos x="185" y="550"/>
                </a:cxn>
                <a:cxn ang="0">
                  <a:pos x="104" y="508"/>
                </a:cxn>
                <a:cxn ang="0">
                  <a:pos x="14" y="442"/>
                </a:cxn>
                <a:cxn ang="0">
                  <a:pos x="61" y="357"/>
                </a:cxn>
                <a:cxn ang="0">
                  <a:pos x="127" y="288"/>
                </a:cxn>
                <a:cxn ang="0">
                  <a:pos x="156" y="302"/>
                </a:cxn>
                <a:cxn ang="0">
                  <a:pos x="156" y="327"/>
                </a:cxn>
                <a:cxn ang="0">
                  <a:pos x="169" y="334"/>
                </a:cxn>
                <a:cxn ang="0">
                  <a:pos x="203" y="337"/>
                </a:cxn>
                <a:cxn ang="0">
                  <a:pos x="223" y="331"/>
                </a:cxn>
                <a:cxn ang="0">
                  <a:pos x="238" y="300"/>
                </a:cxn>
                <a:cxn ang="0">
                  <a:pos x="258" y="281"/>
                </a:cxn>
                <a:cxn ang="0">
                  <a:pos x="284" y="276"/>
                </a:cxn>
                <a:cxn ang="0">
                  <a:pos x="293" y="259"/>
                </a:cxn>
                <a:cxn ang="0">
                  <a:pos x="298" y="217"/>
                </a:cxn>
                <a:cxn ang="0">
                  <a:pos x="324" y="184"/>
                </a:cxn>
                <a:cxn ang="0">
                  <a:pos x="392" y="148"/>
                </a:cxn>
                <a:cxn ang="0">
                  <a:pos x="442" y="131"/>
                </a:cxn>
                <a:cxn ang="0">
                  <a:pos x="449" y="103"/>
                </a:cxn>
                <a:cxn ang="0">
                  <a:pos x="440" y="87"/>
                </a:cxn>
                <a:cxn ang="0">
                  <a:pos x="453" y="61"/>
                </a:cxn>
                <a:cxn ang="0">
                  <a:pos x="481" y="44"/>
                </a:cxn>
                <a:cxn ang="0">
                  <a:pos x="503" y="26"/>
                </a:cxn>
                <a:cxn ang="0">
                  <a:pos x="538" y="4"/>
                </a:cxn>
                <a:cxn ang="0">
                  <a:pos x="562" y="0"/>
                </a:cxn>
                <a:cxn ang="0">
                  <a:pos x="590" y="34"/>
                </a:cxn>
                <a:cxn ang="0">
                  <a:pos x="590" y="74"/>
                </a:cxn>
                <a:cxn ang="0">
                  <a:pos x="593" y="111"/>
                </a:cxn>
                <a:cxn ang="0">
                  <a:pos x="623" y="128"/>
                </a:cxn>
                <a:cxn ang="0">
                  <a:pos x="646" y="156"/>
                </a:cxn>
                <a:cxn ang="0">
                  <a:pos x="644" y="220"/>
                </a:cxn>
                <a:cxn ang="0">
                  <a:pos x="646" y="271"/>
                </a:cxn>
                <a:cxn ang="0">
                  <a:pos x="653" y="294"/>
                </a:cxn>
                <a:cxn ang="0">
                  <a:pos x="641" y="314"/>
                </a:cxn>
                <a:cxn ang="0">
                  <a:pos x="637" y="347"/>
                </a:cxn>
                <a:cxn ang="0">
                  <a:pos x="640" y="371"/>
                </a:cxn>
                <a:cxn ang="0">
                  <a:pos x="612" y="396"/>
                </a:cxn>
                <a:cxn ang="0">
                  <a:pos x="598" y="409"/>
                </a:cxn>
                <a:cxn ang="0">
                  <a:pos x="725" y="553"/>
                </a:cxn>
              </a:cxnLst>
              <a:rect l="0" t="0" r="r" b="b"/>
              <a:pathLst>
                <a:path w="765" h="704">
                  <a:moveTo>
                    <a:pt x="744" y="571"/>
                  </a:moveTo>
                  <a:lnTo>
                    <a:pt x="744" y="571"/>
                  </a:lnTo>
                  <a:lnTo>
                    <a:pt x="745" y="576"/>
                  </a:lnTo>
                  <a:lnTo>
                    <a:pt x="747" y="581"/>
                  </a:lnTo>
                  <a:lnTo>
                    <a:pt x="753" y="590"/>
                  </a:lnTo>
                  <a:lnTo>
                    <a:pt x="760" y="600"/>
                  </a:lnTo>
                  <a:lnTo>
                    <a:pt x="762" y="605"/>
                  </a:lnTo>
                  <a:lnTo>
                    <a:pt x="765" y="610"/>
                  </a:lnTo>
                  <a:lnTo>
                    <a:pt x="765" y="610"/>
                  </a:lnTo>
                  <a:lnTo>
                    <a:pt x="757" y="618"/>
                  </a:lnTo>
                  <a:lnTo>
                    <a:pt x="748" y="624"/>
                  </a:lnTo>
                  <a:lnTo>
                    <a:pt x="730" y="636"/>
                  </a:lnTo>
                  <a:lnTo>
                    <a:pt x="692" y="658"/>
                  </a:lnTo>
                  <a:lnTo>
                    <a:pt x="692" y="658"/>
                  </a:lnTo>
                  <a:lnTo>
                    <a:pt x="683" y="665"/>
                  </a:lnTo>
                  <a:lnTo>
                    <a:pt x="674" y="670"/>
                  </a:lnTo>
                  <a:lnTo>
                    <a:pt x="662" y="674"/>
                  </a:lnTo>
                  <a:lnTo>
                    <a:pt x="650" y="676"/>
                  </a:lnTo>
                  <a:lnTo>
                    <a:pt x="637" y="678"/>
                  </a:lnTo>
                  <a:lnTo>
                    <a:pt x="624" y="679"/>
                  </a:lnTo>
                  <a:lnTo>
                    <a:pt x="594" y="680"/>
                  </a:lnTo>
                  <a:lnTo>
                    <a:pt x="563" y="680"/>
                  </a:lnTo>
                  <a:lnTo>
                    <a:pt x="528" y="680"/>
                  </a:lnTo>
                  <a:lnTo>
                    <a:pt x="492" y="682"/>
                  </a:lnTo>
                  <a:lnTo>
                    <a:pt x="473" y="684"/>
                  </a:lnTo>
                  <a:lnTo>
                    <a:pt x="455" y="687"/>
                  </a:lnTo>
                  <a:lnTo>
                    <a:pt x="455" y="687"/>
                  </a:lnTo>
                  <a:lnTo>
                    <a:pt x="443" y="691"/>
                  </a:lnTo>
                  <a:lnTo>
                    <a:pt x="430" y="695"/>
                  </a:lnTo>
                  <a:lnTo>
                    <a:pt x="418" y="700"/>
                  </a:lnTo>
                  <a:lnTo>
                    <a:pt x="408" y="703"/>
                  </a:lnTo>
                  <a:lnTo>
                    <a:pt x="408" y="703"/>
                  </a:lnTo>
                  <a:lnTo>
                    <a:pt x="400" y="704"/>
                  </a:lnTo>
                  <a:lnTo>
                    <a:pt x="391" y="704"/>
                  </a:lnTo>
                  <a:lnTo>
                    <a:pt x="382" y="703"/>
                  </a:lnTo>
                  <a:lnTo>
                    <a:pt x="373" y="700"/>
                  </a:lnTo>
                  <a:lnTo>
                    <a:pt x="353" y="693"/>
                  </a:lnTo>
                  <a:lnTo>
                    <a:pt x="333" y="684"/>
                  </a:lnTo>
                  <a:lnTo>
                    <a:pt x="315" y="674"/>
                  </a:lnTo>
                  <a:lnTo>
                    <a:pt x="301" y="663"/>
                  </a:lnTo>
                  <a:lnTo>
                    <a:pt x="289" y="653"/>
                  </a:lnTo>
                  <a:lnTo>
                    <a:pt x="283" y="645"/>
                  </a:lnTo>
                  <a:lnTo>
                    <a:pt x="283" y="645"/>
                  </a:lnTo>
                  <a:lnTo>
                    <a:pt x="283" y="639"/>
                  </a:lnTo>
                  <a:lnTo>
                    <a:pt x="284" y="632"/>
                  </a:lnTo>
                  <a:lnTo>
                    <a:pt x="289" y="619"/>
                  </a:lnTo>
                  <a:lnTo>
                    <a:pt x="292" y="607"/>
                  </a:lnTo>
                  <a:lnTo>
                    <a:pt x="293" y="601"/>
                  </a:lnTo>
                  <a:lnTo>
                    <a:pt x="292" y="594"/>
                  </a:lnTo>
                  <a:lnTo>
                    <a:pt x="292" y="594"/>
                  </a:lnTo>
                  <a:lnTo>
                    <a:pt x="284" y="588"/>
                  </a:lnTo>
                  <a:lnTo>
                    <a:pt x="276" y="583"/>
                  </a:lnTo>
                  <a:lnTo>
                    <a:pt x="259" y="575"/>
                  </a:lnTo>
                  <a:lnTo>
                    <a:pt x="242" y="567"/>
                  </a:lnTo>
                  <a:lnTo>
                    <a:pt x="223" y="562"/>
                  </a:lnTo>
                  <a:lnTo>
                    <a:pt x="185" y="550"/>
                  </a:lnTo>
                  <a:lnTo>
                    <a:pt x="165" y="543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04" y="508"/>
                  </a:lnTo>
                  <a:lnTo>
                    <a:pt x="63" y="483"/>
                  </a:lnTo>
                  <a:lnTo>
                    <a:pt x="45" y="469"/>
                  </a:lnTo>
                  <a:lnTo>
                    <a:pt x="28" y="456"/>
                  </a:lnTo>
                  <a:lnTo>
                    <a:pt x="14" y="442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30" y="392"/>
                  </a:lnTo>
                  <a:lnTo>
                    <a:pt x="61" y="357"/>
                  </a:lnTo>
                  <a:lnTo>
                    <a:pt x="92" y="323"/>
                  </a:lnTo>
                  <a:lnTo>
                    <a:pt x="122" y="289"/>
                  </a:lnTo>
                  <a:lnTo>
                    <a:pt x="122" y="289"/>
                  </a:lnTo>
                  <a:lnTo>
                    <a:pt x="127" y="288"/>
                  </a:lnTo>
                  <a:lnTo>
                    <a:pt x="131" y="289"/>
                  </a:lnTo>
                  <a:lnTo>
                    <a:pt x="140" y="292"/>
                  </a:lnTo>
                  <a:lnTo>
                    <a:pt x="148" y="296"/>
                  </a:lnTo>
                  <a:lnTo>
                    <a:pt x="156" y="302"/>
                  </a:lnTo>
                  <a:lnTo>
                    <a:pt x="156" y="302"/>
                  </a:lnTo>
                  <a:lnTo>
                    <a:pt x="155" y="311"/>
                  </a:lnTo>
                  <a:lnTo>
                    <a:pt x="155" y="319"/>
                  </a:lnTo>
                  <a:lnTo>
                    <a:pt x="156" y="327"/>
                  </a:lnTo>
                  <a:lnTo>
                    <a:pt x="157" y="331"/>
                  </a:lnTo>
                  <a:lnTo>
                    <a:pt x="160" y="335"/>
                  </a:lnTo>
                  <a:lnTo>
                    <a:pt x="160" y="335"/>
                  </a:lnTo>
                  <a:lnTo>
                    <a:pt x="169" y="334"/>
                  </a:lnTo>
                  <a:lnTo>
                    <a:pt x="178" y="332"/>
                  </a:lnTo>
                  <a:lnTo>
                    <a:pt x="185" y="334"/>
                  </a:lnTo>
                  <a:lnTo>
                    <a:pt x="191" y="335"/>
                  </a:lnTo>
                  <a:lnTo>
                    <a:pt x="203" y="337"/>
                  </a:lnTo>
                  <a:lnTo>
                    <a:pt x="210" y="337"/>
                  </a:lnTo>
                  <a:lnTo>
                    <a:pt x="215" y="336"/>
                  </a:lnTo>
                  <a:lnTo>
                    <a:pt x="215" y="336"/>
                  </a:lnTo>
                  <a:lnTo>
                    <a:pt x="223" y="331"/>
                  </a:lnTo>
                  <a:lnTo>
                    <a:pt x="228" y="323"/>
                  </a:lnTo>
                  <a:lnTo>
                    <a:pt x="232" y="315"/>
                  </a:lnTo>
                  <a:lnTo>
                    <a:pt x="236" y="307"/>
                  </a:lnTo>
                  <a:lnTo>
                    <a:pt x="238" y="300"/>
                  </a:lnTo>
                  <a:lnTo>
                    <a:pt x="243" y="292"/>
                  </a:lnTo>
                  <a:lnTo>
                    <a:pt x="250" y="287"/>
                  </a:lnTo>
                  <a:lnTo>
                    <a:pt x="254" y="284"/>
                  </a:lnTo>
                  <a:lnTo>
                    <a:pt x="258" y="281"/>
                  </a:lnTo>
                  <a:lnTo>
                    <a:pt x="258" y="281"/>
                  </a:lnTo>
                  <a:lnTo>
                    <a:pt x="276" y="279"/>
                  </a:lnTo>
                  <a:lnTo>
                    <a:pt x="280" y="277"/>
                  </a:lnTo>
                  <a:lnTo>
                    <a:pt x="284" y="276"/>
                  </a:lnTo>
                  <a:lnTo>
                    <a:pt x="288" y="274"/>
                  </a:lnTo>
                  <a:lnTo>
                    <a:pt x="290" y="270"/>
                  </a:lnTo>
                  <a:lnTo>
                    <a:pt x="290" y="270"/>
                  </a:lnTo>
                  <a:lnTo>
                    <a:pt x="293" y="259"/>
                  </a:lnTo>
                  <a:lnTo>
                    <a:pt x="293" y="249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8" y="217"/>
                  </a:lnTo>
                  <a:lnTo>
                    <a:pt x="303" y="208"/>
                  </a:lnTo>
                  <a:lnTo>
                    <a:pt x="310" y="199"/>
                  </a:lnTo>
                  <a:lnTo>
                    <a:pt x="316" y="190"/>
                  </a:lnTo>
                  <a:lnTo>
                    <a:pt x="324" y="184"/>
                  </a:lnTo>
                  <a:lnTo>
                    <a:pt x="333" y="177"/>
                  </a:lnTo>
                  <a:lnTo>
                    <a:pt x="352" y="165"/>
                  </a:lnTo>
                  <a:lnTo>
                    <a:pt x="371" y="155"/>
                  </a:lnTo>
                  <a:lnTo>
                    <a:pt x="392" y="148"/>
                  </a:lnTo>
                  <a:lnTo>
                    <a:pt x="413" y="142"/>
                  </a:lnTo>
                  <a:lnTo>
                    <a:pt x="434" y="138"/>
                  </a:lnTo>
                  <a:lnTo>
                    <a:pt x="434" y="138"/>
                  </a:lnTo>
                  <a:lnTo>
                    <a:pt x="442" y="131"/>
                  </a:lnTo>
                  <a:lnTo>
                    <a:pt x="447" y="122"/>
                  </a:lnTo>
                  <a:lnTo>
                    <a:pt x="449" y="113"/>
                  </a:lnTo>
                  <a:lnTo>
                    <a:pt x="449" y="108"/>
                  </a:lnTo>
                  <a:lnTo>
                    <a:pt x="449" y="103"/>
                  </a:lnTo>
                  <a:lnTo>
                    <a:pt x="449" y="103"/>
                  </a:lnTo>
                  <a:lnTo>
                    <a:pt x="447" y="98"/>
                  </a:lnTo>
                  <a:lnTo>
                    <a:pt x="443" y="92"/>
                  </a:lnTo>
                  <a:lnTo>
                    <a:pt x="440" y="87"/>
                  </a:lnTo>
                  <a:lnTo>
                    <a:pt x="439" y="81"/>
                  </a:lnTo>
                  <a:lnTo>
                    <a:pt x="439" y="81"/>
                  </a:lnTo>
                  <a:lnTo>
                    <a:pt x="448" y="68"/>
                  </a:lnTo>
                  <a:lnTo>
                    <a:pt x="453" y="61"/>
                  </a:lnTo>
                  <a:lnTo>
                    <a:pt x="460" y="55"/>
                  </a:lnTo>
                  <a:lnTo>
                    <a:pt x="466" y="51"/>
                  </a:lnTo>
                  <a:lnTo>
                    <a:pt x="473" y="47"/>
                  </a:lnTo>
                  <a:lnTo>
                    <a:pt x="481" y="44"/>
                  </a:lnTo>
                  <a:lnTo>
                    <a:pt x="490" y="43"/>
                  </a:lnTo>
                  <a:lnTo>
                    <a:pt x="490" y="43"/>
                  </a:lnTo>
                  <a:lnTo>
                    <a:pt x="496" y="34"/>
                  </a:lnTo>
                  <a:lnTo>
                    <a:pt x="503" y="26"/>
                  </a:lnTo>
                  <a:lnTo>
                    <a:pt x="511" y="18"/>
                  </a:lnTo>
                  <a:lnTo>
                    <a:pt x="519" y="13"/>
                  </a:lnTo>
                  <a:lnTo>
                    <a:pt x="528" y="8"/>
                  </a:lnTo>
                  <a:lnTo>
                    <a:pt x="538" y="4"/>
                  </a:lnTo>
                  <a:lnTo>
                    <a:pt x="549" y="2"/>
                  </a:lnTo>
                  <a:lnTo>
                    <a:pt x="560" y="1"/>
                  </a:lnTo>
                  <a:lnTo>
                    <a:pt x="560" y="1"/>
                  </a:lnTo>
                  <a:lnTo>
                    <a:pt x="562" y="0"/>
                  </a:lnTo>
                  <a:lnTo>
                    <a:pt x="562" y="0"/>
                  </a:lnTo>
                  <a:lnTo>
                    <a:pt x="572" y="11"/>
                  </a:lnTo>
                  <a:lnTo>
                    <a:pt x="581" y="22"/>
                  </a:lnTo>
                  <a:lnTo>
                    <a:pt x="590" y="34"/>
                  </a:lnTo>
                  <a:lnTo>
                    <a:pt x="599" y="45"/>
                  </a:lnTo>
                  <a:lnTo>
                    <a:pt x="599" y="45"/>
                  </a:lnTo>
                  <a:lnTo>
                    <a:pt x="593" y="64"/>
                  </a:lnTo>
                  <a:lnTo>
                    <a:pt x="590" y="74"/>
                  </a:lnTo>
                  <a:lnTo>
                    <a:pt x="589" y="83"/>
                  </a:lnTo>
                  <a:lnTo>
                    <a:pt x="588" y="92"/>
                  </a:lnTo>
                  <a:lnTo>
                    <a:pt x="589" y="101"/>
                  </a:lnTo>
                  <a:lnTo>
                    <a:pt x="593" y="111"/>
                  </a:lnTo>
                  <a:lnTo>
                    <a:pt x="599" y="120"/>
                  </a:lnTo>
                  <a:lnTo>
                    <a:pt x="599" y="120"/>
                  </a:lnTo>
                  <a:lnTo>
                    <a:pt x="612" y="122"/>
                  </a:lnTo>
                  <a:lnTo>
                    <a:pt x="623" y="128"/>
                  </a:lnTo>
                  <a:lnTo>
                    <a:pt x="632" y="133"/>
                  </a:lnTo>
                  <a:lnTo>
                    <a:pt x="639" y="139"/>
                  </a:lnTo>
                  <a:lnTo>
                    <a:pt x="642" y="147"/>
                  </a:lnTo>
                  <a:lnTo>
                    <a:pt x="646" y="156"/>
                  </a:lnTo>
                  <a:lnTo>
                    <a:pt x="648" y="167"/>
                  </a:lnTo>
                  <a:lnTo>
                    <a:pt x="649" y="177"/>
                  </a:lnTo>
                  <a:lnTo>
                    <a:pt x="646" y="198"/>
                  </a:lnTo>
                  <a:lnTo>
                    <a:pt x="644" y="220"/>
                  </a:lnTo>
                  <a:lnTo>
                    <a:pt x="641" y="242"/>
                  </a:lnTo>
                  <a:lnTo>
                    <a:pt x="640" y="263"/>
                  </a:lnTo>
                  <a:lnTo>
                    <a:pt x="640" y="263"/>
                  </a:lnTo>
                  <a:lnTo>
                    <a:pt x="646" y="271"/>
                  </a:lnTo>
                  <a:lnTo>
                    <a:pt x="650" y="280"/>
                  </a:lnTo>
                  <a:lnTo>
                    <a:pt x="653" y="284"/>
                  </a:lnTo>
                  <a:lnTo>
                    <a:pt x="653" y="289"/>
                  </a:lnTo>
                  <a:lnTo>
                    <a:pt x="653" y="294"/>
                  </a:lnTo>
                  <a:lnTo>
                    <a:pt x="650" y="300"/>
                  </a:lnTo>
                  <a:lnTo>
                    <a:pt x="650" y="300"/>
                  </a:lnTo>
                  <a:lnTo>
                    <a:pt x="645" y="306"/>
                  </a:lnTo>
                  <a:lnTo>
                    <a:pt x="641" y="314"/>
                  </a:lnTo>
                  <a:lnTo>
                    <a:pt x="639" y="322"/>
                  </a:lnTo>
                  <a:lnTo>
                    <a:pt x="637" y="330"/>
                  </a:lnTo>
                  <a:lnTo>
                    <a:pt x="637" y="339"/>
                  </a:lnTo>
                  <a:lnTo>
                    <a:pt x="637" y="347"/>
                  </a:lnTo>
                  <a:lnTo>
                    <a:pt x="640" y="356"/>
                  </a:lnTo>
                  <a:lnTo>
                    <a:pt x="642" y="364"/>
                  </a:lnTo>
                  <a:lnTo>
                    <a:pt x="642" y="364"/>
                  </a:lnTo>
                  <a:lnTo>
                    <a:pt x="640" y="371"/>
                  </a:lnTo>
                  <a:lnTo>
                    <a:pt x="636" y="378"/>
                  </a:lnTo>
                  <a:lnTo>
                    <a:pt x="631" y="383"/>
                  </a:lnTo>
                  <a:lnTo>
                    <a:pt x="626" y="388"/>
                  </a:lnTo>
                  <a:lnTo>
                    <a:pt x="612" y="396"/>
                  </a:lnTo>
                  <a:lnTo>
                    <a:pt x="599" y="403"/>
                  </a:lnTo>
                  <a:lnTo>
                    <a:pt x="599" y="403"/>
                  </a:lnTo>
                  <a:lnTo>
                    <a:pt x="598" y="409"/>
                  </a:lnTo>
                  <a:lnTo>
                    <a:pt x="598" y="409"/>
                  </a:lnTo>
                  <a:lnTo>
                    <a:pt x="632" y="451"/>
                  </a:lnTo>
                  <a:lnTo>
                    <a:pt x="667" y="493"/>
                  </a:lnTo>
                  <a:lnTo>
                    <a:pt x="705" y="533"/>
                  </a:lnTo>
                  <a:lnTo>
                    <a:pt x="725" y="553"/>
                  </a:lnTo>
                  <a:lnTo>
                    <a:pt x="744" y="571"/>
                  </a:lnTo>
                  <a:lnTo>
                    <a:pt x="744" y="57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2" name="Freeform 23"/>
            <p:cNvSpPr>
              <a:spLocks/>
            </p:cNvSpPr>
            <p:nvPr/>
          </p:nvSpPr>
          <p:spPr bwMode="auto">
            <a:xfrm>
              <a:off x="1904216" y="3336175"/>
              <a:ext cx="1418145" cy="899723"/>
            </a:xfrm>
            <a:custGeom>
              <a:avLst/>
              <a:gdLst/>
              <a:ahLst/>
              <a:cxnLst>
                <a:cxn ang="0">
                  <a:pos x="295" y="53"/>
                </a:cxn>
                <a:cxn ang="0">
                  <a:pos x="474" y="195"/>
                </a:cxn>
                <a:cxn ang="0">
                  <a:pos x="519" y="237"/>
                </a:cxn>
                <a:cxn ang="0">
                  <a:pos x="621" y="302"/>
                </a:cxn>
                <a:cxn ang="0">
                  <a:pos x="716" y="335"/>
                </a:cxn>
                <a:cxn ang="0">
                  <a:pos x="766" y="362"/>
                </a:cxn>
                <a:cxn ang="0">
                  <a:pos x="763" y="387"/>
                </a:cxn>
                <a:cxn ang="0">
                  <a:pos x="757" y="413"/>
                </a:cxn>
                <a:cxn ang="0">
                  <a:pos x="807" y="452"/>
                </a:cxn>
                <a:cxn ang="0">
                  <a:pos x="865" y="472"/>
                </a:cxn>
                <a:cxn ang="0">
                  <a:pos x="892" y="468"/>
                </a:cxn>
                <a:cxn ang="0">
                  <a:pos x="929" y="455"/>
                </a:cxn>
                <a:cxn ang="0">
                  <a:pos x="1037" y="448"/>
                </a:cxn>
                <a:cxn ang="0">
                  <a:pos x="1124" y="444"/>
                </a:cxn>
                <a:cxn ang="0">
                  <a:pos x="1166" y="426"/>
                </a:cxn>
                <a:cxn ang="0">
                  <a:pos x="1173" y="447"/>
                </a:cxn>
                <a:cxn ang="0">
                  <a:pos x="1167" y="490"/>
                </a:cxn>
                <a:cxn ang="0">
                  <a:pos x="1171" y="512"/>
                </a:cxn>
                <a:cxn ang="0">
                  <a:pos x="1174" y="537"/>
                </a:cxn>
                <a:cxn ang="0">
                  <a:pos x="1176" y="563"/>
                </a:cxn>
                <a:cxn ang="0">
                  <a:pos x="1157" y="580"/>
                </a:cxn>
                <a:cxn ang="0">
                  <a:pos x="1116" y="615"/>
                </a:cxn>
                <a:cxn ang="0">
                  <a:pos x="1115" y="640"/>
                </a:cxn>
                <a:cxn ang="0">
                  <a:pos x="1100" y="670"/>
                </a:cxn>
                <a:cxn ang="0">
                  <a:pos x="1043" y="720"/>
                </a:cxn>
                <a:cxn ang="0">
                  <a:pos x="985" y="748"/>
                </a:cxn>
                <a:cxn ang="0">
                  <a:pos x="959" y="744"/>
                </a:cxn>
                <a:cxn ang="0">
                  <a:pos x="931" y="700"/>
                </a:cxn>
                <a:cxn ang="0">
                  <a:pos x="897" y="665"/>
                </a:cxn>
                <a:cxn ang="0">
                  <a:pos x="862" y="658"/>
                </a:cxn>
                <a:cxn ang="0">
                  <a:pos x="806" y="633"/>
                </a:cxn>
                <a:cxn ang="0">
                  <a:pos x="762" y="622"/>
                </a:cxn>
                <a:cxn ang="0">
                  <a:pos x="730" y="627"/>
                </a:cxn>
                <a:cxn ang="0">
                  <a:pos x="678" y="643"/>
                </a:cxn>
                <a:cxn ang="0">
                  <a:pos x="642" y="640"/>
                </a:cxn>
                <a:cxn ang="0">
                  <a:pos x="604" y="627"/>
                </a:cxn>
                <a:cxn ang="0">
                  <a:pos x="479" y="536"/>
                </a:cxn>
                <a:cxn ang="0">
                  <a:pos x="393" y="463"/>
                </a:cxn>
                <a:cxn ang="0">
                  <a:pos x="385" y="439"/>
                </a:cxn>
                <a:cxn ang="0">
                  <a:pos x="374" y="430"/>
                </a:cxn>
                <a:cxn ang="0">
                  <a:pos x="355" y="433"/>
                </a:cxn>
                <a:cxn ang="0">
                  <a:pos x="288" y="387"/>
                </a:cxn>
                <a:cxn ang="0">
                  <a:pos x="260" y="370"/>
                </a:cxn>
                <a:cxn ang="0">
                  <a:pos x="215" y="357"/>
                </a:cxn>
                <a:cxn ang="0">
                  <a:pos x="191" y="343"/>
                </a:cxn>
                <a:cxn ang="0">
                  <a:pos x="146" y="298"/>
                </a:cxn>
                <a:cxn ang="0">
                  <a:pos x="68" y="244"/>
                </a:cxn>
                <a:cxn ang="0">
                  <a:pos x="41" y="185"/>
                </a:cxn>
                <a:cxn ang="0">
                  <a:pos x="128" y="159"/>
                </a:cxn>
                <a:cxn ang="0">
                  <a:pos x="171" y="135"/>
                </a:cxn>
                <a:cxn ang="0">
                  <a:pos x="176" y="81"/>
                </a:cxn>
                <a:cxn ang="0">
                  <a:pos x="187" y="62"/>
                </a:cxn>
                <a:cxn ang="0">
                  <a:pos x="202" y="48"/>
                </a:cxn>
                <a:cxn ang="0">
                  <a:pos x="222" y="6"/>
                </a:cxn>
                <a:cxn ang="0">
                  <a:pos x="239" y="0"/>
                </a:cxn>
              </a:cxnLst>
              <a:rect l="0" t="0" r="r" b="b"/>
              <a:pathLst>
                <a:path w="1179" h="748">
                  <a:moveTo>
                    <a:pt x="239" y="0"/>
                  </a:moveTo>
                  <a:lnTo>
                    <a:pt x="239" y="0"/>
                  </a:lnTo>
                  <a:lnTo>
                    <a:pt x="266" y="27"/>
                  </a:lnTo>
                  <a:lnTo>
                    <a:pt x="295" y="53"/>
                  </a:lnTo>
                  <a:lnTo>
                    <a:pt x="324" y="78"/>
                  </a:lnTo>
                  <a:lnTo>
                    <a:pt x="352" y="103"/>
                  </a:lnTo>
                  <a:lnTo>
                    <a:pt x="414" y="150"/>
                  </a:lnTo>
                  <a:lnTo>
                    <a:pt x="474" y="195"/>
                  </a:lnTo>
                  <a:lnTo>
                    <a:pt x="474" y="195"/>
                  </a:lnTo>
                  <a:lnTo>
                    <a:pt x="488" y="210"/>
                  </a:lnTo>
                  <a:lnTo>
                    <a:pt x="502" y="224"/>
                  </a:lnTo>
                  <a:lnTo>
                    <a:pt x="519" y="237"/>
                  </a:lnTo>
                  <a:lnTo>
                    <a:pt x="537" y="251"/>
                  </a:lnTo>
                  <a:lnTo>
                    <a:pt x="578" y="276"/>
                  </a:lnTo>
                  <a:lnTo>
                    <a:pt x="621" y="302"/>
                  </a:lnTo>
                  <a:lnTo>
                    <a:pt x="621" y="302"/>
                  </a:lnTo>
                  <a:lnTo>
                    <a:pt x="639" y="311"/>
                  </a:lnTo>
                  <a:lnTo>
                    <a:pt x="659" y="318"/>
                  </a:lnTo>
                  <a:lnTo>
                    <a:pt x="697" y="330"/>
                  </a:lnTo>
                  <a:lnTo>
                    <a:pt x="716" y="335"/>
                  </a:lnTo>
                  <a:lnTo>
                    <a:pt x="733" y="343"/>
                  </a:lnTo>
                  <a:lnTo>
                    <a:pt x="750" y="351"/>
                  </a:lnTo>
                  <a:lnTo>
                    <a:pt x="758" y="356"/>
                  </a:lnTo>
                  <a:lnTo>
                    <a:pt x="766" y="362"/>
                  </a:lnTo>
                  <a:lnTo>
                    <a:pt x="766" y="362"/>
                  </a:lnTo>
                  <a:lnTo>
                    <a:pt x="767" y="369"/>
                  </a:lnTo>
                  <a:lnTo>
                    <a:pt x="766" y="375"/>
                  </a:lnTo>
                  <a:lnTo>
                    <a:pt x="763" y="387"/>
                  </a:lnTo>
                  <a:lnTo>
                    <a:pt x="758" y="400"/>
                  </a:lnTo>
                  <a:lnTo>
                    <a:pt x="757" y="407"/>
                  </a:lnTo>
                  <a:lnTo>
                    <a:pt x="757" y="413"/>
                  </a:lnTo>
                  <a:lnTo>
                    <a:pt x="757" y="413"/>
                  </a:lnTo>
                  <a:lnTo>
                    <a:pt x="763" y="421"/>
                  </a:lnTo>
                  <a:lnTo>
                    <a:pt x="775" y="431"/>
                  </a:lnTo>
                  <a:lnTo>
                    <a:pt x="789" y="442"/>
                  </a:lnTo>
                  <a:lnTo>
                    <a:pt x="807" y="452"/>
                  </a:lnTo>
                  <a:lnTo>
                    <a:pt x="827" y="461"/>
                  </a:lnTo>
                  <a:lnTo>
                    <a:pt x="847" y="468"/>
                  </a:lnTo>
                  <a:lnTo>
                    <a:pt x="856" y="471"/>
                  </a:lnTo>
                  <a:lnTo>
                    <a:pt x="865" y="472"/>
                  </a:lnTo>
                  <a:lnTo>
                    <a:pt x="874" y="472"/>
                  </a:lnTo>
                  <a:lnTo>
                    <a:pt x="882" y="471"/>
                  </a:lnTo>
                  <a:lnTo>
                    <a:pt x="882" y="471"/>
                  </a:lnTo>
                  <a:lnTo>
                    <a:pt x="892" y="468"/>
                  </a:lnTo>
                  <a:lnTo>
                    <a:pt x="904" y="463"/>
                  </a:lnTo>
                  <a:lnTo>
                    <a:pt x="917" y="459"/>
                  </a:lnTo>
                  <a:lnTo>
                    <a:pt x="929" y="455"/>
                  </a:lnTo>
                  <a:lnTo>
                    <a:pt x="929" y="455"/>
                  </a:lnTo>
                  <a:lnTo>
                    <a:pt x="947" y="452"/>
                  </a:lnTo>
                  <a:lnTo>
                    <a:pt x="966" y="450"/>
                  </a:lnTo>
                  <a:lnTo>
                    <a:pt x="1002" y="448"/>
                  </a:lnTo>
                  <a:lnTo>
                    <a:pt x="1037" y="448"/>
                  </a:lnTo>
                  <a:lnTo>
                    <a:pt x="1068" y="448"/>
                  </a:lnTo>
                  <a:lnTo>
                    <a:pt x="1098" y="447"/>
                  </a:lnTo>
                  <a:lnTo>
                    <a:pt x="1111" y="446"/>
                  </a:lnTo>
                  <a:lnTo>
                    <a:pt x="1124" y="444"/>
                  </a:lnTo>
                  <a:lnTo>
                    <a:pt x="1136" y="442"/>
                  </a:lnTo>
                  <a:lnTo>
                    <a:pt x="1148" y="438"/>
                  </a:lnTo>
                  <a:lnTo>
                    <a:pt x="1157" y="433"/>
                  </a:lnTo>
                  <a:lnTo>
                    <a:pt x="1166" y="426"/>
                  </a:lnTo>
                  <a:lnTo>
                    <a:pt x="1166" y="426"/>
                  </a:lnTo>
                  <a:lnTo>
                    <a:pt x="1170" y="431"/>
                  </a:lnTo>
                  <a:lnTo>
                    <a:pt x="1171" y="437"/>
                  </a:lnTo>
                  <a:lnTo>
                    <a:pt x="1173" y="447"/>
                  </a:lnTo>
                  <a:lnTo>
                    <a:pt x="1173" y="459"/>
                  </a:lnTo>
                  <a:lnTo>
                    <a:pt x="1170" y="469"/>
                  </a:lnTo>
                  <a:lnTo>
                    <a:pt x="1169" y="480"/>
                  </a:lnTo>
                  <a:lnTo>
                    <a:pt x="1167" y="490"/>
                  </a:lnTo>
                  <a:lnTo>
                    <a:pt x="1167" y="502"/>
                  </a:lnTo>
                  <a:lnTo>
                    <a:pt x="1169" y="507"/>
                  </a:lnTo>
                  <a:lnTo>
                    <a:pt x="1171" y="512"/>
                  </a:lnTo>
                  <a:lnTo>
                    <a:pt x="1171" y="512"/>
                  </a:lnTo>
                  <a:lnTo>
                    <a:pt x="1169" y="519"/>
                  </a:lnTo>
                  <a:lnTo>
                    <a:pt x="1170" y="525"/>
                  </a:lnTo>
                  <a:lnTo>
                    <a:pt x="1171" y="532"/>
                  </a:lnTo>
                  <a:lnTo>
                    <a:pt x="1174" y="537"/>
                  </a:lnTo>
                  <a:lnTo>
                    <a:pt x="1176" y="544"/>
                  </a:lnTo>
                  <a:lnTo>
                    <a:pt x="1179" y="550"/>
                  </a:lnTo>
                  <a:lnTo>
                    <a:pt x="1179" y="557"/>
                  </a:lnTo>
                  <a:lnTo>
                    <a:pt x="1176" y="563"/>
                  </a:lnTo>
                  <a:lnTo>
                    <a:pt x="1176" y="563"/>
                  </a:lnTo>
                  <a:lnTo>
                    <a:pt x="1173" y="567"/>
                  </a:lnTo>
                  <a:lnTo>
                    <a:pt x="1169" y="572"/>
                  </a:lnTo>
                  <a:lnTo>
                    <a:pt x="1157" y="580"/>
                  </a:lnTo>
                  <a:lnTo>
                    <a:pt x="1133" y="597"/>
                  </a:lnTo>
                  <a:lnTo>
                    <a:pt x="1124" y="606"/>
                  </a:lnTo>
                  <a:lnTo>
                    <a:pt x="1119" y="610"/>
                  </a:lnTo>
                  <a:lnTo>
                    <a:pt x="1116" y="615"/>
                  </a:lnTo>
                  <a:lnTo>
                    <a:pt x="1114" y="620"/>
                  </a:lnTo>
                  <a:lnTo>
                    <a:pt x="1114" y="627"/>
                  </a:lnTo>
                  <a:lnTo>
                    <a:pt x="1114" y="633"/>
                  </a:lnTo>
                  <a:lnTo>
                    <a:pt x="1115" y="640"/>
                  </a:lnTo>
                  <a:lnTo>
                    <a:pt x="1115" y="640"/>
                  </a:lnTo>
                  <a:lnTo>
                    <a:pt x="1111" y="650"/>
                  </a:lnTo>
                  <a:lnTo>
                    <a:pt x="1106" y="660"/>
                  </a:lnTo>
                  <a:lnTo>
                    <a:pt x="1100" y="670"/>
                  </a:lnTo>
                  <a:lnTo>
                    <a:pt x="1093" y="678"/>
                  </a:lnTo>
                  <a:lnTo>
                    <a:pt x="1079" y="693"/>
                  </a:lnTo>
                  <a:lnTo>
                    <a:pt x="1062" y="708"/>
                  </a:lnTo>
                  <a:lnTo>
                    <a:pt x="1043" y="720"/>
                  </a:lnTo>
                  <a:lnTo>
                    <a:pt x="1025" y="730"/>
                  </a:lnTo>
                  <a:lnTo>
                    <a:pt x="1004" y="740"/>
                  </a:lnTo>
                  <a:lnTo>
                    <a:pt x="985" y="748"/>
                  </a:lnTo>
                  <a:lnTo>
                    <a:pt x="985" y="748"/>
                  </a:lnTo>
                  <a:lnTo>
                    <a:pt x="978" y="747"/>
                  </a:lnTo>
                  <a:lnTo>
                    <a:pt x="970" y="747"/>
                  </a:lnTo>
                  <a:lnTo>
                    <a:pt x="963" y="746"/>
                  </a:lnTo>
                  <a:lnTo>
                    <a:pt x="959" y="744"/>
                  </a:lnTo>
                  <a:lnTo>
                    <a:pt x="956" y="742"/>
                  </a:lnTo>
                  <a:lnTo>
                    <a:pt x="956" y="742"/>
                  </a:lnTo>
                  <a:lnTo>
                    <a:pt x="944" y="721"/>
                  </a:lnTo>
                  <a:lnTo>
                    <a:pt x="931" y="700"/>
                  </a:lnTo>
                  <a:lnTo>
                    <a:pt x="923" y="691"/>
                  </a:lnTo>
                  <a:lnTo>
                    <a:pt x="916" y="682"/>
                  </a:lnTo>
                  <a:lnTo>
                    <a:pt x="907" y="673"/>
                  </a:lnTo>
                  <a:lnTo>
                    <a:pt x="897" y="665"/>
                  </a:lnTo>
                  <a:lnTo>
                    <a:pt x="897" y="665"/>
                  </a:lnTo>
                  <a:lnTo>
                    <a:pt x="886" y="663"/>
                  </a:lnTo>
                  <a:lnTo>
                    <a:pt x="874" y="661"/>
                  </a:lnTo>
                  <a:lnTo>
                    <a:pt x="862" y="658"/>
                  </a:lnTo>
                  <a:lnTo>
                    <a:pt x="850" y="657"/>
                  </a:lnTo>
                  <a:lnTo>
                    <a:pt x="850" y="657"/>
                  </a:lnTo>
                  <a:lnTo>
                    <a:pt x="826" y="645"/>
                  </a:lnTo>
                  <a:lnTo>
                    <a:pt x="806" y="633"/>
                  </a:lnTo>
                  <a:lnTo>
                    <a:pt x="796" y="630"/>
                  </a:lnTo>
                  <a:lnTo>
                    <a:pt x="785" y="626"/>
                  </a:lnTo>
                  <a:lnTo>
                    <a:pt x="773" y="623"/>
                  </a:lnTo>
                  <a:lnTo>
                    <a:pt x="762" y="622"/>
                  </a:lnTo>
                  <a:lnTo>
                    <a:pt x="762" y="622"/>
                  </a:lnTo>
                  <a:lnTo>
                    <a:pt x="750" y="622"/>
                  </a:lnTo>
                  <a:lnTo>
                    <a:pt x="740" y="624"/>
                  </a:lnTo>
                  <a:lnTo>
                    <a:pt x="730" y="627"/>
                  </a:lnTo>
                  <a:lnTo>
                    <a:pt x="720" y="631"/>
                  </a:lnTo>
                  <a:lnTo>
                    <a:pt x="700" y="639"/>
                  </a:lnTo>
                  <a:lnTo>
                    <a:pt x="690" y="641"/>
                  </a:lnTo>
                  <a:lnTo>
                    <a:pt x="678" y="643"/>
                  </a:lnTo>
                  <a:lnTo>
                    <a:pt x="678" y="643"/>
                  </a:lnTo>
                  <a:lnTo>
                    <a:pt x="668" y="643"/>
                  </a:lnTo>
                  <a:lnTo>
                    <a:pt x="655" y="643"/>
                  </a:lnTo>
                  <a:lnTo>
                    <a:pt x="642" y="640"/>
                  </a:lnTo>
                  <a:lnTo>
                    <a:pt x="626" y="636"/>
                  </a:lnTo>
                  <a:lnTo>
                    <a:pt x="626" y="636"/>
                  </a:lnTo>
                  <a:lnTo>
                    <a:pt x="616" y="632"/>
                  </a:lnTo>
                  <a:lnTo>
                    <a:pt x="604" y="627"/>
                  </a:lnTo>
                  <a:lnTo>
                    <a:pt x="577" y="610"/>
                  </a:lnTo>
                  <a:lnTo>
                    <a:pt x="545" y="588"/>
                  </a:lnTo>
                  <a:lnTo>
                    <a:pt x="511" y="563"/>
                  </a:lnTo>
                  <a:lnTo>
                    <a:pt x="479" y="536"/>
                  </a:lnTo>
                  <a:lnTo>
                    <a:pt x="447" y="510"/>
                  </a:lnTo>
                  <a:lnTo>
                    <a:pt x="398" y="468"/>
                  </a:lnTo>
                  <a:lnTo>
                    <a:pt x="398" y="468"/>
                  </a:lnTo>
                  <a:lnTo>
                    <a:pt x="393" y="463"/>
                  </a:lnTo>
                  <a:lnTo>
                    <a:pt x="390" y="457"/>
                  </a:lnTo>
                  <a:lnTo>
                    <a:pt x="387" y="454"/>
                  </a:lnTo>
                  <a:lnTo>
                    <a:pt x="386" y="448"/>
                  </a:lnTo>
                  <a:lnTo>
                    <a:pt x="385" y="439"/>
                  </a:lnTo>
                  <a:lnTo>
                    <a:pt x="384" y="434"/>
                  </a:lnTo>
                  <a:lnTo>
                    <a:pt x="381" y="430"/>
                  </a:lnTo>
                  <a:lnTo>
                    <a:pt x="381" y="430"/>
                  </a:lnTo>
                  <a:lnTo>
                    <a:pt x="374" y="430"/>
                  </a:lnTo>
                  <a:lnTo>
                    <a:pt x="368" y="431"/>
                  </a:lnTo>
                  <a:lnTo>
                    <a:pt x="361" y="433"/>
                  </a:lnTo>
                  <a:lnTo>
                    <a:pt x="355" y="433"/>
                  </a:lnTo>
                  <a:lnTo>
                    <a:pt x="355" y="433"/>
                  </a:lnTo>
                  <a:lnTo>
                    <a:pt x="343" y="426"/>
                  </a:lnTo>
                  <a:lnTo>
                    <a:pt x="331" y="420"/>
                  </a:lnTo>
                  <a:lnTo>
                    <a:pt x="309" y="404"/>
                  </a:lnTo>
                  <a:lnTo>
                    <a:pt x="288" y="387"/>
                  </a:lnTo>
                  <a:lnTo>
                    <a:pt x="278" y="379"/>
                  </a:lnTo>
                  <a:lnTo>
                    <a:pt x="266" y="373"/>
                  </a:lnTo>
                  <a:lnTo>
                    <a:pt x="266" y="373"/>
                  </a:lnTo>
                  <a:lnTo>
                    <a:pt x="260" y="370"/>
                  </a:lnTo>
                  <a:lnTo>
                    <a:pt x="252" y="368"/>
                  </a:lnTo>
                  <a:lnTo>
                    <a:pt x="238" y="364"/>
                  </a:lnTo>
                  <a:lnTo>
                    <a:pt x="223" y="360"/>
                  </a:lnTo>
                  <a:lnTo>
                    <a:pt x="215" y="357"/>
                  </a:lnTo>
                  <a:lnTo>
                    <a:pt x="209" y="354"/>
                  </a:lnTo>
                  <a:lnTo>
                    <a:pt x="209" y="354"/>
                  </a:lnTo>
                  <a:lnTo>
                    <a:pt x="198" y="349"/>
                  </a:lnTo>
                  <a:lnTo>
                    <a:pt x="191" y="343"/>
                  </a:lnTo>
                  <a:lnTo>
                    <a:pt x="183" y="336"/>
                  </a:lnTo>
                  <a:lnTo>
                    <a:pt x="176" y="328"/>
                  </a:lnTo>
                  <a:lnTo>
                    <a:pt x="162" y="314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28" y="284"/>
                  </a:lnTo>
                  <a:lnTo>
                    <a:pt x="108" y="270"/>
                  </a:lnTo>
                  <a:lnTo>
                    <a:pt x="68" y="244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20" y="193"/>
                  </a:lnTo>
                  <a:lnTo>
                    <a:pt x="41" y="185"/>
                  </a:lnTo>
                  <a:lnTo>
                    <a:pt x="63" y="178"/>
                  </a:lnTo>
                  <a:lnTo>
                    <a:pt x="85" y="172"/>
                  </a:lnTo>
                  <a:lnTo>
                    <a:pt x="107" y="167"/>
                  </a:lnTo>
                  <a:lnTo>
                    <a:pt x="128" y="159"/>
                  </a:lnTo>
                  <a:lnTo>
                    <a:pt x="149" y="151"/>
                  </a:lnTo>
                  <a:lnTo>
                    <a:pt x="168" y="141"/>
                  </a:lnTo>
                  <a:lnTo>
                    <a:pt x="168" y="141"/>
                  </a:lnTo>
                  <a:lnTo>
                    <a:pt x="171" y="135"/>
                  </a:lnTo>
                  <a:lnTo>
                    <a:pt x="172" y="130"/>
                  </a:lnTo>
                  <a:lnTo>
                    <a:pt x="174" y="118"/>
                  </a:lnTo>
                  <a:lnTo>
                    <a:pt x="175" y="92"/>
                  </a:lnTo>
                  <a:lnTo>
                    <a:pt x="176" y="81"/>
                  </a:lnTo>
                  <a:lnTo>
                    <a:pt x="178" y="75"/>
                  </a:lnTo>
                  <a:lnTo>
                    <a:pt x="180" y="70"/>
                  </a:lnTo>
                  <a:lnTo>
                    <a:pt x="183" y="66"/>
                  </a:lnTo>
                  <a:lnTo>
                    <a:pt x="187" y="62"/>
                  </a:lnTo>
                  <a:lnTo>
                    <a:pt x="191" y="59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202" y="48"/>
                  </a:lnTo>
                  <a:lnTo>
                    <a:pt x="205" y="40"/>
                  </a:lnTo>
                  <a:lnTo>
                    <a:pt x="211" y="21"/>
                  </a:lnTo>
                  <a:lnTo>
                    <a:pt x="217" y="13"/>
                  </a:lnTo>
                  <a:lnTo>
                    <a:pt x="222" y="6"/>
                  </a:lnTo>
                  <a:lnTo>
                    <a:pt x="224" y="4"/>
                  </a:lnTo>
                  <a:lnTo>
                    <a:pt x="228" y="1"/>
                  </a:lnTo>
                  <a:lnTo>
                    <a:pt x="234" y="1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3" name="Freeform 24"/>
            <p:cNvSpPr>
              <a:spLocks/>
            </p:cNvSpPr>
            <p:nvPr/>
          </p:nvSpPr>
          <p:spPr bwMode="auto">
            <a:xfrm>
              <a:off x="2191694" y="2242795"/>
              <a:ext cx="1248545" cy="1327933"/>
            </a:xfrm>
            <a:custGeom>
              <a:avLst/>
              <a:gdLst/>
              <a:ahLst/>
              <a:cxnLst>
                <a:cxn ang="0">
                  <a:pos x="773" y="681"/>
                </a:cxn>
                <a:cxn ang="0">
                  <a:pos x="725" y="720"/>
                </a:cxn>
                <a:cxn ang="0">
                  <a:pos x="688" y="738"/>
                </a:cxn>
                <a:cxn ang="0">
                  <a:pos x="682" y="775"/>
                </a:cxn>
                <a:cxn ang="0">
                  <a:pos x="677" y="808"/>
                </a:cxn>
                <a:cxn ang="0">
                  <a:pos x="587" y="842"/>
                </a:cxn>
                <a:cxn ang="0">
                  <a:pos x="533" y="894"/>
                </a:cxn>
                <a:cxn ang="0">
                  <a:pos x="525" y="947"/>
                </a:cxn>
                <a:cxn ang="0">
                  <a:pos x="493" y="958"/>
                </a:cxn>
                <a:cxn ang="0">
                  <a:pos x="467" y="992"/>
                </a:cxn>
                <a:cxn ang="0">
                  <a:pos x="438" y="1014"/>
                </a:cxn>
                <a:cxn ang="0">
                  <a:pos x="395" y="1012"/>
                </a:cxn>
                <a:cxn ang="0">
                  <a:pos x="391" y="979"/>
                </a:cxn>
                <a:cxn ang="0">
                  <a:pos x="357" y="966"/>
                </a:cxn>
                <a:cxn ang="0">
                  <a:pos x="175" y="1059"/>
                </a:cxn>
                <a:cxn ang="0">
                  <a:pos x="0" y="909"/>
                </a:cxn>
                <a:cxn ang="0">
                  <a:pos x="30" y="894"/>
                </a:cxn>
                <a:cxn ang="0">
                  <a:pos x="74" y="930"/>
                </a:cxn>
                <a:cxn ang="0">
                  <a:pos x="160" y="930"/>
                </a:cxn>
                <a:cxn ang="0">
                  <a:pos x="201" y="913"/>
                </a:cxn>
                <a:cxn ang="0">
                  <a:pos x="192" y="883"/>
                </a:cxn>
                <a:cxn ang="0">
                  <a:pos x="218" y="850"/>
                </a:cxn>
                <a:cxn ang="0">
                  <a:pos x="214" y="775"/>
                </a:cxn>
                <a:cxn ang="0">
                  <a:pos x="216" y="743"/>
                </a:cxn>
                <a:cxn ang="0">
                  <a:pos x="224" y="718"/>
                </a:cxn>
                <a:cxn ang="0">
                  <a:pos x="227" y="673"/>
                </a:cxn>
                <a:cxn ang="0">
                  <a:pos x="218" y="613"/>
                </a:cxn>
                <a:cxn ang="0">
                  <a:pos x="279" y="496"/>
                </a:cxn>
                <a:cxn ang="0">
                  <a:pos x="279" y="459"/>
                </a:cxn>
                <a:cxn ang="0">
                  <a:pos x="302" y="429"/>
                </a:cxn>
                <a:cxn ang="0">
                  <a:pos x="289" y="385"/>
                </a:cxn>
                <a:cxn ang="0">
                  <a:pos x="287" y="342"/>
                </a:cxn>
                <a:cxn ang="0">
                  <a:pos x="327" y="306"/>
                </a:cxn>
                <a:cxn ang="0">
                  <a:pos x="327" y="261"/>
                </a:cxn>
                <a:cxn ang="0">
                  <a:pos x="319" y="202"/>
                </a:cxn>
                <a:cxn ang="0">
                  <a:pos x="298" y="168"/>
                </a:cxn>
                <a:cxn ang="0">
                  <a:pos x="317" y="149"/>
                </a:cxn>
                <a:cxn ang="0">
                  <a:pos x="373" y="181"/>
                </a:cxn>
                <a:cxn ang="0">
                  <a:pos x="477" y="164"/>
                </a:cxn>
                <a:cxn ang="0">
                  <a:pos x="532" y="124"/>
                </a:cxn>
                <a:cxn ang="0">
                  <a:pos x="579" y="115"/>
                </a:cxn>
                <a:cxn ang="0">
                  <a:pos x="632" y="86"/>
                </a:cxn>
                <a:cxn ang="0">
                  <a:pos x="705" y="12"/>
                </a:cxn>
                <a:cxn ang="0">
                  <a:pos x="752" y="1"/>
                </a:cxn>
                <a:cxn ang="0">
                  <a:pos x="777" y="30"/>
                </a:cxn>
                <a:cxn ang="0">
                  <a:pos x="863" y="76"/>
                </a:cxn>
                <a:cxn ang="0">
                  <a:pos x="890" y="108"/>
                </a:cxn>
                <a:cxn ang="0">
                  <a:pos x="910" y="143"/>
                </a:cxn>
                <a:cxn ang="0">
                  <a:pos x="924" y="201"/>
                </a:cxn>
                <a:cxn ang="0">
                  <a:pos x="960" y="211"/>
                </a:cxn>
                <a:cxn ang="0">
                  <a:pos x="996" y="256"/>
                </a:cxn>
                <a:cxn ang="0">
                  <a:pos x="1017" y="330"/>
                </a:cxn>
                <a:cxn ang="0">
                  <a:pos x="1038" y="359"/>
                </a:cxn>
                <a:cxn ang="0">
                  <a:pos x="904" y="409"/>
                </a:cxn>
                <a:cxn ang="0">
                  <a:pos x="867" y="441"/>
                </a:cxn>
                <a:cxn ang="0">
                  <a:pos x="821" y="449"/>
                </a:cxn>
                <a:cxn ang="0">
                  <a:pos x="791" y="481"/>
                </a:cxn>
                <a:cxn ang="0">
                  <a:pos x="802" y="595"/>
                </a:cxn>
                <a:cxn ang="0">
                  <a:pos x="798" y="655"/>
                </a:cxn>
              </a:cxnLst>
              <a:rect l="0" t="0" r="r" b="b"/>
              <a:pathLst>
                <a:path w="1038" h="1104">
                  <a:moveTo>
                    <a:pt x="797" y="677"/>
                  </a:moveTo>
                  <a:lnTo>
                    <a:pt x="797" y="677"/>
                  </a:lnTo>
                  <a:lnTo>
                    <a:pt x="795" y="678"/>
                  </a:lnTo>
                  <a:lnTo>
                    <a:pt x="795" y="678"/>
                  </a:lnTo>
                  <a:lnTo>
                    <a:pt x="784" y="679"/>
                  </a:lnTo>
                  <a:lnTo>
                    <a:pt x="773" y="681"/>
                  </a:lnTo>
                  <a:lnTo>
                    <a:pt x="763" y="685"/>
                  </a:lnTo>
                  <a:lnTo>
                    <a:pt x="754" y="690"/>
                  </a:lnTo>
                  <a:lnTo>
                    <a:pt x="746" y="695"/>
                  </a:lnTo>
                  <a:lnTo>
                    <a:pt x="738" y="703"/>
                  </a:lnTo>
                  <a:lnTo>
                    <a:pt x="731" y="711"/>
                  </a:lnTo>
                  <a:lnTo>
                    <a:pt x="725" y="720"/>
                  </a:lnTo>
                  <a:lnTo>
                    <a:pt x="725" y="720"/>
                  </a:lnTo>
                  <a:lnTo>
                    <a:pt x="716" y="721"/>
                  </a:lnTo>
                  <a:lnTo>
                    <a:pt x="708" y="724"/>
                  </a:lnTo>
                  <a:lnTo>
                    <a:pt x="701" y="728"/>
                  </a:lnTo>
                  <a:lnTo>
                    <a:pt x="695" y="732"/>
                  </a:lnTo>
                  <a:lnTo>
                    <a:pt x="688" y="738"/>
                  </a:lnTo>
                  <a:lnTo>
                    <a:pt x="683" y="745"/>
                  </a:lnTo>
                  <a:lnTo>
                    <a:pt x="674" y="758"/>
                  </a:lnTo>
                  <a:lnTo>
                    <a:pt x="674" y="758"/>
                  </a:lnTo>
                  <a:lnTo>
                    <a:pt x="675" y="764"/>
                  </a:lnTo>
                  <a:lnTo>
                    <a:pt x="678" y="769"/>
                  </a:lnTo>
                  <a:lnTo>
                    <a:pt x="682" y="775"/>
                  </a:lnTo>
                  <a:lnTo>
                    <a:pt x="684" y="780"/>
                  </a:lnTo>
                  <a:lnTo>
                    <a:pt x="684" y="780"/>
                  </a:lnTo>
                  <a:lnTo>
                    <a:pt x="684" y="785"/>
                  </a:lnTo>
                  <a:lnTo>
                    <a:pt x="684" y="790"/>
                  </a:lnTo>
                  <a:lnTo>
                    <a:pt x="682" y="799"/>
                  </a:lnTo>
                  <a:lnTo>
                    <a:pt x="677" y="808"/>
                  </a:lnTo>
                  <a:lnTo>
                    <a:pt x="669" y="815"/>
                  </a:lnTo>
                  <a:lnTo>
                    <a:pt x="669" y="815"/>
                  </a:lnTo>
                  <a:lnTo>
                    <a:pt x="648" y="819"/>
                  </a:lnTo>
                  <a:lnTo>
                    <a:pt x="627" y="825"/>
                  </a:lnTo>
                  <a:lnTo>
                    <a:pt x="606" y="832"/>
                  </a:lnTo>
                  <a:lnTo>
                    <a:pt x="587" y="842"/>
                  </a:lnTo>
                  <a:lnTo>
                    <a:pt x="568" y="854"/>
                  </a:lnTo>
                  <a:lnTo>
                    <a:pt x="559" y="861"/>
                  </a:lnTo>
                  <a:lnTo>
                    <a:pt x="551" y="867"/>
                  </a:lnTo>
                  <a:lnTo>
                    <a:pt x="545" y="876"/>
                  </a:lnTo>
                  <a:lnTo>
                    <a:pt x="538" y="885"/>
                  </a:lnTo>
                  <a:lnTo>
                    <a:pt x="533" y="894"/>
                  </a:lnTo>
                  <a:lnTo>
                    <a:pt x="528" y="905"/>
                  </a:lnTo>
                  <a:lnTo>
                    <a:pt x="528" y="905"/>
                  </a:lnTo>
                  <a:lnTo>
                    <a:pt x="528" y="926"/>
                  </a:lnTo>
                  <a:lnTo>
                    <a:pt x="528" y="936"/>
                  </a:lnTo>
                  <a:lnTo>
                    <a:pt x="525" y="947"/>
                  </a:lnTo>
                  <a:lnTo>
                    <a:pt x="525" y="947"/>
                  </a:lnTo>
                  <a:lnTo>
                    <a:pt x="523" y="951"/>
                  </a:lnTo>
                  <a:lnTo>
                    <a:pt x="519" y="953"/>
                  </a:lnTo>
                  <a:lnTo>
                    <a:pt x="515" y="954"/>
                  </a:lnTo>
                  <a:lnTo>
                    <a:pt x="511" y="956"/>
                  </a:lnTo>
                  <a:lnTo>
                    <a:pt x="493" y="958"/>
                  </a:lnTo>
                  <a:lnTo>
                    <a:pt x="493" y="958"/>
                  </a:lnTo>
                  <a:lnTo>
                    <a:pt x="489" y="961"/>
                  </a:lnTo>
                  <a:lnTo>
                    <a:pt x="485" y="964"/>
                  </a:lnTo>
                  <a:lnTo>
                    <a:pt x="478" y="969"/>
                  </a:lnTo>
                  <a:lnTo>
                    <a:pt x="473" y="977"/>
                  </a:lnTo>
                  <a:lnTo>
                    <a:pt x="471" y="984"/>
                  </a:lnTo>
                  <a:lnTo>
                    <a:pt x="467" y="992"/>
                  </a:lnTo>
                  <a:lnTo>
                    <a:pt x="463" y="1000"/>
                  </a:lnTo>
                  <a:lnTo>
                    <a:pt x="458" y="1008"/>
                  </a:lnTo>
                  <a:lnTo>
                    <a:pt x="450" y="1013"/>
                  </a:lnTo>
                  <a:lnTo>
                    <a:pt x="450" y="1013"/>
                  </a:lnTo>
                  <a:lnTo>
                    <a:pt x="445" y="1014"/>
                  </a:lnTo>
                  <a:lnTo>
                    <a:pt x="438" y="1014"/>
                  </a:lnTo>
                  <a:lnTo>
                    <a:pt x="426" y="1012"/>
                  </a:lnTo>
                  <a:lnTo>
                    <a:pt x="420" y="1011"/>
                  </a:lnTo>
                  <a:lnTo>
                    <a:pt x="413" y="1009"/>
                  </a:lnTo>
                  <a:lnTo>
                    <a:pt x="404" y="1011"/>
                  </a:lnTo>
                  <a:lnTo>
                    <a:pt x="395" y="1012"/>
                  </a:lnTo>
                  <a:lnTo>
                    <a:pt x="395" y="1012"/>
                  </a:lnTo>
                  <a:lnTo>
                    <a:pt x="392" y="1008"/>
                  </a:lnTo>
                  <a:lnTo>
                    <a:pt x="391" y="1004"/>
                  </a:lnTo>
                  <a:lnTo>
                    <a:pt x="390" y="996"/>
                  </a:lnTo>
                  <a:lnTo>
                    <a:pt x="390" y="988"/>
                  </a:lnTo>
                  <a:lnTo>
                    <a:pt x="391" y="979"/>
                  </a:lnTo>
                  <a:lnTo>
                    <a:pt x="391" y="979"/>
                  </a:lnTo>
                  <a:lnTo>
                    <a:pt x="383" y="973"/>
                  </a:lnTo>
                  <a:lnTo>
                    <a:pt x="375" y="969"/>
                  </a:lnTo>
                  <a:lnTo>
                    <a:pt x="366" y="966"/>
                  </a:lnTo>
                  <a:lnTo>
                    <a:pt x="362" y="965"/>
                  </a:lnTo>
                  <a:lnTo>
                    <a:pt x="357" y="966"/>
                  </a:lnTo>
                  <a:lnTo>
                    <a:pt x="357" y="966"/>
                  </a:lnTo>
                  <a:lnTo>
                    <a:pt x="327" y="1000"/>
                  </a:lnTo>
                  <a:lnTo>
                    <a:pt x="296" y="1034"/>
                  </a:lnTo>
                  <a:lnTo>
                    <a:pt x="265" y="1069"/>
                  </a:lnTo>
                  <a:lnTo>
                    <a:pt x="235" y="1104"/>
                  </a:lnTo>
                  <a:lnTo>
                    <a:pt x="235" y="1104"/>
                  </a:lnTo>
                  <a:lnTo>
                    <a:pt x="175" y="1059"/>
                  </a:lnTo>
                  <a:lnTo>
                    <a:pt x="113" y="1012"/>
                  </a:lnTo>
                  <a:lnTo>
                    <a:pt x="85" y="987"/>
                  </a:lnTo>
                  <a:lnTo>
                    <a:pt x="56" y="962"/>
                  </a:lnTo>
                  <a:lnTo>
                    <a:pt x="27" y="936"/>
                  </a:lnTo>
                  <a:lnTo>
                    <a:pt x="0" y="909"/>
                  </a:lnTo>
                  <a:lnTo>
                    <a:pt x="0" y="909"/>
                  </a:lnTo>
                  <a:lnTo>
                    <a:pt x="5" y="902"/>
                  </a:lnTo>
                  <a:lnTo>
                    <a:pt x="10" y="898"/>
                  </a:lnTo>
                  <a:lnTo>
                    <a:pt x="15" y="894"/>
                  </a:lnTo>
                  <a:lnTo>
                    <a:pt x="22" y="892"/>
                  </a:lnTo>
                  <a:lnTo>
                    <a:pt x="22" y="892"/>
                  </a:lnTo>
                  <a:lnTo>
                    <a:pt x="30" y="894"/>
                  </a:lnTo>
                  <a:lnTo>
                    <a:pt x="38" y="898"/>
                  </a:lnTo>
                  <a:lnTo>
                    <a:pt x="44" y="904"/>
                  </a:lnTo>
                  <a:lnTo>
                    <a:pt x="49" y="909"/>
                  </a:lnTo>
                  <a:lnTo>
                    <a:pt x="60" y="922"/>
                  </a:lnTo>
                  <a:lnTo>
                    <a:pt x="66" y="926"/>
                  </a:lnTo>
                  <a:lnTo>
                    <a:pt x="74" y="930"/>
                  </a:lnTo>
                  <a:lnTo>
                    <a:pt x="74" y="930"/>
                  </a:lnTo>
                  <a:lnTo>
                    <a:pt x="86" y="931"/>
                  </a:lnTo>
                  <a:lnTo>
                    <a:pt x="99" y="931"/>
                  </a:lnTo>
                  <a:lnTo>
                    <a:pt x="122" y="930"/>
                  </a:lnTo>
                  <a:lnTo>
                    <a:pt x="147" y="930"/>
                  </a:lnTo>
                  <a:lnTo>
                    <a:pt x="160" y="930"/>
                  </a:lnTo>
                  <a:lnTo>
                    <a:pt x="172" y="932"/>
                  </a:lnTo>
                  <a:lnTo>
                    <a:pt x="172" y="932"/>
                  </a:lnTo>
                  <a:lnTo>
                    <a:pt x="180" y="927"/>
                  </a:lnTo>
                  <a:lnTo>
                    <a:pt x="186" y="923"/>
                  </a:lnTo>
                  <a:lnTo>
                    <a:pt x="194" y="919"/>
                  </a:lnTo>
                  <a:lnTo>
                    <a:pt x="201" y="913"/>
                  </a:lnTo>
                  <a:lnTo>
                    <a:pt x="201" y="913"/>
                  </a:lnTo>
                  <a:lnTo>
                    <a:pt x="202" y="909"/>
                  </a:lnTo>
                  <a:lnTo>
                    <a:pt x="201" y="905"/>
                  </a:lnTo>
                  <a:lnTo>
                    <a:pt x="198" y="898"/>
                  </a:lnTo>
                  <a:lnTo>
                    <a:pt x="194" y="891"/>
                  </a:lnTo>
                  <a:lnTo>
                    <a:pt x="192" y="883"/>
                  </a:lnTo>
                  <a:lnTo>
                    <a:pt x="192" y="883"/>
                  </a:lnTo>
                  <a:lnTo>
                    <a:pt x="198" y="878"/>
                  </a:lnTo>
                  <a:lnTo>
                    <a:pt x="205" y="872"/>
                  </a:lnTo>
                  <a:lnTo>
                    <a:pt x="210" y="866"/>
                  </a:lnTo>
                  <a:lnTo>
                    <a:pt x="214" y="858"/>
                  </a:lnTo>
                  <a:lnTo>
                    <a:pt x="218" y="850"/>
                  </a:lnTo>
                  <a:lnTo>
                    <a:pt x="219" y="842"/>
                  </a:lnTo>
                  <a:lnTo>
                    <a:pt x="220" y="835"/>
                  </a:lnTo>
                  <a:lnTo>
                    <a:pt x="222" y="827"/>
                  </a:lnTo>
                  <a:lnTo>
                    <a:pt x="220" y="808"/>
                  </a:lnTo>
                  <a:lnTo>
                    <a:pt x="218" y="791"/>
                  </a:lnTo>
                  <a:lnTo>
                    <a:pt x="214" y="775"/>
                  </a:lnTo>
                  <a:lnTo>
                    <a:pt x="207" y="758"/>
                  </a:lnTo>
                  <a:lnTo>
                    <a:pt x="207" y="758"/>
                  </a:lnTo>
                  <a:lnTo>
                    <a:pt x="207" y="752"/>
                  </a:lnTo>
                  <a:lnTo>
                    <a:pt x="210" y="748"/>
                  </a:lnTo>
                  <a:lnTo>
                    <a:pt x="212" y="746"/>
                  </a:lnTo>
                  <a:lnTo>
                    <a:pt x="216" y="743"/>
                  </a:lnTo>
                  <a:lnTo>
                    <a:pt x="223" y="737"/>
                  </a:lnTo>
                  <a:lnTo>
                    <a:pt x="225" y="734"/>
                  </a:lnTo>
                  <a:lnTo>
                    <a:pt x="227" y="729"/>
                  </a:lnTo>
                  <a:lnTo>
                    <a:pt x="227" y="729"/>
                  </a:lnTo>
                  <a:lnTo>
                    <a:pt x="224" y="724"/>
                  </a:lnTo>
                  <a:lnTo>
                    <a:pt x="224" y="718"/>
                  </a:lnTo>
                  <a:lnTo>
                    <a:pt x="224" y="712"/>
                  </a:lnTo>
                  <a:lnTo>
                    <a:pt x="224" y="707"/>
                  </a:lnTo>
                  <a:lnTo>
                    <a:pt x="227" y="694"/>
                  </a:lnTo>
                  <a:lnTo>
                    <a:pt x="228" y="683"/>
                  </a:lnTo>
                  <a:lnTo>
                    <a:pt x="228" y="683"/>
                  </a:lnTo>
                  <a:lnTo>
                    <a:pt x="227" y="673"/>
                  </a:lnTo>
                  <a:lnTo>
                    <a:pt x="225" y="664"/>
                  </a:lnTo>
                  <a:lnTo>
                    <a:pt x="222" y="647"/>
                  </a:lnTo>
                  <a:lnTo>
                    <a:pt x="218" y="630"/>
                  </a:lnTo>
                  <a:lnTo>
                    <a:pt x="218" y="621"/>
                  </a:lnTo>
                  <a:lnTo>
                    <a:pt x="218" y="613"/>
                  </a:lnTo>
                  <a:lnTo>
                    <a:pt x="218" y="613"/>
                  </a:lnTo>
                  <a:lnTo>
                    <a:pt x="220" y="597"/>
                  </a:lnTo>
                  <a:lnTo>
                    <a:pt x="225" y="582"/>
                  </a:lnTo>
                  <a:lnTo>
                    <a:pt x="233" y="566"/>
                  </a:lnTo>
                  <a:lnTo>
                    <a:pt x="241" y="550"/>
                  </a:lnTo>
                  <a:lnTo>
                    <a:pt x="261" y="522"/>
                  </a:lnTo>
                  <a:lnTo>
                    <a:pt x="279" y="496"/>
                  </a:lnTo>
                  <a:lnTo>
                    <a:pt x="279" y="496"/>
                  </a:lnTo>
                  <a:lnTo>
                    <a:pt x="280" y="486"/>
                  </a:lnTo>
                  <a:lnTo>
                    <a:pt x="279" y="477"/>
                  </a:lnTo>
                  <a:lnTo>
                    <a:pt x="278" y="468"/>
                  </a:lnTo>
                  <a:lnTo>
                    <a:pt x="278" y="464"/>
                  </a:lnTo>
                  <a:lnTo>
                    <a:pt x="279" y="459"/>
                  </a:lnTo>
                  <a:lnTo>
                    <a:pt x="279" y="459"/>
                  </a:lnTo>
                  <a:lnTo>
                    <a:pt x="285" y="455"/>
                  </a:lnTo>
                  <a:lnTo>
                    <a:pt x="291" y="449"/>
                  </a:lnTo>
                  <a:lnTo>
                    <a:pt x="296" y="443"/>
                  </a:lnTo>
                  <a:lnTo>
                    <a:pt x="300" y="437"/>
                  </a:lnTo>
                  <a:lnTo>
                    <a:pt x="302" y="429"/>
                  </a:lnTo>
                  <a:lnTo>
                    <a:pt x="305" y="422"/>
                  </a:lnTo>
                  <a:lnTo>
                    <a:pt x="306" y="415"/>
                  </a:lnTo>
                  <a:lnTo>
                    <a:pt x="306" y="407"/>
                  </a:lnTo>
                  <a:lnTo>
                    <a:pt x="306" y="407"/>
                  </a:lnTo>
                  <a:lnTo>
                    <a:pt x="295" y="393"/>
                  </a:lnTo>
                  <a:lnTo>
                    <a:pt x="289" y="385"/>
                  </a:lnTo>
                  <a:lnTo>
                    <a:pt x="284" y="377"/>
                  </a:lnTo>
                  <a:lnTo>
                    <a:pt x="282" y="368"/>
                  </a:lnTo>
                  <a:lnTo>
                    <a:pt x="280" y="359"/>
                  </a:lnTo>
                  <a:lnTo>
                    <a:pt x="283" y="351"/>
                  </a:lnTo>
                  <a:lnTo>
                    <a:pt x="284" y="346"/>
                  </a:lnTo>
                  <a:lnTo>
                    <a:pt x="287" y="342"/>
                  </a:lnTo>
                  <a:lnTo>
                    <a:pt x="287" y="342"/>
                  </a:lnTo>
                  <a:lnTo>
                    <a:pt x="296" y="333"/>
                  </a:lnTo>
                  <a:lnTo>
                    <a:pt x="305" y="326"/>
                  </a:lnTo>
                  <a:lnTo>
                    <a:pt x="326" y="314"/>
                  </a:lnTo>
                  <a:lnTo>
                    <a:pt x="326" y="314"/>
                  </a:lnTo>
                  <a:lnTo>
                    <a:pt x="327" y="306"/>
                  </a:lnTo>
                  <a:lnTo>
                    <a:pt x="326" y="299"/>
                  </a:lnTo>
                  <a:lnTo>
                    <a:pt x="322" y="283"/>
                  </a:lnTo>
                  <a:lnTo>
                    <a:pt x="322" y="283"/>
                  </a:lnTo>
                  <a:lnTo>
                    <a:pt x="325" y="278"/>
                  </a:lnTo>
                  <a:lnTo>
                    <a:pt x="326" y="271"/>
                  </a:lnTo>
                  <a:lnTo>
                    <a:pt x="327" y="261"/>
                  </a:lnTo>
                  <a:lnTo>
                    <a:pt x="326" y="250"/>
                  </a:lnTo>
                  <a:lnTo>
                    <a:pt x="323" y="239"/>
                  </a:lnTo>
                  <a:lnTo>
                    <a:pt x="321" y="228"/>
                  </a:lnTo>
                  <a:lnTo>
                    <a:pt x="318" y="218"/>
                  </a:lnTo>
                  <a:lnTo>
                    <a:pt x="319" y="207"/>
                  </a:lnTo>
                  <a:lnTo>
                    <a:pt x="319" y="202"/>
                  </a:lnTo>
                  <a:lnTo>
                    <a:pt x="322" y="196"/>
                  </a:lnTo>
                  <a:lnTo>
                    <a:pt x="322" y="196"/>
                  </a:lnTo>
                  <a:lnTo>
                    <a:pt x="318" y="190"/>
                  </a:lnTo>
                  <a:lnTo>
                    <a:pt x="314" y="184"/>
                  </a:lnTo>
                  <a:lnTo>
                    <a:pt x="304" y="173"/>
                  </a:lnTo>
                  <a:lnTo>
                    <a:pt x="298" y="168"/>
                  </a:lnTo>
                  <a:lnTo>
                    <a:pt x="296" y="162"/>
                  </a:lnTo>
                  <a:lnTo>
                    <a:pt x="295" y="157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306" y="147"/>
                  </a:lnTo>
                  <a:lnTo>
                    <a:pt x="317" y="149"/>
                  </a:lnTo>
                  <a:lnTo>
                    <a:pt x="327" y="151"/>
                  </a:lnTo>
                  <a:lnTo>
                    <a:pt x="338" y="157"/>
                  </a:lnTo>
                  <a:lnTo>
                    <a:pt x="347" y="162"/>
                  </a:lnTo>
                  <a:lnTo>
                    <a:pt x="356" y="168"/>
                  </a:lnTo>
                  <a:lnTo>
                    <a:pt x="373" y="181"/>
                  </a:lnTo>
                  <a:lnTo>
                    <a:pt x="373" y="181"/>
                  </a:lnTo>
                  <a:lnTo>
                    <a:pt x="405" y="180"/>
                  </a:lnTo>
                  <a:lnTo>
                    <a:pt x="421" y="179"/>
                  </a:lnTo>
                  <a:lnTo>
                    <a:pt x="435" y="177"/>
                  </a:lnTo>
                  <a:lnTo>
                    <a:pt x="450" y="173"/>
                  </a:lnTo>
                  <a:lnTo>
                    <a:pt x="463" y="170"/>
                  </a:lnTo>
                  <a:lnTo>
                    <a:pt x="477" y="164"/>
                  </a:lnTo>
                  <a:lnTo>
                    <a:pt x="491" y="157"/>
                  </a:lnTo>
                  <a:lnTo>
                    <a:pt x="491" y="157"/>
                  </a:lnTo>
                  <a:lnTo>
                    <a:pt x="499" y="151"/>
                  </a:lnTo>
                  <a:lnTo>
                    <a:pt x="508" y="145"/>
                  </a:lnTo>
                  <a:lnTo>
                    <a:pt x="524" y="130"/>
                  </a:lnTo>
                  <a:lnTo>
                    <a:pt x="532" y="124"/>
                  </a:lnTo>
                  <a:lnTo>
                    <a:pt x="541" y="119"/>
                  </a:lnTo>
                  <a:lnTo>
                    <a:pt x="551" y="113"/>
                  </a:lnTo>
                  <a:lnTo>
                    <a:pt x="564" y="110"/>
                  </a:lnTo>
                  <a:lnTo>
                    <a:pt x="564" y="110"/>
                  </a:lnTo>
                  <a:lnTo>
                    <a:pt x="571" y="112"/>
                  </a:lnTo>
                  <a:lnTo>
                    <a:pt x="579" y="115"/>
                  </a:lnTo>
                  <a:lnTo>
                    <a:pt x="585" y="115"/>
                  </a:lnTo>
                  <a:lnTo>
                    <a:pt x="593" y="113"/>
                  </a:lnTo>
                  <a:lnTo>
                    <a:pt x="606" y="110"/>
                  </a:lnTo>
                  <a:lnTo>
                    <a:pt x="621" y="104"/>
                  </a:lnTo>
                  <a:lnTo>
                    <a:pt x="621" y="104"/>
                  </a:lnTo>
                  <a:lnTo>
                    <a:pt x="632" y="86"/>
                  </a:lnTo>
                  <a:lnTo>
                    <a:pt x="644" y="69"/>
                  </a:lnTo>
                  <a:lnTo>
                    <a:pt x="657" y="52"/>
                  </a:lnTo>
                  <a:lnTo>
                    <a:pt x="671" y="37"/>
                  </a:lnTo>
                  <a:lnTo>
                    <a:pt x="688" y="24"/>
                  </a:lnTo>
                  <a:lnTo>
                    <a:pt x="696" y="17"/>
                  </a:lnTo>
                  <a:lnTo>
                    <a:pt x="705" y="12"/>
                  </a:lnTo>
                  <a:lnTo>
                    <a:pt x="716" y="8"/>
                  </a:lnTo>
                  <a:lnTo>
                    <a:pt x="726" y="4"/>
                  </a:lnTo>
                  <a:lnTo>
                    <a:pt x="737" y="1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52" y="1"/>
                  </a:lnTo>
                  <a:lnTo>
                    <a:pt x="755" y="4"/>
                  </a:lnTo>
                  <a:lnTo>
                    <a:pt x="761" y="9"/>
                  </a:lnTo>
                  <a:lnTo>
                    <a:pt x="761" y="9"/>
                  </a:lnTo>
                  <a:lnTo>
                    <a:pt x="765" y="17"/>
                  </a:lnTo>
                  <a:lnTo>
                    <a:pt x="771" y="25"/>
                  </a:lnTo>
                  <a:lnTo>
                    <a:pt x="777" y="30"/>
                  </a:lnTo>
                  <a:lnTo>
                    <a:pt x="784" y="37"/>
                  </a:lnTo>
                  <a:lnTo>
                    <a:pt x="801" y="46"/>
                  </a:lnTo>
                  <a:lnTo>
                    <a:pt x="817" y="54"/>
                  </a:lnTo>
                  <a:lnTo>
                    <a:pt x="837" y="61"/>
                  </a:lnTo>
                  <a:lnTo>
                    <a:pt x="855" y="70"/>
                  </a:lnTo>
                  <a:lnTo>
                    <a:pt x="863" y="76"/>
                  </a:lnTo>
                  <a:lnTo>
                    <a:pt x="872" y="82"/>
                  </a:lnTo>
                  <a:lnTo>
                    <a:pt x="879" y="89"/>
                  </a:lnTo>
                  <a:lnTo>
                    <a:pt x="887" y="98"/>
                  </a:lnTo>
                  <a:lnTo>
                    <a:pt x="887" y="98"/>
                  </a:lnTo>
                  <a:lnTo>
                    <a:pt x="889" y="103"/>
                  </a:lnTo>
                  <a:lnTo>
                    <a:pt x="890" y="108"/>
                  </a:lnTo>
                  <a:lnTo>
                    <a:pt x="892" y="121"/>
                  </a:lnTo>
                  <a:lnTo>
                    <a:pt x="893" y="128"/>
                  </a:lnTo>
                  <a:lnTo>
                    <a:pt x="897" y="134"/>
                  </a:lnTo>
                  <a:lnTo>
                    <a:pt x="902" y="140"/>
                  </a:lnTo>
                  <a:lnTo>
                    <a:pt x="910" y="143"/>
                  </a:lnTo>
                  <a:lnTo>
                    <a:pt x="910" y="143"/>
                  </a:lnTo>
                  <a:lnTo>
                    <a:pt x="911" y="151"/>
                  </a:lnTo>
                  <a:lnTo>
                    <a:pt x="914" y="158"/>
                  </a:lnTo>
                  <a:lnTo>
                    <a:pt x="919" y="172"/>
                  </a:lnTo>
                  <a:lnTo>
                    <a:pt x="923" y="185"/>
                  </a:lnTo>
                  <a:lnTo>
                    <a:pt x="924" y="193"/>
                  </a:lnTo>
                  <a:lnTo>
                    <a:pt x="924" y="201"/>
                  </a:lnTo>
                  <a:lnTo>
                    <a:pt x="924" y="201"/>
                  </a:lnTo>
                  <a:lnTo>
                    <a:pt x="930" y="205"/>
                  </a:lnTo>
                  <a:lnTo>
                    <a:pt x="935" y="207"/>
                  </a:lnTo>
                  <a:lnTo>
                    <a:pt x="940" y="210"/>
                  </a:lnTo>
                  <a:lnTo>
                    <a:pt x="947" y="210"/>
                  </a:lnTo>
                  <a:lnTo>
                    <a:pt x="960" y="211"/>
                  </a:lnTo>
                  <a:lnTo>
                    <a:pt x="965" y="213"/>
                  </a:lnTo>
                  <a:lnTo>
                    <a:pt x="971" y="215"/>
                  </a:lnTo>
                  <a:lnTo>
                    <a:pt x="971" y="215"/>
                  </a:lnTo>
                  <a:lnTo>
                    <a:pt x="979" y="230"/>
                  </a:lnTo>
                  <a:lnTo>
                    <a:pt x="987" y="243"/>
                  </a:lnTo>
                  <a:lnTo>
                    <a:pt x="996" y="256"/>
                  </a:lnTo>
                  <a:lnTo>
                    <a:pt x="1003" y="269"/>
                  </a:lnTo>
                  <a:lnTo>
                    <a:pt x="1009" y="283"/>
                  </a:lnTo>
                  <a:lnTo>
                    <a:pt x="1014" y="297"/>
                  </a:lnTo>
                  <a:lnTo>
                    <a:pt x="1017" y="313"/>
                  </a:lnTo>
                  <a:lnTo>
                    <a:pt x="1017" y="321"/>
                  </a:lnTo>
                  <a:lnTo>
                    <a:pt x="1017" y="330"/>
                  </a:lnTo>
                  <a:lnTo>
                    <a:pt x="1017" y="330"/>
                  </a:lnTo>
                  <a:lnTo>
                    <a:pt x="1024" y="335"/>
                  </a:lnTo>
                  <a:lnTo>
                    <a:pt x="1030" y="342"/>
                  </a:lnTo>
                  <a:lnTo>
                    <a:pt x="1035" y="349"/>
                  </a:lnTo>
                  <a:lnTo>
                    <a:pt x="1038" y="359"/>
                  </a:lnTo>
                  <a:lnTo>
                    <a:pt x="1038" y="359"/>
                  </a:lnTo>
                  <a:lnTo>
                    <a:pt x="1007" y="376"/>
                  </a:lnTo>
                  <a:lnTo>
                    <a:pt x="974" y="391"/>
                  </a:lnTo>
                  <a:lnTo>
                    <a:pt x="957" y="398"/>
                  </a:lnTo>
                  <a:lnTo>
                    <a:pt x="940" y="403"/>
                  </a:lnTo>
                  <a:lnTo>
                    <a:pt x="922" y="407"/>
                  </a:lnTo>
                  <a:lnTo>
                    <a:pt x="904" y="409"/>
                  </a:lnTo>
                  <a:lnTo>
                    <a:pt x="904" y="409"/>
                  </a:lnTo>
                  <a:lnTo>
                    <a:pt x="896" y="413"/>
                  </a:lnTo>
                  <a:lnTo>
                    <a:pt x="889" y="417"/>
                  </a:lnTo>
                  <a:lnTo>
                    <a:pt x="879" y="430"/>
                  </a:lnTo>
                  <a:lnTo>
                    <a:pt x="872" y="436"/>
                  </a:lnTo>
                  <a:lnTo>
                    <a:pt x="867" y="441"/>
                  </a:lnTo>
                  <a:lnTo>
                    <a:pt x="859" y="446"/>
                  </a:lnTo>
                  <a:lnTo>
                    <a:pt x="851" y="449"/>
                  </a:lnTo>
                  <a:lnTo>
                    <a:pt x="851" y="449"/>
                  </a:lnTo>
                  <a:lnTo>
                    <a:pt x="834" y="447"/>
                  </a:lnTo>
                  <a:lnTo>
                    <a:pt x="828" y="447"/>
                  </a:lnTo>
                  <a:lnTo>
                    <a:pt x="821" y="449"/>
                  </a:lnTo>
                  <a:lnTo>
                    <a:pt x="815" y="451"/>
                  </a:lnTo>
                  <a:lnTo>
                    <a:pt x="810" y="454"/>
                  </a:lnTo>
                  <a:lnTo>
                    <a:pt x="806" y="458"/>
                  </a:lnTo>
                  <a:lnTo>
                    <a:pt x="802" y="460"/>
                  </a:lnTo>
                  <a:lnTo>
                    <a:pt x="795" y="471"/>
                  </a:lnTo>
                  <a:lnTo>
                    <a:pt x="791" y="481"/>
                  </a:lnTo>
                  <a:lnTo>
                    <a:pt x="789" y="494"/>
                  </a:lnTo>
                  <a:lnTo>
                    <a:pt x="787" y="507"/>
                  </a:lnTo>
                  <a:lnTo>
                    <a:pt x="787" y="522"/>
                  </a:lnTo>
                  <a:lnTo>
                    <a:pt x="790" y="536"/>
                  </a:lnTo>
                  <a:lnTo>
                    <a:pt x="795" y="566"/>
                  </a:lnTo>
                  <a:lnTo>
                    <a:pt x="802" y="595"/>
                  </a:lnTo>
                  <a:lnTo>
                    <a:pt x="808" y="618"/>
                  </a:lnTo>
                  <a:lnTo>
                    <a:pt x="808" y="618"/>
                  </a:lnTo>
                  <a:lnTo>
                    <a:pt x="808" y="626"/>
                  </a:lnTo>
                  <a:lnTo>
                    <a:pt x="806" y="632"/>
                  </a:lnTo>
                  <a:lnTo>
                    <a:pt x="801" y="647"/>
                  </a:lnTo>
                  <a:lnTo>
                    <a:pt x="798" y="655"/>
                  </a:lnTo>
                  <a:lnTo>
                    <a:pt x="797" y="662"/>
                  </a:lnTo>
                  <a:lnTo>
                    <a:pt x="797" y="669"/>
                  </a:lnTo>
                  <a:lnTo>
                    <a:pt x="797" y="677"/>
                  </a:lnTo>
                  <a:lnTo>
                    <a:pt x="797" y="67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4" name="Freeform 25"/>
            <p:cNvSpPr>
              <a:spLocks/>
            </p:cNvSpPr>
            <p:nvPr/>
          </p:nvSpPr>
          <p:spPr bwMode="auto">
            <a:xfrm>
              <a:off x="2133958" y="3946013"/>
              <a:ext cx="934604" cy="1087365"/>
            </a:xfrm>
            <a:custGeom>
              <a:avLst/>
              <a:gdLst/>
              <a:ahLst/>
              <a:cxnLst>
                <a:cxn ang="0">
                  <a:pos x="768" y="436"/>
                </a:cxn>
                <a:cxn ang="0">
                  <a:pos x="777" y="451"/>
                </a:cxn>
                <a:cxn ang="0">
                  <a:pos x="755" y="465"/>
                </a:cxn>
                <a:cxn ang="0">
                  <a:pos x="684" y="490"/>
                </a:cxn>
                <a:cxn ang="0">
                  <a:pos x="611" y="503"/>
                </a:cxn>
                <a:cxn ang="0">
                  <a:pos x="582" y="509"/>
                </a:cxn>
                <a:cxn ang="0">
                  <a:pos x="579" y="523"/>
                </a:cxn>
                <a:cxn ang="0">
                  <a:pos x="560" y="536"/>
                </a:cxn>
                <a:cxn ang="0">
                  <a:pos x="539" y="569"/>
                </a:cxn>
                <a:cxn ang="0">
                  <a:pos x="513" y="642"/>
                </a:cxn>
                <a:cxn ang="0">
                  <a:pos x="486" y="729"/>
                </a:cxn>
                <a:cxn ang="0">
                  <a:pos x="481" y="734"/>
                </a:cxn>
                <a:cxn ang="0">
                  <a:pos x="455" y="742"/>
                </a:cxn>
                <a:cxn ang="0">
                  <a:pos x="418" y="747"/>
                </a:cxn>
                <a:cxn ang="0">
                  <a:pos x="403" y="755"/>
                </a:cxn>
                <a:cxn ang="0">
                  <a:pos x="366" y="795"/>
                </a:cxn>
                <a:cxn ang="0">
                  <a:pos x="326" y="859"/>
                </a:cxn>
                <a:cxn ang="0">
                  <a:pos x="310" y="894"/>
                </a:cxn>
                <a:cxn ang="0">
                  <a:pos x="276" y="900"/>
                </a:cxn>
                <a:cxn ang="0">
                  <a:pos x="245" y="880"/>
                </a:cxn>
                <a:cxn ang="0">
                  <a:pos x="221" y="851"/>
                </a:cxn>
                <a:cxn ang="0">
                  <a:pos x="204" y="818"/>
                </a:cxn>
                <a:cxn ang="0">
                  <a:pos x="185" y="741"/>
                </a:cxn>
                <a:cxn ang="0">
                  <a:pos x="182" y="703"/>
                </a:cxn>
                <a:cxn ang="0">
                  <a:pos x="183" y="631"/>
                </a:cxn>
                <a:cxn ang="0">
                  <a:pos x="178" y="600"/>
                </a:cxn>
                <a:cxn ang="0">
                  <a:pos x="163" y="569"/>
                </a:cxn>
                <a:cxn ang="0">
                  <a:pos x="142" y="548"/>
                </a:cxn>
                <a:cxn ang="0">
                  <a:pos x="104" y="525"/>
                </a:cxn>
                <a:cxn ang="0">
                  <a:pos x="27" y="493"/>
                </a:cxn>
                <a:cxn ang="0">
                  <a:pos x="26" y="463"/>
                </a:cxn>
                <a:cxn ang="0">
                  <a:pos x="18" y="386"/>
                </a:cxn>
                <a:cxn ang="0">
                  <a:pos x="22" y="362"/>
                </a:cxn>
                <a:cxn ang="0">
                  <a:pos x="28" y="351"/>
                </a:cxn>
                <a:cxn ang="0">
                  <a:pos x="54" y="334"/>
                </a:cxn>
                <a:cxn ang="0">
                  <a:pos x="100" y="314"/>
                </a:cxn>
                <a:cxn ang="0">
                  <a:pos x="117" y="299"/>
                </a:cxn>
                <a:cxn ang="0">
                  <a:pos x="133" y="271"/>
                </a:cxn>
                <a:cxn ang="0">
                  <a:pos x="135" y="243"/>
                </a:cxn>
                <a:cxn ang="0">
                  <a:pos x="126" y="216"/>
                </a:cxn>
                <a:cxn ang="0">
                  <a:pos x="103" y="153"/>
                </a:cxn>
                <a:cxn ang="0">
                  <a:pos x="75" y="108"/>
                </a:cxn>
                <a:cxn ang="0">
                  <a:pos x="44" y="77"/>
                </a:cxn>
                <a:cxn ang="0">
                  <a:pos x="28" y="67"/>
                </a:cxn>
                <a:cxn ang="0">
                  <a:pos x="22" y="50"/>
                </a:cxn>
                <a:cxn ang="0">
                  <a:pos x="3" y="17"/>
                </a:cxn>
                <a:cxn ang="0">
                  <a:pos x="0" y="0"/>
                </a:cxn>
                <a:cxn ang="0">
                  <a:pos x="48" y="10"/>
                </a:cxn>
                <a:cxn ang="0">
                  <a:pos x="99" y="39"/>
                </a:cxn>
                <a:cxn ang="0">
                  <a:pos x="203" y="116"/>
                </a:cxn>
                <a:cxn ang="0">
                  <a:pos x="322" y="210"/>
                </a:cxn>
                <a:cxn ang="0">
                  <a:pos x="373" y="259"/>
                </a:cxn>
                <a:cxn ang="0">
                  <a:pos x="388" y="259"/>
                </a:cxn>
                <a:cxn ang="0">
                  <a:pos x="400" y="241"/>
                </a:cxn>
                <a:cxn ang="0">
                  <a:pos x="410" y="236"/>
                </a:cxn>
                <a:cxn ang="0">
                  <a:pos x="472" y="245"/>
                </a:cxn>
                <a:cxn ang="0">
                  <a:pos x="515" y="256"/>
                </a:cxn>
                <a:cxn ang="0">
                  <a:pos x="571" y="275"/>
                </a:cxn>
                <a:cxn ang="0">
                  <a:pos x="622" y="303"/>
                </a:cxn>
                <a:cxn ang="0">
                  <a:pos x="670" y="338"/>
                </a:cxn>
                <a:cxn ang="0">
                  <a:pos x="749" y="417"/>
                </a:cxn>
              </a:cxnLst>
              <a:rect l="0" t="0" r="r" b="b"/>
              <a:pathLst>
                <a:path w="777" h="904">
                  <a:moveTo>
                    <a:pt x="749" y="417"/>
                  </a:moveTo>
                  <a:lnTo>
                    <a:pt x="749" y="417"/>
                  </a:lnTo>
                  <a:lnTo>
                    <a:pt x="768" y="436"/>
                  </a:lnTo>
                  <a:lnTo>
                    <a:pt x="772" y="441"/>
                  </a:lnTo>
                  <a:lnTo>
                    <a:pt x="774" y="445"/>
                  </a:lnTo>
                  <a:lnTo>
                    <a:pt x="777" y="451"/>
                  </a:lnTo>
                  <a:lnTo>
                    <a:pt x="777" y="456"/>
                  </a:lnTo>
                  <a:lnTo>
                    <a:pt x="777" y="456"/>
                  </a:lnTo>
                  <a:lnTo>
                    <a:pt x="755" y="465"/>
                  </a:lnTo>
                  <a:lnTo>
                    <a:pt x="731" y="475"/>
                  </a:lnTo>
                  <a:lnTo>
                    <a:pt x="708" y="482"/>
                  </a:lnTo>
                  <a:lnTo>
                    <a:pt x="684" y="490"/>
                  </a:lnTo>
                  <a:lnTo>
                    <a:pt x="659" y="495"/>
                  </a:lnTo>
                  <a:lnTo>
                    <a:pt x="636" y="499"/>
                  </a:lnTo>
                  <a:lnTo>
                    <a:pt x="611" y="503"/>
                  </a:lnTo>
                  <a:lnTo>
                    <a:pt x="586" y="505"/>
                  </a:lnTo>
                  <a:lnTo>
                    <a:pt x="586" y="505"/>
                  </a:lnTo>
                  <a:lnTo>
                    <a:pt x="582" y="509"/>
                  </a:lnTo>
                  <a:lnTo>
                    <a:pt x="580" y="512"/>
                  </a:lnTo>
                  <a:lnTo>
                    <a:pt x="579" y="518"/>
                  </a:lnTo>
                  <a:lnTo>
                    <a:pt x="579" y="523"/>
                  </a:lnTo>
                  <a:lnTo>
                    <a:pt x="579" y="523"/>
                  </a:lnTo>
                  <a:lnTo>
                    <a:pt x="569" y="528"/>
                  </a:lnTo>
                  <a:lnTo>
                    <a:pt x="560" y="536"/>
                  </a:lnTo>
                  <a:lnTo>
                    <a:pt x="554" y="545"/>
                  </a:lnTo>
                  <a:lnTo>
                    <a:pt x="546" y="555"/>
                  </a:lnTo>
                  <a:lnTo>
                    <a:pt x="539" y="569"/>
                  </a:lnTo>
                  <a:lnTo>
                    <a:pt x="534" y="582"/>
                  </a:lnTo>
                  <a:lnTo>
                    <a:pt x="523" y="610"/>
                  </a:lnTo>
                  <a:lnTo>
                    <a:pt x="513" y="642"/>
                  </a:lnTo>
                  <a:lnTo>
                    <a:pt x="504" y="673"/>
                  </a:lnTo>
                  <a:lnTo>
                    <a:pt x="495" y="703"/>
                  </a:lnTo>
                  <a:lnTo>
                    <a:pt x="486" y="729"/>
                  </a:lnTo>
                  <a:lnTo>
                    <a:pt x="486" y="729"/>
                  </a:lnTo>
                  <a:lnTo>
                    <a:pt x="481" y="734"/>
                  </a:lnTo>
                  <a:lnTo>
                    <a:pt x="481" y="734"/>
                  </a:lnTo>
                  <a:lnTo>
                    <a:pt x="472" y="738"/>
                  </a:lnTo>
                  <a:lnTo>
                    <a:pt x="463" y="741"/>
                  </a:lnTo>
                  <a:lnTo>
                    <a:pt x="455" y="742"/>
                  </a:lnTo>
                  <a:lnTo>
                    <a:pt x="446" y="743"/>
                  </a:lnTo>
                  <a:lnTo>
                    <a:pt x="427" y="745"/>
                  </a:lnTo>
                  <a:lnTo>
                    <a:pt x="418" y="747"/>
                  </a:lnTo>
                  <a:lnTo>
                    <a:pt x="409" y="751"/>
                  </a:lnTo>
                  <a:lnTo>
                    <a:pt x="409" y="751"/>
                  </a:lnTo>
                  <a:lnTo>
                    <a:pt x="403" y="755"/>
                  </a:lnTo>
                  <a:lnTo>
                    <a:pt x="396" y="761"/>
                  </a:lnTo>
                  <a:lnTo>
                    <a:pt x="380" y="777"/>
                  </a:lnTo>
                  <a:lnTo>
                    <a:pt x="366" y="795"/>
                  </a:lnTo>
                  <a:lnTo>
                    <a:pt x="352" y="816"/>
                  </a:lnTo>
                  <a:lnTo>
                    <a:pt x="337" y="838"/>
                  </a:lnTo>
                  <a:lnTo>
                    <a:pt x="326" y="859"/>
                  </a:lnTo>
                  <a:lnTo>
                    <a:pt x="316" y="879"/>
                  </a:lnTo>
                  <a:lnTo>
                    <a:pt x="310" y="894"/>
                  </a:lnTo>
                  <a:lnTo>
                    <a:pt x="310" y="894"/>
                  </a:lnTo>
                  <a:lnTo>
                    <a:pt x="289" y="904"/>
                  </a:lnTo>
                  <a:lnTo>
                    <a:pt x="289" y="904"/>
                  </a:lnTo>
                  <a:lnTo>
                    <a:pt x="276" y="900"/>
                  </a:lnTo>
                  <a:lnTo>
                    <a:pt x="264" y="894"/>
                  </a:lnTo>
                  <a:lnTo>
                    <a:pt x="254" y="888"/>
                  </a:lnTo>
                  <a:lnTo>
                    <a:pt x="245" y="880"/>
                  </a:lnTo>
                  <a:lnTo>
                    <a:pt x="236" y="872"/>
                  </a:lnTo>
                  <a:lnTo>
                    <a:pt x="229" y="862"/>
                  </a:lnTo>
                  <a:lnTo>
                    <a:pt x="221" y="851"/>
                  </a:lnTo>
                  <a:lnTo>
                    <a:pt x="215" y="841"/>
                  </a:lnTo>
                  <a:lnTo>
                    <a:pt x="210" y="829"/>
                  </a:lnTo>
                  <a:lnTo>
                    <a:pt x="204" y="818"/>
                  </a:lnTo>
                  <a:lnTo>
                    <a:pt x="196" y="793"/>
                  </a:lnTo>
                  <a:lnTo>
                    <a:pt x="190" y="767"/>
                  </a:lnTo>
                  <a:lnTo>
                    <a:pt x="185" y="741"/>
                  </a:lnTo>
                  <a:lnTo>
                    <a:pt x="185" y="741"/>
                  </a:lnTo>
                  <a:lnTo>
                    <a:pt x="182" y="721"/>
                  </a:lnTo>
                  <a:lnTo>
                    <a:pt x="182" y="703"/>
                  </a:lnTo>
                  <a:lnTo>
                    <a:pt x="183" y="665"/>
                  </a:lnTo>
                  <a:lnTo>
                    <a:pt x="183" y="648"/>
                  </a:lnTo>
                  <a:lnTo>
                    <a:pt x="183" y="631"/>
                  </a:lnTo>
                  <a:lnTo>
                    <a:pt x="182" y="615"/>
                  </a:lnTo>
                  <a:lnTo>
                    <a:pt x="178" y="600"/>
                  </a:lnTo>
                  <a:lnTo>
                    <a:pt x="178" y="600"/>
                  </a:lnTo>
                  <a:lnTo>
                    <a:pt x="173" y="588"/>
                  </a:lnTo>
                  <a:lnTo>
                    <a:pt x="168" y="578"/>
                  </a:lnTo>
                  <a:lnTo>
                    <a:pt x="163" y="569"/>
                  </a:lnTo>
                  <a:lnTo>
                    <a:pt x="156" y="561"/>
                  </a:lnTo>
                  <a:lnTo>
                    <a:pt x="150" y="554"/>
                  </a:lnTo>
                  <a:lnTo>
                    <a:pt x="142" y="548"/>
                  </a:lnTo>
                  <a:lnTo>
                    <a:pt x="134" y="541"/>
                  </a:lnTo>
                  <a:lnTo>
                    <a:pt x="125" y="536"/>
                  </a:lnTo>
                  <a:lnTo>
                    <a:pt x="104" y="525"/>
                  </a:lnTo>
                  <a:lnTo>
                    <a:pt x="82" y="516"/>
                  </a:lnTo>
                  <a:lnTo>
                    <a:pt x="56" y="506"/>
                  </a:lnTo>
                  <a:lnTo>
                    <a:pt x="27" y="493"/>
                  </a:lnTo>
                  <a:lnTo>
                    <a:pt x="27" y="493"/>
                  </a:lnTo>
                  <a:lnTo>
                    <a:pt x="27" y="480"/>
                  </a:lnTo>
                  <a:lnTo>
                    <a:pt x="26" y="463"/>
                  </a:lnTo>
                  <a:lnTo>
                    <a:pt x="20" y="424"/>
                  </a:lnTo>
                  <a:lnTo>
                    <a:pt x="18" y="404"/>
                  </a:lnTo>
                  <a:lnTo>
                    <a:pt x="18" y="386"/>
                  </a:lnTo>
                  <a:lnTo>
                    <a:pt x="18" y="377"/>
                  </a:lnTo>
                  <a:lnTo>
                    <a:pt x="19" y="369"/>
                  </a:lnTo>
                  <a:lnTo>
                    <a:pt x="22" y="362"/>
                  </a:lnTo>
                  <a:lnTo>
                    <a:pt x="24" y="356"/>
                  </a:lnTo>
                  <a:lnTo>
                    <a:pt x="24" y="356"/>
                  </a:lnTo>
                  <a:lnTo>
                    <a:pt x="28" y="351"/>
                  </a:lnTo>
                  <a:lnTo>
                    <a:pt x="33" y="347"/>
                  </a:lnTo>
                  <a:lnTo>
                    <a:pt x="43" y="339"/>
                  </a:lnTo>
                  <a:lnTo>
                    <a:pt x="54" y="334"/>
                  </a:lnTo>
                  <a:lnTo>
                    <a:pt x="65" y="329"/>
                  </a:lnTo>
                  <a:lnTo>
                    <a:pt x="90" y="319"/>
                  </a:lnTo>
                  <a:lnTo>
                    <a:pt x="100" y="314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17" y="299"/>
                  </a:lnTo>
                  <a:lnTo>
                    <a:pt x="123" y="291"/>
                  </a:lnTo>
                  <a:lnTo>
                    <a:pt x="129" y="282"/>
                  </a:lnTo>
                  <a:lnTo>
                    <a:pt x="133" y="271"/>
                  </a:lnTo>
                  <a:lnTo>
                    <a:pt x="135" y="262"/>
                  </a:lnTo>
                  <a:lnTo>
                    <a:pt x="135" y="252"/>
                  </a:lnTo>
                  <a:lnTo>
                    <a:pt x="135" y="243"/>
                  </a:lnTo>
                  <a:lnTo>
                    <a:pt x="133" y="235"/>
                  </a:lnTo>
                  <a:lnTo>
                    <a:pt x="133" y="235"/>
                  </a:lnTo>
                  <a:lnTo>
                    <a:pt x="126" y="216"/>
                  </a:lnTo>
                  <a:lnTo>
                    <a:pt x="120" y="197"/>
                  </a:lnTo>
                  <a:lnTo>
                    <a:pt x="113" y="176"/>
                  </a:lnTo>
                  <a:lnTo>
                    <a:pt x="103" y="153"/>
                  </a:lnTo>
                  <a:lnTo>
                    <a:pt x="91" y="130"/>
                  </a:lnTo>
                  <a:lnTo>
                    <a:pt x="83" y="119"/>
                  </a:lnTo>
                  <a:lnTo>
                    <a:pt x="75" y="108"/>
                  </a:lnTo>
                  <a:lnTo>
                    <a:pt x="66" y="98"/>
                  </a:lnTo>
                  <a:lnTo>
                    <a:pt x="56" y="87"/>
                  </a:lnTo>
                  <a:lnTo>
                    <a:pt x="44" y="77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28" y="67"/>
                  </a:lnTo>
                  <a:lnTo>
                    <a:pt x="28" y="67"/>
                  </a:lnTo>
                  <a:lnTo>
                    <a:pt x="26" y="57"/>
                  </a:lnTo>
                  <a:lnTo>
                    <a:pt x="22" y="50"/>
                  </a:lnTo>
                  <a:lnTo>
                    <a:pt x="11" y="34"/>
                  </a:lnTo>
                  <a:lnTo>
                    <a:pt x="7" y="26"/>
                  </a:lnTo>
                  <a:lnTo>
                    <a:pt x="3" y="17"/>
                  </a:lnTo>
                  <a:lnTo>
                    <a:pt x="1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" y="1"/>
                  </a:lnTo>
                  <a:lnTo>
                    <a:pt x="31" y="5"/>
                  </a:lnTo>
                  <a:lnTo>
                    <a:pt x="48" y="10"/>
                  </a:lnTo>
                  <a:lnTo>
                    <a:pt x="63" y="20"/>
                  </a:lnTo>
                  <a:lnTo>
                    <a:pt x="80" y="29"/>
                  </a:lnTo>
                  <a:lnTo>
                    <a:pt x="99" y="39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203" y="116"/>
                  </a:lnTo>
                  <a:lnTo>
                    <a:pt x="266" y="163"/>
                  </a:lnTo>
                  <a:lnTo>
                    <a:pt x="294" y="186"/>
                  </a:lnTo>
                  <a:lnTo>
                    <a:pt x="322" y="210"/>
                  </a:lnTo>
                  <a:lnTo>
                    <a:pt x="348" y="235"/>
                  </a:lnTo>
                  <a:lnTo>
                    <a:pt x="373" y="259"/>
                  </a:lnTo>
                  <a:lnTo>
                    <a:pt x="373" y="259"/>
                  </a:lnTo>
                  <a:lnTo>
                    <a:pt x="380" y="259"/>
                  </a:lnTo>
                  <a:lnTo>
                    <a:pt x="388" y="259"/>
                  </a:lnTo>
                  <a:lnTo>
                    <a:pt x="388" y="259"/>
                  </a:lnTo>
                  <a:lnTo>
                    <a:pt x="392" y="253"/>
                  </a:lnTo>
                  <a:lnTo>
                    <a:pt x="396" y="248"/>
                  </a:lnTo>
                  <a:lnTo>
                    <a:pt x="400" y="241"/>
                  </a:lnTo>
                  <a:lnTo>
                    <a:pt x="404" y="236"/>
                  </a:lnTo>
                  <a:lnTo>
                    <a:pt x="404" y="236"/>
                  </a:lnTo>
                  <a:lnTo>
                    <a:pt x="410" y="236"/>
                  </a:lnTo>
                  <a:lnTo>
                    <a:pt x="418" y="236"/>
                  </a:lnTo>
                  <a:lnTo>
                    <a:pt x="435" y="239"/>
                  </a:lnTo>
                  <a:lnTo>
                    <a:pt x="472" y="245"/>
                  </a:lnTo>
                  <a:lnTo>
                    <a:pt x="472" y="245"/>
                  </a:lnTo>
                  <a:lnTo>
                    <a:pt x="494" y="250"/>
                  </a:lnTo>
                  <a:lnTo>
                    <a:pt x="515" y="256"/>
                  </a:lnTo>
                  <a:lnTo>
                    <a:pt x="534" y="261"/>
                  </a:lnTo>
                  <a:lnTo>
                    <a:pt x="554" y="267"/>
                  </a:lnTo>
                  <a:lnTo>
                    <a:pt x="571" y="275"/>
                  </a:lnTo>
                  <a:lnTo>
                    <a:pt x="589" y="283"/>
                  </a:lnTo>
                  <a:lnTo>
                    <a:pt x="606" y="293"/>
                  </a:lnTo>
                  <a:lnTo>
                    <a:pt x="622" y="303"/>
                  </a:lnTo>
                  <a:lnTo>
                    <a:pt x="639" y="314"/>
                  </a:lnTo>
                  <a:lnTo>
                    <a:pt x="654" y="326"/>
                  </a:lnTo>
                  <a:lnTo>
                    <a:pt x="670" y="338"/>
                  </a:lnTo>
                  <a:lnTo>
                    <a:pt x="686" y="352"/>
                  </a:lnTo>
                  <a:lnTo>
                    <a:pt x="717" y="382"/>
                  </a:lnTo>
                  <a:lnTo>
                    <a:pt x="749" y="417"/>
                  </a:lnTo>
                  <a:lnTo>
                    <a:pt x="749" y="41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5" name="Freeform 26"/>
            <p:cNvSpPr>
              <a:spLocks/>
            </p:cNvSpPr>
            <p:nvPr/>
          </p:nvSpPr>
          <p:spPr bwMode="auto">
            <a:xfrm>
              <a:off x="1349708" y="3980896"/>
              <a:ext cx="946633" cy="756585"/>
            </a:xfrm>
            <a:custGeom>
              <a:avLst/>
              <a:gdLst/>
              <a:ahLst/>
              <a:cxnLst>
                <a:cxn ang="0">
                  <a:pos x="683" y="39"/>
                </a:cxn>
                <a:cxn ang="0">
                  <a:pos x="727" y="79"/>
                </a:cxn>
                <a:cxn ang="0">
                  <a:pos x="765" y="147"/>
                </a:cxn>
                <a:cxn ang="0">
                  <a:pos x="785" y="206"/>
                </a:cxn>
                <a:cxn ang="0">
                  <a:pos x="785" y="242"/>
                </a:cxn>
                <a:cxn ang="0">
                  <a:pos x="762" y="277"/>
                </a:cxn>
                <a:cxn ang="0">
                  <a:pos x="717" y="300"/>
                </a:cxn>
                <a:cxn ang="0">
                  <a:pos x="680" y="322"/>
                </a:cxn>
                <a:cxn ang="0">
                  <a:pos x="671" y="340"/>
                </a:cxn>
                <a:cxn ang="0">
                  <a:pos x="672" y="395"/>
                </a:cxn>
                <a:cxn ang="0">
                  <a:pos x="679" y="464"/>
                </a:cxn>
                <a:cxn ang="0">
                  <a:pos x="614" y="536"/>
                </a:cxn>
                <a:cxn ang="0">
                  <a:pos x="582" y="581"/>
                </a:cxn>
                <a:cxn ang="0">
                  <a:pos x="572" y="601"/>
                </a:cxn>
                <a:cxn ang="0">
                  <a:pos x="545" y="615"/>
                </a:cxn>
                <a:cxn ang="0">
                  <a:pos x="502" y="607"/>
                </a:cxn>
                <a:cxn ang="0">
                  <a:pos x="481" y="605"/>
                </a:cxn>
                <a:cxn ang="0">
                  <a:pos x="472" y="579"/>
                </a:cxn>
                <a:cxn ang="0">
                  <a:pos x="448" y="577"/>
                </a:cxn>
                <a:cxn ang="0">
                  <a:pos x="422" y="547"/>
                </a:cxn>
                <a:cxn ang="0">
                  <a:pos x="396" y="546"/>
                </a:cxn>
                <a:cxn ang="0">
                  <a:pos x="345" y="540"/>
                </a:cxn>
                <a:cxn ang="0">
                  <a:pos x="319" y="551"/>
                </a:cxn>
                <a:cxn ang="0">
                  <a:pos x="294" y="551"/>
                </a:cxn>
                <a:cxn ang="0">
                  <a:pos x="251" y="571"/>
                </a:cxn>
                <a:cxn ang="0">
                  <a:pos x="196" y="615"/>
                </a:cxn>
                <a:cxn ang="0">
                  <a:pos x="168" y="629"/>
                </a:cxn>
                <a:cxn ang="0">
                  <a:pos x="142" y="623"/>
                </a:cxn>
                <a:cxn ang="0">
                  <a:pos x="121" y="601"/>
                </a:cxn>
                <a:cxn ang="0">
                  <a:pos x="108" y="563"/>
                </a:cxn>
                <a:cxn ang="0">
                  <a:pos x="82" y="553"/>
                </a:cxn>
                <a:cxn ang="0">
                  <a:pos x="35" y="558"/>
                </a:cxn>
                <a:cxn ang="0">
                  <a:pos x="24" y="489"/>
                </a:cxn>
                <a:cxn ang="0">
                  <a:pos x="22" y="459"/>
                </a:cxn>
                <a:cxn ang="0">
                  <a:pos x="36" y="439"/>
                </a:cxn>
                <a:cxn ang="0">
                  <a:pos x="43" y="420"/>
                </a:cxn>
                <a:cxn ang="0">
                  <a:pos x="45" y="386"/>
                </a:cxn>
                <a:cxn ang="0">
                  <a:pos x="60" y="343"/>
                </a:cxn>
                <a:cxn ang="0">
                  <a:pos x="78" y="322"/>
                </a:cxn>
                <a:cxn ang="0">
                  <a:pos x="60" y="287"/>
                </a:cxn>
                <a:cxn ang="0">
                  <a:pos x="28" y="259"/>
                </a:cxn>
                <a:cxn ang="0">
                  <a:pos x="7" y="208"/>
                </a:cxn>
                <a:cxn ang="0">
                  <a:pos x="0" y="142"/>
                </a:cxn>
                <a:cxn ang="0">
                  <a:pos x="31" y="130"/>
                </a:cxn>
                <a:cxn ang="0">
                  <a:pos x="58" y="92"/>
                </a:cxn>
                <a:cxn ang="0">
                  <a:pos x="83" y="44"/>
                </a:cxn>
                <a:cxn ang="0">
                  <a:pos x="96" y="48"/>
                </a:cxn>
                <a:cxn ang="0">
                  <a:pos x="103" y="70"/>
                </a:cxn>
                <a:cxn ang="0">
                  <a:pos x="96" y="95"/>
                </a:cxn>
                <a:cxn ang="0">
                  <a:pos x="117" y="112"/>
                </a:cxn>
                <a:cxn ang="0">
                  <a:pos x="152" y="174"/>
                </a:cxn>
                <a:cxn ang="0">
                  <a:pos x="206" y="296"/>
                </a:cxn>
                <a:cxn ang="0">
                  <a:pos x="288" y="314"/>
                </a:cxn>
                <a:cxn ang="0">
                  <a:pos x="486" y="277"/>
                </a:cxn>
                <a:cxn ang="0">
                  <a:pos x="487" y="203"/>
                </a:cxn>
                <a:cxn ang="0">
                  <a:pos x="482" y="121"/>
                </a:cxn>
                <a:cxn ang="0">
                  <a:pos x="473" y="88"/>
                </a:cxn>
                <a:cxn ang="0">
                  <a:pos x="485" y="28"/>
                </a:cxn>
                <a:cxn ang="0">
                  <a:pos x="521" y="14"/>
                </a:cxn>
                <a:cxn ang="0">
                  <a:pos x="598" y="49"/>
                </a:cxn>
                <a:cxn ang="0">
                  <a:pos x="645" y="51"/>
                </a:cxn>
                <a:cxn ang="0">
                  <a:pos x="680" y="38"/>
                </a:cxn>
              </a:cxnLst>
              <a:rect l="0" t="0" r="r" b="b"/>
              <a:pathLst>
                <a:path w="787" h="629">
                  <a:moveTo>
                    <a:pt x="680" y="38"/>
                  </a:moveTo>
                  <a:lnTo>
                    <a:pt x="680" y="38"/>
                  </a:lnTo>
                  <a:lnTo>
                    <a:pt x="683" y="39"/>
                  </a:lnTo>
                  <a:lnTo>
                    <a:pt x="683" y="39"/>
                  </a:lnTo>
                  <a:lnTo>
                    <a:pt x="696" y="48"/>
                  </a:lnTo>
                  <a:lnTo>
                    <a:pt x="708" y="58"/>
                  </a:lnTo>
                  <a:lnTo>
                    <a:pt x="718" y="69"/>
                  </a:lnTo>
                  <a:lnTo>
                    <a:pt x="727" y="79"/>
                  </a:lnTo>
                  <a:lnTo>
                    <a:pt x="735" y="90"/>
                  </a:lnTo>
                  <a:lnTo>
                    <a:pt x="743" y="101"/>
                  </a:lnTo>
                  <a:lnTo>
                    <a:pt x="755" y="124"/>
                  </a:lnTo>
                  <a:lnTo>
                    <a:pt x="765" y="147"/>
                  </a:lnTo>
                  <a:lnTo>
                    <a:pt x="772" y="168"/>
                  </a:lnTo>
                  <a:lnTo>
                    <a:pt x="778" y="187"/>
                  </a:lnTo>
                  <a:lnTo>
                    <a:pt x="785" y="206"/>
                  </a:lnTo>
                  <a:lnTo>
                    <a:pt x="785" y="206"/>
                  </a:lnTo>
                  <a:lnTo>
                    <a:pt x="787" y="214"/>
                  </a:lnTo>
                  <a:lnTo>
                    <a:pt x="787" y="223"/>
                  </a:lnTo>
                  <a:lnTo>
                    <a:pt x="787" y="233"/>
                  </a:lnTo>
                  <a:lnTo>
                    <a:pt x="785" y="242"/>
                  </a:lnTo>
                  <a:lnTo>
                    <a:pt x="781" y="253"/>
                  </a:lnTo>
                  <a:lnTo>
                    <a:pt x="775" y="262"/>
                  </a:lnTo>
                  <a:lnTo>
                    <a:pt x="769" y="270"/>
                  </a:lnTo>
                  <a:lnTo>
                    <a:pt x="762" y="277"/>
                  </a:lnTo>
                  <a:lnTo>
                    <a:pt x="762" y="277"/>
                  </a:lnTo>
                  <a:lnTo>
                    <a:pt x="752" y="285"/>
                  </a:lnTo>
                  <a:lnTo>
                    <a:pt x="742" y="290"/>
                  </a:lnTo>
                  <a:lnTo>
                    <a:pt x="717" y="300"/>
                  </a:lnTo>
                  <a:lnTo>
                    <a:pt x="706" y="305"/>
                  </a:lnTo>
                  <a:lnTo>
                    <a:pt x="695" y="310"/>
                  </a:lnTo>
                  <a:lnTo>
                    <a:pt x="685" y="318"/>
                  </a:lnTo>
                  <a:lnTo>
                    <a:pt x="680" y="322"/>
                  </a:lnTo>
                  <a:lnTo>
                    <a:pt x="676" y="327"/>
                  </a:lnTo>
                  <a:lnTo>
                    <a:pt x="676" y="327"/>
                  </a:lnTo>
                  <a:lnTo>
                    <a:pt x="674" y="333"/>
                  </a:lnTo>
                  <a:lnTo>
                    <a:pt x="671" y="340"/>
                  </a:lnTo>
                  <a:lnTo>
                    <a:pt x="670" y="348"/>
                  </a:lnTo>
                  <a:lnTo>
                    <a:pt x="670" y="357"/>
                  </a:lnTo>
                  <a:lnTo>
                    <a:pt x="670" y="375"/>
                  </a:lnTo>
                  <a:lnTo>
                    <a:pt x="672" y="395"/>
                  </a:lnTo>
                  <a:lnTo>
                    <a:pt x="678" y="434"/>
                  </a:lnTo>
                  <a:lnTo>
                    <a:pt x="679" y="451"/>
                  </a:lnTo>
                  <a:lnTo>
                    <a:pt x="679" y="464"/>
                  </a:lnTo>
                  <a:lnTo>
                    <a:pt x="679" y="464"/>
                  </a:lnTo>
                  <a:lnTo>
                    <a:pt x="667" y="480"/>
                  </a:lnTo>
                  <a:lnTo>
                    <a:pt x="655" y="494"/>
                  </a:lnTo>
                  <a:lnTo>
                    <a:pt x="628" y="521"/>
                  </a:lnTo>
                  <a:lnTo>
                    <a:pt x="614" y="536"/>
                  </a:lnTo>
                  <a:lnTo>
                    <a:pt x="602" y="550"/>
                  </a:lnTo>
                  <a:lnTo>
                    <a:pt x="590" y="564"/>
                  </a:lnTo>
                  <a:lnTo>
                    <a:pt x="586" y="572"/>
                  </a:lnTo>
                  <a:lnTo>
                    <a:pt x="582" y="581"/>
                  </a:lnTo>
                  <a:lnTo>
                    <a:pt x="582" y="581"/>
                  </a:lnTo>
                  <a:lnTo>
                    <a:pt x="579" y="590"/>
                  </a:lnTo>
                  <a:lnTo>
                    <a:pt x="576" y="596"/>
                  </a:lnTo>
                  <a:lnTo>
                    <a:pt x="572" y="601"/>
                  </a:lnTo>
                  <a:lnTo>
                    <a:pt x="567" y="606"/>
                  </a:lnTo>
                  <a:lnTo>
                    <a:pt x="560" y="611"/>
                  </a:lnTo>
                  <a:lnTo>
                    <a:pt x="554" y="614"/>
                  </a:lnTo>
                  <a:lnTo>
                    <a:pt x="545" y="615"/>
                  </a:lnTo>
                  <a:lnTo>
                    <a:pt x="545" y="615"/>
                  </a:lnTo>
                  <a:lnTo>
                    <a:pt x="530" y="610"/>
                  </a:lnTo>
                  <a:lnTo>
                    <a:pt x="516" y="607"/>
                  </a:lnTo>
                  <a:lnTo>
                    <a:pt x="502" y="607"/>
                  </a:lnTo>
                  <a:lnTo>
                    <a:pt x="487" y="610"/>
                  </a:lnTo>
                  <a:lnTo>
                    <a:pt x="487" y="610"/>
                  </a:lnTo>
                  <a:lnTo>
                    <a:pt x="483" y="607"/>
                  </a:lnTo>
                  <a:lnTo>
                    <a:pt x="481" y="605"/>
                  </a:lnTo>
                  <a:lnTo>
                    <a:pt x="478" y="601"/>
                  </a:lnTo>
                  <a:lnTo>
                    <a:pt x="477" y="596"/>
                  </a:lnTo>
                  <a:lnTo>
                    <a:pt x="476" y="586"/>
                  </a:lnTo>
                  <a:lnTo>
                    <a:pt x="472" y="579"/>
                  </a:lnTo>
                  <a:lnTo>
                    <a:pt x="472" y="579"/>
                  </a:lnTo>
                  <a:lnTo>
                    <a:pt x="462" y="580"/>
                  </a:lnTo>
                  <a:lnTo>
                    <a:pt x="455" y="580"/>
                  </a:lnTo>
                  <a:lnTo>
                    <a:pt x="448" y="577"/>
                  </a:lnTo>
                  <a:lnTo>
                    <a:pt x="442" y="573"/>
                  </a:lnTo>
                  <a:lnTo>
                    <a:pt x="436" y="567"/>
                  </a:lnTo>
                  <a:lnTo>
                    <a:pt x="431" y="560"/>
                  </a:lnTo>
                  <a:lnTo>
                    <a:pt x="422" y="547"/>
                  </a:lnTo>
                  <a:lnTo>
                    <a:pt x="422" y="547"/>
                  </a:lnTo>
                  <a:lnTo>
                    <a:pt x="416" y="549"/>
                  </a:lnTo>
                  <a:lnTo>
                    <a:pt x="409" y="549"/>
                  </a:lnTo>
                  <a:lnTo>
                    <a:pt x="396" y="546"/>
                  </a:lnTo>
                  <a:lnTo>
                    <a:pt x="370" y="541"/>
                  </a:lnTo>
                  <a:lnTo>
                    <a:pt x="358" y="538"/>
                  </a:lnTo>
                  <a:lnTo>
                    <a:pt x="352" y="538"/>
                  </a:lnTo>
                  <a:lnTo>
                    <a:pt x="345" y="540"/>
                  </a:lnTo>
                  <a:lnTo>
                    <a:pt x="339" y="541"/>
                  </a:lnTo>
                  <a:lnTo>
                    <a:pt x="332" y="542"/>
                  </a:lnTo>
                  <a:lnTo>
                    <a:pt x="326" y="546"/>
                  </a:lnTo>
                  <a:lnTo>
                    <a:pt x="319" y="551"/>
                  </a:lnTo>
                  <a:lnTo>
                    <a:pt x="319" y="551"/>
                  </a:lnTo>
                  <a:lnTo>
                    <a:pt x="311" y="550"/>
                  </a:lnTo>
                  <a:lnTo>
                    <a:pt x="303" y="550"/>
                  </a:lnTo>
                  <a:lnTo>
                    <a:pt x="294" y="551"/>
                  </a:lnTo>
                  <a:lnTo>
                    <a:pt x="286" y="554"/>
                  </a:lnTo>
                  <a:lnTo>
                    <a:pt x="277" y="556"/>
                  </a:lnTo>
                  <a:lnTo>
                    <a:pt x="268" y="560"/>
                  </a:lnTo>
                  <a:lnTo>
                    <a:pt x="251" y="571"/>
                  </a:lnTo>
                  <a:lnTo>
                    <a:pt x="236" y="583"/>
                  </a:lnTo>
                  <a:lnTo>
                    <a:pt x="220" y="594"/>
                  </a:lnTo>
                  <a:lnTo>
                    <a:pt x="196" y="615"/>
                  </a:lnTo>
                  <a:lnTo>
                    <a:pt x="196" y="615"/>
                  </a:lnTo>
                  <a:lnTo>
                    <a:pt x="190" y="620"/>
                  </a:lnTo>
                  <a:lnTo>
                    <a:pt x="182" y="624"/>
                  </a:lnTo>
                  <a:lnTo>
                    <a:pt x="176" y="627"/>
                  </a:lnTo>
                  <a:lnTo>
                    <a:pt x="168" y="629"/>
                  </a:lnTo>
                  <a:lnTo>
                    <a:pt x="161" y="629"/>
                  </a:lnTo>
                  <a:lnTo>
                    <a:pt x="155" y="628"/>
                  </a:lnTo>
                  <a:lnTo>
                    <a:pt x="148" y="627"/>
                  </a:lnTo>
                  <a:lnTo>
                    <a:pt x="142" y="623"/>
                  </a:lnTo>
                  <a:lnTo>
                    <a:pt x="135" y="619"/>
                  </a:lnTo>
                  <a:lnTo>
                    <a:pt x="130" y="614"/>
                  </a:lnTo>
                  <a:lnTo>
                    <a:pt x="125" y="607"/>
                  </a:lnTo>
                  <a:lnTo>
                    <a:pt x="121" y="601"/>
                  </a:lnTo>
                  <a:lnTo>
                    <a:pt x="117" y="592"/>
                  </a:lnTo>
                  <a:lnTo>
                    <a:pt x="113" y="583"/>
                  </a:lnTo>
                  <a:lnTo>
                    <a:pt x="110" y="573"/>
                  </a:lnTo>
                  <a:lnTo>
                    <a:pt x="108" y="563"/>
                  </a:lnTo>
                  <a:lnTo>
                    <a:pt x="108" y="563"/>
                  </a:lnTo>
                  <a:lnTo>
                    <a:pt x="100" y="556"/>
                  </a:lnTo>
                  <a:lnTo>
                    <a:pt x="91" y="554"/>
                  </a:lnTo>
                  <a:lnTo>
                    <a:pt x="82" y="553"/>
                  </a:lnTo>
                  <a:lnTo>
                    <a:pt x="73" y="553"/>
                  </a:lnTo>
                  <a:lnTo>
                    <a:pt x="53" y="555"/>
                  </a:lnTo>
                  <a:lnTo>
                    <a:pt x="35" y="558"/>
                  </a:lnTo>
                  <a:lnTo>
                    <a:pt x="35" y="558"/>
                  </a:lnTo>
                  <a:lnTo>
                    <a:pt x="35" y="546"/>
                  </a:lnTo>
                  <a:lnTo>
                    <a:pt x="33" y="534"/>
                  </a:lnTo>
                  <a:lnTo>
                    <a:pt x="30" y="511"/>
                  </a:lnTo>
                  <a:lnTo>
                    <a:pt x="24" y="489"/>
                  </a:lnTo>
                  <a:lnTo>
                    <a:pt x="20" y="472"/>
                  </a:lnTo>
                  <a:lnTo>
                    <a:pt x="20" y="472"/>
                  </a:lnTo>
                  <a:lnTo>
                    <a:pt x="20" y="465"/>
                  </a:lnTo>
                  <a:lnTo>
                    <a:pt x="22" y="459"/>
                  </a:lnTo>
                  <a:lnTo>
                    <a:pt x="23" y="455"/>
                  </a:lnTo>
                  <a:lnTo>
                    <a:pt x="26" y="450"/>
                  </a:lnTo>
                  <a:lnTo>
                    <a:pt x="32" y="443"/>
                  </a:lnTo>
                  <a:lnTo>
                    <a:pt x="36" y="439"/>
                  </a:lnTo>
                  <a:lnTo>
                    <a:pt x="36" y="439"/>
                  </a:lnTo>
                  <a:lnTo>
                    <a:pt x="40" y="433"/>
                  </a:lnTo>
                  <a:lnTo>
                    <a:pt x="41" y="426"/>
                  </a:lnTo>
                  <a:lnTo>
                    <a:pt x="43" y="420"/>
                  </a:lnTo>
                  <a:lnTo>
                    <a:pt x="43" y="412"/>
                  </a:lnTo>
                  <a:lnTo>
                    <a:pt x="43" y="399"/>
                  </a:lnTo>
                  <a:lnTo>
                    <a:pt x="44" y="392"/>
                  </a:lnTo>
                  <a:lnTo>
                    <a:pt x="45" y="386"/>
                  </a:lnTo>
                  <a:lnTo>
                    <a:pt x="45" y="386"/>
                  </a:lnTo>
                  <a:lnTo>
                    <a:pt x="50" y="367"/>
                  </a:lnTo>
                  <a:lnTo>
                    <a:pt x="56" y="350"/>
                  </a:lnTo>
                  <a:lnTo>
                    <a:pt x="60" y="343"/>
                  </a:lnTo>
                  <a:lnTo>
                    <a:pt x="65" y="336"/>
                  </a:lnTo>
                  <a:lnTo>
                    <a:pt x="70" y="328"/>
                  </a:lnTo>
                  <a:lnTo>
                    <a:pt x="78" y="322"/>
                  </a:lnTo>
                  <a:lnTo>
                    <a:pt x="78" y="322"/>
                  </a:lnTo>
                  <a:lnTo>
                    <a:pt x="74" y="306"/>
                  </a:lnTo>
                  <a:lnTo>
                    <a:pt x="71" y="292"/>
                  </a:lnTo>
                  <a:lnTo>
                    <a:pt x="71" y="292"/>
                  </a:lnTo>
                  <a:lnTo>
                    <a:pt x="60" y="287"/>
                  </a:lnTo>
                  <a:lnTo>
                    <a:pt x="50" y="281"/>
                  </a:lnTo>
                  <a:lnTo>
                    <a:pt x="43" y="275"/>
                  </a:lnTo>
                  <a:lnTo>
                    <a:pt x="35" y="267"/>
                  </a:lnTo>
                  <a:lnTo>
                    <a:pt x="28" y="259"/>
                  </a:lnTo>
                  <a:lnTo>
                    <a:pt x="23" y="250"/>
                  </a:lnTo>
                  <a:lnTo>
                    <a:pt x="18" y="240"/>
                  </a:lnTo>
                  <a:lnTo>
                    <a:pt x="14" y="229"/>
                  </a:lnTo>
                  <a:lnTo>
                    <a:pt x="7" y="208"/>
                  </a:lnTo>
                  <a:lnTo>
                    <a:pt x="3" y="185"/>
                  </a:lnTo>
                  <a:lnTo>
                    <a:pt x="1" y="163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9" y="141"/>
                  </a:lnTo>
                  <a:lnTo>
                    <a:pt x="17" y="138"/>
                  </a:lnTo>
                  <a:lnTo>
                    <a:pt x="24" y="134"/>
                  </a:lnTo>
                  <a:lnTo>
                    <a:pt x="31" y="130"/>
                  </a:lnTo>
                  <a:lnTo>
                    <a:pt x="36" y="125"/>
                  </a:lnTo>
                  <a:lnTo>
                    <a:pt x="43" y="120"/>
                  </a:lnTo>
                  <a:lnTo>
                    <a:pt x="52" y="107"/>
                  </a:lnTo>
                  <a:lnTo>
                    <a:pt x="58" y="92"/>
                  </a:lnTo>
                  <a:lnTo>
                    <a:pt x="65" y="77"/>
                  </a:lnTo>
                  <a:lnTo>
                    <a:pt x="76" y="45"/>
                  </a:lnTo>
                  <a:lnTo>
                    <a:pt x="76" y="45"/>
                  </a:lnTo>
                  <a:lnTo>
                    <a:pt x="83" y="44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3" y="47"/>
                  </a:lnTo>
                  <a:lnTo>
                    <a:pt x="96" y="48"/>
                  </a:lnTo>
                  <a:lnTo>
                    <a:pt x="99" y="53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3" y="70"/>
                  </a:lnTo>
                  <a:lnTo>
                    <a:pt x="101" y="75"/>
                  </a:lnTo>
                  <a:lnTo>
                    <a:pt x="99" y="83"/>
                  </a:lnTo>
                  <a:lnTo>
                    <a:pt x="96" y="91"/>
                  </a:lnTo>
                  <a:lnTo>
                    <a:pt x="96" y="95"/>
                  </a:lnTo>
                  <a:lnTo>
                    <a:pt x="99" y="100"/>
                  </a:lnTo>
                  <a:lnTo>
                    <a:pt x="99" y="100"/>
                  </a:lnTo>
                  <a:lnTo>
                    <a:pt x="106" y="107"/>
                  </a:lnTo>
                  <a:lnTo>
                    <a:pt x="117" y="112"/>
                  </a:lnTo>
                  <a:lnTo>
                    <a:pt x="127" y="117"/>
                  </a:lnTo>
                  <a:lnTo>
                    <a:pt x="135" y="124"/>
                  </a:lnTo>
                  <a:lnTo>
                    <a:pt x="135" y="124"/>
                  </a:lnTo>
                  <a:lnTo>
                    <a:pt x="152" y="174"/>
                  </a:lnTo>
                  <a:lnTo>
                    <a:pt x="170" y="224"/>
                  </a:lnTo>
                  <a:lnTo>
                    <a:pt x="181" y="249"/>
                  </a:lnTo>
                  <a:lnTo>
                    <a:pt x="193" y="274"/>
                  </a:lnTo>
                  <a:lnTo>
                    <a:pt x="206" y="296"/>
                  </a:lnTo>
                  <a:lnTo>
                    <a:pt x="221" y="318"/>
                  </a:lnTo>
                  <a:lnTo>
                    <a:pt x="221" y="318"/>
                  </a:lnTo>
                  <a:lnTo>
                    <a:pt x="255" y="317"/>
                  </a:lnTo>
                  <a:lnTo>
                    <a:pt x="288" y="314"/>
                  </a:lnTo>
                  <a:lnTo>
                    <a:pt x="322" y="309"/>
                  </a:lnTo>
                  <a:lnTo>
                    <a:pt x="354" y="304"/>
                  </a:lnTo>
                  <a:lnTo>
                    <a:pt x="421" y="290"/>
                  </a:lnTo>
                  <a:lnTo>
                    <a:pt x="486" y="277"/>
                  </a:lnTo>
                  <a:lnTo>
                    <a:pt x="486" y="277"/>
                  </a:lnTo>
                  <a:lnTo>
                    <a:pt x="487" y="259"/>
                  </a:lnTo>
                  <a:lnTo>
                    <a:pt x="489" y="241"/>
                  </a:lnTo>
                  <a:lnTo>
                    <a:pt x="487" y="203"/>
                  </a:lnTo>
                  <a:lnTo>
                    <a:pt x="487" y="165"/>
                  </a:lnTo>
                  <a:lnTo>
                    <a:pt x="487" y="127"/>
                  </a:lnTo>
                  <a:lnTo>
                    <a:pt x="487" y="127"/>
                  </a:lnTo>
                  <a:lnTo>
                    <a:pt x="482" y="121"/>
                  </a:lnTo>
                  <a:lnTo>
                    <a:pt x="478" y="113"/>
                  </a:lnTo>
                  <a:lnTo>
                    <a:pt x="476" y="105"/>
                  </a:lnTo>
                  <a:lnTo>
                    <a:pt x="473" y="96"/>
                  </a:lnTo>
                  <a:lnTo>
                    <a:pt x="473" y="88"/>
                  </a:lnTo>
                  <a:lnTo>
                    <a:pt x="473" y="79"/>
                  </a:lnTo>
                  <a:lnTo>
                    <a:pt x="474" y="62"/>
                  </a:lnTo>
                  <a:lnTo>
                    <a:pt x="479" y="45"/>
                  </a:lnTo>
                  <a:lnTo>
                    <a:pt x="485" y="28"/>
                  </a:lnTo>
                  <a:lnTo>
                    <a:pt x="492" y="14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1" y="14"/>
                  </a:lnTo>
                  <a:lnTo>
                    <a:pt x="542" y="26"/>
                  </a:lnTo>
                  <a:lnTo>
                    <a:pt x="564" y="38"/>
                  </a:lnTo>
                  <a:lnTo>
                    <a:pt x="586" y="45"/>
                  </a:lnTo>
                  <a:lnTo>
                    <a:pt x="598" y="49"/>
                  </a:lnTo>
                  <a:lnTo>
                    <a:pt x="610" y="51"/>
                  </a:lnTo>
                  <a:lnTo>
                    <a:pt x="620" y="52"/>
                  </a:lnTo>
                  <a:lnTo>
                    <a:pt x="632" y="52"/>
                  </a:lnTo>
                  <a:lnTo>
                    <a:pt x="645" y="51"/>
                  </a:lnTo>
                  <a:lnTo>
                    <a:pt x="657" y="48"/>
                  </a:lnTo>
                  <a:lnTo>
                    <a:pt x="669" y="44"/>
                  </a:lnTo>
                  <a:lnTo>
                    <a:pt x="680" y="38"/>
                  </a:lnTo>
                  <a:lnTo>
                    <a:pt x="680" y="3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6" name="Freeform 27"/>
            <p:cNvSpPr>
              <a:spLocks/>
            </p:cNvSpPr>
            <p:nvPr/>
          </p:nvSpPr>
          <p:spPr bwMode="auto">
            <a:xfrm>
              <a:off x="571472" y="3130490"/>
              <a:ext cx="1610599" cy="1232909"/>
            </a:xfrm>
            <a:custGeom>
              <a:avLst/>
              <a:gdLst/>
              <a:ahLst/>
              <a:cxnLst>
                <a:cxn ang="0">
                  <a:pos x="1322" y="712"/>
                </a:cxn>
                <a:cxn ang="0">
                  <a:pos x="1316" y="755"/>
                </a:cxn>
                <a:cxn ang="0">
                  <a:pos x="1245" y="752"/>
                </a:cxn>
                <a:cxn ang="0">
                  <a:pos x="1151" y="721"/>
                </a:cxn>
                <a:cxn ang="0">
                  <a:pos x="1132" y="803"/>
                </a:cxn>
                <a:cxn ang="0">
                  <a:pos x="1146" y="872"/>
                </a:cxn>
                <a:cxn ang="0">
                  <a:pos x="1080" y="997"/>
                </a:cxn>
                <a:cxn ang="0">
                  <a:pos x="880" y="1025"/>
                </a:cxn>
                <a:cxn ang="0">
                  <a:pos x="794" y="831"/>
                </a:cxn>
                <a:cxn ang="0">
                  <a:pos x="758" y="807"/>
                </a:cxn>
                <a:cxn ang="0">
                  <a:pos x="763" y="773"/>
                </a:cxn>
                <a:cxn ang="0">
                  <a:pos x="750" y="751"/>
                </a:cxn>
                <a:cxn ang="0">
                  <a:pos x="711" y="814"/>
                </a:cxn>
                <a:cxn ang="0">
                  <a:pos x="668" y="848"/>
                </a:cxn>
                <a:cxn ang="0">
                  <a:pos x="571" y="845"/>
                </a:cxn>
                <a:cxn ang="0">
                  <a:pos x="514" y="823"/>
                </a:cxn>
                <a:cxn ang="0">
                  <a:pos x="466" y="815"/>
                </a:cxn>
                <a:cxn ang="0">
                  <a:pos x="389" y="883"/>
                </a:cxn>
                <a:cxn ang="0">
                  <a:pos x="346" y="898"/>
                </a:cxn>
                <a:cxn ang="0">
                  <a:pos x="338" y="842"/>
                </a:cxn>
                <a:cxn ang="0">
                  <a:pos x="313" y="828"/>
                </a:cxn>
                <a:cxn ang="0">
                  <a:pos x="295" y="797"/>
                </a:cxn>
                <a:cxn ang="0">
                  <a:pos x="258" y="776"/>
                </a:cxn>
                <a:cxn ang="0">
                  <a:pos x="183" y="769"/>
                </a:cxn>
                <a:cxn ang="0">
                  <a:pos x="125" y="735"/>
                </a:cxn>
                <a:cxn ang="0">
                  <a:pos x="93" y="739"/>
                </a:cxn>
                <a:cxn ang="0">
                  <a:pos x="72" y="720"/>
                </a:cxn>
                <a:cxn ang="0">
                  <a:pos x="31" y="692"/>
                </a:cxn>
                <a:cxn ang="0">
                  <a:pos x="1" y="651"/>
                </a:cxn>
                <a:cxn ang="0">
                  <a:pos x="13" y="626"/>
                </a:cxn>
                <a:cxn ang="0">
                  <a:pos x="100" y="609"/>
                </a:cxn>
                <a:cxn ang="0">
                  <a:pos x="136" y="563"/>
                </a:cxn>
                <a:cxn ang="0">
                  <a:pos x="151" y="545"/>
                </a:cxn>
                <a:cxn ang="0">
                  <a:pos x="134" y="506"/>
                </a:cxn>
                <a:cxn ang="0">
                  <a:pos x="140" y="481"/>
                </a:cxn>
                <a:cxn ang="0">
                  <a:pos x="177" y="467"/>
                </a:cxn>
                <a:cxn ang="0">
                  <a:pos x="201" y="407"/>
                </a:cxn>
                <a:cxn ang="0">
                  <a:pos x="286" y="357"/>
                </a:cxn>
                <a:cxn ang="0">
                  <a:pos x="336" y="297"/>
                </a:cxn>
                <a:cxn ang="0">
                  <a:pos x="389" y="215"/>
                </a:cxn>
                <a:cxn ang="0">
                  <a:pos x="412" y="180"/>
                </a:cxn>
                <a:cxn ang="0">
                  <a:pos x="377" y="70"/>
                </a:cxn>
                <a:cxn ang="0">
                  <a:pos x="409" y="20"/>
                </a:cxn>
                <a:cxn ang="0">
                  <a:pos x="433" y="1"/>
                </a:cxn>
                <a:cxn ang="0">
                  <a:pos x="497" y="52"/>
                </a:cxn>
                <a:cxn ang="0">
                  <a:pos x="558" y="130"/>
                </a:cxn>
                <a:cxn ang="0">
                  <a:pos x="584" y="168"/>
                </a:cxn>
                <a:cxn ang="0">
                  <a:pos x="792" y="319"/>
                </a:cxn>
                <a:cxn ang="0">
                  <a:pos x="891" y="362"/>
                </a:cxn>
                <a:cxn ang="0">
                  <a:pos x="964" y="404"/>
                </a:cxn>
                <a:cxn ang="0">
                  <a:pos x="1024" y="441"/>
                </a:cxn>
                <a:cxn ang="0">
                  <a:pos x="1110" y="499"/>
                </a:cxn>
                <a:cxn ang="0">
                  <a:pos x="1151" y="546"/>
                </a:cxn>
                <a:cxn ang="0">
                  <a:pos x="1271" y="636"/>
                </a:cxn>
              </a:cxnLst>
              <a:rect l="0" t="0" r="r" b="b"/>
              <a:pathLst>
                <a:path w="1339" h="1025">
                  <a:moveTo>
                    <a:pt x="1311" y="678"/>
                  </a:moveTo>
                  <a:lnTo>
                    <a:pt x="1311" y="678"/>
                  </a:lnTo>
                  <a:lnTo>
                    <a:pt x="1312" y="687"/>
                  </a:lnTo>
                  <a:lnTo>
                    <a:pt x="1314" y="695"/>
                  </a:lnTo>
                  <a:lnTo>
                    <a:pt x="1318" y="704"/>
                  </a:lnTo>
                  <a:lnTo>
                    <a:pt x="1322" y="712"/>
                  </a:lnTo>
                  <a:lnTo>
                    <a:pt x="1333" y="728"/>
                  </a:lnTo>
                  <a:lnTo>
                    <a:pt x="1337" y="735"/>
                  </a:lnTo>
                  <a:lnTo>
                    <a:pt x="1339" y="745"/>
                  </a:lnTo>
                  <a:lnTo>
                    <a:pt x="1339" y="745"/>
                  </a:lnTo>
                  <a:lnTo>
                    <a:pt x="1328" y="751"/>
                  </a:lnTo>
                  <a:lnTo>
                    <a:pt x="1316" y="755"/>
                  </a:lnTo>
                  <a:lnTo>
                    <a:pt x="1304" y="758"/>
                  </a:lnTo>
                  <a:lnTo>
                    <a:pt x="1291" y="759"/>
                  </a:lnTo>
                  <a:lnTo>
                    <a:pt x="1279" y="759"/>
                  </a:lnTo>
                  <a:lnTo>
                    <a:pt x="1269" y="758"/>
                  </a:lnTo>
                  <a:lnTo>
                    <a:pt x="1257" y="756"/>
                  </a:lnTo>
                  <a:lnTo>
                    <a:pt x="1245" y="752"/>
                  </a:lnTo>
                  <a:lnTo>
                    <a:pt x="1223" y="745"/>
                  </a:lnTo>
                  <a:lnTo>
                    <a:pt x="1201" y="733"/>
                  </a:lnTo>
                  <a:lnTo>
                    <a:pt x="1180" y="721"/>
                  </a:lnTo>
                  <a:lnTo>
                    <a:pt x="1161" y="707"/>
                  </a:lnTo>
                  <a:lnTo>
                    <a:pt x="1161" y="707"/>
                  </a:lnTo>
                  <a:lnTo>
                    <a:pt x="1151" y="721"/>
                  </a:lnTo>
                  <a:lnTo>
                    <a:pt x="1144" y="735"/>
                  </a:lnTo>
                  <a:lnTo>
                    <a:pt x="1138" y="752"/>
                  </a:lnTo>
                  <a:lnTo>
                    <a:pt x="1133" y="769"/>
                  </a:lnTo>
                  <a:lnTo>
                    <a:pt x="1132" y="786"/>
                  </a:lnTo>
                  <a:lnTo>
                    <a:pt x="1132" y="795"/>
                  </a:lnTo>
                  <a:lnTo>
                    <a:pt x="1132" y="803"/>
                  </a:lnTo>
                  <a:lnTo>
                    <a:pt x="1135" y="812"/>
                  </a:lnTo>
                  <a:lnTo>
                    <a:pt x="1137" y="820"/>
                  </a:lnTo>
                  <a:lnTo>
                    <a:pt x="1141" y="828"/>
                  </a:lnTo>
                  <a:lnTo>
                    <a:pt x="1146" y="834"/>
                  </a:lnTo>
                  <a:lnTo>
                    <a:pt x="1146" y="834"/>
                  </a:lnTo>
                  <a:lnTo>
                    <a:pt x="1146" y="872"/>
                  </a:lnTo>
                  <a:lnTo>
                    <a:pt x="1146" y="910"/>
                  </a:lnTo>
                  <a:lnTo>
                    <a:pt x="1148" y="948"/>
                  </a:lnTo>
                  <a:lnTo>
                    <a:pt x="1146" y="966"/>
                  </a:lnTo>
                  <a:lnTo>
                    <a:pt x="1145" y="984"/>
                  </a:lnTo>
                  <a:lnTo>
                    <a:pt x="1145" y="984"/>
                  </a:lnTo>
                  <a:lnTo>
                    <a:pt x="1080" y="997"/>
                  </a:lnTo>
                  <a:lnTo>
                    <a:pt x="1013" y="1011"/>
                  </a:lnTo>
                  <a:lnTo>
                    <a:pt x="981" y="1016"/>
                  </a:lnTo>
                  <a:lnTo>
                    <a:pt x="947" y="1021"/>
                  </a:lnTo>
                  <a:lnTo>
                    <a:pt x="914" y="1024"/>
                  </a:lnTo>
                  <a:lnTo>
                    <a:pt x="880" y="1025"/>
                  </a:lnTo>
                  <a:lnTo>
                    <a:pt x="880" y="1025"/>
                  </a:lnTo>
                  <a:lnTo>
                    <a:pt x="865" y="1003"/>
                  </a:lnTo>
                  <a:lnTo>
                    <a:pt x="852" y="981"/>
                  </a:lnTo>
                  <a:lnTo>
                    <a:pt x="840" y="956"/>
                  </a:lnTo>
                  <a:lnTo>
                    <a:pt x="829" y="931"/>
                  </a:lnTo>
                  <a:lnTo>
                    <a:pt x="811" y="881"/>
                  </a:lnTo>
                  <a:lnTo>
                    <a:pt x="794" y="831"/>
                  </a:lnTo>
                  <a:lnTo>
                    <a:pt x="794" y="831"/>
                  </a:lnTo>
                  <a:lnTo>
                    <a:pt x="786" y="824"/>
                  </a:lnTo>
                  <a:lnTo>
                    <a:pt x="776" y="819"/>
                  </a:lnTo>
                  <a:lnTo>
                    <a:pt x="765" y="814"/>
                  </a:lnTo>
                  <a:lnTo>
                    <a:pt x="758" y="807"/>
                  </a:lnTo>
                  <a:lnTo>
                    <a:pt x="758" y="807"/>
                  </a:lnTo>
                  <a:lnTo>
                    <a:pt x="755" y="802"/>
                  </a:lnTo>
                  <a:lnTo>
                    <a:pt x="755" y="798"/>
                  </a:lnTo>
                  <a:lnTo>
                    <a:pt x="758" y="790"/>
                  </a:lnTo>
                  <a:lnTo>
                    <a:pt x="760" y="782"/>
                  </a:lnTo>
                  <a:lnTo>
                    <a:pt x="762" y="777"/>
                  </a:lnTo>
                  <a:lnTo>
                    <a:pt x="763" y="773"/>
                  </a:lnTo>
                  <a:lnTo>
                    <a:pt x="763" y="773"/>
                  </a:lnTo>
                  <a:lnTo>
                    <a:pt x="758" y="760"/>
                  </a:lnTo>
                  <a:lnTo>
                    <a:pt x="755" y="755"/>
                  </a:lnTo>
                  <a:lnTo>
                    <a:pt x="752" y="754"/>
                  </a:lnTo>
                  <a:lnTo>
                    <a:pt x="750" y="751"/>
                  </a:lnTo>
                  <a:lnTo>
                    <a:pt x="750" y="751"/>
                  </a:lnTo>
                  <a:lnTo>
                    <a:pt x="742" y="751"/>
                  </a:lnTo>
                  <a:lnTo>
                    <a:pt x="735" y="752"/>
                  </a:lnTo>
                  <a:lnTo>
                    <a:pt x="735" y="752"/>
                  </a:lnTo>
                  <a:lnTo>
                    <a:pt x="724" y="784"/>
                  </a:lnTo>
                  <a:lnTo>
                    <a:pt x="717" y="799"/>
                  </a:lnTo>
                  <a:lnTo>
                    <a:pt x="711" y="814"/>
                  </a:lnTo>
                  <a:lnTo>
                    <a:pt x="702" y="827"/>
                  </a:lnTo>
                  <a:lnTo>
                    <a:pt x="695" y="832"/>
                  </a:lnTo>
                  <a:lnTo>
                    <a:pt x="690" y="837"/>
                  </a:lnTo>
                  <a:lnTo>
                    <a:pt x="683" y="841"/>
                  </a:lnTo>
                  <a:lnTo>
                    <a:pt x="676" y="845"/>
                  </a:lnTo>
                  <a:lnTo>
                    <a:pt x="668" y="848"/>
                  </a:lnTo>
                  <a:lnTo>
                    <a:pt x="659" y="849"/>
                  </a:lnTo>
                  <a:lnTo>
                    <a:pt x="659" y="849"/>
                  </a:lnTo>
                  <a:lnTo>
                    <a:pt x="638" y="848"/>
                  </a:lnTo>
                  <a:lnTo>
                    <a:pt x="616" y="846"/>
                  </a:lnTo>
                  <a:lnTo>
                    <a:pt x="593" y="846"/>
                  </a:lnTo>
                  <a:lnTo>
                    <a:pt x="571" y="845"/>
                  </a:lnTo>
                  <a:lnTo>
                    <a:pt x="561" y="844"/>
                  </a:lnTo>
                  <a:lnTo>
                    <a:pt x="550" y="841"/>
                  </a:lnTo>
                  <a:lnTo>
                    <a:pt x="540" y="838"/>
                  </a:lnTo>
                  <a:lnTo>
                    <a:pt x="531" y="834"/>
                  </a:lnTo>
                  <a:lnTo>
                    <a:pt x="522" y="829"/>
                  </a:lnTo>
                  <a:lnTo>
                    <a:pt x="514" y="823"/>
                  </a:lnTo>
                  <a:lnTo>
                    <a:pt x="507" y="816"/>
                  </a:lnTo>
                  <a:lnTo>
                    <a:pt x="501" y="807"/>
                  </a:lnTo>
                  <a:lnTo>
                    <a:pt x="501" y="807"/>
                  </a:lnTo>
                  <a:lnTo>
                    <a:pt x="489" y="808"/>
                  </a:lnTo>
                  <a:lnTo>
                    <a:pt x="477" y="811"/>
                  </a:lnTo>
                  <a:lnTo>
                    <a:pt x="466" y="815"/>
                  </a:lnTo>
                  <a:lnTo>
                    <a:pt x="456" y="821"/>
                  </a:lnTo>
                  <a:lnTo>
                    <a:pt x="447" y="828"/>
                  </a:lnTo>
                  <a:lnTo>
                    <a:pt x="438" y="834"/>
                  </a:lnTo>
                  <a:lnTo>
                    <a:pt x="421" y="850"/>
                  </a:lnTo>
                  <a:lnTo>
                    <a:pt x="406" y="867"/>
                  </a:lnTo>
                  <a:lnTo>
                    <a:pt x="389" y="883"/>
                  </a:lnTo>
                  <a:lnTo>
                    <a:pt x="379" y="891"/>
                  </a:lnTo>
                  <a:lnTo>
                    <a:pt x="370" y="896"/>
                  </a:lnTo>
                  <a:lnTo>
                    <a:pt x="360" y="901"/>
                  </a:lnTo>
                  <a:lnTo>
                    <a:pt x="349" y="905"/>
                  </a:lnTo>
                  <a:lnTo>
                    <a:pt x="349" y="905"/>
                  </a:lnTo>
                  <a:lnTo>
                    <a:pt x="346" y="898"/>
                  </a:lnTo>
                  <a:lnTo>
                    <a:pt x="342" y="891"/>
                  </a:lnTo>
                  <a:lnTo>
                    <a:pt x="340" y="883"/>
                  </a:lnTo>
                  <a:lnTo>
                    <a:pt x="338" y="875"/>
                  </a:lnTo>
                  <a:lnTo>
                    <a:pt x="338" y="858"/>
                  </a:lnTo>
                  <a:lnTo>
                    <a:pt x="338" y="842"/>
                  </a:lnTo>
                  <a:lnTo>
                    <a:pt x="338" y="842"/>
                  </a:lnTo>
                  <a:lnTo>
                    <a:pt x="335" y="838"/>
                  </a:lnTo>
                  <a:lnTo>
                    <a:pt x="333" y="837"/>
                  </a:lnTo>
                  <a:lnTo>
                    <a:pt x="326" y="834"/>
                  </a:lnTo>
                  <a:lnTo>
                    <a:pt x="318" y="833"/>
                  </a:lnTo>
                  <a:lnTo>
                    <a:pt x="316" y="831"/>
                  </a:lnTo>
                  <a:lnTo>
                    <a:pt x="313" y="828"/>
                  </a:lnTo>
                  <a:lnTo>
                    <a:pt x="313" y="828"/>
                  </a:lnTo>
                  <a:lnTo>
                    <a:pt x="316" y="819"/>
                  </a:lnTo>
                  <a:lnTo>
                    <a:pt x="316" y="812"/>
                  </a:lnTo>
                  <a:lnTo>
                    <a:pt x="313" y="807"/>
                  </a:lnTo>
                  <a:lnTo>
                    <a:pt x="309" y="804"/>
                  </a:lnTo>
                  <a:lnTo>
                    <a:pt x="295" y="797"/>
                  </a:lnTo>
                  <a:lnTo>
                    <a:pt x="287" y="791"/>
                  </a:lnTo>
                  <a:lnTo>
                    <a:pt x="278" y="785"/>
                  </a:lnTo>
                  <a:lnTo>
                    <a:pt x="278" y="785"/>
                  </a:lnTo>
                  <a:lnTo>
                    <a:pt x="274" y="781"/>
                  </a:lnTo>
                  <a:lnTo>
                    <a:pt x="269" y="778"/>
                  </a:lnTo>
                  <a:lnTo>
                    <a:pt x="258" y="776"/>
                  </a:lnTo>
                  <a:lnTo>
                    <a:pt x="246" y="775"/>
                  </a:lnTo>
                  <a:lnTo>
                    <a:pt x="235" y="773"/>
                  </a:lnTo>
                  <a:lnTo>
                    <a:pt x="209" y="773"/>
                  </a:lnTo>
                  <a:lnTo>
                    <a:pt x="196" y="772"/>
                  </a:lnTo>
                  <a:lnTo>
                    <a:pt x="183" y="769"/>
                  </a:lnTo>
                  <a:lnTo>
                    <a:pt x="183" y="769"/>
                  </a:lnTo>
                  <a:lnTo>
                    <a:pt x="173" y="767"/>
                  </a:lnTo>
                  <a:lnTo>
                    <a:pt x="166" y="761"/>
                  </a:lnTo>
                  <a:lnTo>
                    <a:pt x="150" y="750"/>
                  </a:lnTo>
                  <a:lnTo>
                    <a:pt x="142" y="745"/>
                  </a:lnTo>
                  <a:lnTo>
                    <a:pt x="134" y="739"/>
                  </a:lnTo>
                  <a:lnTo>
                    <a:pt x="125" y="735"/>
                  </a:lnTo>
                  <a:lnTo>
                    <a:pt x="116" y="733"/>
                  </a:lnTo>
                  <a:lnTo>
                    <a:pt x="116" y="733"/>
                  </a:lnTo>
                  <a:lnTo>
                    <a:pt x="110" y="733"/>
                  </a:lnTo>
                  <a:lnTo>
                    <a:pt x="106" y="734"/>
                  </a:lnTo>
                  <a:lnTo>
                    <a:pt x="97" y="738"/>
                  </a:lnTo>
                  <a:lnTo>
                    <a:pt x="93" y="739"/>
                  </a:lnTo>
                  <a:lnTo>
                    <a:pt x="87" y="739"/>
                  </a:lnTo>
                  <a:lnTo>
                    <a:pt x="82" y="739"/>
                  </a:lnTo>
                  <a:lnTo>
                    <a:pt x="77" y="737"/>
                  </a:lnTo>
                  <a:lnTo>
                    <a:pt x="77" y="737"/>
                  </a:lnTo>
                  <a:lnTo>
                    <a:pt x="74" y="728"/>
                  </a:lnTo>
                  <a:lnTo>
                    <a:pt x="72" y="720"/>
                  </a:lnTo>
                  <a:lnTo>
                    <a:pt x="67" y="713"/>
                  </a:lnTo>
                  <a:lnTo>
                    <a:pt x="61" y="708"/>
                  </a:lnTo>
                  <a:lnTo>
                    <a:pt x="55" y="703"/>
                  </a:lnTo>
                  <a:lnTo>
                    <a:pt x="47" y="699"/>
                  </a:lnTo>
                  <a:lnTo>
                    <a:pt x="31" y="692"/>
                  </a:lnTo>
                  <a:lnTo>
                    <a:pt x="31" y="692"/>
                  </a:lnTo>
                  <a:lnTo>
                    <a:pt x="30" y="686"/>
                  </a:lnTo>
                  <a:lnTo>
                    <a:pt x="27" y="679"/>
                  </a:lnTo>
                  <a:lnTo>
                    <a:pt x="25" y="674"/>
                  </a:lnTo>
                  <a:lnTo>
                    <a:pt x="20" y="669"/>
                  </a:lnTo>
                  <a:lnTo>
                    <a:pt x="1" y="651"/>
                  </a:lnTo>
                  <a:lnTo>
                    <a:pt x="1" y="651"/>
                  </a:lnTo>
                  <a:lnTo>
                    <a:pt x="0" y="645"/>
                  </a:lnTo>
                  <a:lnTo>
                    <a:pt x="0" y="639"/>
                  </a:lnTo>
                  <a:lnTo>
                    <a:pt x="0" y="634"/>
                  </a:lnTo>
                  <a:lnTo>
                    <a:pt x="3" y="630"/>
                  </a:lnTo>
                  <a:lnTo>
                    <a:pt x="3" y="630"/>
                  </a:lnTo>
                  <a:lnTo>
                    <a:pt x="13" y="626"/>
                  </a:lnTo>
                  <a:lnTo>
                    <a:pt x="25" y="623"/>
                  </a:lnTo>
                  <a:lnTo>
                    <a:pt x="50" y="619"/>
                  </a:lnTo>
                  <a:lnTo>
                    <a:pt x="73" y="618"/>
                  </a:lnTo>
                  <a:lnTo>
                    <a:pt x="97" y="617"/>
                  </a:lnTo>
                  <a:lnTo>
                    <a:pt x="97" y="617"/>
                  </a:lnTo>
                  <a:lnTo>
                    <a:pt x="100" y="609"/>
                  </a:lnTo>
                  <a:lnTo>
                    <a:pt x="106" y="601"/>
                  </a:lnTo>
                  <a:lnTo>
                    <a:pt x="116" y="587"/>
                  </a:lnTo>
                  <a:lnTo>
                    <a:pt x="128" y="575"/>
                  </a:lnTo>
                  <a:lnTo>
                    <a:pt x="133" y="569"/>
                  </a:lnTo>
                  <a:lnTo>
                    <a:pt x="136" y="563"/>
                  </a:lnTo>
                  <a:lnTo>
                    <a:pt x="136" y="563"/>
                  </a:lnTo>
                  <a:lnTo>
                    <a:pt x="138" y="559"/>
                  </a:lnTo>
                  <a:lnTo>
                    <a:pt x="141" y="557"/>
                  </a:lnTo>
                  <a:lnTo>
                    <a:pt x="146" y="554"/>
                  </a:lnTo>
                  <a:lnTo>
                    <a:pt x="149" y="552"/>
                  </a:lnTo>
                  <a:lnTo>
                    <a:pt x="150" y="549"/>
                  </a:lnTo>
                  <a:lnTo>
                    <a:pt x="151" y="545"/>
                  </a:lnTo>
                  <a:lnTo>
                    <a:pt x="153" y="540"/>
                  </a:lnTo>
                  <a:lnTo>
                    <a:pt x="153" y="540"/>
                  </a:lnTo>
                  <a:lnTo>
                    <a:pt x="151" y="536"/>
                  </a:lnTo>
                  <a:lnTo>
                    <a:pt x="149" y="529"/>
                  </a:lnTo>
                  <a:lnTo>
                    <a:pt x="140" y="515"/>
                  </a:lnTo>
                  <a:lnTo>
                    <a:pt x="134" y="506"/>
                  </a:lnTo>
                  <a:lnTo>
                    <a:pt x="132" y="497"/>
                  </a:lnTo>
                  <a:lnTo>
                    <a:pt x="130" y="489"/>
                  </a:lnTo>
                  <a:lnTo>
                    <a:pt x="130" y="485"/>
                  </a:lnTo>
                  <a:lnTo>
                    <a:pt x="132" y="481"/>
                  </a:lnTo>
                  <a:lnTo>
                    <a:pt x="132" y="481"/>
                  </a:lnTo>
                  <a:lnTo>
                    <a:pt x="140" y="481"/>
                  </a:lnTo>
                  <a:lnTo>
                    <a:pt x="147" y="481"/>
                  </a:lnTo>
                  <a:lnTo>
                    <a:pt x="154" y="480"/>
                  </a:lnTo>
                  <a:lnTo>
                    <a:pt x="160" y="479"/>
                  </a:lnTo>
                  <a:lnTo>
                    <a:pt x="167" y="475"/>
                  </a:lnTo>
                  <a:lnTo>
                    <a:pt x="172" y="471"/>
                  </a:lnTo>
                  <a:lnTo>
                    <a:pt x="177" y="467"/>
                  </a:lnTo>
                  <a:lnTo>
                    <a:pt x="181" y="462"/>
                  </a:lnTo>
                  <a:lnTo>
                    <a:pt x="189" y="450"/>
                  </a:lnTo>
                  <a:lnTo>
                    <a:pt x="196" y="436"/>
                  </a:lnTo>
                  <a:lnTo>
                    <a:pt x="200" y="421"/>
                  </a:lnTo>
                  <a:lnTo>
                    <a:pt x="201" y="407"/>
                  </a:lnTo>
                  <a:lnTo>
                    <a:pt x="201" y="407"/>
                  </a:lnTo>
                  <a:lnTo>
                    <a:pt x="219" y="395"/>
                  </a:lnTo>
                  <a:lnTo>
                    <a:pt x="237" y="385"/>
                  </a:lnTo>
                  <a:lnTo>
                    <a:pt x="256" y="376"/>
                  </a:lnTo>
                  <a:lnTo>
                    <a:pt x="274" y="365"/>
                  </a:lnTo>
                  <a:lnTo>
                    <a:pt x="274" y="365"/>
                  </a:lnTo>
                  <a:lnTo>
                    <a:pt x="286" y="357"/>
                  </a:lnTo>
                  <a:lnTo>
                    <a:pt x="296" y="348"/>
                  </a:lnTo>
                  <a:lnTo>
                    <a:pt x="308" y="342"/>
                  </a:lnTo>
                  <a:lnTo>
                    <a:pt x="314" y="339"/>
                  </a:lnTo>
                  <a:lnTo>
                    <a:pt x="321" y="338"/>
                  </a:lnTo>
                  <a:lnTo>
                    <a:pt x="321" y="338"/>
                  </a:lnTo>
                  <a:lnTo>
                    <a:pt x="336" y="297"/>
                  </a:lnTo>
                  <a:lnTo>
                    <a:pt x="346" y="276"/>
                  </a:lnTo>
                  <a:lnTo>
                    <a:pt x="355" y="257"/>
                  </a:lnTo>
                  <a:lnTo>
                    <a:pt x="366" y="237"/>
                  </a:lnTo>
                  <a:lnTo>
                    <a:pt x="373" y="230"/>
                  </a:lnTo>
                  <a:lnTo>
                    <a:pt x="381" y="222"/>
                  </a:lnTo>
                  <a:lnTo>
                    <a:pt x="389" y="215"/>
                  </a:lnTo>
                  <a:lnTo>
                    <a:pt x="396" y="209"/>
                  </a:lnTo>
                  <a:lnTo>
                    <a:pt x="407" y="205"/>
                  </a:lnTo>
                  <a:lnTo>
                    <a:pt x="417" y="202"/>
                  </a:lnTo>
                  <a:lnTo>
                    <a:pt x="417" y="202"/>
                  </a:lnTo>
                  <a:lnTo>
                    <a:pt x="415" y="190"/>
                  </a:lnTo>
                  <a:lnTo>
                    <a:pt x="412" y="180"/>
                  </a:lnTo>
                  <a:lnTo>
                    <a:pt x="403" y="155"/>
                  </a:lnTo>
                  <a:lnTo>
                    <a:pt x="393" y="130"/>
                  </a:lnTo>
                  <a:lnTo>
                    <a:pt x="383" y="106"/>
                  </a:lnTo>
                  <a:lnTo>
                    <a:pt x="379" y="94"/>
                  </a:lnTo>
                  <a:lnTo>
                    <a:pt x="378" y="82"/>
                  </a:lnTo>
                  <a:lnTo>
                    <a:pt x="377" y="70"/>
                  </a:lnTo>
                  <a:lnTo>
                    <a:pt x="378" y="59"/>
                  </a:lnTo>
                  <a:lnTo>
                    <a:pt x="382" y="48"/>
                  </a:lnTo>
                  <a:lnTo>
                    <a:pt x="389" y="38"/>
                  </a:lnTo>
                  <a:lnTo>
                    <a:pt x="396" y="29"/>
                  </a:lnTo>
                  <a:lnTo>
                    <a:pt x="409" y="20"/>
                  </a:lnTo>
                  <a:lnTo>
                    <a:pt x="409" y="20"/>
                  </a:lnTo>
                  <a:lnTo>
                    <a:pt x="411" y="10"/>
                  </a:lnTo>
                  <a:lnTo>
                    <a:pt x="413" y="1"/>
                  </a:lnTo>
                  <a:lnTo>
                    <a:pt x="413" y="1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3" y="1"/>
                  </a:lnTo>
                  <a:lnTo>
                    <a:pt x="439" y="3"/>
                  </a:lnTo>
                  <a:lnTo>
                    <a:pt x="451" y="8"/>
                  </a:lnTo>
                  <a:lnTo>
                    <a:pt x="462" y="16"/>
                  </a:lnTo>
                  <a:lnTo>
                    <a:pt x="472" y="25"/>
                  </a:lnTo>
                  <a:lnTo>
                    <a:pt x="481" y="34"/>
                  </a:lnTo>
                  <a:lnTo>
                    <a:pt x="497" y="52"/>
                  </a:lnTo>
                  <a:lnTo>
                    <a:pt x="497" y="52"/>
                  </a:lnTo>
                  <a:lnTo>
                    <a:pt x="531" y="90"/>
                  </a:lnTo>
                  <a:lnTo>
                    <a:pt x="546" y="110"/>
                  </a:lnTo>
                  <a:lnTo>
                    <a:pt x="558" y="126"/>
                  </a:lnTo>
                  <a:lnTo>
                    <a:pt x="558" y="126"/>
                  </a:lnTo>
                  <a:lnTo>
                    <a:pt x="558" y="130"/>
                  </a:lnTo>
                  <a:lnTo>
                    <a:pt x="558" y="134"/>
                  </a:lnTo>
                  <a:lnTo>
                    <a:pt x="558" y="137"/>
                  </a:lnTo>
                  <a:lnTo>
                    <a:pt x="559" y="141"/>
                  </a:lnTo>
                  <a:lnTo>
                    <a:pt x="559" y="141"/>
                  </a:lnTo>
                  <a:lnTo>
                    <a:pt x="571" y="154"/>
                  </a:lnTo>
                  <a:lnTo>
                    <a:pt x="584" y="168"/>
                  </a:lnTo>
                  <a:lnTo>
                    <a:pt x="613" y="196"/>
                  </a:lnTo>
                  <a:lnTo>
                    <a:pt x="646" y="223"/>
                  </a:lnTo>
                  <a:lnTo>
                    <a:pt x="681" y="249"/>
                  </a:lnTo>
                  <a:lnTo>
                    <a:pt x="717" y="274"/>
                  </a:lnTo>
                  <a:lnTo>
                    <a:pt x="754" y="297"/>
                  </a:lnTo>
                  <a:lnTo>
                    <a:pt x="792" y="319"/>
                  </a:lnTo>
                  <a:lnTo>
                    <a:pt x="828" y="340"/>
                  </a:lnTo>
                  <a:lnTo>
                    <a:pt x="828" y="340"/>
                  </a:lnTo>
                  <a:lnTo>
                    <a:pt x="839" y="344"/>
                  </a:lnTo>
                  <a:lnTo>
                    <a:pt x="849" y="348"/>
                  </a:lnTo>
                  <a:lnTo>
                    <a:pt x="870" y="356"/>
                  </a:lnTo>
                  <a:lnTo>
                    <a:pt x="891" y="362"/>
                  </a:lnTo>
                  <a:lnTo>
                    <a:pt x="912" y="370"/>
                  </a:lnTo>
                  <a:lnTo>
                    <a:pt x="912" y="370"/>
                  </a:lnTo>
                  <a:lnTo>
                    <a:pt x="922" y="377"/>
                  </a:lnTo>
                  <a:lnTo>
                    <a:pt x="932" y="383"/>
                  </a:lnTo>
                  <a:lnTo>
                    <a:pt x="953" y="398"/>
                  </a:lnTo>
                  <a:lnTo>
                    <a:pt x="964" y="404"/>
                  </a:lnTo>
                  <a:lnTo>
                    <a:pt x="974" y="409"/>
                  </a:lnTo>
                  <a:lnTo>
                    <a:pt x="986" y="413"/>
                  </a:lnTo>
                  <a:lnTo>
                    <a:pt x="999" y="416"/>
                  </a:lnTo>
                  <a:lnTo>
                    <a:pt x="999" y="416"/>
                  </a:lnTo>
                  <a:lnTo>
                    <a:pt x="1011" y="429"/>
                  </a:lnTo>
                  <a:lnTo>
                    <a:pt x="1024" y="441"/>
                  </a:lnTo>
                  <a:lnTo>
                    <a:pt x="1038" y="450"/>
                  </a:lnTo>
                  <a:lnTo>
                    <a:pt x="1052" y="460"/>
                  </a:lnTo>
                  <a:lnTo>
                    <a:pt x="1082" y="479"/>
                  </a:lnTo>
                  <a:lnTo>
                    <a:pt x="1095" y="488"/>
                  </a:lnTo>
                  <a:lnTo>
                    <a:pt x="1110" y="499"/>
                  </a:lnTo>
                  <a:lnTo>
                    <a:pt x="1110" y="499"/>
                  </a:lnTo>
                  <a:lnTo>
                    <a:pt x="1116" y="507"/>
                  </a:lnTo>
                  <a:lnTo>
                    <a:pt x="1123" y="516"/>
                  </a:lnTo>
                  <a:lnTo>
                    <a:pt x="1129" y="524"/>
                  </a:lnTo>
                  <a:lnTo>
                    <a:pt x="1136" y="532"/>
                  </a:lnTo>
                  <a:lnTo>
                    <a:pt x="1136" y="532"/>
                  </a:lnTo>
                  <a:lnTo>
                    <a:pt x="1151" y="546"/>
                  </a:lnTo>
                  <a:lnTo>
                    <a:pt x="1168" y="559"/>
                  </a:lnTo>
                  <a:lnTo>
                    <a:pt x="1205" y="584"/>
                  </a:lnTo>
                  <a:lnTo>
                    <a:pt x="1239" y="609"/>
                  </a:lnTo>
                  <a:lnTo>
                    <a:pt x="1256" y="622"/>
                  </a:lnTo>
                  <a:lnTo>
                    <a:pt x="1271" y="636"/>
                  </a:lnTo>
                  <a:lnTo>
                    <a:pt x="1271" y="636"/>
                  </a:lnTo>
                  <a:lnTo>
                    <a:pt x="1294" y="656"/>
                  </a:lnTo>
                  <a:lnTo>
                    <a:pt x="1303" y="665"/>
                  </a:lnTo>
                  <a:lnTo>
                    <a:pt x="1311" y="678"/>
                  </a:lnTo>
                  <a:lnTo>
                    <a:pt x="1311" y="67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197" name="Freeform 28"/>
            <p:cNvSpPr>
              <a:spLocks/>
            </p:cNvSpPr>
            <p:nvPr/>
          </p:nvSpPr>
          <p:spPr bwMode="auto">
            <a:xfrm>
              <a:off x="2054570" y="5009322"/>
              <a:ext cx="786656" cy="844392"/>
            </a:xfrm>
            <a:custGeom>
              <a:avLst/>
              <a:gdLst/>
              <a:ahLst/>
              <a:cxnLst>
                <a:cxn ang="0">
                  <a:pos x="53" y="4"/>
                </a:cxn>
                <a:cxn ang="0">
                  <a:pos x="97" y="8"/>
                </a:cxn>
                <a:cxn ang="0">
                  <a:pos x="133" y="34"/>
                </a:cxn>
                <a:cxn ang="0">
                  <a:pos x="187" y="86"/>
                </a:cxn>
                <a:cxn ang="0">
                  <a:pos x="222" y="100"/>
                </a:cxn>
                <a:cxn ang="0">
                  <a:pos x="295" y="102"/>
                </a:cxn>
                <a:cxn ang="0">
                  <a:pos x="321" y="89"/>
                </a:cxn>
                <a:cxn ang="0">
                  <a:pos x="356" y="89"/>
                </a:cxn>
                <a:cxn ang="0">
                  <a:pos x="403" y="82"/>
                </a:cxn>
                <a:cxn ang="0">
                  <a:pos x="420" y="99"/>
                </a:cxn>
                <a:cxn ang="0">
                  <a:pos x="452" y="115"/>
                </a:cxn>
                <a:cxn ang="0">
                  <a:pos x="457" y="141"/>
                </a:cxn>
                <a:cxn ang="0">
                  <a:pos x="436" y="176"/>
                </a:cxn>
                <a:cxn ang="0">
                  <a:pos x="432" y="215"/>
                </a:cxn>
                <a:cxn ang="0">
                  <a:pos x="475" y="284"/>
                </a:cxn>
                <a:cxn ang="0">
                  <a:pos x="483" y="330"/>
                </a:cxn>
                <a:cxn ang="0">
                  <a:pos x="488" y="377"/>
                </a:cxn>
                <a:cxn ang="0">
                  <a:pos x="555" y="391"/>
                </a:cxn>
                <a:cxn ang="0">
                  <a:pos x="579" y="404"/>
                </a:cxn>
                <a:cxn ang="0">
                  <a:pos x="602" y="434"/>
                </a:cxn>
                <a:cxn ang="0">
                  <a:pos x="647" y="473"/>
                </a:cxn>
                <a:cxn ang="0">
                  <a:pos x="635" y="501"/>
                </a:cxn>
                <a:cxn ang="0">
                  <a:pos x="561" y="588"/>
                </a:cxn>
                <a:cxn ang="0">
                  <a:pos x="518" y="619"/>
                </a:cxn>
                <a:cxn ang="0">
                  <a:pos x="470" y="638"/>
                </a:cxn>
                <a:cxn ang="0">
                  <a:pos x="457" y="660"/>
                </a:cxn>
                <a:cxn ang="0">
                  <a:pos x="446" y="685"/>
                </a:cxn>
                <a:cxn ang="0">
                  <a:pos x="396" y="702"/>
                </a:cxn>
                <a:cxn ang="0">
                  <a:pos x="342" y="688"/>
                </a:cxn>
                <a:cxn ang="0">
                  <a:pos x="308" y="652"/>
                </a:cxn>
                <a:cxn ang="0">
                  <a:pos x="307" y="626"/>
                </a:cxn>
                <a:cxn ang="0">
                  <a:pos x="307" y="604"/>
                </a:cxn>
                <a:cxn ang="0">
                  <a:pos x="291" y="555"/>
                </a:cxn>
                <a:cxn ang="0">
                  <a:pos x="274" y="540"/>
                </a:cxn>
                <a:cxn ang="0">
                  <a:pos x="260" y="525"/>
                </a:cxn>
                <a:cxn ang="0">
                  <a:pos x="257" y="480"/>
                </a:cxn>
                <a:cxn ang="0">
                  <a:pos x="244" y="462"/>
                </a:cxn>
                <a:cxn ang="0">
                  <a:pos x="209" y="458"/>
                </a:cxn>
                <a:cxn ang="0">
                  <a:pos x="196" y="436"/>
                </a:cxn>
                <a:cxn ang="0">
                  <a:pos x="159" y="399"/>
                </a:cxn>
                <a:cxn ang="0">
                  <a:pos x="156" y="355"/>
                </a:cxn>
                <a:cxn ang="0">
                  <a:pos x="161" y="329"/>
                </a:cxn>
                <a:cxn ang="0">
                  <a:pos x="128" y="306"/>
                </a:cxn>
                <a:cxn ang="0">
                  <a:pos x="124" y="284"/>
                </a:cxn>
                <a:cxn ang="0">
                  <a:pos x="135" y="271"/>
                </a:cxn>
                <a:cxn ang="0">
                  <a:pos x="54" y="162"/>
                </a:cxn>
                <a:cxn ang="0">
                  <a:pos x="13" y="86"/>
                </a:cxn>
                <a:cxn ang="0">
                  <a:pos x="0" y="35"/>
                </a:cxn>
                <a:cxn ang="0">
                  <a:pos x="7" y="12"/>
                </a:cxn>
                <a:cxn ang="0">
                  <a:pos x="34" y="5"/>
                </a:cxn>
              </a:cxnLst>
              <a:rect l="0" t="0" r="r" b="b"/>
              <a:pathLst>
                <a:path w="654" h="702">
                  <a:moveTo>
                    <a:pt x="42" y="0"/>
                  </a:moveTo>
                  <a:lnTo>
                    <a:pt x="42" y="0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64" y="3"/>
                  </a:lnTo>
                  <a:lnTo>
                    <a:pt x="76" y="3"/>
                  </a:lnTo>
                  <a:lnTo>
                    <a:pt x="86" y="4"/>
                  </a:lnTo>
                  <a:lnTo>
                    <a:pt x="97" y="8"/>
                  </a:lnTo>
                  <a:lnTo>
                    <a:pt x="107" y="13"/>
                  </a:lnTo>
                  <a:lnTo>
                    <a:pt x="116" y="20"/>
                  </a:lnTo>
                  <a:lnTo>
                    <a:pt x="126" y="26"/>
                  </a:lnTo>
                  <a:lnTo>
                    <a:pt x="133" y="34"/>
                  </a:lnTo>
                  <a:lnTo>
                    <a:pt x="150" y="50"/>
                  </a:lnTo>
                  <a:lnTo>
                    <a:pt x="165" y="65"/>
                  </a:lnTo>
                  <a:lnTo>
                    <a:pt x="179" y="80"/>
                  </a:lnTo>
                  <a:lnTo>
                    <a:pt x="187" y="86"/>
                  </a:lnTo>
                  <a:lnTo>
                    <a:pt x="193" y="90"/>
                  </a:lnTo>
                  <a:lnTo>
                    <a:pt x="193" y="90"/>
                  </a:lnTo>
                  <a:lnTo>
                    <a:pt x="206" y="95"/>
                  </a:lnTo>
                  <a:lnTo>
                    <a:pt x="222" y="100"/>
                  </a:lnTo>
                  <a:lnTo>
                    <a:pt x="240" y="103"/>
                  </a:lnTo>
                  <a:lnTo>
                    <a:pt x="259" y="104"/>
                  </a:lnTo>
                  <a:lnTo>
                    <a:pt x="277" y="104"/>
                  </a:lnTo>
                  <a:lnTo>
                    <a:pt x="295" y="102"/>
                  </a:lnTo>
                  <a:lnTo>
                    <a:pt x="303" y="99"/>
                  </a:lnTo>
                  <a:lnTo>
                    <a:pt x="309" y="97"/>
                  </a:lnTo>
                  <a:lnTo>
                    <a:pt x="316" y="94"/>
                  </a:lnTo>
                  <a:lnTo>
                    <a:pt x="321" y="89"/>
                  </a:lnTo>
                  <a:lnTo>
                    <a:pt x="321" y="89"/>
                  </a:lnTo>
                  <a:lnTo>
                    <a:pt x="333" y="91"/>
                  </a:lnTo>
                  <a:lnTo>
                    <a:pt x="345" y="91"/>
                  </a:lnTo>
                  <a:lnTo>
                    <a:pt x="356" y="89"/>
                  </a:lnTo>
                  <a:lnTo>
                    <a:pt x="368" y="87"/>
                  </a:lnTo>
                  <a:lnTo>
                    <a:pt x="380" y="83"/>
                  </a:lnTo>
                  <a:lnTo>
                    <a:pt x="392" y="82"/>
                  </a:lnTo>
                  <a:lnTo>
                    <a:pt x="403" y="82"/>
                  </a:lnTo>
                  <a:lnTo>
                    <a:pt x="415" y="83"/>
                  </a:lnTo>
                  <a:lnTo>
                    <a:pt x="415" y="83"/>
                  </a:lnTo>
                  <a:lnTo>
                    <a:pt x="418" y="93"/>
                  </a:lnTo>
                  <a:lnTo>
                    <a:pt x="420" y="99"/>
                  </a:lnTo>
                  <a:lnTo>
                    <a:pt x="425" y="103"/>
                  </a:lnTo>
                  <a:lnTo>
                    <a:pt x="431" y="107"/>
                  </a:lnTo>
                  <a:lnTo>
                    <a:pt x="444" y="112"/>
                  </a:lnTo>
                  <a:lnTo>
                    <a:pt x="452" y="115"/>
                  </a:lnTo>
                  <a:lnTo>
                    <a:pt x="457" y="119"/>
                  </a:lnTo>
                  <a:lnTo>
                    <a:pt x="457" y="119"/>
                  </a:lnTo>
                  <a:lnTo>
                    <a:pt x="458" y="130"/>
                  </a:lnTo>
                  <a:lnTo>
                    <a:pt x="457" y="141"/>
                  </a:lnTo>
                  <a:lnTo>
                    <a:pt x="453" y="150"/>
                  </a:lnTo>
                  <a:lnTo>
                    <a:pt x="449" y="159"/>
                  </a:lnTo>
                  <a:lnTo>
                    <a:pt x="442" y="168"/>
                  </a:lnTo>
                  <a:lnTo>
                    <a:pt x="436" y="176"/>
                  </a:lnTo>
                  <a:lnTo>
                    <a:pt x="428" y="183"/>
                  </a:lnTo>
                  <a:lnTo>
                    <a:pt x="420" y="189"/>
                  </a:lnTo>
                  <a:lnTo>
                    <a:pt x="420" y="189"/>
                  </a:lnTo>
                  <a:lnTo>
                    <a:pt x="432" y="215"/>
                  </a:lnTo>
                  <a:lnTo>
                    <a:pt x="444" y="240"/>
                  </a:lnTo>
                  <a:lnTo>
                    <a:pt x="458" y="262"/>
                  </a:lnTo>
                  <a:lnTo>
                    <a:pt x="466" y="274"/>
                  </a:lnTo>
                  <a:lnTo>
                    <a:pt x="475" y="284"/>
                  </a:lnTo>
                  <a:lnTo>
                    <a:pt x="475" y="284"/>
                  </a:lnTo>
                  <a:lnTo>
                    <a:pt x="476" y="296"/>
                  </a:lnTo>
                  <a:lnTo>
                    <a:pt x="478" y="308"/>
                  </a:lnTo>
                  <a:lnTo>
                    <a:pt x="483" y="330"/>
                  </a:lnTo>
                  <a:lnTo>
                    <a:pt x="487" y="353"/>
                  </a:lnTo>
                  <a:lnTo>
                    <a:pt x="488" y="365"/>
                  </a:lnTo>
                  <a:lnTo>
                    <a:pt x="488" y="377"/>
                  </a:lnTo>
                  <a:lnTo>
                    <a:pt x="488" y="377"/>
                  </a:lnTo>
                  <a:lnTo>
                    <a:pt x="499" y="381"/>
                  </a:lnTo>
                  <a:lnTo>
                    <a:pt x="509" y="383"/>
                  </a:lnTo>
                  <a:lnTo>
                    <a:pt x="532" y="387"/>
                  </a:lnTo>
                  <a:lnTo>
                    <a:pt x="555" y="391"/>
                  </a:lnTo>
                  <a:lnTo>
                    <a:pt x="566" y="392"/>
                  </a:lnTo>
                  <a:lnTo>
                    <a:pt x="578" y="396"/>
                  </a:lnTo>
                  <a:lnTo>
                    <a:pt x="578" y="396"/>
                  </a:lnTo>
                  <a:lnTo>
                    <a:pt x="579" y="404"/>
                  </a:lnTo>
                  <a:lnTo>
                    <a:pt x="583" y="411"/>
                  </a:lnTo>
                  <a:lnTo>
                    <a:pt x="587" y="417"/>
                  </a:lnTo>
                  <a:lnTo>
                    <a:pt x="591" y="424"/>
                  </a:lnTo>
                  <a:lnTo>
                    <a:pt x="602" y="434"/>
                  </a:lnTo>
                  <a:lnTo>
                    <a:pt x="613" y="443"/>
                  </a:lnTo>
                  <a:lnTo>
                    <a:pt x="626" y="452"/>
                  </a:lnTo>
                  <a:lnTo>
                    <a:pt x="637" y="463"/>
                  </a:lnTo>
                  <a:lnTo>
                    <a:pt x="647" y="473"/>
                  </a:lnTo>
                  <a:lnTo>
                    <a:pt x="650" y="480"/>
                  </a:lnTo>
                  <a:lnTo>
                    <a:pt x="654" y="486"/>
                  </a:lnTo>
                  <a:lnTo>
                    <a:pt x="654" y="486"/>
                  </a:lnTo>
                  <a:lnTo>
                    <a:pt x="635" y="501"/>
                  </a:lnTo>
                  <a:lnTo>
                    <a:pt x="618" y="516"/>
                  </a:lnTo>
                  <a:lnTo>
                    <a:pt x="603" y="533"/>
                  </a:lnTo>
                  <a:lnTo>
                    <a:pt x="589" y="552"/>
                  </a:lnTo>
                  <a:lnTo>
                    <a:pt x="561" y="588"/>
                  </a:lnTo>
                  <a:lnTo>
                    <a:pt x="547" y="605"/>
                  </a:lnTo>
                  <a:lnTo>
                    <a:pt x="532" y="622"/>
                  </a:lnTo>
                  <a:lnTo>
                    <a:pt x="532" y="622"/>
                  </a:lnTo>
                  <a:lnTo>
                    <a:pt x="518" y="619"/>
                  </a:lnTo>
                  <a:lnTo>
                    <a:pt x="505" y="619"/>
                  </a:lnTo>
                  <a:lnTo>
                    <a:pt x="492" y="623"/>
                  </a:lnTo>
                  <a:lnTo>
                    <a:pt x="480" y="630"/>
                  </a:lnTo>
                  <a:lnTo>
                    <a:pt x="470" y="638"/>
                  </a:lnTo>
                  <a:lnTo>
                    <a:pt x="466" y="643"/>
                  </a:lnTo>
                  <a:lnTo>
                    <a:pt x="462" y="648"/>
                  </a:lnTo>
                  <a:lnTo>
                    <a:pt x="459" y="653"/>
                  </a:lnTo>
                  <a:lnTo>
                    <a:pt x="457" y="660"/>
                  </a:lnTo>
                  <a:lnTo>
                    <a:pt x="455" y="668"/>
                  </a:lnTo>
                  <a:lnTo>
                    <a:pt x="455" y="674"/>
                  </a:lnTo>
                  <a:lnTo>
                    <a:pt x="455" y="674"/>
                  </a:lnTo>
                  <a:lnTo>
                    <a:pt x="446" y="685"/>
                  </a:lnTo>
                  <a:lnTo>
                    <a:pt x="436" y="692"/>
                  </a:lnTo>
                  <a:lnTo>
                    <a:pt x="423" y="698"/>
                  </a:lnTo>
                  <a:lnTo>
                    <a:pt x="410" y="700"/>
                  </a:lnTo>
                  <a:lnTo>
                    <a:pt x="396" y="702"/>
                  </a:lnTo>
                  <a:lnTo>
                    <a:pt x="382" y="700"/>
                  </a:lnTo>
                  <a:lnTo>
                    <a:pt x="368" y="699"/>
                  </a:lnTo>
                  <a:lnTo>
                    <a:pt x="355" y="694"/>
                  </a:lnTo>
                  <a:lnTo>
                    <a:pt x="342" y="688"/>
                  </a:lnTo>
                  <a:lnTo>
                    <a:pt x="330" y="681"/>
                  </a:lnTo>
                  <a:lnTo>
                    <a:pt x="321" y="673"/>
                  </a:lnTo>
                  <a:lnTo>
                    <a:pt x="313" y="662"/>
                  </a:lnTo>
                  <a:lnTo>
                    <a:pt x="308" y="652"/>
                  </a:lnTo>
                  <a:lnTo>
                    <a:pt x="307" y="645"/>
                  </a:lnTo>
                  <a:lnTo>
                    <a:pt x="306" y="639"/>
                  </a:lnTo>
                  <a:lnTo>
                    <a:pt x="306" y="634"/>
                  </a:lnTo>
                  <a:lnTo>
                    <a:pt x="307" y="626"/>
                  </a:lnTo>
                  <a:lnTo>
                    <a:pt x="308" y="619"/>
                  </a:lnTo>
                  <a:lnTo>
                    <a:pt x="311" y="613"/>
                  </a:lnTo>
                  <a:lnTo>
                    <a:pt x="311" y="613"/>
                  </a:lnTo>
                  <a:lnTo>
                    <a:pt x="307" y="604"/>
                  </a:lnTo>
                  <a:lnTo>
                    <a:pt x="304" y="595"/>
                  </a:lnTo>
                  <a:lnTo>
                    <a:pt x="298" y="574"/>
                  </a:lnTo>
                  <a:lnTo>
                    <a:pt x="295" y="565"/>
                  </a:lnTo>
                  <a:lnTo>
                    <a:pt x="291" y="555"/>
                  </a:lnTo>
                  <a:lnTo>
                    <a:pt x="286" y="549"/>
                  </a:lnTo>
                  <a:lnTo>
                    <a:pt x="281" y="544"/>
                  </a:lnTo>
                  <a:lnTo>
                    <a:pt x="281" y="544"/>
                  </a:lnTo>
                  <a:lnTo>
                    <a:pt x="274" y="540"/>
                  </a:lnTo>
                  <a:lnTo>
                    <a:pt x="269" y="537"/>
                  </a:lnTo>
                  <a:lnTo>
                    <a:pt x="264" y="533"/>
                  </a:lnTo>
                  <a:lnTo>
                    <a:pt x="260" y="525"/>
                  </a:lnTo>
                  <a:lnTo>
                    <a:pt x="260" y="525"/>
                  </a:lnTo>
                  <a:lnTo>
                    <a:pt x="257" y="518"/>
                  </a:lnTo>
                  <a:lnTo>
                    <a:pt x="257" y="507"/>
                  </a:lnTo>
                  <a:lnTo>
                    <a:pt x="257" y="489"/>
                  </a:lnTo>
                  <a:lnTo>
                    <a:pt x="257" y="480"/>
                  </a:lnTo>
                  <a:lnTo>
                    <a:pt x="255" y="471"/>
                  </a:lnTo>
                  <a:lnTo>
                    <a:pt x="252" y="467"/>
                  </a:lnTo>
                  <a:lnTo>
                    <a:pt x="249" y="464"/>
                  </a:lnTo>
                  <a:lnTo>
                    <a:pt x="244" y="462"/>
                  </a:lnTo>
                  <a:lnTo>
                    <a:pt x="240" y="459"/>
                  </a:lnTo>
                  <a:lnTo>
                    <a:pt x="240" y="459"/>
                  </a:lnTo>
                  <a:lnTo>
                    <a:pt x="219" y="459"/>
                  </a:lnTo>
                  <a:lnTo>
                    <a:pt x="209" y="458"/>
                  </a:lnTo>
                  <a:lnTo>
                    <a:pt x="200" y="454"/>
                  </a:lnTo>
                  <a:lnTo>
                    <a:pt x="200" y="454"/>
                  </a:lnTo>
                  <a:lnTo>
                    <a:pt x="199" y="445"/>
                  </a:lnTo>
                  <a:lnTo>
                    <a:pt x="196" y="436"/>
                  </a:lnTo>
                  <a:lnTo>
                    <a:pt x="191" y="429"/>
                  </a:lnTo>
                  <a:lnTo>
                    <a:pt x="186" y="422"/>
                  </a:lnTo>
                  <a:lnTo>
                    <a:pt x="173" y="411"/>
                  </a:lnTo>
                  <a:lnTo>
                    <a:pt x="159" y="399"/>
                  </a:lnTo>
                  <a:lnTo>
                    <a:pt x="159" y="399"/>
                  </a:lnTo>
                  <a:lnTo>
                    <a:pt x="158" y="381"/>
                  </a:lnTo>
                  <a:lnTo>
                    <a:pt x="156" y="364"/>
                  </a:lnTo>
                  <a:lnTo>
                    <a:pt x="156" y="355"/>
                  </a:lnTo>
                  <a:lnTo>
                    <a:pt x="157" y="346"/>
                  </a:lnTo>
                  <a:lnTo>
                    <a:pt x="158" y="338"/>
                  </a:lnTo>
                  <a:lnTo>
                    <a:pt x="161" y="329"/>
                  </a:lnTo>
                  <a:lnTo>
                    <a:pt x="161" y="329"/>
                  </a:lnTo>
                  <a:lnTo>
                    <a:pt x="152" y="326"/>
                  </a:lnTo>
                  <a:lnTo>
                    <a:pt x="143" y="321"/>
                  </a:lnTo>
                  <a:lnTo>
                    <a:pt x="135" y="314"/>
                  </a:lnTo>
                  <a:lnTo>
                    <a:pt x="128" y="306"/>
                  </a:lnTo>
                  <a:lnTo>
                    <a:pt x="124" y="297"/>
                  </a:lnTo>
                  <a:lnTo>
                    <a:pt x="123" y="293"/>
                  </a:lnTo>
                  <a:lnTo>
                    <a:pt x="123" y="288"/>
                  </a:lnTo>
                  <a:lnTo>
                    <a:pt x="124" y="284"/>
                  </a:lnTo>
                  <a:lnTo>
                    <a:pt x="127" y="280"/>
                  </a:lnTo>
                  <a:lnTo>
                    <a:pt x="131" y="275"/>
                  </a:lnTo>
                  <a:lnTo>
                    <a:pt x="135" y="271"/>
                  </a:lnTo>
                  <a:lnTo>
                    <a:pt x="135" y="271"/>
                  </a:lnTo>
                  <a:lnTo>
                    <a:pt x="120" y="250"/>
                  </a:lnTo>
                  <a:lnTo>
                    <a:pt x="105" y="230"/>
                  </a:lnTo>
                  <a:lnTo>
                    <a:pt x="71" y="185"/>
                  </a:lnTo>
                  <a:lnTo>
                    <a:pt x="54" y="162"/>
                  </a:lnTo>
                  <a:lnTo>
                    <a:pt x="38" y="138"/>
                  </a:lnTo>
                  <a:lnTo>
                    <a:pt x="25" y="112"/>
                  </a:lnTo>
                  <a:lnTo>
                    <a:pt x="19" y="99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6" y="63"/>
                  </a:lnTo>
                  <a:lnTo>
                    <a:pt x="3" y="48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2" y="22"/>
                  </a:lnTo>
                  <a:lnTo>
                    <a:pt x="4" y="17"/>
                  </a:lnTo>
                  <a:lnTo>
                    <a:pt x="7" y="12"/>
                  </a:lnTo>
                  <a:lnTo>
                    <a:pt x="12" y="9"/>
                  </a:lnTo>
                  <a:lnTo>
                    <a:pt x="17" y="7"/>
                  </a:lnTo>
                  <a:lnTo>
                    <a:pt x="2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8" name="Freeform 29"/>
            <p:cNvSpPr>
              <a:spLocks/>
            </p:cNvSpPr>
            <p:nvPr/>
          </p:nvSpPr>
          <p:spPr bwMode="auto">
            <a:xfrm>
              <a:off x="1231829" y="4539013"/>
              <a:ext cx="1249748" cy="683212"/>
            </a:xfrm>
            <a:custGeom>
              <a:avLst/>
              <a:gdLst/>
              <a:ahLst/>
              <a:cxnLst>
                <a:cxn ang="0">
                  <a:pos x="1013" y="452"/>
                </a:cxn>
                <a:cxn ang="0">
                  <a:pos x="993" y="488"/>
                </a:cxn>
                <a:cxn ang="0">
                  <a:pos x="906" y="491"/>
                </a:cxn>
                <a:cxn ang="0">
                  <a:pos x="849" y="456"/>
                </a:cxn>
                <a:cxn ang="0">
                  <a:pos x="781" y="399"/>
                </a:cxn>
                <a:cxn ang="0">
                  <a:pos x="726" y="391"/>
                </a:cxn>
                <a:cxn ang="0">
                  <a:pos x="710" y="365"/>
                </a:cxn>
                <a:cxn ang="0">
                  <a:pos x="687" y="347"/>
                </a:cxn>
                <a:cxn ang="0">
                  <a:pos x="647" y="311"/>
                </a:cxn>
                <a:cxn ang="0">
                  <a:pos x="609" y="323"/>
                </a:cxn>
                <a:cxn ang="0">
                  <a:pos x="557" y="360"/>
                </a:cxn>
                <a:cxn ang="0">
                  <a:pos x="501" y="407"/>
                </a:cxn>
                <a:cxn ang="0">
                  <a:pos x="478" y="435"/>
                </a:cxn>
                <a:cxn ang="0">
                  <a:pos x="414" y="459"/>
                </a:cxn>
                <a:cxn ang="0">
                  <a:pos x="383" y="508"/>
                </a:cxn>
                <a:cxn ang="0">
                  <a:pos x="361" y="554"/>
                </a:cxn>
                <a:cxn ang="0">
                  <a:pos x="328" y="531"/>
                </a:cxn>
                <a:cxn ang="0">
                  <a:pos x="257" y="538"/>
                </a:cxn>
                <a:cxn ang="0">
                  <a:pos x="220" y="514"/>
                </a:cxn>
                <a:cxn ang="0">
                  <a:pos x="181" y="528"/>
                </a:cxn>
                <a:cxn ang="0">
                  <a:pos x="79" y="531"/>
                </a:cxn>
                <a:cxn ang="0">
                  <a:pos x="56" y="566"/>
                </a:cxn>
                <a:cxn ang="0">
                  <a:pos x="19" y="544"/>
                </a:cxn>
                <a:cxn ang="0">
                  <a:pos x="58" y="484"/>
                </a:cxn>
                <a:cxn ang="0">
                  <a:pos x="73" y="438"/>
                </a:cxn>
                <a:cxn ang="0">
                  <a:pos x="70" y="396"/>
                </a:cxn>
                <a:cxn ang="0">
                  <a:pos x="112" y="371"/>
                </a:cxn>
                <a:cxn ang="0">
                  <a:pos x="103" y="343"/>
                </a:cxn>
                <a:cxn ang="0">
                  <a:pos x="32" y="335"/>
                </a:cxn>
                <a:cxn ang="0">
                  <a:pos x="10" y="301"/>
                </a:cxn>
                <a:cxn ang="0">
                  <a:pos x="2" y="235"/>
                </a:cxn>
                <a:cxn ang="0">
                  <a:pos x="62" y="220"/>
                </a:cxn>
                <a:cxn ang="0">
                  <a:pos x="78" y="192"/>
                </a:cxn>
                <a:cxn ang="0">
                  <a:pos x="101" y="168"/>
                </a:cxn>
                <a:cxn ang="0">
                  <a:pos x="108" y="115"/>
                </a:cxn>
                <a:cxn ang="0">
                  <a:pos x="171" y="89"/>
                </a:cxn>
                <a:cxn ang="0">
                  <a:pos x="208" y="109"/>
                </a:cxn>
                <a:cxn ang="0">
                  <a:pos x="233" y="155"/>
                </a:cxn>
                <a:cxn ang="0">
                  <a:pos x="274" y="163"/>
                </a:cxn>
                <a:cxn ang="0">
                  <a:pos x="334" y="119"/>
                </a:cxn>
                <a:cxn ang="0">
                  <a:pos x="401" y="86"/>
                </a:cxn>
                <a:cxn ang="0">
                  <a:pos x="437" y="77"/>
                </a:cxn>
                <a:cxn ang="0">
                  <a:pos x="507" y="85"/>
                </a:cxn>
                <a:cxn ang="0">
                  <a:pos x="540" y="109"/>
                </a:cxn>
                <a:cxn ang="0">
                  <a:pos x="574" y="122"/>
                </a:cxn>
                <a:cxn ang="0">
                  <a:pos x="585" y="146"/>
                </a:cxn>
                <a:cxn ang="0">
                  <a:pos x="652" y="150"/>
                </a:cxn>
                <a:cxn ang="0">
                  <a:pos x="680" y="117"/>
                </a:cxn>
                <a:cxn ang="0">
                  <a:pos x="726" y="57"/>
                </a:cxn>
                <a:cxn ang="0">
                  <a:pos x="832" y="23"/>
                </a:cxn>
                <a:cxn ang="0">
                  <a:pos x="906" y="68"/>
                </a:cxn>
                <a:cxn ang="0">
                  <a:pos x="932" y="122"/>
                </a:cxn>
                <a:cxn ang="0">
                  <a:pos x="935" y="248"/>
                </a:cxn>
                <a:cxn ang="0">
                  <a:pos x="965" y="348"/>
                </a:cxn>
                <a:cxn ang="0">
                  <a:pos x="1014" y="401"/>
                </a:cxn>
              </a:cxnLst>
              <a:rect l="0" t="0" r="r" b="b"/>
              <a:pathLst>
                <a:path w="1039" h="568">
                  <a:moveTo>
                    <a:pt x="1039" y="411"/>
                  </a:moveTo>
                  <a:lnTo>
                    <a:pt x="1039" y="411"/>
                  </a:lnTo>
                  <a:lnTo>
                    <a:pt x="1035" y="420"/>
                  </a:lnTo>
                  <a:lnTo>
                    <a:pt x="1031" y="429"/>
                  </a:lnTo>
                  <a:lnTo>
                    <a:pt x="1020" y="444"/>
                  </a:lnTo>
                  <a:lnTo>
                    <a:pt x="1013" y="452"/>
                  </a:lnTo>
                  <a:lnTo>
                    <a:pt x="1009" y="461"/>
                  </a:lnTo>
                  <a:lnTo>
                    <a:pt x="1005" y="471"/>
                  </a:lnTo>
                  <a:lnTo>
                    <a:pt x="1005" y="480"/>
                  </a:lnTo>
                  <a:lnTo>
                    <a:pt x="1005" y="480"/>
                  </a:lnTo>
                  <a:lnTo>
                    <a:pt x="1000" y="485"/>
                  </a:lnTo>
                  <a:lnTo>
                    <a:pt x="993" y="488"/>
                  </a:lnTo>
                  <a:lnTo>
                    <a:pt x="987" y="490"/>
                  </a:lnTo>
                  <a:lnTo>
                    <a:pt x="979" y="493"/>
                  </a:lnTo>
                  <a:lnTo>
                    <a:pt x="961" y="495"/>
                  </a:lnTo>
                  <a:lnTo>
                    <a:pt x="943" y="495"/>
                  </a:lnTo>
                  <a:lnTo>
                    <a:pt x="924" y="494"/>
                  </a:lnTo>
                  <a:lnTo>
                    <a:pt x="906" y="491"/>
                  </a:lnTo>
                  <a:lnTo>
                    <a:pt x="890" y="486"/>
                  </a:lnTo>
                  <a:lnTo>
                    <a:pt x="877" y="481"/>
                  </a:lnTo>
                  <a:lnTo>
                    <a:pt x="877" y="481"/>
                  </a:lnTo>
                  <a:lnTo>
                    <a:pt x="871" y="477"/>
                  </a:lnTo>
                  <a:lnTo>
                    <a:pt x="863" y="471"/>
                  </a:lnTo>
                  <a:lnTo>
                    <a:pt x="849" y="456"/>
                  </a:lnTo>
                  <a:lnTo>
                    <a:pt x="834" y="441"/>
                  </a:lnTo>
                  <a:lnTo>
                    <a:pt x="817" y="425"/>
                  </a:lnTo>
                  <a:lnTo>
                    <a:pt x="810" y="417"/>
                  </a:lnTo>
                  <a:lnTo>
                    <a:pt x="800" y="411"/>
                  </a:lnTo>
                  <a:lnTo>
                    <a:pt x="791" y="404"/>
                  </a:lnTo>
                  <a:lnTo>
                    <a:pt x="781" y="399"/>
                  </a:lnTo>
                  <a:lnTo>
                    <a:pt x="770" y="395"/>
                  </a:lnTo>
                  <a:lnTo>
                    <a:pt x="760" y="394"/>
                  </a:lnTo>
                  <a:lnTo>
                    <a:pt x="748" y="394"/>
                  </a:lnTo>
                  <a:lnTo>
                    <a:pt x="737" y="395"/>
                  </a:lnTo>
                  <a:lnTo>
                    <a:pt x="737" y="395"/>
                  </a:lnTo>
                  <a:lnTo>
                    <a:pt x="726" y="391"/>
                  </a:lnTo>
                  <a:lnTo>
                    <a:pt x="726" y="391"/>
                  </a:lnTo>
                  <a:lnTo>
                    <a:pt x="727" y="382"/>
                  </a:lnTo>
                  <a:lnTo>
                    <a:pt x="726" y="375"/>
                  </a:lnTo>
                  <a:lnTo>
                    <a:pt x="722" y="371"/>
                  </a:lnTo>
                  <a:lnTo>
                    <a:pt x="717" y="368"/>
                  </a:lnTo>
                  <a:lnTo>
                    <a:pt x="710" y="365"/>
                  </a:lnTo>
                  <a:lnTo>
                    <a:pt x="704" y="364"/>
                  </a:lnTo>
                  <a:lnTo>
                    <a:pt x="690" y="362"/>
                  </a:lnTo>
                  <a:lnTo>
                    <a:pt x="690" y="362"/>
                  </a:lnTo>
                  <a:lnTo>
                    <a:pt x="690" y="356"/>
                  </a:lnTo>
                  <a:lnTo>
                    <a:pt x="690" y="351"/>
                  </a:lnTo>
                  <a:lnTo>
                    <a:pt x="687" y="347"/>
                  </a:lnTo>
                  <a:lnTo>
                    <a:pt x="686" y="343"/>
                  </a:lnTo>
                  <a:lnTo>
                    <a:pt x="679" y="335"/>
                  </a:lnTo>
                  <a:lnTo>
                    <a:pt x="671" y="330"/>
                  </a:lnTo>
                  <a:lnTo>
                    <a:pt x="662" y="325"/>
                  </a:lnTo>
                  <a:lnTo>
                    <a:pt x="654" y="319"/>
                  </a:lnTo>
                  <a:lnTo>
                    <a:pt x="647" y="311"/>
                  </a:lnTo>
                  <a:lnTo>
                    <a:pt x="644" y="308"/>
                  </a:lnTo>
                  <a:lnTo>
                    <a:pt x="641" y="302"/>
                  </a:lnTo>
                  <a:lnTo>
                    <a:pt x="641" y="302"/>
                  </a:lnTo>
                  <a:lnTo>
                    <a:pt x="634" y="309"/>
                  </a:lnTo>
                  <a:lnTo>
                    <a:pt x="626" y="314"/>
                  </a:lnTo>
                  <a:lnTo>
                    <a:pt x="609" y="323"/>
                  </a:lnTo>
                  <a:lnTo>
                    <a:pt x="592" y="330"/>
                  </a:lnTo>
                  <a:lnTo>
                    <a:pt x="584" y="335"/>
                  </a:lnTo>
                  <a:lnTo>
                    <a:pt x="576" y="340"/>
                  </a:lnTo>
                  <a:lnTo>
                    <a:pt x="576" y="340"/>
                  </a:lnTo>
                  <a:lnTo>
                    <a:pt x="566" y="349"/>
                  </a:lnTo>
                  <a:lnTo>
                    <a:pt x="557" y="360"/>
                  </a:lnTo>
                  <a:lnTo>
                    <a:pt x="538" y="381"/>
                  </a:lnTo>
                  <a:lnTo>
                    <a:pt x="529" y="391"/>
                  </a:lnTo>
                  <a:lnTo>
                    <a:pt x="519" y="399"/>
                  </a:lnTo>
                  <a:lnTo>
                    <a:pt x="512" y="403"/>
                  </a:lnTo>
                  <a:lnTo>
                    <a:pt x="507" y="405"/>
                  </a:lnTo>
                  <a:lnTo>
                    <a:pt x="501" y="407"/>
                  </a:lnTo>
                  <a:lnTo>
                    <a:pt x="493" y="408"/>
                  </a:lnTo>
                  <a:lnTo>
                    <a:pt x="493" y="408"/>
                  </a:lnTo>
                  <a:lnTo>
                    <a:pt x="490" y="416"/>
                  </a:lnTo>
                  <a:lnTo>
                    <a:pt x="486" y="424"/>
                  </a:lnTo>
                  <a:lnTo>
                    <a:pt x="482" y="429"/>
                  </a:lnTo>
                  <a:lnTo>
                    <a:pt x="478" y="435"/>
                  </a:lnTo>
                  <a:lnTo>
                    <a:pt x="473" y="441"/>
                  </a:lnTo>
                  <a:lnTo>
                    <a:pt x="468" y="444"/>
                  </a:lnTo>
                  <a:lnTo>
                    <a:pt x="456" y="451"/>
                  </a:lnTo>
                  <a:lnTo>
                    <a:pt x="443" y="456"/>
                  </a:lnTo>
                  <a:lnTo>
                    <a:pt x="430" y="459"/>
                  </a:lnTo>
                  <a:lnTo>
                    <a:pt x="414" y="459"/>
                  </a:lnTo>
                  <a:lnTo>
                    <a:pt x="399" y="458"/>
                  </a:lnTo>
                  <a:lnTo>
                    <a:pt x="399" y="458"/>
                  </a:lnTo>
                  <a:lnTo>
                    <a:pt x="394" y="463"/>
                  </a:lnTo>
                  <a:lnTo>
                    <a:pt x="390" y="468"/>
                  </a:lnTo>
                  <a:lnTo>
                    <a:pt x="390" y="468"/>
                  </a:lnTo>
                  <a:lnTo>
                    <a:pt x="383" y="508"/>
                  </a:lnTo>
                  <a:lnTo>
                    <a:pt x="379" y="549"/>
                  </a:lnTo>
                  <a:lnTo>
                    <a:pt x="379" y="549"/>
                  </a:lnTo>
                  <a:lnTo>
                    <a:pt x="375" y="551"/>
                  </a:lnTo>
                  <a:lnTo>
                    <a:pt x="371" y="554"/>
                  </a:lnTo>
                  <a:lnTo>
                    <a:pt x="366" y="554"/>
                  </a:lnTo>
                  <a:lnTo>
                    <a:pt x="361" y="554"/>
                  </a:lnTo>
                  <a:lnTo>
                    <a:pt x="361" y="554"/>
                  </a:lnTo>
                  <a:lnTo>
                    <a:pt x="356" y="545"/>
                  </a:lnTo>
                  <a:lnTo>
                    <a:pt x="349" y="540"/>
                  </a:lnTo>
                  <a:lnTo>
                    <a:pt x="343" y="534"/>
                  </a:lnTo>
                  <a:lnTo>
                    <a:pt x="336" y="532"/>
                  </a:lnTo>
                  <a:lnTo>
                    <a:pt x="328" y="531"/>
                  </a:lnTo>
                  <a:lnTo>
                    <a:pt x="321" y="529"/>
                  </a:lnTo>
                  <a:lnTo>
                    <a:pt x="305" y="532"/>
                  </a:lnTo>
                  <a:lnTo>
                    <a:pt x="289" y="534"/>
                  </a:lnTo>
                  <a:lnTo>
                    <a:pt x="272" y="537"/>
                  </a:lnTo>
                  <a:lnTo>
                    <a:pt x="264" y="538"/>
                  </a:lnTo>
                  <a:lnTo>
                    <a:pt x="257" y="538"/>
                  </a:lnTo>
                  <a:lnTo>
                    <a:pt x="249" y="537"/>
                  </a:lnTo>
                  <a:lnTo>
                    <a:pt x="241" y="534"/>
                  </a:lnTo>
                  <a:lnTo>
                    <a:pt x="241" y="534"/>
                  </a:lnTo>
                  <a:lnTo>
                    <a:pt x="236" y="527"/>
                  </a:lnTo>
                  <a:lnTo>
                    <a:pt x="229" y="519"/>
                  </a:lnTo>
                  <a:lnTo>
                    <a:pt x="220" y="514"/>
                  </a:lnTo>
                  <a:lnTo>
                    <a:pt x="211" y="511"/>
                  </a:lnTo>
                  <a:lnTo>
                    <a:pt x="211" y="511"/>
                  </a:lnTo>
                  <a:lnTo>
                    <a:pt x="203" y="518"/>
                  </a:lnTo>
                  <a:lnTo>
                    <a:pt x="197" y="521"/>
                  </a:lnTo>
                  <a:lnTo>
                    <a:pt x="189" y="525"/>
                  </a:lnTo>
                  <a:lnTo>
                    <a:pt x="181" y="528"/>
                  </a:lnTo>
                  <a:lnTo>
                    <a:pt x="164" y="531"/>
                  </a:lnTo>
                  <a:lnTo>
                    <a:pt x="147" y="532"/>
                  </a:lnTo>
                  <a:lnTo>
                    <a:pt x="113" y="529"/>
                  </a:lnTo>
                  <a:lnTo>
                    <a:pt x="96" y="529"/>
                  </a:lnTo>
                  <a:lnTo>
                    <a:pt x="79" y="531"/>
                  </a:lnTo>
                  <a:lnTo>
                    <a:pt x="79" y="531"/>
                  </a:lnTo>
                  <a:lnTo>
                    <a:pt x="75" y="536"/>
                  </a:lnTo>
                  <a:lnTo>
                    <a:pt x="73" y="541"/>
                  </a:lnTo>
                  <a:lnTo>
                    <a:pt x="68" y="551"/>
                  </a:lnTo>
                  <a:lnTo>
                    <a:pt x="65" y="557"/>
                  </a:lnTo>
                  <a:lnTo>
                    <a:pt x="61" y="562"/>
                  </a:lnTo>
                  <a:lnTo>
                    <a:pt x="56" y="566"/>
                  </a:lnTo>
                  <a:lnTo>
                    <a:pt x="49" y="568"/>
                  </a:lnTo>
                  <a:lnTo>
                    <a:pt x="49" y="568"/>
                  </a:lnTo>
                  <a:lnTo>
                    <a:pt x="36" y="562"/>
                  </a:lnTo>
                  <a:lnTo>
                    <a:pt x="27" y="557"/>
                  </a:lnTo>
                  <a:lnTo>
                    <a:pt x="22" y="550"/>
                  </a:lnTo>
                  <a:lnTo>
                    <a:pt x="19" y="544"/>
                  </a:lnTo>
                  <a:lnTo>
                    <a:pt x="19" y="536"/>
                  </a:lnTo>
                  <a:lnTo>
                    <a:pt x="22" y="529"/>
                  </a:lnTo>
                  <a:lnTo>
                    <a:pt x="26" y="521"/>
                  </a:lnTo>
                  <a:lnTo>
                    <a:pt x="31" y="515"/>
                  </a:lnTo>
                  <a:lnTo>
                    <a:pt x="44" y="499"/>
                  </a:lnTo>
                  <a:lnTo>
                    <a:pt x="58" y="484"/>
                  </a:lnTo>
                  <a:lnTo>
                    <a:pt x="65" y="476"/>
                  </a:lnTo>
                  <a:lnTo>
                    <a:pt x="70" y="468"/>
                  </a:lnTo>
                  <a:lnTo>
                    <a:pt x="74" y="460"/>
                  </a:lnTo>
                  <a:lnTo>
                    <a:pt x="77" y="452"/>
                  </a:lnTo>
                  <a:lnTo>
                    <a:pt x="77" y="452"/>
                  </a:lnTo>
                  <a:lnTo>
                    <a:pt x="73" y="438"/>
                  </a:lnTo>
                  <a:lnTo>
                    <a:pt x="69" y="424"/>
                  </a:lnTo>
                  <a:lnTo>
                    <a:pt x="68" y="417"/>
                  </a:lnTo>
                  <a:lnTo>
                    <a:pt x="68" y="409"/>
                  </a:lnTo>
                  <a:lnTo>
                    <a:pt x="68" y="403"/>
                  </a:lnTo>
                  <a:lnTo>
                    <a:pt x="70" y="396"/>
                  </a:lnTo>
                  <a:lnTo>
                    <a:pt x="70" y="396"/>
                  </a:lnTo>
                  <a:lnTo>
                    <a:pt x="82" y="392"/>
                  </a:lnTo>
                  <a:lnTo>
                    <a:pt x="94" y="388"/>
                  </a:lnTo>
                  <a:lnTo>
                    <a:pt x="99" y="386"/>
                  </a:lnTo>
                  <a:lnTo>
                    <a:pt x="104" y="382"/>
                  </a:lnTo>
                  <a:lnTo>
                    <a:pt x="108" y="378"/>
                  </a:lnTo>
                  <a:lnTo>
                    <a:pt x="112" y="371"/>
                  </a:lnTo>
                  <a:lnTo>
                    <a:pt x="112" y="371"/>
                  </a:lnTo>
                  <a:lnTo>
                    <a:pt x="113" y="36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08" y="347"/>
                  </a:lnTo>
                  <a:lnTo>
                    <a:pt x="103" y="343"/>
                  </a:lnTo>
                  <a:lnTo>
                    <a:pt x="98" y="339"/>
                  </a:lnTo>
                  <a:lnTo>
                    <a:pt x="92" y="336"/>
                  </a:lnTo>
                  <a:lnTo>
                    <a:pt x="81" y="334"/>
                  </a:lnTo>
                  <a:lnTo>
                    <a:pt x="69" y="334"/>
                  </a:lnTo>
                  <a:lnTo>
                    <a:pt x="45" y="335"/>
                  </a:lnTo>
                  <a:lnTo>
                    <a:pt x="32" y="335"/>
                  </a:lnTo>
                  <a:lnTo>
                    <a:pt x="21" y="334"/>
                  </a:lnTo>
                  <a:lnTo>
                    <a:pt x="21" y="334"/>
                  </a:lnTo>
                  <a:lnTo>
                    <a:pt x="10" y="325"/>
                  </a:lnTo>
                  <a:lnTo>
                    <a:pt x="10" y="325"/>
                  </a:lnTo>
                  <a:lnTo>
                    <a:pt x="11" y="313"/>
                  </a:lnTo>
                  <a:lnTo>
                    <a:pt x="10" y="301"/>
                  </a:lnTo>
                  <a:lnTo>
                    <a:pt x="8" y="291"/>
                  </a:lnTo>
                  <a:lnTo>
                    <a:pt x="4" y="279"/>
                  </a:lnTo>
                  <a:lnTo>
                    <a:pt x="1" y="268"/>
                  </a:lnTo>
                  <a:lnTo>
                    <a:pt x="0" y="257"/>
                  </a:lnTo>
                  <a:lnTo>
                    <a:pt x="0" y="246"/>
                  </a:lnTo>
                  <a:lnTo>
                    <a:pt x="2" y="235"/>
                  </a:lnTo>
                  <a:lnTo>
                    <a:pt x="2" y="235"/>
                  </a:lnTo>
                  <a:lnTo>
                    <a:pt x="21" y="233"/>
                  </a:lnTo>
                  <a:lnTo>
                    <a:pt x="38" y="231"/>
                  </a:lnTo>
                  <a:lnTo>
                    <a:pt x="47" y="228"/>
                  </a:lnTo>
                  <a:lnTo>
                    <a:pt x="55" y="224"/>
                  </a:lnTo>
                  <a:lnTo>
                    <a:pt x="62" y="220"/>
                  </a:lnTo>
                  <a:lnTo>
                    <a:pt x="70" y="215"/>
                  </a:lnTo>
                  <a:lnTo>
                    <a:pt x="70" y="215"/>
                  </a:lnTo>
                  <a:lnTo>
                    <a:pt x="71" y="211"/>
                  </a:lnTo>
                  <a:lnTo>
                    <a:pt x="73" y="205"/>
                  </a:lnTo>
                  <a:lnTo>
                    <a:pt x="75" y="195"/>
                  </a:lnTo>
                  <a:lnTo>
                    <a:pt x="78" y="192"/>
                  </a:lnTo>
                  <a:lnTo>
                    <a:pt x="81" y="186"/>
                  </a:lnTo>
                  <a:lnTo>
                    <a:pt x="81" y="186"/>
                  </a:lnTo>
                  <a:lnTo>
                    <a:pt x="87" y="181"/>
                  </a:lnTo>
                  <a:lnTo>
                    <a:pt x="92" y="176"/>
                  </a:lnTo>
                  <a:lnTo>
                    <a:pt x="99" y="172"/>
                  </a:lnTo>
                  <a:lnTo>
                    <a:pt x="101" y="168"/>
                  </a:lnTo>
                  <a:lnTo>
                    <a:pt x="101" y="168"/>
                  </a:lnTo>
                  <a:lnTo>
                    <a:pt x="104" y="162"/>
                  </a:lnTo>
                  <a:lnTo>
                    <a:pt x="105" y="154"/>
                  </a:lnTo>
                  <a:lnTo>
                    <a:pt x="107" y="137"/>
                  </a:lnTo>
                  <a:lnTo>
                    <a:pt x="108" y="122"/>
                  </a:lnTo>
                  <a:lnTo>
                    <a:pt x="108" y="115"/>
                  </a:lnTo>
                  <a:lnTo>
                    <a:pt x="111" y="109"/>
                  </a:lnTo>
                  <a:lnTo>
                    <a:pt x="111" y="109"/>
                  </a:lnTo>
                  <a:lnTo>
                    <a:pt x="133" y="94"/>
                  </a:lnTo>
                  <a:lnTo>
                    <a:pt x="133" y="94"/>
                  </a:lnTo>
                  <a:lnTo>
                    <a:pt x="151" y="91"/>
                  </a:lnTo>
                  <a:lnTo>
                    <a:pt x="171" y="89"/>
                  </a:lnTo>
                  <a:lnTo>
                    <a:pt x="180" y="89"/>
                  </a:lnTo>
                  <a:lnTo>
                    <a:pt x="189" y="90"/>
                  </a:lnTo>
                  <a:lnTo>
                    <a:pt x="198" y="92"/>
                  </a:lnTo>
                  <a:lnTo>
                    <a:pt x="206" y="99"/>
                  </a:lnTo>
                  <a:lnTo>
                    <a:pt x="206" y="99"/>
                  </a:lnTo>
                  <a:lnTo>
                    <a:pt x="208" y="109"/>
                  </a:lnTo>
                  <a:lnTo>
                    <a:pt x="211" y="119"/>
                  </a:lnTo>
                  <a:lnTo>
                    <a:pt x="215" y="128"/>
                  </a:lnTo>
                  <a:lnTo>
                    <a:pt x="219" y="137"/>
                  </a:lnTo>
                  <a:lnTo>
                    <a:pt x="223" y="143"/>
                  </a:lnTo>
                  <a:lnTo>
                    <a:pt x="228" y="150"/>
                  </a:lnTo>
                  <a:lnTo>
                    <a:pt x="233" y="155"/>
                  </a:lnTo>
                  <a:lnTo>
                    <a:pt x="240" y="159"/>
                  </a:lnTo>
                  <a:lnTo>
                    <a:pt x="246" y="163"/>
                  </a:lnTo>
                  <a:lnTo>
                    <a:pt x="253" y="164"/>
                  </a:lnTo>
                  <a:lnTo>
                    <a:pt x="259" y="165"/>
                  </a:lnTo>
                  <a:lnTo>
                    <a:pt x="266" y="165"/>
                  </a:lnTo>
                  <a:lnTo>
                    <a:pt x="274" y="163"/>
                  </a:lnTo>
                  <a:lnTo>
                    <a:pt x="280" y="160"/>
                  </a:lnTo>
                  <a:lnTo>
                    <a:pt x="288" y="156"/>
                  </a:lnTo>
                  <a:lnTo>
                    <a:pt x="294" y="151"/>
                  </a:lnTo>
                  <a:lnTo>
                    <a:pt x="294" y="151"/>
                  </a:lnTo>
                  <a:lnTo>
                    <a:pt x="318" y="130"/>
                  </a:lnTo>
                  <a:lnTo>
                    <a:pt x="334" y="119"/>
                  </a:lnTo>
                  <a:lnTo>
                    <a:pt x="349" y="107"/>
                  </a:lnTo>
                  <a:lnTo>
                    <a:pt x="366" y="96"/>
                  </a:lnTo>
                  <a:lnTo>
                    <a:pt x="375" y="92"/>
                  </a:lnTo>
                  <a:lnTo>
                    <a:pt x="384" y="90"/>
                  </a:lnTo>
                  <a:lnTo>
                    <a:pt x="392" y="87"/>
                  </a:lnTo>
                  <a:lnTo>
                    <a:pt x="401" y="86"/>
                  </a:lnTo>
                  <a:lnTo>
                    <a:pt x="409" y="86"/>
                  </a:lnTo>
                  <a:lnTo>
                    <a:pt x="417" y="87"/>
                  </a:lnTo>
                  <a:lnTo>
                    <a:pt x="417" y="87"/>
                  </a:lnTo>
                  <a:lnTo>
                    <a:pt x="424" y="82"/>
                  </a:lnTo>
                  <a:lnTo>
                    <a:pt x="430" y="78"/>
                  </a:lnTo>
                  <a:lnTo>
                    <a:pt x="437" y="77"/>
                  </a:lnTo>
                  <a:lnTo>
                    <a:pt x="443" y="76"/>
                  </a:lnTo>
                  <a:lnTo>
                    <a:pt x="450" y="74"/>
                  </a:lnTo>
                  <a:lnTo>
                    <a:pt x="456" y="74"/>
                  </a:lnTo>
                  <a:lnTo>
                    <a:pt x="468" y="77"/>
                  </a:lnTo>
                  <a:lnTo>
                    <a:pt x="494" y="82"/>
                  </a:lnTo>
                  <a:lnTo>
                    <a:pt x="507" y="85"/>
                  </a:lnTo>
                  <a:lnTo>
                    <a:pt x="514" y="85"/>
                  </a:lnTo>
                  <a:lnTo>
                    <a:pt x="520" y="83"/>
                  </a:lnTo>
                  <a:lnTo>
                    <a:pt x="520" y="83"/>
                  </a:lnTo>
                  <a:lnTo>
                    <a:pt x="529" y="96"/>
                  </a:lnTo>
                  <a:lnTo>
                    <a:pt x="534" y="103"/>
                  </a:lnTo>
                  <a:lnTo>
                    <a:pt x="540" y="109"/>
                  </a:lnTo>
                  <a:lnTo>
                    <a:pt x="546" y="113"/>
                  </a:lnTo>
                  <a:lnTo>
                    <a:pt x="553" y="116"/>
                  </a:lnTo>
                  <a:lnTo>
                    <a:pt x="560" y="116"/>
                  </a:lnTo>
                  <a:lnTo>
                    <a:pt x="570" y="115"/>
                  </a:lnTo>
                  <a:lnTo>
                    <a:pt x="570" y="115"/>
                  </a:lnTo>
                  <a:lnTo>
                    <a:pt x="574" y="122"/>
                  </a:lnTo>
                  <a:lnTo>
                    <a:pt x="575" y="132"/>
                  </a:lnTo>
                  <a:lnTo>
                    <a:pt x="576" y="137"/>
                  </a:lnTo>
                  <a:lnTo>
                    <a:pt x="579" y="141"/>
                  </a:lnTo>
                  <a:lnTo>
                    <a:pt x="581" y="143"/>
                  </a:lnTo>
                  <a:lnTo>
                    <a:pt x="585" y="146"/>
                  </a:lnTo>
                  <a:lnTo>
                    <a:pt x="585" y="146"/>
                  </a:lnTo>
                  <a:lnTo>
                    <a:pt x="600" y="143"/>
                  </a:lnTo>
                  <a:lnTo>
                    <a:pt x="614" y="143"/>
                  </a:lnTo>
                  <a:lnTo>
                    <a:pt x="628" y="146"/>
                  </a:lnTo>
                  <a:lnTo>
                    <a:pt x="643" y="151"/>
                  </a:lnTo>
                  <a:lnTo>
                    <a:pt x="643" y="151"/>
                  </a:lnTo>
                  <a:lnTo>
                    <a:pt x="652" y="150"/>
                  </a:lnTo>
                  <a:lnTo>
                    <a:pt x="658" y="147"/>
                  </a:lnTo>
                  <a:lnTo>
                    <a:pt x="665" y="142"/>
                  </a:lnTo>
                  <a:lnTo>
                    <a:pt x="670" y="137"/>
                  </a:lnTo>
                  <a:lnTo>
                    <a:pt x="674" y="132"/>
                  </a:lnTo>
                  <a:lnTo>
                    <a:pt x="677" y="126"/>
                  </a:lnTo>
                  <a:lnTo>
                    <a:pt x="680" y="117"/>
                  </a:lnTo>
                  <a:lnTo>
                    <a:pt x="680" y="117"/>
                  </a:lnTo>
                  <a:lnTo>
                    <a:pt x="684" y="108"/>
                  </a:lnTo>
                  <a:lnTo>
                    <a:pt x="688" y="100"/>
                  </a:lnTo>
                  <a:lnTo>
                    <a:pt x="700" y="86"/>
                  </a:lnTo>
                  <a:lnTo>
                    <a:pt x="712" y="72"/>
                  </a:lnTo>
                  <a:lnTo>
                    <a:pt x="726" y="57"/>
                  </a:lnTo>
                  <a:lnTo>
                    <a:pt x="753" y="30"/>
                  </a:lnTo>
                  <a:lnTo>
                    <a:pt x="765" y="16"/>
                  </a:lnTo>
                  <a:lnTo>
                    <a:pt x="777" y="0"/>
                  </a:lnTo>
                  <a:lnTo>
                    <a:pt x="777" y="0"/>
                  </a:lnTo>
                  <a:lnTo>
                    <a:pt x="806" y="13"/>
                  </a:lnTo>
                  <a:lnTo>
                    <a:pt x="832" y="23"/>
                  </a:lnTo>
                  <a:lnTo>
                    <a:pt x="854" y="32"/>
                  </a:lnTo>
                  <a:lnTo>
                    <a:pt x="875" y="43"/>
                  </a:lnTo>
                  <a:lnTo>
                    <a:pt x="884" y="48"/>
                  </a:lnTo>
                  <a:lnTo>
                    <a:pt x="892" y="55"/>
                  </a:lnTo>
                  <a:lnTo>
                    <a:pt x="900" y="61"/>
                  </a:lnTo>
                  <a:lnTo>
                    <a:pt x="906" y="68"/>
                  </a:lnTo>
                  <a:lnTo>
                    <a:pt x="913" y="76"/>
                  </a:lnTo>
                  <a:lnTo>
                    <a:pt x="918" y="85"/>
                  </a:lnTo>
                  <a:lnTo>
                    <a:pt x="923" y="95"/>
                  </a:lnTo>
                  <a:lnTo>
                    <a:pt x="928" y="107"/>
                  </a:lnTo>
                  <a:lnTo>
                    <a:pt x="928" y="107"/>
                  </a:lnTo>
                  <a:lnTo>
                    <a:pt x="932" y="122"/>
                  </a:lnTo>
                  <a:lnTo>
                    <a:pt x="933" y="138"/>
                  </a:lnTo>
                  <a:lnTo>
                    <a:pt x="933" y="155"/>
                  </a:lnTo>
                  <a:lnTo>
                    <a:pt x="933" y="172"/>
                  </a:lnTo>
                  <a:lnTo>
                    <a:pt x="932" y="210"/>
                  </a:lnTo>
                  <a:lnTo>
                    <a:pt x="932" y="228"/>
                  </a:lnTo>
                  <a:lnTo>
                    <a:pt x="935" y="248"/>
                  </a:lnTo>
                  <a:lnTo>
                    <a:pt x="935" y="248"/>
                  </a:lnTo>
                  <a:lnTo>
                    <a:pt x="940" y="274"/>
                  </a:lnTo>
                  <a:lnTo>
                    <a:pt x="946" y="300"/>
                  </a:lnTo>
                  <a:lnTo>
                    <a:pt x="954" y="325"/>
                  </a:lnTo>
                  <a:lnTo>
                    <a:pt x="960" y="336"/>
                  </a:lnTo>
                  <a:lnTo>
                    <a:pt x="965" y="348"/>
                  </a:lnTo>
                  <a:lnTo>
                    <a:pt x="971" y="358"/>
                  </a:lnTo>
                  <a:lnTo>
                    <a:pt x="979" y="369"/>
                  </a:lnTo>
                  <a:lnTo>
                    <a:pt x="986" y="379"/>
                  </a:lnTo>
                  <a:lnTo>
                    <a:pt x="995" y="387"/>
                  </a:lnTo>
                  <a:lnTo>
                    <a:pt x="1004" y="395"/>
                  </a:lnTo>
                  <a:lnTo>
                    <a:pt x="1014" y="401"/>
                  </a:lnTo>
                  <a:lnTo>
                    <a:pt x="1026" y="407"/>
                  </a:lnTo>
                  <a:lnTo>
                    <a:pt x="1039" y="411"/>
                  </a:lnTo>
                  <a:lnTo>
                    <a:pt x="1039" y="41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9" name="Line 30"/>
            <p:cNvSpPr>
              <a:spLocks noChangeShapeType="1"/>
            </p:cNvSpPr>
            <p:nvPr/>
          </p:nvSpPr>
          <p:spPr bwMode="auto">
            <a:xfrm>
              <a:off x="5694357" y="5296801"/>
              <a:ext cx="1202" cy="1203"/>
            </a:xfrm>
            <a:prstGeom prst="line">
              <a:avLst/>
            </a:prstGeom>
            <a:noFill/>
            <a:ln w="5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tx2">
                  <a:lumMod val="40000"/>
                  <a:lumOff val="60000"/>
                </a:schemeClr>
              </a:extrusionClr>
              <a:contourClr>
                <a:schemeClr val="accent1"/>
              </a:contourClr>
            </a:sp3d>
          </p:spPr>
          <p:txBody>
            <a:bodyPr/>
            <a:lstStyle/>
            <a:p>
              <a:pPr>
                <a:defRPr/>
              </a:pPr>
              <a:endParaRPr lang="ko-KR" altLang="en-US"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endParaRPr>
            </a:p>
          </p:txBody>
        </p:sp>
        <p:grpSp>
          <p:nvGrpSpPr>
            <p:cNvPr id="101494" name="그룹 30"/>
            <p:cNvGrpSpPr>
              <a:grpSpLocks/>
            </p:cNvGrpSpPr>
            <p:nvPr/>
          </p:nvGrpSpPr>
          <p:grpSpPr bwMode="auto">
            <a:xfrm>
              <a:off x="933372" y="1996851"/>
              <a:ext cx="5170518" cy="3704904"/>
              <a:chOff x="933372" y="1996851"/>
              <a:chExt cx="5170518" cy="3704904"/>
            </a:xfrm>
          </p:grpSpPr>
          <p:sp>
            <p:nvSpPr>
              <p:cNvPr id="201" name="Line 30"/>
              <p:cNvSpPr>
                <a:spLocks noChangeShapeType="1"/>
              </p:cNvSpPr>
              <p:nvPr/>
            </p:nvSpPr>
            <p:spPr bwMode="auto">
              <a:xfrm>
                <a:off x="5693916" y="5297356"/>
                <a:ext cx="1854" cy="0"/>
              </a:xfrm>
              <a:prstGeom prst="line">
                <a:avLst/>
              </a:prstGeom>
              <a:noFill/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ko-KR" altLang="en-US" sz="11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</p:txBody>
          </p:sp>
          <p:sp>
            <p:nvSpPr>
              <p:cNvPr id="202" name="TextBox 201"/>
              <p:cNvSpPr txBox="1"/>
              <p:nvPr/>
            </p:nvSpPr>
            <p:spPr>
              <a:xfrm>
                <a:off x="4505108" y="1996298"/>
                <a:ext cx="714027" cy="7010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노원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노원남부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노원북부</a:t>
                </a: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>
                <a:off x="2782172" y="5000632"/>
                <a:ext cx="714026" cy="7010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관악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관악봉천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관악일터</a:t>
                </a:r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933121" y="3427993"/>
                <a:ext cx="714027" cy="7010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강서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강서등촌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강서방화</a:t>
                </a:r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>
                <a:off x="1354119" y="4681653"/>
                <a:ext cx="710317" cy="5025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구로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구로삶터</a:t>
                </a: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4065565" y="2000007"/>
                <a:ext cx="467363" cy="305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도봉</a:t>
                </a: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3779954" y="2428404"/>
                <a:ext cx="465508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강북</a:t>
                </a: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3854139" y="3071924"/>
                <a:ext cx="459944" cy="305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성북</a:t>
                </a: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>
                <a:off x="2641221" y="2714001"/>
                <a:ext cx="458089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은평</a:t>
                </a:r>
              </a:p>
            </p:txBody>
          </p:sp>
          <p:sp>
            <p:nvSpPr>
              <p:cNvPr id="210" name="TextBox 209"/>
              <p:cNvSpPr txBox="1"/>
              <p:nvPr/>
            </p:nvSpPr>
            <p:spPr>
              <a:xfrm>
                <a:off x="3564819" y="3704318"/>
                <a:ext cx="467363" cy="3041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중구</a:t>
                </a:r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3290336" y="4103041"/>
                <a:ext cx="465508" cy="305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용산</a:t>
                </a: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>
                <a:off x="2422377" y="3785917"/>
                <a:ext cx="467363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마포</a:t>
                </a:r>
              </a:p>
            </p:txBody>
          </p:sp>
          <p:sp>
            <p:nvSpPr>
              <p:cNvPr id="213" name="TextBox 212"/>
              <p:cNvSpPr txBox="1"/>
              <p:nvPr/>
            </p:nvSpPr>
            <p:spPr>
              <a:xfrm>
                <a:off x="4781446" y="3856389"/>
                <a:ext cx="463654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광진</a:t>
                </a:r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4267717" y="3348249"/>
                <a:ext cx="591622" cy="3041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동대문</a:t>
                </a:r>
              </a:p>
            </p:txBody>
          </p:sp>
          <p:sp>
            <p:nvSpPr>
              <p:cNvPr id="215" name="TextBox 214"/>
              <p:cNvSpPr txBox="1"/>
              <p:nvPr/>
            </p:nvSpPr>
            <p:spPr>
              <a:xfrm>
                <a:off x="2286989" y="4357112"/>
                <a:ext cx="586058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영등포</a:t>
                </a:r>
              </a:p>
            </p:txBody>
          </p:sp>
          <p:sp>
            <p:nvSpPr>
              <p:cNvPr id="216" name="TextBox 215"/>
              <p:cNvSpPr txBox="1"/>
              <p:nvPr/>
            </p:nvSpPr>
            <p:spPr>
              <a:xfrm>
                <a:off x="1569254" y="4357112"/>
                <a:ext cx="458089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양천</a:t>
                </a:r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4423505" y="4785507"/>
                <a:ext cx="465509" cy="305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강남</a:t>
                </a:r>
              </a:p>
            </p:txBody>
          </p:sp>
          <p:sp>
            <p:nvSpPr>
              <p:cNvPr id="218" name="TextBox 217"/>
              <p:cNvSpPr txBox="1"/>
              <p:nvPr/>
            </p:nvSpPr>
            <p:spPr>
              <a:xfrm>
                <a:off x="5208007" y="4572237"/>
                <a:ext cx="467363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송파</a:t>
                </a:r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2186840" y="5213903"/>
                <a:ext cx="458090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금천</a:t>
                </a: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636422" y="3856389"/>
                <a:ext cx="467363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강동</a:t>
                </a:r>
              </a:p>
            </p:txBody>
          </p:sp>
          <p:sp>
            <p:nvSpPr>
              <p:cNvPr id="221" name="TextBox 220"/>
              <p:cNvSpPr txBox="1"/>
              <p:nvPr/>
            </p:nvSpPr>
            <p:spPr>
              <a:xfrm>
                <a:off x="2850792" y="4572237"/>
                <a:ext cx="467363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동작</a:t>
                </a:r>
              </a:p>
            </p:txBody>
          </p:sp>
          <p:sp>
            <p:nvSpPr>
              <p:cNvPr id="222" name="TextBox 221"/>
              <p:cNvSpPr txBox="1"/>
              <p:nvPr/>
            </p:nvSpPr>
            <p:spPr>
              <a:xfrm>
                <a:off x="2628238" y="3437266"/>
                <a:ext cx="584204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서대문</a:t>
                </a:r>
              </a:p>
            </p:txBody>
          </p:sp>
          <p:sp>
            <p:nvSpPr>
              <p:cNvPr id="223" name="TextBox 222"/>
              <p:cNvSpPr txBox="1"/>
              <p:nvPr/>
            </p:nvSpPr>
            <p:spPr>
              <a:xfrm>
                <a:off x="3279208" y="3285195"/>
                <a:ext cx="467363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종로</a:t>
                </a:r>
              </a:p>
            </p:txBody>
          </p:sp>
          <p:sp>
            <p:nvSpPr>
              <p:cNvPr id="224" name="TextBox 223"/>
              <p:cNvSpPr txBox="1"/>
              <p:nvPr/>
            </p:nvSpPr>
            <p:spPr>
              <a:xfrm>
                <a:off x="4212079" y="3785917"/>
                <a:ext cx="459944" cy="3059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성동</a:t>
                </a:r>
              </a:p>
            </p:txBody>
          </p:sp>
          <p:sp>
            <p:nvSpPr>
              <p:cNvPr id="225" name="TextBox 224"/>
              <p:cNvSpPr txBox="1"/>
              <p:nvPr/>
            </p:nvSpPr>
            <p:spPr>
              <a:xfrm>
                <a:off x="4851921" y="3071924"/>
                <a:ext cx="465508" cy="305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중랑</a:t>
                </a:r>
              </a:p>
            </p:txBody>
          </p:sp>
        </p:grpSp>
      </p:grp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</a:t>
            </a:r>
            <a:r>
              <a:rPr lang="en-US" dirty="0"/>
              <a:t>5. </a:t>
            </a:r>
            <a:r>
              <a:rPr dirty="0"/>
              <a:t>지역자활센터와 자활기업</a:t>
            </a:r>
            <a:r>
              <a:rPr lang="en-US" altLang="ko-KR" dirty="0"/>
              <a:t>(</a:t>
            </a:r>
            <a:r>
              <a:rPr dirty="0"/>
              <a:t>사례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10138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01DB24F3-254C-4A38-92EE-67F6759FB9B3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1384" name="그룹 14"/>
          <p:cNvGrpSpPr>
            <a:grpSpLocks/>
          </p:cNvGrpSpPr>
          <p:nvPr/>
        </p:nvGrpSpPr>
        <p:grpSpPr bwMode="auto">
          <a:xfrm>
            <a:off x="242888" y="1158875"/>
            <a:ext cx="862012" cy="858838"/>
            <a:chOff x="697855" y="7372392"/>
            <a:chExt cx="859636" cy="860265"/>
          </a:xfrm>
        </p:grpSpPr>
        <p:sp>
          <p:nvSpPr>
            <p:cNvPr id="20" name="TextBox 19"/>
            <p:cNvSpPr txBox="1"/>
            <p:nvPr/>
          </p:nvSpPr>
          <p:spPr>
            <a:xfrm>
              <a:off x="697855" y="7677698"/>
              <a:ext cx="859636" cy="5549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서울시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지역자활센터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사업 현황</a:t>
              </a:r>
            </a:p>
          </p:txBody>
        </p:sp>
        <p:pic>
          <p:nvPicPr>
            <p:cNvPr id="10141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1385" name="그룹 250"/>
          <p:cNvGrpSpPr>
            <a:grpSpLocks/>
          </p:cNvGrpSpPr>
          <p:nvPr/>
        </p:nvGrpSpPr>
        <p:grpSpPr bwMode="auto">
          <a:xfrm>
            <a:off x="1460500" y="1235075"/>
            <a:ext cx="4116388" cy="3581400"/>
            <a:chOff x="571472" y="1634160"/>
            <a:chExt cx="4808944" cy="4183470"/>
          </a:xfrm>
        </p:grpSpPr>
        <p:grpSp>
          <p:nvGrpSpPr>
            <p:cNvPr id="101397" name="그룹 52"/>
            <p:cNvGrpSpPr>
              <a:grpSpLocks/>
            </p:cNvGrpSpPr>
            <p:nvPr/>
          </p:nvGrpSpPr>
          <p:grpSpPr bwMode="auto">
            <a:xfrm>
              <a:off x="4409726" y="1634160"/>
              <a:ext cx="970690" cy="1331542"/>
              <a:chOff x="4409726" y="1634160"/>
              <a:chExt cx="970690" cy="1331542"/>
            </a:xfrm>
          </p:grpSpPr>
          <p:sp>
            <p:nvSpPr>
              <p:cNvPr id="129" name="Freeform 7"/>
              <p:cNvSpPr>
                <a:spLocks/>
              </p:cNvSpPr>
              <p:nvPr/>
            </p:nvSpPr>
            <p:spPr bwMode="auto">
              <a:xfrm>
                <a:off x="4409726" y="1634160"/>
                <a:ext cx="970690" cy="1331542"/>
              </a:xfrm>
              <a:custGeom>
                <a:avLst/>
                <a:gdLst/>
                <a:ahLst/>
                <a:cxnLst>
                  <a:cxn ang="0">
                    <a:pos x="806" y="780"/>
                  </a:cxn>
                  <a:cxn ang="0">
                    <a:pos x="806" y="862"/>
                  </a:cxn>
                  <a:cxn ang="0">
                    <a:pos x="797" y="892"/>
                  </a:cxn>
                  <a:cxn ang="0">
                    <a:pos x="756" y="923"/>
                  </a:cxn>
                  <a:cxn ang="0">
                    <a:pos x="726" y="952"/>
                  </a:cxn>
                  <a:cxn ang="0">
                    <a:pos x="716" y="1015"/>
                  </a:cxn>
                  <a:cxn ang="0">
                    <a:pos x="647" y="1033"/>
                  </a:cxn>
                  <a:cxn ang="0">
                    <a:pos x="589" y="1054"/>
                  </a:cxn>
                  <a:cxn ang="0">
                    <a:pos x="564" y="1060"/>
                  </a:cxn>
                  <a:cxn ang="0">
                    <a:pos x="544" y="1034"/>
                  </a:cxn>
                  <a:cxn ang="0">
                    <a:pos x="531" y="1025"/>
                  </a:cxn>
                  <a:cxn ang="0">
                    <a:pos x="394" y="1060"/>
                  </a:cxn>
                  <a:cxn ang="0">
                    <a:pos x="336" y="1094"/>
                  </a:cxn>
                  <a:cxn ang="0">
                    <a:pos x="311" y="1103"/>
                  </a:cxn>
                  <a:cxn ang="0">
                    <a:pos x="268" y="1106"/>
                  </a:cxn>
                  <a:cxn ang="0">
                    <a:pos x="233" y="1101"/>
                  </a:cxn>
                  <a:cxn ang="0">
                    <a:pos x="126" y="1008"/>
                  </a:cxn>
                  <a:cxn ang="0">
                    <a:pos x="82" y="956"/>
                  </a:cxn>
                  <a:cxn ang="0">
                    <a:pos x="22" y="901"/>
                  </a:cxn>
                  <a:cxn ang="0">
                    <a:pos x="6" y="867"/>
                  </a:cxn>
                  <a:cxn ang="0">
                    <a:pos x="60" y="750"/>
                  </a:cxn>
                  <a:cxn ang="0">
                    <a:pos x="107" y="711"/>
                  </a:cxn>
                  <a:cxn ang="0">
                    <a:pos x="126" y="737"/>
                  </a:cxn>
                  <a:cxn ang="0">
                    <a:pos x="147" y="734"/>
                  </a:cxn>
                  <a:cxn ang="0">
                    <a:pos x="160" y="686"/>
                  </a:cxn>
                  <a:cxn ang="0">
                    <a:pos x="145" y="644"/>
                  </a:cxn>
                  <a:cxn ang="0">
                    <a:pos x="133" y="556"/>
                  </a:cxn>
                  <a:cxn ang="0">
                    <a:pos x="118" y="514"/>
                  </a:cxn>
                  <a:cxn ang="0">
                    <a:pos x="107" y="485"/>
                  </a:cxn>
                  <a:cxn ang="0">
                    <a:pos x="99" y="430"/>
                  </a:cxn>
                  <a:cxn ang="0">
                    <a:pos x="79" y="380"/>
                  </a:cxn>
                  <a:cxn ang="0">
                    <a:pos x="87" y="286"/>
                  </a:cxn>
                  <a:cxn ang="0">
                    <a:pos x="112" y="198"/>
                  </a:cxn>
                  <a:cxn ang="0">
                    <a:pos x="105" y="142"/>
                  </a:cxn>
                  <a:cxn ang="0">
                    <a:pos x="145" y="107"/>
                  </a:cxn>
                  <a:cxn ang="0">
                    <a:pos x="214" y="65"/>
                  </a:cxn>
                  <a:cxn ang="0">
                    <a:pos x="234" y="30"/>
                  </a:cxn>
                  <a:cxn ang="0">
                    <a:pos x="302" y="37"/>
                  </a:cxn>
                  <a:cxn ang="0">
                    <a:pos x="348" y="37"/>
                  </a:cxn>
                  <a:cxn ang="0">
                    <a:pos x="417" y="5"/>
                  </a:cxn>
                  <a:cxn ang="0">
                    <a:pos x="452" y="3"/>
                  </a:cxn>
                  <a:cxn ang="0">
                    <a:pos x="482" y="30"/>
                  </a:cxn>
                  <a:cxn ang="0">
                    <a:pos x="495" y="73"/>
                  </a:cxn>
                  <a:cxn ang="0">
                    <a:pos x="550" y="95"/>
                  </a:cxn>
                  <a:cxn ang="0">
                    <a:pos x="614" y="110"/>
                  </a:cxn>
                  <a:cxn ang="0">
                    <a:pos x="623" y="155"/>
                  </a:cxn>
                  <a:cxn ang="0">
                    <a:pos x="581" y="231"/>
                  </a:cxn>
                  <a:cxn ang="0">
                    <a:pos x="598" y="287"/>
                  </a:cxn>
                  <a:cxn ang="0">
                    <a:pos x="617" y="343"/>
                  </a:cxn>
                  <a:cxn ang="0">
                    <a:pos x="609" y="416"/>
                  </a:cxn>
                  <a:cxn ang="0">
                    <a:pos x="615" y="443"/>
                  </a:cxn>
                  <a:cxn ang="0">
                    <a:pos x="574" y="496"/>
                  </a:cxn>
                  <a:cxn ang="0">
                    <a:pos x="575" y="541"/>
                  </a:cxn>
                  <a:cxn ang="0">
                    <a:pos x="594" y="605"/>
                  </a:cxn>
                  <a:cxn ang="0">
                    <a:pos x="589" y="644"/>
                  </a:cxn>
                  <a:cxn ang="0">
                    <a:pos x="631" y="685"/>
                  </a:cxn>
                  <a:cxn ang="0">
                    <a:pos x="743" y="692"/>
                  </a:cxn>
                  <a:cxn ang="0">
                    <a:pos x="773" y="708"/>
                  </a:cxn>
                  <a:cxn ang="0">
                    <a:pos x="791" y="730"/>
                  </a:cxn>
                </a:cxnLst>
                <a:rect l="0" t="0" r="r" b="b"/>
                <a:pathLst>
                  <a:path w="807" h="1107">
                    <a:moveTo>
                      <a:pt x="798" y="730"/>
                    </a:moveTo>
                    <a:lnTo>
                      <a:pt x="798" y="730"/>
                    </a:lnTo>
                    <a:lnTo>
                      <a:pt x="802" y="749"/>
                    </a:lnTo>
                    <a:lnTo>
                      <a:pt x="804" y="766"/>
                    </a:lnTo>
                    <a:lnTo>
                      <a:pt x="806" y="780"/>
                    </a:lnTo>
                    <a:lnTo>
                      <a:pt x="807" y="793"/>
                    </a:lnTo>
                    <a:lnTo>
                      <a:pt x="806" y="818"/>
                    </a:lnTo>
                    <a:lnTo>
                      <a:pt x="804" y="845"/>
                    </a:lnTo>
                    <a:lnTo>
                      <a:pt x="804" y="845"/>
                    </a:lnTo>
                    <a:lnTo>
                      <a:pt x="806" y="862"/>
                    </a:lnTo>
                    <a:lnTo>
                      <a:pt x="806" y="870"/>
                    </a:lnTo>
                    <a:lnTo>
                      <a:pt x="803" y="878"/>
                    </a:lnTo>
                    <a:lnTo>
                      <a:pt x="803" y="878"/>
                    </a:lnTo>
                    <a:lnTo>
                      <a:pt x="800" y="885"/>
                    </a:lnTo>
                    <a:lnTo>
                      <a:pt x="797" y="892"/>
                    </a:lnTo>
                    <a:lnTo>
                      <a:pt x="793" y="897"/>
                    </a:lnTo>
                    <a:lnTo>
                      <a:pt x="787" y="901"/>
                    </a:lnTo>
                    <a:lnTo>
                      <a:pt x="777" y="910"/>
                    </a:lnTo>
                    <a:lnTo>
                      <a:pt x="767" y="917"/>
                    </a:lnTo>
                    <a:lnTo>
                      <a:pt x="756" y="923"/>
                    </a:lnTo>
                    <a:lnTo>
                      <a:pt x="744" y="931"/>
                    </a:lnTo>
                    <a:lnTo>
                      <a:pt x="735" y="940"/>
                    </a:lnTo>
                    <a:lnTo>
                      <a:pt x="730" y="945"/>
                    </a:lnTo>
                    <a:lnTo>
                      <a:pt x="726" y="952"/>
                    </a:lnTo>
                    <a:lnTo>
                      <a:pt x="726" y="952"/>
                    </a:lnTo>
                    <a:lnTo>
                      <a:pt x="725" y="957"/>
                    </a:lnTo>
                    <a:lnTo>
                      <a:pt x="722" y="964"/>
                    </a:lnTo>
                    <a:lnTo>
                      <a:pt x="720" y="981"/>
                    </a:lnTo>
                    <a:lnTo>
                      <a:pt x="716" y="1015"/>
                    </a:lnTo>
                    <a:lnTo>
                      <a:pt x="716" y="1015"/>
                    </a:lnTo>
                    <a:lnTo>
                      <a:pt x="708" y="1018"/>
                    </a:lnTo>
                    <a:lnTo>
                      <a:pt x="700" y="1022"/>
                    </a:lnTo>
                    <a:lnTo>
                      <a:pt x="683" y="1028"/>
                    </a:lnTo>
                    <a:lnTo>
                      <a:pt x="665" y="1030"/>
                    </a:lnTo>
                    <a:lnTo>
                      <a:pt x="647" y="1033"/>
                    </a:lnTo>
                    <a:lnTo>
                      <a:pt x="630" y="1035"/>
                    </a:lnTo>
                    <a:lnTo>
                      <a:pt x="613" y="1041"/>
                    </a:lnTo>
                    <a:lnTo>
                      <a:pt x="605" y="1043"/>
                    </a:lnTo>
                    <a:lnTo>
                      <a:pt x="597" y="1048"/>
                    </a:lnTo>
                    <a:lnTo>
                      <a:pt x="589" y="1054"/>
                    </a:lnTo>
                    <a:lnTo>
                      <a:pt x="583" y="1060"/>
                    </a:lnTo>
                    <a:lnTo>
                      <a:pt x="583" y="1060"/>
                    </a:lnTo>
                    <a:lnTo>
                      <a:pt x="579" y="1061"/>
                    </a:lnTo>
                    <a:lnTo>
                      <a:pt x="574" y="1061"/>
                    </a:lnTo>
                    <a:lnTo>
                      <a:pt x="564" y="1060"/>
                    </a:lnTo>
                    <a:lnTo>
                      <a:pt x="555" y="1055"/>
                    </a:lnTo>
                    <a:lnTo>
                      <a:pt x="547" y="1050"/>
                    </a:lnTo>
                    <a:lnTo>
                      <a:pt x="547" y="1050"/>
                    </a:lnTo>
                    <a:lnTo>
                      <a:pt x="546" y="1042"/>
                    </a:lnTo>
                    <a:lnTo>
                      <a:pt x="544" y="1034"/>
                    </a:lnTo>
                    <a:lnTo>
                      <a:pt x="541" y="1030"/>
                    </a:lnTo>
                    <a:lnTo>
                      <a:pt x="538" y="1028"/>
                    </a:lnTo>
                    <a:lnTo>
                      <a:pt x="534" y="1026"/>
                    </a:lnTo>
                    <a:lnTo>
                      <a:pt x="531" y="1025"/>
                    </a:lnTo>
                    <a:lnTo>
                      <a:pt x="531" y="1025"/>
                    </a:lnTo>
                    <a:lnTo>
                      <a:pt x="506" y="1031"/>
                    </a:lnTo>
                    <a:lnTo>
                      <a:pt x="478" y="1037"/>
                    </a:lnTo>
                    <a:lnTo>
                      <a:pt x="450" y="1043"/>
                    </a:lnTo>
                    <a:lnTo>
                      <a:pt x="422" y="1051"/>
                    </a:lnTo>
                    <a:lnTo>
                      <a:pt x="394" y="1060"/>
                    </a:lnTo>
                    <a:lnTo>
                      <a:pt x="381" y="1065"/>
                    </a:lnTo>
                    <a:lnTo>
                      <a:pt x="369" y="1072"/>
                    </a:lnTo>
                    <a:lnTo>
                      <a:pt x="357" y="1078"/>
                    </a:lnTo>
                    <a:lnTo>
                      <a:pt x="347" y="1085"/>
                    </a:lnTo>
                    <a:lnTo>
                      <a:pt x="336" y="1094"/>
                    </a:lnTo>
                    <a:lnTo>
                      <a:pt x="328" y="1103"/>
                    </a:lnTo>
                    <a:lnTo>
                      <a:pt x="328" y="1103"/>
                    </a:lnTo>
                    <a:lnTo>
                      <a:pt x="327" y="1106"/>
                    </a:lnTo>
                    <a:lnTo>
                      <a:pt x="327" y="1106"/>
                    </a:lnTo>
                    <a:lnTo>
                      <a:pt x="311" y="1103"/>
                    </a:lnTo>
                    <a:lnTo>
                      <a:pt x="304" y="1102"/>
                    </a:lnTo>
                    <a:lnTo>
                      <a:pt x="296" y="1101"/>
                    </a:lnTo>
                    <a:lnTo>
                      <a:pt x="296" y="1101"/>
                    </a:lnTo>
                    <a:lnTo>
                      <a:pt x="281" y="1103"/>
                    </a:lnTo>
                    <a:lnTo>
                      <a:pt x="268" y="1106"/>
                    </a:lnTo>
                    <a:lnTo>
                      <a:pt x="255" y="1107"/>
                    </a:lnTo>
                    <a:lnTo>
                      <a:pt x="249" y="1107"/>
                    </a:lnTo>
                    <a:lnTo>
                      <a:pt x="244" y="1106"/>
                    </a:lnTo>
                    <a:lnTo>
                      <a:pt x="244" y="1106"/>
                    </a:lnTo>
                    <a:lnTo>
                      <a:pt x="233" y="1101"/>
                    </a:lnTo>
                    <a:lnTo>
                      <a:pt x="223" y="1095"/>
                    </a:lnTo>
                    <a:lnTo>
                      <a:pt x="203" y="1081"/>
                    </a:lnTo>
                    <a:lnTo>
                      <a:pt x="184" y="1065"/>
                    </a:lnTo>
                    <a:lnTo>
                      <a:pt x="164" y="1047"/>
                    </a:lnTo>
                    <a:lnTo>
                      <a:pt x="126" y="1008"/>
                    </a:lnTo>
                    <a:lnTo>
                      <a:pt x="107" y="990"/>
                    </a:lnTo>
                    <a:lnTo>
                      <a:pt x="88" y="972"/>
                    </a:lnTo>
                    <a:lnTo>
                      <a:pt x="88" y="972"/>
                    </a:lnTo>
                    <a:lnTo>
                      <a:pt x="86" y="964"/>
                    </a:lnTo>
                    <a:lnTo>
                      <a:pt x="82" y="956"/>
                    </a:lnTo>
                    <a:lnTo>
                      <a:pt x="78" y="949"/>
                    </a:lnTo>
                    <a:lnTo>
                      <a:pt x="73" y="943"/>
                    </a:lnTo>
                    <a:lnTo>
                      <a:pt x="61" y="931"/>
                    </a:lnTo>
                    <a:lnTo>
                      <a:pt x="48" y="921"/>
                    </a:lnTo>
                    <a:lnTo>
                      <a:pt x="22" y="901"/>
                    </a:lnTo>
                    <a:lnTo>
                      <a:pt x="9" y="891"/>
                    </a:lnTo>
                    <a:lnTo>
                      <a:pt x="4" y="884"/>
                    </a:lnTo>
                    <a:lnTo>
                      <a:pt x="0" y="878"/>
                    </a:lnTo>
                    <a:lnTo>
                      <a:pt x="0" y="878"/>
                    </a:lnTo>
                    <a:lnTo>
                      <a:pt x="6" y="867"/>
                    </a:lnTo>
                    <a:lnTo>
                      <a:pt x="13" y="857"/>
                    </a:lnTo>
                    <a:lnTo>
                      <a:pt x="25" y="833"/>
                    </a:lnTo>
                    <a:lnTo>
                      <a:pt x="43" y="784"/>
                    </a:lnTo>
                    <a:lnTo>
                      <a:pt x="53" y="762"/>
                    </a:lnTo>
                    <a:lnTo>
                      <a:pt x="60" y="750"/>
                    </a:lnTo>
                    <a:lnTo>
                      <a:pt x="68" y="741"/>
                    </a:lnTo>
                    <a:lnTo>
                      <a:pt x="75" y="732"/>
                    </a:lnTo>
                    <a:lnTo>
                      <a:pt x="85" y="722"/>
                    </a:lnTo>
                    <a:lnTo>
                      <a:pt x="95" y="716"/>
                    </a:lnTo>
                    <a:lnTo>
                      <a:pt x="107" y="711"/>
                    </a:lnTo>
                    <a:lnTo>
                      <a:pt x="107" y="711"/>
                    </a:lnTo>
                    <a:lnTo>
                      <a:pt x="111" y="716"/>
                    </a:lnTo>
                    <a:lnTo>
                      <a:pt x="115" y="721"/>
                    </a:lnTo>
                    <a:lnTo>
                      <a:pt x="121" y="732"/>
                    </a:lnTo>
                    <a:lnTo>
                      <a:pt x="126" y="737"/>
                    </a:lnTo>
                    <a:lnTo>
                      <a:pt x="130" y="741"/>
                    </a:lnTo>
                    <a:lnTo>
                      <a:pt x="135" y="743"/>
                    </a:lnTo>
                    <a:lnTo>
                      <a:pt x="142" y="745"/>
                    </a:lnTo>
                    <a:lnTo>
                      <a:pt x="142" y="745"/>
                    </a:lnTo>
                    <a:lnTo>
                      <a:pt x="147" y="734"/>
                    </a:lnTo>
                    <a:lnTo>
                      <a:pt x="154" y="721"/>
                    </a:lnTo>
                    <a:lnTo>
                      <a:pt x="156" y="713"/>
                    </a:lnTo>
                    <a:lnTo>
                      <a:pt x="159" y="706"/>
                    </a:lnTo>
                    <a:lnTo>
                      <a:pt x="160" y="696"/>
                    </a:lnTo>
                    <a:lnTo>
                      <a:pt x="160" y="686"/>
                    </a:lnTo>
                    <a:lnTo>
                      <a:pt x="160" y="686"/>
                    </a:lnTo>
                    <a:lnTo>
                      <a:pt x="159" y="679"/>
                    </a:lnTo>
                    <a:lnTo>
                      <a:pt x="158" y="673"/>
                    </a:lnTo>
                    <a:lnTo>
                      <a:pt x="151" y="659"/>
                    </a:lnTo>
                    <a:lnTo>
                      <a:pt x="145" y="644"/>
                    </a:lnTo>
                    <a:lnTo>
                      <a:pt x="141" y="629"/>
                    </a:lnTo>
                    <a:lnTo>
                      <a:pt x="141" y="629"/>
                    </a:lnTo>
                    <a:lnTo>
                      <a:pt x="137" y="604"/>
                    </a:lnTo>
                    <a:lnTo>
                      <a:pt x="135" y="580"/>
                    </a:lnTo>
                    <a:lnTo>
                      <a:pt x="133" y="556"/>
                    </a:lnTo>
                    <a:lnTo>
                      <a:pt x="130" y="543"/>
                    </a:lnTo>
                    <a:lnTo>
                      <a:pt x="128" y="530"/>
                    </a:lnTo>
                    <a:lnTo>
                      <a:pt x="128" y="530"/>
                    </a:lnTo>
                    <a:lnTo>
                      <a:pt x="124" y="522"/>
                    </a:lnTo>
                    <a:lnTo>
                      <a:pt x="118" y="514"/>
                    </a:lnTo>
                    <a:lnTo>
                      <a:pt x="113" y="507"/>
                    </a:lnTo>
                    <a:lnTo>
                      <a:pt x="109" y="500"/>
                    </a:lnTo>
                    <a:lnTo>
                      <a:pt x="109" y="500"/>
                    </a:lnTo>
                    <a:lnTo>
                      <a:pt x="108" y="492"/>
                    </a:lnTo>
                    <a:lnTo>
                      <a:pt x="107" y="485"/>
                    </a:lnTo>
                    <a:lnTo>
                      <a:pt x="105" y="470"/>
                    </a:lnTo>
                    <a:lnTo>
                      <a:pt x="105" y="455"/>
                    </a:lnTo>
                    <a:lnTo>
                      <a:pt x="103" y="441"/>
                    </a:lnTo>
                    <a:lnTo>
                      <a:pt x="103" y="441"/>
                    </a:lnTo>
                    <a:lnTo>
                      <a:pt x="99" y="430"/>
                    </a:lnTo>
                    <a:lnTo>
                      <a:pt x="92" y="421"/>
                    </a:lnTo>
                    <a:lnTo>
                      <a:pt x="87" y="413"/>
                    </a:lnTo>
                    <a:lnTo>
                      <a:pt x="83" y="404"/>
                    </a:lnTo>
                    <a:lnTo>
                      <a:pt x="83" y="404"/>
                    </a:lnTo>
                    <a:lnTo>
                      <a:pt x="79" y="380"/>
                    </a:lnTo>
                    <a:lnTo>
                      <a:pt x="77" y="356"/>
                    </a:lnTo>
                    <a:lnTo>
                      <a:pt x="78" y="331"/>
                    </a:lnTo>
                    <a:lnTo>
                      <a:pt x="82" y="305"/>
                    </a:lnTo>
                    <a:lnTo>
                      <a:pt x="82" y="305"/>
                    </a:lnTo>
                    <a:lnTo>
                      <a:pt x="87" y="286"/>
                    </a:lnTo>
                    <a:lnTo>
                      <a:pt x="94" y="266"/>
                    </a:lnTo>
                    <a:lnTo>
                      <a:pt x="100" y="247"/>
                    </a:lnTo>
                    <a:lnTo>
                      <a:pt x="107" y="228"/>
                    </a:lnTo>
                    <a:lnTo>
                      <a:pt x="111" y="209"/>
                    </a:lnTo>
                    <a:lnTo>
                      <a:pt x="112" y="198"/>
                    </a:lnTo>
                    <a:lnTo>
                      <a:pt x="113" y="188"/>
                    </a:lnTo>
                    <a:lnTo>
                      <a:pt x="113" y="177"/>
                    </a:lnTo>
                    <a:lnTo>
                      <a:pt x="112" y="166"/>
                    </a:lnTo>
                    <a:lnTo>
                      <a:pt x="109" y="154"/>
                    </a:lnTo>
                    <a:lnTo>
                      <a:pt x="105" y="142"/>
                    </a:lnTo>
                    <a:lnTo>
                      <a:pt x="105" y="142"/>
                    </a:lnTo>
                    <a:lnTo>
                      <a:pt x="108" y="125"/>
                    </a:lnTo>
                    <a:lnTo>
                      <a:pt x="108" y="125"/>
                    </a:lnTo>
                    <a:lnTo>
                      <a:pt x="126" y="116"/>
                    </a:lnTo>
                    <a:lnTo>
                      <a:pt x="145" y="107"/>
                    </a:lnTo>
                    <a:lnTo>
                      <a:pt x="164" y="99"/>
                    </a:lnTo>
                    <a:lnTo>
                      <a:pt x="182" y="89"/>
                    </a:lnTo>
                    <a:lnTo>
                      <a:pt x="199" y="78"/>
                    </a:lnTo>
                    <a:lnTo>
                      <a:pt x="207" y="72"/>
                    </a:lnTo>
                    <a:lnTo>
                      <a:pt x="214" y="65"/>
                    </a:lnTo>
                    <a:lnTo>
                      <a:pt x="220" y="58"/>
                    </a:lnTo>
                    <a:lnTo>
                      <a:pt x="227" y="50"/>
                    </a:lnTo>
                    <a:lnTo>
                      <a:pt x="231" y="41"/>
                    </a:lnTo>
                    <a:lnTo>
                      <a:pt x="234" y="30"/>
                    </a:lnTo>
                    <a:lnTo>
                      <a:pt x="234" y="30"/>
                    </a:lnTo>
                    <a:lnTo>
                      <a:pt x="253" y="29"/>
                    </a:lnTo>
                    <a:lnTo>
                      <a:pt x="270" y="30"/>
                    </a:lnTo>
                    <a:lnTo>
                      <a:pt x="287" y="33"/>
                    </a:lnTo>
                    <a:lnTo>
                      <a:pt x="302" y="37"/>
                    </a:lnTo>
                    <a:lnTo>
                      <a:pt x="302" y="37"/>
                    </a:lnTo>
                    <a:lnTo>
                      <a:pt x="311" y="39"/>
                    </a:lnTo>
                    <a:lnTo>
                      <a:pt x="322" y="41"/>
                    </a:lnTo>
                    <a:lnTo>
                      <a:pt x="331" y="39"/>
                    </a:lnTo>
                    <a:lnTo>
                      <a:pt x="339" y="38"/>
                    </a:lnTo>
                    <a:lnTo>
                      <a:pt x="348" y="37"/>
                    </a:lnTo>
                    <a:lnTo>
                      <a:pt x="357" y="33"/>
                    </a:lnTo>
                    <a:lnTo>
                      <a:pt x="374" y="25"/>
                    </a:lnTo>
                    <a:lnTo>
                      <a:pt x="391" y="17"/>
                    </a:lnTo>
                    <a:lnTo>
                      <a:pt x="408" y="9"/>
                    </a:lnTo>
                    <a:lnTo>
                      <a:pt x="417" y="5"/>
                    </a:lnTo>
                    <a:lnTo>
                      <a:pt x="426" y="3"/>
                    </a:lnTo>
                    <a:lnTo>
                      <a:pt x="437" y="1"/>
                    </a:lnTo>
                    <a:lnTo>
                      <a:pt x="447" y="0"/>
                    </a:lnTo>
                    <a:lnTo>
                      <a:pt x="447" y="0"/>
                    </a:lnTo>
                    <a:lnTo>
                      <a:pt x="452" y="3"/>
                    </a:lnTo>
                    <a:lnTo>
                      <a:pt x="457" y="5"/>
                    </a:lnTo>
                    <a:lnTo>
                      <a:pt x="465" y="14"/>
                    </a:lnTo>
                    <a:lnTo>
                      <a:pt x="472" y="24"/>
                    </a:lnTo>
                    <a:lnTo>
                      <a:pt x="477" y="28"/>
                    </a:lnTo>
                    <a:lnTo>
                      <a:pt x="482" y="30"/>
                    </a:lnTo>
                    <a:lnTo>
                      <a:pt x="482" y="30"/>
                    </a:lnTo>
                    <a:lnTo>
                      <a:pt x="482" y="44"/>
                    </a:lnTo>
                    <a:lnTo>
                      <a:pt x="485" y="56"/>
                    </a:lnTo>
                    <a:lnTo>
                      <a:pt x="489" y="65"/>
                    </a:lnTo>
                    <a:lnTo>
                      <a:pt x="495" y="73"/>
                    </a:lnTo>
                    <a:lnTo>
                      <a:pt x="502" y="80"/>
                    </a:lnTo>
                    <a:lnTo>
                      <a:pt x="510" y="85"/>
                    </a:lnTo>
                    <a:lnTo>
                      <a:pt x="519" y="89"/>
                    </a:lnTo>
                    <a:lnTo>
                      <a:pt x="529" y="91"/>
                    </a:lnTo>
                    <a:lnTo>
                      <a:pt x="550" y="95"/>
                    </a:lnTo>
                    <a:lnTo>
                      <a:pt x="572" y="99"/>
                    </a:lnTo>
                    <a:lnTo>
                      <a:pt x="594" y="103"/>
                    </a:lnTo>
                    <a:lnTo>
                      <a:pt x="605" y="106"/>
                    </a:lnTo>
                    <a:lnTo>
                      <a:pt x="614" y="110"/>
                    </a:lnTo>
                    <a:lnTo>
                      <a:pt x="614" y="110"/>
                    </a:lnTo>
                    <a:lnTo>
                      <a:pt x="619" y="120"/>
                    </a:lnTo>
                    <a:lnTo>
                      <a:pt x="623" y="129"/>
                    </a:lnTo>
                    <a:lnTo>
                      <a:pt x="624" y="138"/>
                    </a:lnTo>
                    <a:lnTo>
                      <a:pt x="624" y="147"/>
                    </a:lnTo>
                    <a:lnTo>
                      <a:pt x="623" y="155"/>
                    </a:lnTo>
                    <a:lnTo>
                      <a:pt x="620" y="164"/>
                    </a:lnTo>
                    <a:lnTo>
                      <a:pt x="617" y="172"/>
                    </a:lnTo>
                    <a:lnTo>
                      <a:pt x="613" y="180"/>
                    </a:lnTo>
                    <a:lnTo>
                      <a:pt x="590" y="213"/>
                    </a:lnTo>
                    <a:lnTo>
                      <a:pt x="581" y="231"/>
                    </a:lnTo>
                    <a:lnTo>
                      <a:pt x="577" y="240"/>
                    </a:lnTo>
                    <a:lnTo>
                      <a:pt x="575" y="249"/>
                    </a:lnTo>
                    <a:lnTo>
                      <a:pt x="575" y="249"/>
                    </a:lnTo>
                    <a:lnTo>
                      <a:pt x="587" y="269"/>
                    </a:lnTo>
                    <a:lnTo>
                      <a:pt x="598" y="287"/>
                    </a:lnTo>
                    <a:lnTo>
                      <a:pt x="609" y="307"/>
                    </a:lnTo>
                    <a:lnTo>
                      <a:pt x="613" y="317"/>
                    </a:lnTo>
                    <a:lnTo>
                      <a:pt x="615" y="327"/>
                    </a:lnTo>
                    <a:lnTo>
                      <a:pt x="615" y="327"/>
                    </a:lnTo>
                    <a:lnTo>
                      <a:pt x="617" y="343"/>
                    </a:lnTo>
                    <a:lnTo>
                      <a:pt x="617" y="357"/>
                    </a:lnTo>
                    <a:lnTo>
                      <a:pt x="614" y="373"/>
                    </a:lnTo>
                    <a:lnTo>
                      <a:pt x="611" y="387"/>
                    </a:lnTo>
                    <a:lnTo>
                      <a:pt x="609" y="402"/>
                    </a:lnTo>
                    <a:lnTo>
                      <a:pt x="609" y="416"/>
                    </a:lnTo>
                    <a:lnTo>
                      <a:pt x="609" y="423"/>
                    </a:lnTo>
                    <a:lnTo>
                      <a:pt x="610" y="430"/>
                    </a:lnTo>
                    <a:lnTo>
                      <a:pt x="613" y="437"/>
                    </a:lnTo>
                    <a:lnTo>
                      <a:pt x="615" y="443"/>
                    </a:lnTo>
                    <a:lnTo>
                      <a:pt x="615" y="443"/>
                    </a:lnTo>
                    <a:lnTo>
                      <a:pt x="611" y="453"/>
                    </a:lnTo>
                    <a:lnTo>
                      <a:pt x="605" y="459"/>
                    </a:lnTo>
                    <a:lnTo>
                      <a:pt x="592" y="473"/>
                    </a:lnTo>
                    <a:lnTo>
                      <a:pt x="579" y="488"/>
                    </a:lnTo>
                    <a:lnTo>
                      <a:pt x="574" y="496"/>
                    </a:lnTo>
                    <a:lnTo>
                      <a:pt x="570" y="505"/>
                    </a:lnTo>
                    <a:lnTo>
                      <a:pt x="570" y="505"/>
                    </a:lnTo>
                    <a:lnTo>
                      <a:pt x="571" y="518"/>
                    </a:lnTo>
                    <a:lnTo>
                      <a:pt x="572" y="530"/>
                    </a:lnTo>
                    <a:lnTo>
                      <a:pt x="575" y="541"/>
                    </a:lnTo>
                    <a:lnTo>
                      <a:pt x="579" y="553"/>
                    </a:lnTo>
                    <a:lnTo>
                      <a:pt x="588" y="575"/>
                    </a:lnTo>
                    <a:lnTo>
                      <a:pt x="598" y="596"/>
                    </a:lnTo>
                    <a:lnTo>
                      <a:pt x="598" y="596"/>
                    </a:lnTo>
                    <a:lnTo>
                      <a:pt x="594" y="605"/>
                    </a:lnTo>
                    <a:lnTo>
                      <a:pt x="590" y="613"/>
                    </a:lnTo>
                    <a:lnTo>
                      <a:pt x="588" y="622"/>
                    </a:lnTo>
                    <a:lnTo>
                      <a:pt x="584" y="630"/>
                    </a:lnTo>
                    <a:lnTo>
                      <a:pt x="584" y="630"/>
                    </a:lnTo>
                    <a:lnTo>
                      <a:pt x="589" y="644"/>
                    </a:lnTo>
                    <a:lnTo>
                      <a:pt x="594" y="659"/>
                    </a:lnTo>
                    <a:lnTo>
                      <a:pt x="601" y="670"/>
                    </a:lnTo>
                    <a:lnTo>
                      <a:pt x="610" y="682"/>
                    </a:lnTo>
                    <a:lnTo>
                      <a:pt x="610" y="682"/>
                    </a:lnTo>
                    <a:lnTo>
                      <a:pt x="631" y="685"/>
                    </a:lnTo>
                    <a:lnTo>
                      <a:pt x="652" y="686"/>
                    </a:lnTo>
                    <a:lnTo>
                      <a:pt x="694" y="686"/>
                    </a:lnTo>
                    <a:lnTo>
                      <a:pt x="714" y="687"/>
                    </a:lnTo>
                    <a:lnTo>
                      <a:pt x="734" y="690"/>
                    </a:lnTo>
                    <a:lnTo>
                      <a:pt x="743" y="692"/>
                    </a:lnTo>
                    <a:lnTo>
                      <a:pt x="752" y="695"/>
                    </a:lnTo>
                    <a:lnTo>
                      <a:pt x="761" y="700"/>
                    </a:lnTo>
                    <a:lnTo>
                      <a:pt x="769" y="706"/>
                    </a:lnTo>
                    <a:lnTo>
                      <a:pt x="769" y="706"/>
                    </a:lnTo>
                    <a:lnTo>
                      <a:pt x="773" y="708"/>
                    </a:lnTo>
                    <a:lnTo>
                      <a:pt x="776" y="713"/>
                    </a:lnTo>
                    <a:lnTo>
                      <a:pt x="780" y="721"/>
                    </a:lnTo>
                    <a:lnTo>
                      <a:pt x="782" y="725"/>
                    </a:lnTo>
                    <a:lnTo>
                      <a:pt x="786" y="729"/>
                    </a:lnTo>
                    <a:lnTo>
                      <a:pt x="791" y="730"/>
                    </a:lnTo>
                    <a:lnTo>
                      <a:pt x="798" y="730"/>
                    </a:lnTo>
                    <a:lnTo>
                      <a:pt x="798" y="73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pPr algn="ctr">
                  <a:defRPr/>
                </a:pPr>
                <a:endParaRPr lang="ko-KR" altLang="en-US" sz="11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4501342" y="1982783"/>
                <a:ext cx="714015" cy="7009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노원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노원남부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노원북부</a:t>
                </a:r>
              </a:p>
            </p:txBody>
          </p:sp>
        </p:grpSp>
        <p:grpSp>
          <p:nvGrpSpPr>
            <p:cNvPr id="101398" name="그룹 53"/>
            <p:cNvGrpSpPr>
              <a:grpSpLocks/>
            </p:cNvGrpSpPr>
            <p:nvPr/>
          </p:nvGrpSpPr>
          <p:grpSpPr bwMode="auto">
            <a:xfrm>
              <a:off x="2440682" y="4878213"/>
              <a:ext cx="1217272" cy="939417"/>
              <a:chOff x="2440682" y="4878213"/>
              <a:chExt cx="1217272" cy="93941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>
                <a:off x="2440682" y="4878213"/>
                <a:ext cx="1217272" cy="939417"/>
              </a:xfrm>
              <a:custGeom>
                <a:avLst/>
                <a:gdLst/>
                <a:ahLst/>
                <a:cxnLst>
                  <a:cxn ang="0">
                    <a:pos x="1008" y="413"/>
                  </a:cxn>
                  <a:cxn ang="0">
                    <a:pos x="999" y="461"/>
                  </a:cxn>
                  <a:cxn ang="0">
                    <a:pos x="999" y="498"/>
                  </a:cxn>
                  <a:cxn ang="0">
                    <a:pos x="948" y="515"/>
                  </a:cxn>
                  <a:cxn ang="0">
                    <a:pos x="934" y="550"/>
                  </a:cxn>
                  <a:cxn ang="0">
                    <a:pos x="875" y="598"/>
                  </a:cxn>
                  <a:cxn ang="0">
                    <a:pos x="853" y="629"/>
                  </a:cxn>
                  <a:cxn ang="0">
                    <a:pos x="797" y="640"/>
                  </a:cxn>
                  <a:cxn ang="0">
                    <a:pos x="754" y="651"/>
                  </a:cxn>
                  <a:cxn ang="0">
                    <a:pos x="734" y="705"/>
                  </a:cxn>
                  <a:cxn ang="0">
                    <a:pos x="706" y="726"/>
                  </a:cxn>
                  <a:cxn ang="0">
                    <a:pos x="665" y="737"/>
                  </a:cxn>
                  <a:cxn ang="0">
                    <a:pos x="590" y="741"/>
                  </a:cxn>
                  <a:cxn ang="0">
                    <a:pos x="537" y="753"/>
                  </a:cxn>
                  <a:cxn ang="0">
                    <a:pos x="507" y="761"/>
                  </a:cxn>
                  <a:cxn ang="0">
                    <a:pos x="483" y="778"/>
                  </a:cxn>
                  <a:cxn ang="0">
                    <a:pos x="453" y="774"/>
                  </a:cxn>
                  <a:cxn ang="0">
                    <a:pos x="436" y="745"/>
                  </a:cxn>
                  <a:cxn ang="0">
                    <a:pos x="434" y="715"/>
                  </a:cxn>
                  <a:cxn ang="0">
                    <a:pos x="376" y="667"/>
                  </a:cxn>
                  <a:cxn ang="0">
                    <a:pos x="355" y="624"/>
                  </a:cxn>
                  <a:cxn ang="0">
                    <a:pos x="333" y="595"/>
                  </a:cxn>
                  <a:cxn ang="0">
                    <a:pos x="305" y="561"/>
                  </a:cxn>
                  <a:cxn ang="0">
                    <a:pos x="262" y="520"/>
                  </a:cxn>
                  <a:cxn ang="0">
                    <a:pos x="234" y="500"/>
                  </a:cxn>
                  <a:cxn ang="0">
                    <a:pos x="167" y="486"/>
                  </a:cxn>
                  <a:cxn ang="0">
                    <a:pos x="155" y="405"/>
                  </a:cxn>
                  <a:cxn ang="0">
                    <a:pos x="123" y="349"/>
                  </a:cxn>
                  <a:cxn ang="0">
                    <a:pos x="115" y="285"/>
                  </a:cxn>
                  <a:cxn ang="0">
                    <a:pos x="137" y="239"/>
                  </a:cxn>
                  <a:cxn ang="0">
                    <a:pos x="110" y="216"/>
                  </a:cxn>
                  <a:cxn ang="0">
                    <a:pos x="94" y="192"/>
                  </a:cxn>
                  <a:cxn ang="0">
                    <a:pos x="35" y="198"/>
                  </a:cxn>
                  <a:cxn ang="0">
                    <a:pos x="0" y="189"/>
                  </a:cxn>
                  <a:cxn ang="0">
                    <a:pos x="30" y="138"/>
                  </a:cxn>
                  <a:cxn ang="0">
                    <a:pos x="64" y="122"/>
                  </a:cxn>
                  <a:cxn ang="0">
                    <a:pos x="119" y="116"/>
                  </a:cxn>
                  <a:cxn ang="0">
                    <a:pos x="170" y="80"/>
                  </a:cxn>
                  <a:cxn ang="0">
                    <a:pos x="235" y="59"/>
                  </a:cxn>
                  <a:cxn ang="0">
                    <a:pos x="291" y="54"/>
                  </a:cxn>
                  <a:cxn ang="0">
                    <a:pos x="305" y="13"/>
                  </a:cxn>
                  <a:cxn ang="0">
                    <a:pos x="324" y="0"/>
                  </a:cxn>
                  <a:cxn ang="0">
                    <a:pos x="364" y="22"/>
                  </a:cxn>
                  <a:cxn ang="0">
                    <a:pos x="421" y="31"/>
                  </a:cxn>
                  <a:cxn ang="0">
                    <a:pos x="451" y="28"/>
                  </a:cxn>
                  <a:cxn ang="0">
                    <a:pos x="501" y="19"/>
                  </a:cxn>
                  <a:cxn ang="0">
                    <a:pos x="560" y="22"/>
                  </a:cxn>
                  <a:cxn ang="0">
                    <a:pos x="627" y="44"/>
                  </a:cxn>
                  <a:cxn ang="0">
                    <a:pos x="659" y="33"/>
                  </a:cxn>
                  <a:cxn ang="0">
                    <a:pos x="689" y="7"/>
                  </a:cxn>
                  <a:cxn ang="0">
                    <a:pos x="706" y="14"/>
                  </a:cxn>
                  <a:cxn ang="0">
                    <a:pos x="723" y="104"/>
                  </a:cxn>
                  <a:cxn ang="0">
                    <a:pos x="727" y="146"/>
                  </a:cxn>
                  <a:cxn ang="0">
                    <a:pos x="732" y="172"/>
                  </a:cxn>
                  <a:cxn ang="0">
                    <a:pos x="817" y="249"/>
                  </a:cxn>
                  <a:cxn ang="0">
                    <a:pos x="930" y="237"/>
                  </a:cxn>
                  <a:cxn ang="0">
                    <a:pos x="970" y="333"/>
                  </a:cxn>
                </a:cxnLst>
                <a:rect l="0" t="0" r="r" b="b"/>
                <a:pathLst>
                  <a:path w="1012" h="781">
                    <a:moveTo>
                      <a:pt x="1008" y="383"/>
                    </a:moveTo>
                    <a:lnTo>
                      <a:pt x="1008" y="383"/>
                    </a:lnTo>
                    <a:lnTo>
                      <a:pt x="1010" y="393"/>
                    </a:lnTo>
                    <a:lnTo>
                      <a:pt x="1010" y="402"/>
                    </a:lnTo>
                    <a:lnTo>
                      <a:pt x="1008" y="413"/>
                    </a:lnTo>
                    <a:lnTo>
                      <a:pt x="1007" y="422"/>
                    </a:lnTo>
                    <a:lnTo>
                      <a:pt x="1002" y="442"/>
                    </a:lnTo>
                    <a:lnTo>
                      <a:pt x="1000" y="451"/>
                    </a:lnTo>
                    <a:lnTo>
                      <a:pt x="999" y="461"/>
                    </a:lnTo>
                    <a:lnTo>
                      <a:pt x="999" y="461"/>
                    </a:lnTo>
                    <a:lnTo>
                      <a:pt x="1006" y="474"/>
                    </a:lnTo>
                    <a:lnTo>
                      <a:pt x="1012" y="485"/>
                    </a:lnTo>
                    <a:lnTo>
                      <a:pt x="1012" y="485"/>
                    </a:lnTo>
                    <a:lnTo>
                      <a:pt x="1007" y="492"/>
                    </a:lnTo>
                    <a:lnTo>
                      <a:pt x="999" y="498"/>
                    </a:lnTo>
                    <a:lnTo>
                      <a:pt x="991" y="501"/>
                    </a:lnTo>
                    <a:lnTo>
                      <a:pt x="982" y="503"/>
                    </a:lnTo>
                    <a:lnTo>
                      <a:pt x="964" y="507"/>
                    </a:lnTo>
                    <a:lnTo>
                      <a:pt x="956" y="509"/>
                    </a:lnTo>
                    <a:lnTo>
                      <a:pt x="948" y="515"/>
                    </a:lnTo>
                    <a:lnTo>
                      <a:pt x="948" y="515"/>
                    </a:lnTo>
                    <a:lnTo>
                      <a:pt x="947" y="525"/>
                    </a:lnTo>
                    <a:lnTo>
                      <a:pt x="944" y="534"/>
                    </a:lnTo>
                    <a:lnTo>
                      <a:pt x="939" y="542"/>
                    </a:lnTo>
                    <a:lnTo>
                      <a:pt x="934" y="550"/>
                    </a:lnTo>
                    <a:lnTo>
                      <a:pt x="927" y="556"/>
                    </a:lnTo>
                    <a:lnTo>
                      <a:pt x="921" y="563"/>
                    </a:lnTo>
                    <a:lnTo>
                      <a:pt x="906" y="575"/>
                    </a:lnTo>
                    <a:lnTo>
                      <a:pt x="891" y="586"/>
                    </a:lnTo>
                    <a:lnTo>
                      <a:pt x="875" y="598"/>
                    </a:lnTo>
                    <a:lnTo>
                      <a:pt x="869" y="606"/>
                    </a:lnTo>
                    <a:lnTo>
                      <a:pt x="862" y="612"/>
                    </a:lnTo>
                    <a:lnTo>
                      <a:pt x="857" y="621"/>
                    </a:lnTo>
                    <a:lnTo>
                      <a:pt x="853" y="629"/>
                    </a:lnTo>
                    <a:lnTo>
                      <a:pt x="853" y="629"/>
                    </a:lnTo>
                    <a:lnTo>
                      <a:pt x="844" y="629"/>
                    </a:lnTo>
                    <a:lnTo>
                      <a:pt x="833" y="629"/>
                    </a:lnTo>
                    <a:lnTo>
                      <a:pt x="824" y="632"/>
                    </a:lnTo>
                    <a:lnTo>
                      <a:pt x="815" y="633"/>
                    </a:lnTo>
                    <a:lnTo>
                      <a:pt x="797" y="640"/>
                    </a:lnTo>
                    <a:lnTo>
                      <a:pt x="780" y="649"/>
                    </a:lnTo>
                    <a:lnTo>
                      <a:pt x="780" y="649"/>
                    </a:lnTo>
                    <a:lnTo>
                      <a:pt x="770" y="648"/>
                    </a:lnTo>
                    <a:lnTo>
                      <a:pt x="760" y="649"/>
                    </a:lnTo>
                    <a:lnTo>
                      <a:pt x="754" y="651"/>
                    </a:lnTo>
                    <a:lnTo>
                      <a:pt x="749" y="657"/>
                    </a:lnTo>
                    <a:lnTo>
                      <a:pt x="746" y="663"/>
                    </a:lnTo>
                    <a:lnTo>
                      <a:pt x="742" y="671"/>
                    </a:lnTo>
                    <a:lnTo>
                      <a:pt x="738" y="688"/>
                    </a:lnTo>
                    <a:lnTo>
                      <a:pt x="734" y="705"/>
                    </a:lnTo>
                    <a:lnTo>
                      <a:pt x="732" y="713"/>
                    </a:lnTo>
                    <a:lnTo>
                      <a:pt x="728" y="718"/>
                    </a:lnTo>
                    <a:lnTo>
                      <a:pt x="721" y="723"/>
                    </a:lnTo>
                    <a:lnTo>
                      <a:pt x="715" y="726"/>
                    </a:lnTo>
                    <a:lnTo>
                      <a:pt x="706" y="726"/>
                    </a:lnTo>
                    <a:lnTo>
                      <a:pt x="694" y="723"/>
                    </a:lnTo>
                    <a:lnTo>
                      <a:pt x="694" y="723"/>
                    </a:lnTo>
                    <a:lnTo>
                      <a:pt x="685" y="730"/>
                    </a:lnTo>
                    <a:lnTo>
                      <a:pt x="676" y="734"/>
                    </a:lnTo>
                    <a:lnTo>
                      <a:pt x="665" y="737"/>
                    </a:lnTo>
                    <a:lnTo>
                      <a:pt x="655" y="739"/>
                    </a:lnTo>
                    <a:lnTo>
                      <a:pt x="644" y="740"/>
                    </a:lnTo>
                    <a:lnTo>
                      <a:pt x="634" y="741"/>
                    </a:lnTo>
                    <a:lnTo>
                      <a:pt x="612" y="741"/>
                    </a:lnTo>
                    <a:lnTo>
                      <a:pt x="590" y="741"/>
                    </a:lnTo>
                    <a:lnTo>
                      <a:pt x="578" y="741"/>
                    </a:lnTo>
                    <a:lnTo>
                      <a:pt x="567" y="743"/>
                    </a:lnTo>
                    <a:lnTo>
                      <a:pt x="557" y="745"/>
                    </a:lnTo>
                    <a:lnTo>
                      <a:pt x="547" y="749"/>
                    </a:lnTo>
                    <a:lnTo>
                      <a:pt x="537" y="753"/>
                    </a:lnTo>
                    <a:lnTo>
                      <a:pt x="528" y="760"/>
                    </a:lnTo>
                    <a:lnTo>
                      <a:pt x="528" y="760"/>
                    </a:lnTo>
                    <a:lnTo>
                      <a:pt x="522" y="761"/>
                    </a:lnTo>
                    <a:lnTo>
                      <a:pt x="514" y="761"/>
                    </a:lnTo>
                    <a:lnTo>
                      <a:pt x="507" y="761"/>
                    </a:lnTo>
                    <a:lnTo>
                      <a:pt x="500" y="761"/>
                    </a:lnTo>
                    <a:lnTo>
                      <a:pt x="500" y="761"/>
                    </a:lnTo>
                    <a:lnTo>
                      <a:pt x="494" y="769"/>
                    </a:lnTo>
                    <a:lnTo>
                      <a:pt x="489" y="774"/>
                    </a:lnTo>
                    <a:lnTo>
                      <a:pt x="483" y="778"/>
                    </a:lnTo>
                    <a:lnTo>
                      <a:pt x="476" y="779"/>
                    </a:lnTo>
                    <a:lnTo>
                      <a:pt x="470" y="781"/>
                    </a:lnTo>
                    <a:lnTo>
                      <a:pt x="464" y="779"/>
                    </a:lnTo>
                    <a:lnTo>
                      <a:pt x="458" y="777"/>
                    </a:lnTo>
                    <a:lnTo>
                      <a:pt x="453" y="774"/>
                    </a:lnTo>
                    <a:lnTo>
                      <a:pt x="447" y="770"/>
                    </a:lnTo>
                    <a:lnTo>
                      <a:pt x="444" y="765"/>
                    </a:lnTo>
                    <a:lnTo>
                      <a:pt x="440" y="758"/>
                    </a:lnTo>
                    <a:lnTo>
                      <a:pt x="437" y="752"/>
                    </a:lnTo>
                    <a:lnTo>
                      <a:pt x="436" y="745"/>
                    </a:lnTo>
                    <a:lnTo>
                      <a:pt x="434" y="737"/>
                    </a:lnTo>
                    <a:lnTo>
                      <a:pt x="434" y="730"/>
                    </a:lnTo>
                    <a:lnTo>
                      <a:pt x="437" y="722"/>
                    </a:lnTo>
                    <a:lnTo>
                      <a:pt x="437" y="722"/>
                    </a:lnTo>
                    <a:lnTo>
                      <a:pt x="434" y="715"/>
                    </a:lnTo>
                    <a:lnTo>
                      <a:pt x="431" y="709"/>
                    </a:lnTo>
                    <a:lnTo>
                      <a:pt x="421" y="698"/>
                    </a:lnTo>
                    <a:lnTo>
                      <a:pt x="411" y="689"/>
                    </a:lnTo>
                    <a:lnTo>
                      <a:pt x="399" y="681"/>
                    </a:lnTo>
                    <a:lnTo>
                      <a:pt x="376" y="667"/>
                    </a:lnTo>
                    <a:lnTo>
                      <a:pt x="364" y="658"/>
                    </a:lnTo>
                    <a:lnTo>
                      <a:pt x="355" y="648"/>
                    </a:lnTo>
                    <a:lnTo>
                      <a:pt x="355" y="648"/>
                    </a:lnTo>
                    <a:lnTo>
                      <a:pt x="355" y="632"/>
                    </a:lnTo>
                    <a:lnTo>
                      <a:pt x="355" y="624"/>
                    </a:lnTo>
                    <a:lnTo>
                      <a:pt x="352" y="618"/>
                    </a:lnTo>
                    <a:lnTo>
                      <a:pt x="350" y="611"/>
                    </a:lnTo>
                    <a:lnTo>
                      <a:pt x="346" y="604"/>
                    </a:lnTo>
                    <a:lnTo>
                      <a:pt x="339" y="599"/>
                    </a:lnTo>
                    <a:lnTo>
                      <a:pt x="333" y="595"/>
                    </a:lnTo>
                    <a:lnTo>
                      <a:pt x="333" y="595"/>
                    </a:lnTo>
                    <a:lnTo>
                      <a:pt x="329" y="589"/>
                    </a:lnTo>
                    <a:lnTo>
                      <a:pt x="326" y="582"/>
                    </a:lnTo>
                    <a:lnTo>
                      <a:pt x="316" y="572"/>
                    </a:lnTo>
                    <a:lnTo>
                      <a:pt x="305" y="561"/>
                    </a:lnTo>
                    <a:lnTo>
                      <a:pt x="292" y="552"/>
                    </a:lnTo>
                    <a:lnTo>
                      <a:pt x="281" y="543"/>
                    </a:lnTo>
                    <a:lnTo>
                      <a:pt x="270" y="533"/>
                    </a:lnTo>
                    <a:lnTo>
                      <a:pt x="266" y="526"/>
                    </a:lnTo>
                    <a:lnTo>
                      <a:pt x="262" y="520"/>
                    </a:lnTo>
                    <a:lnTo>
                      <a:pt x="258" y="513"/>
                    </a:lnTo>
                    <a:lnTo>
                      <a:pt x="257" y="505"/>
                    </a:lnTo>
                    <a:lnTo>
                      <a:pt x="257" y="505"/>
                    </a:lnTo>
                    <a:lnTo>
                      <a:pt x="245" y="501"/>
                    </a:lnTo>
                    <a:lnTo>
                      <a:pt x="234" y="500"/>
                    </a:lnTo>
                    <a:lnTo>
                      <a:pt x="211" y="496"/>
                    </a:lnTo>
                    <a:lnTo>
                      <a:pt x="188" y="492"/>
                    </a:lnTo>
                    <a:lnTo>
                      <a:pt x="178" y="490"/>
                    </a:lnTo>
                    <a:lnTo>
                      <a:pt x="167" y="486"/>
                    </a:lnTo>
                    <a:lnTo>
                      <a:pt x="167" y="486"/>
                    </a:lnTo>
                    <a:lnTo>
                      <a:pt x="167" y="474"/>
                    </a:lnTo>
                    <a:lnTo>
                      <a:pt x="166" y="462"/>
                    </a:lnTo>
                    <a:lnTo>
                      <a:pt x="162" y="439"/>
                    </a:lnTo>
                    <a:lnTo>
                      <a:pt x="157" y="417"/>
                    </a:lnTo>
                    <a:lnTo>
                      <a:pt x="155" y="405"/>
                    </a:lnTo>
                    <a:lnTo>
                      <a:pt x="154" y="393"/>
                    </a:lnTo>
                    <a:lnTo>
                      <a:pt x="154" y="393"/>
                    </a:lnTo>
                    <a:lnTo>
                      <a:pt x="145" y="383"/>
                    </a:lnTo>
                    <a:lnTo>
                      <a:pt x="137" y="371"/>
                    </a:lnTo>
                    <a:lnTo>
                      <a:pt x="123" y="349"/>
                    </a:lnTo>
                    <a:lnTo>
                      <a:pt x="111" y="324"/>
                    </a:lnTo>
                    <a:lnTo>
                      <a:pt x="99" y="298"/>
                    </a:lnTo>
                    <a:lnTo>
                      <a:pt x="99" y="298"/>
                    </a:lnTo>
                    <a:lnTo>
                      <a:pt x="107" y="292"/>
                    </a:lnTo>
                    <a:lnTo>
                      <a:pt x="115" y="285"/>
                    </a:lnTo>
                    <a:lnTo>
                      <a:pt x="121" y="277"/>
                    </a:lnTo>
                    <a:lnTo>
                      <a:pt x="128" y="268"/>
                    </a:lnTo>
                    <a:lnTo>
                      <a:pt x="132" y="259"/>
                    </a:lnTo>
                    <a:lnTo>
                      <a:pt x="136" y="250"/>
                    </a:lnTo>
                    <a:lnTo>
                      <a:pt x="137" y="239"/>
                    </a:lnTo>
                    <a:lnTo>
                      <a:pt x="136" y="228"/>
                    </a:lnTo>
                    <a:lnTo>
                      <a:pt x="136" y="228"/>
                    </a:lnTo>
                    <a:lnTo>
                      <a:pt x="131" y="224"/>
                    </a:lnTo>
                    <a:lnTo>
                      <a:pt x="123" y="221"/>
                    </a:lnTo>
                    <a:lnTo>
                      <a:pt x="110" y="216"/>
                    </a:lnTo>
                    <a:lnTo>
                      <a:pt x="104" y="212"/>
                    </a:lnTo>
                    <a:lnTo>
                      <a:pt x="99" y="208"/>
                    </a:lnTo>
                    <a:lnTo>
                      <a:pt x="97" y="202"/>
                    </a:lnTo>
                    <a:lnTo>
                      <a:pt x="94" y="192"/>
                    </a:lnTo>
                    <a:lnTo>
                      <a:pt x="94" y="192"/>
                    </a:lnTo>
                    <a:lnTo>
                      <a:pt x="82" y="191"/>
                    </a:lnTo>
                    <a:lnTo>
                      <a:pt x="71" y="191"/>
                    </a:lnTo>
                    <a:lnTo>
                      <a:pt x="59" y="192"/>
                    </a:lnTo>
                    <a:lnTo>
                      <a:pt x="47" y="196"/>
                    </a:lnTo>
                    <a:lnTo>
                      <a:pt x="35" y="198"/>
                    </a:lnTo>
                    <a:lnTo>
                      <a:pt x="24" y="200"/>
                    </a:lnTo>
                    <a:lnTo>
                      <a:pt x="12" y="200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0" y="189"/>
                    </a:lnTo>
                    <a:lnTo>
                      <a:pt x="4" y="179"/>
                    </a:lnTo>
                    <a:lnTo>
                      <a:pt x="8" y="170"/>
                    </a:lnTo>
                    <a:lnTo>
                      <a:pt x="15" y="162"/>
                    </a:lnTo>
                    <a:lnTo>
                      <a:pt x="26" y="147"/>
                    </a:lnTo>
                    <a:lnTo>
                      <a:pt x="30" y="138"/>
                    </a:lnTo>
                    <a:lnTo>
                      <a:pt x="34" y="129"/>
                    </a:lnTo>
                    <a:lnTo>
                      <a:pt x="34" y="129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64" y="122"/>
                    </a:lnTo>
                    <a:lnTo>
                      <a:pt x="72" y="123"/>
                    </a:lnTo>
                    <a:lnTo>
                      <a:pt x="80" y="125"/>
                    </a:lnTo>
                    <a:lnTo>
                      <a:pt x="89" y="123"/>
                    </a:lnTo>
                    <a:lnTo>
                      <a:pt x="104" y="121"/>
                    </a:lnTo>
                    <a:lnTo>
                      <a:pt x="119" y="116"/>
                    </a:lnTo>
                    <a:lnTo>
                      <a:pt x="133" y="109"/>
                    </a:lnTo>
                    <a:lnTo>
                      <a:pt x="146" y="100"/>
                    </a:lnTo>
                    <a:lnTo>
                      <a:pt x="158" y="91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81" y="71"/>
                    </a:lnTo>
                    <a:lnTo>
                      <a:pt x="193" y="66"/>
                    </a:lnTo>
                    <a:lnTo>
                      <a:pt x="206" y="62"/>
                    </a:lnTo>
                    <a:lnTo>
                      <a:pt x="221" y="61"/>
                    </a:lnTo>
                    <a:lnTo>
                      <a:pt x="235" y="59"/>
                    </a:lnTo>
                    <a:lnTo>
                      <a:pt x="251" y="59"/>
                    </a:lnTo>
                    <a:lnTo>
                      <a:pt x="284" y="59"/>
                    </a:lnTo>
                    <a:lnTo>
                      <a:pt x="284" y="59"/>
                    </a:lnTo>
                    <a:lnTo>
                      <a:pt x="288" y="57"/>
                    </a:lnTo>
                    <a:lnTo>
                      <a:pt x="291" y="54"/>
                    </a:lnTo>
                    <a:lnTo>
                      <a:pt x="296" y="46"/>
                    </a:lnTo>
                    <a:lnTo>
                      <a:pt x="299" y="39"/>
                    </a:lnTo>
                    <a:lnTo>
                      <a:pt x="301" y="29"/>
                    </a:lnTo>
                    <a:lnTo>
                      <a:pt x="303" y="20"/>
                    </a:lnTo>
                    <a:lnTo>
                      <a:pt x="305" y="13"/>
                    </a:lnTo>
                    <a:lnTo>
                      <a:pt x="311" y="6"/>
                    </a:lnTo>
                    <a:lnTo>
                      <a:pt x="313" y="3"/>
                    </a:lnTo>
                    <a:lnTo>
                      <a:pt x="317" y="1"/>
                    </a:lnTo>
                    <a:lnTo>
                      <a:pt x="317" y="1"/>
                    </a:lnTo>
                    <a:lnTo>
                      <a:pt x="324" y="0"/>
                    </a:lnTo>
                    <a:lnTo>
                      <a:pt x="330" y="1"/>
                    </a:lnTo>
                    <a:lnTo>
                      <a:pt x="337" y="3"/>
                    </a:lnTo>
                    <a:lnTo>
                      <a:pt x="342" y="6"/>
                    </a:lnTo>
                    <a:lnTo>
                      <a:pt x="354" y="14"/>
                    </a:lnTo>
                    <a:lnTo>
                      <a:pt x="364" y="22"/>
                    </a:lnTo>
                    <a:lnTo>
                      <a:pt x="364" y="22"/>
                    </a:lnTo>
                    <a:lnTo>
                      <a:pt x="374" y="20"/>
                    </a:lnTo>
                    <a:lnTo>
                      <a:pt x="384" y="22"/>
                    </a:lnTo>
                    <a:lnTo>
                      <a:pt x="402" y="26"/>
                    </a:lnTo>
                    <a:lnTo>
                      <a:pt x="421" y="31"/>
                    </a:lnTo>
                    <a:lnTo>
                      <a:pt x="431" y="33"/>
                    </a:lnTo>
                    <a:lnTo>
                      <a:pt x="441" y="33"/>
                    </a:lnTo>
                    <a:lnTo>
                      <a:pt x="441" y="33"/>
                    </a:lnTo>
                    <a:lnTo>
                      <a:pt x="446" y="32"/>
                    </a:lnTo>
                    <a:lnTo>
                      <a:pt x="451" y="28"/>
                    </a:lnTo>
                    <a:lnTo>
                      <a:pt x="457" y="26"/>
                    </a:lnTo>
                    <a:lnTo>
                      <a:pt x="462" y="24"/>
                    </a:lnTo>
                    <a:lnTo>
                      <a:pt x="462" y="24"/>
                    </a:lnTo>
                    <a:lnTo>
                      <a:pt x="480" y="22"/>
                    </a:lnTo>
                    <a:lnTo>
                      <a:pt x="501" y="19"/>
                    </a:lnTo>
                    <a:lnTo>
                      <a:pt x="524" y="16"/>
                    </a:lnTo>
                    <a:lnTo>
                      <a:pt x="535" y="16"/>
                    </a:lnTo>
                    <a:lnTo>
                      <a:pt x="545" y="18"/>
                    </a:lnTo>
                    <a:lnTo>
                      <a:pt x="545" y="18"/>
                    </a:lnTo>
                    <a:lnTo>
                      <a:pt x="560" y="22"/>
                    </a:lnTo>
                    <a:lnTo>
                      <a:pt x="574" y="27"/>
                    </a:lnTo>
                    <a:lnTo>
                      <a:pt x="597" y="37"/>
                    </a:lnTo>
                    <a:lnTo>
                      <a:pt x="609" y="41"/>
                    </a:lnTo>
                    <a:lnTo>
                      <a:pt x="621" y="44"/>
                    </a:lnTo>
                    <a:lnTo>
                      <a:pt x="627" y="44"/>
                    </a:lnTo>
                    <a:lnTo>
                      <a:pt x="634" y="43"/>
                    </a:lnTo>
                    <a:lnTo>
                      <a:pt x="642" y="41"/>
                    </a:lnTo>
                    <a:lnTo>
                      <a:pt x="650" y="39"/>
                    </a:lnTo>
                    <a:lnTo>
                      <a:pt x="650" y="39"/>
                    </a:lnTo>
                    <a:lnTo>
                      <a:pt x="659" y="33"/>
                    </a:lnTo>
                    <a:lnTo>
                      <a:pt x="668" y="26"/>
                    </a:lnTo>
                    <a:lnTo>
                      <a:pt x="676" y="18"/>
                    </a:lnTo>
                    <a:lnTo>
                      <a:pt x="682" y="9"/>
                    </a:lnTo>
                    <a:lnTo>
                      <a:pt x="682" y="9"/>
                    </a:lnTo>
                    <a:lnTo>
                      <a:pt x="689" y="7"/>
                    </a:lnTo>
                    <a:lnTo>
                      <a:pt x="695" y="7"/>
                    </a:lnTo>
                    <a:lnTo>
                      <a:pt x="700" y="10"/>
                    </a:lnTo>
                    <a:lnTo>
                      <a:pt x="703" y="11"/>
                    </a:lnTo>
                    <a:lnTo>
                      <a:pt x="706" y="14"/>
                    </a:lnTo>
                    <a:lnTo>
                      <a:pt x="706" y="14"/>
                    </a:lnTo>
                    <a:lnTo>
                      <a:pt x="704" y="29"/>
                    </a:lnTo>
                    <a:lnTo>
                      <a:pt x="706" y="45"/>
                    </a:lnTo>
                    <a:lnTo>
                      <a:pt x="708" y="59"/>
                    </a:lnTo>
                    <a:lnTo>
                      <a:pt x="712" y="74"/>
                    </a:lnTo>
                    <a:lnTo>
                      <a:pt x="723" y="104"/>
                    </a:lnTo>
                    <a:lnTo>
                      <a:pt x="733" y="133"/>
                    </a:lnTo>
                    <a:lnTo>
                      <a:pt x="733" y="133"/>
                    </a:lnTo>
                    <a:lnTo>
                      <a:pt x="732" y="135"/>
                    </a:lnTo>
                    <a:lnTo>
                      <a:pt x="730" y="139"/>
                    </a:lnTo>
                    <a:lnTo>
                      <a:pt x="727" y="146"/>
                    </a:lnTo>
                    <a:lnTo>
                      <a:pt x="724" y="152"/>
                    </a:lnTo>
                    <a:lnTo>
                      <a:pt x="723" y="155"/>
                    </a:lnTo>
                    <a:lnTo>
                      <a:pt x="723" y="159"/>
                    </a:lnTo>
                    <a:lnTo>
                      <a:pt x="723" y="159"/>
                    </a:lnTo>
                    <a:lnTo>
                      <a:pt x="732" y="172"/>
                    </a:lnTo>
                    <a:lnTo>
                      <a:pt x="742" y="185"/>
                    </a:lnTo>
                    <a:lnTo>
                      <a:pt x="754" y="196"/>
                    </a:lnTo>
                    <a:lnTo>
                      <a:pt x="766" y="208"/>
                    </a:lnTo>
                    <a:lnTo>
                      <a:pt x="790" y="230"/>
                    </a:lnTo>
                    <a:lnTo>
                      <a:pt x="817" y="249"/>
                    </a:lnTo>
                    <a:lnTo>
                      <a:pt x="817" y="249"/>
                    </a:lnTo>
                    <a:lnTo>
                      <a:pt x="873" y="241"/>
                    </a:lnTo>
                    <a:lnTo>
                      <a:pt x="901" y="238"/>
                    </a:lnTo>
                    <a:lnTo>
                      <a:pt x="930" y="237"/>
                    </a:lnTo>
                    <a:lnTo>
                      <a:pt x="930" y="237"/>
                    </a:lnTo>
                    <a:lnTo>
                      <a:pt x="934" y="258"/>
                    </a:lnTo>
                    <a:lnTo>
                      <a:pt x="942" y="277"/>
                    </a:lnTo>
                    <a:lnTo>
                      <a:pt x="950" y="297"/>
                    </a:lnTo>
                    <a:lnTo>
                      <a:pt x="960" y="315"/>
                    </a:lnTo>
                    <a:lnTo>
                      <a:pt x="970" y="333"/>
                    </a:lnTo>
                    <a:lnTo>
                      <a:pt x="982" y="350"/>
                    </a:lnTo>
                    <a:lnTo>
                      <a:pt x="1008" y="383"/>
                    </a:lnTo>
                    <a:lnTo>
                      <a:pt x="1008" y="38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pPr algn="ctr">
                  <a:defRPr/>
                </a:pPr>
                <a:endParaRPr lang="ko-KR" altLang="en-US" sz="11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782140" y="4999851"/>
                <a:ext cx="714016" cy="7009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관악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관악봉천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관악일터</a:t>
                </a:r>
              </a:p>
            </p:txBody>
          </p:sp>
        </p:grpSp>
        <p:grpSp>
          <p:nvGrpSpPr>
            <p:cNvPr id="101399" name="그룹 51"/>
            <p:cNvGrpSpPr>
              <a:grpSpLocks/>
            </p:cNvGrpSpPr>
            <p:nvPr/>
          </p:nvGrpSpPr>
          <p:grpSpPr bwMode="auto">
            <a:xfrm>
              <a:off x="571472" y="3130490"/>
              <a:ext cx="1610599" cy="1232909"/>
              <a:chOff x="571472" y="3130490"/>
              <a:chExt cx="1610599" cy="1232909"/>
            </a:xfrm>
          </p:grpSpPr>
          <p:sp>
            <p:nvSpPr>
              <p:cNvPr id="125" name="Freeform 27"/>
              <p:cNvSpPr>
                <a:spLocks/>
              </p:cNvSpPr>
              <p:nvPr/>
            </p:nvSpPr>
            <p:spPr bwMode="auto">
              <a:xfrm>
                <a:off x="571472" y="3130490"/>
                <a:ext cx="1610599" cy="1232909"/>
              </a:xfrm>
              <a:custGeom>
                <a:avLst/>
                <a:gdLst/>
                <a:ahLst/>
                <a:cxnLst>
                  <a:cxn ang="0">
                    <a:pos x="1322" y="712"/>
                  </a:cxn>
                  <a:cxn ang="0">
                    <a:pos x="1316" y="755"/>
                  </a:cxn>
                  <a:cxn ang="0">
                    <a:pos x="1245" y="752"/>
                  </a:cxn>
                  <a:cxn ang="0">
                    <a:pos x="1151" y="721"/>
                  </a:cxn>
                  <a:cxn ang="0">
                    <a:pos x="1132" y="803"/>
                  </a:cxn>
                  <a:cxn ang="0">
                    <a:pos x="1146" y="872"/>
                  </a:cxn>
                  <a:cxn ang="0">
                    <a:pos x="1080" y="997"/>
                  </a:cxn>
                  <a:cxn ang="0">
                    <a:pos x="880" y="1025"/>
                  </a:cxn>
                  <a:cxn ang="0">
                    <a:pos x="794" y="831"/>
                  </a:cxn>
                  <a:cxn ang="0">
                    <a:pos x="758" y="807"/>
                  </a:cxn>
                  <a:cxn ang="0">
                    <a:pos x="763" y="773"/>
                  </a:cxn>
                  <a:cxn ang="0">
                    <a:pos x="750" y="751"/>
                  </a:cxn>
                  <a:cxn ang="0">
                    <a:pos x="711" y="814"/>
                  </a:cxn>
                  <a:cxn ang="0">
                    <a:pos x="668" y="848"/>
                  </a:cxn>
                  <a:cxn ang="0">
                    <a:pos x="571" y="845"/>
                  </a:cxn>
                  <a:cxn ang="0">
                    <a:pos x="514" y="823"/>
                  </a:cxn>
                  <a:cxn ang="0">
                    <a:pos x="466" y="815"/>
                  </a:cxn>
                  <a:cxn ang="0">
                    <a:pos x="389" y="883"/>
                  </a:cxn>
                  <a:cxn ang="0">
                    <a:pos x="346" y="898"/>
                  </a:cxn>
                  <a:cxn ang="0">
                    <a:pos x="338" y="842"/>
                  </a:cxn>
                  <a:cxn ang="0">
                    <a:pos x="313" y="828"/>
                  </a:cxn>
                  <a:cxn ang="0">
                    <a:pos x="295" y="797"/>
                  </a:cxn>
                  <a:cxn ang="0">
                    <a:pos x="258" y="776"/>
                  </a:cxn>
                  <a:cxn ang="0">
                    <a:pos x="183" y="769"/>
                  </a:cxn>
                  <a:cxn ang="0">
                    <a:pos x="125" y="735"/>
                  </a:cxn>
                  <a:cxn ang="0">
                    <a:pos x="93" y="739"/>
                  </a:cxn>
                  <a:cxn ang="0">
                    <a:pos x="72" y="720"/>
                  </a:cxn>
                  <a:cxn ang="0">
                    <a:pos x="31" y="692"/>
                  </a:cxn>
                  <a:cxn ang="0">
                    <a:pos x="1" y="651"/>
                  </a:cxn>
                  <a:cxn ang="0">
                    <a:pos x="13" y="626"/>
                  </a:cxn>
                  <a:cxn ang="0">
                    <a:pos x="100" y="609"/>
                  </a:cxn>
                  <a:cxn ang="0">
                    <a:pos x="136" y="563"/>
                  </a:cxn>
                  <a:cxn ang="0">
                    <a:pos x="151" y="545"/>
                  </a:cxn>
                  <a:cxn ang="0">
                    <a:pos x="134" y="506"/>
                  </a:cxn>
                  <a:cxn ang="0">
                    <a:pos x="140" y="481"/>
                  </a:cxn>
                  <a:cxn ang="0">
                    <a:pos x="177" y="467"/>
                  </a:cxn>
                  <a:cxn ang="0">
                    <a:pos x="201" y="407"/>
                  </a:cxn>
                  <a:cxn ang="0">
                    <a:pos x="286" y="357"/>
                  </a:cxn>
                  <a:cxn ang="0">
                    <a:pos x="336" y="297"/>
                  </a:cxn>
                  <a:cxn ang="0">
                    <a:pos x="389" y="215"/>
                  </a:cxn>
                  <a:cxn ang="0">
                    <a:pos x="412" y="180"/>
                  </a:cxn>
                  <a:cxn ang="0">
                    <a:pos x="377" y="70"/>
                  </a:cxn>
                  <a:cxn ang="0">
                    <a:pos x="409" y="20"/>
                  </a:cxn>
                  <a:cxn ang="0">
                    <a:pos x="433" y="1"/>
                  </a:cxn>
                  <a:cxn ang="0">
                    <a:pos x="497" y="52"/>
                  </a:cxn>
                  <a:cxn ang="0">
                    <a:pos x="558" y="130"/>
                  </a:cxn>
                  <a:cxn ang="0">
                    <a:pos x="584" y="168"/>
                  </a:cxn>
                  <a:cxn ang="0">
                    <a:pos x="792" y="319"/>
                  </a:cxn>
                  <a:cxn ang="0">
                    <a:pos x="891" y="362"/>
                  </a:cxn>
                  <a:cxn ang="0">
                    <a:pos x="964" y="404"/>
                  </a:cxn>
                  <a:cxn ang="0">
                    <a:pos x="1024" y="441"/>
                  </a:cxn>
                  <a:cxn ang="0">
                    <a:pos x="1110" y="499"/>
                  </a:cxn>
                  <a:cxn ang="0">
                    <a:pos x="1151" y="546"/>
                  </a:cxn>
                  <a:cxn ang="0">
                    <a:pos x="1271" y="636"/>
                  </a:cxn>
                </a:cxnLst>
                <a:rect l="0" t="0" r="r" b="b"/>
                <a:pathLst>
                  <a:path w="1339" h="1025">
                    <a:moveTo>
                      <a:pt x="1311" y="678"/>
                    </a:moveTo>
                    <a:lnTo>
                      <a:pt x="1311" y="678"/>
                    </a:lnTo>
                    <a:lnTo>
                      <a:pt x="1312" y="687"/>
                    </a:lnTo>
                    <a:lnTo>
                      <a:pt x="1314" y="695"/>
                    </a:lnTo>
                    <a:lnTo>
                      <a:pt x="1318" y="704"/>
                    </a:lnTo>
                    <a:lnTo>
                      <a:pt x="1322" y="712"/>
                    </a:lnTo>
                    <a:lnTo>
                      <a:pt x="1333" y="728"/>
                    </a:lnTo>
                    <a:lnTo>
                      <a:pt x="1337" y="735"/>
                    </a:lnTo>
                    <a:lnTo>
                      <a:pt x="1339" y="745"/>
                    </a:lnTo>
                    <a:lnTo>
                      <a:pt x="1339" y="745"/>
                    </a:lnTo>
                    <a:lnTo>
                      <a:pt x="1328" y="751"/>
                    </a:lnTo>
                    <a:lnTo>
                      <a:pt x="1316" y="755"/>
                    </a:lnTo>
                    <a:lnTo>
                      <a:pt x="1304" y="758"/>
                    </a:lnTo>
                    <a:lnTo>
                      <a:pt x="1291" y="759"/>
                    </a:lnTo>
                    <a:lnTo>
                      <a:pt x="1279" y="759"/>
                    </a:lnTo>
                    <a:lnTo>
                      <a:pt x="1269" y="758"/>
                    </a:lnTo>
                    <a:lnTo>
                      <a:pt x="1257" y="756"/>
                    </a:lnTo>
                    <a:lnTo>
                      <a:pt x="1245" y="752"/>
                    </a:lnTo>
                    <a:lnTo>
                      <a:pt x="1223" y="745"/>
                    </a:lnTo>
                    <a:lnTo>
                      <a:pt x="1201" y="733"/>
                    </a:lnTo>
                    <a:lnTo>
                      <a:pt x="1180" y="721"/>
                    </a:lnTo>
                    <a:lnTo>
                      <a:pt x="1161" y="707"/>
                    </a:lnTo>
                    <a:lnTo>
                      <a:pt x="1161" y="707"/>
                    </a:lnTo>
                    <a:lnTo>
                      <a:pt x="1151" y="721"/>
                    </a:lnTo>
                    <a:lnTo>
                      <a:pt x="1144" y="735"/>
                    </a:lnTo>
                    <a:lnTo>
                      <a:pt x="1138" y="752"/>
                    </a:lnTo>
                    <a:lnTo>
                      <a:pt x="1133" y="769"/>
                    </a:lnTo>
                    <a:lnTo>
                      <a:pt x="1132" y="786"/>
                    </a:lnTo>
                    <a:lnTo>
                      <a:pt x="1132" y="795"/>
                    </a:lnTo>
                    <a:lnTo>
                      <a:pt x="1132" y="803"/>
                    </a:lnTo>
                    <a:lnTo>
                      <a:pt x="1135" y="812"/>
                    </a:lnTo>
                    <a:lnTo>
                      <a:pt x="1137" y="820"/>
                    </a:lnTo>
                    <a:lnTo>
                      <a:pt x="1141" y="828"/>
                    </a:lnTo>
                    <a:lnTo>
                      <a:pt x="1146" y="834"/>
                    </a:lnTo>
                    <a:lnTo>
                      <a:pt x="1146" y="834"/>
                    </a:lnTo>
                    <a:lnTo>
                      <a:pt x="1146" y="872"/>
                    </a:lnTo>
                    <a:lnTo>
                      <a:pt x="1146" y="910"/>
                    </a:lnTo>
                    <a:lnTo>
                      <a:pt x="1148" y="948"/>
                    </a:lnTo>
                    <a:lnTo>
                      <a:pt x="1146" y="966"/>
                    </a:lnTo>
                    <a:lnTo>
                      <a:pt x="1145" y="984"/>
                    </a:lnTo>
                    <a:lnTo>
                      <a:pt x="1145" y="984"/>
                    </a:lnTo>
                    <a:lnTo>
                      <a:pt x="1080" y="997"/>
                    </a:lnTo>
                    <a:lnTo>
                      <a:pt x="1013" y="1011"/>
                    </a:lnTo>
                    <a:lnTo>
                      <a:pt x="981" y="1016"/>
                    </a:lnTo>
                    <a:lnTo>
                      <a:pt x="947" y="1021"/>
                    </a:lnTo>
                    <a:lnTo>
                      <a:pt x="914" y="1024"/>
                    </a:lnTo>
                    <a:lnTo>
                      <a:pt x="880" y="1025"/>
                    </a:lnTo>
                    <a:lnTo>
                      <a:pt x="880" y="1025"/>
                    </a:lnTo>
                    <a:lnTo>
                      <a:pt x="865" y="1003"/>
                    </a:lnTo>
                    <a:lnTo>
                      <a:pt x="852" y="981"/>
                    </a:lnTo>
                    <a:lnTo>
                      <a:pt x="840" y="956"/>
                    </a:lnTo>
                    <a:lnTo>
                      <a:pt x="829" y="931"/>
                    </a:lnTo>
                    <a:lnTo>
                      <a:pt x="811" y="881"/>
                    </a:lnTo>
                    <a:lnTo>
                      <a:pt x="794" y="831"/>
                    </a:lnTo>
                    <a:lnTo>
                      <a:pt x="794" y="831"/>
                    </a:lnTo>
                    <a:lnTo>
                      <a:pt x="786" y="824"/>
                    </a:lnTo>
                    <a:lnTo>
                      <a:pt x="776" y="819"/>
                    </a:lnTo>
                    <a:lnTo>
                      <a:pt x="765" y="814"/>
                    </a:lnTo>
                    <a:lnTo>
                      <a:pt x="758" y="807"/>
                    </a:lnTo>
                    <a:lnTo>
                      <a:pt x="758" y="807"/>
                    </a:lnTo>
                    <a:lnTo>
                      <a:pt x="755" y="802"/>
                    </a:lnTo>
                    <a:lnTo>
                      <a:pt x="755" y="798"/>
                    </a:lnTo>
                    <a:lnTo>
                      <a:pt x="758" y="790"/>
                    </a:lnTo>
                    <a:lnTo>
                      <a:pt x="760" y="782"/>
                    </a:lnTo>
                    <a:lnTo>
                      <a:pt x="762" y="777"/>
                    </a:lnTo>
                    <a:lnTo>
                      <a:pt x="763" y="773"/>
                    </a:lnTo>
                    <a:lnTo>
                      <a:pt x="763" y="773"/>
                    </a:lnTo>
                    <a:lnTo>
                      <a:pt x="758" y="760"/>
                    </a:lnTo>
                    <a:lnTo>
                      <a:pt x="755" y="755"/>
                    </a:lnTo>
                    <a:lnTo>
                      <a:pt x="752" y="754"/>
                    </a:lnTo>
                    <a:lnTo>
                      <a:pt x="750" y="751"/>
                    </a:lnTo>
                    <a:lnTo>
                      <a:pt x="750" y="751"/>
                    </a:lnTo>
                    <a:lnTo>
                      <a:pt x="742" y="751"/>
                    </a:lnTo>
                    <a:lnTo>
                      <a:pt x="735" y="752"/>
                    </a:lnTo>
                    <a:lnTo>
                      <a:pt x="735" y="752"/>
                    </a:lnTo>
                    <a:lnTo>
                      <a:pt x="724" y="784"/>
                    </a:lnTo>
                    <a:lnTo>
                      <a:pt x="717" y="799"/>
                    </a:lnTo>
                    <a:lnTo>
                      <a:pt x="711" y="814"/>
                    </a:lnTo>
                    <a:lnTo>
                      <a:pt x="702" y="827"/>
                    </a:lnTo>
                    <a:lnTo>
                      <a:pt x="695" y="832"/>
                    </a:lnTo>
                    <a:lnTo>
                      <a:pt x="690" y="837"/>
                    </a:lnTo>
                    <a:lnTo>
                      <a:pt x="683" y="841"/>
                    </a:lnTo>
                    <a:lnTo>
                      <a:pt x="676" y="845"/>
                    </a:lnTo>
                    <a:lnTo>
                      <a:pt x="668" y="848"/>
                    </a:lnTo>
                    <a:lnTo>
                      <a:pt x="659" y="849"/>
                    </a:lnTo>
                    <a:lnTo>
                      <a:pt x="659" y="849"/>
                    </a:lnTo>
                    <a:lnTo>
                      <a:pt x="638" y="848"/>
                    </a:lnTo>
                    <a:lnTo>
                      <a:pt x="616" y="846"/>
                    </a:lnTo>
                    <a:lnTo>
                      <a:pt x="593" y="846"/>
                    </a:lnTo>
                    <a:lnTo>
                      <a:pt x="571" y="845"/>
                    </a:lnTo>
                    <a:lnTo>
                      <a:pt x="561" y="844"/>
                    </a:lnTo>
                    <a:lnTo>
                      <a:pt x="550" y="841"/>
                    </a:lnTo>
                    <a:lnTo>
                      <a:pt x="540" y="838"/>
                    </a:lnTo>
                    <a:lnTo>
                      <a:pt x="531" y="834"/>
                    </a:lnTo>
                    <a:lnTo>
                      <a:pt x="522" y="829"/>
                    </a:lnTo>
                    <a:lnTo>
                      <a:pt x="514" y="823"/>
                    </a:lnTo>
                    <a:lnTo>
                      <a:pt x="507" y="816"/>
                    </a:lnTo>
                    <a:lnTo>
                      <a:pt x="501" y="807"/>
                    </a:lnTo>
                    <a:lnTo>
                      <a:pt x="501" y="807"/>
                    </a:lnTo>
                    <a:lnTo>
                      <a:pt x="489" y="808"/>
                    </a:lnTo>
                    <a:lnTo>
                      <a:pt x="477" y="811"/>
                    </a:lnTo>
                    <a:lnTo>
                      <a:pt x="466" y="815"/>
                    </a:lnTo>
                    <a:lnTo>
                      <a:pt x="456" y="821"/>
                    </a:lnTo>
                    <a:lnTo>
                      <a:pt x="447" y="828"/>
                    </a:lnTo>
                    <a:lnTo>
                      <a:pt x="438" y="834"/>
                    </a:lnTo>
                    <a:lnTo>
                      <a:pt x="421" y="850"/>
                    </a:lnTo>
                    <a:lnTo>
                      <a:pt x="406" y="867"/>
                    </a:lnTo>
                    <a:lnTo>
                      <a:pt x="389" y="883"/>
                    </a:lnTo>
                    <a:lnTo>
                      <a:pt x="379" y="891"/>
                    </a:lnTo>
                    <a:lnTo>
                      <a:pt x="370" y="896"/>
                    </a:lnTo>
                    <a:lnTo>
                      <a:pt x="360" y="901"/>
                    </a:lnTo>
                    <a:lnTo>
                      <a:pt x="349" y="905"/>
                    </a:lnTo>
                    <a:lnTo>
                      <a:pt x="349" y="905"/>
                    </a:lnTo>
                    <a:lnTo>
                      <a:pt x="346" y="898"/>
                    </a:lnTo>
                    <a:lnTo>
                      <a:pt x="342" y="891"/>
                    </a:lnTo>
                    <a:lnTo>
                      <a:pt x="340" y="883"/>
                    </a:lnTo>
                    <a:lnTo>
                      <a:pt x="338" y="875"/>
                    </a:lnTo>
                    <a:lnTo>
                      <a:pt x="338" y="858"/>
                    </a:lnTo>
                    <a:lnTo>
                      <a:pt x="338" y="842"/>
                    </a:lnTo>
                    <a:lnTo>
                      <a:pt x="338" y="842"/>
                    </a:lnTo>
                    <a:lnTo>
                      <a:pt x="335" y="838"/>
                    </a:lnTo>
                    <a:lnTo>
                      <a:pt x="333" y="837"/>
                    </a:lnTo>
                    <a:lnTo>
                      <a:pt x="326" y="834"/>
                    </a:lnTo>
                    <a:lnTo>
                      <a:pt x="318" y="833"/>
                    </a:lnTo>
                    <a:lnTo>
                      <a:pt x="316" y="831"/>
                    </a:lnTo>
                    <a:lnTo>
                      <a:pt x="313" y="828"/>
                    </a:lnTo>
                    <a:lnTo>
                      <a:pt x="313" y="828"/>
                    </a:lnTo>
                    <a:lnTo>
                      <a:pt x="316" y="819"/>
                    </a:lnTo>
                    <a:lnTo>
                      <a:pt x="316" y="812"/>
                    </a:lnTo>
                    <a:lnTo>
                      <a:pt x="313" y="807"/>
                    </a:lnTo>
                    <a:lnTo>
                      <a:pt x="309" y="804"/>
                    </a:lnTo>
                    <a:lnTo>
                      <a:pt x="295" y="797"/>
                    </a:lnTo>
                    <a:lnTo>
                      <a:pt x="287" y="791"/>
                    </a:lnTo>
                    <a:lnTo>
                      <a:pt x="278" y="785"/>
                    </a:lnTo>
                    <a:lnTo>
                      <a:pt x="278" y="785"/>
                    </a:lnTo>
                    <a:lnTo>
                      <a:pt x="274" y="781"/>
                    </a:lnTo>
                    <a:lnTo>
                      <a:pt x="269" y="778"/>
                    </a:lnTo>
                    <a:lnTo>
                      <a:pt x="258" y="776"/>
                    </a:lnTo>
                    <a:lnTo>
                      <a:pt x="246" y="775"/>
                    </a:lnTo>
                    <a:lnTo>
                      <a:pt x="235" y="773"/>
                    </a:lnTo>
                    <a:lnTo>
                      <a:pt x="209" y="773"/>
                    </a:lnTo>
                    <a:lnTo>
                      <a:pt x="196" y="772"/>
                    </a:lnTo>
                    <a:lnTo>
                      <a:pt x="183" y="769"/>
                    </a:lnTo>
                    <a:lnTo>
                      <a:pt x="183" y="769"/>
                    </a:lnTo>
                    <a:lnTo>
                      <a:pt x="173" y="767"/>
                    </a:lnTo>
                    <a:lnTo>
                      <a:pt x="166" y="761"/>
                    </a:lnTo>
                    <a:lnTo>
                      <a:pt x="150" y="750"/>
                    </a:lnTo>
                    <a:lnTo>
                      <a:pt x="142" y="745"/>
                    </a:lnTo>
                    <a:lnTo>
                      <a:pt x="134" y="739"/>
                    </a:lnTo>
                    <a:lnTo>
                      <a:pt x="125" y="735"/>
                    </a:lnTo>
                    <a:lnTo>
                      <a:pt x="116" y="733"/>
                    </a:lnTo>
                    <a:lnTo>
                      <a:pt x="116" y="733"/>
                    </a:lnTo>
                    <a:lnTo>
                      <a:pt x="110" y="733"/>
                    </a:lnTo>
                    <a:lnTo>
                      <a:pt x="106" y="734"/>
                    </a:lnTo>
                    <a:lnTo>
                      <a:pt x="97" y="738"/>
                    </a:lnTo>
                    <a:lnTo>
                      <a:pt x="93" y="739"/>
                    </a:lnTo>
                    <a:lnTo>
                      <a:pt x="87" y="739"/>
                    </a:lnTo>
                    <a:lnTo>
                      <a:pt x="82" y="739"/>
                    </a:lnTo>
                    <a:lnTo>
                      <a:pt x="77" y="737"/>
                    </a:lnTo>
                    <a:lnTo>
                      <a:pt x="77" y="737"/>
                    </a:lnTo>
                    <a:lnTo>
                      <a:pt x="74" y="728"/>
                    </a:lnTo>
                    <a:lnTo>
                      <a:pt x="72" y="720"/>
                    </a:lnTo>
                    <a:lnTo>
                      <a:pt x="67" y="713"/>
                    </a:lnTo>
                    <a:lnTo>
                      <a:pt x="61" y="708"/>
                    </a:lnTo>
                    <a:lnTo>
                      <a:pt x="55" y="703"/>
                    </a:lnTo>
                    <a:lnTo>
                      <a:pt x="47" y="699"/>
                    </a:lnTo>
                    <a:lnTo>
                      <a:pt x="31" y="692"/>
                    </a:lnTo>
                    <a:lnTo>
                      <a:pt x="31" y="692"/>
                    </a:lnTo>
                    <a:lnTo>
                      <a:pt x="30" y="686"/>
                    </a:lnTo>
                    <a:lnTo>
                      <a:pt x="27" y="679"/>
                    </a:lnTo>
                    <a:lnTo>
                      <a:pt x="25" y="674"/>
                    </a:lnTo>
                    <a:lnTo>
                      <a:pt x="20" y="669"/>
                    </a:lnTo>
                    <a:lnTo>
                      <a:pt x="1" y="651"/>
                    </a:lnTo>
                    <a:lnTo>
                      <a:pt x="1" y="651"/>
                    </a:lnTo>
                    <a:lnTo>
                      <a:pt x="0" y="645"/>
                    </a:lnTo>
                    <a:lnTo>
                      <a:pt x="0" y="639"/>
                    </a:lnTo>
                    <a:lnTo>
                      <a:pt x="0" y="634"/>
                    </a:lnTo>
                    <a:lnTo>
                      <a:pt x="3" y="630"/>
                    </a:lnTo>
                    <a:lnTo>
                      <a:pt x="3" y="630"/>
                    </a:lnTo>
                    <a:lnTo>
                      <a:pt x="13" y="626"/>
                    </a:lnTo>
                    <a:lnTo>
                      <a:pt x="25" y="623"/>
                    </a:lnTo>
                    <a:lnTo>
                      <a:pt x="50" y="619"/>
                    </a:lnTo>
                    <a:lnTo>
                      <a:pt x="73" y="618"/>
                    </a:lnTo>
                    <a:lnTo>
                      <a:pt x="97" y="617"/>
                    </a:lnTo>
                    <a:lnTo>
                      <a:pt x="97" y="617"/>
                    </a:lnTo>
                    <a:lnTo>
                      <a:pt x="100" y="609"/>
                    </a:lnTo>
                    <a:lnTo>
                      <a:pt x="106" y="601"/>
                    </a:lnTo>
                    <a:lnTo>
                      <a:pt x="116" y="587"/>
                    </a:lnTo>
                    <a:lnTo>
                      <a:pt x="128" y="575"/>
                    </a:lnTo>
                    <a:lnTo>
                      <a:pt x="133" y="569"/>
                    </a:lnTo>
                    <a:lnTo>
                      <a:pt x="136" y="563"/>
                    </a:lnTo>
                    <a:lnTo>
                      <a:pt x="136" y="563"/>
                    </a:lnTo>
                    <a:lnTo>
                      <a:pt x="138" y="559"/>
                    </a:lnTo>
                    <a:lnTo>
                      <a:pt x="141" y="557"/>
                    </a:lnTo>
                    <a:lnTo>
                      <a:pt x="146" y="554"/>
                    </a:lnTo>
                    <a:lnTo>
                      <a:pt x="149" y="552"/>
                    </a:lnTo>
                    <a:lnTo>
                      <a:pt x="150" y="549"/>
                    </a:lnTo>
                    <a:lnTo>
                      <a:pt x="151" y="545"/>
                    </a:lnTo>
                    <a:lnTo>
                      <a:pt x="153" y="540"/>
                    </a:lnTo>
                    <a:lnTo>
                      <a:pt x="153" y="540"/>
                    </a:lnTo>
                    <a:lnTo>
                      <a:pt x="151" y="536"/>
                    </a:lnTo>
                    <a:lnTo>
                      <a:pt x="149" y="529"/>
                    </a:lnTo>
                    <a:lnTo>
                      <a:pt x="140" y="515"/>
                    </a:lnTo>
                    <a:lnTo>
                      <a:pt x="134" y="506"/>
                    </a:lnTo>
                    <a:lnTo>
                      <a:pt x="132" y="497"/>
                    </a:lnTo>
                    <a:lnTo>
                      <a:pt x="130" y="489"/>
                    </a:lnTo>
                    <a:lnTo>
                      <a:pt x="130" y="485"/>
                    </a:lnTo>
                    <a:lnTo>
                      <a:pt x="132" y="481"/>
                    </a:lnTo>
                    <a:lnTo>
                      <a:pt x="132" y="481"/>
                    </a:lnTo>
                    <a:lnTo>
                      <a:pt x="140" y="481"/>
                    </a:lnTo>
                    <a:lnTo>
                      <a:pt x="147" y="481"/>
                    </a:lnTo>
                    <a:lnTo>
                      <a:pt x="154" y="480"/>
                    </a:lnTo>
                    <a:lnTo>
                      <a:pt x="160" y="479"/>
                    </a:lnTo>
                    <a:lnTo>
                      <a:pt x="167" y="475"/>
                    </a:lnTo>
                    <a:lnTo>
                      <a:pt x="172" y="471"/>
                    </a:lnTo>
                    <a:lnTo>
                      <a:pt x="177" y="467"/>
                    </a:lnTo>
                    <a:lnTo>
                      <a:pt x="181" y="462"/>
                    </a:lnTo>
                    <a:lnTo>
                      <a:pt x="189" y="450"/>
                    </a:lnTo>
                    <a:lnTo>
                      <a:pt x="196" y="436"/>
                    </a:lnTo>
                    <a:lnTo>
                      <a:pt x="200" y="421"/>
                    </a:lnTo>
                    <a:lnTo>
                      <a:pt x="201" y="407"/>
                    </a:lnTo>
                    <a:lnTo>
                      <a:pt x="201" y="407"/>
                    </a:lnTo>
                    <a:lnTo>
                      <a:pt x="219" y="395"/>
                    </a:lnTo>
                    <a:lnTo>
                      <a:pt x="237" y="385"/>
                    </a:lnTo>
                    <a:lnTo>
                      <a:pt x="256" y="376"/>
                    </a:lnTo>
                    <a:lnTo>
                      <a:pt x="274" y="365"/>
                    </a:lnTo>
                    <a:lnTo>
                      <a:pt x="274" y="365"/>
                    </a:lnTo>
                    <a:lnTo>
                      <a:pt x="286" y="357"/>
                    </a:lnTo>
                    <a:lnTo>
                      <a:pt x="296" y="348"/>
                    </a:lnTo>
                    <a:lnTo>
                      <a:pt x="308" y="342"/>
                    </a:lnTo>
                    <a:lnTo>
                      <a:pt x="314" y="339"/>
                    </a:lnTo>
                    <a:lnTo>
                      <a:pt x="321" y="338"/>
                    </a:lnTo>
                    <a:lnTo>
                      <a:pt x="321" y="338"/>
                    </a:lnTo>
                    <a:lnTo>
                      <a:pt x="336" y="297"/>
                    </a:lnTo>
                    <a:lnTo>
                      <a:pt x="346" y="276"/>
                    </a:lnTo>
                    <a:lnTo>
                      <a:pt x="355" y="257"/>
                    </a:lnTo>
                    <a:lnTo>
                      <a:pt x="366" y="237"/>
                    </a:lnTo>
                    <a:lnTo>
                      <a:pt x="373" y="230"/>
                    </a:lnTo>
                    <a:lnTo>
                      <a:pt x="381" y="222"/>
                    </a:lnTo>
                    <a:lnTo>
                      <a:pt x="389" y="215"/>
                    </a:lnTo>
                    <a:lnTo>
                      <a:pt x="396" y="209"/>
                    </a:lnTo>
                    <a:lnTo>
                      <a:pt x="407" y="205"/>
                    </a:lnTo>
                    <a:lnTo>
                      <a:pt x="417" y="202"/>
                    </a:lnTo>
                    <a:lnTo>
                      <a:pt x="417" y="202"/>
                    </a:lnTo>
                    <a:lnTo>
                      <a:pt x="415" y="190"/>
                    </a:lnTo>
                    <a:lnTo>
                      <a:pt x="412" y="180"/>
                    </a:lnTo>
                    <a:lnTo>
                      <a:pt x="403" y="155"/>
                    </a:lnTo>
                    <a:lnTo>
                      <a:pt x="393" y="130"/>
                    </a:lnTo>
                    <a:lnTo>
                      <a:pt x="383" y="106"/>
                    </a:lnTo>
                    <a:lnTo>
                      <a:pt x="379" y="94"/>
                    </a:lnTo>
                    <a:lnTo>
                      <a:pt x="378" y="82"/>
                    </a:lnTo>
                    <a:lnTo>
                      <a:pt x="377" y="70"/>
                    </a:lnTo>
                    <a:lnTo>
                      <a:pt x="378" y="59"/>
                    </a:lnTo>
                    <a:lnTo>
                      <a:pt x="382" y="48"/>
                    </a:lnTo>
                    <a:lnTo>
                      <a:pt x="389" y="38"/>
                    </a:lnTo>
                    <a:lnTo>
                      <a:pt x="396" y="29"/>
                    </a:lnTo>
                    <a:lnTo>
                      <a:pt x="409" y="20"/>
                    </a:lnTo>
                    <a:lnTo>
                      <a:pt x="409" y="20"/>
                    </a:lnTo>
                    <a:lnTo>
                      <a:pt x="411" y="10"/>
                    </a:lnTo>
                    <a:lnTo>
                      <a:pt x="413" y="1"/>
                    </a:lnTo>
                    <a:lnTo>
                      <a:pt x="413" y="1"/>
                    </a:lnTo>
                    <a:lnTo>
                      <a:pt x="420" y="0"/>
                    </a:lnTo>
                    <a:lnTo>
                      <a:pt x="426" y="0"/>
                    </a:lnTo>
                    <a:lnTo>
                      <a:pt x="433" y="1"/>
                    </a:lnTo>
                    <a:lnTo>
                      <a:pt x="439" y="3"/>
                    </a:lnTo>
                    <a:lnTo>
                      <a:pt x="451" y="8"/>
                    </a:lnTo>
                    <a:lnTo>
                      <a:pt x="462" y="16"/>
                    </a:lnTo>
                    <a:lnTo>
                      <a:pt x="472" y="25"/>
                    </a:lnTo>
                    <a:lnTo>
                      <a:pt x="481" y="34"/>
                    </a:lnTo>
                    <a:lnTo>
                      <a:pt x="497" y="52"/>
                    </a:lnTo>
                    <a:lnTo>
                      <a:pt x="497" y="52"/>
                    </a:lnTo>
                    <a:lnTo>
                      <a:pt x="531" y="90"/>
                    </a:lnTo>
                    <a:lnTo>
                      <a:pt x="546" y="110"/>
                    </a:lnTo>
                    <a:lnTo>
                      <a:pt x="558" y="126"/>
                    </a:lnTo>
                    <a:lnTo>
                      <a:pt x="558" y="126"/>
                    </a:lnTo>
                    <a:lnTo>
                      <a:pt x="558" y="130"/>
                    </a:lnTo>
                    <a:lnTo>
                      <a:pt x="558" y="134"/>
                    </a:lnTo>
                    <a:lnTo>
                      <a:pt x="558" y="137"/>
                    </a:lnTo>
                    <a:lnTo>
                      <a:pt x="559" y="141"/>
                    </a:lnTo>
                    <a:lnTo>
                      <a:pt x="559" y="141"/>
                    </a:lnTo>
                    <a:lnTo>
                      <a:pt x="571" y="154"/>
                    </a:lnTo>
                    <a:lnTo>
                      <a:pt x="584" y="168"/>
                    </a:lnTo>
                    <a:lnTo>
                      <a:pt x="613" y="196"/>
                    </a:lnTo>
                    <a:lnTo>
                      <a:pt x="646" y="223"/>
                    </a:lnTo>
                    <a:lnTo>
                      <a:pt x="681" y="249"/>
                    </a:lnTo>
                    <a:lnTo>
                      <a:pt x="717" y="274"/>
                    </a:lnTo>
                    <a:lnTo>
                      <a:pt x="754" y="297"/>
                    </a:lnTo>
                    <a:lnTo>
                      <a:pt x="792" y="319"/>
                    </a:lnTo>
                    <a:lnTo>
                      <a:pt x="828" y="340"/>
                    </a:lnTo>
                    <a:lnTo>
                      <a:pt x="828" y="340"/>
                    </a:lnTo>
                    <a:lnTo>
                      <a:pt x="839" y="344"/>
                    </a:lnTo>
                    <a:lnTo>
                      <a:pt x="849" y="348"/>
                    </a:lnTo>
                    <a:lnTo>
                      <a:pt x="870" y="356"/>
                    </a:lnTo>
                    <a:lnTo>
                      <a:pt x="891" y="362"/>
                    </a:lnTo>
                    <a:lnTo>
                      <a:pt x="912" y="370"/>
                    </a:lnTo>
                    <a:lnTo>
                      <a:pt x="912" y="370"/>
                    </a:lnTo>
                    <a:lnTo>
                      <a:pt x="922" y="377"/>
                    </a:lnTo>
                    <a:lnTo>
                      <a:pt x="932" y="383"/>
                    </a:lnTo>
                    <a:lnTo>
                      <a:pt x="953" y="398"/>
                    </a:lnTo>
                    <a:lnTo>
                      <a:pt x="964" y="404"/>
                    </a:lnTo>
                    <a:lnTo>
                      <a:pt x="974" y="409"/>
                    </a:lnTo>
                    <a:lnTo>
                      <a:pt x="986" y="413"/>
                    </a:lnTo>
                    <a:lnTo>
                      <a:pt x="999" y="416"/>
                    </a:lnTo>
                    <a:lnTo>
                      <a:pt x="999" y="416"/>
                    </a:lnTo>
                    <a:lnTo>
                      <a:pt x="1011" y="429"/>
                    </a:lnTo>
                    <a:lnTo>
                      <a:pt x="1024" y="441"/>
                    </a:lnTo>
                    <a:lnTo>
                      <a:pt x="1038" y="450"/>
                    </a:lnTo>
                    <a:lnTo>
                      <a:pt x="1052" y="460"/>
                    </a:lnTo>
                    <a:lnTo>
                      <a:pt x="1082" y="479"/>
                    </a:lnTo>
                    <a:lnTo>
                      <a:pt x="1095" y="488"/>
                    </a:lnTo>
                    <a:lnTo>
                      <a:pt x="1110" y="499"/>
                    </a:lnTo>
                    <a:lnTo>
                      <a:pt x="1110" y="499"/>
                    </a:lnTo>
                    <a:lnTo>
                      <a:pt x="1116" y="507"/>
                    </a:lnTo>
                    <a:lnTo>
                      <a:pt x="1123" y="516"/>
                    </a:lnTo>
                    <a:lnTo>
                      <a:pt x="1129" y="524"/>
                    </a:lnTo>
                    <a:lnTo>
                      <a:pt x="1136" y="532"/>
                    </a:lnTo>
                    <a:lnTo>
                      <a:pt x="1136" y="532"/>
                    </a:lnTo>
                    <a:lnTo>
                      <a:pt x="1151" y="546"/>
                    </a:lnTo>
                    <a:lnTo>
                      <a:pt x="1168" y="559"/>
                    </a:lnTo>
                    <a:lnTo>
                      <a:pt x="1205" y="584"/>
                    </a:lnTo>
                    <a:lnTo>
                      <a:pt x="1239" y="609"/>
                    </a:lnTo>
                    <a:lnTo>
                      <a:pt x="1256" y="622"/>
                    </a:lnTo>
                    <a:lnTo>
                      <a:pt x="1271" y="636"/>
                    </a:lnTo>
                    <a:lnTo>
                      <a:pt x="1271" y="636"/>
                    </a:lnTo>
                    <a:lnTo>
                      <a:pt x="1294" y="656"/>
                    </a:lnTo>
                    <a:lnTo>
                      <a:pt x="1303" y="665"/>
                    </a:lnTo>
                    <a:lnTo>
                      <a:pt x="1311" y="678"/>
                    </a:lnTo>
                    <a:lnTo>
                      <a:pt x="1311" y="6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>
                  <a:defRPr/>
                </a:pPr>
                <a:endParaRPr lang="ko-KR" altLang="en-US" sz="11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933117" y="3429195"/>
                <a:ext cx="714015" cy="7009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강서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강서등촌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강서방화</a:t>
                </a:r>
              </a:p>
            </p:txBody>
          </p:sp>
        </p:grpSp>
        <p:grpSp>
          <p:nvGrpSpPr>
            <p:cNvPr id="101400" name="그룹 54"/>
            <p:cNvGrpSpPr>
              <a:grpSpLocks/>
            </p:cNvGrpSpPr>
            <p:nvPr/>
          </p:nvGrpSpPr>
          <p:grpSpPr bwMode="auto">
            <a:xfrm>
              <a:off x="1231829" y="4539013"/>
              <a:ext cx="1249748" cy="683212"/>
              <a:chOff x="1231829" y="4539013"/>
              <a:chExt cx="1249748" cy="683212"/>
            </a:xfrm>
          </p:grpSpPr>
          <p:sp>
            <p:nvSpPr>
              <p:cNvPr id="123" name="Freeform 29"/>
              <p:cNvSpPr>
                <a:spLocks/>
              </p:cNvSpPr>
              <p:nvPr/>
            </p:nvSpPr>
            <p:spPr bwMode="auto">
              <a:xfrm>
                <a:off x="1231829" y="4539013"/>
                <a:ext cx="1249748" cy="683212"/>
              </a:xfrm>
              <a:custGeom>
                <a:avLst/>
                <a:gdLst/>
                <a:ahLst/>
                <a:cxnLst>
                  <a:cxn ang="0">
                    <a:pos x="1013" y="452"/>
                  </a:cxn>
                  <a:cxn ang="0">
                    <a:pos x="993" y="488"/>
                  </a:cxn>
                  <a:cxn ang="0">
                    <a:pos x="906" y="491"/>
                  </a:cxn>
                  <a:cxn ang="0">
                    <a:pos x="849" y="456"/>
                  </a:cxn>
                  <a:cxn ang="0">
                    <a:pos x="781" y="399"/>
                  </a:cxn>
                  <a:cxn ang="0">
                    <a:pos x="726" y="391"/>
                  </a:cxn>
                  <a:cxn ang="0">
                    <a:pos x="710" y="365"/>
                  </a:cxn>
                  <a:cxn ang="0">
                    <a:pos x="687" y="347"/>
                  </a:cxn>
                  <a:cxn ang="0">
                    <a:pos x="647" y="311"/>
                  </a:cxn>
                  <a:cxn ang="0">
                    <a:pos x="609" y="323"/>
                  </a:cxn>
                  <a:cxn ang="0">
                    <a:pos x="557" y="360"/>
                  </a:cxn>
                  <a:cxn ang="0">
                    <a:pos x="501" y="407"/>
                  </a:cxn>
                  <a:cxn ang="0">
                    <a:pos x="478" y="435"/>
                  </a:cxn>
                  <a:cxn ang="0">
                    <a:pos x="414" y="459"/>
                  </a:cxn>
                  <a:cxn ang="0">
                    <a:pos x="383" y="508"/>
                  </a:cxn>
                  <a:cxn ang="0">
                    <a:pos x="361" y="554"/>
                  </a:cxn>
                  <a:cxn ang="0">
                    <a:pos x="328" y="531"/>
                  </a:cxn>
                  <a:cxn ang="0">
                    <a:pos x="257" y="538"/>
                  </a:cxn>
                  <a:cxn ang="0">
                    <a:pos x="220" y="514"/>
                  </a:cxn>
                  <a:cxn ang="0">
                    <a:pos x="181" y="528"/>
                  </a:cxn>
                  <a:cxn ang="0">
                    <a:pos x="79" y="531"/>
                  </a:cxn>
                  <a:cxn ang="0">
                    <a:pos x="56" y="566"/>
                  </a:cxn>
                  <a:cxn ang="0">
                    <a:pos x="19" y="544"/>
                  </a:cxn>
                  <a:cxn ang="0">
                    <a:pos x="58" y="484"/>
                  </a:cxn>
                  <a:cxn ang="0">
                    <a:pos x="73" y="438"/>
                  </a:cxn>
                  <a:cxn ang="0">
                    <a:pos x="70" y="396"/>
                  </a:cxn>
                  <a:cxn ang="0">
                    <a:pos x="112" y="371"/>
                  </a:cxn>
                  <a:cxn ang="0">
                    <a:pos x="103" y="343"/>
                  </a:cxn>
                  <a:cxn ang="0">
                    <a:pos x="32" y="335"/>
                  </a:cxn>
                  <a:cxn ang="0">
                    <a:pos x="10" y="301"/>
                  </a:cxn>
                  <a:cxn ang="0">
                    <a:pos x="2" y="235"/>
                  </a:cxn>
                  <a:cxn ang="0">
                    <a:pos x="62" y="220"/>
                  </a:cxn>
                  <a:cxn ang="0">
                    <a:pos x="78" y="192"/>
                  </a:cxn>
                  <a:cxn ang="0">
                    <a:pos x="101" y="168"/>
                  </a:cxn>
                  <a:cxn ang="0">
                    <a:pos x="108" y="115"/>
                  </a:cxn>
                  <a:cxn ang="0">
                    <a:pos x="171" y="89"/>
                  </a:cxn>
                  <a:cxn ang="0">
                    <a:pos x="208" y="109"/>
                  </a:cxn>
                  <a:cxn ang="0">
                    <a:pos x="233" y="155"/>
                  </a:cxn>
                  <a:cxn ang="0">
                    <a:pos x="274" y="163"/>
                  </a:cxn>
                  <a:cxn ang="0">
                    <a:pos x="334" y="119"/>
                  </a:cxn>
                  <a:cxn ang="0">
                    <a:pos x="401" y="86"/>
                  </a:cxn>
                  <a:cxn ang="0">
                    <a:pos x="437" y="77"/>
                  </a:cxn>
                  <a:cxn ang="0">
                    <a:pos x="507" y="85"/>
                  </a:cxn>
                  <a:cxn ang="0">
                    <a:pos x="540" y="109"/>
                  </a:cxn>
                  <a:cxn ang="0">
                    <a:pos x="574" y="122"/>
                  </a:cxn>
                  <a:cxn ang="0">
                    <a:pos x="585" y="146"/>
                  </a:cxn>
                  <a:cxn ang="0">
                    <a:pos x="652" y="150"/>
                  </a:cxn>
                  <a:cxn ang="0">
                    <a:pos x="680" y="117"/>
                  </a:cxn>
                  <a:cxn ang="0">
                    <a:pos x="726" y="57"/>
                  </a:cxn>
                  <a:cxn ang="0">
                    <a:pos x="832" y="23"/>
                  </a:cxn>
                  <a:cxn ang="0">
                    <a:pos x="906" y="68"/>
                  </a:cxn>
                  <a:cxn ang="0">
                    <a:pos x="932" y="122"/>
                  </a:cxn>
                  <a:cxn ang="0">
                    <a:pos x="935" y="248"/>
                  </a:cxn>
                  <a:cxn ang="0">
                    <a:pos x="965" y="348"/>
                  </a:cxn>
                  <a:cxn ang="0">
                    <a:pos x="1014" y="401"/>
                  </a:cxn>
                </a:cxnLst>
                <a:rect l="0" t="0" r="r" b="b"/>
                <a:pathLst>
                  <a:path w="1039" h="568">
                    <a:moveTo>
                      <a:pt x="1039" y="411"/>
                    </a:moveTo>
                    <a:lnTo>
                      <a:pt x="1039" y="411"/>
                    </a:lnTo>
                    <a:lnTo>
                      <a:pt x="1035" y="420"/>
                    </a:lnTo>
                    <a:lnTo>
                      <a:pt x="1031" y="429"/>
                    </a:lnTo>
                    <a:lnTo>
                      <a:pt x="1020" y="444"/>
                    </a:lnTo>
                    <a:lnTo>
                      <a:pt x="1013" y="452"/>
                    </a:lnTo>
                    <a:lnTo>
                      <a:pt x="1009" y="461"/>
                    </a:lnTo>
                    <a:lnTo>
                      <a:pt x="1005" y="471"/>
                    </a:lnTo>
                    <a:lnTo>
                      <a:pt x="1005" y="480"/>
                    </a:lnTo>
                    <a:lnTo>
                      <a:pt x="1005" y="480"/>
                    </a:lnTo>
                    <a:lnTo>
                      <a:pt x="1000" y="485"/>
                    </a:lnTo>
                    <a:lnTo>
                      <a:pt x="993" y="488"/>
                    </a:lnTo>
                    <a:lnTo>
                      <a:pt x="987" y="490"/>
                    </a:lnTo>
                    <a:lnTo>
                      <a:pt x="979" y="493"/>
                    </a:lnTo>
                    <a:lnTo>
                      <a:pt x="961" y="495"/>
                    </a:lnTo>
                    <a:lnTo>
                      <a:pt x="943" y="495"/>
                    </a:lnTo>
                    <a:lnTo>
                      <a:pt x="924" y="494"/>
                    </a:lnTo>
                    <a:lnTo>
                      <a:pt x="906" y="491"/>
                    </a:lnTo>
                    <a:lnTo>
                      <a:pt x="890" y="486"/>
                    </a:lnTo>
                    <a:lnTo>
                      <a:pt x="877" y="481"/>
                    </a:lnTo>
                    <a:lnTo>
                      <a:pt x="877" y="481"/>
                    </a:lnTo>
                    <a:lnTo>
                      <a:pt x="871" y="477"/>
                    </a:lnTo>
                    <a:lnTo>
                      <a:pt x="863" y="471"/>
                    </a:lnTo>
                    <a:lnTo>
                      <a:pt x="849" y="456"/>
                    </a:lnTo>
                    <a:lnTo>
                      <a:pt x="834" y="441"/>
                    </a:lnTo>
                    <a:lnTo>
                      <a:pt x="817" y="425"/>
                    </a:lnTo>
                    <a:lnTo>
                      <a:pt x="810" y="417"/>
                    </a:lnTo>
                    <a:lnTo>
                      <a:pt x="800" y="411"/>
                    </a:lnTo>
                    <a:lnTo>
                      <a:pt x="791" y="404"/>
                    </a:lnTo>
                    <a:lnTo>
                      <a:pt x="781" y="399"/>
                    </a:lnTo>
                    <a:lnTo>
                      <a:pt x="770" y="395"/>
                    </a:lnTo>
                    <a:lnTo>
                      <a:pt x="760" y="394"/>
                    </a:lnTo>
                    <a:lnTo>
                      <a:pt x="748" y="394"/>
                    </a:lnTo>
                    <a:lnTo>
                      <a:pt x="737" y="395"/>
                    </a:lnTo>
                    <a:lnTo>
                      <a:pt x="737" y="395"/>
                    </a:lnTo>
                    <a:lnTo>
                      <a:pt x="726" y="391"/>
                    </a:lnTo>
                    <a:lnTo>
                      <a:pt x="726" y="391"/>
                    </a:lnTo>
                    <a:lnTo>
                      <a:pt x="727" y="382"/>
                    </a:lnTo>
                    <a:lnTo>
                      <a:pt x="726" y="375"/>
                    </a:lnTo>
                    <a:lnTo>
                      <a:pt x="722" y="371"/>
                    </a:lnTo>
                    <a:lnTo>
                      <a:pt x="717" y="368"/>
                    </a:lnTo>
                    <a:lnTo>
                      <a:pt x="710" y="365"/>
                    </a:lnTo>
                    <a:lnTo>
                      <a:pt x="704" y="364"/>
                    </a:lnTo>
                    <a:lnTo>
                      <a:pt x="690" y="362"/>
                    </a:lnTo>
                    <a:lnTo>
                      <a:pt x="690" y="362"/>
                    </a:lnTo>
                    <a:lnTo>
                      <a:pt x="690" y="356"/>
                    </a:lnTo>
                    <a:lnTo>
                      <a:pt x="690" y="351"/>
                    </a:lnTo>
                    <a:lnTo>
                      <a:pt x="687" y="347"/>
                    </a:lnTo>
                    <a:lnTo>
                      <a:pt x="686" y="343"/>
                    </a:lnTo>
                    <a:lnTo>
                      <a:pt x="679" y="335"/>
                    </a:lnTo>
                    <a:lnTo>
                      <a:pt x="671" y="330"/>
                    </a:lnTo>
                    <a:lnTo>
                      <a:pt x="662" y="325"/>
                    </a:lnTo>
                    <a:lnTo>
                      <a:pt x="654" y="319"/>
                    </a:lnTo>
                    <a:lnTo>
                      <a:pt x="647" y="311"/>
                    </a:lnTo>
                    <a:lnTo>
                      <a:pt x="644" y="308"/>
                    </a:lnTo>
                    <a:lnTo>
                      <a:pt x="641" y="302"/>
                    </a:lnTo>
                    <a:lnTo>
                      <a:pt x="641" y="302"/>
                    </a:lnTo>
                    <a:lnTo>
                      <a:pt x="634" y="309"/>
                    </a:lnTo>
                    <a:lnTo>
                      <a:pt x="626" y="314"/>
                    </a:lnTo>
                    <a:lnTo>
                      <a:pt x="609" y="323"/>
                    </a:lnTo>
                    <a:lnTo>
                      <a:pt x="592" y="330"/>
                    </a:lnTo>
                    <a:lnTo>
                      <a:pt x="584" y="335"/>
                    </a:lnTo>
                    <a:lnTo>
                      <a:pt x="576" y="340"/>
                    </a:lnTo>
                    <a:lnTo>
                      <a:pt x="576" y="340"/>
                    </a:lnTo>
                    <a:lnTo>
                      <a:pt x="566" y="349"/>
                    </a:lnTo>
                    <a:lnTo>
                      <a:pt x="557" y="360"/>
                    </a:lnTo>
                    <a:lnTo>
                      <a:pt x="538" y="381"/>
                    </a:lnTo>
                    <a:lnTo>
                      <a:pt x="529" y="391"/>
                    </a:lnTo>
                    <a:lnTo>
                      <a:pt x="519" y="399"/>
                    </a:lnTo>
                    <a:lnTo>
                      <a:pt x="512" y="403"/>
                    </a:lnTo>
                    <a:lnTo>
                      <a:pt x="507" y="405"/>
                    </a:lnTo>
                    <a:lnTo>
                      <a:pt x="501" y="407"/>
                    </a:lnTo>
                    <a:lnTo>
                      <a:pt x="493" y="408"/>
                    </a:lnTo>
                    <a:lnTo>
                      <a:pt x="493" y="408"/>
                    </a:lnTo>
                    <a:lnTo>
                      <a:pt x="490" y="416"/>
                    </a:lnTo>
                    <a:lnTo>
                      <a:pt x="486" y="424"/>
                    </a:lnTo>
                    <a:lnTo>
                      <a:pt x="482" y="429"/>
                    </a:lnTo>
                    <a:lnTo>
                      <a:pt x="478" y="435"/>
                    </a:lnTo>
                    <a:lnTo>
                      <a:pt x="473" y="441"/>
                    </a:lnTo>
                    <a:lnTo>
                      <a:pt x="468" y="444"/>
                    </a:lnTo>
                    <a:lnTo>
                      <a:pt x="456" y="451"/>
                    </a:lnTo>
                    <a:lnTo>
                      <a:pt x="443" y="456"/>
                    </a:lnTo>
                    <a:lnTo>
                      <a:pt x="430" y="459"/>
                    </a:lnTo>
                    <a:lnTo>
                      <a:pt x="414" y="459"/>
                    </a:lnTo>
                    <a:lnTo>
                      <a:pt x="399" y="458"/>
                    </a:lnTo>
                    <a:lnTo>
                      <a:pt x="399" y="458"/>
                    </a:lnTo>
                    <a:lnTo>
                      <a:pt x="394" y="463"/>
                    </a:lnTo>
                    <a:lnTo>
                      <a:pt x="390" y="468"/>
                    </a:lnTo>
                    <a:lnTo>
                      <a:pt x="390" y="468"/>
                    </a:lnTo>
                    <a:lnTo>
                      <a:pt x="383" y="508"/>
                    </a:lnTo>
                    <a:lnTo>
                      <a:pt x="379" y="549"/>
                    </a:lnTo>
                    <a:lnTo>
                      <a:pt x="379" y="549"/>
                    </a:lnTo>
                    <a:lnTo>
                      <a:pt x="375" y="551"/>
                    </a:lnTo>
                    <a:lnTo>
                      <a:pt x="371" y="554"/>
                    </a:lnTo>
                    <a:lnTo>
                      <a:pt x="366" y="554"/>
                    </a:lnTo>
                    <a:lnTo>
                      <a:pt x="361" y="554"/>
                    </a:lnTo>
                    <a:lnTo>
                      <a:pt x="361" y="554"/>
                    </a:lnTo>
                    <a:lnTo>
                      <a:pt x="356" y="545"/>
                    </a:lnTo>
                    <a:lnTo>
                      <a:pt x="349" y="540"/>
                    </a:lnTo>
                    <a:lnTo>
                      <a:pt x="343" y="534"/>
                    </a:lnTo>
                    <a:lnTo>
                      <a:pt x="336" y="532"/>
                    </a:lnTo>
                    <a:lnTo>
                      <a:pt x="328" y="531"/>
                    </a:lnTo>
                    <a:lnTo>
                      <a:pt x="321" y="529"/>
                    </a:lnTo>
                    <a:lnTo>
                      <a:pt x="305" y="532"/>
                    </a:lnTo>
                    <a:lnTo>
                      <a:pt x="289" y="534"/>
                    </a:lnTo>
                    <a:lnTo>
                      <a:pt x="272" y="537"/>
                    </a:lnTo>
                    <a:lnTo>
                      <a:pt x="264" y="538"/>
                    </a:lnTo>
                    <a:lnTo>
                      <a:pt x="257" y="538"/>
                    </a:lnTo>
                    <a:lnTo>
                      <a:pt x="249" y="537"/>
                    </a:lnTo>
                    <a:lnTo>
                      <a:pt x="241" y="534"/>
                    </a:lnTo>
                    <a:lnTo>
                      <a:pt x="241" y="534"/>
                    </a:lnTo>
                    <a:lnTo>
                      <a:pt x="236" y="527"/>
                    </a:lnTo>
                    <a:lnTo>
                      <a:pt x="229" y="519"/>
                    </a:lnTo>
                    <a:lnTo>
                      <a:pt x="220" y="514"/>
                    </a:lnTo>
                    <a:lnTo>
                      <a:pt x="211" y="511"/>
                    </a:lnTo>
                    <a:lnTo>
                      <a:pt x="211" y="511"/>
                    </a:lnTo>
                    <a:lnTo>
                      <a:pt x="203" y="518"/>
                    </a:lnTo>
                    <a:lnTo>
                      <a:pt x="197" y="521"/>
                    </a:lnTo>
                    <a:lnTo>
                      <a:pt x="189" y="525"/>
                    </a:lnTo>
                    <a:lnTo>
                      <a:pt x="181" y="528"/>
                    </a:lnTo>
                    <a:lnTo>
                      <a:pt x="164" y="531"/>
                    </a:lnTo>
                    <a:lnTo>
                      <a:pt x="147" y="532"/>
                    </a:lnTo>
                    <a:lnTo>
                      <a:pt x="113" y="529"/>
                    </a:lnTo>
                    <a:lnTo>
                      <a:pt x="96" y="529"/>
                    </a:lnTo>
                    <a:lnTo>
                      <a:pt x="79" y="531"/>
                    </a:lnTo>
                    <a:lnTo>
                      <a:pt x="79" y="531"/>
                    </a:lnTo>
                    <a:lnTo>
                      <a:pt x="75" y="536"/>
                    </a:lnTo>
                    <a:lnTo>
                      <a:pt x="73" y="541"/>
                    </a:lnTo>
                    <a:lnTo>
                      <a:pt x="68" y="551"/>
                    </a:lnTo>
                    <a:lnTo>
                      <a:pt x="65" y="557"/>
                    </a:lnTo>
                    <a:lnTo>
                      <a:pt x="61" y="562"/>
                    </a:lnTo>
                    <a:lnTo>
                      <a:pt x="56" y="566"/>
                    </a:lnTo>
                    <a:lnTo>
                      <a:pt x="49" y="568"/>
                    </a:lnTo>
                    <a:lnTo>
                      <a:pt x="49" y="568"/>
                    </a:lnTo>
                    <a:lnTo>
                      <a:pt x="36" y="562"/>
                    </a:lnTo>
                    <a:lnTo>
                      <a:pt x="27" y="557"/>
                    </a:lnTo>
                    <a:lnTo>
                      <a:pt x="22" y="550"/>
                    </a:lnTo>
                    <a:lnTo>
                      <a:pt x="19" y="544"/>
                    </a:lnTo>
                    <a:lnTo>
                      <a:pt x="19" y="536"/>
                    </a:lnTo>
                    <a:lnTo>
                      <a:pt x="22" y="529"/>
                    </a:lnTo>
                    <a:lnTo>
                      <a:pt x="26" y="521"/>
                    </a:lnTo>
                    <a:lnTo>
                      <a:pt x="31" y="515"/>
                    </a:lnTo>
                    <a:lnTo>
                      <a:pt x="44" y="499"/>
                    </a:lnTo>
                    <a:lnTo>
                      <a:pt x="58" y="484"/>
                    </a:lnTo>
                    <a:lnTo>
                      <a:pt x="65" y="476"/>
                    </a:lnTo>
                    <a:lnTo>
                      <a:pt x="70" y="468"/>
                    </a:lnTo>
                    <a:lnTo>
                      <a:pt x="74" y="460"/>
                    </a:lnTo>
                    <a:lnTo>
                      <a:pt x="77" y="452"/>
                    </a:lnTo>
                    <a:lnTo>
                      <a:pt x="77" y="452"/>
                    </a:lnTo>
                    <a:lnTo>
                      <a:pt x="73" y="438"/>
                    </a:lnTo>
                    <a:lnTo>
                      <a:pt x="69" y="424"/>
                    </a:lnTo>
                    <a:lnTo>
                      <a:pt x="68" y="417"/>
                    </a:lnTo>
                    <a:lnTo>
                      <a:pt x="68" y="409"/>
                    </a:lnTo>
                    <a:lnTo>
                      <a:pt x="68" y="403"/>
                    </a:lnTo>
                    <a:lnTo>
                      <a:pt x="70" y="396"/>
                    </a:lnTo>
                    <a:lnTo>
                      <a:pt x="70" y="396"/>
                    </a:lnTo>
                    <a:lnTo>
                      <a:pt x="82" y="392"/>
                    </a:lnTo>
                    <a:lnTo>
                      <a:pt x="94" y="388"/>
                    </a:lnTo>
                    <a:lnTo>
                      <a:pt x="99" y="386"/>
                    </a:lnTo>
                    <a:lnTo>
                      <a:pt x="104" y="382"/>
                    </a:lnTo>
                    <a:lnTo>
                      <a:pt x="108" y="378"/>
                    </a:lnTo>
                    <a:lnTo>
                      <a:pt x="112" y="371"/>
                    </a:lnTo>
                    <a:lnTo>
                      <a:pt x="112" y="371"/>
                    </a:lnTo>
                    <a:lnTo>
                      <a:pt x="113" y="362"/>
                    </a:lnTo>
                    <a:lnTo>
                      <a:pt x="112" y="353"/>
                    </a:lnTo>
                    <a:lnTo>
                      <a:pt x="112" y="353"/>
                    </a:lnTo>
                    <a:lnTo>
                      <a:pt x="108" y="347"/>
                    </a:lnTo>
                    <a:lnTo>
                      <a:pt x="103" y="343"/>
                    </a:lnTo>
                    <a:lnTo>
                      <a:pt x="98" y="339"/>
                    </a:lnTo>
                    <a:lnTo>
                      <a:pt x="92" y="336"/>
                    </a:lnTo>
                    <a:lnTo>
                      <a:pt x="81" y="334"/>
                    </a:lnTo>
                    <a:lnTo>
                      <a:pt x="69" y="334"/>
                    </a:lnTo>
                    <a:lnTo>
                      <a:pt x="45" y="335"/>
                    </a:lnTo>
                    <a:lnTo>
                      <a:pt x="32" y="335"/>
                    </a:lnTo>
                    <a:lnTo>
                      <a:pt x="21" y="334"/>
                    </a:lnTo>
                    <a:lnTo>
                      <a:pt x="21" y="334"/>
                    </a:lnTo>
                    <a:lnTo>
                      <a:pt x="10" y="325"/>
                    </a:lnTo>
                    <a:lnTo>
                      <a:pt x="10" y="325"/>
                    </a:lnTo>
                    <a:lnTo>
                      <a:pt x="11" y="313"/>
                    </a:lnTo>
                    <a:lnTo>
                      <a:pt x="10" y="301"/>
                    </a:lnTo>
                    <a:lnTo>
                      <a:pt x="8" y="291"/>
                    </a:lnTo>
                    <a:lnTo>
                      <a:pt x="4" y="279"/>
                    </a:lnTo>
                    <a:lnTo>
                      <a:pt x="1" y="268"/>
                    </a:lnTo>
                    <a:lnTo>
                      <a:pt x="0" y="257"/>
                    </a:lnTo>
                    <a:lnTo>
                      <a:pt x="0" y="246"/>
                    </a:lnTo>
                    <a:lnTo>
                      <a:pt x="2" y="235"/>
                    </a:lnTo>
                    <a:lnTo>
                      <a:pt x="2" y="235"/>
                    </a:lnTo>
                    <a:lnTo>
                      <a:pt x="21" y="233"/>
                    </a:lnTo>
                    <a:lnTo>
                      <a:pt x="38" y="231"/>
                    </a:lnTo>
                    <a:lnTo>
                      <a:pt x="47" y="228"/>
                    </a:lnTo>
                    <a:lnTo>
                      <a:pt x="55" y="224"/>
                    </a:lnTo>
                    <a:lnTo>
                      <a:pt x="62" y="220"/>
                    </a:lnTo>
                    <a:lnTo>
                      <a:pt x="70" y="215"/>
                    </a:lnTo>
                    <a:lnTo>
                      <a:pt x="70" y="215"/>
                    </a:lnTo>
                    <a:lnTo>
                      <a:pt x="71" y="211"/>
                    </a:lnTo>
                    <a:lnTo>
                      <a:pt x="73" y="205"/>
                    </a:lnTo>
                    <a:lnTo>
                      <a:pt x="75" y="195"/>
                    </a:lnTo>
                    <a:lnTo>
                      <a:pt x="78" y="192"/>
                    </a:lnTo>
                    <a:lnTo>
                      <a:pt x="81" y="186"/>
                    </a:lnTo>
                    <a:lnTo>
                      <a:pt x="81" y="186"/>
                    </a:lnTo>
                    <a:lnTo>
                      <a:pt x="87" y="181"/>
                    </a:lnTo>
                    <a:lnTo>
                      <a:pt x="92" y="176"/>
                    </a:lnTo>
                    <a:lnTo>
                      <a:pt x="99" y="172"/>
                    </a:lnTo>
                    <a:lnTo>
                      <a:pt x="101" y="168"/>
                    </a:lnTo>
                    <a:lnTo>
                      <a:pt x="101" y="168"/>
                    </a:lnTo>
                    <a:lnTo>
                      <a:pt x="104" y="162"/>
                    </a:lnTo>
                    <a:lnTo>
                      <a:pt x="105" y="154"/>
                    </a:lnTo>
                    <a:lnTo>
                      <a:pt x="107" y="137"/>
                    </a:lnTo>
                    <a:lnTo>
                      <a:pt x="108" y="122"/>
                    </a:lnTo>
                    <a:lnTo>
                      <a:pt x="108" y="115"/>
                    </a:lnTo>
                    <a:lnTo>
                      <a:pt x="111" y="109"/>
                    </a:lnTo>
                    <a:lnTo>
                      <a:pt x="111" y="109"/>
                    </a:lnTo>
                    <a:lnTo>
                      <a:pt x="133" y="94"/>
                    </a:lnTo>
                    <a:lnTo>
                      <a:pt x="133" y="94"/>
                    </a:lnTo>
                    <a:lnTo>
                      <a:pt x="151" y="91"/>
                    </a:lnTo>
                    <a:lnTo>
                      <a:pt x="171" y="89"/>
                    </a:lnTo>
                    <a:lnTo>
                      <a:pt x="180" y="89"/>
                    </a:lnTo>
                    <a:lnTo>
                      <a:pt x="189" y="90"/>
                    </a:lnTo>
                    <a:lnTo>
                      <a:pt x="198" y="92"/>
                    </a:lnTo>
                    <a:lnTo>
                      <a:pt x="206" y="99"/>
                    </a:lnTo>
                    <a:lnTo>
                      <a:pt x="206" y="99"/>
                    </a:lnTo>
                    <a:lnTo>
                      <a:pt x="208" y="109"/>
                    </a:lnTo>
                    <a:lnTo>
                      <a:pt x="211" y="119"/>
                    </a:lnTo>
                    <a:lnTo>
                      <a:pt x="215" y="128"/>
                    </a:lnTo>
                    <a:lnTo>
                      <a:pt x="219" y="137"/>
                    </a:lnTo>
                    <a:lnTo>
                      <a:pt x="223" y="143"/>
                    </a:lnTo>
                    <a:lnTo>
                      <a:pt x="228" y="150"/>
                    </a:lnTo>
                    <a:lnTo>
                      <a:pt x="233" y="155"/>
                    </a:lnTo>
                    <a:lnTo>
                      <a:pt x="240" y="159"/>
                    </a:lnTo>
                    <a:lnTo>
                      <a:pt x="246" y="163"/>
                    </a:lnTo>
                    <a:lnTo>
                      <a:pt x="253" y="164"/>
                    </a:lnTo>
                    <a:lnTo>
                      <a:pt x="259" y="165"/>
                    </a:lnTo>
                    <a:lnTo>
                      <a:pt x="266" y="165"/>
                    </a:lnTo>
                    <a:lnTo>
                      <a:pt x="274" y="163"/>
                    </a:lnTo>
                    <a:lnTo>
                      <a:pt x="280" y="160"/>
                    </a:lnTo>
                    <a:lnTo>
                      <a:pt x="288" y="156"/>
                    </a:lnTo>
                    <a:lnTo>
                      <a:pt x="294" y="151"/>
                    </a:lnTo>
                    <a:lnTo>
                      <a:pt x="294" y="151"/>
                    </a:lnTo>
                    <a:lnTo>
                      <a:pt x="318" y="130"/>
                    </a:lnTo>
                    <a:lnTo>
                      <a:pt x="334" y="119"/>
                    </a:lnTo>
                    <a:lnTo>
                      <a:pt x="349" y="107"/>
                    </a:lnTo>
                    <a:lnTo>
                      <a:pt x="366" y="96"/>
                    </a:lnTo>
                    <a:lnTo>
                      <a:pt x="375" y="92"/>
                    </a:lnTo>
                    <a:lnTo>
                      <a:pt x="384" y="90"/>
                    </a:lnTo>
                    <a:lnTo>
                      <a:pt x="392" y="87"/>
                    </a:lnTo>
                    <a:lnTo>
                      <a:pt x="401" y="86"/>
                    </a:lnTo>
                    <a:lnTo>
                      <a:pt x="409" y="86"/>
                    </a:lnTo>
                    <a:lnTo>
                      <a:pt x="417" y="87"/>
                    </a:lnTo>
                    <a:lnTo>
                      <a:pt x="417" y="87"/>
                    </a:lnTo>
                    <a:lnTo>
                      <a:pt x="424" y="82"/>
                    </a:lnTo>
                    <a:lnTo>
                      <a:pt x="430" y="78"/>
                    </a:lnTo>
                    <a:lnTo>
                      <a:pt x="437" y="77"/>
                    </a:lnTo>
                    <a:lnTo>
                      <a:pt x="443" y="76"/>
                    </a:lnTo>
                    <a:lnTo>
                      <a:pt x="450" y="74"/>
                    </a:lnTo>
                    <a:lnTo>
                      <a:pt x="456" y="74"/>
                    </a:lnTo>
                    <a:lnTo>
                      <a:pt x="468" y="77"/>
                    </a:lnTo>
                    <a:lnTo>
                      <a:pt x="494" y="82"/>
                    </a:lnTo>
                    <a:lnTo>
                      <a:pt x="507" y="85"/>
                    </a:lnTo>
                    <a:lnTo>
                      <a:pt x="514" y="85"/>
                    </a:lnTo>
                    <a:lnTo>
                      <a:pt x="520" y="83"/>
                    </a:lnTo>
                    <a:lnTo>
                      <a:pt x="520" y="83"/>
                    </a:lnTo>
                    <a:lnTo>
                      <a:pt x="529" y="96"/>
                    </a:lnTo>
                    <a:lnTo>
                      <a:pt x="534" y="103"/>
                    </a:lnTo>
                    <a:lnTo>
                      <a:pt x="540" y="109"/>
                    </a:lnTo>
                    <a:lnTo>
                      <a:pt x="546" y="113"/>
                    </a:lnTo>
                    <a:lnTo>
                      <a:pt x="553" y="116"/>
                    </a:lnTo>
                    <a:lnTo>
                      <a:pt x="560" y="116"/>
                    </a:lnTo>
                    <a:lnTo>
                      <a:pt x="570" y="115"/>
                    </a:lnTo>
                    <a:lnTo>
                      <a:pt x="570" y="115"/>
                    </a:lnTo>
                    <a:lnTo>
                      <a:pt x="574" y="122"/>
                    </a:lnTo>
                    <a:lnTo>
                      <a:pt x="575" y="132"/>
                    </a:lnTo>
                    <a:lnTo>
                      <a:pt x="576" y="137"/>
                    </a:lnTo>
                    <a:lnTo>
                      <a:pt x="579" y="141"/>
                    </a:lnTo>
                    <a:lnTo>
                      <a:pt x="581" y="143"/>
                    </a:lnTo>
                    <a:lnTo>
                      <a:pt x="585" y="146"/>
                    </a:lnTo>
                    <a:lnTo>
                      <a:pt x="585" y="146"/>
                    </a:lnTo>
                    <a:lnTo>
                      <a:pt x="600" y="143"/>
                    </a:lnTo>
                    <a:lnTo>
                      <a:pt x="614" y="143"/>
                    </a:lnTo>
                    <a:lnTo>
                      <a:pt x="628" y="146"/>
                    </a:lnTo>
                    <a:lnTo>
                      <a:pt x="643" y="151"/>
                    </a:lnTo>
                    <a:lnTo>
                      <a:pt x="643" y="151"/>
                    </a:lnTo>
                    <a:lnTo>
                      <a:pt x="652" y="150"/>
                    </a:lnTo>
                    <a:lnTo>
                      <a:pt x="658" y="147"/>
                    </a:lnTo>
                    <a:lnTo>
                      <a:pt x="665" y="142"/>
                    </a:lnTo>
                    <a:lnTo>
                      <a:pt x="670" y="137"/>
                    </a:lnTo>
                    <a:lnTo>
                      <a:pt x="674" y="132"/>
                    </a:lnTo>
                    <a:lnTo>
                      <a:pt x="677" y="126"/>
                    </a:lnTo>
                    <a:lnTo>
                      <a:pt x="680" y="117"/>
                    </a:lnTo>
                    <a:lnTo>
                      <a:pt x="680" y="117"/>
                    </a:lnTo>
                    <a:lnTo>
                      <a:pt x="684" y="108"/>
                    </a:lnTo>
                    <a:lnTo>
                      <a:pt x="688" y="100"/>
                    </a:lnTo>
                    <a:lnTo>
                      <a:pt x="700" y="86"/>
                    </a:lnTo>
                    <a:lnTo>
                      <a:pt x="712" y="72"/>
                    </a:lnTo>
                    <a:lnTo>
                      <a:pt x="726" y="57"/>
                    </a:lnTo>
                    <a:lnTo>
                      <a:pt x="753" y="30"/>
                    </a:lnTo>
                    <a:lnTo>
                      <a:pt x="765" y="16"/>
                    </a:lnTo>
                    <a:lnTo>
                      <a:pt x="777" y="0"/>
                    </a:lnTo>
                    <a:lnTo>
                      <a:pt x="777" y="0"/>
                    </a:lnTo>
                    <a:lnTo>
                      <a:pt x="806" y="13"/>
                    </a:lnTo>
                    <a:lnTo>
                      <a:pt x="832" y="23"/>
                    </a:lnTo>
                    <a:lnTo>
                      <a:pt x="854" y="32"/>
                    </a:lnTo>
                    <a:lnTo>
                      <a:pt x="875" y="43"/>
                    </a:lnTo>
                    <a:lnTo>
                      <a:pt x="884" y="48"/>
                    </a:lnTo>
                    <a:lnTo>
                      <a:pt x="892" y="55"/>
                    </a:lnTo>
                    <a:lnTo>
                      <a:pt x="900" y="61"/>
                    </a:lnTo>
                    <a:lnTo>
                      <a:pt x="906" y="68"/>
                    </a:lnTo>
                    <a:lnTo>
                      <a:pt x="913" y="76"/>
                    </a:lnTo>
                    <a:lnTo>
                      <a:pt x="918" y="85"/>
                    </a:lnTo>
                    <a:lnTo>
                      <a:pt x="923" y="95"/>
                    </a:lnTo>
                    <a:lnTo>
                      <a:pt x="928" y="107"/>
                    </a:lnTo>
                    <a:lnTo>
                      <a:pt x="928" y="107"/>
                    </a:lnTo>
                    <a:lnTo>
                      <a:pt x="932" y="122"/>
                    </a:lnTo>
                    <a:lnTo>
                      <a:pt x="933" y="138"/>
                    </a:lnTo>
                    <a:lnTo>
                      <a:pt x="933" y="155"/>
                    </a:lnTo>
                    <a:lnTo>
                      <a:pt x="933" y="172"/>
                    </a:lnTo>
                    <a:lnTo>
                      <a:pt x="932" y="210"/>
                    </a:lnTo>
                    <a:lnTo>
                      <a:pt x="932" y="228"/>
                    </a:lnTo>
                    <a:lnTo>
                      <a:pt x="935" y="248"/>
                    </a:lnTo>
                    <a:lnTo>
                      <a:pt x="935" y="248"/>
                    </a:lnTo>
                    <a:lnTo>
                      <a:pt x="940" y="274"/>
                    </a:lnTo>
                    <a:lnTo>
                      <a:pt x="946" y="300"/>
                    </a:lnTo>
                    <a:lnTo>
                      <a:pt x="954" y="325"/>
                    </a:lnTo>
                    <a:lnTo>
                      <a:pt x="960" y="336"/>
                    </a:lnTo>
                    <a:lnTo>
                      <a:pt x="965" y="348"/>
                    </a:lnTo>
                    <a:lnTo>
                      <a:pt x="971" y="358"/>
                    </a:lnTo>
                    <a:lnTo>
                      <a:pt x="979" y="369"/>
                    </a:lnTo>
                    <a:lnTo>
                      <a:pt x="986" y="379"/>
                    </a:lnTo>
                    <a:lnTo>
                      <a:pt x="995" y="387"/>
                    </a:lnTo>
                    <a:lnTo>
                      <a:pt x="1004" y="395"/>
                    </a:lnTo>
                    <a:lnTo>
                      <a:pt x="1014" y="401"/>
                    </a:lnTo>
                    <a:lnTo>
                      <a:pt x="1026" y="407"/>
                    </a:lnTo>
                    <a:lnTo>
                      <a:pt x="1039" y="411"/>
                    </a:lnTo>
                    <a:lnTo>
                      <a:pt x="1039" y="41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pPr algn="ctr">
                  <a:defRPr/>
                </a:pPr>
                <a:endParaRPr lang="ko-KR" altLang="en-US" sz="11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1248397" y="4680899"/>
                <a:ext cx="710306" cy="5043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구로</a:t>
                </a:r>
                <a:endParaRPr lang="en-US" altLang="ko-KR" sz="1100" b="1" spc="-15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ea typeface="+mn-ea"/>
                </a:endParaRPr>
              </a:p>
              <a:p>
                <a:pPr algn="ctr">
                  <a:defRPr/>
                </a:pPr>
                <a:r>
                  <a:rPr lang="ko-KR" altLang="en-US" sz="1100" b="1" spc="-15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  <a:ea typeface="+mn-ea"/>
                  </a:rPr>
                  <a:t>구로삶터</a:t>
                </a:r>
              </a:p>
            </p:txBody>
          </p:sp>
        </p:grpSp>
      </p:grpSp>
      <p:sp>
        <p:nvSpPr>
          <p:cNvPr id="3" name="사각형 설명선 2"/>
          <p:cNvSpPr/>
          <p:nvPr/>
        </p:nvSpPr>
        <p:spPr>
          <a:xfrm>
            <a:off x="1739900" y="1933575"/>
            <a:ext cx="719138" cy="438150"/>
          </a:xfrm>
          <a:prstGeom prst="wedgeRectCallout">
            <a:avLst>
              <a:gd name="adj1" fmla="val 2284"/>
              <a:gd name="adj2" fmla="val 154392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dirty="0"/>
              <a:t>3</a:t>
            </a:r>
            <a:r>
              <a:rPr lang="ko-KR" altLang="en-US" sz="1200" dirty="0"/>
              <a:t>개</a:t>
            </a:r>
          </a:p>
        </p:txBody>
      </p:sp>
      <p:sp>
        <p:nvSpPr>
          <p:cNvPr id="134" name="사각형 설명선 133"/>
          <p:cNvSpPr/>
          <p:nvPr/>
        </p:nvSpPr>
        <p:spPr>
          <a:xfrm>
            <a:off x="5741988" y="1255713"/>
            <a:ext cx="719137" cy="439737"/>
          </a:xfrm>
          <a:prstGeom prst="wedgeRectCallout">
            <a:avLst>
              <a:gd name="adj1" fmla="val -93485"/>
              <a:gd name="adj2" fmla="val 46284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dirty="0"/>
              <a:t>3</a:t>
            </a:r>
            <a:r>
              <a:rPr lang="ko-KR" altLang="en-US" sz="1200" dirty="0"/>
              <a:t>개</a:t>
            </a:r>
          </a:p>
        </p:txBody>
      </p:sp>
      <p:sp>
        <p:nvSpPr>
          <p:cNvPr id="135" name="사각형 설명선 134"/>
          <p:cNvSpPr/>
          <p:nvPr/>
        </p:nvSpPr>
        <p:spPr>
          <a:xfrm>
            <a:off x="1751013" y="4592638"/>
            <a:ext cx="719137" cy="439737"/>
          </a:xfrm>
          <a:prstGeom prst="wedgeRectCallout">
            <a:avLst>
              <a:gd name="adj1" fmla="val 20448"/>
              <a:gd name="adj2" fmla="val -115878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dirty="0"/>
              <a:t>2</a:t>
            </a:r>
            <a:r>
              <a:rPr lang="ko-KR" altLang="en-US" sz="1200" dirty="0"/>
              <a:t>개</a:t>
            </a:r>
          </a:p>
        </p:txBody>
      </p:sp>
      <p:sp>
        <p:nvSpPr>
          <p:cNvPr id="137" name="사각형 설명선 136"/>
          <p:cNvSpPr/>
          <p:nvPr/>
        </p:nvSpPr>
        <p:spPr>
          <a:xfrm>
            <a:off x="3817938" y="4806950"/>
            <a:ext cx="719137" cy="439738"/>
          </a:xfrm>
          <a:prstGeom prst="wedgeRectCallout">
            <a:avLst>
              <a:gd name="adj1" fmla="val -74909"/>
              <a:gd name="adj2" fmla="val -56914"/>
            </a:avLst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dirty="0"/>
              <a:t>3</a:t>
            </a:r>
            <a:r>
              <a:rPr lang="ko-KR" altLang="en-US" sz="1200" dirty="0"/>
              <a:t>개</a:t>
            </a:r>
          </a:p>
        </p:txBody>
      </p:sp>
      <p:sp>
        <p:nvSpPr>
          <p:cNvPr id="148" name="AutoShape 380"/>
          <p:cNvSpPr>
            <a:spLocks noChangeArrowheads="1"/>
          </p:cNvSpPr>
          <p:nvPr/>
        </p:nvSpPr>
        <p:spPr bwMode="gray">
          <a:xfrm>
            <a:off x="1182688" y="1006475"/>
            <a:ext cx="5456237" cy="4419600"/>
          </a:xfrm>
          <a:prstGeom prst="roundRect">
            <a:avLst>
              <a:gd name="adj" fmla="val 6338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31863" y="5622925"/>
            <a:ext cx="26574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latin typeface="+mn-ea"/>
                <a:ea typeface="+mn-ea"/>
              </a:rPr>
              <a:t>지역자활센터 </a:t>
            </a:r>
            <a:r>
              <a:rPr lang="en-US" altLang="ko-KR" sz="1200" b="1" dirty="0">
                <a:latin typeface="+mn-ea"/>
                <a:ea typeface="+mn-ea"/>
              </a:rPr>
              <a:t>: 31</a:t>
            </a:r>
            <a:r>
              <a:rPr lang="ko-KR" altLang="en-US" sz="1200" b="1" dirty="0">
                <a:latin typeface="+mn-ea"/>
                <a:ea typeface="+mn-ea"/>
              </a:rPr>
              <a:t>개소</a:t>
            </a:r>
          </a:p>
        </p:txBody>
      </p:sp>
      <p:sp>
        <p:nvSpPr>
          <p:cNvPr id="160" name="직사각형 159"/>
          <p:cNvSpPr/>
          <p:nvPr/>
        </p:nvSpPr>
        <p:spPr>
          <a:xfrm>
            <a:off x="1195388" y="5899150"/>
            <a:ext cx="1465262" cy="1560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종사자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300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명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평균예산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운영비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225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백만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사업비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900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백만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2733675" y="5622925"/>
            <a:ext cx="256698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latin typeface="+mn-ea"/>
                <a:ea typeface="+mn-ea"/>
              </a:rPr>
              <a:t>광역자활센터 </a:t>
            </a:r>
            <a:r>
              <a:rPr lang="en-US" altLang="ko-KR" sz="1200" b="1" dirty="0">
                <a:latin typeface="+mn-ea"/>
                <a:ea typeface="+mn-ea"/>
              </a:rPr>
              <a:t>: 1</a:t>
            </a:r>
            <a:r>
              <a:rPr lang="ko-KR" altLang="en-US" sz="1200" b="1" dirty="0">
                <a:latin typeface="+mn-ea"/>
                <a:ea typeface="+mn-ea"/>
              </a:rPr>
              <a:t>개소</a:t>
            </a:r>
          </a:p>
        </p:txBody>
      </p:sp>
      <p:sp>
        <p:nvSpPr>
          <p:cNvPr id="163" name="직사각형 162"/>
          <p:cNvSpPr/>
          <p:nvPr/>
        </p:nvSpPr>
        <p:spPr>
          <a:xfrm>
            <a:off x="2997200" y="5899150"/>
            <a:ext cx="1466850" cy="1560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조직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2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9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명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예산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운영비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460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백만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사업비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260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백만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4556125" y="5616575"/>
            <a:ext cx="2236788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latin typeface="+mn-ea"/>
                <a:ea typeface="+mn-ea"/>
              </a:rPr>
              <a:t>사업 현황</a:t>
            </a:r>
            <a:r>
              <a:rPr lang="en-US" altLang="ko-KR" sz="1200" b="1" dirty="0">
                <a:latin typeface="+mn-ea"/>
                <a:ea typeface="+mn-ea"/>
              </a:rPr>
              <a:t>(2013. 3</a:t>
            </a:r>
            <a:r>
              <a:rPr lang="ko-KR" altLang="en-US" sz="1200" b="1" dirty="0">
                <a:latin typeface="+mn-ea"/>
                <a:ea typeface="+mn-ea"/>
              </a:rPr>
              <a:t>월말 현재</a:t>
            </a:r>
            <a:r>
              <a:rPr lang="en-US" altLang="ko-KR" sz="1200" b="1" dirty="0">
                <a:latin typeface="+mn-ea"/>
                <a:ea typeface="+mn-ea"/>
              </a:rPr>
              <a:t>)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71" name="직사각형 170"/>
          <p:cNvSpPr/>
          <p:nvPr/>
        </p:nvSpPr>
        <p:spPr>
          <a:xfrm>
            <a:off x="4759325" y="5894388"/>
            <a:ext cx="1851025" cy="1587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참여자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약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5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9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백명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자활근로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3,785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자활기업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1,208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사회서비스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1,500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자활근로사업단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281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자활기업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167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서울시 </a:t>
            </a:r>
            <a:r>
              <a:rPr dirty="0"/>
              <a:t>자활기업 </a:t>
            </a:r>
            <a:r>
              <a:rPr dirty="0" smtClean="0"/>
              <a:t>현황</a:t>
            </a:r>
            <a:r>
              <a:rPr lang="en-US" altLang="ko-KR" dirty="0" smtClean="0"/>
              <a:t>(</a:t>
            </a:r>
            <a:r>
              <a:rPr lang="en-US" altLang="ko-KR" dirty="0"/>
              <a:t>2012</a:t>
            </a:r>
            <a:r>
              <a:rPr dirty="0"/>
              <a:t>년 </a:t>
            </a:r>
            <a:r>
              <a:rPr lang="en-US" altLang="ko-KR" dirty="0"/>
              <a:t>12</a:t>
            </a:r>
            <a:r>
              <a:rPr dirty="0"/>
              <a:t>월말 현재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10240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74FBD5BB-692B-4902-8EBB-C8A6A6C8DB8A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2404" name="그룹 1"/>
          <p:cNvGrpSpPr>
            <a:grpSpLocks/>
          </p:cNvGrpSpPr>
          <p:nvPr/>
        </p:nvGrpSpPr>
        <p:grpSpPr bwMode="auto">
          <a:xfrm>
            <a:off x="22225" y="1081088"/>
            <a:ext cx="1303338" cy="936625"/>
            <a:chOff x="22110" y="1081483"/>
            <a:chExt cx="1303562" cy="936208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2110" y="1463900"/>
              <a:ext cx="1303562" cy="553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서울시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자활기업 현황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(2012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년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12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월말 현재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0252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4106863" y="1087438"/>
            <a:ext cx="2503487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서울광역자활센터 내부자료에서 </a:t>
            </a:r>
            <a:r>
              <a:rPr lang="ko-KR" alt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재분류</a:t>
            </a:r>
            <a:r>
              <a:rPr lang="en-US" altLang="ko-KR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)</a:t>
            </a:r>
            <a:endParaRPr lang="ko-KR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1425575" y="1357313"/>
          <a:ext cx="5033963" cy="462756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958557"/>
                <a:gridCol w="574048"/>
                <a:gridCol w="618206"/>
                <a:gridCol w="883152"/>
              </a:tblGrid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사업명</a:t>
                      </a:r>
                      <a:r>
                        <a:rPr lang="en-US" altLang="ko-KR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업종</a:t>
                      </a:r>
                      <a:r>
                        <a:rPr lang="en-US" altLang="ko-KR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기업수</a:t>
                      </a:r>
                      <a:r>
                        <a:rPr lang="ko-KR" altLang="en-US" sz="120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 인원 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매출액</a:t>
                      </a:r>
                      <a:r>
                        <a:rPr lang="en-US" altLang="ko-KR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천원</a:t>
                      </a:r>
                      <a:r>
                        <a:rPr lang="en-US" altLang="ko-KR" sz="120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) </a:t>
                      </a:r>
                      <a:endParaRPr lang="en-US" altLang="ko-KR" sz="12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666699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건설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집수리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인테리어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dirty="0" smtClean="0">
                          <a:latin typeface="+mn-ea"/>
                          <a:ea typeface="+mn-ea"/>
                        </a:rPr>
                        <a:t>14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914,630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latin typeface="+mn-ea"/>
                          <a:ea typeface="+mn-ea"/>
                        </a:rPr>
                        <a:t>돌봄서비스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 err="1">
                          <a:latin typeface="+mn-ea"/>
                          <a:ea typeface="+mn-ea"/>
                        </a:rPr>
                        <a:t>노인돌봄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가사간병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노인장기요양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467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6,269,328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latin typeface="+mn-ea"/>
                          <a:ea typeface="+mn-ea"/>
                        </a:rPr>
                        <a:t>돌봄서비스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장애통합교육보조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267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1,541,116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latin typeface="+mn-ea"/>
                          <a:ea typeface="+mn-ea"/>
                        </a:rPr>
                        <a:t>돌봄서비스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산모도우미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142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1,128,603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latin typeface="+mn-ea"/>
                          <a:ea typeface="+mn-ea"/>
                        </a:rPr>
                        <a:t>청소</a:t>
                      </a:r>
                      <a:r>
                        <a:rPr lang="en-US" altLang="ko-KR" sz="1200" u="none" strike="noStrike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>
                          <a:latin typeface="+mn-ea"/>
                          <a:ea typeface="+mn-ea"/>
                        </a:rPr>
                        <a:t>소독방역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42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146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2,194,829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세차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10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58,657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자원재활용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4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170,243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음식물재활용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226,573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latin typeface="+mn-ea"/>
                          <a:ea typeface="+mn-ea"/>
                        </a:rPr>
                        <a:t>도시락류 등 식품제조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9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28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1,744,318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음식점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제과제빵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카페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1,153,105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도시 영농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54,000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환경정비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생태공원관리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10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178,363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세탁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수선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7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17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461,467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양곡택배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영양플러스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88,868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꽃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 err="1">
                          <a:latin typeface="+mn-ea"/>
                          <a:ea typeface="+mn-ea"/>
                        </a:rPr>
                        <a:t>꽃배달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56,821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봉제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 err="1">
                          <a:latin typeface="+mn-ea"/>
                          <a:ea typeface="+mn-ea"/>
                        </a:rPr>
                        <a:t>손공예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액세서리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58,800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전통공예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37,599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판촉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간판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3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177,434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편의시설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가구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2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114,209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chemeClr val="bg1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smtClean="0"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156 </a:t>
                      </a:r>
                      <a:endParaRPr lang="en-US" altLang="ko-KR" sz="1200" b="1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dirty="0" smtClean="0">
                          <a:latin typeface="+mn-ea"/>
                          <a:ea typeface="+mn-ea"/>
                        </a:rPr>
                        <a:t>1,182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smtClean="0">
                          <a:latin typeface="+mn-ea"/>
                          <a:ea typeface="+mn-ea"/>
                        </a:rPr>
                        <a:t>16,628,963 </a:t>
                      </a:r>
                      <a:endParaRPr lang="en-US" altLang="ko-KR" sz="1200" b="1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</a:tr>
              <a:tr h="2103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smtClean="0">
                          <a:latin typeface="+mn-ea"/>
                          <a:ea typeface="+mn-ea"/>
                        </a:rPr>
                        <a:t>평균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200" u="none" strike="noStrike"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u="none" strike="noStrike" dirty="0">
                          <a:latin typeface="+mn-ea"/>
                          <a:ea typeface="+mn-ea"/>
                        </a:rPr>
                        <a:t>7.6</a:t>
                      </a:r>
                      <a:r>
                        <a:rPr lang="ko-KR" altLang="en-US" sz="1200" u="none" strike="noStrike" dirty="0">
                          <a:latin typeface="+mn-ea"/>
                          <a:ea typeface="+mn-ea"/>
                        </a:rPr>
                        <a:t>명 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u="none" strike="noStrike" dirty="0" smtClean="0">
                          <a:latin typeface="+mn-ea"/>
                          <a:ea typeface="+mn-ea"/>
                        </a:rPr>
                        <a:t>106,596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1983" marR="71983" marT="7239" marB="0" anchor="ctr">
                    <a:solidFill>
                      <a:srgbClr val="ACB6C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1-</a:t>
            </a:r>
            <a:r>
              <a:rPr lang="en-US" dirty="0"/>
              <a:t>6. </a:t>
            </a:r>
            <a:r>
              <a:rPr dirty="0"/>
              <a:t>자활사업의 쟁점과 </a:t>
            </a:r>
            <a:r>
              <a:rPr dirty="0" smtClean="0"/>
              <a:t>과제 </a:t>
            </a:r>
            <a:endParaRPr dirty="0"/>
          </a:p>
        </p:txBody>
      </p:sp>
      <p:sp>
        <p:nvSpPr>
          <p:cNvPr id="10342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43476DA2-DE66-4CDE-B49D-81DD6784AD62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107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3428" name="그룹 14"/>
          <p:cNvGrpSpPr>
            <a:grpSpLocks/>
          </p:cNvGrpSpPr>
          <p:nvPr/>
        </p:nvGrpSpPr>
        <p:grpSpPr bwMode="auto">
          <a:xfrm>
            <a:off x="82550" y="1158875"/>
            <a:ext cx="1182688" cy="704850"/>
            <a:chOff x="537831" y="7372392"/>
            <a:chExt cx="1179680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537831" y="7677739"/>
              <a:ext cx="1179680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현재 정부의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 추진 방향</a:t>
              </a:r>
            </a:p>
          </p:txBody>
        </p:sp>
        <p:pic>
          <p:nvPicPr>
            <p:cNvPr id="10344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모서리가 둥근 직사각형 7"/>
          <p:cNvSpPr/>
          <p:nvPr/>
        </p:nvSpPr>
        <p:spPr>
          <a:xfrm>
            <a:off x="1354138" y="1117600"/>
            <a:ext cx="5081587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  <a:cs typeface="굴림" pitchFamily="50" charset="-127"/>
              </a:rPr>
              <a:t>2013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굴림" pitchFamily="50" charset="-127"/>
              </a:rPr>
              <a:t>종합자활계획</a:t>
            </a:r>
            <a:endParaRPr lang="ko-KR" altLang="ko-KR" sz="1200" b="1" dirty="0">
              <a:solidFill>
                <a:schemeClr val="bg1"/>
              </a:solidFill>
              <a:latin typeface="+mn-ea"/>
              <a:cs typeface="굴림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24063" y="1817688"/>
            <a:ext cx="44116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자립지원 대상 확충 및 관리 강화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2292350" y="2093913"/>
            <a:ext cx="4054475" cy="6889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취업수급자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및 조건부과제외자 등의 자립지원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중위소득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50%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이하 빈곤위험계층의 자립지원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24063" y="2822575"/>
            <a:ext cx="44116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근로유인형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 급여체계 구축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2292350" y="3098800"/>
            <a:ext cx="4054475" cy="412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자활급여체계 개편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, EITC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확대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자산형성 지원</a:t>
            </a:r>
            <a:endParaRPr lang="ko-KR" altLang="en-US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24063" y="3551238"/>
            <a:ext cx="44116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복지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·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고용 연계 및 통합지원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24063" y="3871913"/>
            <a:ext cx="44116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자활프로그램 및 인프라 개방화 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2292350" y="4148138"/>
            <a:ext cx="4054475" cy="412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취업지원 및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시장참여형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 사업강화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자활인프라 개방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1852613" y="1614488"/>
            <a:ext cx="4583112" cy="3135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436688" y="1614488"/>
            <a:ext cx="415925" cy="3135312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200" b="1" dirty="0"/>
              <a:t>중점 추진사항</a:t>
            </a:r>
          </a:p>
        </p:txBody>
      </p:sp>
      <p:pic>
        <p:nvPicPr>
          <p:cNvPr id="10343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0" y="4773613"/>
            <a:ext cx="19081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직사각형 21"/>
          <p:cNvSpPr/>
          <p:nvPr/>
        </p:nvSpPr>
        <p:spPr>
          <a:xfrm>
            <a:off x="1852613" y="5370513"/>
            <a:ext cx="4583112" cy="1285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436688" y="5370513"/>
            <a:ext cx="415925" cy="12858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200" b="1" dirty="0"/>
              <a:t>이면 요약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24063" y="5546725"/>
            <a:ext cx="44116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조건부과를 강화하고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일반 노동시장 진입을 통한 자활을 강조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사업수행기관을 성과중심으로 운영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지역자활센터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희망리본 등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</a:t>
            </a:r>
            <a:r>
              <a:rPr lang="en-US" altLang="ko-KR" sz="1200" dirty="0"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자활대상자의 특성을 반영하지 못한 정책목표라는 비판 존재</a:t>
            </a:r>
            <a:endParaRPr lang="en-US" altLang="ko-KR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err="1" smtClean="0"/>
              <a:t>기초법</a:t>
            </a:r>
            <a:r>
              <a:rPr dirty="0" smtClean="0"/>
              <a:t> </a:t>
            </a:r>
            <a:r>
              <a:rPr dirty="0"/>
              <a:t>이후 자활사업의 환경의 변화 및 이슈들</a:t>
            </a:r>
          </a:p>
        </p:txBody>
      </p:sp>
      <p:sp>
        <p:nvSpPr>
          <p:cNvPr id="10445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964F7EA-2057-4024-8CDE-27DBEA9B1634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108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4452" name="그룹 1"/>
          <p:cNvGrpSpPr>
            <a:grpSpLocks/>
          </p:cNvGrpSpPr>
          <p:nvPr/>
        </p:nvGrpSpPr>
        <p:grpSpPr bwMode="auto">
          <a:xfrm>
            <a:off x="11113" y="1081088"/>
            <a:ext cx="1325562" cy="936625"/>
            <a:chOff x="10888" y="1081483"/>
            <a:chExt cx="1326004" cy="936208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0888" y="1463900"/>
              <a:ext cx="1326004" cy="553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기초법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이후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환경의 변화 및 이슈들</a:t>
              </a:r>
            </a:p>
          </p:txBody>
        </p:sp>
        <p:pic>
          <p:nvPicPr>
            <p:cNvPr id="104458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327150" y="1081088"/>
            <a:ext cx="525462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대상자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차상위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비율 점차 낮아짐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약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35%)</a:t>
            </a: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자활센터의 주요 평가 기준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자활기업 수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  <a:sym typeface="Wingdings" panose="05000000000000000000" pitchFamily="2" charset="2"/>
              </a:rPr>
              <a:t>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참여자의 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탈수급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/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취창업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주요 이슈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사회적 일자리 </a:t>
            </a:r>
            <a:r>
              <a:rPr lang="en-US" altLang="ko-KR" sz="1200" dirty="0" err="1">
                <a:solidFill>
                  <a:prstClr val="black"/>
                </a:solidFill>
                <a:latin typeface="+mn-ea"/>
                <a:ea typeface="+mn-ea"/>
              </a:rPr>
              <a:t>vs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경과형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일자리 </a:t>
            </a:r>
            <a:r>
              <a:rPr lang="en-US" altLang="ko-KR" sz="1200" dirty="0" err="1">
                <a:solidFill>
                  <a:prstClr val="black"/>
                </a:solidFill>
                <a:latin typeface="+mn-ea"/>
                <a:ea typeface="+mn-ea"/>
              </a:rPr>
              <a:t>vs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사회적경제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일자리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사업 방식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자활공동체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  <a:sym typeface="Wingdings" panose="05000000000000000000" pitchFamily="2" charset="2"/>
              </a:rPr>
              <a:t>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소규모 창업과 취업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설립자금 및 운영비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자원의 빈곤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  <a:sym typeface="Wingdings" panose="05000000000000000000" pitchFamily="2" charset="2"/>
              </a:rPr>
              <a:t>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창업자금 과잉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규모 있는 자활기업 대부분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사회적기업으로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전환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노동부 인증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78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개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595438" y="3014663"/>
            <a:ext cx="4829175" cy="1003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자활근로적립금 고갈 및 지원중단에 따른 생존전략으로서 전환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사회적 관심을 활용한 매출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확대와 지평을 넓히는 차원으로서 전환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인건비지원기간 종료로 또 다른 위기에 직면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7150" y="4138613"/>
            <a:ext cx="5254625" cy="1139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사회서비스 </a:t>
            </a:r>
            <a:r>
              <a:rPr lang="ko-KR" altLang="en-US" sz="1200" dirty="0" err="1">
                <a:latin typeface="+mn-ea"/>
                <a:ea typeface="+mn-ea"/>
              </a:rPr>
              <a:t>바우처</a:t>
            </a:r>
            <a:r>
              <a:rPr lang="ko-KR" altLang="en-US" sz="1200" dirty="0">
                <a:latin typeface="+mn-ea"/>
                <a:ea typeface="+mn-ea"/>
              </a:rPr>
              <a:t> 사업의 굴곡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새로운 시장으로 각광 </a:t>
            </a: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</a:t>
            </a:r>
            <a:r>
              <a:rPr lang="ko-KR" altLang="en-US" sz="1200" dirty="0">
                <a:latin typeface="+mn-ea"/>
                <a:ea typeface="+mn-ea"/>
              </a:rPr>
              <a:t> 자활센터 평가에서 자활기업 평가 비중 낮음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관심 소홀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</a:t>
            </a:r>
            <a:r>
              <a:rPr lang="ko-KR" altLang="en-US" sz="1200" dirty="0">
                <a:latin typeface="+mn-ea"/>
                <a:ea typeface="+mn-ea"/>
              </a:rPr>
              <a:t> 소규모사업단은 애물단지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지역자활센터의 규모별 지원 </a:t>
            </a: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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성과관리형</a:t>
            </a:r>
            <a:r>
              <a:rPr lang="ko-KR" altLang="en-US" sz="1200" dirty="0">
                <a:latin typeface="+mn-ea"/>
                <a:ea typeface="+mn-ea"/>
              </a:rPr>
              <a:t> 지원 제도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예정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한시 프로젝트가 아닌 분야에도 </a:t>
            </a:r>
            <a:r>
              <a:rPr lang="ko-KR" altLang="en-US" sz="1200" dirty="0" err="1">
                <a:latin typeface="+mn-ea"/>
                <a:ea typeface="+mn-ea"/>
              </a:rPr>
              <a:t>비정규직</a:t>
            </a:r>
            <a:r>
              <a:rPr lang="ko-KR" altLang="en-US" sz="1200" dirty="0">
                <a:latin typeface="+mn-ea"/>
                <a:ea typeface="+mn-ea"/>
              </a:rPr>
              <a:t> 실무자의 증가</a:t>
            </a: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595438" y="5322888"/>
            <a:ext cx="4829175" cy="4333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게이트웨이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전담자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희망키움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사례관리자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꿈나래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사례관리자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…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102277"/>
            <a:ext cx="6138862" cy="646347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현 </a:t>
            </a:r>
            <a:r>
              <a:rPr dirty="0"/>
              <a:t>정부의 정책기조에 대한 쟁점</a:t>
            </a:r>
            <a:r>
              <a:rPr lang="en-US" altLang="ko-KR" dirty="0"/>
              <a:t>(</a:t>
            </a:r>
            <a:r>
              <a:rPr dirty="0"/>
              <a:t>현장의 견해를 중심으로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10547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1B1F3A32-D64A-4B3D-AAEA-47CA83DFF355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109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5476" name="그룹 1"/>
          <p:cNvGrpSpPr>
            <a:grpSpLocks/>
          </p:cNvGrpSpPr>
          <p:nvPr/>
        </p:nvGrpSpPr>
        <p:grpSpPr bwMode="auto">
          <a:xfrm>
            <a:off x="30163" y="1081088"/>
            <a:ext cx="1287462" cy="782637"/>
            <a:chOff x="30123" y="1081483"/>
            <a:chExt cx="1287532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30123" y="1463915"/>
              <a:ext cx="1287532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현 정부의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정책기조에 대한 쟁점</a:t>
              </a:r>
            </a:p>
          </p:txBody>
        </p:sp>
        <p:pic>
          <p:nvPicPr>
            <p:cNvPr id="105486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081088"/>
            <a:ext cx="5254625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조건부과 강화 및 참여자 확대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의뢰된 수급자의 근로능력 저하 우려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595438" y="1358900"/>
            <a:ext cx="4829175" cy="4714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희망리본 프로젝트와 자활근로사업의 대상 중복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7150" y="1936750"/>
            <a:ext cx="52546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취업 및 창업 강화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노동시장 개선 없이는 회전문 현상 발생 불가피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595438" y="2212975"/>
            <a:ext cx="4829175" cy="1028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</a:rPr>
              <a:t>비정규직</a:t>
            </a:r>
            <a:r>
              <a:rPr lang="ko-KR" altLang="en-US" sz="1200" dirty="0">
                <a:solidFill>
                  <a:schemeClr val="tx1"/>
                </a:solidFill>
              </a:rPr>
              <a:t> 확대 위주의 노동시장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자영업시장 포화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참여자 직업능력 미약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가까스로 </a:t>
            </a:r>
            <a:r>
              <a:rPr lang="ko-KR" altLang="en-US" sz="1200" dirty="0" err="1">
                <a:solidFill>
                  <a:schemeClr val="tx1"/>
                </a:solidFill>
              </a:rPr>
              <a:t>취</a:t>
            </a:r>
            <a:r>
              <a:rPr lang="en-US" altLang="ko-KR" sz="1200" dirty="0">
                <a:solidFill>
                  <a:schemeClr val="tx1"/>
                </a:solidFill>
              </a:rPr>
              <a:t>/</a:t>
            </a:r>
            <a:r>
              <a:rPr lang="ko-KR" altLang="en-US" sz="1200" dirty="0">
                <a:solidFill>
                  <a:schemeClr val="tx1"/>
                </a:solidFill>
              </a:rPr>
              <a:t>창업을 하더라도 소득이나 안정성 불충분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성과중심 프로그램운영은 오히려 </a:t>
            </a:r>
            <a:r>
              <a:rPr lang="ko-KR" altLang="en-US" sz="1200" dirty="0" err="1">
                <a:solidFill>
                  <a:schemeClr val="tx1"/>
                </a:solidFill>
              </a:rPr>
              <a:t>질나쁜</a:t>
            </a:r>
            <a:r>
              <a:rPr lang="ko-KR" altLang="en-US" sz="1200" dirty="0">
                <a:solidFill>
                  <a:schemeClr val="tx1"/>
                </a:solidFill>
              </a:rPr>
              <a:t> 취업알선 양산 우려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7150" y="3349625"/>
            <a:ext cx="525462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자활사례관리 및 </a:t>
            </a:r>
            <a:r>
              <a:rPr lang="en-US" altLang="ko-KR" sz="1200" dirty="0">
                <a:latin typeface="+mn-ea"/>
                <a:ea typeface="+mn-ea"/>
              </a:rPr>
              <a:t>Gate Way </a:t>
            </a:r>
            <a:r>
              <a:rPr lang="ko-KR" altLang="en-US" sz="1200" dirty="0">
                <a:latin typeface="+mn-ea"/>
                <a:ea typeface="+mn-ea"/>
              </a:rPr>
              <a:t>강화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기간 및 지원여건 불충분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595438" y="3627438"/>
            <a:ext cx="4829175" cy="1027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초기상담 및 자활역량평가 미흡 </a:t>
            </a:r>
            <a:r>
              <a:rPr lang="en-US" altLang="ko-KR" sz="1200" dirty="0">
                <a:solidFill>
                  <a:schemeClr val="tx1"/>
                </a:solidFill>
              </a:rPr>
              <a:t>&amp; </a:t>
            </a:r>
            <a:r>
              <a:rPr lang="ko-KR" altLang="en-US" sz="1200" dirty="0">
                <a:solidFill>
                  <a:schemeClr val="tx1"/>
                </a:solidFill>
              </a:rPr>
              <a:t>직능교육 축소로 자활역량강화 불충분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사례관리 인력부족 및 </a:t>
            </a:r>
            <a:r>
              <a:rPr lang="ko-KR" altLang="en-US" sz="1200" dirty="0" err="1">
                <a:solidFill>
                  <a:schemeClr val="tx1"/>
                </a:solidFill>
              </a:rPr>
              <a:t>비정규직화로</a:t>
            </a:r>
            <a:r>
              <a:rPr lang="ko-KR" altLang="en-US" sz="1200" dirty="0">
                <a:solidFill>
                  <a:schemeClr val="tx1"/>
                </a:solidFill>
              </a:rPr>
              <a:t> 종사인력 사기 저하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맞춤형 프로그램을 제공할 수 </a:t>
            </a:r>
            <a:r>
              <a:rPr lang="ko-KR" altLang="en-US" sz="1200" dirty="0" err="1">
                <a:solidFill>
                  <a:schemeClr val="tx1"/>
                </a:solidFill>
              </a:rPr>
              <a:t>있을만큼</a:t>
            </a:r>
            <a:r>
              <a:rPr lang="ko-KR" altLang="en-US" sz="1200" dirty="0">
                <a:solidFill>
                  <a:schemeClr val="tx1"/>
                </a:solidFill>
              </a:rPr>
              <a:t> 다양한 자원확보 곤란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27150" y="4762500"/>
            <a:ext cx="5254625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성과중심 지역자활사업 </a:t>
            </a:r>
            <a:r>
              <a:rPr lang="en-US" altLang="ko-KR" sz="1200" dirty="0">
                <a:latin typeface="+mn-ea"/>
                <a:ea typeface="+mn-ea"/>
              </a:rPr>
              <a:t>:</a:t>
            </a:r>
            <a:r>
              <a:rPr lang="ko-KR" altLang="en-US" sz="1200" dirty="0">
                <a:latin typeface="+mn-ea"/>
                <a:ea typeface="+mn-ea"/>
              </a:rPr>
              <a:t> 기관운영 불안정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불안감 조성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자활기업의 운영방식 </a:t>
            </a:r>
            <a:r>
              <a:rPr lang="en-US" altLang="ko-KR" sz="1200" dirty="0">
                <a:latin typeface="+mn-ea"/>
                <a:ea typeface="+mn-ea"/>
              </a:rPr>
              <a:t>:</a:t>
            </a:r>
            <a:r>
              <a:rPr lang="ko-KR" altLang="en-US" sz="1200" dirty="0">
                <a:latin typeface="+mn-ea"/>
                <a:ea typeface="+mn-ea"/>
              </a:rPr>
              <a:t> 다양화 되었으나 인센티브는 없음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595438" y="5424488"/>
            <a:ext cx="4829175" cy="7985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</a:rPr>
              <a:t>사회적기업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협동조합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마을기업 </a:t>
            </a: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단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 err="1">
                <a:solidFill>
                  <a:schemeClr val="tx1"/>
                </a:solidFill>
              </a:rPr>
              <a:t>취업시는</a:t>
            </a:r>
            <a:r>
              <a:rPr lang="ko-KR" altLang="en-US" sz="1200" dirty="0">
                <a:solidFill>
                  <a:schemeClr val="tx1"/>
                </a:solidFill>
              </a:rPr>
              <a:t> 평가에 반영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사회서비스 </a:t>
            </a:r>
            <a:r>
              <a:rPr lang="ko-KR" altLang="en-US" sz="1200" dirty="0" err="1">
                <a:solidFill>
                  <a:schemeClr val="tx1"/>
                </a:solidFill>
              </a:rPr>
              <a:t>바우처</a:t>
            </a:r>
            <a:r>
              <a:rPr lang="ko-KR" altLang="en-US" sz="1200" dirty="0">
                <a:solidFill>
                  <a:schemeClr val="tx1"/>
                </a:solidFill>
              </a:rPr>
              <a:t> 사업의 애매한 위치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A9F55AE6-3DD6-4AE3-B646-45DA520DC398}" type="slidenum">
              <a:rPr lang="ko-KR" altLang="en-US" smtClean="0"/>
              <a:pPr>
                <a:defRPr/>
              </a:pPr>
              <a:t>11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6963" y="4483100"/>
            <a:ext cx="49403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Georgia" pitchFamily="18" charset="0"/>
                <a:ea typeface="+mj-ea"/>
              </a:rPr>
              <a:t>2. 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중간지원기관 활동가 이해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/>
              <a:t>1-</a:t>
            </a:r>
            <a:r>
              <a:rPr lang="en-US" dirty="0"/>
              <a:t>6. </a:t>
            </a:r>
            <a:r>
              <a:rPr dirty="0"/>
              <a:t>자활사업의 쟁점과 과제 </a:t>
            </a:r>
          </a:p>
        </p:txBody>
      </p:sp>
      <p:sp>
        <p:nvSpPr>
          <p:cNvPr id="10649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A1AD1688-42D5-422F-B3A6-E1218F81F36B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110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6500" name="그룹 14"/>
          <p:cNvGrpSpPr>
            <a:grpSpLocks/>
          </p:cNvGrpSpPr>
          <p:nvPr/>
        </p:nvGrpSpPr>
        <p:grpSpPr bwMode="auto">
          <a:xfrm>
            <a:off x="103188" y="1158875"/>
            <a:ext cx="1141412" cy="704850"/>
            <a:chOff x="558633" y="7372392"/>
            <a:chExt cx="1138073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558633" y="7677739"/>
              <a:ext cx="1138073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자활기업 활성화를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위한 정책 과제</a:t>
              </a:r>
            </a:p>
          </p:txBody>
        </p:sp>
        <p:pic>
          <p:nvPicPr>
            <p:cNvPr id="10651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1327150" y="1081088"/>
            <a:ext cx="5254625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자활기업은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일반시장형과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사회적경제형으로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Two Track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전략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595438" y="1358900"/>
            <a:ext cx="4829175" cy="1336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일반시장형은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영리회사 형태로 운영하되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가급적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단기간내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자립운영 목표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사회적경제형은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자활센터가 이해관계당사자로 지속참여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사회적협동조합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등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사회서비스 사업단은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또는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사회적협동조합으로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분리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&amp;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독립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27150" y="2833688"/>
            <a:ext cx="5254625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정부재정일자리 관련 사업단의 연대 또는 통합으로 규모화</a:t>
            </a: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595438" y="3111500"/>
            <a:ext cx="4829175" cy="534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정부양곡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주거복지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집수리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),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돌봄사회서비스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도시락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27150" y="3779838"/>
            <a:ext cx="52546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패러다임 전환을 위한 사회적 연대활동 강화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1595438" y="4056063"/>
            <a:ext cx="4829175" cy="5349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사회통합에 기반한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사회적경제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생태계에 자활사업단의 적극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결합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27150" y="4724400"/>
            <a:ext cx="525462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7800" indent="-17780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자활지원센터의 새로운 운영 모델 창출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1595438" y="5002213"/>
            <a:ext cx="4829175" cy="137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현실에 맞는 자활사례관리 모델 정립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대상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프로그램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기간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프로세스 등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원론적이고 비현실적인 사례관리에 대한 비판적 대안 모색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근로빈곤층 노동통합 사회적 경제 조직 지원 조직으로서의 위상 재정립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chemeClr val="tx1"/>
                </a:solidFill>
                <a:latin typeface="+mn-ea"/>
              </a:rPr>
            </a:b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취업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창업 지원 병행 모델 검토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r>
              <a:rPr lang="en-US" altLang="ko-KR" sz="3600" b="1" dirty="0" smtClean="0">
                <a:latin typeface="Georgia" pitchFamily="18" charset="0"/>
              </a:rPr>
              <a:t>2. </a:t>
            </a:r>
            <a:r>
              <a:rPr lang="ko-KR" altLang="en-US" sz="3600" b="1" dirty="0" err="1" smtClean="0">
                <a:latin typeface="Georgia" pitchFamily="18" charset="0"/>
              </a:rPr>
              <a:t>사회적기업</a:t>
            </a:r>
            <a:r>
              <a:rPr lang="ko-KR" altLang="en-US" sz="3600" b="1" dirty="0" smtClean="0">
                <a:latin typeface="Georgia" pitchFamily="18" charset="0"/>
              </a:rPr>
              <a:t> </a:t>
            </a:r>
            <a:r>
              <a:rPr lang="ko-KR" altLang="en-US" sz="3600" b="1" dirty="0" smtClean="0">
                <a:latin typeface="Georgia" pitchFamily="18" charset="0"/>
              </a:rPr>
              <a:t>제도와 정책과제</a:t>
            </a:r>
            <a:endParaRPr lang="en-US" altLang="ko-KR" sz="3600" b="1" dirty="0" smtClean="0">
              <a:latin typeface="Georgia" pitchFamily="18" charset="0"/>
            </a:endParaRPr>
          </a:p>
        </p:txBody>
      </p:sp>
      <p:sp>
        <p:nvSpPr>
          <p:cNvPr id="107523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AC40C92-3FDF-463D-8210-65FC329DDA3F}" type="slidenum">
              <a:rPr lang="ko-KR" altLang="en-US" sz="1200" smtClean="0">
                <a:solidFill>
                  <a:srgbClr val="898989"/>
                </a:solidFill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111</a:t>
            </a:fld>
            <a:endParaRPr lang="ko-KR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2-</a:t>
            </a:r>
            <a:r>
              <a:rPr lang="en-US" altLang="ko-KR" dirty="0"/>
              <a:t>1. </a:t>
            </a:r>
            <a:r>
              <a:rPr dirty="0" err="1"/>
              <a:t>사회적기업</a:t>
            </a:r>
            <a:r>
              <a:rPr dirty="0"/>
              <a:t> 제도 및 정책의 시행 </a:t>
            </a:r>
            <a:r>
              <a:rPr dirty="0" smtClean="0"/>
              <a:t>배경</a:t>
            </a:r>
            <a:endParaRPr dirty="0"/>
          </a:p>
        </p:txBody>
      </p:sp>
      <p:sp>
        <p:nvSpPr>
          <p:cNvPr id="10854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556414A6-858A-4B09-905A-01F4EB8920A5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112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8548" name="그룹 14"/>
          <p:cNvGrpSpPr>
            <a:grpSpLocks/>
          </p:cNvGrpSpPr>
          <p:nvPr/>
        </p:nvGrpSpPr>
        <p:grpSpPr bwMode="auto">
          <a:xfrm>
            <a:off x="92075" y="1158875"/>
            <a:ext cx="1163638" cy="704850"/>
            <a:chOff x="548122" y="7372392"/>
            <a:chExt cx="1159097" cy="706174"/>
          </a:xfrm>
        </p:grpSpPr>
        <p:sp>
          <p:nvSpPr>
            <p:cNvPr id="20" name="TextBox 19"/>
            <p:cNvSpPr txBox="1"/>
            <p:nvPr/>
          </p:nvSpPr>
          <p:spPr>
            <a:xfrm>
              <a:off x="548122" y="7677765"/>
              <a:ext cx="1159097" cy="4008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제도 및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정책의 시행 배경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0855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AutoShape 388"/>
          <p:cNvSpPr>
            <a:spLocks noChangeArrowheads="1"/>
          </p:cNvSpPr>
          <p:nvPr/>
        </p:nvSpPr>
        <p:spPr bwMode="gray">
          <a:xfrm>
            <a:off x="1318161" y="1286963"/>
            <a:ext cx="5177642" cy="954993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latin typeface="+mn-ea"/>
                <a:ea typeface="+mn-ea"/>
              </a:rPr>
              <a:t>1997</a:t>
            </a:r>
            <a:r>
              <a:rPr lang="ko-KR" altLang="en-US" sz="1200" dirty="0">
                <a:latin typeface="+mn-ea"/>
                <a:ea typeface="+mn-ea"/>
              </a:rPr>
              <a:t>년 외환위기 이후 </a:t>
            </a:r>
            <a:r>
              <a:rPr lang="ko-KR" altLang="en-US" sz="1200" b="1" u="sng" dirty="0">
                <a:latin typeface="+mn-ea"/>
                <a:ea typeface="+mn-ea"/>
              </a:rPr>
              <a:t>급속히 증가하는 실업률</a:t>
            </a:r>
            <a:r>
              <a:rPr lang="ko-KR" altLang="en-US" sz="1200" dirty="0">
                <a:latin typeface="+mn-ea"/>
                <a:ea typeface="+mn-ea"/>
              </a:rPr>
              <a:t>과 심화된 </a:t>
            </a:r>
            <a:r>
              <a:rPr lang="ko-KR" altLang="en-US" sz="1200" b="1" u="sng" dirty="0">
                <a:latin typeface="+mn-ea"/>
                <a:ea typeface="+mn-ea"/>
              </a:rPr>
              <a:t>양극화</a:t>
            </a:r>
            <a:r>
              <a:rPr lang="ko-KR" altLang="en-US" sz="1200" dirty="0">
                <a:latin typeface="+mn-ea"/>
                <a:ea typeface="+mn-ea"/>
              </a:rPr>
              <a:t> 문제</a:t>
            </a:r>
            <a:endParaRPr lang="en-US" altLang="ko-KR" sz="1200" dirty="0">
              <a:latin typeface="+mn-ea"/>
              <a:ea typeface="+mn-ea"/>
            </a:endParaRPr>
          </a:p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dirty="0">
                <a:latin typeface="+mn-ea"/>
                <a:ea typeface="+mn-ea"/>
              </a:rPr>
              <a:t>-  </a:t>
            </a:r>
            <a:r>
              <a:rPr lang="ko-KR" altLang="en-US" sz="1200" dirty="0" err="1">
                <a:latin typeface="+mn-ea"/>
                <a:ea typeface="+mn-ea"/>
              </a:rPr>
              <a:t>지속가능한</a:t>
            </a:r>
            <a:r>
              <a:rPr lang="ko-KR" altLang="en-US" sz="1200" dirty="0">
                <a:latin typeface="+mn-ea"/>
                <a:ea typeface="+mn-ea"/>
              </a:rPr>
              <a:t> 양질의 일자리 창출 노력</a:t>
            </a:r>
            <a:endParaRPr lang="ko-KR" altLang="ko-KR" sz="1200" dirty="0">
              <a:latin typeface="+mn-ea"/>
              <a:ea typeface="+mn-ea"/>
            </a:endParaRPr>
          </a:p>
        </p:txBody>
      </p:sp>
      <p:sp>
        <p:nvSpPr>
          <p:cNvPr id="16" name="AutoShape 388"/>
          <p:cNvSpPr>
            <a:spLocks noChangeArrowheads="1"/>
          </p:cNvSpPr>
          <p:nvPr/>
        </p:nvSpPr>
        <p:spPr bwMode="gray">
          <a:xfrm>
            <a:off x="1318161" y="2486372"/>
            <a:ext cx="5177642" cy="954993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b="1" u="sng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+mn-ea"/>
                <a:ea typeface="+mn-ea"/>
              </a:rPr>
              <a:t> </a:t>
            </a:r>
            <a:r>
              <a:rPr lang="ko-KR" altLang="en-US" sz="1200" b="1" u="sng" dirty="0">
                <a:latin typeface="+mn-ea"/>
                <a:ea typeface="+mn-ea"/>
              </a:rPr>
              <a:t>사회서비스부문 고용확대</a:t>
            </a:r>
            <a:r>
              <a:rPr lang="ko-KR" altLang="en-US" sz="1200" dirty="0">
                <a:latin typeface="+mn-ea"/>
                <a:ea typeface="+mn-ea"/>
              </a:rPr>
              <a:t> 필요성</a:t>
            </a:r>
          </a:p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dirty="0">
                <a:latin typeface="+mn-ea"/>
                <a:ea typeface="+mn-ea"/>
              </a:rPr>
              <a:t>- </a:t>
            </a:r>
            <a:r>
              <a:rPr lang="ko-KR" altLang="en-US" sz="1200" dirty="0">
                <a:latin typeface="+mn-ea"/>
                <a:ea typeface="+mn-ea"/>
              </a:rPr>
              <a:t>사회서비스 공급 확대를 통한 고용창출 방안 모색 필요</a:t>
            </a:r>
            <a:endParaRPr lang="ko-KR" altLang="ko-KR" sz="1200" dirty="0">
              <a:latin typeface="+mn-ea"/>
              <a:ea typeface="+mn-ea"/>
            </a:endParaRPr>
          </a:p>
        </p:txBody>
      </p:sp>
      <p:sp>
        <p:nvSpPr>
          <p:cNvPr id="17" name="AutoShape 388"/>
          <p:cNvSpPr>
            <a:spLocks noChangeArrowheads="1"/>
          </p:cNvSpPr>
          <p:nvPr/>
        </p:nvSpPr>
        <p:spPr bwMode="gray">
          <a:xfrm>
            <a:off x="1318161" y="3729517"/>
            <a:ext cx="5177642" cy="954993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지속가능한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b="1" u="sng" dirty="0">
                <a:latin typeface="+mn-ea"/>
                <a:ea typeface="+mn-ea"/>
              </a:rPr>
              <a:t>양질의 일자리</a:t>
            </a:r>
            <a:r>
              <a:rPr lang="ko-KR" altLang="en-US" sz="1200" dirty="0">
                <a:latin typeface="+mn-ea"/>
                <a:ea typeface="+mn-ea"/>
              </a:rPr>
              <a:t> 창출</a:t>
            </a:r>
          </a:p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dirty="0">
                <a:latin typeface="+mn-ea"/>
                <a:ea typeface="+mn-ea"/>
              </a:rPr>
              <a:t>- </a:t>
            </a:r>
            <a:r>
              <a:rPr lang="ko-KR" altLang="en-US" sz="1200" dirty="0">
                <a:latin typeface="+mn-ea"/>
                <a:ea typeface="+mn-ea"/>
              </a:rPr>
              <a:t>수익을 창출하여 이를 사회적 목적에 재투자하는 </a:t>
            </a:r>
            <a:r>
              <a:rPr lang="ko-KR" altLang="en-US" sz="1200" dirty="0" err="1">
                <a:latin typeface="+mn-ea"/>
                <a:ea typeface="+mn-ea"/>
              </a:rPr>
              <a:t>사회적기업으로의</a:t>
            </a:r>
            <a:r>
              <a:rPr lang="en-US" altLang="ko-KR" sz="1200" dirty="0">
                <a:latin typeface="+mn-ea"/>
                <a:ea typeface="+mn-ea"/>
              </a:rPr>
              <a:t>  </a:t>
            </a:r>
            <a:r>
              <a:rPr lang="ko-KR" altLang="en-US" sz="1200" dirty="0">
                <a:latin typeface="+mn-ea"/>
                <a:ea typeface="+mn-ea"/>
              </a:rPr>
              <a:t>육성 필요</a:t>
            </a:r>
            <a:endParaRPr lang="ko-KR" altLang="ko-KR" sz="1200" dirty="0">
              <a:latin typeface="+mn-ea"/>
              <a:ea typeface="+mn-ea"/>
            </a:endParaRPr>
          </a:p>
        </p:txBody>
      </p:sp>
      <p:sp>
        <p:nvSpPr>
          <p:cNvPr id="18" name="AutoShape 388"/>
          <p:cNvSpPr>
            <a:spLocks noChangeArrowheads="1"/>
          </p:cNvSpPr>
          <p:nvPr/>
        </p:nvSpPr>
        <p:spPr bwMode="gray">
          <a:xfrm>
            <a:off x="1318161" y="4972662"/>
            <a:ext cx="5177642" cy="954993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r>
              <a:rPr lang="en-US" altLang="ko-KR" sz="1200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사회문제 해결을 위한 </a:t>
            </a:r>
            <a:r>
              <a:rPr lang="ko-KR" altLang="en-US" sz="1200" b="1" u="sng" dirty="0">
                <a:latin typeface="+mn-ea"/>
                <a:ea typeface="+mn-ea"/>
              </a:rPr>
              <a:t>혁신적 기업</a:t>
            </a:r>
            <a:r>
              <a:rPr lang="ko-KR" altLang="en-US" sz="1200" dirty="0">
                <a:latin typeface="+mn-ea"/>
                <a:ea typeface="+mn-ea"/>
              </a:rPr>
              <a:t>의 필요성 </a:t>
            </a: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</a:t>
            </a:r>
            <a:r>
              <a:rPr lang="ko-KR" altLang="en-US" sz="1200" dirty="0">
                <a:latin typeface="+mn-ea"/>
                <a:ea typeface="+mn-ea"/>
                <a:sym typeface="Wingdings" pitchFamily="2" charset="2"/>
              </a:rPr>
              <a:t> </a:t>
            </a:r>
            <a:r>
              <a:rPr lang="ko-KR" altLang="en-US" sz="1200" dirty="0" err="1">
                <a:latin typeface="+mn-ea"/>
                <a:ea typeface="+mn-ea"/>
                <a:sym typeface="Wingdings" pitchFamily="2" charset="2"/>
              </a:rPr>
              <a:t>사회적기업</a:t>
            </a:r>
            <a:endParaRPr lang="ko-KR" altLang="ko-KR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2-</a:t>
            </a:r>
            <a:r>
              <a:rPr lang="en-US" altLang="ko-KR" dirty="0"/>
              <a:t>1. </a:t>
            </a:r>
            <a:r>
              <a:rPr dirty="0" err="1"/>
              <a:t>사회적기업</a:t>
            </a:r>
            <a:r>
              <a:rPr dirty="0"/>
              <a:t> 제도 및 정책의 시행 </a:t>
            </a:r>
            <a:r>
              <a:rPr dirty="0" smtClean="0"/>
              <a:t>배경</a:t>
            </a:r>
            <a:endParaRPr dirty="0"/>
          </a:p>
        </p:txBody>
      </p:sp>
      <p:sp>
        <p:nvSpPr>
          <p:cNvPr id="10957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6C714EC-8D12-4165-8F5E-79FF6C959C5D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113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09572" name="그룹 14"/>
          <p:cNvGrpSpPr>
            <a:grpSpLocks/>
          </p:cNvGrpSpPr>
          <p:nvPr/>
        </p:nvGrpSpPr>
        <p:grpSpPr bwMode="auto">
          <a:xfrm>
            <a:off x="271463" y="1158875"/>
            <a:ext cx="804862" cy="704850"/>
            <a:chOff x="727132" y="7372392"/>
            <a:chExt cx="801074" cy="706174"/>
          </a:xfrm>
        </p:grpSpPr>
        <p:sp>
          <p:nvSpPr>
            <p:cNvPr id="20" name="TextBox 19"/>
            <p:cNvSpPr txBox="1"/>
            <p:nvPr/>
          </p:nvSpPr>
          <p:spPr>
            <a:xfrm>
              <a:off x="727132" y="7677765"/>
              <a:ext cx="801074" cy="4008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제도화 과정</a:t>
              </a:r>
            </a:p>
          </p:txBody>
        </p:sp>
        <p:pic>
          <p:nvPicPr>
            <p:cNvPr id="10961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그룹 49"/>
          <p:cNvGrpSpPr/>
          <p:nvPr/>
        </p:nvGrpSpPr>
        <p:grpSpPr>
          <a:xfrm>
            <a:off x="1173163" y="1280759"/>
            <a:ext cx="5329237" cy="5383213"/>
            <a:chOff x="1173163" y="1171575"/>
            <a:chExt cx="5465762" cy="5383213"/>
          </a:xfrm>
        </p:grpSpPr>
        <p:sp>
          <p:nvSpPr>
            <p:cNvPr id="14" name="직사각형 84"/>
            <p:cNvSpPr>
              <a:spLocks noChangeArrowheads="1"/>
            </p:cNvSpPr>
            <p:nvPr/>
          </p:nvSpPr>
          <p:spPr bwMode="auto">
            <a:xfrm>
              <a:off x="1173163" y="1171575"/>
              <a:ext cx="812800" cy="546100"/>
            </a:xfrm>
            <a:prstGeom prst="rect">
              <a:avLst/>
            </a:prstGeom>
            <a:solidFill>
              <a:srgbClr val="666699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solidFill>
                    <a:schemeClr val="bg1"/>
                  </a:solidFill>
                  <a:latin typeface="+mn-ea"/>
                  <a:ea typeface="+mn-ea"/>
                </a:rPr>
                <a:t>시기</a:t>
              </a:r>
            </a:p>
          </p:txBody>
        </p:sp>
        <p:sp>
          <p:nvSpPr>
            <p:cNvPr id="19" name="직사각형 85"/>
            <p:cNvSpPr>
              <a:spLocks noChangeArrowheads="1"/>
            </p:cNvSpPr>
            <p:nvPr/>
          </p:nvSpPr>
          <p:spPr bwMode="auto">
            <a:xfrm>
              <a:off x="2032000" y="1171575"/>
              <a:ext cx="3297238" cy="234950"/>
            </a:xfrm>
            <a:prstGeom prst="rect">
              <a:avLst/>
            </a:prstGeom>
            <a:solidFill>
              <a:srgbClr val="666699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solidFill>
                    <a:schemeClr val="bg1"/>
                  </a:solidFill>
                  <a:latin typeface="+mn-ea"/>
                  <a:ea typeface="+mn-ea"/>
                </a:rPr>
                <a:t>사회정책</a:t>
              </a:r>
            </a:p>
          </p:txBody>
        </p:sp>
        <p:sp>
          <p:nvSpPr>
            <p:cNvPr id="21" name="직사각형 86"/>
            <p:cNvSpPr>
              <a:spLocks noChangeArrowheads="1"/>
            </p:cNvSpPr>
            <p:nvPr/>
          </p:nvSpPr>
          <p:spPr bwMode="auto">
            <a:xfrm>
              <a:off x="5373688" y="1171575"/>
              <a:ext cx="1265237" cy="546100"/>
            </a:xfrm>
            <a:prstGeom prst="rect">
              <a:avLst/>
            </a:prstGeom>
            <a:solidFill>
              <a:srgbClr val="666699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solidFill>
                    <a:schemeClr val="bg1"/>
                  </a:solidFill>
                  <a:latin typeface="+mn-ea"/>
                  <a:ea typeface="+mn-ea"/>
                </a:rPr>
                <a:t>시민사회운동</a:t>
              </a:r>
            </a:p>
          </p:txBody>
        </p:sp>
        <p:sp>
          <p:nvSpPr>
            <p:cNvPr id="22" name="직사각형 87"/>
            <p:cNvSpPr>
              <a:spLocks noChangeArrowheads="1"/>
            </p:cNvSpPr>
            <p:nvPr/>
          </p:nvSpPr>
          <p:spPr bwMode="auto">
            <a:xfrm>
              <a:off x="1173163" y="1795463"/>
              <a:ext cx="812800" cy="858837"/>
            </a:xfrm>
            <a:prstGeom prst="rect">
              <a:avLst/>
            </a:prstGeom>
            <a:solidFill>
              <a:srgbClr val="ACB6C6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en-US" altLang="ko-KR" sz="1100">
                  <a:latin typeface="+mn-ea"/>
                  <a:ea typeface="+mn-ea"/>
                </a:rPr>
                <a:t>1990</a:t>
              </a:r>
              <a:r>
                <a:rPr kumimoji="0" lang="ko-KR" altLang="en-US" sz="1100">
                  <a:latin typeface="+mn-ea"/>
                  <a:ea typeface="+mn-ea"/>
                </a:rPr>
                <a:t>년대 초</a:t>
              </a:r>
            </a:p>
          </p:txBody>
        </p:sp>
        <p:sp>
          <p:nvSpPr>
            <p:cNvPr id="23" name="직사각형 88"/>
            <p:cNvSpPr>
              <a:spLocks noChangeArrowheads="1"/>
            </p:cNvSpPr>
            <p:nvPr/>
          </p:nvSpPr>
          <p:spPr bwMode="auto">
            <a:xfrm>
              <a:off x="2032000" y="1795463"/>
              <a:ext cx="1128713" cy="85883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24" name="직사각형 89"/>
            <p:cNvSpPr>
              <a:spLocks noChangeArrowheads="1"/>
            </p:cNvSpPr>
            <p:nvPr/>
          </p:nvSpPr>
          <p:spPr bwMode="auto">
            <a:xfrm>
              <a:off x="3205163" y="1795463"/>
              <a:ext cx="812800" cy="85883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25" name="직사각형 90"/>
            <p:cNvSpPr>
              <a:spLocks noChangeArrowheads="1"/>
            </p:cNvSpPr>
            <p:nvPr/>
          </p:nvSpPr>
          <p:spPr bwMode="auto">
            <a:xfrm>
              <a:off x="4064000" y="1795463"/>
              <a:ext cx="1265238" cy="85883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26" name="직사각형 91"/>
            <p:cNvSpPr>
              <a:spLocks noChangeArrowheads="1"/>
            </p:cNvSpPr>
            <p:nvPr/>
          </p:nvSpPr>
          <p:spPr bwMode="auto">
            <a:xfrm>
              <a:off x="5373688" y="1795463"/>
              <a:ext cx="1265237" cy="85883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 dirty="0">
                  <a:latin typeface="+mn-ea"/>
                  <a:ea typeface="+mn-ea"/>
                </a:rPr>
                <a:t>도시빈민지역</a:t>
              </a:r>
              <a:endParaRPr kumimoji="0" lang="en-US" altLang="ko-KR" sz="1100" dirty="0">
                <a:latin typeface="+mn-ea"/>
                <a:ea typeface="+mn-ea"/>
              </a:endParaRPr>
            </a:p>
            <a:p>
              <a:pPr algn="ctr">
                <a:defRPr/>
              </a:pPr>
              <a:r>
                <a:rPr kumimoji="0" lang="ko-KR" altLang="en-US" sz="1100" dirty="0">
                  <a:latin typeface="+mn-ea"/>
                  <a:ea typeface="+mn-ea"/>
                </a:rPr>
                <a:t>생산공동체운동</a:t>
              </a:r>
              <a:r>
                <a:rPr kumimoji="0" lang="en-US" altLang="ko-KR" sz="1100" dirty="0">
                  <a:latin typeface="+mn-ea"/>
                  <a:ea typeface="+mn-ea"/>
                </a:rPr>
                <a:t/>
              </a:r>
              <a:br>
                <a:rPr kumimoji="0" lang="en-US" altLang="ko-KR" sz="1100" dirty="0">
                  <a:latin typeface="+mn-ea"/>
                  <a:ea typeface="+mn-ea"/>
                </a:rPr>
              </a:br>
              <a:r>
                <a:rPr kumimoji="0" lang="ko-KR" altLang="en-US" sz="1100" dirty="0">
                  <a:latin typeface="+mn-ea"/>
                  <a:ea typeface="+mn-ea"/>
                </a:rPr>
                <a:t> </a:t>
              </a:r>
              <a:r>
                <a:rPr kumimoji="0" lang="en-US" altLang="ko-KR" sz="1100" dirty="0">
                  <a:latin typeface="+mn-ea"/>
                  <a:ea typeface="+mn-ea"/>
                </a:rPr>
                <a:t>: </a:t>
              </a:r>
              <a:r>
                <a:rPr kumimoji="0" lang="ko-KR" altLang="en-US" sz="1100" dirty="0">
                  <a:latin typeface="+mn-ea"/>
                  <a:ea typeface="+mn-ea"/>
                </a:rPr>
                <a:t>의류봉제</a:t>
              </a:r>
              <a:r>
                <a:rPr kumimoji="0" lang="en-US" altLang="ko-KR" sz="1100" dirty="0">
                  <a:latin typeface="+mn-ea"/>
                  <a:ea typeface="+mn-ea"/>
                </a:rPr>
                <a:t>, </a:t>
              </a:r>
              <a:r>
                <a:rPr kumimoji="0" lang="ko-KR" altLang="en-US" sz="1100" dirty="0">
                  <a:latin typeface="+mn-ea"/>
                  <a:ea typeface="+mn-ea"/>
                </a:rPr>
                <a:t>일용건설 등</a:t>
              </a:r>
            </a:p>
          </p:txBody>
        </p:sp>
        <p:sp>
          <p:nvSpPr>
            <p:cNvPr id="27" name="직사각형 92"/>
            <p:cNvSpPr>
              <a:spLocks noChangeArrowheads="1"/>
            </p:cNvSpPr>
            <p:nvPr/>
          </p:nvSpPr>
          <p:spPr bwMode="auto">
            <a:xfrm>
              <a:off x="1173163" y="2732088"/>
              <a:ext cx="812800" cy="623887"/>
            </a:xfrm>
            <a:prstGeom prst="rect">
              <a:avLst/>
            </a:prstGeom>
            <a:solidFill>
              <a:srgbClr val="ACB6C6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en-US" altLang="ko-KR" sz="1100">
                  <a:latin typeface="+mn-ea"/>
                  <a:ea typeface="+mn-ea"/>
                </a:rPr>
                <a:t>1996</a:t>
              </a:r>
              <a:r>
                <a:rPr kumimoji="0" lang="ko-KR" altLang="en-US" sz="1100">
                  <a:latin typeface="+mn-ea"/>
                  <a:ea typeface="+mn-ea"/>
                </a:rPr>
                <a:t>년</a:t>
              </a:r>
            </a:p>
          </p:txBody>
        </p:sp>
        <p:sp>
          <p:nvSpPr>
            <p:cNvPr id="28" name="직사각형 93"/>
            <p:cNvSpPr>
              <a:spLocks noChangeArrowheads="1"/>
            </p:cNvSpPr>
            <p:nvPr/>
          </p:nvSpPr>
          <p:spPr bwMode="auto">
            <a:xfrm>
              <a:off x="2032000" y="2732088"/>
              <a:ext cx="1128713" cy="62388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29" name="직사각형 94"/>
            <p:cNvSpPr>
              <a:spLocks noChangeArrowheads="1"/>
            </p:cNvSpPr>
            <p:nvPr/>
          </p:nvSpPr>
          <p:spPr bwMode="auto">
            <a:xfrm>
              <a:off x="3205163" y="2732088"/>
              <a:ext cx="812800" cy="62388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30" name="직사각형 95"/>
            <p:cNvSpPr>
              <a:spLocks noChangeArrowheads="1"/>
            </p:cNvSpPr>
            <p:nvPr/>
          </p:nvSpPr>
          <p:spPr bwMode="auto">
            <a:xfrm>
              <a:off x="4064000" y="2732088"/>
              <a:ext cx="1265238" cy="62388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 dirty="0">
                  <a:latin typeface="+mn-ea"/>
                  <a:ea typeface="+mn-ea"/>
                </a:rPr>
                <a:t>자활센터시범사업</a:t>
              </a:r>
              <a:endParaRPr kumimoji="0" lang="en-US" altLang="ko-KR" sz="1100" dirty="0">
                <a:latin typeface="+mn-ea"/>
                <a:ea typeface="+mn-ea"/>
              </a:endParaRPr>
            </a:p>
            <a:p>
              <a:pPr algn="ctr">
                <a:defRPr/>
              </a:pPr>
              <a:r>
                <a:rPr kumimoji="0" lang="en-US" altLang="ko-KR" sz="1100" dirty="0">
                  <a:latin typeface="+mn-ea"/>
                  <a:ea typeface="+mn-ea"/>
                </a:rPr>
                <a:t>(5</a:t>
              </a:r>
              <a:r>
                <a:rPr kumimoji="0" lang="ko-KR" altLang="en-US" sz="1100" dirty="0">
                  <a:latin typeface="+mn-ea"/>
                  <a:ea typeface="+mn-ea"/>
                </a:rPr>
                <a:t>개</a:t>
              </a:r>
              <a:r>
                <a:rPr kumimoji="0" lang="en-US" altLang="ko-KR" sz="1100" dirty="0">
                  <a:latin typeface="+mn-ea"/>
                  <a:ea typeface="+mn-ea"/>
                </a:rPr>
                <a:t>)</a:t>
              </a:r>
              <a:endParaRPr kumimoji="0" lang="ko-KR" altLang="en-US" sz="1100" dirty="0">
                <a:latin typeface="+mn-ea"/>
                <a:ea typeface="+mn-ea"/>
              </a:endParaRPr>
            </a:p>
          </p:txBody>
        </p:sp>
        <p:sp>
          <p:nvSpPr>
            <p:cNvPr id="31" name="직사각형 96"/>
            <p:cNvSpPr>
              <a:spLocks noChangeArrowheads="1"/>
            </p:cNvSpPr>
            <p:nvPr/>
          </p:nvSpPr>
          <p:spPr bwMode="auto">
            <a:xfrm>
              <a:off x="5373688" y="2732088"/>
              <a:ext cx="1265237" cy="623887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32" name="직사각형 97"/>
            <p:cNvSpPr>
              <a:spLocks noChangeArrowheads="1"/>
            </p:cNvSpPr>
            <p:nvPr/>
          </p:nvSpPr>
          <p:spPr bwMode="auto">
            <a:xfrm>
              <a:off x="1173163" y="3433763"/>
              <a:ext cx="812800" cy="781050"/>
            </a:xfrm>
            <a:prstGeom prst="rect">
              <a:avLst/>
            </a:prstGeom>
            <a:solidFill>
              <a:srgbClr val="ACB6C6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en-US" altLang="ko-KR" sz="1100" dirty="0">
                  <a:latin typeface="+mn-ea"/>
                  <a:ea typeface="+mn-ea"/>
                </a:rPr>
                <a:t>1997</a:t>
              </a:r>
              <a:r>
                <a:rPr kumimoji="0" lang="ko-KR" altLang="en-US" sz="1100" dirty="0">
                  <a:latin typeface="+mn-ea"/>
                  <a:ea typeface="+mn-ea"/>
                </a:rPr>
                <a:t>년 외한위기</a:t>
              </a:r>
            </a:p>
          </p:txBody>
        </p:sp>
        <p:sp>
          <p:nvSpPr>
            <p:cNvPr id="33" name="직사각형 98"/>
            <p:cNvSpPr>
              <a:spLocks noChangeArrowheads="1"/>
            </p:cNvSpPr>
            <p:nvPr/>
          </p:nvSpPr>
          <p:spPr bwMode="auto">
            <a:xfrm>
              <a:off x="2032000" y="3433763"/>
              <a:ext cx="1128713" cy="78105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34" name="직사각형 99"/>
            <p:cNvSpPr>
              <a:spLocks noChangeArrowheads="1"/>
            </p:cNvSpPr>
            <p:nvPr/>
          </p:nvSpPr>
          <p:spPr bwMode="auto">
            <a:xfrm>
              <a:off x="3205163" y="3433763"/>
              <a:ext cx="812800" cy="78105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latin typeface="+mn-ea"/>
                  <a:ea typeface="+mn-ea"/>
                </a:rPr>
                <a:t>취로사업</a:t>
              </a:r>
              <a:r>
                <a:rPr kumimoji="0" lang="en-US" altLang="ko-KR" sz="1100">
                  <a:latin typeface="+mn-ea"/>
                  <a:ea typeface="+mn-ea"/>
                </a:rPr>
                <a:t>,</a:t>
              </a:r>
            </a:p>
            <a:p>
              <a:pPr algn="ctr">
                <a:defRPr/>
              </a:pPr>
              <a:r>
                <a:rPr kumimoji="0" lang="ko-KR" altLang="en-US" sz="1100">
                  <a:latin typeface="+mn-ea"/>
                  <a:ea typeface="+mn-ea"/>
                </a:rPr>
                <a:t>공공근로</a:t>
              </a:r>
              <a:endParaRPr kumimoji="0" lang="en-US" altLang="ko-KR" sz="1100">
                <a:latin typeface="+mn-ea"/>
                <a:ea typeface="+mn-ea"/>
              </a:endParaRPr>
            </a:p>
            <a:p>
              <a:pPr algn="ctr">
                <a:defRPr/>
              </a:pPr>
              <a:r>
                <a:rPr kumimoji="0" lang="ko-KR" altLang="en-US" sz="1100">
                  <a:latin typeface="+mn-ea"/>
                  <a:ea typeface="+mn-ea"/>
                </a:rPr>
                <a:t>민간위탁사업</a:t>
              </a:r>
            </a:p>
          </p:txBody>
        </p:sp>
        <p:sp>
          <p:nvSpPr>
            <p:cNvPr id="35" name="직사각형 100"/>
            <p:cNvSpPr>
              <a:spLocks noChangeArrowheads="1"/>
            </p:cNvSpPr>
            <p:nvPr/>
          </p:nvSpPr>
          <p:spPr bwMode="auto">
            <a:xfrm>
              <a:off x="4064000" y="3433763"/>
              <a:ext cx="1265238" cy="78105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36" name="직사각형 101"/>
            <p:cNvSpPr>
              <a:spLocks noChangeArrowheads="1"/>
            </p:cNvSpPr>
            <p:nvPr/>
          </p:nvSpPr>
          <p:spPr bwMode="auto">
            <a:xfrm>
              <a:off x="5373688" y="3433763"/>
              <a:ext cx="1265237" cy="78105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 dirty="0">
                  <a:latin typeface="+mn-ea"/>
                  <a:ea typeface="+mn-ea"/>
                </a:rPr>
                <a:t>실업극복국민운동</a:t>
              </a:r>
              <a:r>
                <a:rPr kumimoji="0" lang="en-US" altLang="ko-KR" sz="1100" dirty="0">
                  <a:latin typeface="+mn-ea"/>
                  <a:ea typeface="+mn-ea"/>
                </a:rPr>
                <a:t/>
              </a:r>
              <a:br>
                <a:rPr kumimoji="0" lang="en-US" altLang="ko-KR" sz="1100" dirty="0">
                  <a:latin typeface="+mn-ea"/>
                  <a:ea typeface="+mn-ea"/>
                </a:rPr>
              </a:br>
              <a:r>
                <a:rPr kumimoji="0" lang="en-US" altLang="ko-KR" sz="1100" dirty="0">
                  <a:latin typeface="+mn-ea"/>
                  <a:ea typeface="+mn-ea"/>
                </a:rPr>
                <a:t> : </a:t>
              </a:r>
              <a:r>
                <a:rPr kumimoji="0" lang="ko-KR" altLang="en-US" sz="1100" dirty="0">
                  <a:latin typeface="+mn-ea"/>
                  <a:ea typeface="+mn-ea"/>
                </a:rPr>
                <a:t>범 시민사회</a:t>
              </a:r>
            </a:p>
          </p:txBody>
        </p:sp>
        <p:sp>
          <p:nvSpPr>
            <p:cNvPr id="37" name="직사각형 102"/>
            <p:cNvSpPr>
              <a:spLocks noChangeArrowheads="1"/>
            </p:cNvSpPr>
            <p:nvPr/>
          </p:nvSpPr>
          <p:spPr bwMode="auto">
            <a:xfrm>
              <a:off x="1173163" y="4292600"/>
              <a:ext cx="812800" cy="779463"/>
            </a:xfrm>
            <a:prstGeom prst="rect">
              <a:avLst/>
            </a:prstGeom>
            <a:solidFill>
              <a:srgbClr val="ACB6C6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en-US" altLang="ko-KR" sz="1100" dirty="0">
                  <a:latin typeface="+mn-ea"/>
                  <a:ea typeface="+mn-ea"/>
                </a:rPr>
                <a:t>2000</a:t>
              </a:r>
              <a:r>
                <a:rPr kumimoji="0" lang="ko-KR" altLang="en-US" sz="1100" dirty="0">
                  <a:latin typeface="+mn-ea"/>
                  <a:ea typeface="+mn-ea"/>
                </a:rPr>
                <a:t>년</a:t>
              </a:r>
            </a:p>
          </p:txBody>
        </p:sp>
        <p:sp>
          <p:nvSpPr>
            <p:cNvPr id="38" name="직사각형 103"/>
            <p:cNvSpPr>
              <a:spLocks noChangeArrowheads="1"/>
            </p:cNvSpPr>
            <p:nvPr/>
          </p:nvSpPr>
          <p:spPr bwMode="auto">
            <a:xfrm>
              <a:off x="2032000" y="4292600"/>
              <a:ext cx="1128713" cy="779463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39" name="직사각형 104"/>
            <p:cNvSpPr>
              <a:spLocks noChangeArrowheads="1"/>
            </p:cNvSpPr>
            <p:nvPr/>
          </p:nvSpPr>
          <p:spPr bwMode="auto">
            <a:xfrm>
              <a:off x="3205163" y="4292600"/>
              <a:ext cx="812800" cy="779463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40" name="직사각형 105"/>
            <p:cNvSpPr>
              <a:spLocks noChangeArrowheads="1"/>
            </p:cNvSpPr>
            <p:nvPr/>
          </p:nvSpPr>
          <p:spPr bwMode="auto">
            <a:xfrm>
              <a:off x="4064000" y="4292600"/>
              <a:ext cx="1265238" cy="779463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 dirty="0">
                  <a:latin typeface="+mn-ea"/>
                  <a:ea typeface="+mn-ea"/>
                </a:rPr>
                <a:t>자활사업의제도화</a:t>
              </a:r>
              <a:r>
                <a:rPr kumimoji="0" lang="en-US" altLang="ko-KR" sz="1100" dirty="0">
                  <a:latin typeface="+mn-ea"/>
                  <a:ea typeface="+mn-ea"/>
                </a:rPr>
                <a:t/>
              </a:r>
              <a:br>
                <a:rPr kumimoji="0" lang="en-US" altLang="ko-KR" sz="1100" dirty="0">
                  <a:latin typeface="+mn-ea"/>
                  <a:ea typeface="+mn-ea"/>
                </a:rPr>
              </a:br>
              <a:r>
                <a:rPr kumimoji="0" lang="en-US" altLang="ko-KR" sz="1100" dirty="0">
                  <a:latin typeface="+mn-ea"/>
                  <a:ea typeface="+mn-ea"/>
                </a:rPr>
                <a:t>: </a:t>
              </a:r>
              <a:r>
                <a:rPr kumimoji="0" lang="ko-KR" altLang="en-US" sz="1100" dirty="0">
                  <a:latin typeface="+mn-ea"/>
                  <a:ea typeface="+mn-ea"/>
                </a:rPr>
                <a:t>빈곤층 노동유인</a:t>
              </a:r>
              <a:endParaRPr kumimoji="0" lang="en-US" altLang="ko-KR" sz="1100" dirty="0">
                <a:latin typeface="+mn-ea"/>
                <a:ea typeface="+mn-ea"/>
              </a:endParaRPr>
            </a:p>
            <a:p>
              <a:pPr algn="ctr">
                <a:defRPr/>
              </a:pPr>
              <a:r>
                <a:rPr kumimoji="0" lang="ko-KR" altLang="en-US" sz="1100" dirty="0">
                  <a:latin typeface="+mn-ea"/>
                  <a:ea typeface="+mn-ea"/>
                </a:rPr>
                <a:t>소득보장정책</a:t>
              </a:r>
            </a:p>
          </p:txBody>
        </p:sp>
        <p:sp>
          <p:nvSpPr>
            <p:cNvPr id="41" name="직사각형 106"/>
            <p:cNvSpPr>
              <a:spLocks noChangeArrowheads="1"/>
            </p:cNvSpPr>
            <p:nvPr/>
          </p:nvSpPr>
          <p:spPr bwMode="auto">
            <a:xfrm>
              <a:off x="5373688" y="4292600"/>
              <a:ext cx="1265237" cy="779463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42" name="직사각형 107"/>
            <p:cNvSpPr>
              <a:spLocks noChangeArrowheads="1"/>
            </p:cNvSpPr>
            <p:nvPr/>
          </p:nvSpPr>
          <p:spPr bwMode="auto">
            <a:xfrm>
              <a:off x="1173163" y="5151438"/>
              <a:ext cx="812800" cy="779462"/>
            </a:xfrm>
            <a:prstGeom prst="rect">
              <a:avLst/>
            </a:prstGeom>
            <a:solidFill>
              <a:srgbClr val="ACB6C6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en-US" altLang="ko-KR" sz="1100">
                  <a:latin typeface="+mn-ea"/>
                  <a:ea typeface="+mn-ea"/>
                </a:rPr>
                <a:t>2003</a:t>
              </a:r>
              <a:r>
                <a:rPr kumimoji="0" lang="ko-KR" altLang="en-US" sz="1100">
                  <a:latin typeface="+mn-ea"/>
                  <a:ea typeface="+mn-ea"/>
                </a:rPr>
                <a:t>년</a:t>
              </a:r>
            </a:p>
          </p:txBody>
        </p:sp>
        <p:sp>
          <p:nvSpPr>
            <p:cNvPr id="43" name="직사각형 108"/>
            <p:cNvSpPr>
              <a:spLocks noChangeArrowheads="1"/>
            </p:cNvSpPr>
            <p:nvPr/>
          </p:nvSpPr>
          <p:spPr bwMode="auto">
            <a:xfrm>
              <a:off x="2032000" y="5151438"/>
              <a:ext cx="1128713" cy="779462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 dirty="0" err="1">
                  <a:latin typeface="+mn-ea"/>
                  <a:ea typeface="+mn-ea"/>
                </a:rPr>
                <a:t>사회적일자리정책</a:t>
              </a:r>
              <a:r>
                <a:rPr kumimoji="0" lang="en-US" altLang="ko-KR" sz="1100" dirty="0">
                  <a:latin typeface="+mn-ea"/>
                  <a:ea typeface="+mn-ea"/>
                </a:rPr>
                <a:t/>
              </a:r>
              <a:br>
                <a:rPr kumimoji="0" lang="en-US" altLang="ko-KR" sz="1100" dirty="0">
                  <a:latin typeface="+mn-ea"/>
                  <a:ea typeface="+mn-ea"/>
                </a:rPr>
              </a:br>
              <a:r>
                <a:rPr kumimoji="0" lang="en-US" altLang="ko-KR" sz="1100" dirty="0">
                  <a:latin typeface="+mn-ea"/>
                  <a:ea typeface="+mn-ea"/>
                </a:rPr>
                <a:t>: </a:t>
              </a:r>
              <a:r>
                <a:rPr kumimoji="0" lang="ko-KR" altLang="en-US" sz="1100" dirty="0">
                  <a:latin typeface="+mn-ea"/>
                  <a:ea typeface="+mn-ea"/>
                </a:rPr>
                <a:t>취업 취약계층에 대한 실업대책</a:t>
              </a:r>
            </a:p>
          </p:txBody>
        </p:sp>
        <p:sp>
          <p:nvSpPr>
            <p:cNvPr id="44" name="직사각형 109"/>
            <p:cNvSpPr>
              <a:spLocks noChangeArrowheads="1"/>
            </p:cNvSpPr>
            <p:nvPr/>
          </p:nvSpPr>
          <p:spPr bwMode="auto">
            <a:xfrm>
              <a:off x="3205163" y="5151438"/>
              <a:ext cx="812800" cy="779462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45" name="직사각형 110"/>
            <p:cNvSpPr>
              <a:spLocks noChangeArrowheads="1"/>
            </p:cNvSpPr>
            <p:nvPr/>
          </p:nvSpPr>
          <p:spPr bwMode="auto">
            <a:xfrm>
              <a:off x="4064000" y="5151438"/>
              <a:ext cx="1265238" cy="779462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46" name="직사각형 111"/>
            <p:cNvSpPr>
              <a:spLocks noChangeArrowheads="1"/>
            </p:cNvSpPr>
            <p:nvPr/>
          </p:nvSpPr>
          <p:spPr bwMode="auto">
            <a:xfrm>
              <a:off x="5373688" y="5151438"/>
              <a:ext cx="1265237" cy="779462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47" name="직사각형 112"/>
            <p:cNvSpPr>
              <a:spLocks noChangeArrowheads="1"/>
            </p:cNvSpPr>
            <p:nvPr/>
          </p:nvSpPr>
          <p:spPr bwMode="auto">
            <a:xfrm>
              <a:off x="2032000" y="1484313"/>
              <a:ext cx="1128713" cy="233362"/>
            </a:xfrm>
            <a:prstGeom prst="rect">
              <a:avLst/>
            </a:prstGeom>
            <a:solidFill>
              <a:srgbClr val="666699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solidFill>
                    <a:schemeClr val="bg1"/>
                  </a:solidFill>
                  <a:latin typeface="+mn-ea"/>
                  <a:ea typeface="+mn-ea"/>
                </a:rPr>
                <a:t>노동부</a:t>
              </a:r>
            </a:p>
          </p:txBody>
        </p:sp>
        <p:sp>
          <p:nvSpPr>
            <p:cNvPr id="48" name="직사각형 113"/>
            <p:cNvSpPr>
              <a:spLocks noChangeArrowheads="1"/>
            </p:cNvSpPr>
            <p:nvPr/>
          </p:nvSpPr>
          <p:spPr bwMode="auto">
            <a:xfrm>
              <a:off x="3205163" y="1484313"/>
              <a:ext cx="812800" cy="233362"/>
            </a:xfrm>
            <a:prstGeom prst="rect">
              <a:avLst/>
            </a:prstGeom>
            <a:solidFill>
              <a:srgbClr val="666699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solidFill>
                    <a:schemeClr val="bg1"/>
                  </a:solidFill>
                  <a:latin typeface="+mn-ea"/>
                  <a:ea typeface="+mn-ea"/>
                </a:rPr>
                <a:t>범 정부</a:t>
              </a:r>
            </a:p>
          </p:txBody>
        </p:sp>
        <p:sp>
          <p:nvSpPr>
            <p:cNvPr id="49" name="직사각형 114"/>
            <p:cNvSpPr>
              <a:spLocks noChangeArrowheads="1"/>
            </p:cNvSpPr>
            <p:nvPr/>
          </p:nvSpPr>
          <p:spPr bwMode="auto">
            <a:xfrm>
              <a:off x="4064000" y="1484313"/>
              <a:ext cx="1265238" cy="233362"/>
            </a:xfrm>
            <a:prstGeom prst="rect">
              <a:avLst/>
            </a:prstGeom>
            <a:solidFill>
              <a:srgbClr val="666699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>
                  <a:solidFill>
                    <a:schemeClr val="bg1"/>
                  </a:solidFill>
                  <a:latin typeface="+mn-ea"/>
                  <a:ea typeface="+mn-ea"/>
                </a:rPr>
                <a:t>복지부</a:t>
              </a:r>
            </a:p>
          </p:txBody>
        </p:sp>
        <p:sp>
          <p:nvSpPr>
            <p:cNvPr id="51" name="직사각형 116"/>
            <p:cNvSpPr>
              <a:spLocks noChangeArrowheads="1"/>
            </p:cNvSpPr>
            <p:nvPr/>
          </p:nvSpPr>
          <p:spPr bwMode="auto">
            <a:xfrm>
              <a:off x="1173163" y="6008688"/>
              <a:ext cx="812800" cy="546100"/>
            </a:xfrm>
            <a:prstGeom prst="rect">
              <a:avLst/>
            </a:prstGeom>
            <a:solidFill>
              <a:srgbClr val="ACB6C6">
                <a:alpha val="7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en-US" altLang="ko-KR" sz="1100" dirty="0">
                  <a:latin typeface="+mn-ea"/>
                  <a:ea typeface="+mn-ea"/>
                </a:rPr>
                <a:t>2006</a:t>
              </a:r>
              <a:r>
                <a:rPr kumimoji="0" lang="ko-KR" altLang="en-US" sz="1100" dirty="0">
                  <a:latin typeface="+mn-ea"/>
                  <a:ea typeface="+mn-ea"/>
                </a:rPr>
                <a:t>년</a:t>
              </a:r>
            </a:p>
          </p:txBody>
        </p:sp>
        <p:sp>
          <p:nvSpPr>
            <p:cNvPr id="52" name="직사각형 117"/>
            <p:cNvSpPr>
              <a:spLocks noChangeArrowheads="1"/>
            </p:cNvSpPr>
            <p:nvPr/>
          </p:nvSpPr>
          <p:spPr bwMode="auto">
            <a:xfrm>
              <a:off x="2032000" y="6008688"/>
              <a:ext cx="1128713" cy="5461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kumimoji="0" lang="ko-KR" altLang="en-US" sz="1100" dirty="0" err="1">
                  <a:latin typeface="+mn-ea"/>
                  <a:ea typeface="+mn-ea"/>
                </a:rPr>
                <a:t>사회적기업육성법</a:t>
              </a:r>
              <a:r>
                <a:rPr kumimoji="0" lang="ko-KR" altLang="en-US" sz="1100" dirty="0">
                  <a:latin typeface="+mn-ea"/>
                  <a:ea typeface="+mn-ea"/>
                </a:rPr>
                <a:t> 제정</a:t>
              </a:r>
            </a:p>
          </p:txBody>
        </p:sp>
        <p:sp>
          <p:nvSpPr>
            <p:cNvPr id="53" name="직사각형 118"/>
            <p:cNvSpPr>
              <a:spLocks noChangeArrowheads="1"/>
            </p:cNvSpPr>
            <p:nvPr/>
          </p:nvSpPr>
          <p:spPr bwMode="auto">
            <a:xfrm>
              <a:off x="3205163" y="6008688"/>
              <a:ext cx="812800" cy="5461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54" name="직사각형 119"/>
            <p:cNvSpPr>
              <a:spLocks noChangeArrowheads="1"/>
            </p:cNvSpPr>
            <p:nvPr/>
          </p:nvSpPr>
          <p:spPr bwMode="auto">
            <a:xfrm>
              <a:off x="4064000" y="6008688"/>
              <a:ext cx="1265238" cy="5461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endParaRPr kumimoji="0" lang="ko-KR" altLang="en-US" sz="1100">
                <a:latin typeface="+mn-ea"/>
                <a:ea typeface="+mn-ea"/>
              </a:endParaRPr>
            </a:p>
          </p:txBody>
        </p:sp>
        <p:sp>
          <p:nvSpPr>
            <p:cNvPr id="55" name="직사각형 120"/>
            <p:cNvSpPr>
              <a:spLocks noChangeArrowheads="1"/>
            </p:cNvSpPr>
            <p:nvPr/>
          </p:nvSpPr>
          <p:spPr bwMode="auto">
            <a:xfrm>
              <a:off x="5373688" y="6008688"/>
              <a:ext cx="1265237" cy="5461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algn="ctr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다양한 주체의 참여</a:t>
              </a:r>
              <a:endParaRPr kumimoji="0" lang="en-US" altLang="ko-KR" sz="1100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2-</a:t>
            </a:r>
            <a:r>
              <a:rPr lang="en-US" altLang="ko-KR" dirty="0"/>
              <a:t>2. </a:t>
            </a:r>
            <a:r>
              <a:rPr dirty="0" err="1"/>
              <a:t>사회적기업육성법</a:t>
            </a:r>
            <a:r>
              <a:rPr dirty="0"/>
              <a:t> 및 인증제도</a:t>
            </a:r>
          </a:p>
        </p:txBody>
      </p:sp>
      <p:sp>
        <p:nvSpPr>
          <p:cNvPr id="11059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47A497B1-CFE1-47D4-80D6-B23CE0AE0A6B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114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0596" name="그룹 14"/>
          <p:cNvGrpSpPr>
            <a:grpSpLocks/>
          </p:cNvGrpSpPr>
          <p:nvPr/>
        </p:nvGrpSpPr>
        <p:grpSpPr bwMode="auto">
          <a:xfrm>
            <a:off x="138113" y="1158875"/>
            <a:ext cx="1071562" cy="704850"/>
            <a:chOff x="592872" y="7372392"/>
            <a:chExt cx="1069591" cy="706174"/>
          </a:xfrm>
        </p:grpSpPr>
        <p:sp>
          <p:nvSpPr>
            <p:cNvPr id="20" name="TextBox 19"/>
            <p:cNvSpPr txBox="1"/>
            <p:nvPr/>
          </p:nvSpPr>
          <p:spPr>
            <a:xfrm>
              <a:off x="592872" y="7677765"/>
              <a:ext cx="1069591" cy="4008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사회적기업육성법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및 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인증제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10622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235075" y="1158875"/>
            <a:ext cx="52244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「</a:t>
            </a:r>
            <a:r>
              <a:rPr lang="ko-KR" altLang="en-US" sz="1200" dirty="0" err="1">
                <a:latin typeface="+mn-ea"/>
                <a:ea typeface="+mn-ea"/>
              </a:rPr>
              <a:t>사회적기업육성법</a:t>
            </a:r>
            <a:r>
              <a:rPr lang="ko-KR" altLang="en-US" sz="1200" dirty="0">
                <a:latin typeface="+mn-ea"/>
                <a:ea typeface="+mn-ea"/>
              </a:rPr>
              <a:t>」은 </a:t>
            </a:r>
            <a:r>
              <a:rPr lang="en-US" altLang="ko-KR" sz="1200" dirty="0">
                <a:latin typeface="+mn-ea"/>
                <a:ea typeface="+mn-ea"/>
              </a:rPr>
              <a:t>2007</a:t>
            </a:r>
            <a:r>
              <a:rPr lang="ko-KR" altLang="en-US" sz="1200" dirty="0">
                <a:latin typeface="+mn-ea"/>
                <a:ea typeface="+mn-ea"/>
              </a:rPr>
              <a:t>년 </a:t>
            </a:r>
            <a:r>
              <a:rPr lang="en-US" altLang="ko-KR" sz="1200" dirty="0">
                <a:latin typeface="+mn-ea"/>
                <a:ea typeface="+mn-ea"/>
              </a:rPr>
              <a:t>1</a:t>
            </a:r>
            <a:r>
              <a:rPr lang="ko-KR" altLang="en-US" sz="1200" dirty="0">
                <a:latin typeface="+mn-ea"/>
                <a:ea typeface="+mn-ea"/>
              </a:rPr>
              <a:t>월 </a:t>
            </a:r>
            <a:r>
              <a:rPr lang="en-US" altLang="ko-KR" sz="1200" dirty="0">
                <a:latin typeface="+mn-ea"/>
                <a:ea typeface="+mn-ea"/>
              </a:rPr>
              <a:t>13</a:t>
            </a:r>
            <a:r>
              <a:rPr lang="ko-KR" altLang="en-US" sz="1200" dirty="0">
                <a:latin typeface="+mn-ea"/>
                <a:ea typeface="+mn-ea"/>
              </a:rPr>
              <a:t>일 공포되고</a:t>
            </a:r>
            <a:r>
              <a:rPr lang="en-US" altLang="ko-KR" sz="1200" dirty="0">
                <a:latin typeface="+mn-ea"/>
                <a:ea typeface="+mn-ea"/>
              </a:rPr>
              <a:t>, 2007</a:t>
            </a:r>
            <a:r>
              <a:rPr lang="ko-KR" altLang="en-US" sz="1200" dirty="0">
                <a:latin typeface="+mn-ea"/>
                <a:ea typeface="+mn-ea"/>
              </a:rPr>
              <a:t>년 </a:t>
            </a:r>
            <a:r>
              <a:rPr lang="en-US" altLang="ko-KR" sz="1200" dirty="0">
                <a:latin typeface="+mn-ea"/>
                <a:ea typeface="+mn-ea"/>
              </a:rPr>
              <a:t>7</a:t>
            </a:r>
            <a:r>
              <a:rPr lang="ko-KR" altLang="en-US" sz="1200" dirty="0">
                <a:latin typeface="+mn-ea"/>
                <a:ea typeface="+mn-ea"/>
              </a:rPr>
              <a:t>월 </a:t>
            </a:r>
            <a:r>
              <a:rPr lang="en-US" altLang="ko-KR" sz="1200" dirty="0">
                <a:latin typeface="+mn-ea"/>
                <a:ea typeface="+mn-ea"/>
              </a:rPr>
              <a:t>1</a:t>
            </a:r>
            <a:r>
              <a:rPr lang="ko-KR" altLang="en-US" sz="1200" dirty="0">
                <a:latin typeface="+mn-ea"/>
                <a:ea typeface="+mn-ea"/>
              </a:rPr>
              <a:t>일부터 시행되었으며 동시에 시행령</a:t>
            </a:r>
            <a:r>
              <a:rPr lang="en-US" altLang="ko-KR" sz="1200" dirty="0">
                <a:latin typeface="+mn-ea"/>
                <a:ea typeface="+mn-ea"/>
              </a:rPr>
              <a:t>(2007. 6. 29)</a:t>
            </a:r>
            <a:r>
              <a:rPr lang="ko-KR" altLang="en-US" sz="1200" dirty="0">
                <a:latin typeface="+mn-ea"/>
                <a:ea typeface="+mn-ea"/>
              </a:rPr>
              <a:t>과 시행규칙</a:t>
            </a:r>
            <a:r>
              <a:rPr lang="en-US" altLang="ko-KR" sz="1200" dirty="0">
                <a:latin typeface="+mn-ea"/>
                <a:ea typeface="+mn-ea"/>
              </a:rPr>
              <a:t>(2007. 7. 18) </a:t>
            </a:r>
            <a:r>
              <a:rPr lang="ko-KR" altLang="en-US" sz="1200" dirty="0">
                <a:latin typeface="+mn-ea"/>
                <a:ea typeface="+mn-ea"/>
              </a:rPr>
              <a:t>등</a:t>
            </a:r>
            <a:r>
              <a:rPr lang="en-US" altLang="ko-KR" sz="1200" dirty="0"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하위규정이 제정됨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/>
        </p:nvGraphicFramePr>
        <p:xfrm>
          <a:off x="1327150" y="2549525"/>
          <a:ext cx="5083175" cy="20574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74742"/>
                <a:gridCol w="4308433"/>
              </a:tblGrid>
              <a:tr h="41148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목적</a:t>
                      </a:r>
                      <a:endParaRPr lang="ko-KR" altLang="en-US" sz="1200" b="1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사회서비스 확충 및 새로운 일자리 창출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200" b="0" kern="0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bg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b="1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일자리 제공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서비스 제공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혼합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기타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지역사회 공헌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시행령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200" b="0" kern="0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bg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요건</a:t>
                      </a:r>
                      <a:endParaRPr lang="ko-KR" altLang="en-US" sz="1200" b="1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형식적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내용적 인증요건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],</a:t>
                      </a:r>
                      <a:r>
                        <a:rPr lang="en-US" altLang="ko-KR" sz="1200" kern="0" spc="0" baseline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kern="0" spc="0" baseline="0" dirty="0" smtClean="0">
                          <a:effectLst/>
                          <a:latin typeface="+mn-ea"/>
                          <a:ea typeface="+mn-ea"/>
                        </a:rPr>
                        <a:t>인증절차</a:t>
                      </a:r>
                      <a:r>
                        <a:rPr lang="en-US" altLang="ko-KR" sz="1200" kern="0" spc="0" baseline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baseline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baseline="0" dirty="0" smtClean="0"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200" kern="0" spc="0" baseline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baseline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baseline="0" dirty="0" smtClean="0">
                          <a:effectLst/>
                          <a:latin typeface="+mn-ea"/>
                          <a:ea typeface="+mn-ea"/>
                        </a:rPr>
                        <a:t>시행령</a:t>
                      </a:r>
                      <a:r>
                        <a:rPr lang="en-US" altLang="ko-KR" sz="1200" kern="0" spc="0" baseline="0" dirty="0" smtClean="0"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200" b="0" kern="0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bg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지원</a:t>
                      </a:r>
                      <a:endParaRPr lang="ko-KR" altLang="en-US" sz="1200" b="1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직간접 지원내용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~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14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200" b="0" kern="0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bg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취소</a:t>
                      </a:r>
                      <a:endParaRPr lang="ko-KR" altLang="en-US" sz="1200" b="1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사업보고 및 평가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17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], 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인증취소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18</a:t>
                      </a:r>
                      <a:r>
                        <a:rPr lang="ko-KR" altLang="en-US" sz="1200" kern="0" spc="0" dirty="0" smtClean="0"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200" kern="0" spc="0" dirty="0" smtClean="0"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200" b="0" kern="0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8" name="모서리가 둥근 직사각형 57"/>
          <p:cNvSpPr/>
          <p:nvPr/>
        </p:nvSpPr>
        <p:spPr>
          <a:xfrm>
            <a:off x="1327150" y="2008188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 err="1"/>
              <a:t>사회적기업육성법의</a:t>
            </a:r>
            <a:r>
              <a:rPr lang="ko-KR" altLang="en-US" sz="1200" b="1" dirty="0"/>
              <a:t> 주요 구성내용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1327150" y="5186363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 err="1"/>
              <a:t>법상</a:t>
            </a:r>
            <a:r>
              <a:rPr lang="ko-KR" altLang="en-US" sz="1200" b="1" dirty="0"/>
              <a:t> 인증 </a:t>
            </a:r>
            <a:r>
              <a:rPr lang="ko-KR" altLang="en-US" sz="1200" b="1" dirty="0" err="1"/>
              <a:t>사회적기업의</a:t>
            </a:r>
            <a:r>
              <a:rPr lang="ko-KR" altLang="en-US" sz="1200" b="1" dirty="0"/>
              <a:t> 개념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27150" y="5624513"/>
            <a:ext cx="51323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취약계층에게 </a:t>
            </a: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사회서비스 또는 일자리를 제공</a:t>
            </a:r>
            <a:r>
              <a:rPr lang="en-US" altLang="ko-KR" sz="1200" dirty="0">
                <a:latin typeface="+mn-ea"/>
                <a:ea typeface="+mn-ea"/>
              </a:rPr>
              <a:t>”</a:t>
            </a:r>
            <a:r>
              <a:rPr lang="ko-KR" altLang="en-US" sz="1200" dirty="0">
                <a:latin typeface="+mn-ea"/>
                <a:ea typeface="+mn-ea"/>
              </a:rPr>
              <a:t>하는 등의 사회적 목적을 추구하면서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재화 및 서비스의 생산</a:t>
            </a:r>
            <a:r>
              <a:rPr lang="en-US" altLang="ko-KR" sz="1200" dirty="0">
                <a:latin typeface="+mn-ea"/>
                <a:ea typeface="+mn-ea"/>
              </a:rPr>
              <a:t>·</a:t>
            </a:r>
            <a:r>
              <a:rPr lang="ko-KR" altLang="en-US" sz="1200" dirty="0">
                <a:latin typeface="+mn-ea"/>
                <a:ea typeface="+mn-ea"/>
              </a:rPr>
              <a:t>판매 등 </a:t>
            </a: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영업활동을 수행</a:t>
            </a:r>
            <a:r>
              <a:rPr lang="en-US" altLang="ko-KR" sz="1200" dirty="0">
                <a:latin typeface="+mn-ea"/>
                <a:ea typeface="+mn-ea"/>
              </a:rPr>
              <a:t>”</a:t>
            </a:r>
            <a:r>
              <a:rPr lang="ko-KR" altLang="en-US" sz="1200" dirty="0">
                <a:latin typeface="+mn-ea"/>
                <a:ea typeface="+mn-ea"/>
              </a:rPr>
              <a:t>하는 기업으로서 고용노동부 장관의 인증을 받은 자</a:t>
            </a:r>
            <a:r>
              <a:rPr lang="en-US" altLang="ko-KR" sz="1200" dirty="0">
                <a:latin typeface="+mn-ea"/>
                <a:ea typeface="+mn-ea"/>
              </a:rPr>
              <a:t>[</a:t>
            </a:r>
            <a:r>
              <a:rPr lang="ko-KR" altLang="en-US" sz="1200" dirty="0" err="1"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latin typeface="+mn-ea"/>
                <a:ea typeface="+mn-ea"/>
              </a:rPr>
              <a:t> 육성법 제</a:t>
            </a:r>
            <a:r>
              <a:rPr lang="en-US" altLang="ko-KR" sz="1200" dirty="0">
                <a:latin typeface="+mn-ea"/>
                <a:ea typeface="+mn-ea"/>
              </a:rPr>
              <a:t>2</a:t>
            </a:r>
            <a:r>
              <a:rPr lang="ko-KR" altLang="en-US" sz="1200" dirty="0">
                <a:latin typeface="+mn-ea"/>
                <a:ea typeface="+mn-ea"/>
              </a:rPr>
              <a:t>조 </a:t>
            </a:r>
            <a:r>
              <a:rPr lang="en-US" altLang="ko-KR" sz="1200" dirty="0">
                <a:latin typeface="+mn-ea"/>
                <a:ea typeface="+mn-ea"/>
              </a:rPr>
              <a:t>1</a:t>
            </a:r>
            <a:r>
              <a:rPr lang="ko-KR" altLang="en-US" sz="1200" dirty="0">
                <a:latin typeface="+mn-ea"/>
                <a:ea typeface="+mn-ea"/>
              </a:rPr>
              <a:t>항</a:t>
            </a:r>
            <a:r>
              <a:rPr lang="en-US" altLang="ko-KR" sz="1200" dirty="0">
                <a:latin typeface="+mn-ea"/>
                <a:ea typeface="+mn-ea"/>
              </a:rPr>
              <a:t>]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388"/>
          <p:cNvSpPr>
            <a:spLocks noChangeArrowheads="1"/>
          </p:cNvSpPr>
          <p:nvPr/>
        </p:nvSpPr>
        <p:spPr bwMode="gray">
          <a:xfrm>
            <a:off x="1317625" y="1123950"/>
            <a:ext cx="5178425" cy="3246438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ts val="600"/>
              </a:spcBef>
              <a:buClr>
                <a:srgbClr val="00CCFF"/>
              </a:buClr>
              <a:defRPr/>
            </a:pPr>
            <a:endParaRPr lang="ko-KR" altLang="ko-KR" sz="1200" dirty="0">
              <a:latin typeface="+mn-ea"/>
              <a:ea typeface="+mn-ea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2-</a:t>
            </a:r>
            <a:r>
              <a:rPr lang="en-US" altLang="ko-KR" dirty="0"/>
              <a:t>2. </a:t>
            </a:r>
            <a:r>
              <a:rPr dirty="0" err="1"/>
              <a:t>사회적기업육성법</a:t>
            </a:r>
            <a:r>
              <a:rPr dirty="0"/>
              <a:t> 및 인증제도</a:t>
            </a:r>
          </a:p>
        </p:txBody>
      </p:sp>
      <p:sp>
        <p:nvSpPr>
          <p:cNvPr id="111620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15E88612-1F17-4C81-AC0F-ED073524A041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1621" name="그룹 14"/>
          <p:cNvGrpSpPr>
            <a:grpSpLocks/>
          </p:cNvGrpSpPr>
          <p:nvPr/>
        </p:nvGrpSpPr>
        <p:grpSpPr bwMode="auto">
          <a:xfrm>
            <a:off x="114300" y="1158875"/>
            <a:ext cx="1119188" cy="704850"/>
            <a:chOff x="570501" y="7372392"/>
            <a:chExt cx="1114343" cy="706174"/>
          </a:xfrm>
        </p:grpSpPr>
        <p:sp>
          <p:nvSpPr>
            <p:cNvPr id="20" name="TextBox 19"/>
            <p:cNvSpPr txBox="1"/>
            <p:nvPr/>
          </p:nvSpPr>
          <p:spPr>
            <a:xfrm>
              <a:off x="570501" y="7677765"/>
              <a:ext cx="1114343" cy="4008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인증 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</a:t>
              </a:r>
            </a:p>
          </p:txBody>
        </p:sp>
        <p:pic>
          <p:nvPicPr>
            <p:cNvPr id="11163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" name="TextBox 59"/>
          <p:cNvSpPr txBox="1"/>
          <p:nvPr/>
        </p:nvSpPr>
        <p:spPr>
          <a:xfrm>
            <a:off x="1327150" y="4516438"/>
            <a:ext cx="5283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dirty="0" err="1">
                <a:latin typeface="+mn-ea"/>
                <a:ea typeface="+mn-ea"/>
              </a:rPr>
              <a:t>지역사회공헌형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 err="1">
                <a:latin typeface="+mn-ea"/>
                <a:ea typeface="+mn-ea"/>
              </a:rPr>
              <a:t>기타형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r>
              <a:rPr lang="ko-KR" altLang="en-US" sz="1200" dirty="0">
                <a:latin typeface="+mn-ea"/>
                <a:ea typeface="+mn-ea"/>
              </a:rPr>
              <a:t>은 지역사회 주민의 삶의 질 향상에 기여하는 것은 명백하나 서비스를 제공받는 취약계층의 비중을 계량화할 수 없는 영역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사업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grpSp>
        <p:nvGrpSpPr>
          <p:cNvPr id="111623" name="Group 368"/>
          <p:cNvGrpSpPr>
            <a:grpSpLocks/>
          </p:cNvGrpSpPr>
          <p:nvPr/>
        </p:nvGrpSpPr>
        <p:grpSpPr bwMode="auto">
          <a:xfrm>
            <a:off x="1438275" y="1481138"/>
            <a:ext cx="4867275" cy="2603500"/>
            <a:chOff x="340" y="1392"/>
            <a:chExt cx="5180" cy="2525"/>
          </a:xfrm>
        </p:grpSpPr>
        <p:sp>
          <p:nvSpPr>
            <p:cNvPr id="13" name="Rectangle 347"/>
            <p:cNvSpPr>
              <a:spLocks noChangeArrowheads="1"/>
            </p:cNvSpPr>
            <p:nvPr/>
          </p:nvSpPr>
          <p:spPr bwMode="auto">
            <a:xfrm>
              <a:off x="767" y="1392"/>
              <a:ext cx="2352" cy="1104"/>
            </a:xfrm>
            <a:prstGeom prst="rect">
              <a:avLst/>
            </a:prstGeom>
            <a:solidFill>
              <a:schemeClr val="bg1"/>
            </a:solidFill>
            <a:ln w="22225" cap="sq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14" name="Rectangle 348"/>
            <p:cNvSpPr>
              <a:spLocks noChangeArrowheads="1"/>
            </p:cNvSpPr>
            <p:nvPr/>
          </p:nvSpPr>
          <p:spPr bwMode="auto">
            <a:xfrm>
              <a:off x="3119" y="1392"/>
              <a:ext cx="2353" cy="1104"/>
            </a:xfrm>
            <a:prstGeom prst="rect">
              <a:avLst/>
            </a:prstGeom>
            <a:solidFill>
              <a:schemeClr val="bg1"/>
            </a:solidFill>
            <a:ln w="22225" cap="sq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15" name="Rectangle 349"/>
            <p:cNvSpPr>
              <a:spLocks noChangeArrowheads="1"/>
            </p:cNvSpPr>
            <p:nvPr/>
          </p:nvSpPr>
          <p:spPr bwMode="auto">
            <a:xfrm>
              <a:off x="767" y="2496"/>
              <a:ext cx="2352" cy="1104"/>
            </a:xfrm>
            <a:prstGeom prst="rect">
              <a:avLst/>
            </a:prstGeom>
            <a:solidFill>
              <a:schemeClr val="bg1"/>
            </a:solidFill>
            <a:ln w="22225" cap="sq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16" name="Rectangle 350"/>
            <p:cNvSpPr>
              <a:spLocks noChangeArrowheads="1"/>
            </p:cNvSpPr>
            <p:nvPr/>
          </p:nvSpPr>
          <p:spPr bwMode="auto">
            <a:xfrm>
              <a:off x="3119" y="2496"/>
              <a:ext cx="2353" cy="1104"/>
            </a:xfrm>
            <a:prstGeom prst="rect">
              <a:avLst/>
            </a:prstGeom>
            <a:solidFill>
              <a:schemeClr val="bg1"/>
            </a:solidFill>
            <a:ln w="22225" cap="sq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17" name="Oval 351"/>
            <p:cNvSpPr>
              <a:spLocks noChangeArrowheads="1"/>
            </p:cNvSpPr>
            <p:nvPr/>
          </p:nvSpPr>
          <p:spPr bwMode="auto">
            <a:xfrm>
              <a:off x="3312" y="2688"/>
              <a:ext cx="1968" cy="768"/>
            </a:xfrm>
            <a:prstGeom prst="ellipse">
              <a:avLst/>
            </a:prstGeom>
            <a:solidFill>
              <a:srgbClr val="E4AAC8"/>
            </a:solidFill>
            <a:ln>
              <a:noFill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</a:endParaRPr>
            </a:p>
          </p:txBody>
        </p:sp>
        <p:sp>
          <p:nvSpPr>
            <p:cNvPr id="18" name="Oval 352"/>
            <p:cNvSpPr>
              <a:spLocks noChangeArrowheads="1"/>
            </p:cNvSpPr>
            <p:nvPr/>
          </p:nvSpPr>
          <p:spPr bwMode="auto">
            <a:xfrm>
              <a:off x="913" y="1584"/>
              <a:ext cx="1967" cy="768"/>
            </a:xfrm>
            <a:prstGeom prst="ellipse">
              <a:avLst/>
            </a:prstGeom>
            <a:solidFill>
              <a:srgbClr val="FFCC00"/>
            </a:solidFill>
            <a:ln w="22225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19" name="Oval 358"/>
            <p:cNvSpPr>
              <a:spLocks noChangeArrowheads="1"/>
            </p:cNvSpPr>
            <p:nvPr/>
          </p:nvSpPr>
          <p:spPr bwMode="auto">
            <a:xfrm rot="-1439333">
              <a:off x="2592" y="1825"/>
              <a:ext cx="2255" cy="767"/>
            </a:xfrm>
            <a:prstGeom prst="ellipse">
              <a:avLst/>
            </a:prstGeom>
            <a:solidFill>
              <a:srgbClr val="33CCCC"/>
            </a:solidFill>
            <a:ln w="22225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21" name="Oval 359"/>
            <p:cNvSpPr>
              <a:spLocks noChangeArrowheads="1"/>
            </p:cNvSpPr>
            <p:nvPr/>
          </p:nvSpPr>
          <p:spPr bwMode="auto">
            <a:xfrm>
              <a:off x="1247" y="2016"/>
              <a:ext cx="1728" cy="1489"/>
            </a:xfrm>
            <a:prstGeom prst="ellipse">
              <a:avLst/>
            </a:prstGeom>
            <a:noFill/>
            <a:ln w="22225">
              <a:solidFill>
                <a:srgbClr val="80808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1200">
                <a:latin typeface="+mn-ea"/>
                <a:ea typeface="+mn-ea"/>
              </a:endParaRPr>
            </a:p>
          </p:txBody>
        </p:sp>
        <p:sp>
          <p:nvSpPr>
            <p:cNvPr id="22" name="Text Box 360"/>
            <p:cNvSpPr txBox="1">
              <a:spLocks noChangeArrowheads="1"/>
            </p:cNvSpPr>
            <p:nvPr/>
          </p:nvSpPr>
          <p:spPr bwMode="auto">
            <a:xfrm>
              <a:off x="3766" y="2847"/>
              <a:ext cx="1009" cy="448"/>
            </a:xfrm>
            <a:prstGeom prst="rect">
              <a:avLst/>
            </a:prstGeom>
            <a:noFill/>
            <a:ln w="22225" cap="sq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일자리 </a:t>
              </a:r>
              <a:r>
                <a:rPr lang="ko-KR" altLang="en-US" sz="1200" dirty="0" err="1">
                  <a:latin typeface="+mn-ea"/>
                  <a:ea typeface="+mn-ea"/>
                </a:rPr>
                <a:t>제공형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23" name="Text Box 361"/>
            <p:cNvSpPr txBox="1">
              <a:spLocks noChangeArrowheads="1"/>
            </p:cNvSpPr>
            <p:nvPr/>
          </p:nvSpPr>
          <p:spPr bwMode="auto">
            <a:xfrm>
              <a:off x="1100" y="1697"/>
              <a:ext cx="1284" cy="448"/>
            </a:xfrm>
            <a:prstGeom prst="rect">
              <a:avLst/>
            </a:prstGeom>
            <a:noFill/>
            <a:ln w="22225" cap="sq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사회서비스 </a:t>
              </a:r>
              <a:r>
                <a:rPr lang="ko-KR" altLang="en-US" sz="1200" dirty="0" err="1">
                  <a:latin typeface="+mn-ea"/>
                  <a:ea typeface="+mn-ea"/>
                </a:rPr>
                <a:t>제공형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24" name="Text Box 362"/>
            <p:cNvSpPr txBox="1">
              <a:spLocks noChangeArrowheads="1"/>
            </p:cNvSpPr>
            <p:nvPr/>
          </p:nvSpPr>
          <p:spPr bwMode="auto">
            <a:xfrm>
              <a:off x="3312" y="2113"/>
              <a:ext cx="767" cy="268"/>
            </a:xfrm>
            <a:prstGeom prst="rect">
              <a:avLst/>
            </a:prstGeom>
            <a:noFill/>
            <a:ln w="22225" cap="sq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200">
                  <a:latin typeface="+mn-ea"/>
                  <a:ea typeface="+mn-ea"/>
                </a:rPr>
                <a:t>혼합형</a:t>
              </a:r>
            </a:p>
          </p:txBody>
        </p:sp>
        <p:sp>
          <p:nvSpPr>
            <p:cNvPr id="25" name="Text Box 363"/>
            <p:cNvSpPr txBox="1">
              <a:spLocks noChangeArrowheads="1"/>
            </p:cNvSpPr>
            <p:nvPr/>
          </p:nvSpPr>
          <p:spPr bwMode="auto">
            <a:xfrm>
              <a:off x="1548" y="2678"/>
              <a:ext cx="1318" cy="274"/>
            </a:xfrm>
            <a:prstGeom prst="rect">
              <a:avLst/>
            </a:prstGeom>
            <a:noFill/>
            <a:ln w="22225" cap="sq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200" dirty="0" err="1">
                  <a:latin typeface="+mn-ea"/>
                  <a:ea typeface="+mn-ea"/>
                </a:rPr>
                <a:t>지역사회공헌형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26" name="Text Box 366"/>
            <p:cNvSpPr txBox="1">
              <a:spLocks noChangeArrowheads="1"/>
            </p:cNvSpPr>
            <p:nvPr/>
          </p:nvSpPr>
          <p:spPr bwMode="auto">
            <a:xfrm>
              <a:off x="3417" y="3648"/>
              <a:ext cx="2103" cy="269"/>
            </a:xfrm>
            <a:prstGeom prst="rect">
              <a:avLst/>
            </a:prstGeom>
            <a:noFill/>
            <a:ln w="22225" cap="sq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latin typeface="+mn-ea"/>
                  <a:ea typeface="+mn-ea"/>
                </a:rPr>
                <a:t>취약계층 일자리 제공비중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27" name="Text Box 367"/>
            <p:cNvSpPr txBox="1">
              <a:spLocks noChangeArrowheads="1"/>
            </p:cNvSpPr>
            <p:nvPr/>
          </p:nvSpPr>
          <p:spPr bwMode="auto">
            <a:xfrm>
              <a:off x="340" y="1392"/>
              <a:ext cx="380" cy="2480"/>
            </a:xfrm>
            <a:prstGeom prst="rect">
              <a:avLst/>
            </a:prstGeom>
            <a:noFill/>
            <a:ln w="22225" cap="sq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latin typeface="+mn-ea"/>
                  <a:ea typeface="+mn-ea"/>
                </a:rPr>
                <a:t>취약계층 사회서비스 제공비중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</a:p>
          </p:txBody>
        </p:sp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" name="그림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사회적기업의</a:t>
            </a:r>
            <a:r>
              <a:rPr dirty="0" smtClean="0"/>
              <a:t> </a:t>
            </a:r>
            <a:r>
              <a:rPr dirty="0" err="1" smtClean="0"/>
              <a:t>인증요건</a:t>
            </a:r>
            <a:r>
              <a:rPr lang="en-US" dirty="0" smtClean="0"/>
              <a:t>(1/2)</a:t>
            </a:r>
            <a:endParaRPr dirty="0"/>
          </a:p>
        </p:txBody>
      </p:sp>
      <p:sp>
        <p:nvSpPr>
          <p:cNvPr id="11264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7CAE69CC-2181-4D11-8306-631DD1D3632E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2644" name="그룹 1"/>
          <p:cNvGrpSpPr>
            <a:grpSpLocks/>
          </p:cNvGrpSpPr>
          <p:nvPr/>
        </p:nvGrpSpPr>
        <p:grpSpPr bwMode="auto">
          <a:xfrm>
            <a:off x="247650" y="1081088"/>
            <a:ext cx="852488" cy="782637"/>
            <a:chOff x="248110" y="1081483"/>
            <a:chExt cx="851560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48110" y="1463944"/>
              <a:ext cx="851560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인증요건</a:t>
              </a:r>
            </a:p>
          </p:txBody>
        </p:sp>
        <p:pic>
          <p:nvPicPr>
            <p:cNvPr id="112666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7" name="Group 67"/>
          <p:cNvGraphicFramePr>
            <a:graphicFrameLocks noGrp="1"/>
          </p:cNvGraphicFramePr>
          <p:nvPr/>
        </p:nvGraphicFramePr>
        <p:xfrm>
          <a:off x="1258888" y="1244864"/>
          <a:ext cx="5237162" cy="565536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87565"/>
                <a:gridCol w="4049597"/>
              </a:tblGrid>
              <a:tr h="228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인증요건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72002" marT="11888" marB="11888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자격요건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72002" marT="11888" marB="11888" anchor="ctr" horzOverflow="overflow">
                    <a:solidFill>
                      <a:srgbClr val="666699"/>
                    </a:solidFill>
                  </a:tcPr>
                </a:tc>
              </a:tr>
              <a:tr h="882021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① 조직형태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72002" marT="11888" marB="11888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민법상 법인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조합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상법상 회사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비영리 단체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공익법인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비영리민간단체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사회복지법인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생활협동조합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그 밖에 다른 법률에 의한 비영리단체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72002" marT="11888" marB="11888" anchor="ctr" horzOverflow="overflow"/>
                </a:tc>
              </a:tr>
              <a:tr h="3039141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② 사회적 목적 실현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72002" marT="11888" marB="11888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사회적일자리제공형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전체 근로자 중 취약계층의 고용 비율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30%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이상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사회서비스제공형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사회서비스를 제공받는 취약계층의 비율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30%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이상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혼합형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취약계층 근로자비율과 취약계층 서비스 수혜자 비율이 각각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20%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이상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기타형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사회적 목적 실현에 해당하는 활동성과 자료 별도 증빙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※‘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취약계층’의 구체적 기준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소득이 전국가구 월평균 소득의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60%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이하인 계층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55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세 이상 고령자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장애인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중증장애인 포함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), </a:t>
                      </a:r>
                      <a:r>
                        <a:rPr kumimoji="0" lang="ko-KR" alt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성매매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피해자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그 밖에 장관이 취업상황 등을 고려하여 취약계층이라고 인정한 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장기실업자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실업기간이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개월 이상인 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노동부 장관이 취업상황 등을 고려하여 취약계층이라고 인정한 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행정해석 인정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예시 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신용불량자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갱생보호대상자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노숙자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결혼이민자 등</a:t>
                      </a:r>
                      <a:r>
                        <a:rPr kumimoji="0" lang="en-US" altLang="ko-KR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72002" marT="11888" marB="11888" anchor="ctr" horzOverflow="overflow"/>
                </a:tc>
              </a:tr>
              <a:tr h="430329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③ 영업활동을 통한 수익</a:t>
                      </a:r>
                    </a:p>
                  </a:txBody>
                  <a:tcPr marL="43004" marR="43004" marT="11888" marB="11888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개월 영업활동을 통한 총수입이 해당조직에서 지출되는 총 </a:t>
                      </a:r>
                      <a:r>
                        <a:rPr kumimoji="0" lang="ko-KR" altLang="en-US" sz="12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노무비의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30%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이상</a:t>
                      </a:r>
                    </a:p>
                  </a:txBody>
                  <a:tcPr marL="72002" marR="72002" marT="11888" marB="11888" anchor="ctr" horzOverflow="overflow"/>
                </a:tc>
              </a:tr>
              <a:tr h="834389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④ 유급근로자 고용</a:t>
                      </a:r>
                    </a:p>
                  </a:txBody>
                  <a:tcPr marL="43004" marR="43004" marT="11888" marB="11888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 이상 고용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유급근로자 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 미만인 경우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매출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자산 및 부채규모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지역사회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기업과의 네트워크 구축 등을 통한 자원동원역량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향후 수익창출의 가능성 등을 종합적으로 검토하여 인증여부 결정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2" marR="72002" marT="11888" marB="11888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err="1" smtClean="0"/>
              <a:t>사회적기업의</a:t>
            </a:r>
            <a:r>
              <a:rPr dirty="0" smtClean="0"/>
              <a:t> </a:t>
            </a:r>
            <a:r>
              <a:rPr dirty="0" err="1" smtClean="0"/>
              <a:t>인증요건</a:t>
            </a:r>
            <a:r>
              <a:rPr lang="en-US" dirty="0" smtClean="0"/>
              <a:t>(2/2)</a:t>
            </a:r>
            <a:endParaRPr dirty="0"/>
          </a:p>
        </p:txBody>
      </p:sp>
      <p:sp>
        <p:nvSpPr>
          <p:cNvPr id="11366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462447DB-BBEC-4AB1-8D43-E0ADEFA6A55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117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3668" name="그룹 1"/>
          <p:cNvGrpSpPr>
            <a:grpSpLocks/>
          </p:cNvGrpSpPr>
          <p:nvPr/>
        </p:nvGrpSpPr>
        <p:grpSpPr bwMode="auto">
          <a:xfrm>
            <a:off x="247650" y="1081088"/>
            <a:ext cx="852488" cy="782637"/>
            <a:chOff x="248110" y="1081483"/>
            <a:chExt cx="851560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48110" y="1463944"/>
              <a:ext cx="851560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인증요건</a:t>
              </a:r>
            </a:p>
          </p:txBody>
        </p:sp>
        <p:pic>
          <p:nvPicPr>
            <p:cNvPr id="11368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7" name="Group 67"/>
          <p:cNvGraphicFramePr>
            <a:graphicFrameLocks noGrp="1"/>
          </p:cNvGraphicFramePr>
          <p:nvPr/>
        </p:nvGraphicFramePr>
        <p:xfrm>
          <a:off x="1258888" y="1258512"/>
          <a:ext cx="5237162" cy="32766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87565"/>
                <a:gridCol w="4049597"/>
              </a:tblGrid>
              <a:tr h="2478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인증요건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144004" marT="11887" marB="11887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자격요건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2" marR="144004" marT="11887" marB="11887" anchor="ctr" horzOverflow="overflow">
                    <a:solidFill>
                      <a:srgbClr val="666699"/>
                    </a:solidFill>
                  </a:tcPr>
                </a:tc>
              </a:tr>
              <a:tr h="1125347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⑤ 이해 관계자가 참여하는 의사결정 구조</a:t>
                      </a:r>
                    </a:p>
                  </a:txBody>
                  <a:tcPr marL="72002" marR="144004" marT="11887" marB="11887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경영자대표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직원대표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서비스수혜자대표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후원자대표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관련시장전문가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지역사회전문가 등 다양한 이해관계자가 참여하는 회의체 구성 등 의사결정구조</a:t>
                      </a:r>
                    </a:p>
                  </a:txBody>
                  <a:tcPr marL="72002" marR="144004" marT="11887" marB="11887" anchor="ctr" horzOverflow="overflow"/>
                </a:tc>
              </a:tr>
              <a:tr h="905982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⑥ 정관규약 구비여부 및 기재사항 준수 여부</a:t>
                      </a:r>
                    </a:p>
                  </a:txBody>
                  <a:tcPr marL="72002" marR="144004" marT="11887" marB="11887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목적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사업내용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명칭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소재지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의사결정방식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수익배분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재산과 회계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종사자의 구성 및 임면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해산 </a:t>
                      </a:r>
                    </a:p>
                  </a:txBody>
                  <a:tcPr marL="72002" marR="144004" marT="11887" marB="11887" anchor="ctr" horzOverflow="overflow"/>
                </a:tc>
              </a:tr>
              <a:tr h="997384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⑦ 이윤의 사회적 목적 재투자</a:t>
                      </a:r>
                    </a:p>
                  </a:txBody>
                  <a:tcPr marL="72002" marR="144004" marT="11887" marB="11887" anchor="ctr" horzOverflow="overflow">
                    <a:solidFill>
                      <a:srgbClr val="ACB6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상법상 회사에 한함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&gt;</a:t>
                      </a:r>
                      <a:endParaRPr kumimoji="0" lang="ko-KR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정관 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or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운영규정 등의 수익배분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재투자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이익금의 처분에 관한 조항 기재 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이윤의 </a:t>
                      </a:r>
                      <a:r>
                        <a:rPr kumimoji="0" lang="en-US" altLang="ko-K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2/3 </a:t>
                      </a:r>
                      <a:r>
                        <a:rPr kumimoji="0" lang="ko-KR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이상을 사회목적을 위해 사용한다는 내용</a:t>
                      </a:r>
                    </a:p>
                  </a:txBody>
                  <a:tcPr marL="72002" marR="144004" marT="11887" marB="11887" anchor="ctr" horzOverflow="overflow"/>
                </a:tc>
              </a:tr>
            </a:tbl>
          </a:graphicData>
        </a:graphic>
      </p:graphicFrame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2-</a:t>
            </a:r>
            <a:r>
              <a:rPr lang="en-US" altLang="ko-KR" dirty="0"/>
              <a:t>3. </a:t>
            </a:r>
            <a:r>
              <a:rPr dirty="0" smtClean="0"/>
              <a:t>중앙정부의 </a:t>
            </a:r>
            <a:r>
              <a:rPr dirty="0" err="1" smtClean="0"/>
              <a:t>사회적기업</a:t>
            </a:r>
            <a:r>
              <a:rPr dirty="0" smtClean="0"/>
              <a:t> 지원 정책</a:t>
            </a:r>
            <a:endParaRPr dirty="0"/>
          </a:p>
        </p:txBody>
      </p:sp>
      <p:sp>
        <p:nvSpPr>
          <p:cNvPr id="11571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73999C7B-D9A6-4D1D-8757-2864C5238F2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118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5716" name="그룹 14"/>
          <p:cNvGrpSpPr>
            <a:grpSpLocks/>
          </p:cNvGrpSpPr>
          <p:nvPr/>
        </p:nvGrpSpPr>
        <p:grpSpPr bwMode="auto">
          <a:xfrm>
            <a:off x="31750" y="1158875"/>
            <a:ext cx="1284288" cy="858838"/>
            <a:chOff x="487389" y="7372392"/>
            <a:chExt cx="1280566" cy="860338"/>
          </a:xfrm>
        </p:grpSpPr>
        <p:sp>
          <p:nvSpPr>
            <p:cNvPr id="20" name="TextBox 19"/>
            <p:cNvSpPr txBox="1"/>
            <p:nvPr/>
          </p:nvSpPr>
          <p:spPr>
            <a:xfrm>
              <a:off x="487389" y="7677724"/>
              <a:ext cx="1280566" cy="5550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차 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육성정책 비전과 목표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(14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~18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</a:p>
          </p:txBody>
        </p:sp>
        <p:pic>
          <p:nvPicPr>
            <p:cNvPr id="11573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모서리가 둥근 직사각형 28"/>
          <p:cNvSpPr/>
          <p:nvPr/>
        </p:nvSpPr>
        <p:spPr bwMode="auto">
          <a:xfrm>
            <a:off x="2046288" y="1602999"/>
            <a:ext cx="3843337" cy="806450"/>
          </a:xfrm>
          <a:prstGeom prst="round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고용률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70%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달성에 기여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따뜻한 공생문화 확산 </a:t>
            </a:r>
          </a:p>
        </p:txBody>
      </p:sp>
      <p:sp>
        <p:nvSpPr>
          <p:cNvPr id="30" name="모서리가 둥근 직사각형 29"/>
          <p:cNvSpPr/>
          <p:nvPr/>
        </p:nvSpPr>
        <p:spPr bwMode="auto">
          <a:xfrm>
            <a:off x="3578225" y="1288674"/>
            <a:ext cx="779463" cy="50641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추진전략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31" name="모서리가 둥근 직사각형 30"/>
          <p:cNvSpPr/>
          <p:nvPr/>
        </p:nvSpPr>
        <p:spPr bwMode="auto">
          <a:xfrm>
            <a:off x="2046288" y="2742824"/>
            <a:ext cx="3843337" cy="588963"/>
          </a:xfrm>
          <a:prstGeom prst="roundRect">
            <a:avLst/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 err="1">
                <a:latin typeface="+mn-ea"/>
              </a:rPr>
              <a:t>사회적기업</a:t>
            </a:r>
            <a:r>
              <a:rPr lang="ko-KR" altLang="en-US" sz="1200" b="1" dirty="0">
                <a:latin typeface="+mn-ea"/>
              </a:rPr>
              <a:t> </a:t>
            </a:r>
            <a:r>
              <a:rPr lang="en-US" altLang="ko-KR" sz="1200" b="1" dirty="0">
                <a:latin typeface="+mn-ea"/>
              </a:rPr>
              <a:t>3</a:t>
            </a:r>
            <a:r>
              <a:rPr lang="ko-KR" altLang="en-US" sz="1200" b="1" dirty="0" err="1">
                <a:latin typeface="+mn-ea"/>
              </a:rPr>
              <a:t>천개</a:t>
            </a:r>
            <a:r>
              <a:rPr lang="ko-KR" altLang="en-US" sz="1200" b="1" dirty="0">
                <a:latin typeface="+mn-ea"/>
              </a:rPr>
              <a:t> 육성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 err="1">
                <a:latin typeface="+mn-ea"/>
              </a:rPr>
              <a:t>사회적기업</a:t>
            </a:r>
            <a:r>
              <a:rPr lang="ko-KR" altLang="en-US" sz="1200" b="1" dirty="0">
                <a:latin typeface="+mn-ea"/>
              </a:rPr>
              <a:t> 분야 </a:t>
            </a:r>
            <a:r>
              <a:rPr lang="en-US" altLang="ko-KR" sz="1200" b="1" dirty="0">
                <a:latin typeface="+mn-ea"/>
              </a:rPr>
              <a:t>10</a:t>
            </a:r>
            <a:r>
              <a:rPr lang="ko-KR" altLang="en-US" sz="1200" b="1" dirty="0" err="1">
                <a:latin typeface="+mn-ea"/>
              </a:rPr>
              <a:t>만명</a:t>
            </a:r>
            <a:r>
              <a:rPr lang="ko-KR" altLang="en-US" sz="1200" b="1" dirty="0">
                <a:latin typeface="+mn-ea"/>
              </a:rPr>
              <a:t> 고용</a:t>
            </a:r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>
            <a:off x="3852863" y="2485649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1673225" y="3884237"/>
            <a:ext cx="1438275" cy="588962"/>
          </a:xfrm>
          <a:prstGeom prst="roundRect">
            <a:avLst/>
          </a:prstGeom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사회적기업을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통한 고용 확대</a:t>
            </a:r>
          </a:p>
        </p:txBody>
      </p:sp>
      <p:sp>
        <p:nvSpPr>
          <p:cNvPr id="34" name="모서리가 둥근 직사각형 33"/>
          <p:cNvSpPr/>
          <p:nvPr/>
        </p:nvSpPr>
        <p:spPr bwMode="auto">
          <a:xfrm>
            <a:off x="1673225" y="4520824"/>
            <a:ext cx="1438275" cy="20939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새로운 분야의 일자리 창출</a:t>
            </a:r>
            <a:endParaRPr lang="en-US" altLang="ko-KR" sz="1200" dirty="0">
              <a:latin typeface="+mn-ea"/>
            </a:endParaRPr>
          </a:p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청년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고령자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여성 등을 위한 일자리 제공</a:t>
            </a:r>
            <a:endParaRPr lang="en-US" altLang="ko-KR" sz="1200" dirty="0">
              <a:latin typeface="+mn-ea"/>
            </a:endParaRPr>
          </a:p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사회적기업을</a:t>
            </a:r>
            <a:r>
              <a:rPr lang="ko-KR" altLang="en-US" sz="1200" dirty="0">
                <a:latin typeface="+mn-ea"/>
              </a:rPr>
              <a:t> 통한 사회서비스분야 활성화</a:t>
            </a:r>
          </a:p>
        </p:txBody>
      </p:sp>
      <p:sp>
        <p:nvSpPr>
          <p:cNvPr id="37" name="모서리가 둥근 직사각형 36"/>
          <p:cNvSpPr/>
          <p:nvPr/>
        </p:nvSpPr>
        <p:spPr bwMode="auto">
          <a:xfrm>
            <a:off x="3249613" y="3884237"/>
            <a:ext cx="1438275" cy="588962"/>
          </a:xfrm>
          <a:prstGeom prst="roundRect">
            <a:avLst/>
          </a:prstGeom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사회적 경제 생태계 활성화</a:t>
            </a:r>
          </a:p>
        </p:txBody>
      </p:sp>
      <p:sp>
        <p:nvSpPr>
          <p:cNvPr id="38" name="모서리가 둥근 직사각형 37"/>
          <p:cNvSpPr/>
          <p:nvPr/>
        </p:nvSpPr>
        <p:spPr bwMode="auto">
          <a:xfrm>
            <a:off x="3249613" y="4520824"/>
            <a:ext cx="1438275" cy="20939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사회적기업</a:t>
            </a:r>
            <a:r>
              <a:rPr lang="ko-KR" altLang="en-US" sz="1200" dirty="0">
                <a:latin typeface="+mn-ea"/>
              </a:rPr>
              <a:t> 지원체계 전면 개편</a:t>
            </a:r>
            <a:endParaRPr lang="en-US" altLang="ko-KR" sz="1200" dirty="0">
              <a:latin typeface="+mn-ea"/>
            </a:endParaRPr>
          </a:p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부처협업을 통한 전달체계 효율성 제고 </a:t>
            </a:r>
          </a:p>
        </p:txBody>
      </p:sp>
      <p:sp>
        <p:nvSpPr>
          <p:cNvPr id="39" name="모서리가 둥근 직사각형 38"/>
          <p:cNvSpPr/>
          <p:nvPr/>
        </p:nvSpPr>
        <p:spPr bwMode="auto">
          <a:xfrm>
            <a:off x="4824413" y="3884237"/>
            <a:ext cx="1438275" cy="588962"/>
          </a:xfrm>
          <a:prstGeom prst="roundRect">
            <a:avLst/>
          </a:prstGeom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자생력 재고를 위한 지원제도 등 개편</a:t>
            </a:r>
          </a:p>
        </p:txBody>
      </p:sp>
      <p:sp>
        <p:nvSpPr>
          <p:cNvPr id="40" name="모서리가 둥근 직사각형 39"/>
          <p:cNvSpPr/>
          <p:nvPr/>
        </p:nvSpPr>
        <p:spPr bwMode="auto">
          <a:xfrm>
            <a:off x="4824413" y="4520824"/>
            <a:ext cx="1438275" cy="20939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spc="-150" dirty="0">
                <a:latin typeface="+mn-ea"/>
              </a:rPr>
              <a:t>인건비 직접지원 개선</a:t>
            </a:r>
            <a:endParaRPr lang="en-US" altLang="ko-KR" sz="1200" spc="-150" dirty="0">
              <a:latin typeface="+mn-ea"/>
            </a:endParaRPr>
          </a:p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spc="-150" dirty="0">
                <a:latin typeface="+mn-ea"/>
              </a:rPr>
              <a:t>자생구조 마련을 위한 간접지원 확대</a:t>
            </a:r>
            <a:endParaRPr lang="en-US" altLang="ko-KR" sz="1200" spc="-150" dirty="0">
              <a:latin typeface="+mn-ea"/>
            </a:endParaRPr>
          </a:p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spc="-150" dirty="0">
                <a:latin typeface="+mn-ea"/>
              </a:rPr>
              <a:t>민간과 지역 연계 협력 생태계 조성</a:t>
            </a:r>
            <a:endParaRPr lang="en-US" altLang="ko-KR" sz="1200" spc="-150" dirty="0">
              <a:latin typeface="+mn-ea"/>
            </a:endParaRPr>
          </a:p>
          <a:p>
            <a:pPr marL="180975" indent="-180975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spc="-150" dirty="0">
                <a:latin typeface="+mn-ea"/>
              </a:rPr>
              <a:t>지속경영을 위한 제도운영</a:t>
            </a:r>
          </a:p>
        </p:txBody>
      </p:sp>
      <p:sp>
        <p:nvSpPr>
          <p:cNvPr id="41" name="AutoShape 380"/>
          <p:cNvSpPr>
            <a:spLocks noChangeArrowheads="1"/>
          </p:cNvSpPr>
          <p:nvPr/>
        </p:nvSpPr>
        <p:spPr bwMode="gray">
          <a:xfrm>
            <a:off x="1485900" y="3712787"/>
            <a:ext cx="4973638" cy="3087687"/>
          </a:xfrm>
          <a:prstGeom prst="roundRect">
            <a:avLst>
              <a:gd name="adj" fmla="val 7587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42" name="Freeform 25"/>
          <p:cNvSpPr>
            <a:spLocks/>
          </p:cNvSpPr>
          <p:nvPr/>
        </p:nvSpPr>
        <p:spPr bwMode="auto">
          <a:xfrm>
            <a:off x="3852863" y="3407987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latinLnBrk="0"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일자리</a:t>
            </a:r>
            <a:r>
              <a:rPr dirty="0" smtClean="0"/>
              <a:t> 창출 및 제공</a:t>
            </a:r>
            <a:endParaRPr dirty="0"/>
          </a:p>
        </p:txBody>
      </p:sp>
      <p:sp>
        <p:nvSpPr>
          <p:cNvPr id="11673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EE8B543-C77E-4558-9382-878009ACD8D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119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6740" name="그룹 1"/>
          <p:cNvGrpSpPr>
            <a:grpSpLocks/>
          </p:cNvGrpSpPr>
          <p:nvPr/>
        </p:nvGrpSpPr>
        <p:grpSpPr bwMode="auto">
          <a:xfrm>
            <a:off x="215900" y="1081088"/>
            <a:ext cx="915988" cy="782637"/>
            <a:chOff x="216047" y="1081483"/>
            <a:chExt cx="915684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16047" y="1463944"/>
              <a:ext cx="915684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새로운 분야의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일자리 창출</a:t>
              </a:r>
            </a:p>
          </p:txBody>
        </p:sp>
        <p:pic>
          <p:nvPicPr>
            <p:cNvPr id="11674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31216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새로운 유형의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발굴 육성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595438" y="1507441"/>
            <a:ext cx="4781550" cy="1303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취약계층 일자리 및 사회서비스 제공 이외의 다양한 영역에서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사회적기업이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활성화될 수 있도록 제도 개선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‘일자리 제공’에서 나아가 취약계층의 ‘취업지원’ 등 일반노동시장으로의 진입을 지원하는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발굴 육성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7150" y="2955241"/>
            <a:ext cx="520223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고부가서비스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범죄예방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빈곤탈출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지역재생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전통문화 보존 등의 분야에서 융 복합을 통한 창조적 일자리 모델 발굴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grpSp>
        <p:nvGrpSpPr>
          <p:cNvPr id="116744" name="그룹 1"/>
          <p:cNvGrpSpPr>
            <a:grpSpLocks/>
          </p:cNvGrpSpPr>
          <p:nvPr/>
        </p:nvGrpSpPr>
        <p:grpSpPr bwMode="auto">
          <a:xfrm>
            <a:off x="11113" y="4437063"/>
            <a:ext cx="1325562" cy="782637"/>
            <a:chOff x="10852" y="1081483"/>
            <a:chExt cx="1326075" cy="782380"/>
          </a:xfrm>
        </p:grpSpPr>
        <p:sp>
          <p:nvSpPr>
            <p:cNvPr id="14" name="TextBox 13"/>
            <p:cNvSpPr txBox="1"/>
            <p:nvPr/>
          </p:nvSpPr>
          <p:spPr bwMode="auto">
            <a:xfrm>
              <a:off x="10852" y="1463944"/>
              <a:ext cx="1326075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청년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/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고령자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/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여성 등을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위한 일자리 제공</a:t>
              </a:r>
            </a:p>
          </p:txBody>
        </p:sp>
        <p:pic>
          <p:nvPicPr>
            <p:cNvPr id="11674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1327150" y="4587191"/>
            <a:ext cx="5202238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청년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단계별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사회적기업가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양성프로젝트 시행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은퇴고령자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은퇴자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고령자 등의 경험과 지식을 활용한 창업 취업 확대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여성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돌봄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가사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간병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환경 등 여성친화적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적극육성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중간지원기관 활동가란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12</a:t>
            </a:fld>
            <a:endParaRPr lang="ko-KR" altLang="en-US" dirty="0"/>
          </a:p>
        </p:txBody>
      </p:sp>
      <p:grpSp>
        <p:nvGrpSpPr>
          <p:cNvPr id="5" name="그룹 6"/>
          <p:cNvGrpSpPr>
            <a:grpSpLocks/>
          </p:cNvGrpSpPr>
          <p:nvPr/>
        </p:nvGrpSpPr>
        <p:grpSpPr bwMode="auto">
          <a:xfrm>
            <a:off x="239713" y="1158875"/>
            <a:ext cx="865187" cy="704850"/>
            <a:chOff x="694794" y="7372392"/>
            <a:chExt cx="864451" cy="705643"/>
          </a:xfrm>
        </p:grpSpPr>
        <p:sp>
          <p:nvSpPr>
            <p:cNvPr id="6" name="TextBox 5"/>
            <p:cNvSpPr txBox="1"/>
            <p:nvPr/>
          </p:nvSpPr>
          <p:spPr>
            <a:xfrm>
              <a:off x="694794" y="7677535"/>
              <a:ext cx="864451" cy="400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1104900" y="1663700"/>
            <a:ext cx="5397500" cy="6891338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5829362"/>
              </p:ext>
            </p:extLst>
          </p:nvPr>
        </p:nvGraphicFramePr>
        <p:xfrm>
          <a:off x="1340069" y="2090196"/>
          <a:ext cx="4968656" cy="6282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656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069" y="155098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28688" y="1187450"/>
            <a:ext cx="2385589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나는 어떤 중간지원기관 활동가인가요</a:t>
            </a:r>
            <a:r>
              <a:rPr lang="en-US" altLang="ko-KR" sz="1100" dirty="0" smtClean="0">
                <a:latin typeface="+mn-ea"/>
                <a:ea typeface="+mn-ea"/>
              </a:rPr>
              <a:t>?</a:t>
            </a:r>
            <a:endParaRPr lang="ko-KR" altLang="en-US" sz="11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2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사회적기업을</a:t>
            </a:r>
            <a:r>
              <a:rPr dirty="0" smtClean="0"/>
              <a:t> </a:t>
            </a:r>
            <a:r>
              <a:rPr dirty="0"/>
              <a:t>통한 사회서비스분야 활성화</a:t>
            </a:r>
          </a:p>
        </p:txBody>
      </p:sp>
      <p:sp>
        <p:nvSpPr>
          <p:cNvPr id="11776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1908266-DA57-47B4-A4D9-AE6DCF092336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120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7764" name="그룹 1"/>
          <p:cNvGrpSpPr>
            <a:grpSpLocks/>
          </p:cNvGrpSpPr>
          <p:nvPr/>
        </p:nvGrpSpPr>
        <p:grpSpPr bwMode="auto">
          <a:xfrm>
            <a:off x="109538" y="1081088"/>
            <a:ext cx="1128712" cy="936625"/>
            <a:chOff x="110242" y="1081483"/>
            <a:chExt cx="1127292" cy="936206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10242" y="1463899"/>
              <a:ext cx="1127292" cy="5537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사회적기업을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통한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사회서비스분야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활성화</a:t>
              </a:r>
            </a:p>
          </p:txBody>
        </p:sp>
        <p:pic>
          <p:nvPicPr>
            <p:cNvPr id="117770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58512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사회적기업육성법을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‘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가칭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육성 및 지원에 관한 법률’로 확대 개편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595438" y="1553787"/>
            <a:ext cx="4781550" cy="679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정의 개정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예비사회적기업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지원근거 마련을 통해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지원제도를 사회적 경제 영역의 지원에 활용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(‘14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년 개정 추진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7150" y="2379287"/>
            <a:ext cx="52022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유사사업간 기능적 연계 강화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595438" y="2674562"/>
            <a:ext cx="4781550" cy="1390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조직형태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부처 특성에 맞는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예비사회적기업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지정제도 활성화로 분야별 특성을 살리면서 유기적인 연계성 도모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유사조직의 인증요건 등 절차 간소화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사회적기업과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유사 정책간 조정 및 부처간 협업과제 발굴을 위한 통합조정기구 운영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사회적 </a:t>
            </a:r>
            <a:r>
              <a:rPr dirty="0"/>
              <a:t>지원체계 전면 개편</a:t>
            </a:r>
          </a:p>
        </p:txBody>
      </p:sp>
      <p:sp>
        <p:nvSpPr>
          <p:cNvPr id="11878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48A1CF65-2B39-4A03-812C-A5403D6D3E49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121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8788" name="그룹 1"/>
          <p:cNvGrpSpPr>
            <a:grpSpLocks/>
          </p:cNvGrpSpPr>
          <p:nvPr/>
        </p:nvGrpSpPr>
        <p:grpSpPr bwMode="auto">
          <a:xfrm>
            <a:off x="166688" y="1081088"/>
            <a:ext cx="1014412" cy="782637"/>
            <a:chOff x="166351" y="1081483"/>
            <a:chExt cx="1015076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66351" y="1463944"/>
              <a:ext cx="1015076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 지원체계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전면 개편</a:t>
              </a:r>
            </a:p>
          </p:txBody>
        </p:sp>
        <p:pic>
          <p:nvPicPr>
            <p:cNvPr id="11879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17568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사회적기업을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통한 사회서비스 분야 안정적 일자리 확대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595438" y="1512843"/>
            <a:ext cx="4781550" cy="679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보육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돌봄 등 사회서비스 수요 증가 및 보건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복지업의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높은 일자리창출 잠재력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사회서비스 종사자의 열악한 근무여건 등을 고려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7150" y="2381205"/>
            <a:ext cx="5202238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사회적기업을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통한 서비스 품질 개선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595438" y="2676480"/>
            <a:ext cx="4781550" cy="11763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사회서비스 사업 참여에 의한 수익 창출과 자원의 발굴 등을 통해 공공자원에 대한 의존도를 낮추고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재정지원일자리 정부위탁사업 등에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참여로 공공과 민간위탁의 문제점 보완 및 운영의 신뢰성 효율성 강화 가능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부처협업을 </a:t>
            </a:r>
            <a:r>
              <a:rPr dirty="0"/>
              <a:t>통한 전달체계 효율성 제고</a:t>
            </a:r>
          </a:p>
        </p:txBody>
      </p:sp>
      <p:sp>
        <p:nvSpPr>
          <p:cNvPr id="11981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50E431A-43B2-40BD-8816-4F02918D406D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122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9812" name="그룹 1"/>
          <p:cNvGrpSpPr>
            <a:grpSpLocks/>
          </p:cNvGrpSpPr>
          <p:nvPr/>
        </p:nvGrpSpPr>
        <p:grpSpPr bwMode="auto">
          <a:xfrm>
            <a:off x="26988" y="1081088"/>
            <a:ext cx="1293812" cy="782637"/>
            <a:chOff x="26883" y="1081483"/>
            <a:chExt cx="1294014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6883" y="1463944"/>
              <a:ext cx="1294014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부처협업을 통한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전달체계 효율성 제고</a:t>
              </a:r>
            </a:p>
          </p:txBody>
        </p:sp>
        <p:pic>
          <p:nvPicPr>
            <p:cNvPr id="119820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44864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유사사업간 효율적 지원체계 운영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595438" y="1540139"/>
            <a:ext cx="4781550" cy="1165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현행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지원제도를 사회적 경제 조직 전반에 확대 적용하고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부처 협업을 통한 지원인프라 연계활용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전달체계 효율성을 위해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17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권역별지원기관의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관리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․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감독권 일원화 및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사회적기업진흥원을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통합지원기관으로 확대 개편하는 방안 검토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7150" y="2859351"/>
            <a:ext cx="5202238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지원기관의 역량 및 인프라 강화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595438" y="3154626"/>
            <a:ext cx="4781550" cy="15700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실질적으로 정책을 집행하는 자치단체 인프라 및 담당인력의 전문성 보완 방안 강구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전문인력 보강 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성과가 우수한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권역별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지원기관에 다년위탁이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가능하도록하여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역량 축적과 안정성을 확보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경영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지원업무 종사자의 전문성과 지속적 서비스 제공을 위해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지원과 관련된 민간주도의 자격제도 신설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7150" y="4885001"/>
            <a:ext cx="5202238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사회적 경제 조직이 창출하는 사회적 성과 평가기반 마련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595438" y="5180276"/>
            <a:ext cx="4781550" cy="1146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등과 같이 사회적 목적을 추구하는 조직이 창출하는 사회적 성과를 측정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평가할 수 있는 지표 개발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사회성과지표 개발을 토대로 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가칭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성과평가 신청제도’를 도입하여 우수한 사회적 기업 등에 대해서는 인센티브를 제공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인건비</a:t>
            </a:r>
            <a:r>
              <a:rPr dirty="0" smtClean="0"/>
              <a:t> </a:t>
            </a:r>
            <a:r>
              <a:rPr dirty="0"/>
              <a:t>직접지원 개선</a:t>
            </a:r>
          </a:p>
        </p:txBody>
      </p:sp>
      <p:sp>
        <p:nvSpPr>
          <p:cNvPr id="12083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85968A56-2D40-4124-BE82-611226DDA58E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123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0836" name="그룹 1"/>
          <p:cNvGrpSpPr>
            <a:grpSpLocks/>
          </p:cNvGrpSpPr>
          <p:nvPr/>
        </p:nvGrpSpPr>
        <p:grpSpPr bwMode="auto">
          <a:xfrm>
            <a:off x="177800" y="1081088"/>
            <a:ext cx="992188" cy="782637"/>
            <a:chOff x="177573" y="1081483"/>
            <a:chExt cx="992632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77573" y="1463944"/>
              <a:ext cx="992632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인건비 직접지원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개선</a:t>
              </a:r>
            </a:p>
          </p:txBody>
        </p:sp>
        <p:pic>
          <p:nvPicPr>
            <p:cNvPr id="120842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31216"/>
            <a:ext cx="5202238" cy="538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인건비 지원방식 개선</a:t>
            </a:r>
          </a:p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595438" y="1526491"/>
            <a:ext cx="4781550" cy="1592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지원비율 단계적 축소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재정의존도 및 지원종료 시 충격을 완화하고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근로자의 장기고용 유도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전문인력 중점지원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전문인력 지원사업의 채용분야에 따라 지원 수준을 차등화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기술개발 등 전문영역의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활동 지원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지원기간 통합운영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예비사회적기업의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사회적기업으로의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신속한 전환을 촉진하기 위해 예비와 인증 지원기간을 통합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7150" y="3275916"/>
            <a:ext cx="5202238" cy="538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기업 및 근로자의 특성 등을 고려한 맞춤형 지원</a:t>
            </a:r>
          </a:p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595438" y="3569603"/>
            <a:ext cx="4781550" cy="11763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 우선순위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사회목적 실현이 명확한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비영리형기업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사회적협동조합이나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취업취약계층 비율이 높은 기업을 우선하여 지원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차등지원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노숙자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중증장애인 등 자립이 어려운 계층을 고용하거나 취업을 지원하는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인건비 지급기간 및 비율 상향 조정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" name="그림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자생 </a:t>
            </a:r>
            <a:r>
              <a:rPr dirty="0"/>
              <a:t>구조 마련을 위한 간접지원 확대</a:t>
            </a:r>
          </a:p>
        </p:txBody>
      </p:sp>
      <p:sp>
        <p:nvSpPr>
          <p:cNvPr id="12185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B126956D-F160-4BAE-A8FF-D1A267794C8B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124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1860" name="그룹 1"/>
          <p:cNvGrpSpPr>
            <a:grpSpLocks/>
          </p:cNvGrpSpPr>
          <p:nvPr/>
        </p:nvGrpSpPr>
        <p:grpSpPr bwMode="auto">
          <a:xfrm>
            <a:off x="4763" y="1081088"/>
            <a:ext cx="1338262" cy="782637"/>
            <a:chOff x="4439" y="1081483"/>
            <a:chExt cx="1338900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4439" y="1463944"/>
              <a:ext cx="1338900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자생 구조 마련을 위한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간접지원 확대</a:t>
              </a:r>
            </a:p>
          </p:txBody>
        </p:sp>
        <p:pic>
          <p:nvPicPr>
            <p:cNvPr id="12186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58512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사업개발비 지원의 효율성 제고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595438" y="1553787"/>
            <a:ext cx="4781550" cy="701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(R&amp;D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 강화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창의적 혁신적 아이디어와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소셜미션이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융합되어 적정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適正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기술을 실현할 수 있도록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R&amp;D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 강화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7150" y="2420562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선도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발굴 육성 지원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595438" y="2714249"/>
            <a:ext cx="4781550" cy="7413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경쟁력 있고 사업성과가 높은 우수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모델을 발굴 브랜드화하여 동종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등의 성공모델로 확산 전파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7150" y="3673099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자금조달 경로 확대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모태펀드에 대한 지속적 출자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595438" y="3968374"/>
            <a:ext cx="4781550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크라우드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펀딩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제도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사회적자본시장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조성방안 검토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7150" y="4619249"/>
            <a:ext cx="5202238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친화적 조달제도 도입방안 검토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73050" indent="-273050" latinLnBrk="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지식재산 경쟁력 제고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73050" indent="-273050" latinLnBrk="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민간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제품 구매 활성화 지원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민간과</a:t>
            </a:r>
            <a:r>
              <a:rPr dirty="0" smtClean="0"/>
              <a:t> </a:t>
            </a:r>
            <a:r>
              <a:rPr dirty="0"/>
              <a:t>지역 연계</a:t>
            </a:r>
            <a:r>
              <a:rPr lang="en-US" altLang="ko-KR" dirty="0"/>
              <a:t>, </a:t>
            </a:r>
            <a:r>
              <a:rPr dirty="0"/>
              <a:t>협력 생태계 조성</a:t>
            </a:r>
          </a:p>
        </p:txBody>
      </p:sp>
      <p:sp>
        <p:nvSpPr>
          <p:cNvPr id="12288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405B62A-A902-490E-9874-588C10E94610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2884" name="그룹 1"/>
          <p:cNvGrpSpPr>
            <a:grpSpLocks/>
          </p:cNvGrpSpPr>
          <p:nvPr/>
        </p:nvGrpSpPr>
        <p:grpSpPr bwMode="auto">
          <a:xfrm>
            <a:off x="128588" y="1081088"/>
            <a:ext cx="1090612" cy="782637"/>
            <a:chOff x="127876" y="1081483"/>
            <a:chExt cx="1092025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27876" y="1463944"/>
              <a:ext cx="1092025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민간과 지역 연계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,</a:t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협력 생태계 조성</a:t>
              </a:r>
            </a:p>
          </p:txBody>
        </p:sp>
        <p:pic>
          <p:nvPicPr>
            <p:cNvPr id="122890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58512"/>
            <a:ext cx="5202238" cy="538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민간의 인적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물적자원을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연계한 지원 확산</a:t>
            </a:r>
          </a:p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595438" y="1553787"/>
            <a:ext cx="4781550" cy="16398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대기업의 사회공헌 활동을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지원으로 연결시켜 양극화 등 사회문제를 시장에서 해결하는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선순환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생태계 조성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활성화 네트워크를 중심으로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캠페인 및 관련 사업 전개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금융권과의 협력 강화를 통하여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특성을 반영한 대출상품 개발 등 금융지원 강화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7150" y="3377824"/>
            <a:ext cx="5202238" cy="538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지역사회와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연계성 강화</a:t>
            </a:r>
          </a:p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endParaRPr lang="ko-KR" altLang="en-US" sz="1200" dirty="0" err="1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595438" y="3673099"/>
            <a:ext cx="4781550" cy="1254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제품 판매 홍보 교육 등을 위한 복합공간 조성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네트워크 활성화 등 지역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파트너십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강화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사회적기업을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행복주택 등 임대주택과 연계하여 육성을 지원함으로써 일자리 서비스 공동체 형성 촉진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국토부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협조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지속경영을</a:t>
            </a:r>
            <a:r>
              <a:rPr dirty="0" smtClean="0"/>
              <a:t> </a:t>
            </a:r>
            <a:r>
              <a:rPr dirty="0"/>
              <a:t>위한 제도 운영</a:t>
            </a:r>
          </a:p>
        </p:txBody>
      </p:sp>
      <p:sp>
        <p:nvSpPr>
          <p:cNvPr id="12390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41E71013-4A33-42B7-99B8-C4A81E67BF22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3908" name="그룹 1"/>
          <p:cNvGrpSpPr>
            <a:grpSpLocks/>
          </p:cNvGrpSpPr>
          <p:nvPr/>
        </p:nvGrpSpPr>
        <p:grpSpPr bwMode="auto">
          <a:xfrm>
            <a:off x="168275" y="1081088"/>
            <a:ext cx="1011238" cy="782637"/>
            <a:chOff x="167952" y="1081483"/>
            <a:chExt cx="1011869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67952" y="1463944"/>
              <a:ext cx="1011869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지속경영을 위한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제도 운영</a:t>
              </a:r>
            </a:p>
          </p:txBody>
        </p:sp>
        <p:pic>
          <p:nvPicPr>
            <p:cNvPr id="12391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327150" y="1244864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인증과 지원의 분리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595438" y="1540139"/>
            <a:ext cx="4781550" cy="1165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현행 지원체계를 유지하면서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유형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개념을 확대시킬 경우 재정 부담이 우려되므로 “인증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=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지원” 구조를 개선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인증 대상은 넓히되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재정지원 대상은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중 정책적 우선지원대상에서 선정하도록 분리 규정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7150" y="2865701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투명성 책임성 확대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595438" y="3160976"/>
            <a:ext cx="4781550" cy="2311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자정기능 활성화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: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자정노력 추진주체로 당사자조직을 활용하여 윤리강령 제정 등 자율규제 분위기 조성 확산 지원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경영공시 확대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기존 경영공시에 사회적 성과를 보완하여 자율공시를 권고하고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일정규모 이상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사회적기업에는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의무화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영업활동 수입기준 조정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초기 자생력을 담보하기 어려운 현행 시행령 상 “영업활동을 통한 수입이 총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노무비의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분의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30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이상”기준을 상향조정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영리조직의 도덕적 해이 방지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영리조직의 도덕적 해이 방지 제도 도입 및 이윤 재투자 규정 개선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사회적기업</a:t>
            </a:r>
            <a:r>
              <a:rPr dirty="0" smtClean="0"/>
              <a:t> </a:t>
            </a:r>
            <a:r>
              <a:rPr dirty="0"/>
              <a:t>지원제도 현황</a:t>
            </a:r>
          </a:p>
        </p:txBody>
      </p:sp>
      <p:sp>
        <p:nvSpPr>
          <p:cNvPr id="12493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859D99CD-17A4-4AD2-9746-6AB25341217C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127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4932" name="그룹 1"/>
          <p:cNvGrpSpPr>
            <a:grpSpLocks/>
          </p:cNvGrpSpPr>
          <p:nvPr/>
        </p:nvGrpSpPr>
        <p:grpSpPr bwMode="auto">
          <a:xfrm>
            <a:off x="220663" y="1081088"/>
            <a:ext cx="906462" cy="782637"/>
            <a:chOff x="220852" y="1081483"/>
            <a:chExt cx="906065" cy="78238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20852" y="1463944"/>
              <a:ext cx="906065" cy="399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지원제도 현황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4935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1246905" y="1270237"/>
          <a:ext cx="5272648" cy="511556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427516"/>
                <a:gridCol w="736270"/>
                <a:gridCol w="3170712"/>
                <a:gridCol w="469075"/>
                <a:gridCol w="469075"/>
              </a:tblGrid>
              <a:tr h="370840">
                <a:tc rowSpan="2"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지원제도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6666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지원내용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anchor="ctr">
                    <a:solidFill>
                      <a:srgbClr val="6666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지원대상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6666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예비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인증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666699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경영지원 등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err="1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사회적기업의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설립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인증 및 운영에 필요한 경영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세무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노무</a:t>
                      </a:r>
                      <a:r>
                        <a:rPr lang="en-US" altLang="ko-KR" sz="1200" b="0" kern="1200" spc="-10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회계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등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경영컨설팅 및 정보 제공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공공기관 우선구매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err="1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사회적기업의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생산품이나 서비스의 우선구매 권고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시설비 등 지원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미소금융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중소기업 정책자금 등 대부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err="1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사회적기업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상시 특별보증 등 신용보증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세제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법인세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소득세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4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년간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50%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감면</a:t>
                      </a:r>
                      <a:endParaRPr lang="en-US" altLang="ko-KR" sz="1200" b="0" kern="1200" spc="-100" dirty="0" smtClean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취득세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면허세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50%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감면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재산세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25%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감면</a:t>
                      </a:r>
                      <a:endParaRPr lang="en-US" altLang="ko-KR" sz="1200" b="0" kern="1200" spc="-100" dirty="0" smtClean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err="1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사회적기업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ko-KR" altLang="en-US" sz="1200" b="0" kern="1200" spc="-100" dirty="0" err="1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기부시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법인소득의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10%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범위 손금산입 인정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사회보험료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사업주 부담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4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대 사회보험료 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4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년간 지원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재정 지원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전문 인력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전략기획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회계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마케팅 등 전문인력 고용 시 인건비 지원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ko-KR" altLang="en-US" sz="1200" b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인건비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최저임금 수준의 참여자 인건비 지원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사업개발비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기술개발</a:t>
                      </a:r>
                      <a:r>
                        <a:rPr lang="en-US" altLang="ko-KR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, R&amp;D, 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홍보 및 마케팅 등 향상을 위한 비용지원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모태펀드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민관합동 투자펀드 조성 및 </a:t>
                      </a:r>
                      <a:r>
                        <a:rPr lang="ko-KR" altLang="en-US" sz="1200" b="0" kern="1200" spc="-100" dirty="0" err="1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사회적기업</a:t>
                      </a:r>
                      <a:r>
                        <a:rPr lang="ko-KR" altLang="en-US" sz="1200" b="0" kern="1200" spc="-100" dirty="0" smtClean="0">
                          <a:ln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glow rad="63500">
                              <a:schemeClr val="bg1">
                                <a:alpha val="40000"/>
                              </a:schemeClr>
                            </a:glow>
                          </a:effectLst>
                          <a:latin typeface="+mn-ea"/>
                          <a:ea typeface="+mn-ea"/>
                          <a:cs typeface="Arial" pitchFamily="34" charset="0"/>
                        </a:rPr>
                        <a:t> 투자</a:t>
                      </a:r>
                      <a:endParaRPr lang="ko-KR" altLang="en-US" sz="1200" b="0" kern="1200" spc="-100" dirty="0">
                        <a:ln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glow rad="63500">
                            <a:schemeClr val="bg1">
                              <a:alpha val="40000"/>
                            </a:schemeClr>
                          </a:glow>
                        </a:effectLst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2000" marR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ko-KR" altLang="en-US" sz="1200" b="0" dirty="0" smtClean="0">
                          <a:effectLst/>
                          <a:latin typeface="+mn-ea"/>
                          <a:ea typeface="+mn-ea"/>
                        </a:rPr>
                        <a:t>★</a:t>
                      </a:r>
                      <a:endParaRPr lang="ko-KR" altLang="en-US" sz="1200" b="0" dirty="0"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2</a:t>
            </a:r>
            <a:r>
              <a:rPr lang="en-US" altLang="ko-KR" dirty="0"/>
              <a:t>-4. </a:t>
            </a:r>
            <a:r>
              <a:rPr dirty="0" err="1"/>
              <a:t>사회적기업</a:t>
            </a:r>
            <a:r>
              <a:rPr dirty="0"/>
              <a:t> 정책의 과제</a:t>
            </a:r>
          </a:p>
        </p:txBody>
      </p:sp>
      <p:sp>
        <p:nvSpPr>
          <p:cNvPr id="12595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27369351-2285-4D5D-86EA-ED421B9C5A1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128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5956" name="그룹 14"/>
          <p:cNvGrpSpPr>
            <a:grpSpLocks/>
          </p:cNvGrpSpPr>
          <p:nvPr/>
        </p:nvGrpSpPr>
        <p:grpSpPr bwMode="auto">
          <a:xfrm>
            <a:off x="166688" y="1158875"/>
            <a:ext cx="1014412" cy="704850"/>
            <a:chOff x="622595" y="7372392"/>
            <a:chExt cx="1010150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622595" y="7677791"/>
              <a:ext cx="1010150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중앙정부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지원정책의 한계</a:t>
              </a:r>
            </a:p>
          </p:txBody>
        </p:sp>
        <p:pic>
          <p:nvPicPr>
            <p:cNvPr id="12596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모서리가 둥근 직사각형 6"/>
          <p:cNvSpPr/>
          <p:nvPr/>
        </p:nvSpPr>
        <p:spPr>
          <a:xfrm>
            <a:off x="1327150" y="1117600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kumimoji="0" lang="ko-KR" altLang="en-US" sz="1200" b="1" dirty="0">
                <a:latin typeface="맑은 고딕"/>
              </a:rPr>
              <a:t>직접지원 정책 분석</a:t>
            </a:r>
            <a:endParaRPr lang="ko-KR" alt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27150" y="1484666"/>
            <a:ext cx="50831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중앙정부의 직접지원 정책의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주대상은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인증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사회적기업에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집중되어 있으며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지원 기간은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년이나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4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 등 한시적임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 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327150" y="2100092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>
                <a:latin typeface="맑은 고딕"/>
              </a:rPr>
              <a:t>간</a:t>
            </a:r>
            <a:r>
              <a:rPr kumimoji="0" lang="ko-KR" altLang="en-US" sz="1200" b="1" dirty="0">
                <a:latin typeface="맑은 고딕"/>
              </a:rPr>
              <a:t>접지원 정책 분석</a:t>
            </a:r>
            <a:endParaRPr lang="ko-KR" alt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27150" y="2467158"/>
            <a:ext cx="5083175" cy="1092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중앙정부의 간접지원 정책은 인증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뿐만 아니라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예비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사회적기업까지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포함되지만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조세 감면 정책의 경우는 인증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만이 해당됨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그리고 지원기간도 대체로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년이나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4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 등 제한을 두고 있음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 </a:t>
            </a:r>
          </a:p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한편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성장에 실질적으로 중요하다고 볼 수 있는 시장 조성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금융 지원 등의 지원 정책은 아직 법적 실효성이 미흡한 상황임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</a:t>
            </a: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327150" y="3779606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kumimoji="0" lang="ko-KR" altLang="en-US" sz="1200" b="1" dirty="0" err="1">
                <a:latin typeface="맑은 고딕"/>
              </a:rPr>
              <a:t>사회적일자리</a:t>
            </a:r>
            <a:r>
              <a:rPr kumimoji="0" lang="ko-KR" altLang="en-US" sz="1200" b="1" dirty="0">
                <a:latin typeface="맑은 고딕"/>
              </a:rPr>
              <a:t> 연계 정책 분석</a:t>
            </a:r>
            <a:endParaRPr lang="ko-KR" altLang="en-US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327150" y="4146672"/>
            <a:ext cx="5083175" cy="1277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중앙정부의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지원 정책은 한시적 인건비 지원 중심의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‘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일자리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사업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’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과 강한 연계를 갖고 있으며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‘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규모와 자원 유입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’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이라는 측면에서 가장 영향이 크다고 평가할 수 있음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  </a:t>
            </a:r>
          </a:p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한편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이러한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일자리 연계 정책에 대해 타 연구자들이나 현장 실천가들의 상당수가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사회적기업에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대한 인건비 중심의 지원 정책이라고 평가하고 있음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327150" y="5500939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kumimoji="0" lang="ko-KR" altLang="en-US" sz="1200" b="1" dirty="0">
                <a:latin typeface="맑은 고딕"/>
              </a:rPr>
              <a:t>지원 예산 분석</a:t>
            </a:r>
            <a:endParaRPr lang="ko-KR" alt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27150" y="5854357"/>
            <a:ext cx="5083175" cy="1092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전체 고용노동부 소관 재정 규모에서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예산이 차지하는 비중은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일자리 사업을 포함할 경우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11.59%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이며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제외할 경우는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2.78%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정도임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 </a:t>
            </a:r>
          </a:p>
          <a:p>
            <a:pPr latinLnBrk="0"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하지만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사회적 일자리 사업 예산을 제외하면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전체 고용노동부 소관 재정에서 실제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사회적기업과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관련된 예산은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미만으로 그리 큰 규모는 아님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2</a:t>
            </a:r>
            <a:r>
              <a:rPr lang="en-US" altLang="ko-KR" dirty="0"/>
              <a:t>-4. </a:t>
            </a:r>
            <a:r>
              <a:rPr dirty="0" err="1"/>
              <a:t>사회적기업</a:t>
            </a:r>
            <a:r>
              <a:rPr dirty="0"/>
              <a:t> 정책의 과제</a:t>
            </a:r>
          </a:p>
        </p:txBody>
      </p:sp>
      <p:sp>
        <p:nvSpPr>
          <p:cNvPr id="12697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BB0DC86D-D807-486F-9100-593A5059123A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129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6980" name="그룹 14"/>
          <p:cNvGrpSpPr>
            <a:grpSpLocks/>
          </p:cNvGrpSpPr>
          <p:nvPr/>
        </p:nvGrpSpPr>
        <p:grpSpPr bwMode="auto">
          <a:xfrm>
            <a:off x="280988" y="1158875"/>
            <a:ext cx="785812" cy="704850"/>
            <a:chOff x="735864" y="7372392"/>
            <a:chExt cx="783616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735864" y="7677791"/>
              <a:ext cx="783616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정책의 전망</a:t>
              </a:r>
            </a:p>
          </p:txBody>
        </p:sp>
        <p:pic>
          <p:nvPicPr>
            <p:cNvPr id="12698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Box 16"/>
          <p:cNvSpPr txBox="1"/>
          <p:nvPr/>
        </p:nvSpPr>
        <p:spPr>
          <a:xfrm>
            <a:off x="1327150" y="1081088"/>
            <a:ext cx="5202238" cy="984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정책 차원에서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사회적기업은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고용창출 중심에서 경제민주화와 사회통합의 가치를 실현하는 위상으로 격상될 가능성이 큼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73050" indent="-273050" latinLnBrk="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협동조합의 제도화에 따른 사회적 경제 주체의 확산과 기준 인증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제도의 한계점이 노출되면서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제도의 개편은 불가피할 전망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595438" y="2065338"/>
            <a:ext cx="4781550" cy="701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사회적협동조합의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수용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법인격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도입 또는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등록제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27150" y="2898775"/>
            <a:ext cx="52022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 latinLnBrk="0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지속가능성 제공을 위한 관련 생태계 조성의 요구가 확산될 전망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595438" y="3402013"/>
            <a:ext cx="4781550" cy="14557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사회적기업을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위한 공공우선구매 목표제의 확대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공공시장에 사회적 가치의 창출도 고려하는 ‘사회책임조달제도의 도입’과 ‘최적가치평가제’ 등이 제안되고 있음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.</a:t>
            </a: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전용의 투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·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융자 기능을 수행하는 ‘사회적 금융 자본의 조성’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혁신과 협업을 지원하는 ‘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협동화단지의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조성’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중간지원기관 활동가란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1C3C2-0CD2-48E6-8894-324D81C43C0D}" type="slidenum">
              <a:rPr lang="ko-KR" altLang="en-US" smtClean="0"/>
              <a:pPr>
                <a:defRPr/>
              </a:pPr>
              <a:t>13</a:t>
            </a:fld>
            <a:endParaRPr lang="ko-KR" altLang="en-US" dirty="0"/>
          </a:p>
        </p:txBody>
      </p:sp>
      <p:grpSp>
        <p:nvGrpSpPr>
          <p:cNvPr id="26628" name="그룹 5"/>
          <p:cNvGrpSpPr>
            <a:grpSpLocks/>
          </p:cNvGrpSpPr>
          <p:nvPr/>
        </p:nvGrpSpPr>
        <p:grpSpPr bwMode="auto">
          <a:xfrm>
            <a:off x="240139" y="1158875"/>
            <a:ext cx="864339" cy="704910"/>
            <a:chOff x="694980" y="7372392"/>
            <a:chExt cx="864087" cy="705698"/>
          </a:xfrm>
        </p:grpSpPr>
        <p:sp>
          <p:nvSpPr>
            <p:cNvPr id="7" name="TextBox 6"/>
            <p:cNvSpPr txBox="1"/>
            <p:nvPr/>
          </p:nvSpPr>
          <p:spPr>
            <a:xfrm>
              <a:off x="694980" y="7677533"/>
              <a:ext cx="864087" cy="400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6644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모서리가 둥근 직사각형 45"/>
          <p:cNvSpPr/>
          <p:nvPr/>
        </p:nvSpPr>
        <p:spPr bwMode="auto">
          <a:xfrm>
            <a:off x="1108075" y="1393825"/>
            <a:ext cx="1143000" cy="4810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rgbClr val="D15532"/>
                </a:solidFill>
                <a:latin typeface="+mn-ea"/>
              </a:rPr>
              <a:t>인큐베이터</a:t>
            </a:r>
            <a:endParaRPr lang="en-US" altLang="ko-KR" sz="1200" b="1" dirty="0">
              <a:solidFill>
                <a:srgbClr val="D15532"/>
              </a:solidFill>
              <a:latin typeface="+mn-ea"/>
            </a:endParaRPr>
          </a:p>
        </p:txBody>
      </p:sp>
      <p:sp>
        <p:nvSpPr>
          <p:cNvPr id="47" name="모서리가 둥근 직사각형 46"/>
          <p:cNvSpPr/>
          <p:nvPr/>
        </p:nvSpPr>
        <p:spPr bwMode="auto">
          <a:xfrm>
            <a:off x="1108075" y="2138363"/>
            <a:ext cx="1143000" cy="482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rgbClr val="D15532"/>
                </a:solidFill>
                <a:latin typeface="+mn-ea"/>
              </a:rPr>
              <a:t>교육자</a:t>
            </a:r>
            <a:endParaRPr lang="en-US" altLang="ko-KR" sz="1200" b="1" dirty="0">
              <a:solidFill>
                <a:srgbClr val="D15532"/>
              </a:solidFill>
              <a:latin typeface="+mn-ea"/>
            </a:endParaRPr>
          </a:p>
        </p:txBody>
      </p:sp>
      <p:sp>
        <p:nvSpPr>
          <p:cNvPr id="48" name="모서리가 둥근 직사각형 47"/>
          <p:cNvSpPr/>
          <p:nvPr/>
        </p:nvSpPr>
        <p:spPr bwMode="auto">
          <a:xfrm>
            <a:off x="1108075" y="3074988"/>
            <a:ext cx="1143000" cy="4810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latinLnBrk="0">
              <a:defRPr/>
            </a:pPr>
            <a:r>
              <a:rPr lang="ko-KR" altLang="en-US" sz="1200" b="1" dirty="0" err="1">
                <a:solidFill>
                  <a:srgbClr val="D15532"/>
                </a:solidFill>
                <a:latin typeface="+mn-ea"/>
              </a:rPr>
              <a:t>네트워커</a:t>
            </a:r>
            <a:endParaRPr lang="en-US" altLang="ko-KR" sz="1200" b="1" dirty="0">
              <a:solidFill>
                <a:srgbClr val="D15532"/>
              </a:solidFill>
              <a:latin typeface="+mn-ea"/>
            </a:endParaRPr>
          </a:p>
        </p:txBody>
      </p:sp>
      <p:sp>
        <p:nvSpPr>
          <p:cNvPr id="49" name="모서리가 둥근 직사각형 48"/>
          <p:cNvSpPr/>
          <p:nvPr/>
        </p:nvSpPr>
        <p:spPr bwMode="auto">
          <a:xfrm>
            <a:off x="1108075" y="4251325"/>
            <a:ext cx="1143000" cy="4810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rgbClr val="D15532"/>
                </a:solidFill>
                <a:latin typeface="+mn-ea"/>
              </a:rPr>
              <a:t>중개자</a:t>
            </a:r>
          </a:p>
        </p:txBody>
      </p:sp>
      <p:sp>
        <p:nvSpPr>
          <p:cNvPr id="50" name="직사각형 49"/>
          <p:cNvSpPr/>
          <p:nvPr/>
        </p:nvSpPr>
        <p:spPr bwMode="auto">
          <a:xfrm>
            <a:off x="2393950" y="1393825"/>
            <a:ext cx="4108450" cy="54133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사회적기업의</a:t>
            </a:r>
            <a:r>
              <a:rPr lang="ko-KR" altLang="en-US" sz="1200" dirty="0">
                <a:latin typeface="+mn-ea"/>
              </a:rPr>
              <a:t> 설립을 지원하는 역할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사업계획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서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개발 지원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창업공간 지원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자금확보 지원 등</a:t>
            </a:r>
          </a:p>
        </p:txBody>
      </p:sp>
      <p:sp>
        <p:nvSpPr>
          <p:cNvPr id="51" name="직사각형 50"/>
          <p:cNvSpPr/>
          <p:nvPr/>
        </p:nvSpPr>
        <p:spPr bwMode="auto">
          <a:xfrm>
            <a:off x="2393950" y="2138363"/>
            <a:ext cx="4108450" cy="74453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44000" anchor="ctr"/>
          <a:lstStyle/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예비 </a:t>
            </a:r>
            <a:r>
              <a:rPr lang="ko-KR" altLang="en-US" sz="1200" dirty="0" err="1">
                <a:latin typeface="+mn-ea"/>
              </a:rPr>
              <a:t>사회적기업가의</a:t>
            </a:r>
            <a:r>
              <a:rPr lang="ko-KR" altLang="en-US" sz="1200" dirty="0">
                <a:latin typeface="+mn-ea"/>
              </a:rPr>
              <a:t> 발굴 및 육성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 err="1">
                <a:latin typeface="+mn-ea"/>
              </a:rPr>
              <a:t>사회적기업가의</a:t>
            </a:r>
            <a:r>
              <a:rPr lang="ko-KR" altLang="en-US" sz="1200" dirty="0">
                <a:latin typeface="+mn-ea"/>
              </a:rPr>
              <a:t> 경영능력 개발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종사자 훈련 등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일반과정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전문과정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 err="1">
                <a:latin typeface="+mn-ea"/>
              </a:rPr>
              <a:t>워크샵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국내 및 해외연수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2" name="직사각형 51"/>
          <p:cNvSpPr/>
          <p:nvPr/>
        </p:nvSpPr>
        <p:spPr bwMode="auto">
          <a:xfrm>
            <a:off x="2393950" y="3059113"/>
            <a:ext cx="4108450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44000" anchor="ctr"/>
          <a:lstStyle/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민간자원을 연결시키는 역할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사회적기업</a:t>
            </a:r>
            <a:r>
              <a:rPr lang="ko-KR" altLang="en-US" sz="1200" dirty="0">
                <a:latin typeface="+mn-ea"/>
              </a:rPr>
              <a:t> 간 네트워킹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지역 차원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업종별 등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사회적기업가</a:t>
            </a:r>
            <a:r>
              <a:rPr lang="ko-KR" altLang="en-US" sz="1200" dirty="0">
                <a:latin typeface="+mn-ea"/>
              </a:rPr>
              <a:t> 네트워킹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 err="1">
                <a:latin typeface="+mn-ea"/>
              </a:rPr>
              <a:t>사회적기업가</a:t>
            </a:r>
            <a:r>
              <a:rPr lang="ko-KR" altLang="en-US" sz="1200" dirty="0">
                <a:latin typeface="+mn-ea"/>
              </a:rPr>
              <a:t> 포럼 등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사회적기업</a:t>
            </a:r>
            <a:r>
              <a:rPr lang="ko-KR" altLang="en-US" sz="1200" dirty="0">
                <a:latin typeface="+mn-ea"/>
              </a:rPr>
              <a:t> 지원을 위한 자원 네트워킹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기업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대학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비영리조직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사회적 경제 조직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직사각형 52"/>
          <p:cNvSpPr/>
          <p:nvPr/>
        </p:nvSpPr>
        <p:spPr bwMode="auto">
          <a:xfrm>
            <a:off x="2393950" y="4251325"/>
            <a:ext cx="4108450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민간과 행정을 매개시키는 역할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현장 및 행정의 상황 및 요구를 파악하고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상호 간의 이해를 조율해주는 역할</a:t>
            </a:r>
          </a:p>
        </p:txBody>
      </p:sp>
      <p:sp>
        <p:nvSpPr>
          <p:cNvPr id="54" name="모서리가 둥근 직사각형 53"/>
          <p:cNvSpPr/>
          <p:nvPr/>
        </p:nvSpPr>
        <p:spPr bwMode="auto">
          <a:xfrm>
            <a:off x="1108075" y="5056188"/>
            <a:ext cx="1143000" cy="4810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rgbClr val="D15532"/>
                </a:solidFill>
                <a:latin typeface="+mn-ea"/>
              </a:rPr>
              <a:t>정책제안자</a:t>
            </a:r>
          </a:p>
        </p:txBody>
      </p:sp>
      <p:sp>
        <p:nvSpPr>
          <p:cNvPr id="55" name="직사각형 54"/>
          <p:cNvSpPr/>
          <p:nvPr/>
        </p:nvSpPr>
        <p:spPr bwMode="auto">
          <a:xfrm>
            <a:off x="2393950" y="5056188"/>
            <a:ext cx="4108450" cy="64928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현장의 이슈를 정책에 반영하는 역할</a:t>
            </a:r>
          </a:p>
          <a:p>
            <a:pPr marL="95250" indent="-95250" latinLnBrk="0">
              <a:buFont typeface="Arial" pitchFamily="34" charset="0"/>
              <a:buChar char="•"/>
              <a:defRPr/>
            </a:pPr>
            <a:r>
              <a:rPr lang="ko-KR" altLang="en-US" sz="1200" dirty="0" err="1">
                <a:latin typeface="+mn-ea"/>
              </a:rPr>
              <a:t>매핑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공공자원의 연계 방안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발전계획 수립 등에 관한 연구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r>
              <a:rPr lang="en-US" altLang="ko-KR" sz="3600" b="1" smtClean="0">
                <a:latin typeface="Georgia" pitchFamily="18" charset="0"/>
              </a:rPr>
              <a:t>3. </a:t>
            </a:r>
            <a:r>
              <a:rPr lang="ko-KR" altLang="en-US" sz="3600" b="1" smtClean="0">
                <a:latin typeface="Georgia" pitchFamily="18" charset="0"/>
              </a:rPr>
              <a:t>마을기업 제도와 정책과제</a:t>
            </a:r>
            <a:endParaRPr lang="en-US" altLang="ko-KR" sz="3600" b="1" smtClean="0">
              <a:latin typeface="Georgia" pitchFamily="18" charset="0"/>
            </a:endParaRPr>
          </a:p>
        </p:txBody>
      </p:sp>
      <p:sp>
        <p:nvSpPr>
          <p:cNvPr id="129027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2D6E71F-ADAC-430A-9AEB-DD32363C5D89}" type="slidenum">
              <a:rPr lang="ko-KR" altLang="en-US" sz="1200" smtClean="0">
                <a:solidFill>
                  <a:srgbClr val="898989"/>
                </a:solidFill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130</a:t>
            </a:fld>
            <a:endParaRPr lang="ko-KR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3-</a:t>
            </a:r>
            <a:r>
              <a:rPr lang="en-US" altLang="ko-KR" dirty="0"/>
              <a:t>1. </a:t>
            </a:r>
            <a:r>
              <a:rPr dirty="0"/>
              <a:t>마을</a:t>
            </a:r>
            <a:r>
              <a:rPr lang="en-US" altLang="ko-KR" dirty="0"/>
              <a:t>(</a:t>
            </a:r>
            <a:r>
              <a:rPr dirty="0"/>
              <a:t>공동체</a:t>
            </a:r>
            <a:r>
              <a:rPr lang="en-US" altLang="ko-KR" dirty="0"/>
              <a:t>)</a:t>
            </a:r>
            <a:r>
              <a:rPr dirty="0" smtClean="0"/>
              <a:t>기업이란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13005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74DF7F8-A6CC-4BE0-B024-D1901B911EC7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131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0052" name="그룹 14"/>
          <p:cNvGrpSpPr>
            <a:grpSpLocks/>
          </p:cNvGrpSpPr>
          <p:nvPr/>
        </p:nvGrpSpPr>
        <p:grpSpPr bwMode="auto">
          <a:xfrm>
            <a:off x="139700" y="1158875"/>
            <a:ext cx="1068388" cy="550863"/>
            <a:chOff x="595475" y="7372392"/>
            <a:chExt cx="1064391" cy="552056"/>
          </a:xfrm>
        </p:grpSpPr>
        <p:sp>
          <p:nvSpPr>
            <p:cNvPr id="20" name="TextBox 19"/>
            <p:cNvSpPr txBox="1"/>
            <p:nvPr/>
          </p:nvSpPr>
          <p:spPr>
            <a:xfrm>
              <a:off x="595475" y="7677852"/>
              <a:ext cx="1064391" cy="2465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공동체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기업</a:t>
              </a:r>
            </a:p>
          </p:txBody>
        </p:sp>
        <p:pic>
          <p:nvPicPr>
            <p:cNvPr id="13006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모서리가 둥근 직사각형 11"/>
          <p:cNvSpPr/>
          <p:nvPr/>
        </p:nvSpPr>
        <p:spPr>
          <a:xfrm>
            <a:off x="1327150" y="1248225"/>
            <a:ext cx="5083175" cy="34607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b="1" dirty="0">
                <a:solidFill>
                  <a:srgbClr val="006699"/>
                </a:solidFill>
                <a:latin typeface="+mn-ea"/>
              </a:rPr>
              <a:t>마을공동체의 가치와 철학을 실현하는 기업</a:t>
            </a:r>
          </a:p>
        </p:txBody>
      </p:sp>
      <p:sp>
        <p:nvSpPr>
          <p:cNvPr id="2" name="타원 1"/>
          <p:cNvSpPr/>
          <p:nvPr/>
        </p:nvSpPr>
        <p:spPr>
          <a:xfrm>
            <a:off x="1709738" y="1709738"/>
            <a:ext cx="1068387" cy="106838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altLang="ko-KR" sz="1200" dirty="0"/>
              <a:t>‘</a:t>
            </a:r>
            <a:r>
              <a:rPr lang="ko-KR" altLang="en-US" sz="1200" b="1" dirty="0"/>
              <a:t>마을</a:t>
            </a:r>
            <a:r>
              <a:rPr lang="en-US" altLang="ko-KR" sz="1200" dirty="0"/>
              <a:t>’</a:t>
            </a:r>
            <a:r>
              <a:rPr lang="ko-KR" altLang="en-US" sz="1200" dirty="0"/>
              <a:t>에 </a:t>
            </a:r>
            <a:endParaRPr lang="en-US" altLang="ko-KR" sz="1200" dirty="0" smtClean="0"/>
          </a:p>
          <a:p>
            <a:pPr algn="ctr">
              <a:defRPr/>
            </a:pPr>
            <a:r>
              <a:rPr lang="ko-KR" altLang="en-US" sz="1200" dirty="0" smtClean="0"/>
              <a:t>기반</a:t>
            </a:r>
            <a:endParaRPr lang="ko-KR" altLang="en-US" sz="1200" dirty="0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 rot="5400000">
            <a:off x="2955132" y="2150269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3279775" y="1935163"/>
            <a:ext cx="2859088" cy="617537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주민의 자발적 참여</a:t>
            </a:r>
          </a:p>
        </p:txBody>
      </p:sp>
      <p:sp>
        <p:nvSpPr>
          <p:cNvPr id="29" name="타원 28"/>
          <p:cNvSpPr/>
          <p:nvPr/>
        </p:nvSpPr>
        <p:spPr>
          <a:xfrm>
            <a:off x="1709738" y="3098800"/>
            <a:ext cx="1068387" cy="106997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altLang="ko-KR" sz="1200" dirty="0"/>
              <a:t>‘</a:t>
            </a:r>
            <a:r>
              <a:rPr lang="ko-KR" altLang="en-US" sz="1200" b="1" dirty="0"/>
              <a:t>공동체</a:t>
            </a:r>
            <a:r>
              <a:rPr lang="en-US" altLang="ko-KR" sz="1200" dirty="0"/>
              <a:t>’</a:t>
            </a:r>
            <a:r>
              <a:rPr lang="ko-KR" altLang="en-US" sz="1200" dirty="0"/>
              <a:t>에 기반</a:t>
            </a:r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 rot="5400000">
            <a:off x="2955132" y="3539331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3279775" y="3324225"/>
            <a:ext cx="2859088" cy="619125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협동적 관계망에 기초해</a:t>
            </a:r>
            <a:r>
              <a:rPr lang="en-US" altLang="ko-KR" sz="1200" dirty="0"/>
              <a:t/>
            </a:r>
            <a:br>
              <a:rPr lang="en-US" altLang="ko-KR" sz="1200" dirty="0"/>
            </a:br>
            <a:r>
              <a:rPr lang="ko-KR" altLang="en-US" sz="1200" dirty="0"/>
              <a:t>주민욕구와 지역문제 해결</a:t>
            </a:r>
          </a:p>
        </p:txBody>
      </p:sp>
      <p:sp>
        <p:nvSpPr>
          <p:cNvPr id="32" name="타원 31"/>
          <p:cNvSpPr/>
          <p:nvPr/>
        </p:nvSpPr>
        <p:spPr>
          <a:xfrm>
            <a:off x="1709738" y="4489450"/>
            <a:ext cx="1068387" cy="10683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altLang="ko-KR" sz="1200" dirty="0"/>
              <a:t>‘</a:t>
            </a:r>
            <a:r>
              <a:rPr lang="ko-KR" altLang="en-US" sz="1200" b="1" dirty="0"/>
              <a:t>기업</a:t>
            </a:r>
            <a:r>
              <a:rPr lang="en-US" altLang="ko-KR" sz="1200" dirty="0"/>
              <a:t>’ </a:t>
            </a:r>
            <a:r>
              <a:rPr lang="ko-KR" altLang="en-US" sz="1200" dirty="0"/>
              <a:t>활동</a:t>
            </a:r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 rot="5400000">
            <a:off x="2955132" y="4929981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279775" y="4714875"/>
            <a:ext cx="2859088" cy="61753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협동조합 원리로 운영되는</a:t>
            </a:r>
            <a:r>
              <a:rPr lang="en-US" altLang="ko-KR" sz="1200" dirty="0"/>
              <a:t/>
            </a:r>
            <a:br>
              <a:rPr lang="en-US" altLang="ko-KR" sz="1200" dirty="0"/>
            </a:br>
            <a:r>
              <a:rPr lang="ko-KR" altLang="en-US" sz="1200" dirty="0"/>
              <a:t>사회적 경제 조직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3-</a:t>
            </a:r>
            <a:r>
              <a:rPr lang="en-US" altLang="ko-KR" dirty="0"/>
              <a:t>1. </a:t>
            </a:r>
            <a:r>
              <a:rPr dirty="0"/>
              <a:t>마을</a:t>
            </a:r>
            <a:r>
              <a:rPr lang="en-US" altLang="ko-KR" dirty="0"/>
              <a:t>(</a:t>
            </a:r>
            <a:r>
              <a:rPr dirty="0"/>
              <a:t>공동체</a:t>
            </a:r>
            <a:r>
              <a:rPr lang="en-US" altLang="ko-KR" dirty="0"/>
              <a:t>)</a:t>
            </a:r>
            <a:r>
              <a:rPr dirty="0" smtClean="0"/>
              <a:t>기업이란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13107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AF03A14E-F637-4D98-8DF0-3983D848F48A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132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1076" name="그룹 14"/>
          <p:cNvGrpSpPr>
            <a:grpSpLocks/>
          </p:cNvGrpSpPr>
          <p:nvPr/>
        </p:nvGrpSpPr>
        <p:grpSpPr bwMode="auto">
          <a:xfrm>
            <a:off x="139700" y="1158875"/>
            <a:ext cx="1068388" cy="550863"/>
            <a:chOff x="595475" y="7372392"/>
            <a:chExt cx="1064391" cy="552056"/>
          </a:xfrm>
        </p:grpSpPr>
        <p:sp>
          <p:nvSpPr>
            <p:cNvPr id="20" name="TextBox 19"/>
            <p:cNvSpPr txBox="1"/>
            <p:nvPr/>
          </p:nvSpPr>
          <p:spPr>
            <a:xfrm>
              <a:off x="595475" y="7677852"/>
              <a:ext cx="1064391" cy="2465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공동체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기업</a:t>
              </a:r>
            </a:p>
          </p:txBody>
        </p:sp>
        <p:pic>
          <p:nvPicPr>
            <p:cNvPr id="13108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이등변 삼각형 2"/>
          <p:cNvSpPr/>
          <p:nvPr/>
        </p:nvSpPr>
        <p:spPr>
          <a:xfrm>
            <a:off x="2292350" y="2268538"/>
            <a:ext cx="2824163" cy="2433637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rIns="72000"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6625" y="1990725"/>
            <a:ext cx="45402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2"/>
                </a:solidFill>
                <a:latin typeface="+mn-ea"/>
                <a:ea typeface="+mn-ea"/>
              </a:rPr>
              <a:t>주민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35150" y="4564063"/>
            <a:ext cx="46037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</a:rPr>
              <a:t>자원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16513" y="4564063"/>
            <a:ext cx="46037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b="1" dirty="0">
                <a:solidFill>
                  <a:srgbClr val="C17191"/>
                </a:solidFill>
                <a:latin typeface="+mn-ea"/>
                <a:ea typeface="+mn-ea"/>
              </a:rPr>
              <a:t>고객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03538" y="3722688"/>
            <a:ext cx="1601787" cy="538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spc="-150" dirty="0">
                <a:solidFill>
                  <a:schemeClr val="bg1"/>
                </a:solidFill>
                <a:latin typeface="+mn-ea"/>
                <a:ea typeface="+mn-ea"/>
              </a:rPr>
              <a:t>신뢰</a:t>
            </a:r>
            <a:r>
              <a:rPr lang="en-US" altLang="ko-KR" sz="1200" b="1" spc="-150" dirty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1200" b="1" spc="-150" dirty="0">
                <a:solidFill>
                  <a:schemeClr val="bg1"/>
                </a:solidFill>
                <a:latin typeface="+mn-ea"/>
                <a:ea typeface="+mn-ea"/>
              </a:rPr>
              <a:t>협동</a:t>
            </a:r>
            <a:r>
              <a:rPr lang="en-US" altLang="ko-KR" sz="1200" b="1" spc="-150" dirty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1200" b="1" spc="-150" dirty="0">
                <a:solidFill>
                  <a:schemeClr val="bg1"/>
                </a:solidFill>
                <a:latin typeface="+mn-ea"/>
                <a:ea typeface="+mn-ea"/>
              </a:rPr>
              <a:t>공생 </a:t>
            </a:r>
            <a:endParaRPr lang="en-US" altLang="ko-KR" sz="1200" b="1" spc="-150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spc="-150" dirty="0">
                <a:solidFill>
                  <a:schemeClr val="bg1"/>
                </a:solidFill>
                <a:latin typeface="+mn-ea"/>
                <a:ea typeface="+mn-ea"/>
              </a:rPr>
              <a:t>주민 참여와 마을관계망</a:t>
            </a:r>
            <a:endParaRPr lang="ko-KR" altLang="en-US" sz="1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697163" y="1211263"/>
            <a:ext cx="2017712" cy="50165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생활주민으로서의 문제의식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703638" y="1717675"/>
            <a:ext cx="0" cy="260350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37" name="직사각형 36"/>
          <p:cNvSpPr/>
          <p:nvPr/>
        </p:nvSpPr>
        <p:spPr>
          <a:xfrm>
            <a:off x="1055688" y="5068888"/>
            <a:ext cx="2017712" cy="501650"/>
          </a:xfrm>
          <a:prstGeom prst="rect">
            <a:avLst/>
          </a:prstGeom>
          <a:ln>
            <a:solidFill>
              <a:schemeClr val="accent3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지역에 잠자고 있는</a:t>
            </a:r>
          </a:p>
        </p:txBody>
      </p:sp>
      <p:cxnSp>
        <p:nvCxnSpPr>
          <p:cNvPr id="38" name="직선 연결선 37"/>
          <p:cNvCxnSpPr/>
          <p:nvPr/>
        </p:nvCxnSpPr>
        <p:spPr>
          <a:xfrm>
            <a:off x="2065338" y="4784725"/>
            <a:ext cx="0" cy="26193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39" name="직사각형 38"/>
          <p:cNvSpPr/>
          <p:nvPr/>
        </p:nvSpPr>
        <p:spPr>
          <a:xfrm>
            <a:off x="4357688" y="5068888"/>
            <a:ext cx="2017712" cy="501650"/>
          </a:xfrm>
          <a:prstGeom prst="rect">
            <a:avLst/>
          </a:prstGeom>
          <a:ln>
            <a:solidFill>
              <a:srgbClr val="D47AA9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같은 생활주민으로서의</a:t>
            </a:r>
          </a:p>
        </p:txBody>
      </p:sp>
      <p:cxnSp>
        <p:nvCxnSpPr>
          <p:cNvPr id="40" name="직선 연결선 39"/>
          <p:cNvCxnSpPr/>
          <p:nvPr/>
        </p:nvCxnSpPr>
        <p:spPr>
          <a:xfrm>
            <a:off x="5365750" y="4784725"/>
            <a:ext cx="0" cy="261938"/>
          </a:xfrm>
          <a:prstGeom prst="line">
            <a:avLst/>
          </a:prstGeom>
          <a:ln>
            <a:solidFill>
              <a:srgbClr val="D47AA9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3-2. </a:t>
            </a:r>
            <a:r>
              <a:rPr dirty="0" smtClean="0"/>
              <a:t>마을기업의 기본요건</a:t>
            </a:r>
            <a:r>
              <a:rPr lang="en-US" altLang="ko-KR" sz="1400" dirty="0" smtClean="0"/>
              <a:t>(</a:t>
            </a:r>
            <a:r>
              <a:rPr sz="1400" dirty="0" smtClean="0"/>
              <a:t>안전행정부와 서울시</a:t>
            </a:r>
            <a:r>
              <a:rPr lang="en-US" altLang="ko-KR" sz="1400" dirty="0" smtClean="0"/>
              <a:t>)</a:t>
            </a:r>
            <a:endParaRPr sz="1400" dirty="0"/>
          </a:p>
        </p:txBody>
      </p:sp>
      <p:sp>
        <p:nvSpPr>
          <p:cNvPr id="13209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D8447BF0-8B18-4C1C-AAE2-F9AFC3DD7354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133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2100" name="그룹 14"/>
          <p:cNvGrpSpPr>
            <a:grpSpLocks/>
          </p:cNvGrpSpPr>
          <p:nvPr/>
        </p:nvGrpSpPr>
        <p:grpSpPr bwMode="auto">
          <a:xfrm>
            <a:off x="301625" y="1158875"/>
            <a:ext cx="744538" cy="704850"/>
            <a:chOff x="756601" y="7372392"/>
            <a:chExt cx="742137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756601" y="7677791"/>
              <a:ext cx="742137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기본요건</a:t>
              </a:r>
            </a:p>
          </p:txBody>
        </p:sp>
        <p:pic>
          <p:nvPicPr>
            <p:cNvPr id="13210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AutoShape 380"/>
          <p:cNvSpPr>
            <a:spLocks noChangeArrowheads="1"/>
          </p:cNvSpPr>
          <p:nvPr/>
        </p:nvSpPr>
        <p:spPr bwMode="gray">
          <a:xfrm>
            <a:off x="1377950" y="1158875"/>
            <a:ext cx="5013325" cy="550863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구성원 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5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인 이상이 출자에 참여</a:t>
            </a:r>
          </a:p>
        </p:txBody>
      </p:sp>
      <p:sp>
        <p:nvSpPr>
          <p:cNvPr id="23" name="AutoShape 380"/>
          <p:cNvSpPr>
            <a:spLocks noChangeArrowheads="1"/>
          </p:cNvSpPr>
          <p:nvPr/>
        </p:nvSpPr>
        <p:spPr bwMode="gray">
          <a:xfrm>
            <a:off x="1377950" y="1982788"/>
            <a:ext cx="5013325" cy="552450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지역주민 비율 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70% 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이상</a:t>
            </a:r>
          </a:p>
        </p:txBody>
      </p:sp>
      <p:sp>
        <p:nvSpPr>
          <p:cNvPr id="24" name="AutoShape 380"/>
          <p:cNvSpPr>
            <a:spLocks noChangeArrowheads="1"/>
          </p:cNvSpPr>
          <p:nvPr/>
        </p:nvSpPr>
        <p:spPr bwMode="gray">
          <a:xfrm>
            <a:off x="1377950" y="2808288"/>
            <a:ext cx="5013325" cy="550862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총 사업비의 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10% 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이상을 출자금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(</a:t>
            </a:r>
            <a:r>
              <a:rPr kumimoji="0" lang="ko-KR" altLang="en-US" sz="1200" kern="0" dirty="0" err="1">
                <a:solidFill>
                  <a:sysClr val="windowText" lastClr="000000"/>
                </a:solidFill>
                <a:latin typeface="+mn-ea"/>
              </a:rPr>
              <a:t>자부담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)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으로 확보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6850" y="3490913"/>
            <a:ext cx="483552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사업비 지원의 경우 </a:t>
            </a:r>
            <a:r>
              <a:rPr kumimoji="0" lang="ko-KR" altLang="en-US" sz="1200" kern="0" dirty="0" err="1">
                <a:solidFill>
                  <a:sysClr val="windowText" lastClr="000000"/>
                </a:solidFill>
                <a:latin typeface="+mn-ea"/>
                <a:ea typeface="+mn-ea"/>
              </a:rPr>
              <a:t>자부담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 비율 및 사업내용에 따라 심사 후 사업비 결정</a:t>
            </a:r>
          </a:p>
        </p:txBody>
      </p:sp>
      <p:sp>
        <p:nvSpPr>
          <p:cNvPr id="26" name="AutoShape 380"/>
          <p:cNvSpPr>
            <a:spLocks noChangeArrowheads="1"/>
          </p:cNvSpPr>
          <p:nvPr/>
        </p:nvSpPr>
        <p:spPr bwMode="gray">
          <a:xfrm>
            <a:off x="1377950" y="4013200"/>
            <a:ext cx="5013325" cy="550863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협동조합 혹은 협동조합 원리를 구현하는 법인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(</a:t>
            </a:r>
            <a:r>
              <a:rPr kumimoji="0" lang="ko-KR" altLang="en-US" sz="1200" kern="0" dirty="0" err="1">
                <a:solidFill>
                  <a:sysClr val="windowText" lastClr="000000"/>
                </a:solidFill>
                <a:latin typeface="+mn-ea"/>
              </a:rPr>
              <a:t>가산점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</a:rPr>
              <a:t> 있음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</a:rPr>
              <a:t>)</a:t>
            </a:r>
            <a:endParaRPr kumimoji="0" lang="ko-KR" altLang="en-US" sz="1200" kern="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66850" y="4695825"/>
            <a:ext cx="120967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서울시의 경우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3-3. </a:t>
            </a:r>
            <a:r>
              <a:rPr dirty="0" smtClean="0"/>
              <a:t>마을기업의 심사기준</a:t>
            </a:r>
            <a:endParaRPr sz="1400" dirty="0"/>
          </a:p>
        </p:txBody>
      </p:sp>
      <p:sp>
        <p:nvSpPr>
          <p:cNvPr id="13312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F0EDFAB-3552-4CE5-BEAE-81D3821112D7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134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3124" name="그룹 14"/>
          <p:cNvGrpSpPr>
            <a:grpSpLocks/>
          </p:cNvGrpSpPr>
          <p:nvPr/>
        </p:nvGrpSpPr>
        <p:grpSpPr bwMode="auto">
          <a:xfrm>
            <a:off x="301625" y="1158875"/>
            <a:ext cx="744538" cy="704850"/>
            <a:chOff x="756601" y="7372392"/>
            <a:chExt cx="742137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756601" y="7677791"/>
              <a:ext cx="742137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심사기준</a:t>
              </a:r>
            </a:p>
          </p:txBody>
        </p:sp>
        <p:pic>
          <p:nvPicPr>
            <p:cNvPr id="13313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모서리가 둥근 직사각형 12"/>
          <p:cNvSpPr/>
          <p:nvPr/>
        </p:nvSpPr>
        <p:spPr>
          <a:xfrm>
            <a:off x="1354138" y="1158875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사업비 지원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안전행정부</a:t>
            </a:r>
            <a:r>
              <a:rPr lang="en-US" altLang="ko-KR" sz="1200" b="1" dirty="0"/>
              <a:t>)</a:t>
            </a:r>
            <a:endParaRPr lang="ko-KR" alt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27150" y="1593850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공동체 구성 및 사업계획의 적절성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(30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endParaRPr lang="ko-KR" altLang="en-US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595438" y="1889125"/>
            <a:ext cx="4781550" cy="12684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사업수행 능력과 전문지식 여부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목표가 뚜렷하고 참여자간 충분한 공감대를 형성하고 있는지 여부 등 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사업계획의 지역상황과의 조화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지역자원의 부가가치화 가능성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지역문제 해결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지역사회 공헌 정도 등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7150" y="3246438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재정의 건전성 및 </a:t>
            </a:r>
            <a:r>
              <a:rPr lang="ko-KR" altLang="en-US" sz="1200" dirty="0" err="1">
                <a:latin typeface="+mn-ea"/>
                <a:ea typeface="+mn-ea"/>
              </a:rPr>
              <a:t>자부담</a:t>
            </a:r>
            <a:r>
              <a:rPr lang="en-US" altLang="ko-KR" sz="1200" dirty="0">
                <a:latin typeface="+mn-ea"/>
                <a:ea typeface="+mn-ea"/>
              </a:rPr>
              <a:t>(20</a:t>
            </a:r>
            <a:r>
              <a:rPr lang="ko-KR" altLang="en-US" sz="1200" dirty="0">
                <a:latin typeface="+mn-ea"/>
                <a:ea typeface="+mn-ea"/>
              </a:rPr>
              <a:t>점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595438" y="3541713"/>
            <a:ext cx="4781550" cy="733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참여단체의 재정자립도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사업추진에 있어서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자부담액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지역기업 및 지역단체 등 연계기관의 지원내용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27150" y="4367213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자립경영 및 지속적인 수익창출 가능성</a:t>
            </a:r>
            <a:r>
              <a:rPr lang="en-US" altLang="ko-KR" sz="1200" dirty="0">
                <a:latin typeface="+mn-ea"/>
                <a:ea typeface="+mn-ea"/>
              </a:rPr>
              <a:t>(30</a:t>
            </a:r>
            <a:r>
              <a:rPr lang="ko-KR" altLang="en-US" sz="1200" dirty="0">
                <a:latin typeface="+mn-ea"/>
                <a:ea typeface="+mn-ea"/>
              </a:rPr>
              <a:t>점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595438" y="4662488"/>
            <a:ext cx="4781550" cy="733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사업의 시장성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사업의 성장예상목표 및 실현가능성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구체적인 마케팅 전략 수립여부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지원이후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자립가능성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27150" y="5503863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안정적인 일자리 창출</a:t>
            </a:r>
            <a:r>
              <a:rPr lang="en-US" altLang="ko-KR" sz="1200" dirty="0">
                <a:latin typeface="+mn-ea"/>
                <a:ea typeface="+mn-ea"/>
              </a:rPr>
              <a:t>(20</a:t>
            </a:r>
            <a:r>
              <a:rPr lang="ko-KR" altLang="en-US" sz="1200" dirty="0">
                <a:latin typeface="+mn-ea"/>
                <a:ea typeface="+mn-ea"/>
              </a:rPr>
              <a:t>점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595438" y="5799138"/>
            <a:ext cx="478155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지역의 안정적 일자리 창출 목표 및 달성가능성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/>
              <a:t>3-3. </a:t>
            </a:r>
            <a:r>
              <a:rPr dirty="0" smtClean="0"/>
              <a:t>마을기업의 심사기준</a:t>
            </a:r>
            <a:endParaRPr sz="1400" dirty="0"/>
          </a:p>
        </p:txBody>
      </p:sp>
      <p:sp>
        <p:nvSpPr>
          <p:cNvPr id="13414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A5F9F743-9E09-4CC5-9261-8DF10E3FE756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4148" name="그룹 14"/>
          <p:cNvGrpSpPr>
            <a:grpSpLocks/>
          </p:cNvGrpSpPr>
          <p:nvPr/>
        </p:nvGrpSpPr>
        <p:grpSpPr bwMode="auto">
          <a:xfrm>
            <a:off x="301625" y="1158875"/>
            <a:ext cx="744538" cy="704850"/>
            <a:chOff x="756601" y="7372392"/>
            <a:chExt cx="742137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756601" y="7677791"/>
              <a:ext cx="742137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심사기준</a:t>
              </a:r>
            </a:p>
          </p:txBody>
        </p:sp>
        <p:pic>
          <p:nvPicPr>
            <p:cNvPr id="13415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모서리가 둥근 직사각형 12"/>
          <p:cNvSpPr/>
          <p:nvPr/>
        </p:nvSpPr>
        <p:spPr>
          <a:xfrm>
            <a:off x="1354138" y="1158875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공간임대보증금 지원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서울시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7150" y="1593850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마을필연성</a:t>
            </a:r>
            <a:r>
              <a:rPr lang="en-US" altLang="ko-KR" sz="1200" dirty="0">
                <a:latin typeface="+mn-ea"/>
                <a:ea typeface="+mn-ea"/>
              </a:rPr>
              <a:t>(30</a:t>
            </a:r>
            <a:r>
              <a:rPr lang="ko-KR" altLang="en-US" sz="1200" dirty="0">
                <a:latin typeface="+mn-ea"/>
                <a:ea typeface="+mn-ea"/>
              </a:rPr>
              <a:t>점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595438" y="1889125"/>
            <a:ext cx="4781550" cy="9890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마을의 필요 및 문제 해결과 사업계획과의 연관성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마을기업과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지역내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주민과의 관계망 형성 정도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협동조합적 의사결정구조와 운영규정의 유무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7150" y="3021013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자립가능성</a:t>
            </a:r>
            <a:r>
              <a:rPr lang="en-US" altLang="ko-KR" sz="1200" dirty="0">
                <a:latin typeface="+mn-ea"/>
                <a:ea typeface="+mn-ea"/>
              </a:rPr>
              <a:t>(30</a:t>
            </a:r>
            <a:r>
              <a:rPr lang="ko-KR" altLang="en-US" sz="1200" dirty="0">
                <a:latin typeface="+mn-ea"/>
                <a:ea typeface="+mn-ea"/>
              </a:rPr>
              <a:t>점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595438" y="3316288"/>
            <a:ext cx="4781550" cy="984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지역 내에서의 사업이 지속될 수 있는 강점의 내용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조합원의 구성내용과 자금출자비율 등 자립기반 형성 정도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사업체로서의 수익구조 가능성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추정손익 분기점 등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27150" y="4470400"/>
            <a:ext cx="5202238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dirty="0">
                <a:latin typeface="+mn-ea"/>
                <a:ea typeface="+mn-ea"/>
              </a:rPr>
              <a:t>공공성</a:t>
            </a:r>
            <a:r>
              <a:rPr lang="en-US" altLang="ko-KR" sz="1200" dirty="0">
                <a:latin typeface="+mn-ea"/>
                <a:ea typeface="+mn-ea"/>
              </a:rPr>
              <a:t>(40</a:t>
            </a:r>
            <a:r>
              <a:rPr lang="ko-KR" altLang="en-US" sz="1200" dirty="0">
                <a:latin typeface="+mn-ea"/>
                <a:ea typeface="+mn-ea"/>
              </a:rPr>
              <a:t>점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595438" y="4765675"/>
            <a:ext cx="4781550" cy="733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고객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수혜자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직원 중 취약계층의 비율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지역사회에 대한 공헌 정도와 제품 및 서비스의 공익적 가치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3-</a:t>
            </a:r>
            <a:r>
              <a:rPr lang="en-US" altLang="ko-KR" dirty="0"/>
              <a:t>4. 2013 </a:t>
            </a:r>
            <a:r>
              <a:rPr dirty="0" smtClean="0"/>
              <a:t>선정 </a:t>
            </a:r>
            <a:r>
              <a:rPr dirty="0"/>
              <a:t>마을기업</a:t>
            </a:r>
          </a:p>
        </p:txBody>
      </p:sp>
      <p:sp>
        <p:nvSpPr>
          <p:cNvPr id="13517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E2C99329-FA40-48D8-AD93-86F5761D9789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5172" name="그룹 14"/>
          <p:cNvGrpSpPr>
            <a:grpSpLocks/>
          </p:cNvGrpSpPr>
          <p:nvPr/>
        </p:nvGrpSpPr>
        <p:grpSpPr bwMode="auto">
          <a:xfrm>
            <a:off x="133350" y="1158875"/>
            <a:ext cx="1081088" cy="704850"/>
            <a:chOff x="589096" y="7372392"/>
            <a:chExt cx="1077152" cy="706234"/>
          </a:xfrm>
        </p:grpSpPr>
        <p:sp>
          <p:nvSpPr>
            <p:cNvPr id="20" name="TextBox 19"/>
            <p:cNvSpPr txBox="1"/>
            <p:nvPr/>
          </p:nvSpPr>
          <p:spPr>
            <a:xfrm>
              <a:off x="589096" y="7677790"/>
              <a:ext cx="1077152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2013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상반기 선정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</a:t>
              </a:r>
            </a:p>
          </p:txBody>
        </p:sp>
        <p:pic>
          <p:nvPicPr>
            <p:cNvPr id="13520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TextBox 30"/>
          <p:cNvSpPr txBox="1"/>
          <p:nvPr/>
        </p:nvSpPr>
        <p:spPr>
          <a:xfrm>
            <a:off x="1287463" y="1127125"/>
            <a:ext cx="2378075" cy="538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서울시 공간임대보증금지원 </a:t>
            </a:r>
            <a:r>
              <a:rPr lang="en-US" altLang="ko-KR" sz="1200" dirty="0">
                <a:latin typeface="+mn-ea"/>
                <a:ea typeface="+mn-ea"/>
              </a:rPr>
              <a:t>14</a:t>
            </a:r>
            <a:r>
              <a:rPr lang="ko-KR" altLang="en-US" sz="1200" dirty="0">
                <a:latin typeface="+mn-ea"/>
                <a:ea typeface="+mn-ea"/>
              </a:rPr>
              <a:t>곳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안전행정부 사업비지원 </a:t>
            </a:r>
            <a:r>
              <a:rPr lang="en-US" altLang="ko-KR" sz="1200" dirty="0">
                <a:latin typeface="+mn-ea"/>
                <a:ea typeface="+mn-ea"/>
              </a:rPr>
              <a:t>22</a:t>
            </a:r>
            <a:r>
              <a:rPr lang="ko-KR" altLang="en-US" sz="1200" dirty="0">
                <a:latin typeface="+mn-ea"/>
                <a:ea typeface="+mn-ea"/>
              </a:rPr>
              <a:t>곳</a:t>
            </a:r>
          </a:p>
        </p:txBody>
      </p:sp>
      <p:grpSp>
        <p:nvGrpSpPr>
          <p:cNvPr id="135174" name="그룹 31"/>
          <p:cNvGrpSpPr>
            <a:grpSpLocks/>
          </p:cNvGrpSpPr>
          <p:nvPr/>
        </p:nvGrpSpPr>
        <p:grpSpPr bwMode="auto">
          <a:xfrm>
            <a:off x="1754188" y="1855788"/>
            <a:ext cx="4100512" cy="3724275"/>
            <a:chOff x="1326541" y="1870405"/>
            <a:chExt cx="4955506" cy="4502573"/>
          </a:xfrm>
        </p:grpSpPr>
        <p:sp>
          <p:nvSpPr>
            <p:cNvPr id="33" name="타원 32"/>
            <p:cNvSpPr/>
            <p:nvPr/>
          </p:nvSpPr>
          <p:spPr bwMode="auto">
            <a:xfrm>
              <a:off x="2725027" y="3293717"/>
              <a:ext cx="1824113" cy="173617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b="1" dirty="0">
                  <a:solidFill>
                    <a:schemeClr val="bg1"/>
                  </a:solidFill>
                  <a:latin typeface="+mn-ea"/>
                </a:rPr>
                <a:t>마을기업</a:t>
              </a:r>
            </a:p>
          </p:txBody>
        </p:sp>
        <p:sp>
          <p:nvSpPr>
            <p:cNvPr id="34" name="타원 33"/>
            <p:cNvSpPr/>
            <p:nvPr/>
          </p:nvSpPr>
          <p:spPr bwMode="auto">
            <a:xfrm>
              <a:off x="3849897" y="1870405"/>
              <a:ext cx="1459290" cy="13753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latin typeface="+mn-ea"/>
                  <a:ea typeface="+mn-ea"/>
                </a:rPr>
                <a:t>카페 </a:t>
              </a:r>
              <a:r>
                <a:rPr kumimoji="0" lang="en-US" altLang="ko-KR" sz="1200" dirty="0">
                  <a:latin typeface="+mn-ea"/>
                  <a:ea typeface="+mn-ea"/>
                </a:rPr>
                <a:t>6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</a:p>
          </p:txBody>
        </p:sp>
        <p:sp>
          <p:nvSpPr>
            <p:cNvPr id="35" name="타원 34"/>
            <p:cNvSpPr/>
            <p:nvPr/>
          </p:nvSpPr>
          <p:spPr bwMode="auto">
            <a:xfrm>
              <a:off x="5005168" y="3025767"/>
              <a:ext cx="1276879" cy="127687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latin typeface="+mn-ea"/>
                  <a:ea typeface="+mn-ea"/>
                </a:rPr>
                <a:t>돌봄 </a:t>
              </a:r>
              <a:r>
                <a:rPr kumimoji="0" lang="en-US" altLang="ko-KR" sz="1200" dirty="0">
                  <a:latin typeface="+mn-ea"/>
                  <a:ea typeface="+mn-ea"/>
                </a:rPr>
                <a:t>5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</a:p>
          </p:txBody>
        </p:sp>
        <p:sp>
          <p:nvSpPr>
            <p:cNvPr id="36" name="타원 35"/>
            <p:cNvSpPr/>
            <p:nvPr/>
          </p:nvSpPr>
          <p:spPr bwMode="auto">
            <a:xfrm>
              <a:off x="2429937" y="5278511"/>
              <a:ext cx="1132660" cy="109446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latin typeface="+mn-ea"/>
                  <a:ea typeface="+mn-ea"/>
                </a:rPr>
                <a:t>서비스 </a:t>
              </a:r>
              <a:r>
                <a:rPr kumimoji="0" lang="en-US" altLang="ko-KR" sz="1200" dirty="0">
                  <a:latin typeface="+mn-ea"/>
                  <a:ea typeface="+mn-ea"/>
                </a:rPr>
                <a:t>4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  <a:endParaRPr kumimoji="0" lang="en-US" altLang="ko-KR" sz="1200" dirty="0">
                <a:latin typeface="+mn-ea"/>
                <a:ea typeface="+mn-ea"/>
              </a:endParaRPr>
            </a:p>
            <a:p>
              <a:pPr algn="ctr" defTabSz="914400"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latin typeface="+mn-ea"/>
                  <a:ea typeface="+mn-ea"/>
                </a:rPr>
                <a:t>의료</a:t>
              </a:r>
              <a:r>
                <a:rPr lang="en-US" altLang="ko-KR" sz="1200" dirty="0"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latin typeface="+mn-ea"/>
                  <a:ea typeface="+mn-ea"/>
                </a:rPr>
                <a:t>공연</a:t>
              </a:r>
              <a:r>
                <a:rPr lang="en-US" altLang="ko-KR" sz="1200" dirty="0">
                  <a:latin typeface="+mn-ea"/>
                  <a:ea typeface="+mn-ea"/>
                </a:rPr>
                <a:t>,</a:t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숙박 등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  <a:endParaRPr kumimoji="0"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37" name="타원 36"/>
            <p:cNvSpPr/>
            <p:nvPr/>
          </p:nvSpPr>
          <p:spPr bwMode="auto">
            <a:xfrm>
              <a:off x="1630560" y="4488062"/>
              <a:ext cx="917125" cy="94245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latin typeface="+mn-ea"/>
                  <a:ea typeface="+mn-ea"/>
                </a:rPr>
                <a:t>공방 </a:t>
              </a:r>
              <a:r>
                <a:rPr kumimoji="0" lang="en-US" altLang="ko-KR" sz="1200" dirty="0">
                  <a:latin typeface="+mn-ea"/>
                  <a:ea typeface="+mn-ea"/>
                </a:rPr>
                <a:t>3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</a:p>
          </p:txBody>
        </p:sp>
        <p:sp>
          <p:nvSpPr>
            <p:cNvPr id="38" name="타원 37"/>
            <p:cNvSpPr/>
            <p:nvPr/>
          </p:nvSpPr>
          <p:spPr bwMode="auto">
            <a:xfrm>
              <a:off x="1326541" y="3360187"/>
              <a:ext cx="917125" cy="94245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제작 </a:t>
              </a:r>
              <a:r>
                <a:rPr kumimoji="0" lang="en-US" altLang="ko-KR" sz="1200" dirty="0">
                  <a:latin typeface="+mn-ea"/>
                  <a:ea typeface="+mn-ea"/>
                </a:rPr>
                <a:t>3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  <a:endParaRPr kumimoji="0" lang="en-US" altLang="ko-KR" sz="1200" dirty="0">
                <a:latin typeface="+mn-ea"/>
                <a:ea typeface="+mn-ea"/>
              </a:endParaRPr>
            </a:p>
            <a:p>
              <a:pPr algn="ctr" defTabSz="914400"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latin typeface="+mn-ea"/>
                  <a:ea typeface="+mn-ea"/>
                </a:rPr>
                <a:t>의류</a:t>
              </a:r>
              <a:r>
                <a:rPr lang="en-US" altLang="ko-KR" sz="1200" dirty="0"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latin typeface="+mn-ea"/>
                  <a:ea typeface="+mn-ea"/>
                </a:rPr>
                <a:t>음료 등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  <a:endParaRPr kumimoji="0"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39" name="타원 38"/>
            <p:cNvSpPr/>
            <p:nvPr/>
          </p:nvSpPr>
          <p:spPr bwMode="auto">
            <a:xfrm>
              <a:off x="4853159" y="4482658"/>
              <a:ext cx="1094468" cy="109446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유통 </a:t>
              </a:r>
              <a:r>
                <a:rPr kumimoji="0" lang="en-US" altLang="ko-KR" sz="1200" dirty="0">
                  <a:latin typeface="+mn-ea"/>
                  <a:ea typeface="+mn-ea"/>
                </a:rPr>
                <a:t>4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</a:p>
          </p:txBody>
        </p:sp>
        <p:sp>
          <p:nvSpPr>
            <p:cNvPr id="40" name="타원 39"/>
            <p:cNvSpPr/>
            <p:nvPr/>
          </p:nvSpPr>
          <p:spPr bwMode="auto">
            <a:xfrm>
              <a:off x="1995382" y="2390332"/>
              <a:ext cx="790449" cy="80925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식당 </a:t>
              </a:r>
              <a:r>
                <a:rPr kumimoji="0" lang="en-US" altLang="ko-KR" sz="1200" dirty="0">
                  <a:solidFill>
                    <a:schemeClr val="bg1"/>
                  </a:solidFill>
                  <a:latin typeface="+mn-ea"/>
                  <a:ea typeface="+mn-ea"/>
                </a:rPr>
                <a:t>2</a:t>
              </a:r>
              <a:r>
                <a:rPr kumimoji="0" lang="ko-KR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개</a:t>
              </a:r>
            </a:p>
          </p:txBody>
        </p:sp>
        <p:sp>
          <p:nvSpPr>
            <p:cNvPr id="41" name="타원 40"/>
            <p:cNvSpPr/>
            <p:nvPr/>
          </p:nvSpPr>
          <p:spPr bwMode="auto">
            <a:xfrm>
              <a:off x="3849897" y="5278511"/>
              <a:ext cx="1094468" cy="109446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latin typeface="+mn-ea"/>
                  <a:ea typeface="+mn-ea"/>
                </a:rPr>
                <a:t>반찬 </a:t>
              </a:r>
              <a:r>
                <a:rPr kumimoji="0" lang="en-US" altLang="ko-KR" sz="1200" dirty="0">
                  <a:latin typeface="+mn-ea"/>
                  <a:ea typeface="+mn-ea"/>
                </a:rPr>
                <a:t>4</a:t>
              </a:r>
              <a:r>
                <a:rPr kumimoji="0" lang="ko-KR" altLang="en-US" sz="1200" dirty="0">
                  <a:latin typeface="+mn-ea"/>
                  <a:ea typeface="+mn-ea"/>
                </a:rPr>
                <a:t>개</a:t>
              </a:r>
            </a:p>
          </p:txBody>
        </p:sp>
        <p:sp>
          <p:nvSpPr>
            <p:cNvPr id="42" name="타원 41"/>
            <p:cNvSpPr/>
            <p:nvPr/>
          </p:nvSpPr>
          <p:spPr bwMode="auto">
            <a:xfrm>
              <a:off x="2951999" y="2010113"/>
              <a:ext cx="729352" cy="714640"/>
            </a:xfrm>
            <a:prstGeom prst="ellipse">
              <a:avLst/>
            </a:prstGeom>
            <a:solidFill>
              <a:srgbClr val="0033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anchor="ctr"/>
            <a:lstStyle/>
            <a:p>
              <a:pPr algn="ctr" defTabSz="914400">
                <a:defRPr/>
              </a:pPr>
              <a:r>
                <a:rPr kumimoji="0" lang="ko-KR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주택수리</a:t>
              </a:r>
              <a:endParaRPr kumimoji="0" lang="en-US" altLang="ko-KR" sz="120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defTabSz="914400"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r>
                <a:rPr lang="ko-KR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개</a:t>
              </a:r>
              <a:endParaRPr kumimoji="0" lang="ko-KR" alt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3-</a:t>
            </a:r>
            <a:r>
              <a:rPr lang="en-US" altLang="ko-KR" dirty="0"/>
              <a:t>4. 2013 </a:t>
            </a:r>
            <a:r>
              <a:rPr dirty="0" smtClean="0"/>
              <a:t>선정 </a:t>
            </a:r>
            <a:r>
              <a:rPr dirty="0"/>
              <a:t>마을기업</a:t>
            </a:r>
          </a:p>
        </p:txBody>
      </p:sp>
      <p:sp>
        <p:nvSpPr>
          <p:cNvPr id="13619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783D9BE6-9BE6-4969-BD35-621141C272D7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137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6196" name="그룹 14"/>
          <p:cNvGrpSpPr>
            <a:grpSpLocks/>
          </p:cNvGrpSpPr>
          <p:nvPr/>
        </p:nvGrpSpPr>
        <p:grpSpPr bwMode="auto">
          <a:xfrm>
            <a:off x="261938" y="1158875"/>
            <a:ext cx="823912" cy="858838"/>
            <a:chOff x="718316" y="7372392"/>
            <a:chExt cx="818712" cy="860412"/>
          </a:xfrm>
        </p:grpSpPr>
        <p:sp>
          <p:nvSpPr>
            <p:cNvPr id="20" name="TextBox 19"/>
            <p:cNvSpPr txBox="1"/>
            <p:nvPr/>
          </p:nvSpPr>
          <p:spPr>
            <a:xfrm>
              <a:off x="718316" y="7677751"/>
              <a:ext cx="818712" cy="5550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2013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하반기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추가 선정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</a:t>
              </a:r>
            </a:p>
          </p:txBody>
        </p:sp>
        <p:pic>
          <p:nvPicPr>
            <p:cNvPr id="13624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타원 13"/>
          <p:cNvSpPr/>
          <p:nvPr/>
        </p:nvSpPr>
        <p:spPr bwMode="auto">
          <a:xfrm>
            <a:off x="2911244" y="3032815"/>
            <a:ext cx="1509380" cy="14366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마을기업</a:t>
            </a:r>
          </a:p>
        </p:txBody>
      </p:sp>
      <p:sp>
        <p:nvSpPr>
          <p:cNvPr id="22" name="타원 21"/>
          <p:cNvSpPr/>
          <p:nvPr/>
        </p:nvSpPr>
        <p:spPr bwMode="auto">
          <a:xfrm>
            <a:off x="3842029" y="1855082"/>
            <a:ext cx="1207504" cy="113800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카페 </a:t>
            </a:r>
            <a:r>
              <a:rPr kumimoji="0" lang="en-US" altLang="ko-KR" sz="1200" dirty="0">
                <a:latin typeface="+mn-ea"/>
                <a:ea typeface="+mn-ea"/>
              </a:rPr>
              <a:t>6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23" name="타원 22"/>
          <p:cNvSpPr/>
          <p:nvPr/>
        </p:nvSpPr>
        <p:spPr bwMode="auto">
          <a:xfrm>
            <a:off x="4797969" y="2811098"/>
            <a:ext cx="1056566" cy="105656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돌봄 </a:t>
            </a:r>
            <a:r>
              <a:rPr kumimoji="0" lang="en-US" altLang="ko-KR" sz="1200" dirty="0">
                <a:latin typeface="+mn-ea"/>
                <a:ea typeface="+mn-ea"/>
              </a:rPr>
              <a:t>5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24" name="타원 23"/>
          <p:cNvSpPr/>
          <p:nvPr/>
        </p:nvSpPr>
        <p:spPr bwMode="auto">
          <a:xfrm>
            <a:off x="2667069" y="4675153"/>
            <a:ext cx="937231" cy="90562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서비스 </a:t>
            </a:r>
            <a:r>
              <a:rPr kumimoji="0" lang="en-US" altLang="ko-KR" sz="1200" dirty="0">
                <a:latin typeface="+mn-ea"/>
                <a:ea typeface="+mn-ea"/>
              </a:rPr>
              <a:t>4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  <a:endParaRPr kumimoji="0" lang="en-US" altLang="ko-KR" sz="1200" dirty="0">
              <a:latin typeface="+mn-ea"/>
              <a:ea typeface="+mn-ea"/>
            </a:endParaRPr>
          </a:p>
          <a:p>
            <a:pPr algn="ctr" defTabSz="914400">
              <a:defRPr/>
            </a:pP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의료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공연</a:t>
            </a:r>
            <a:r>
              <a:rPr lang="en-US" altLang="ko-KR" sz="1200" dirty="0">
                <a:latin typeface="+mn-ea"/>
                <a:ea typeface="+mn-ea"/>
              </a:rPr>
              <a:t>,</a:t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ko-KR" altLang="en-US" sz="1200" dirty="0">
                <a:latin typeface="+mn-ea"/>
                <a:ea typeface="+mn-ea"/>
              </a:rPr>
              <a:t>숙박 등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kumimoji="0" lang="ko-KR" altLang="en-US" sz="1200" dirty="0">
              <a:latin typeface="+mn-ea"/>
              <a:ea typeface="+mn-ea"/>
            </a:endParaRPr>
          </a:p>
        </p:txBody>
      </p:sp>
      <p:sp>
        <p:nvSpPr>
          <p:cNvPr id="25" name="타원 24"/>
          <p:cNvSpPr/>
          <p:nvPr/>
        </p:nvSpPr>
        <p:spPr bwMode="auto">
          <a:xfrm>
            <a:off x="2005617" y="4021088"/>
            <a:ext cx="758884" cy="779846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공방 </a:t>
            </a:r>
            <a:r>
              <a:rPr kumimoji="0" lang="en-US" altLang="ko-KR" sz="1200" dirty="0">
                <a:latin typeface="+mn-ea"/>
                <a:ea typeface="+mn-ea"/>
              </a:rPr>
              <a:t>3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26" name="타원 25"/>
          <p:cNvSpPr/>
          <p:nvPr/>
        </p:nvSpPr>
        <p:spPr bwMode="auto">
          <a:xfrm>
            <a:off x="1754053" y="3087817"/>
            <a:ext cx="758884" cy="779846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제작 </a:t>
            </a:r>
            <a:r>
              <a:rPr kumimoji="0" lang="en-US" altLang="ko-KR" sz="1200" dirty="0">
                <a:latin typeface="+mn-ea"/>
                <a:ea typeface="+mn-ea"/>
              </a:rPr>
              <a:t>3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  <a:endParaRPr kumimoji="0" lang="en-US" altLang="ko-KR" sz="1200" dirty="0">
              <a:latin typeface="+mn-ea"/>
              <a:ea typeface="+mn-ea"/>
            </a:endParaRPr>
          </a:p>
          <a:p>
            <a:pPr algn="ctr" defTabSz="914400">
              <a:defRPr/>
            </a:pP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의류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음료 등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kumimoji="0" lang="ko-KR" altLang="en-US" sz="1200" dirty="0">
              <a:latin typeface="+mn-ea"/>
              <a:ea typeface="+mn-ea"/>
            </a:endParaRPr>
          </a:p>
        </p:txBody>
      </p:sp>
      <p:sp>
        <p:nvSpPr>
          <p:cNvPr id="27" name="타원 26"/>
          <p:cNvSpPr/>
          <p:nvPr/>
        </p:nvSpPr>
        <p:spPr bwMode="auto">
          <a:xfrm>
            <a:off x="4672188" y="4016616"/>
            <a:ext cx="905628" cy="90562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유통 </a:t>
            </a:r>
            <a:r>
              <a:rPr kumimoji="0" lang="en-US" altLang="ko-KR" sz="1200" dirty="0">
                <a:latin typeface="+mn-ea"/>
                <a:ea typeface="+mn-ea"/>
              </a:rPr>
              <a:t>4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28" name="타원 27"/>
          <p:cNvSpPr/>
          <p:nvPr/>
        </p:nvSpPr>
        <p:spPr bwMode="auto">
          <a:xfrm>
            <a:off x="2307492" y="2285301"/>
            <a:ext cx="654065" cy="669629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solidFill>
                  <a:schemeClr val="bg1"/>
                </a:solidFill>
                <a:latin typeface="+mn-ea"/>
                <a:ea typeface="+mn-ea"/>
              </a:rPr>
              <a:t>식당 </a:t>
            </a:r>
            <a:r>
              <a:rPr kumimoji="0" lang="en-US" altLang="ko-KR" sz="1200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kumimoji="0" lang="ko-KR" altLang="en-US" sz="1200" dirty="0">
                <a:solidFill>
                  <a:schemeClr val="bg1"/>
                </a:solidFill>
                <a:latin typeface="+mn-ea"/>
                <a:ea typeface="+mn-ea"/>
              </a:rPr>
              <a:t>개</a:t>
            </a:r>
          </a:p>
        </p:txBody>
      </p:sp>
      <p:sp>
        <p:nvSpPr>
          <p:cNvPr id="29" name="타원 28"/>
          <p:cNvSpPr/>
          <p:nvPr/>
        </p:nvSpPr>
        <p:spPr bwMode="auto">
          <a:xfrm>
            <a:off x="3842029" y="4675153"/>
            <a:ext cx="905628" cy="905627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반찬 </a:t>
            </a:r>
            <a:r>
              <a:rPr kumimoji="0" lang="en-US" altLang="ko-KR" sz="1200" dirty="0">
                <a:latin typeface="+mn-ea"/>
                <a:ea typeface="+mn-ea"/>
              </a:rPr>
              <a:t>4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30" name="타원 29"/>
          <p:cNvSpPr/>
          <p:nvPr/>
        </p:nvSpPr>
        <p:spPr bwMode="auto">
          <a:xfrm>
            <a:off x="3099054" y="1970685"/>
            <a:ext cx="603509" cy="591336"/>
          </a:xfrm>
          <a:prstGeom prst="ellipse">
            <a:avLst/>
          </a:prstGeom>
          <a:solidFill>
            <a:srgbClr val="0033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solidFill>
                  <a:schemeClr val="bg1"/>
                </a:solidFill>
                <a:latin typeface="+mn-ea"/>
                <a:ea typeface="+mn-ea"/>
              </a:rPr>
              <a:t>주택수리</a:t>
            </a:r>
            <a:endParaRPr kumimoji="0" lang="en-US" altLang="ko-KR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defTabSz="914400">
              <a:defRPr/>
            </a:pPr>
            <a:r>
              <a:rPr lang="en-US" altLang="ko-KR" sz="1200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ko-KR" altLang="en-US" sz="1200" dirty="0">
                <a:solidFill>
                  <a:schemeClr val="bg1"/>
                </a:solidFill>
                <a:latin typeface="+mn-ea"/>
                <a:ea typeface="+mn-ea"/>
              </a:rPr>
              <a:t>개</a:t>
            </a:r>
            <a:endParaRPr kumimoji="0" lang="ko-KR" altLang="en-US" sz="1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87463" y="1127125"/>
            <a:ext cx="2378075" cy="538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서울시 공간임대보증금지원 </a:t>
            </a:r>
            <a:r>
              <a:rPr lang="en-US" altLang="ko-KR" sz="1200" dirty="0">
                <a:latin typeface="+mn-ea"/>
                <a:ea typeface="+mn-ea"/>
              </a:rPr>
              <a:t>11</a:t>
            </a:r>
            <a:r>
              <a:rPr lang="ko-KR" altLang="en-US" sz="1200" dirty="0">
                <a:latin typeface="+mn-ea"/>
                <a:ea typeface="+mn-ea"/>
              </a:rPr>
              <a:t>곳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안전행정부 사업비지원 </a:t>
            </a:r>
            <a:r>
              <a:rPr lang="en-US" altLang="ko-KR" sz="1200" dirty="0">
                <a:latin typeface="+mn-ea"/>
                <a:ea typeface="+mn-ea"/>
              </a:rPr>
              <a:t>11</a:t>
            </a:r>
            <a:r>
              <a:rPr lang="ko-KR" altLang="en-US" sz="1200" dirty="0">
                <a:latin typeface="+mn-ea"/>
                <a:ea typeface="+mn-ea"/>
              </a:rPr>
              <a:t>곳</a:t>
            </a:r>
          </a:p>
        </p:txBody>
      </p:sp>
      <p:sp>
        <p:nvSpPr>
          <p:cNvPr id="36" name="타원 35"/>
          <p:cNvSpPr/>
          <p:nvPr/>
        </p:nvSpPr>
        <p:spPr bwMode="auto">
          <a:xfrm>
            <a:off x="5462987" y="2193581"/>
            <a:ext cx="1056566" cy="10565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돌봄 </a:t>
            </a:r>
            <a:r>
              <a:rPr kumimoji="0" lang="en-US" altLang="ko-KR" sz="1200" dirty="0">
                <a:latin typeface="+mn-ea"/>
                <a:ea typeface="+mn-ea"/>
              </a:rPr>
              <a:t>5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37" name="타원 36"/>
          <p:cNvSpPr/>
          <p:nvPr/>
        </p:nvSpPr>
        <p:spPr bwMode="auto">
          <a:xfrm>
            <a:off x="5357370" y="4499917"/>
            <a:ext cx="651544" cy="65154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유통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kumimoji="0" lang="en-US" altLang="ko-KR" sz="1200" dirty="0">
                <a:latin typeface="+mn-ea"/>
                <a:ea typeface="+mn-ea"/>
              </a:rPr>
              <a:t>2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38" name="타원 37"/>
          <p:cNvSpPr/>
          <p:nvPr/>
        </p:nvSpPr>
        <p:spPr bwMode="auto">
          <a:xfrm>
            <a:off x="4359843" y="5283689"/>
            <a:ext cx="651544" cy="65154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반찬</a:t>
            </a:r>
            <a:r>
              <a:rPr lang="en-US" altLang="ko-KR" sz="1200" dirty="0">
                <a:latin typeface="+mn-ea"/>
                <a:ea typeface="+mn-ea"/>
              </a:rPr>
              <a:t>,</a:t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ko-KR" altLang="en-US" sz="1200" dirty="0">
                <a:latin typeface="+mn-ea"/>
                <a:ea typeface="+mn-ea"/>
              </a:rPr>
              <a:t>도시락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kumimoji="0" lang="en-US" altLang="ko-KR" sz="1200" dirty="0">
                <a:latin typeface="+mn-ea"/>
                <a:ea typeface="+mn-ea"/>
              </a:rPr>
              <a:t>2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39" name="타원 38"/>
          <p:cNvSpPr/>
          <p:nvPr/>
        </p:nvSpPr>
        <p:spPr bwMode="auto">
          <a:xfrm>
            <a:off x="2329163" y="5283689"/>
            <a:ext cx="651544" cy="65154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문화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예술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kumimoji="0" lang="en-US" altLang="ko-KR" sz="1200" dirty="0">
                <a:latin typeface="+mn-ea"/>
                <a:ea typeface="+mn-ea"/>
              </a:rPr>
              <a:t>2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40" name="타원 39"/>
          <p:cNvSpPr/>
          <p:nvPr/>
        </p:nvSpPr>
        <p:spPr bwMode="auto">
          <a:xfrm>
            <a:off x="1545391" y="4416790"/>
            <a:ext cx="651544" cy="65154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공방 </a:t>
            </a:r>
            <a:r>
              <a:rPr kumimoji="0" lang="en-US" altLang="ko-KR" sz="1200" dirty="0">
                <a:latin typeface="+mn-ea"/>
                <a:ea typeface="+mn-ea"/>
              </a:rPr>
              <a:t>2</a:t>
            </a:r>
            <a:r>
              <a:rPr kumimoji="0" lang="ko-KR" altLang="en-US" sz="1200" dirty="0">
                <a:latin typeface="+mn-ea"/>
                <a:ea typeface="+mn-ea"/>
              </a:rPr>
              <a:t>개</a:t>
            </a:r>
          </a:p>
        </p:txBody>
      </p:sp>
      <p:sp>
        <p:nvSpPr>
          <p:cNvPr id="41" name="타원 40"/>
          <p:cNvSpPr/>
          <p:nvPr/>
        </p:nvSpPr>
        <p:spPr bwMode="auto">
          <a:xfrm>
            <a:off x="1011001" y="3668644"/>
            <a:ext cx="651544" cy="65154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latin typeface="+mn-ea"/>
                <a:ea typeface="+mn-ea"/>
              </a:rPr>
              <a:t>언론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출판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en-US" altLang="ko-KR" sz="1200" dirty="0">
                <a:latin typeface="+mn-ea"/>
                <a:ea typeface="+mn-ea"/>
              </a:rPr>
              <a:t>2</a:t>
            </a:r>
            <a:r>
              <a:rPr lang="ko-KR" altLang="en-US" sz="1200" dirty="0">
                <a:latin typeface="+mn-ea"/>
                <a:ea typeface="+mn-ea"/>
              </a:rPr>
              <a:t>개</a:t>
            </a:r>
            <a:endParaRPr kumimoji="0" lang="ko-KR" altLang="en-US" sz="1200" dirty="0">
              <a:latin typeface="+mn-ea"/>
              <a:ea typeface="+mn-ea"/>
            </a:endParaRPr>
          </a:p>
        </p:txBody>
      </p:sp>
      <p:sp>
        <p:nvSpPr>
          <p:cNvPr id="43" name="타원 42"/>
          <p:cNvSpPr/>
          <p:nvPr/>
        </p:nvSpPr>
        <p:spPr bwMode="auto">
          <a:xfrm>
            <a:off x="1391012" y="2635492"/>
            <a:ext cx="651544" cy="651544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defTabSz="914400">
              <a:defRPr/>
            </a:pPr>
            <a:r>
              <a:rPr lang="ko-KR" altLang="en-US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제작 </a:t>
            </a:r>
            <a: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3</a:t>
            </a:r>
            <a:r>
              <a:rPr lang="ko-KR" altLang="en-US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개</a:t>
            </a:r>
            <a: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</a:br>
            <a: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의류</a:t>
            </a:r>
            <a: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,</a:t>
            </a:r>
            <a:b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</a:br>
            <a:r>
              <a:rPr lang="ko-KR" altLang="en-US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소품제작</a:t>
            </a:r>
            <a:r>
              <a:rPr lang="en-US" altLang="ko-KR" sz="1200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+mn-ea"/>
                <a:ea typeface="+mn-ea"/>
              </a:rPr>
              <a:t>)</a:t>
            </a:r>
            <a:endParaRPr kumimoji="0" lang="ko-KR" altLang="en-US" sz="12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3-5. </a:t>
            </a:r>
            <a:r>
              <a:rPr lang="en-US" altLang="ko-KR" dirty="0"/>
              <a:t>2013 </a:t>
            </a:r>
            <a:r>
              <a:rPr dirty="0" smtClean="0"/>
              <a:t>마을기업 지원현황</a:t>
            </a:r>
            <a:endParaRPr dirty="0"/>
          </a:p>
        </p:txBody>
      </p:sp>
      <p:sp>
        <p:nvSpPr>
          <p:cNvPr id="13721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4B7F850-6828-4E77-8F76-58A339E84919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138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7220" name="그룹 14"/>
          <p:cNvGrpSpPr>
            <a:grpSpLocks/>
          </p:cNvGrpSpPr>
          <p:nvPr/>
        </p:nvGrpSpPr>
        <p:grpSpPr bwMode="auto">
          <a:xfrm>
            <a:off x="207963" y="1158875"/>
            <a:ext cx="931862" cy="704850"/>
            <a:chOff x="664076" y="7372392"/>
            <a:chExt cx="927193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664076" y="7677791"/>
              <a:ext cx="927193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2013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지원현황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3725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1539875" y="1425052"/>
          <a:ext cx="4572000" cy="1484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</a:tblGrid>
              <a:tr h="3710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전체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공간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사업비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공간</a:t>
                      </a:r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사업비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666699"/>
                    </a:solidFill>
                  </a:tcPr>
                </a:tc>
              </a:tr>
              <a:tr h="3710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상반기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32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22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</a:tr>
              <a:tr h="3710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하반기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18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chemeClr val="bg1"/>
                    </a:solidFill>
                  </a:tcPr>
                </a:tc>
              </a:tr>
              <a:tr h="3710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계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9CA7B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45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9CA7B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25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9CA7B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33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9CA7B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49" marB="45749" anchor="ctr">
                    <a:solidFill>
                      <a:srgbClr val="9CA7BA"/>
                    </a:solidFill>
                  </a:tcPr>
                </a:tc>
              </a:tr>
            </a:tbl>
          </a:graphicData>
        </a:graphic>
      </p:graphicFrame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3-6. </a:t>
            </a:r>
            <a:r>
              <a:rPr dirty="0" smtClean="0"/>
              <a:t>마을기업 지원 및 심사</a:t>
            </a:r>
            <a:endParaRPr dirty="0"/>
          </a:p>
        </p:txBody>
      </p:sp>
      <p:sp>
        <p:nvSpPr>
          <p:cNvPr id="13824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B42267A-AECB-45A4-BEE6-8AED3EFFC43D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139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8244" name="그룹 14"/>
          <p:cNvGrpSpPr>
            <a:grpSpLocks/>
          </p:cNvGrpSpPr>
          <p:nvPr/>
        </p:nvGrpSpPr>
        <p:grpSpPr bwMode="auto">
          <a:xfrm>
            <a:off x="357188" y="1158875"/>
            <a:ext cx="633412" cy="704850"/>
            <a:chOff x="812440" y="7372392"/>
            <a:chExt cx="630467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812440" y="7677791"/>
              <a:ext cx="630467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3825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모서리가 둥근 직사각형 2"/>
          <p:cNvSpPr/>
          <p:nvPr/>
        </p:nvSpPr>
        <p:spPr>
          <a:xfrm>
            <a:off x="1341438" y="1158875"/>
            <a:ext cx="1366837" cy="5286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 err="1">
                <a:ln w="11430"/>
                <a:solidFill>
                  <a:srgbClr val="FFFFFF"/>
                </a:solidFill>
                <a:latin typeface="+mn-ea"/>
              </a:rPr>
              <a:t>안행부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 마을기업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341438" y="1863725"/>
            <a:ext cx="1366837" cy="5286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서울시 마을기업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 rot="5400000">
            <a:off x="2794794" y="1596231"/>
            <a:ext cx="427038" cy="34607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3309938" y="1504950"/>
            <a:ext cx="2913062" cy="52863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chemeClr val="bg1"/>
                </a:solidFill>
                <a:latin typeface="+mn-ea"/>
              </a:rPr>
              <a:t>서울시 마을기업 사업단</a:t>
            </a:r>
            <a:endParaRPr lang="en-US" altLang="ko-KR" sz="1200" spc="-150" dirty="0">
              <a:ln w="11430"/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309938" y="3582988"/>
            <a:ext cx="2913062" cy="528637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b="1" spc="-150" dirty="0" err="1">
                <a:ln w="11430"/>
                <a:solidFill>
                  <a:schemeClr val="bg1"/>
                </a:solidFill>
                <a:latin typeface="+mn-ea"/>
              </a:rPr>
              <a:t>씨앗기</a:t>
            </a:r>
            <a:r>
              <a:rPr lang="en-US" altLang="ko-KR" sz="1200" b="1" spc="-150" dirty="0">
                <a:ln w="11430"/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spc="-150" dirty="0">
                <a:ln w="11430"/>
                <a:solidFill>
                  <a:schemeClr val="bg1"/>
                </a:solidFill>
                <a:latin typeface="+mn-ea"/>
              </a:rPr>
              <a:t>창업 준비과정</a:t>
            </a:r>
            <a:r>
              <a:rPr lang="en-US" altLang="ko-KR" sz="1200" b="1" spc="-150" dirty="0">
                <a:ln w="11430"/>
                <a:solidFill>
                  <a:schemeClr val="bg1"/>
                </a:solidFill>
                <a:latin typeface="+mn-ea"/>
              </a:rPr>
              <a:t>) </a:t>
            </a:r>
            <a:r>
              <a:rPr lang="ko-KR" altLang="en-US" sz="1200" b="1" spc="-150" dirty="0">
                <a:ln w="11430"/>
                <a:solidFill>
                  <a:schemeClr val="bg1"/>
                </a:solidFill>
                <a:latin typeface="+mn-ea"/>
              </a:rPr>
              <a:t>지원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05200" y="4214813"/>
            <a:ext cx="2520950" cy="1277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latin typeface="+mn-ea"/>
                <a:ea typeface="+mn-ea"/>
              </a:rPr>
              <a:t>사업비 지원형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en-US" altLang="ko-KR" sz="1200" dirty="0">
                <a:latin typeface="+mn-ea"/>
                <a:ea typeface="+mn-ea"/>
              </a:rPr>
              <a:t>- </a:t>
            </a:r>
            <a:r>
              <a:rPr lang="ko-KR" altLang="en-US" sz="1200" dirty="0">
                <a:latin typeface="+mn-ea"/>
                <a:ea typeface="+mn-ea"/>
              </a:rPr>
              <a:t>최대 </a:t>
            </a:r>
            <a:r>
              <a:rPr lang="en-US" altLang="ko-KR" sz="1200" dirty="0">
                <a:latin typeface="+mn-ea"/>
                <a:ea typeface="+mn-ea"/>
              </a:rPr>
              <a:t>5,000</a:t>
            </a:r>
            <a:r>
              <a:rPr lang="ko-KR" altLang="en-US" sz="1200" dirty="0">
                <a:latin typeface="+mn-ea"/>
                <a:ea typeface="+mn-ea"/>
              </a:rPr>
              <a:t>만원 창업자금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en-US" altLang="ko-KR" sz="1200" dirty="0">
                <a:latin typeface="+mn-ea"/>
                <a:ea typeface="+mn-ea"/>
              </a:rPr>
              <a:t>- 2</a:t>
            </a:r>
            <a:r>
              <a:rPr lang="ko-KR" altLang="en-US" sz="1200" dirty="0">
                <a:latin typeface="+mn-ea"/>
                <a:ea typeface="+mn-ea"/>
              </a:rPr>
              <a:t>년 차 재심사 후 최대 </a:t>
            </a:r>
            <a:r>
              <a:rPr lang="en-US" altLang="ko-KR" sz="1200" dirty="0">
                <a:latin typeface="+mn-ea"/>
                <a:ea typeface="+mn-ea"/>
              </a:rPr>
              <a:t>3,000</a:t>
            </a:r>
            <a:r>
              <a:rPr lang="ko-KR" altLang="en-US" sz="1200" dirty="0">
                <a:latin typeface="+mn-ea"/>
                <a:ea typeface="+mn-ea"/>
              </a:rPr>
              <a:t>만원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latin typeface="+mn-ea"/>
                <a:ea typeface="+mn-ea"/>
              </a:rPr>
              <a:t>공간 지원형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en-US" altLang="ko-KR" sz="1200" dirty="0">
                <a:latin typeface="+mn-ea"/>
                <a:ea typeface="+mn-ea"/>
              </a:rPr>
              <a:t>- </a:t>
            </a:r>
            <a:r>
              <a:rPr lang="ko-KR" altLang="en-US" sz="1200" dirty="0">
                <a:latin typeface="+mn-ea"/>
                <a:ea typeface="+mn-ea"/>
              </a:rPr>
              <a:t>공간임대보증금 최대 </a:t>
            </a:r>
            <a:r>
              <a:rPr lang="en-US" altLang="ko-KR" sz="1200" dirty="0">
                <a:latin typeface="+mn-ea"/>
                <a:ea typeface="+mn-ea"/>
              </a:rPr>
              <a:t>1</a:t>
            </a:r>
            <a:r>
              <a:rPr lang="ko-KR" altLang="en-US" sz="1200" dirty="0" err="1">
                <a:latin typeface="+mn-ea"/>
                <a:ea typeface="+mn-ea"/>
              </a:rPr>
              <a:t>억원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en-US" altLang="ko-KR" sz="1200" dirty="0">
                <a:latin typeface="+mn-ea"/>
                <a:ea typeface="+mn-ea"/>
              </a:rPr>
              <a:t>- </a:t>
            </a:r>
            <a:r>
              <a:rPr lang="ko-KR" altLang="en-US" sz="1200" dirty="0">
                <a:latin typeface="+mn-ea"/>
                <a:ea typeface="+mn-ea"/>
              </a:rPr>
              <a:t>서울시가 직접 계약</a:t>
            </a:r>
            <a:r>
              <a:rPr lang="en-US" altLang="ko-KR" sz="1200" dirty="0">
                <a:latin typeface="+mn-ea"/>
                <a:ea typeface="+mn-ea"/>
              </a:rPr>
              <a:t>, 5</a:t>
            </a:r>
            <a:r>
              <a:rPr lang="ko-KR" altLang="en-US" sz="1200" dirty="0">
                <a:latin typeface="+mn-ea"/>
                <a:ea typeface="+mn-ea"/>
              </a:rPr>
              <a:t>년 후 상환</a:t>
            </a:r>
          </a:p>
        </p:txBody>
      </p:sp>
      <p:sp>
        <p:nvSpPr>
          <p:cNvPr id="15" name="Freeform 25"/>
          <p:cNvSpPr>
            <a:spLocks/>
          </p:cNvSpPr>
          <p:nvPr/>
        </p:nvSpPr>
        <p:spPr bwMode="auto">
          <a:xfrm rot="10800000">
            <a:off x="4552950" y="2219325"/>
            <a:ext cx="427038" cy="1258888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4979347" y="2416358"/>
            <a:ext cx="1091648" cy="783772"/>
          </a:xfrm>
          <a:prstGeom prst="ellipse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200" dirty="0" err="1"/>
              <a:t>인큐베이팅</a:t>
            </a:r>
            <a:endParaRPr lang="ko-KR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활동가란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14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 bwMode="auto">
          <a:xfrm>
            <a:off x="1387475" y="1863725"/>
            <a:ext cx="3846677" cy="4381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25500">
              <a:defRPr/>
            </a:pPr>
            <a:r>
              <a:rPr lang="ko-KR" altLang="en-US" sz="1200" dirty="0" smtClean="0">
                <a:solidFill>
                  <a:schemeClr val="tx2"/>
                </a:solidFill>
                <a:latin typeface="+mn-ea"/>
              </a:rPr>
              <a:t>내가 바라는 중간지원기관 활동가로서의 나의 모습</a:t>
            </a:r>
            <a:endParaRPr lang="en-US" altLang="ko-KR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2108200" y="2506717"/>
            <a:ext cx="3851165" cy="4381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25500">
              <a:defRPr/>
            </a:pPr>
            <a:endParaRPr lang="en-US" altLang="ko-KR" sz="12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1728788" y="2541642"/>
            <a:ext cx="3190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b="1" dirty="0">
                <a:latin typeface="+mn-ea"/>
                <a:ea typeface="+mn-ea"/>
              </a:rPr>
              <a:t>=</a:t>
            </a:r>
            <a:endParaRPr lang="ko-KR" altLang="en-US" b="1" dirty="0">
              <a:latin typeface="+mn-ea"/>
              <a:ea typeface="+mn-ea"/>
            </a:endParaRPr>
          </a:p>
        </p:txBody>
      </p:sp>
      <p:grpSp>
        <p:nvGrpSpPr>
          <p:cNvPr id="8" name="그룹 5"/>
          <p:cNvGrpSpPr>
            <a:grpSpLocks/>
          </p:cNvGrpSpPr>
          <p:nvPr/>
        </p:nvGrpSpPr>
        <p:grpSpPr bwMode="auto">
          <a:xfrm>
            <a:off x="240139" y="1158875"/>
            <a:ext cx="864339" cy="704910"/>
            <a:chOff x="694980" y="7372392"/>
            <a:chExt cx="864087" cy="705698"/>
          </a:xfrm>
        </p:grpSpPr>
        <p:sp>
          <p:nvSpPr>
            <p:cNvPr id="9" name="TextBox 8"/>
            <p:cNvSpPr txBox="1"/>
            <p:nvPr/>
          </p:nvSpPr>
          <p:spPr>
            <a:xfrm>
              <a:off x="694980" y="7677533"/>
              <a:ext cx="864087" cy="400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활동가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0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3-6. </a:t>
            </a:r>
            <a:r>
              <a:rPr dirty="0" smtClean="0"/>
              <a:t>마을기업 지원 및 심사</a:t>
            </a:r>
            <a:endParaRPr dirty="0"/>
          </a:p>
        </p:txBody>
      </p:sp>
      <p:sp>
        <p:nvSpPr>
          <p:cNvPr id="13926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D5761C61-C025-4BFF-A4CA-DBD06E3DB88A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140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9268" name="그룹 14"/>
          <p:cNvGrpSpPr>
            <a:grpSpLocks/>
          </p:cNvGrpSpPr>
          <p:nvPr/>
        </p:nvGrpSpPr>
        <p:grpSpPr bwMode="auto">
          <a:xfrm>
            <a:off x="261938" y="1158875"/>
            <a:ext cx="823912" cy="704850"/>
            <a:chOff x="718317" y="7372392"/>
            <a:chExt cx="818714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718317" y="7677791"/>
              <a:ext cx="818714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지원 및 심사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3930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모서리가 둥근 직사각형 2"/>
          <p:cNvSpPr/>
          <p:nvPr/>
        </p:nvSpPr>
        <p:spPr>
          <a:xfrm>
            <a:off x="2374900" y="4483100"/>
            <a:ext cx="2297113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스토리 등록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16" name="Freeform 25"/>
          <p:cNvSpPr>
            <a:spLocks/>
          </p:cNvSpPr>
          <p:nvPr/>
        </p:nvSpPr>
        <p:spPr bwMode="auto">
          <a:xfrm rot="10800000">
            <a:off x="3424238" y="4857750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2374900" y="5018088"/>
            <a:ext cx="2297113" cy="33813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상담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18" name="Freeform 25"/>
          <p:cNvSpPr>
            <a:spLocks/>
          </p:cNvSpPr>
          <p:nvPr/>
        </p:nvSpPr>
        <p:spPr bwMode="auto">
          <a:xfrm rot="10800000">
            <a:off x="3424238" y="5392738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2374900" y="5575300"/>
            <a:ext cx="2297113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기본교육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 rot="10800000">
            <a:off x="3424238" y="5949950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2374900" y="6137275"/>
            <a:ext cx="2297113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심화교육</a:t>
            </a:r>
            <a:r>
              <a:rPr lang="en-US" altLang="ko-KR" sz="1200" spc="-150" dirty="0">
                <a:ln w="11430"/>
                <a:solidFill>
                  <a:srgbClr val="FFFFFF"/>
                </a:solidFill>
                <a:latin typeface="+mn-ea"/>
              </a:rPr>
              <a:t>(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마을</a:t>
            </a:r>
            <a:r>
              <a:rPr lang="en-US" altLang="ko-KR" sz="1200" spc="-150" dirty="0">
                <a:ln w="11430"/>
                <a:solidFill>
                  <a:srgbClr val="FFFFFF"/>
                </a:solidFill>
                <a:latin typeface="+mn-ea"/>
              </a:rPr>
              <a:t>, 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경영</a:t>
            </a:r>
            <a:r>
              <a:rPr lang="en-US" altLang="ko-KR" sz="1200" spc="-150" dirty="0">
                <a:ln w="11430"/>
                <a:solidFill>
                  <a:srgbClr val="FFFFFF"/>
                </a:solidFill>
                <a:latin typeface="+mn-ea"/>
              </a:rPr>
              <a:t>)</a:t>
            </a: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 rot="10800000">
            <a:off x="3424238" y="6511925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2374900" y="6700838"/>
            <a:ext cx="2297113" cy="33813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 err="1">
                <a:ln w="11430"/>
                <a:solidFill>
                  <a:srgbClr val="FFFFFF"/>
                </a:solidFill>
                <a:latin typeface="+mn-ea"/>
              </a:rPr>
              <a:t>팀워크숍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 </a:t>
            </a:r>
            <a:r>
              <a:rPr lang="en-US" altLang="ko-KR" sz="1200" spc="-150" dirty="0">
                <a:ln w="11430"/>
                <a:solidFill>
                  <a:srgbClr val="FFFFFF"/>
                </a:solidFill>
                <a:latin typeface="+mn-ea"/>
              </a:rPr>
              <a:t>3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차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 rot="10800000">
            <a:off x="3424238" y="7075488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6" name="모서리가 둥근 직사각형 25"/>
          <p:cNvSpPr/>
          <p:nvPr/>
        </p:nvSpPr>
        <p:spPr>
          <a:xfrm>
            <a:off x="2374900" y="7232650"/>
            <a:ext cx="2297113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주민워크숍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 rot="10800000">
            <a:off x="3424238" y="7607300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2374900" y="7769225"/>
            <a:ext cx="2297113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 err="1">
                <a:ln w="11430"/>
                <a:solidFill>
                  <a:srgbClr val="FFFFFF"/>
                </a:solidFill>
                <a:latin typeface="+mn-ea"/>
              </a:rPr>
              <a:t>팀워크숍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 </a:t>
            </a:r>
            <a:r>
              <a:rPr lang="en-US" altLang="ko-KR" sz="1200" spc="-150" dirty="0">
                <a:ln w="11430"/>
                <a:solidFill>
                  <a:srgbClr val="FFFFFF"/>
                </a:solidFill>
                <a:latin typeface="+mn-ea"/>
              </a:rPr>
              <a:t>4</a:t>
            </a: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차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 rot="10800000">
            <a:off x="3424238" y="8143875"/>
            <a:ext cx="198437" cy="15240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2374900" y="8305800"/>
            <a:ext cx="2297113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buClr>
                <a:schemeClr val="tx2">
                  <a:lumMod val="50000"/>
                  <a:lumOff val="50000"/>
                </a:schemeClr>
              </a:buClr>
              <a:buSzPct val="70000"/>
              <a:defRPr/>
            </a:pPr>
            <a:r>
              <a:rPr lang="ko-KR" altLang="en-US" sz="1200" spc="-150" dirty="0">
                <a:ln w="11430"/>
                <a:solidFill>
                  <a:srgbClr val="FFFFFF"/>
                </a:solidFill>
                <a:latin typeface="+mn-ea"/>
              </a:rPr>
              <a:t>지원 신청 및 심사</a:t>
            </a:r>
            <a:endParaRPr lang="en-US" altLang="ko-KR" sz="1200" spc="-150" dirty="0">
              <a:ln w="11430"/>
              <a:solidFill>
                <a:srgbClr val="FFFFFF"/>
              </a:solidFill>
              <a:latin typeface="+mn-ea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4719286" y="6054983"/>
            <a:ext cx="1230252" cy="501605"/>
          </a:xfrm>
          <a:prstGeom prst="ellipse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200" dirty="0" err="1"/>
              <a:t>인큐베이팅</a:t>
            </a:r>
            <a:endParaRPr lang="ko-KR" altLang="en-US" sz="1200" dirty="0"/>
          </a:p>
        </p:txBody>
      </p:sp>
      <p:grpSp>
        <p:nvGrpSpPr>
          <p:cNvPr id="139287" name="그룹 48"/>
          <p:cNvGrpSpPr>
            <a:grpSpLocks/>
          </p:cNvGrpSpPr>
          <p:nvPr/>
        </p:nvGrpSpPr>
        <p:grpSpPr bwMode="auto">
          <a:xfrm>
            <a:off x="2149475" y="1463675"/>
            <a:ext cx="3530600" cy="2524125"/>
            <a:chOff x="1031699" y="3048777"/>
            <a:chExt cx="4452555" cy="3183944"/>
          </a:xfrm>
        </p:grpSpPr>
        <p:sp>
          <p:nvSpPr>
            <p:cNvPr id="50" name="타원 49"/>
            <p:cNvSpPr/>
            <p:nvPr/>
          </p:nvSpPr>
          <p:spPr>
            <a:xfrm>
              <a:off x="2144838" y="3048777"/>
              <a:ext cx="868889" cy="827025"/>
            </a:xfrm>
            <a:prstGeom prst="ellipse">
              <a:avLst/>
            </a:prstGeom>
            <a:solidFill>
              <a:srgbClr val="D47AA9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조사</a:t>
              </a:r>
            </a:p>
          </p:txBody>
        </p:sp>
        <p:sp>
          <p:nvSpPr>
            <p:cNvPr id="51" name="타원 50"/>
            <p:cNvSpPr/>
            <p:nvPr/>
          </p:nvSpPr>
          <p:spPr>
            <a:xfrm>
              <a:off x="1366042" y="5061271"/>
              <a:ext cx="1031054" cy="9311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의제</a:t>
              </a:r>
              <a:endParaRPr lang="en-US" altLang="ko-KR" sz="1200" b="1" dirty="0">
                <a:solidFill>
                  <a:schemeClr val="bg1"/>
                </a:solidFill>
                <a:latin typeface="+mn-ea"/>
                <a:cs typeface="함초롬돋움" pitchFamily="18" charset="-127"/>
              </a:endParaRPr>
            </a:p>
            <a:p>
              <a:pPr algn="ctr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발굴</a:t>
              </a:r>
            </a:p>
          </p:txBody>
        </p:sp>
        <p:sp>
          <p:nvSpPr>
            <p:cNvPr id="52" name="타원 51"/>
            <p:cNvSpPr/>
            <p:nvPr/>
          </p:nvSpPr>
          <p:spPr>
            <a:xfrm>
              <a:off x="4259001" y="3048777"/>
              <a:ext cx="1113139" cy="1059313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ko-KR" altLang="en-US" sz="1200" b="1" dirty="0" err="1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팀워크샵</a:t>
              </a:r>
              <a:endParaRPr lang="ko-KR" altLang="en-US" sz="1200" b="1" dirty="0">
                <a:solidFill>
                  <a:schemeClr val="bg1"/>
                </a:solidFill>
                <a:latin typeface="+mn-ea"/>
                <a:cs typeface="함초롬돋움" pitchFamily="18" charset="-127"/>
              </a:endParaRPr>
            </a:p>
          </p:txBody>
        </p:sp>
        <p:sp>
          <p:nvSpPr>
            <p:cNvPr id="53" name="타원 52"/>
            <p:cNvSpPr/>
            <p:nvPr/>
          </p:nvSpPr>
          <p:spPr>
            <a:xfrm>
              <a:off x="4259001" y="4320353"/>
              <a:ext cx="668684" cy="634786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상담</a:t>
              </a:r>
            </a:p>
          </p:txBody>
        </p:sp>
        <p:sp>
          <p:nvSpPr>
            <p:cNvPr id="54" name="타원 53"/>
            <p:cNvSpPr/>
            <p:nvPr/>
          </p:nvSpPr>
          <p:spPr>
            <a:xfrm>
              <a:off x="1031699" y="3683564"/>
              <a:ext cx="650666" cy="620769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안내</a:t>
              </a:r>
            </a:p>
          </p:txBody>
        </p:sp>
        <p:sp>
          <p:nvSpPr>
            <p:cNvPr id="55" name="타원 54"/>
            <p:cNvSpPr/>
            <p:nvPr/>
          </p:nvSpPr>
          <p:spPr>
            <a:xfrm>
              <a:off x="3480204" y="5611952"/>
              <a:ext cx="652668" cy="620769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교육</a:t>
              </a:r>
            </a:p>
          </p:txBody>
        </p:sp>
        <p:sp>
          <p:nvSpPr>
            <p:cNvPr id="56" name="타원 55"/>
            <p:cNvSpPr/>
            <p:nvPr/>
          </p:nvSpPr>
          <p:spPr>
            <a:xfrm>
              <a:off x="4593343" y="5167401"/>
              <a:ext cx="890911" cy="84705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tIns="36000" rIns="0" bIns="36000"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모니</a:t>
              </a:r>
              <a:endParaRPr lang="en-US" altLang="ko-KR" sz="1200" dirty="0">
                <a:solidFill>
                  <a:schemeClr val="bg1"/>
                </a:solidFill>
                <a:latin typeface="+mn-ea"/>
                <a:cs typeface="함초롬돋움" pitchFamily="18" charset="-127"/>
              </a:endParaRPr>
            </a:p>
            <a:p>
              <a:pPr algn="ctr">
                <a:defRPr/>
              </a:pPr>
              <a:r>
                <a:rPr lang="ko-KR" altLang="en-US" sz="1200" dirty="0" err="1">
                  <a:solidFill>
                    <a:schemeClr val="bg1"/>
                  </a:solidFill>
                  <a:latin typeface="+mn-ea"/>
                  <a:cs typeface="함초롬돋움" pitchFamily="18" charset="-127"/>
                </a:rPr>
                <a:t>터링</a:t>
              </a:r>
              <a:endParaRPr lang="ko-KR" altLang="en-US" sz="1200" dirty="0">
                <a:solidFill>
                  <a:schemeClr val="bg1"/>
                </a:solidFill>
                <a:latin typeface="+mn-ea"/>
                <a:cs typeface="함초롬돋움" pitchFamily="18" charset="-127"/>
              </a:endParaRPr>
            </a:p>
          </p:txBody>
        </p:sp>
        <p:pic>
          <p:nvPicPr>
            <p:cNvPr id="139296" name="그림 56" descr="인큐베이터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8479" y="4199637"/>
              <a:ext cx="1077697" cy="123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타원 57"/>
            <p:cNvSpPr/>
            <p:nvPr/>
          </p:nvSpPr>
          <p:spPr>
            <a:xfrm>
              <a:off x="2557260" y="4090067"/>
              <a:ext cx="1475510" cy="1403739"/>
            </a:xfrm>
            <a:prstGeom prst="ellipse">
              <a:avLst/>
            </a:prstGeom>
            <a:noFill/>
            <a:ln w="38100">
              <a:solidFill>
                <a:srgbClr val="5049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endParaRPr lang="ko-KR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cs typeface="함초롬돋움" pitchFamily="18" charset="-127"/>
              </a:endParaRPr>
            </a:p>
          </p:txBody>
        </p:sp>
        <p:cxnSp>
          <p:nvCxnSpPr>
            <p:cNvPr id="59" name="직선 연결선 58"/>
            <p:cNvCxnSpPr/>
            <p:nvPr/>
          </p:nvCxnSpPr>
          <p:spPr>
            <a:xfrm>
              <a:off x="1656338" y="4138126"/>
              <a:ext cx="932954" cy="394489"/>
            </a:xfrm>
            <a:prstGeom prst="line">
              <a:avLst/>
            </a:prstGeom>
            <a:ln>
              <a:solidFill>
                <a:srgbClr val="50493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rot="16200000" flipH="1">
              <a:off x="2706381" y="3906859"/>
              <a:ext cx="292362" cy="178182"/>
            </a:xfrm>
            <a:prstGeom prst="line">
              <a:avLst/>
            </a:prstGeom>
            <a:ln>
              <a:solidFill>
                <a:srgbClr val="5049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>
              <a:stCxn id="58" idx="7"/>
              <a:endCxn id="52" idx="3"/>
            </p:cNvCxnSpPr>
            <p:nvPr/>
          </p:nvCxnSpPr>
          <p:spPr>
            <a:xfrm rot="5400000" flipH="1" flipV="1">
              <a:off x="3887576" y="3806777"/>
              <a:ext cx="416516" cy="558571"/>
            </a:xfrm>
            <a:prstGeom prst="line">
              <a:avLst/>
            </a:prstGeom>
            <a:ln>
              <a:solidFill>
                <a:srgbClr val="5049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/>
            <p:nvPr/>
          </p:nvCxnSpPr>
          <p:spPr>
            <a:xfrm flipV="1">
              <a:off x="4036774" y="4650761"/>
              <a:ext cx="220225" cy="6008"/>
            </a:xfrm>
            <a:prstGeom prst="line">
              <a:avLst/>
            </a:prstGeom>
            <a:ln>
              <a:solidFill>
                <a:srgbClr val="50493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 rot="10800000" flipV="1">
              <a:off x="2333030" y="5129355"/>
              <a:ext cx="316324" cy="166205"/>
            </a:xfrm>
            <a:prstGeom prst="line">
              <a:avLst/>
            </a:prstGeom>
            <a:ln>
              <a:solidFill>
                <a:srgbClr val="5049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endCxn id="55" idx="0"/>
            </p:cNvCxnSpPr>
            <p:nvPr/>
          </p:nvCxnSpPr>
          <p:spPr>
            <a:xfrm rot="16200000" flipH="1">
              <a:off x="3547252" y="5488811"/>
              <a:ext cx="188233" cy="102105"/>
            </a:xfrm>
            <a:prstGeom prst="line">
              <a:avLst/>
            </a:prstGeom>
            <a:ln>
              <a:solidFill>
                <a:srgbClr val="50493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 rot="10800000">
              <a:off x="3980716" y="5073285"/>
              <a:ext cx="652668" cy="338419"/>
            </a:xfrm>
            <a:prstGeom prst="line">
              <a:avLst/>
            </a:prstGeom>
            <a:ln>
              <a:solidFill>
                <a:srgbClr val="50493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AutoShape 380"/>
          <p:cNvSpPr>
            <a:spLocks noChangeArrowheads="1"/>
          </p:cNvSpPr>
          <p:nvPr/>
        </p:nvSpPr>
        <p:spPr bwMode="gray">
          <a:xfrm>
            <a:off x="1846263" y="1276350"/>
            <a:ext cx="4162425" cy="2951163"/>
          </a:xfrm>
          <a:prstGeom prst="roundRect">
            <a:avLst>
              <a:gd name="adj" fmla="val 7587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3-7. </a:t>
            </a:r>
            <a:r>
              <a:rPr dirty="0" smtClean="0"/>
              <a:t>마을기업 사례</a:t>
            </a:r>
            <a:endParaRPr dirty="0"/>
          </a:p>
        </p:txBody>
      </p:sp>
      <p:grpSp>
        <p:nvGrpSpPr>
          <p:cNvPr id="140291" name="그룹 14"/>
          <p:cNvGrpSpPr>
            <a:grpSpLocks/>
          </p:cNvGrpSpPr>
          <p:nvPr/>
        </p:nvGrpSpPr>
        <p:grpSpPr bwMode="auto">
          <a:xfrm>
            <a:off x="220663" y="1158875"/>
            <a:ext cx="906462" cy="550863"/>
            <a:chOff x="676842" y="7372392"/>
            <a:chExt cx="901669" cy="552056"/>
          </a:xfrm>
        </p:grpSpPr>
        <p:sp>
          <p:nvSpPr>
            <p:cNvPr id="20" name="TextBox 19"/>
            <p:cNvSpPr txBox="1"/>
            <p:nvPr/>
          </p:nvSpPr>
          <p:spPr>
            <a:xfrm>
              <a:off x="676842" y="7677852"/>
              <a:ext cx="901669" cy="2465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40301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" name="모서리가 둥근 직사각형 43"/>
          <p:cNvSpPr/>
          <p:nvPr/>
        </p:nvSpPr>
        <p:spPr>
          <a:xfrm>
            <a:off x="1354138" y="1158875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햇빛공방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54138" y="1585913"/>
            <a:ext cx="50117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도서관을 이용하는 엄마들의  바느질동아리모임에서 교육강좌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창작소품 제작으로 확장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출자와 </a:t>
            </a:r>
            <a:r>
              <a:rPr lang="ko-KR" altLang="en-US" sz="1200" dirty="0" err="1">
                <a:latin typeface="+mn-ea"/>
                <a:ea typeface="+mn-ea"/>
              </a:rPr>
              <a:t>인큐베이팅을</a:t>
            </a:r>
            <a:r>
              <a:rPr lang="ko-KR" altLang="en-US" sz="1200" dirty="0">
                <a:latin typeface="+mn-ea"/>
                <a:ea typeface="+mn-ea"/>
              </a:rPr>
              <a:t> 거쳐 현재는 생활용품까지 생산하는 </a:t>
            </a:r>
            <a:r>
              <a:rPr lang="en-US" altLang="ko-KR" sz="1200" dirty="0"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생산자협동조합으로 설립되어 서울시 마을기업으로 자리잡음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1354138" y="2571750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문턱 없는 밥집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354138" y="2998788"/>
            <a:ext cx="50117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빈 그릇운동을 실천하려던 단체의 마을식당이 적자누적으로 폐업과 해고결정을 내리자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대책위 활동과 </a:t>
            </a:r>
            <a:r>
              <a:rPr lang="ko-KR" altLang="en-US" sz="1200" dirty="0" err="1">
                <a:latin typeface="+mn-ea"/>
                <a:ea typeface="+mn-ea"/>
              </a:rPr>
              <a:t>인큐베이팅</a:t>
            </a:r>
            <a:r>
              <a:rPr lang="ko-KR" altLang="en-US" sz="1200" dirty="0">
                <a:latin typeface="+mn-ea"/>
                <a:ea typeface="+mn-ea"/>
              </a:rPr>
              <a:t> 과정을 거치면서 서울시 마을기업으로 부활함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</p:txBody>
      </p:sp>
      <p:sp>
        <p:nvSpPr>
          <p:cNvPr id="48" name="모서리가 둥근 직사각형 47"/>
          <p:cNvSpPr/>
          <p:nvPr/>
        </p:nvSpPr>
        <p:spPr>
          <a:xfrm>
            <a:off x="1354138" y="3984625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나무와 열매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354138" y="4411663"/>
            <a:ext cx="5011737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품앗이 공동 돌봄의 자치구 </a:t>
            </a:r>
            <a:r>
              <a:rPr lang="ko-KR" altLang="en-US" sz="1200" dirty="0" err="1">
                <a:latin typeface="+mn-ea"/>
                <a:ea typeface="+mn-ea"/>
              </a:rPr>
              <a:t>마을만들기</a:t>
            </a:r>
            <a:r>
              <a:rPr lang="ko-KR" altLang="en-US" sz="1200" dirty="0">
                <a:latin typeface="+mn-ea"/>
                <a:ea typeface="+mn-ea"/>
              </a:rPr>
              <a:t> 사업으로 시작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지속가능성을 고민하며   장애</a:t>
            </a:r>
            <a:r>
              <a:rPr lang="en-US" altLang="ko-KR" sz="1200" dirty="0">
                <a:latin typeface="+mn-ea"/>
                <a:ea typeface="+mn-ea"/>
              </a:rPr>
              <a:t>/</a:t>
            </a:r>
            <a:r>
              <a:rPr lang="ko-KR" altLang="en-US" sz="1200" dirty="0" err="1">
                <a:latin typeface="+mn-ea"/>
                <a:ea typeface="+mn-ea"/>
              </a:rPr>
              <a:t>비장애</a:t>
            </a:r>
            <a:r>
              <a:rPr lang="ko-KR" altLang="en-US" sz="1200" dirty="0">
                <a:latin typeface="+mn-ea"/>
                <a:ea typeface="+mn-ea"/>
              </a:rPr>
              <a:t> 아동의 공동 돌봄을 위한 </a:t>
            </a:r>
            <a:r>
              <a:rPr lang="ko-KR" altLang="en-US" sz="1200" dirty="0" err="1">
                <a:latin typeface="+mn-ea"/>
                <a:ea typeface="+mn-ea"/>
              </a:rPr>
              <a:t>사회적협동조합</a:t>
            </a:r>
            <a:r>
              <a:rPr lang="ko-KR" altLang="en-US" sz="1200" dirty="0">
                <a:latin typeface="+mn-ea"/>
                <a:ea typeface="+mn-ea"/>
              </a:rPr>
              <a:t> 인가 </a:t>
            </a:r>
            <a:r>
              <a:rPr lang="ko-KR" altLang="en-US" sz="1200" dirty="0" err="1">
                <a:latin typeface="+mn-ea"/>
                <a:ea typeface="+mn-ea"/>
              </a:rPr>
              <a:t>신청중이며</a:t>
            </a:r>
            <a:r>
              <a:rPr lang="ko-KR" altLang="en-US" sz="1200" dirty="0">
                <a:latin typeface="+mn-ea"/>
                <a:ea typeface="+mn-ea"/>
              </a:rPr>
              <a:t> 서울시 마을기업으로 등극함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68" name="모서리가 둥근 직사각형 67"/>
          <p:cNvSpPr/>
          <p:nvPr/>
        </p:nvSpPr>
        <p:spPr>
          <a:xfrm>
            <a:off x="1354138" y="5399088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노느매기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54138" y="5826125"/>
            <a:ext cx="5011737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영등포 지역의 경제 주거 취약 계층의 자립 자활을 돕고자 재활용 생활용품을 판매하고 수제비누 등을 만들어 판매하는 다중이해관계자 협동조합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3-8. </a:t>
            </a:r>
            <a:r>
              <a:rPr dirty="0" smtClean="0"/>
              <a:t>마을기업 정책의 개선과제</a:t>
            </a:r>
            <a:endParaRPr dirty="0"/>
          </a:p>
        </p:txBody>
      </p:sp>
      <p:grpSp>
        <p:nvGrpSpPr>
          <p:cNvPr id="141315" name="그룹 14"/>
          <p:cNvGrpSpPr>
            <a:grpSpLocks/>
          </p:cNvGrpSpPr>
          <p:nvPr/>
        </p:nvGrpSpPr>
        <p:grpSpPr bwMode="auto">
          <a:xfrm>
            <a:off x="168275" y="1158875"/>
            <a:ext cx="1011238" cy="704850"/>
            <a:chOff x="624197" y="7372392"/>
            <a:chExt cx="1006959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624197" y="7677791"/>
              <a:ext cx="1006959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마을기업 정책의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개선과제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4132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" name="모서리가 둥근 직사각형 43"/>
          <p:cNvSpPr/>
          <p:nvPr/>
        </p:nvSpPr>
        <p:spPr>
          <a:xfrm>
            <a:off x="1354138" y="1158875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kumimoji="0" lang="ko-KR" altLang="en-US" sz="1200" b="1" dirty="0">
                <a:latin typeface="+mn-ea"/>
              </a:rPr>
              <a:t> </a:t>
            </a:r>
            <a:r>
              <a:rPr kumimoji="0" lang="ko-KR" altLang="en-US" sz="1200" b="1" dirty="0" err="1">
                <a:latin typeface="+mn-ea"/>
              </a:rPr>
              <a:t>인큐베이팅</a:t>
            </a:r>
            <a:r>
              <a:rPr kumimoji="0" lang="ko-KR" altLang="en-US" sz="1200" b="1" dirty="0">
                <a:latin typeface="+mn-ea"/>
              </a:rPr>
              <a:t> 측면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54138" y="1585913"/>
            <a:ext cx="5011737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마을경제의 다양한 지원주체와 연계하는 지원체계 마련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지역에 기반한 마을기업 비즈니스 모델 및 성공 사례 발굴 필요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latin typeface="+mn-ea"/>
                <a:ea typeface="+mn-ea"/>
              </a:rPr>
              <a:t>인큐베이팅</a:t>
            </a:r>
            <a:r>
              <a:rPr lang="ko-KR" altLang="en-US" sz="1200" dirty="0">
                <a:latin typeface="+mn-ea"/>
                <a:ea typeface="+mn-ea"/>
              </a:rPr>
              <a:t> 과정 이후 지속적 관리와 지원을 위한 사례관리 필요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354138" y="2655888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kumimoji="0" lang="ko-KR" altLang="en-US" sz="1200" b="1" dirty="0">
                <a:latin typeface="+mn-ea"/>
              </a:rPr>
              <a:t> 교육 및 훈련 측면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54138" y="3082925"/>
            <a:ext cx="5011737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절차로서의 이수조건이 아닌 참여자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최소 주체 </a:t>
            </a:r>
            <a:r>
              <a:rPr lang="en-US" altLang="ko-KR" sz="1200" dirty="0">
                <a:latin typeface="+mn-ea"/>
                <a:ea typeface="+mn-ea"/>
              </a:rPr>
              <a:t>5</a:t>
            </a:r>
            <a:r>
              <a:rPr lang="ko-KR" altLang="en-US" sz="1200" dirty="0">
                <a:latin typeface="+mn-ea"/>
                <a:ea typeface="+mn-ea"/>
              </a:rPr>
              <a:t>명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r>
              <a:rPr lang="ko-KR" altLang="en-US" sz="1200" dirty="0">
                <a:latin typeface="+mn-ea"/>
                <a:ea typeface="+mn-ea"/>
              </a:rPr>
              <a:t>의 자발성 강화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공모시기 외에도 상시적인 교육과 컨설팅으로 충분한 준비를 지원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사회적 경제 활동가 등 자치구 차원의 교육 인력 풀 활용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354138" y="4151313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경영 지원 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측면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54138" y="4578350"/>
            <a:ext cx="5011737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초기 사업 안정화를 위한 법률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세무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회계 지원 체계 마련 필요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마을기업 인큐베이터의 전문적 역량 강화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특히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비즈니스 역량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지원센터 혹은 지역특화사업단 등 </a:t>
            </a:r>
            <a:r>
              <a:rPr lang="ko-KR" altLang="en-US" sz="1200" dirty="0" err="1"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latin typeface="+mn-ea"/>
                <a:ea typeface="+mn-ea"/>
              </a:rPr>
              <a:t> 지원 인프라와 연계 필요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354138" y="5648325"/>
            <a:ext cx="5011737" cy="30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마을기업 리더의 육성</a:t>
            </a:r>
            <a:endParaRPr kumimoji="0" lang="ko-KR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4138" y="6075363"/>
            <a:ext cx="5011737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마을기업 경영책임자의 미션 개발 및 경영능력 배양 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en-US" altLang="ko-KR" sz="1200" dirty="0">
                <a:latin typeface="+mn-ea"/>
                <a:ea typeface="+mn-ea"/>
              </a:rPr>
              <a:t>- </a:t>
            </a:r>
            <a:r>
              <a:rPr lang="ko-KR" altLang="en-US" sz="1200" dirty="0">
                <a:latin typeface="+mn-ea"/>
                <a:ea typeface="+mn-ea"/>
              </a:rPr>
              <a:t>마을기업 리더 양성과정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중앙정부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서울시 등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r>
              <a:rPr lang="en-US" altLang="ko-KR" sz="3600" b="1" smtClean="0">
                <a:latin typeface="Georgia" pitchFamily="18" charset="0"/>
              </a:rPr>
              <a:t>4. </a:t>
            </a:r>
            <a:r>
              <a:rPr lang="ko-KR" altLang="en-US" sz="3600" b="1" smtClean="0">
                <a:latin typeface="Georgia" pitchFamily="18" charset="0"/>
              </a:rPr>
              <a:t>협동조합 제도와 정책과제</a:t>
            </a:r>
            <a:endParaRPr lang="en-US" altLang="ko-KR" sz="3600" b="1" smtClean="0">
              <a:latin typeface="Georgia" pitchFamily="18" charset="0"/>
            </a:endParaRPr>
          </a:p>
        </p:txBody>
      </p:sp>
      <p:sp>
        <p:nvSpPr>
          <p:cNvPr id="142339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C1015E37-8587-44EF-9DEB-7550487CA629}" type="slidenum">
              <a:rPr lang="ko-KR" altLang="en-US" sz="1200" smtClean="0">
                <a:solidFill>
                  <a:srgbClr val="898989"/>
                </a:solidFill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143</a:t>
            </a:fld>
            <a:endParaRPr lang="ko-KR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4-1. </a:t>
            </a:r>
            <a:r>
              <a:rPr dirty="0" smtClean="0"/>
              <a:t>개념 및 운영원리</a:t>
            </a:r>
            <a:endParaRPr dirty="0"/>
          </a:p>
        </p:txBody>
      </p:sp>
      <p:grpSp>
        <p:nvGrpSpPr>
          <p:cNvPr id="143363" name="그룹 14"/>
          <p:cNvGrpSpPr>
            <a:grpSpLocks/>
          </p:cNvGrpSpPr>
          <p:nvPr/>
        </p:nvGrpSpPr>
        <p:grpSpPr bwMode="auto">
          <a:xfrm>
            <a:off x="165100" y="1158875"/>
            <a:ext cx="1017588" cy="550863"/>
            <a:chOff x="621007" y="7372392"/>
            <a:chExt cx="1013341" cy="552056"/>
          </a:xfrm>
        </p:grpSpPr>
        <p:sp>
          <p:nvSpPr>
            <p:cNvPr id="20" name="TextBox 19"/>
            <p:cNvSpPr txBox="1"/>
            <p:nvPr/>
          </p:nvSpPr>
          <p:spPr>
            <a:xfrm>
              <a:off x="621007" y="7677852"/>
              <a:ext cx="1013341" cy="2465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협동조합의 정의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4336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모서리가 둥근 직사각형 21"/>
          <p:cNvSpPr/>
          <p:nvPr/>
        </p:nvSpPr>
        <p:spPr>
          <a:xfrm>
            <a:off x="1327150" y="1283850"/>
            <a:ext cx="5083175" cy="130492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1500"/>
              </a:lnSpc>
              <a:spcBef>
                <a:spcPts val="600"/>
              </a:spcBef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“협동조합은 조합원들이</a:t>
            </a:r>
            <a:r>
              <a:rPr lang="ko-KR" altLang="en-US" sz="1200" b="1" u="sng" dirty="0">
                <a:solidFill>
                  <a:srgbClr val="006699"/>
                </a:solidFill>
                <a:latin typeface="+mn-ea"/>
              </a:rPr>
              <a:t> 공동으로 소유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하고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rgbClr val="006699"/>
                </a:solidFill>
                <a:latin typeface="+mn-ea"/>
              </a:rPr>
            </a:br>
            <a:r>
              <a:rPr lang="ko-KR" altLang="en-US" sz="1200" b="1" u="sng" dirty="0">
                <a:solidFill>
                  <a:srgbClr val="006699"/>
                </a:solidFill>
                <a:latin typeface="+mn-ea"/>
              </a:rPr>
              <a:t>민주적으로 관리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하는 기업을 통하여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rgbClr val="006699"/>
                </a:solidFill>
                <a:latin typeface="+mn-ea"/>
              </a:rPr>
            </a:b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조합원들의 </a:t>
            </a:r>
            <a:r>
              <a:rPr lang="ko-KR" altLang="en-US" sz="1200" b="1" u="sng" dirty="0">
                <a:solidFill>
                  <a:srgbClr val="006699"/>
                </a:solidFill>
                <a:latin typeface="+mn-ea"/>
              </a:rPr>
              <a:t>공동의 경제적</a:t>
            </a:r>
            <a:r>
              <a:rPr lang="en-US" altLang="ko-KR" sz="1200" b="1" u="sng" dirty="0">
                <a:solidFill>
                  <a:srgbClr val="006699"/>
                </a:solidFill>
                <a:latin typeface="+mn-ea"/>
              </a:rPr>
              <a:t>·</a:t>
            </a:r>
            <a:r>
              <a:rPr lang="ko-KR" altLang="en-US" sz="1200" b="1" u="sng" dirty="0">
                <a:solidFill>
                  <a:srgbClr val="006699"/>
                </a:solidFill>
                <a:latin typeface="+mn-ea"/>
              </a:rPr>
              <a:t>사회적</a:t>
            </a:r>
            <a:r>
              <a:rPr lang="en-US" altLang="ko-KR" sz="1200" b="1" u="sng" dirty="0">
                <a:solidFill>
                  <a:srgbClr val="006699"/>
                </a:solidFill>
                <a:latin typeface="+mn-ea"/>
              </a:rPr>
              <a:t>·</a:t>
            </a:r>
            <a:r>
              <a:rPr lang="ko-KR" altLang="en-US" sz="1200" b="1" u="sng" dirty="0">
                <a:solidFill>
                  <a:srgbClr val="006699"/>
                </a:solidFill>
                <a:latin typeface="+mn-ea"/>
              </a:rPr>
              <a:t>문화적 필요와 열망을 충족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시키기 위하여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rgbClr val="006699"/>
                </a:solidFill>
                <a:latin typeface="+mn-ea"/>
              </a:rPr>
            </a:b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자발적으로 결성한</a:t>
            </a:r>
            <a:r>
              <a:rPr lang="ko-KR" altLang="en-US" sz="1200" b="1" dirty="0">
                <a:solidFill>
                  <a:srgbClr val="006699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rgbClr val="006699"/>
                </a:solidFill>
                <a:latin typeface="+mn-ea"/>
              </a:rPr>
              <a:t>자율적 결사체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이다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.”</a:t>
            </a:r>
          </a:p>
          <a:p>
            <a:pPr algn="ctr">
              <a:lnSpc>
                <a:spcPts val="1500"/>
              </a:lnSpc>
              <a:spcBef>
                <a:spcPts val="600"/>
              </a:spcBef>
              <a:defRPr/>
            </a:pPr>
            <a:r>
              <a:rPr lang="en-US" altLang="ko-KR" sz="1100" dirty="0">
                <a:solidFill>
                  <a:srgbClr val="006699"/>
                </a:solidFill>
                <a:latin typeface="+mn-ea"/>
              </a:rPr>
              <a:t>(ICA, 1995)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27150" y="2790388"/>
            <a:ext cx="508317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주체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자발적으로 결성한 사람들이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방법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공동으로 소유하고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민주적으로 운영하는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수단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사업체를 통하여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목적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공동의 사회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경제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문화적 필요와 열망을 이루기 위해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성격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자율적인 결사체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/>
              <a:t>4-1. </a:t>
            </a:r>
            <a:r>
              <a:rPr dirty="0"/>
              <a:t>개념 및 운영원리</a:t>
            </a:r>
          </a:p>
        </p:txBody>
      </p:sp>
      <p:grpSp>
        <p:nvGrpSpPr>
          <p:cNvPr id="144387" name="그룹 14"/>
          <p:cNvGrpSpPr>
            <a:grpSpLocks/>
          </p:cNvGrpSpPr>
          <p:nvPr/>
        </p:nvGrpSpPr>
        <p:grpSpPr bwMode="auto">
          <a:xfrm>
            <a:off x="161925" y="1158875"/>
            <a:ext cx="1023938" cy="704850"/>
            <a:chOff x="617818" y="7372392"/>
            <a:chExt cx="1019721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617818" y="7677791"/>
              <a:ext cx="1019721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 운동의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7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원칙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(ICA)</a:t>
              </a:r>
            </a:p>
          </p:txBody>
        </p:sp>
        <p:pic>
          <p:nvPicPr>
            <p:cNvPr id="14440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1497013" y="1292225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가입과 탈퇴의 자유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0838" y="1096963"/>
            <a:ext cx="363537" cy="5222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497013" y="2063750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민주적 통제 </a:t>
            </a:r>
            <a:r>
              <a:rPr lang="en-US" altLang="ko-KR" sz="1200" dirty="0">
                <a:latin typeface="+mn-ea"/>
              </a:rPr>
              <a:t>: 1</a:t>
            </a:r>
            <a:r>
              <a:rPr lang="ko-KR" altLang="en-US" sz="1200" dirty="0">
                <a:latin typeface="+mn-ea"/>
              </a:rPr>
              <a:t>인 </a:t>
            </a:r>
            <a:r>
              <a:rPr lang="en-US" altLang="ko-KR" sz="1200" dirty="0">
                <a:latin typeface="+mn-ea"/>
              </a:rPr>
              <a:t>1</a:t>
            </a:r>
            <a:r>
              <a:rPr lang="ko-KR" altLang="en-US" sz="1200" dirty="0">
                <a:latin typeface="+mn-ea"/>
              </a:rPr>
              <a:t>표제</a:t>
            </a:r>
            <a:r>
              <a:rPr lang="en-US" altLang="ko-KR" sz="1200" dirty="0">
                <a:latin typeface="+mn-ea"/>
              </a:rPr>
              <a:t>(cf. </a:t>
            </a:r>
            <a:r>
              <a:rPr lang="ko-KR" altLang="en-US" sz="1200" dirty="0">
                <a:latin typeface="+mn-ea"/>
              </a:rPr>
              <a:t>주식회사 </a:t>
            </a:r>
            <a:r>
              <a:rPr lang="en-US" altLang="ko-KR" sz="1200" dirty="0">
                <a:latin typeface="+mn-ea"/>
              </a:rPr>
              <a:t>1</a:t>
            </a:r>
            <a:r>
              <a:rPr lang="ko-KR" altLang="en-US" sz="1200" dirty="0">
                <a:latin typeface="+mn-ea"/>
              </a:rPr>
              <a:t>원 </a:t>
            </a:r>
            <a:r>
              <a:rPr lang="en-US" altLang="ko-KR" sz="1200" dirty="0">
                <a:latin typeface="+mn-ea"/>
              </a:rPr>
              <a:t>1</a:t>
            </a:r>
            <a:r>
              <a:rPr lang="ko-KR" altLang="en-US" sz="1200" dirty="0">
                <a:latin typeface="+mn-ea"/>
              </a:rPr>
              <a:t>표</a:t>
            </a:r>
            <a:r>
              <a:rPr lang="en-US" altLang="ko-KR" sz="1200" dirty="0">
                <a:latin typeface="+mn-ea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20838" y="1868488"/>
            <a:ext cx="363537" cy="5238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2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497013" y="2800350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조합원의 경제적 참여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조합원은 출자한 자</a:t>
            </a:r>
            <a:r>
              <a:rPr lang="en-US" altLang="ko-KR" sz="1200" dirty="0">
                <a:latin typeface="+mn-ea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20838" y="2605088"/>
            <a:ext cx="363537" cy="5238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3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497013" y="3536950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latin typeface="+mn-ea"/>
              </a:rPr>
              <a:t>자율과 독립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20838" y="3343275"/>
            <a:ext cx="363537" cy="52228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4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497013" y="4310063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latin typeface="+mn-ea"/>
              </a:rPr>
              <a:t>교육</a:t>
            </a:r>
            <a:r>
              <a:rPr lang="en-US" altLang="ko-KR" sz="1200">
                <a:latin typeface="+mn-ea"/>
              </a:rPr>
              <a:t>, </a:t>
            </a:r>
            <a:r>
              <a:rPr lang="ko-KR" altLang="en-US" sz="1200">
                <a:latin typeface="+mn-ea"/>
              </a:rPr>
              <a:t>훈련 및 홍보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20838" y="4114800"/>
            <a:ext cx="363537" cy="52228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5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497013" y="5046663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latin typeface="+mn-ea"/>
              </a:rPr>
              <a:t>협동조합 간 협동</a:t>
            </a:r>
            <a:endParaRPr lang="en-US" altLang="ko-KR" sz="1200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20838" y="4851400"/>
            <a:ext cx="363537" cy="5238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6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497013" y="5808663"/>
            <a:ext cx="4797425" cy="40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지역사회에 대한 기여</a:t>
            </a:r>
            <a:r>
              <a:rPr lang="en-US" altLang="ko-KR" sz="1200" dirty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20838" y="5614988"/>
            <a:ext cx="363537" cy="5222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800" b="1" i="1" u="sng" dirty="0">
                <a:solidFill>
                  <a:schemeClr val="accent1"/>
                </a:solidFill>
                <a:latin typeface="+mn-ea"/>
                <a:ea typeface="+mn-ea"/>
              </a:rPr>
              <a:t>7</a:t>
            </a:r>
            <a:endParaRPr lang="ko-KR" altLang="en-US" sz="2800" b="1" i="1" u="sng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dirty="0" smtClean="0"/>
              <a:t>돌발퀴즈</a:t>
            </a:r>
            <a:endParaRPr dirty="0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1282700" y="1346200"/>
            <a:ext cx="5165725" cy="433387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협동조합과 다른 조직과의 차이점은 무엇일까요</a:t>
            </a:r>
            <a:r>
              <a:rPr lang="en-US" altLang="ko-KR" sz="1200" b="1" dirty="0">
                <a:latin typeface="+mn-ea"/>
              </a:rPr>
              <a:t>?</a:t>
            </a:r>
            <a:endParaRPr lang="en-US" altLang="ko-KR" sz="1200" b="1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145412" name="그룹 24"/>
          <p:cNvGrpSpPr>
            <a:grpSpLocks/>
          </p:cNvGrpSpPr>
          <p:nvPr/>
        </p:nvGrpSpPr>
        <p:grpSpPr bwMode="auto">
          <a:xfrm>
            <a:off x="395288" y="1081088"/>
            <a:ext cx="469900" cy="604837"/>
            <a:chOff x="1716162" y="7198056"/>
            <a:chExt cx="469954" cy="604371"/>
          </a:xfrm>
        </p:grpSpPr>
        <p:pic>
          <p:nvPicPr>
            <p:cNvPr id="14541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1727275" y="7556555"/>
              <a:ext cx="458841" cy="24587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돌발퀴즈</a:t>
              </a: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1282700" y="1907627"/>
            <a:ext cx="5165725" cy="54313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 rot="10800000">
            <a:off x="3844925" y="7670800"/>
            <a:ext cx="2603500" cy="800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주식회사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비영리조직 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시민단체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각종 협회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등</a:t>
            </a:r>
            <a:endParaRPr lang="en-US" altLang="ko-KR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클럽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동아리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주민모임 등</a:t>
            </a: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4-2. </a:t>
            </a:r>
            <a:r>
              <a:rPr dirty="0" smtClean="0"/>
              <a:t>유형 및 사례</a:t>
            </a:r>
            <a:endParaRPr dirty="0"/>
          </a:p>
        </p:txBody>
      </p:sp>
      <p:grpSp>
        <p:nvGrpSpPr>
          <p:cNvPr id="146435" name="그룹 14"/>
          <p:cNvGrpSpPr>
            <a:grpSpLocks/>
          </p:cNvGrpSpPr>
          <p:nvPr/>
        </p:nvGrpSpPr>
        <p:grpSpPr bwMode="auto">
          <a:xfrm>
            <a:off x="298450" y="1158875"/>
            <a:ext cx="750888" cy="704850"/>
            <a:chOff x="753418" y="7372392"/>
            <a:chExt cx="748519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753418" y="7677791"/>
              <a:ext cx="748519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</a:t>
              </a:r>
            </a:p>
          </p:txBody>
        </p:sp>
        <p:pic>
          <p:nvPicPr>
            <p:cNvPr id="14645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모서리가 둥근 직사각형 27"/>
          <p:cNvSpPr/>
          <p:nvPr/>
        </p:nvSpPr>
        <p:spPr bwMode="auto">
          <a:xfrm>
            <a:off x="2559050" y="1332363"/>
            <a:ext cx="2620963" cy="598487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b="1" dirty="0" err="1">
                <a:solidFill>
                  <a:schemeClr val="bg1"/>
                </a:solidFill>
                <a:latin typeface="+mn-ea"/>
              </a:rPr>
              <a:t>사회적협동조합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/>
            </a:r>
            <a:br>
              <a:rPr kumimoji="0" lang="en-US" altLang="ko-KR" sz="1200" b="1" dirty="0">
                <a:solidFill>
                  <a:schemeClr val="bg1"/>
                </a:solidFill>
                <a:latin typeface="+mn-ea"/>
              </a:rPr>
            </a:b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다중이해관계자 협동조합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 </a:t>
            </a:r>
            <a:endParaRPr kumimoji="0" lang="en-US" altLang="ko-KR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모서리가 둥근 직사각형 28"/>
          <p:cNvSpPr/>
          <p:nvPr/>
        </p:nvSpPr>
        <p:spPr bwMode="auto">
          <a:xfrm>
            <a:off x="1352550" y="2402338"/>
            <a:ext cx="1250950" cy="995362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생산자협동조합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/>
            </a:r>
            <a:br>
              <a:rPr kumimoji="0" lang="en-US" altLang="ko-KR" sz="1200" b="1" dirty="0">
                <a:solidFill>
                  <a:schemeClr val="bg1"/>
                </a:solidFill>
                <a:latin typeface="+mn-ea"/>
              </a:rPr>
            </a:b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자재구매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</a:p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건설</a:t>
            </a:r>
            <a:r>
              <a:rPr kumimoji="0" lang="en-US" altLang="ko-KR" sz="1050" dirty="0">
                <a:solidFill>
                  <a:schemeClr val="bg1"/>
                </a:solidFill>
                <a:latin typeface="+mn-ea"/>
              </a:rPr>
              <a:t>·</a:t>
            </a: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건축 업체</a:t>
            </a:r>
            <a:r>
              <a:rPr kumimoji="0" lang="en-US" altLang="ko-KR" sz="1050" dirty="0">
                <a:solidFill>
                  <a:schemeClr val="bg1"/>
                </a:solidFill>
                <a:latin typeface="+mn-ea"/>
              </a:rPr>
              <a:t>, </a:t>
            </a: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사무용품</a:t>
            </a:r>
            <a:r>
              <a:rPr kumimoji="0" lang="en-US" altLang="ko-KR" sz="1050" dirty="0">
                <a:solidFill>
                  <a:schemeClr val="bg1"/>
                </a:solidFill>
                <a:latin typeface="+mn-ea"/>
              </a:rPr>
              <a:t>, </a:t>
            </a: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기타 업체 등</a:t>
            </a:r>
            <a:endParaRPr kumimoji="0" lang="en-US" altLang="ko-KR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모서리가 둥근 직사각형 29"/>
          <p:cNvSpPr/>
          <p:nvPr/>
        </p:nvSpPr>
        <p:spPr bwMode="auto">
          <a:xfrm>
            <a:off x="1333500" y="3818388"/>
            <a:ext cx="1250950" cy="993775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생산자협동조합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/>
            </a:r>
            <a:br>
              <a:rPr kumimoji="0" lang="en-US" altLang="ko-KR" sz="1200" b="1" dirty="0">
                <a:solidFill>
                  <a:schemeClr val="bg1"/>
                </a:solidFill>
                <a:latin typeface="+mn-ea"/>
              </a:rPr>
            </a:b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판매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</a:p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음료수 업체</a:t>
            </a:r>
            <a:r>
              <a:rPr kumimoji="0" lang="en-US" altLang="ko-KR" sz="1050" dirty="0">
                <a:solidFill>
                  <a:schemeClr val="bg1"/>
                </a:solidFill>
                <a:latin typeface="+mn-ea"/>
              </a:rPr>
              <a:t>, </a:t>
            </a: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제과업체</a:t>
            </a:r>
            <a:r>
              <a:rPr kumimoji="0" lang="en-US" altLang="ko-KR" sz="1050" dirty="0">
                <a:solidFill>
                  <a:schemeClr val="bg1"/>
                </a:solidFill>
                <a:latin typeface="+mn-ea"/>
              </a:rPr>
              <a:t>, </a:t>
            </a: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생활용품 업체 등</a:t>
            </a:r>
            <a:endParaRPr kumimoji="0" lang="en-US" altLang="ko-KR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모서리가 둥근 직사각형 30"/>
          <p:cNvSpPr/>
          <p:nvPr/>
        </p:nvSpPr>
        <p:spPr bwMode="auto">
          <a:xfrm>
            <a:off x="5064125" y="2418213"/>
            <a:ext cx="1250950" cy="995362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소비자협동조합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/>
            </a:r>
            <a:br>
              <a:rPr kumimoji="0" lang="en-US" altLang="ko-KR" sz="1200" b="1" dirty="0">
                <a:solidFill>
                  <a:schemeClr val="bg1"/>
                </a:solidFill>
                <a:latin typeface="+mn-ea"/>
              </a:rPr>
            </a:b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제품 구매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32" name="모서리가 둥근 직사각형 31"/>
          <p:cNvSpPr/>
          <p:nvPr/>
        </p:nvSpPr>
        <p:spPr bwMode="auto">
          <a:xfrm>
            <a:off x="5048250" y="3824738"/>
            <a:ext cx="1250950" cy="99695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소비자협동조합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/>
            </a:r>
            <a:br>
              <a:rPr kumimoji="0" lang="en-US" altLang="ko-KR" sz="1200" b="1" dirty="0">
                <a:solidFill>
                  <a:schemeClr val="bg1"/>
                </a:solidFill>
                <a:latin typeface="+mn-ea"/>
              </a:rPr>
            </a:b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서비스이용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33" name="모서리가 둥근 직사각형 22"/>
          <p:cNvSpPr>
            <a:spLocks noChangeArrowheads="1"/>
          </p:cNvSpPr>
          <p:nvPr/>
        </p:nvSpPr>
        <p:spPr bwMode="auto">
          <a:xfrm rot="5400000">
            <a:off x="2123282" y="1206156"/>
            <a:ext cx="3403600" cy="5300663"/>
          </a:xfrm>
          <a:prstGeom prst="roundRect">
            <a:avLst>
              <a:gd name="adj" fmla="val 11731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10800000" vert="eaVert" anchor="ctr"/>
          <a:lstStyle>
            <a:lvl1pPr latinLnBrk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rgbClr val="D2CB6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95A39D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ts val="60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050" smtClean="0">
              <a:latin typeface="+mn-ea"/>
              <a:ea typeface="+mn-ea"/>
            </a:endParaRPr>
          </a:p>
        </p:txBody>
      </p:sp>
      <p:sp>
        <p:nvSpPr>
          <p:cNvPr id="34" name="모서리가 둥근 직사각형 33"/>
          <p:cNvSpPr/>
          <p:nvPr/>
        </p:nvSpPr>
        <p:spPr bwMode="auto">
          <a:xfrm>
            <a:off x="3244850" y="4615313"/>
            <a:ext cx="1249363" cy="809625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노동자협동조합</a:t>
            </a:r>
            <a:endParaRPr kumimoji="0" lang="en-US" altLang="ko-KR" sz="1200" b="1" dirty="0">
              <a:solidFill>
                <a:schemeClr val="bg1"/>
              </a:solidFill>
              <a:latin typeface="+mn-ea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050" dirty="0">
                <a:solidFill>
                  <a:schemeClr val="bg1"/>
                </a:solidFill>
                <a:latin typeface="+mn-ea"/>
              </a:rPr>
              <a:t>노동자 </a:t>
            </a:r>
            <a:endParaRPr kumimoji="0" lang="en-US" altLang="ko-KR" sz="105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6443" name="그룹 24"/>
          <p:cNvGrpSpPr>
            <a:grpSpLocks/>
          </p:cNvGrpSpPr>
          <p:nvPr/>
        </p:nvGrpSpPr>
        <p:grpSpPr bwMode="auto">
          <a:xfrm>
            <a:off x="3473450" y="1986413"/>
            <a:ext cx="825500" cy="982662"/>
            <a:chOff x="3047743" y="1711112"/>
            <a:chExt cx="998623" cy="1492736"/>
          </a:xfrm>
        </p:grpSpPr>
        <p:sp>
          <p:nvSpPr>
            <p:cNvPr id="46" name="아래쪽 화살표 37"/>
            <p:cNvSpPr>
              <a:spLocks noChangeArrowheads="1"/>
            </p:cNvSpPr>
            <p:nvPr/>
          </p:nvSpPr>
          <p:spPr bwMode="auto">
            <a:xfrm rot="10800000">
              <a:off x="3212900" y="1711112"/>
              <a:ext cx="649105" cy="1492736"/>
            </a:xfrm>
            <a:prstGeom prst="downArrow">
              <a:avLst>
                <a:gd name="adj1" fmla="val 50000"/>
                <a:gd name="adj2" fmla="val 50002"/>
              </a:avLst>
            </a:prstGeom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10800000" anchor="ctr"/>
            <a:lstStyle>
              <a:lvl1pPr latinLnBrk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lr>
                  <a:schemeClr val="accent2"/>
                </a:buClr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lr>
                  <a:srgbClr val="D2CB6C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Clr>
                  <a:srgbClr val="95A39D"/>
                </a:buClr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lr>
                  <a:srgbClr val="C89F5D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89F5D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89F5D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89F5D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89F5D"/>
                </a:buClr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libri" panose="020F0502020204030204" pitchFamily="34" charset="0"/>
                  <a:ea typeface="맑은 고딕" panose="020B0503020000020004" pitchFamily="50" charset="-127"/>
                </a:defRPr>
              </a:lvl9pPr>
            </a:lstStyle>
            <a:p>
              <a:pPr algn="ctr" latinLnBrk="0">
                <a:spcBef>
                  <a:spcPts val="60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sz="1200" smtClean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다이아몬드 46"/>
            <p:cNvSpPr/>
            <p:nvPr/>
          </p:nvSpPr>
          <p:spPr>
            <a:xfrm>
              <a:off x="3047743" y="2256118"/>
              <a:ext cx="998623" cy="815097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>
                  <a:solidFill>
                    <a:schemeClr val="tx1"/>
                  </a:solidFill>
                  <a:latin typeface="+mn-ea"/>
                </a:rPr>
                <a:t>공익</a:t>
              </a:r>
              <a:r>
                <a:rPr kumimoji="0" lang="en-US" altLang="ko-KR" sz="1200" dirty="0">
                  <a:solidFill>
                    <a:schemeClr val="tx1"/>
                  </a:solidFill>
                  <a:latin typeface="+mn-ea"/>
                </a:rPr>
                <a:t/>
              </a:r>
              <a:br>
                <a:rPr kumimoji="0" lang="en-US" altLang="ko-KR" sz="1200" dirty="0">
                  <a:solidFill>
                    <a:schemeClr val="tx1"/>
                  </a:solidFill>
                  <a:latin typeface="+mn-ea"/>
                </a:rPr>
              </a:br>
              <a:r>
                <a:rPr kumimoji="0" lang="ko-KR" altLang="en-US" sz="1200" dirty="0">
                  <a:solidFill>
                    <a:schemeClr val="tx1"/>
                  </a:solidFill>
                  <a:latin typeface="+mn-ea"/>
                </a:rPr>
                <a:t>추구</a:t>
              </a:r>
            </a:p>
          </p:txBody>
        </p:sp>
      </p:grpSp>
      <p:cxnSp>
        <p:nvCxnSpPr>
          <p:cNvPr id="36" name="직선 화살표 연결선 35"/>
          <p:cNvCxnSpPr/>
          <p:nvPr/>
        </p:nvCxnSpPr>
        <p:spPr bwMode="auto">
          <a:xfrm>
            <a:off x="2603500" y="2877000"/>
            <a:ext cx="536575" cy="2857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 bwMode="auto">
          <a:xfrm flipV="1">
            <a:off x="2603500" y="3904113"/>
            <a:ext cx="614363" cy="3746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 bwMode="auto">
          <a:xfrm rot="19554975">
            <a:off x="2508250" y="4093025"/>
            <a:ext cx="931863" cy="254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ko-KR" sz="1050" dirty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</a:rPr>
              <a:t>   </a:t>
            </a:r>
            <a:r>
              <a:rPr kumimoji="0" lang="ko-KR" altLang="en-US" sz="1050" dirty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</a:rPr>
              <a:t>공동 판매</a:t>
            </a:r>
          </a:p>
        </p:txBody>
      </p:sp>
      <p:sp>
        <p:nvSpPr>
          <p:cNvPr id="39" name="TextBox 38"/>
          <p:cNvSpPr txBox="1"/>
          <p:nvPr/>
        </p:nvSpPr>
        <p:spPr bwMode="auto">
          <a:xfrm rot="1847785">
            <a:off x="2622550" y="2786513"/>
            <a:ext cx="773113" cy="254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050" dirty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</a:rPr>
              <a:t>공동구매</a:t>
            </a:r>
            <a:r>
              <a:rPr kumimoji="0" lang="en-US" altLang="ko-KR" sz="1050" dirty="0">
                <a:solidFill>
                  <a:schemeClr val="tx2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endParaRPr kumimoji="0" lang="ko-KR" altLang="en-US" sz="1050" dirty="0">
              <a:solidFill>
                <a:schemeClr val="tx2">
                  <a:lumMod val="7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0" name="직선 화살표 연결선 39"/>
          <p:cNvCxnSpPr/>
          <p:nvPr/>
        </p:nvCxnSpPr>
        <p:spPr bwMode="auto">
          <a:xfrm flipV="1">
            <a:off x="3883025" y="4212088"/>
            <a:ext cx="0" cy="3794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 bwMode="auto">
          <a:xfrm>
            <a:off x="3875088" y="4167638"/>
            <a:ext cx="296862" cy="4159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050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rPr>
              <a:t>고용</a:t>
            </a:r>
            <a:endParaRPr kumimoji="0" lang="en-US" altLang="ko-KR" sz="1050" dirty="0">
              <a:solidFill>
                <a:schemeClr val="accent3">
                  <a:lumMod val="50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2" name="직선 화살표 연결선 41"/>
          <p:cNvCxnSpPr/>
          <p:nvPr/>
        </p:nvCxnSpPr>
        <p:spPr bwMode="auto">
          <a:xfrm flipV="1">
            <a:off x="4568825" y="2867475"/>
            <a:ext cx="476250" cy="3413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직선 화살표 연결선 42"/>
          <p:cNvCxnSpPr/>
          <p:nvPr/>
        </p:nvCxnSpPr>
        <p:spPr bwMode="auto">
          <a:xfrm>
            <a:off x="4510088" y="3919988"/>
            <a:ext cx="534987" cy="3794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TextBox 34"/>
          <p:cNvSpPr txBox="1">
            <a:spLocks noChangeArrowheads="1"/>
          </p:cNvSpPr>
          <p:nvPr/>
        </p:nvSpPr>
        <p:spPr bwMode="auto">
          <a:xfrm rot="19514614">
            <a:off x="4238625" y="2734125"/>
            <a:ext cx="996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rgbClr val="D2CB6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95A39D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9pPr>
          </a:lstStyle>
          <a:p>
            <a:pPr latinLnBrk="0">
              <a:spcBef>
                <a:spcPts val="60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050" dirty="0" smtClean="0">
                <a:solidFill>
                  <a:srgbClr val="FF0000"/>
                </a:solidFill>
                <a:latin typeface="+mn-ea"/>
                <a:ea typeface="+mn-ea"/>
              </a:rPr>
              <a:t>   공동구매</a:t>
            </a:r>
          </a:p>
        </p:txBody>
      </p:sp>
      <p:sp>
        <p:nvSpPr>
          <p:cNvPr id="45" name="TextBox 35"/>
          <p:cNvSpPr txBox="1">
            <a:spLocks noChangeArrowheads="1"/>
          </p:cNvSpPr>
          <p:nvPr/>
        </p:nvSpPr>
        <p:spPr bwMode="auto">
          <a:xfrm rot="2202344">
            <a:off x="4146550" y="4081913"/>
            <a:ext cx="9636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latinLnBrk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lr>
                <a:srgbClr val="D2CB6C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Clr>
                <a:srgbClr val="95A39D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</a:defRPr>
            </a:lvl9pPr>
          </a:lstStyle>
          <a:p>
            <a:pPr algn="ctr" latinLnBrk="0">
              <a:spcBef>
                <a:spcPts val="60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050" dirty="0" smtClean="0">
                <a:solidFill>
                  <a:srgbClr val="FF0000"/>
                </a:solidFill>
                <a:latin typeface="+mn-ea"/>
                <a:ea typeface="+mn-ea"/>
              </a:rPr>
              <a:t>   공동 서비스 이용</a:t>
            </a:r>
          </a:p>
        </p:txBody>
      </p:sp>
      <p:sp>
        <p:nvSpPr>
          <p:cNvPr id="27" name="타원 26"/>
          <p:cNvSpPr/>
          <p:nvPr/>
        </p:nvSpPr>
        <p:spPr bwMode="auto">
          <a:xfrm>
            <a:off x="3140075" y="2961138"/>
            <a:ext cx="1481138" cy="1179512"/>
          </a:xfrm>
          <a:prstGeom prst="ellips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0000" t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ko-KR" sz="1200" smtClean="0">
                <a:solidFill>
                  <a:schemeClr val="bg1"/>
                </a:solidFill>
                <a:latin typeface="+mn-ea"/>
                <a:ea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 </a:t>
            </a:r>
            <a:r>
              <a:rPr dirty="0" err="1" smtClean="0"/>
              <a:t>협동조합의</a:t>
            </a:r>
            <a:r>
              <a:rPr dirty="0" smtClean="0"/>
              <a:t> 유형</a:t>
            </a:r>
            <a:endParaRPr dirty="0"/>
          </a:p>
        </p:txBody>
      </p:sp>
      <p:grpSp>
        <p:nvGrpSpPr>
          <p:cNvPr id="147459" name="그룹 1"/>
          <p:cNvGrpSpPr>
            <a:grpSpLocks/>
          </p:cNvGrpSpPr>
          <p:nvPr/>
        </p:nvGrpSpPr>
        <p:grpSpPr bwMode="auto">
          <a:xfrm>
            <a:off x="298450" y="1081088"/>
            <a:ext cx="750888" cy="782637"/>
            <a:chOff x="297338" y="1081483"/>
            <a:chExt cx="753102" cy="782440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297338" y="1463974"/>
              <a:ext cx="753102" cy="3999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</a:t>
              </a:r>
            </a:p>
          </p:txBody>
        </p:sp>
        <p:pic>
          <p:nvPicPr>
            <p:cNvPr id="147492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1241425" y="1218825"/>
            <a:ext cx="388302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소유하는 이해당사자의 성격에 따라 협동조합 유형이 결정됨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1249363" y="1558550"/>
          <a:ext cx="5162550" cy="5242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3889"/>
                <a:gridCol w="1745589"/>
                <a:gridCol w="2553072"/>
              </a:tblGrid>
              <a:tr h="274272"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유형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36" marR="91436" marT="45705" marB="45705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정의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36" marR="91436" marT="45705" marB="45705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예시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36" marR="91436" marT="45705" marB="45705" anchor="ctr">
                    <a:solidFill>
                      <a:srgbClr val="666699"/>
                    </a:solidFill>
                  </a:tcPr>
                </a:tc>
              </a:tr>
              <a:tr h="822859"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생산자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농수산물 생산이나 서비스 제공을 하는 사람으로 일종의 사업자임</a:t>
                      </a:r>
                      <a:r>
                        <a:rPr lang="en-US" altLang="ko-KR" sz="1200" dirty="0" smtClean="0"/>
                        <a:t>.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농업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어업 등 생산을 하는 경우</a:t>
                      </a:r>
                      <a:endParaRPr lang="en-US" altLang="ko-KR" sz="1200" dirty="0" smtClean="0"/>
                    </a:p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숙박업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식당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커피숍 등을 운영하는 경우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</a:tr>
              <a:tr h="899052"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소비자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상품이나 서비스를 소비하는 사람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err="1" smtClean="0"/>
                        <a:t>감협동조합에서</a:t>
                      </a:r>
                      <a:r>
                        <a:rPr lang="ko-KR" altLang="en-US" sz="1200" dirty="0" smtClean="0"/>
                        <a:t> 판매하는 감을 소비하는 경우</a:t>
                      </a:r>
                      <a:endParaRPr lang="en-US" altLang="ko-KR" sz="1200" dirty="0" smtClean="0"/>
                    </a:p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숙박업협동조합에서 운영하는 호텔에 투숙하는 경우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</a:tr>
              <a:tr h="899052"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직원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협동조합이 직접 고용한 사람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err="1" smtClean="0"/>
                        <a:t>의료사회적협동조합이</a:t>
                      </a:r>
                      <a:r>
                        <a:rPr lang="ko-KR" altLang="en-US" sz="1200" dirty="0" smtClean="0"/>
                        <a:t> 고용한 의사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간호사</a:t>
                      </a:r>
                      <a:endParaRPr lang="en-US" altLang="ko-KR" sz="1200" dirty="0" smtClean="0"/>
                    </a:p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협동조합연합회에 상주하는 사무국장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</a:tr>
              <a:tr h="1081914"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자원봉사자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협동조합에 재능을 기부하는 사람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독거노인도시락배달협동조합에 </a:t>
                      </a:r>
                      <a:r>
                        <a:rPr lang="ko-KR" altLang="en-US" sz="1200" dirty="0" err="1" smtClean="0"/>
                        <a:t>함여하여</a:t>
                      </a:r>
                      <a:r>
                        <a:rPr lang="ko-KR" altLang="en-US" sz="1200" dirty="0" smtClean="0"/>
                        <a:t> 도시락 반찬을 만들거나 도시락을 배달하는 사람</a:t>
                      </a:r>
                      <a:endParaRPr lang="en-US" altLang="ko-KR" sz="1200" dirty="0" smtClean="0"/>
                    </a:p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err="1" smtClean="0"/>
                        <a:t>마을담당예쁜그림그리기협동조합에</a:t>
                      </a:r>
                      <a:r>
                        <a:rPr lang="ko-KR" altLang="en-US" sz="1200" dirty="0" smtClean="0"/>
                        <a:t> 참여하는 화가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</a:tr>
              <a:tr h="1264777">
                <a:tc>
                  <a:txBody>
                    <a:bodyPr/>
                    <a:lstStyle/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후원자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600"/>
                        </a:spcBef>
                      </a:pPr>
                      <a:r>
                        <a:rPr lang="ko-KR" altLang="en-US" sz="1200" dirty="0" smtClean="0"/>
                        <a:t>협동조합에 금전적</a:t>
                      </a:r>
                      <a:r>
                        <a:rPr lang="en-US" altLang="ko-KR" sz="1200" dirty="0" smtClean="0"/>
                        <a:t>·</a:t>
                      </a:r>
                      <a:r>
                        <a:rPr lang="ko-KR" altLang="en-US" sz="1200" dirty="0" smtClean="0"/>
                        <a:t>물질적 도움을 주는 사람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/>
                        <a:t>독거노인도시락배달협동조합에 반찬 재료를 제공하거나 반찬 재료 구매비용을 지원하는 사람</a:t>
                      </a:r>
                      <a:endParaRPr lang="en-US" altLang="ko-KR" sz="1200" dirty="0" smtClean="0"/>
                    </a:p>
                    <a:p>
                      <a:pPr marL="171450" indent="-171450" algn="l" latinLnBrk="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err="1" smtClean="0"/>
                        <a:t>마을담당예쁜그림그리기협동조합에</a:t>
                      </a:r>
                      <a:r>
                        <a:rPr lang="ko-KR" altLang="en-US" sz="1200" dirty="0" smtClean="0"/>
                        <a:t> 필요한 페인트를 제공하거나 페인트 구매비용을 지원하는 사람</a:t>
                      </a:r>
                      <a:endParaRPr lang="ko-KR" altLang="en-US" sz="1200" dirty="0"/>
                    </a:p>
                  </a:txBody>
                  <a:tcPr marL="91436" marR="91436" marT="45705" marB="45705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소비자</a:t>
            </a:r>
            <a:r>
              <a:rPr dirty="0" smtClean="0"/>
              <a:t> 협동조합</a:t>
            </a:r>
            <a:endParaRPr dirty="0"/>
          </a:p>
        </p:txBody>
      </p:sp>
      <p:grpSp>
        <p:nvGrpSpPr>
          <p:cNvPr id="148483" name="그룹 1"/>
          <p:cNvGrpSpPr>
            <a:grpSpLocks/>
          </p:cNvGrpSpPr>
          <p:nvPr/>
        </p:nvGrpSpPr>
        <p:grpSpPr bwMode="auto">
          <a:xfrm>
            <a:off x="163513" y="1081088"/>
            <a:ext cx="1020762" cy="628650"/>
            <a:chOff x="162512" y="1081483"/>
            <a:chExt cx="1022754" cy="628601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62512" y="1464040"/>
              <a:ext cx="1022754" cy="2460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소비자 협동조합</a:t>
              </a:r>
            </a:p>
          </p:txBody>
        </p:sp>
        <p:pic>
          <p:nvPicPr>
            <p:cNvPr id="148495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직사각형 10"/>
          <p:cNvSpPr/>
          <p:nvPr/>
        </p:nvSpPr>
        <p:spPr bwMode="auto">
          <a:xfrm>
            <a:off x="1238250" y="1158875"/>
            <a:ext cx="1706563" cy="550863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소유자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3040063" y="1158875"/>
            <a:ext cx="3343275" cy="5508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소비자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1238250" y="1863725"/>
            <a:ext cx="1706563" cy="8080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사업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3040063" y="1863725"/>
            <a:ext cx="3343275" cy="8080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재화의 구매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서비스의 이용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1238250" y="2825750"/>
            <a:ext cx="1706563" cy="11176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강점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3040063" y="2825750"/>
            <a:ext cx="3343275" cy="11176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소비자화의 결합력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예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정보비대칭비용의 해결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다른 생활영역과의 연계 및 확장이 용이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지역사회와의 결합력이 높음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 bwMode="auto">
          <a:xfrm>
            <a:off x="1238250" y="4095750"/>
            <a:ext cx="1706563" cy="550863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출자금</a:t>
            </a:r>
          </a:p>
        </p:txBody>
      </p:sp>
      <p:sp>
        <p:nvSpPr>
          <p:cNvPr id="19" name="직사각형 18"/>
          <p:cNvSpPr/>
          <p:nvPr/>
        </p:nvSpPr>
        <p:spPr bwMode="auto">
          <a:xfrm>
            <a:off x="3040063" y="4095750"/>
            <a:ext cx="3343275" cy="5508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노동자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사업자 협동조합에 비해 낮은 편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1238250" y="4800600"/>
            <a:ext cx="1706563" cy="550863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핵심 성장요인</a:t>
            </a:r>
          </a:p>
        </p:txBody>
      </p:sp>
      <p:sp>
        <p:nvSpPr>
          <p:cNvPr id="21" name="직사각형 20"/>
          <p:cNvSpPr/>
          <p:nvPr/>
        </p:nvSpPr>
        <p:spPr bwMode="auto">
          <a:xfrm>
            <a:off x="3040063" y="4800600"/>
            <a:ext cx="3343275" cy="5508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조합원 수의 증가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즉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이용자의 증가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중간지원기관 활동가 필요역량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F0B460-586C-485A-BECB-B4B6B7EA7AFB}" type="slidenum">
              <a:rPr lang="ko-KR" altLang="en-US" smtClean="0"/>
              <a:pPr>
                <a:defRPr/>
              </a:pPr>
              <a:t>15</a:t>
            </a:fld>
            <a:endParaRPr lang="ko-KR" altLang="en-US" dirty="0"/>
          </a:p>
        </p:txBody>
      </p:sp>
      <p:grpSp>
        <p:nvGrpSpPr>
          <p:cNvPr id="27652" name="그룹 14"/>
          <p:cNvGrpSpPr>
            <a:grpSpLocks/>
          </p:cNvGrpSpPr>
          <p:nvPr/>
        </p:nvGrpSpPr>
        <p:grpSpPr bwMode="auto">
          <a:xfrm>
            <a:off x="204788" y="1158875"/>
            <a:ext cx="935037" cy="858838"/>
            <a:chOff x="659081" y="7372392"/>
            <a:chExt cx="935876" cy="859688"/>
          </a:xfrm>
        </p:grpSpPr>
        <p:sp>
          <p:nvSpPr>
            <p:cNvPr id="16" name="TextBox 15"/>
            <p:cNvSpPr txBox="1"/>
            <p:nvPr/>
          </p:nvSpPr>
          <p:spPr>
            <a:xfrm>
              <a:off x="659081" y="7677494"/>
              <a:ext cx="935876" cy="5545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활동가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필요역량</a:t>
              </a:r>
            </a:p>
          </p:txBody>
        </p:sp>
        <p:pic>
          <p:nvPicPr>
            <p:cNvPr id="2767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0" name="직선 연결선 19"/>
          <p:cNvCxnSpPr/>
          <p:nvPr/>
        </p:nvCxnSpPr>
        <p:spPr>
          <a:xfrm flipV="1">
            <a:off x="1446213" y="1425575"/>
            <a:ext cx="1093787" cy="1120775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1446213" y="3508375"/>
            <a:ext cx="1093787" cy="1100138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타원 21"/>
          <p:cNvSpPr/>
          <p:nvPr/>
        </p:nvSpPr>
        <p:spPr>
          <a:xfrm>
            <a:off x="966045" y="2546527"/>
            <a:ext cx="961860" cy="961860"/>
          </a:xfrm>
          <a:prstGeom prst="ellipse">
            <a:avLst/>
          </a:prstGeom>
          <a:solidFill>
            <a:srgbClr val="4377A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400" dirty="0">
              <a:latin typeface="+mn-ea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2539968" y="1336873"/>
            <a:ext cx="3744000" cy="360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 err="1">
                <a:latin typeface="+mn-ea"/>
              </a:rPr>
              <a:t>사회적경제에</a:t>
            </a:r>
            <a:r>
              <a:rPr lang="ko-KR" altLang="en-US" sz="1200" dirty="0">
                <a:latin typeface="+mn-ea"/>
              </a:rPr>
              <a:t> 대한 이해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39968" y="2052253"/>
            <a:ext cx="3744000" cy="360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지역사회에 대한 이해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2539968" y="2814931"/>
            <a:ext cx="3744000" cy="360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사회복지 및 정책에 대한 이해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2539968" y="3561843"/>
            <a:ext cx="3744000" cy="360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타 제도에 대한 이해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2539968" y="4306182"/>
            <a:ext cx="3744000" cy="360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비즈니스에 대한 이해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28925" y="1701800"/>
            <a:ext cx="2674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</a:t>
            </a:r>
            <a:r>
              <a:rPr lang="ko-KR" altLang="en-US" sz="1200" dirty="0">
                <a:latin typeface="+mn-ea"/>
                <a:ea typeface="+mn-ea"/>
              </a:rPr>
              <a:t>세계적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</a:t>
            </a:r>
            <a:r>
              <a:rPr lang="ko-KR" altLang="en-US" sz="1200" dirty="0">
                <a:latin typeface="+mn-ea"/>
                <a:ea typeface="+mn-ea"/>
              </a:rPr>
              <a:t>한국적 </a:t>
            </a:r>
            <a:r>
              <a:rPr lang="ko-KR" altLang="en-US" sz="1200" dirty="0" err="1">
                <a:latin typeface="+mn-ea"/>
                <a:ea typeface="+mn-ea"/>
              </a:rPr>
              <a:t>사회적경제의</a:t>
            </a:r>
            <a:r>
              <a:rPr lang="ko-KR" altLang="en-US" sz="1200" dirty="0">
                <a:latin typeface="+mn-ea"/>
                <a:ea typeface="+mn-ea"/>
              </a:rPr>
              <a:t> 역사 이해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28925" y="2419350"/>
            <a:ext cx="372427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지역기반 </a:t>
            </a:r>
            <a:r>
              <a:rPr lang="ko-KR" altLang="en-US" sz="1200" dirty="0" err="1">
                <a:latin typeface="+mn-ea"/>
                <a:ea typeface="+mn-ea"/>
                <a:sym typeface="Wingdings 3"/>
              </a:rPr>
              <a:t>사회적기업에</a:t>
            </a:r>
            <a:r>
              <a:rPr lang="ko-KR" altLang="en-US" sz="1200" dirty="0">
                <a:latin typeface="+mn-ea"/>
                <a:ea typeface="+mn-ea"/>
                <a:sym typeface="Wingdings 3"/>
              </a:rPr>
              <a:t> 대한 지원을 위해 지역이해 필수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28925" y="3171825"/>
            <a:ext cx="282098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사회복지 제도의 </a:t>
            </a:r>
            <a:r>
              <a:rPr lang="ko-KR" altLang="en-US" sz="1200" dirty="0" err="1">
                <a:latin typeface="+mn-ea"/>
                <a:ea typeface="+mn-ea"/>
                <a:sym typeface="Wingdings 3"/>
              </a:rPr>
              <a:t>사회적기업의</a:t>
            </a:r>
            <a:r>
              <a:rPr lang="ko-KR" altLang="en-US" sz="1200" dirty="0">
                <a:latin typeface="+mn-ea"/>
                <a:ea typeface="+mn-ea"/>
                <a:sym typeface="Wingdings 3"/>
              </a:rPr>
              <a:t> 이해 부합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28925" y="3929063"/>
            <a:ext cx="280987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입찰제도</a:t>
            </a:r>
            <a:r>
              <a:rPr lang="en-US" altLang="ko-KR" sz="1200" dirty="0">
                <a:latin typeface="+mn-ea"/>
                <a:ea typeface="+mn-ea"/>
                <a:sym typeface="Wingdings 3"/>
              </a:rPr>
              <a:t>, </a:t>
            </a:r>
            <a:r>
              <a:rPr lang="ko-KR" altLang="en-US" sz="1200" dirty="0" err="1">
                <a:latin typeface="+mn-ea"/>
                <a:ea typeface="+mn-ea"/>
                <a:sym typeface="Wingdings 3"/>
              </a:rPr>
              <a:t>바우처제도</a:t>
            </a:r>
            <a:r>
              <a:rPr lang="en-US" altLang="ko-KR" sz="1200" dirty="0">
                <a:latin typeface="+mn-ea"/>
                <a:ea typeface="+mn-ea"/>
                <a:sym typeface="Wingdings 3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3"/>
              </a:rPr>
              <a:t>세제관련 제도 등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28925" y="4665663"/>
            <a:ext cx="197802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경제활동에 대한 이해 필요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생산자</a:t>
            </a:r>
            <a:r>
              <a:rPr lang="en-US" altLang="ko-KR" dirty="0"/>
              <a:t>(</a:t>
            </a:r>
            <a:r>
              <a:rPr dirty="0"/>
              <a:t>사업자</a:t>
            </a:r>
            <a:r>
              <a:rPr lang="en-US" altLang="ko-KR" dirty="0"/>
              <a:t>)</a:t>
            </a:r>
            <a:r>
              <a:rPr dirty="0"/>
              <a:t> 협동조합</a:t>
            </a:r>
          </a:p>
        </p:txBody>
      </p:sp>
      <p:grpSp>
        <p:nvGrpSpPr>
          <p:cNvPr id="149507" name="그룹 1"/>
          <p:cNvGrpSpPr>
            <a:grpSpLocks/>
          </p:cNvGrpSpPr>
          <p:nvPr/>
        </p:nvGrpSpPr>
        <p:grpSpPr bwMode="auto">
          <a:xfrm>
            <a:off x="193675" y="1081088"/>
            <a:ext cx="960438" cy="782637"/>
            <a:chOff x="193007" y="1081483"/>
            <a:chExt cx="961761" cy="782440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93007" y="1463974"/>
              <a:ext cx="961761" cy="3999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생산자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사업자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</a:t>
              </a:r>
            </a:p>
          </p:txBody>
        </p:sp>
        <p:pic>
          <p:nvPicPr>
            <p:cNvPr id="149515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직사각형 10"/>
          <p:cNvSpPr/>
          <p:nvPr/>
        </p:nvSpPr>
        <p:spPr bwMode="auto">
          <a:xfrm>
            <a:off x="1238250" y="1158875"/>
            <a:ext cx="1706563" cy="550863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소유자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3040063" y="1158875"/>
            <a:ext cx="3343275" cy="5508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사업자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1238250" y="1863725"/>
            <a:ext cx="1706563" cy="115252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사업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3040063" y="1863725"/>
            <a:ext cx="3343275" cy="11525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공동구매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공동판매</a:t>
            </a:r>
            <a:r>
              <a:rPr lang="en-US" altLang="ko-KR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또는 마케팅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공동 브랜드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1238250" y="3170238"/>
            <a:ext cx="1706563" cy="71278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강점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3040063" y="3170238"/>
            <a:ext cx="3343275" cy="7127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공동의 비즈니스 목적이 분명하면</a:t>
            </a:r>
            <a:r>
              <a:rPr lang="en-US" altLang="ko-KR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시너지 효과가 발휘됨</a:t>
            </a:r>
            <a:r>
              <a:rPr lang="en-US" altLang="ko-KR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.</a:t>
            </a:r>
            <a:endParaRPr lang="ko-KR" altLang="en-US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" name="그림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노동자 </a:t>
            </a:r>
            <a:r>
              <a:rPr dirty="0"/>
              <a:t>협동조합</a:t>
            </a:r>
          </a:p>
        </p:txBody>
      </p:sp>
      <p:grpSp>
        <p:nvGrpSpPr>
          <p:cNvPr id="150531" name="그룹 1"/>
          <p:cNvGrpSpPr>
            <a:grpSpLocks/>
          </p:cNvGrpSpPr>
          <p:nvPr/>
        </p:nvGrpSpPr>
        <p:grpSpPr bwMode="auto">
          <a:xfrm>
            <a:off x="160338" y="1081088"/>
            <a:ext cx="1027112" cy="628650"/>
            <a:chOff x="159301" y="1081483"/>
            <a:chExt cx="1029174" cy="628601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59301" y="1464040"/>
              <a:ext cx="1029174" cy="2460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노동자 협동조합</a:t>
              </a:r>
            </a:p>
          </p:txBody>
        </p:sp>
        <p:pic>
          <p:nvPicPr>
            <p:cNvPr id="150541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직사각형 10"/>
          <p:cNvSpPr/>
          <p:nvPr/>
        </p:nvSpPr>
        <p:spPr bwMode="auto">
          <a:xfrm>
            <a:off x="1238250" y="1158875"/>
            <a:ext cx="1706563" cy="550863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소유자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3040063" y="1158875"/>
            <a:ext cx="3343275" cy="5508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  <a:cs typeface="Times New Roman" pitchFamily="18" charset="0"/>
              </a:rPr>
              <a:t>노동자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1238250" y="1863725"/>
            <a:ext cx="1706563" cy="5588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사업 목적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3040063" y="1863725"/>
            <a:ext cx="3343275" cy="558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안정적인 일자리</a:t>
            </a:r>
            <a:endParaRPr lang="ko-KR" altLang="en-US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1238250" y="2576513"/>
            <a:ext cx="1706563" cy="5588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강점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3040063" y="2576513"/>
            <a:ext cx="3343275" cy="558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노동자의 참여와 협력</a:t>
            </a:r>
            <a:endParaRPr lang="ko-KR" altLang="en-US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1238250" y="3289300"/>
            <a:ext cx="1706563" cy="5588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단점</a:t>
            </a:r>
          </a:p>
        </p:txBody>
      </p:sp>
      <p:sp>
        <p:nvSpPr>
          <p:cNvPr id="18" name="직사각형 17"/>
          <p:cNvSpPr/>
          <p:nvPr/>
        </p:nvSpPr>
        <p:spPr bwMode="auto">
          <a:xfrm>
            <a:off x="3040063" y="3289300"/>
            <a:ext cx="3343275" cy="558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자본금의 조달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" name="그림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err="1" smtClean="0"/>
              <a:t>사회적협동조합</a:t>
            </a:r>
            <a:endParaRPr dirty="0"/>
          </a:p>
        </p:txBody>
      </p:sp>
      <p:grpSp>
        <p:nvGrpSpPr>
          <p:cNvPr id="151555" name="그룹 1"/>
          <p:cNvGrpSpPr>
            <a:grpSpLocks/>
          </p:cNvGrpSpPr>
          <p:nvPr/>
        </p:nvGrpSpPr>
        <p:grpSpPr bwMode="auto">
          <a:xfrm>
            <a:off x="185738" y="1081088"/>
            <a:ext cx="976312" cy="628650"/>
            <a:chOff x="184982" y="1081483"/>
            <a:chExt cx="977812" cy="628601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84982" y="1464040"/>
              <a:ext cx="977812" cy="2460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사회적협동조합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51565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직사각형 10"/>
          <p:cNvSpPr/>
          <p:nvPr/>
        </p:nvSpPr>
        <p:spPr bwMode="auto">
          <a:xfrm>
            <a:off x="1238250" y="1158875"/>
            <a:ext cx="1706563" cy="78898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소유자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3040063" y="1158875"/>
            <a:ext cx="3343275" cy="7889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직원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소비자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생산자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후원자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자원봉사자 등 다양한 이해당사자가 두 종류 이상 참여</a:t>
            </a:r>
            <a:endParaRPr lang="en-US" altLang="ko-KR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1238250" y="2112963"/>
            <a:ext cx="1706563" cy="5588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사업 목적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3040063" y="2112963"/>
            <a:ext cx="3343275" cy="558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사회적 목적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지역사회 기여 등</a:t>
            </a:r>
            <a:endParaRPr lang="ko-KR" altLang="en-US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1238250" y="2825750"/>
            <a:ext cx="1706563" cy="5588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강점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3040063" y="2825750"/>
            <a:ext cx="3343275" cy="558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다양한 영역에서 자원 확보 가능</a:t>
            </a:r>
            <a:endParaRPr lang="ko-KR" altLang="en-US" sz="1200" dirty="0">
              <a:solidFill>
                <a:schemeClr val="tx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1238250" y="3536950"/>
            <a:ext cx="1706563" cy="5588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이슈</a:t>
            </a:r>
          </a:p>
        </p:txBody>
      </p:sp>
      <p:sp>
        <p:nvSpPr>
          <p:cNvPr id="18" name="직사각형 17"/>
          <p:cNvSpPr/>
          <p:nvPr/>
        </p:nvSpPr>
        <p:spPr bwMode="auto">
          <a:xfrm>
            <a:off x="3040063" y="3536950"/>
            <a:ext cx="3343275" cy="558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이윤 배당의 금지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" name="그림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4-3. </a:t>
            </a:r>
            <a:r>
              <a:rPr dirty="0"/>
              <a:t>협동조합기본법의 주요내용</a:t>
            </a:r>
          </a:p>
        </p:txBody>
      </p:sp>
      <p:grpSp>
        <p:nvGrpSpPr>
          <p:cNvPr id="152579" name="그룹 14"/>
          <p:cNvGrpSpPr>
            <a:grpSpLocks/>
          </p:cNvGrpSpPr>
          <p:nvPr/>
        </p:nvGrpSpPr>
        <p:grpSpPr bwMode="auto">
          <a:xfrm>
            <a:off x="131763" y="1158875"/>
            <a:ext cx="1084262" cy="704850"/>
            <a:chOff x="587505" y="7372392"/>
            <a:chExt cx="1080345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587505" y="7677791"/>
              <a:ext cx="1080345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협동조합기본법의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주요내용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5259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직사각형 13"/>
          <p:cNvSpPr/>
          <p:nvPr/>
        </p:nvSpPr>
        <p:spPr bwMode="auto">
          <a:xfrm>
            <a:off x="1341438" y="1158875"/>
            <a:ext cx="1603375" cy="131127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 err="1">
                <a:solidFill>
                  <a:schemeClr val="bg1"/>
                </a:solidFill>
              </a:rPr>
              <a:t>법인격의</a:t>
            </a:r>
            <a:r>
              <a:rPr lang="ko-KR" altLang="en-US" sz="1200" b="1" dirty="0">
                <a:solidFill>
                  <a:schemeClr val="bg1"/>
                </a:solidFill>
              </a:rPr>
              <a:t> 부여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3040063" y="1158875"/>
            <a:ext cx="3343275" cy="13112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별도의 </a:t>
            </a: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개별법이나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관할관청의 인가 없이 신고로 설립할 수 있는 사업을 위한 법인형태는 상법상의 회사가 유일했음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.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협동조합은 사람 중심의 출자를 통해 사업을 보장하는 법인</a:t>
            </a:r>
          </a:p>
        </p:txBody>
      </p:sp>
      <p:sp>
        <p:nvSpPr>
          <p:cNvPr id="16" name="직사각형 15"/>
          <p:cNvSpPr/>
          <p:nvPr/>
        </p:nvSpPr>
        <p:spPr bwMode="auto">
          <a:xfrm>
            <a:off x="1341438" y="2619375"/>
            <a:ext cx="1603375" cy="6223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공직선거</a:t>
            </a:r>
            <a:r>
              <a:rPr lang="en-US" altLang="ko-KR" sz="1200" b="1" dirty="0">
                <a:solidFill>
                  <a:schemeClr val="bg1"/>
                </a:solidFill>
              </a:rPr>
              <a:t> </a:t>
            </a:r>
            <a:r>
              <a:rPr lang="ko-KR" altLang="en-US" sz="1200" b="1" dirty="0">
                <a:solidFill>
                  <a:schemeClr val="bg1"/>
                </a:solidFill>
              </a:rPr>
              <a:t>관여금지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3040063" y="2619375"/>
            <a:ext cx="3343275" cy="6223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특정정당 지지 혹은 반대금지</a:t>
            </a:r>
          </a:p>
        </p:txBody>
      </p:sp>
      <p:sp>
        <p:nvSpPr>
          <p:cNvPr id="18" name="직사각형 17"/>
          <p:cNvSpPr/>
          <p:nvPr/>
        </p:nvSpPr>
        <p:spPr bwMode="auto">
          <a:xfrm>
            <a:off x="1341438" y="3390900"/>
            <a:ext cx="1603375" cy="87312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협동조합에 관한 정책</a:t>
            </a:r>
          </a:p>
        </p:txBody>
      </p:sp>
      <p:sp>
        <p:nvSpPr>
          <p:cNvPr id="19" name="직사각형 18"/>
          <p:cNvSpPr/>
          <p:nvPr/>
        </p:nvSpPr>
        <p:spPr bwMode="auto">
          <a:xfrm>
            <a:off x="3040063" y="3390900"/>
            <a:ext cx="3343275" cy="8731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기획재정부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장관 총괄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3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년마다 협동조합 실태조사</a:t>
            </a:r>
          </a:p>
        </p:txBody>
      </p:sp>
      <p:sp>
        <p:nvSpPr>
          <p:cNvPr id="21" name="직사각형 20"/>
          <p:cNvSpPr/>
          <p:nvPr/>
        </p:nvSpPr>
        <p:spPr bwMode="auto">
          <a:xfrm>
            <a:off x="1341438" y="4413250"/>
            <a:ext cx="1603375" cy="8715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협동조합의 날 운영</a:t>
            </a:r>
          </a:p>
        </p:txBody>
      </p:sp>
      <p:sp>
        <p:nvSpPr>
          <p:cNvPr id="22" name="직사각형 21"/>
          <p:cNvSpPr/>
          <p:nvPr/>
        </p:nvSpPr>
        <p:spPr bwMode="auto">
          <a:xfrm>
            <a:off x="3040063" y="4413250"/>
            <a:ext cx="3343275" cy="8715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매월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7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월 첫째 토요일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(ICA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가 정한 협동조합의 날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협동조합 주간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협동조합의 날 이전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1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주간</a:t>
            </a:r>
          </a:p>
        </p:txBody>
      </p:sp>
      <p:sp>
        <p:nvSpPr>
          <p:cNvPr id="23" name="직사각형 22"/>
          <p:cNvSpPr/>
          <p:nvPr/>
        </p:nvSpPr>
        <p:spPr bwMode="auto">
          <a:xfrm>
            <a:off x="1341438" y="5434013"/>
            <a:ext cx="1603375" cy="6223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최소 설립 인원</a:t>
            </a:r>
          </a:p>
        </p:txBody>
      </p:sp>
      <p:sp>
        <p:nvSpPr>
          <p:cNvPr id="24" name="직사각형 23"/>
          <p:cNvSpPr/>
          <p:nvPr/>
        </p:nvSpPr>
        <p:spPr bwMode="auto">
          <a:xfrm>
            <a:off x="3040063" y="5434013"/>
            <a:ext cx="3343275" cy="6223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설립 최소 인원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5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명</a:t>
            </a:r>
          </a:p>
        </p:txBody>
      </p:sp>
      <p:sp>
        <p:nvSpPr>
          <p:cNvPr id="25" name="직사각형 24"/>
          <p:cNvSpPr/>
          <p:nvPr/>
        </p:nvSpPr>
        <p:spPr bwMode="auto">
          <a:xfrm>
            <a:off x="1341438" y="6205538"/>
            <a:ext cx="1603375" cy="1655762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조합원의 권한과 책임</a:t>
            </a:r>
          </a:p>
        </p:txBody>
      </p:sp>
      <p:sp>
        <p:nvSpPr>
          <p:cNvPr id="26" name="직사각형 25"/>
          <p:cNvSpPr/>
          <p:nvPr/>
        </p:nvSpPr>
        <p:spPr bwMode="auto">
          <a:xfrm>
            <a:off x="3040063" y="6205538"/>
            <a:ext cx="3343275" cy="16557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출자의 의무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(1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인의 출자좌수는 총 출자좌수의 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30/100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을 넘어서는 안됨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출자금 한도 내에서만 책임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출자좌수에 관계없이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1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개의 의결권과 선거권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탈퇴 시 지분 환급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4-3. </a:t>
            </a:r>
            <a:r>
              <a:rPr dirty="0"/>
              <a:t>협동조합기본법의 주요내용</a:t>
            </a:r>
          </a:p>
        </p:txBody>
      </p:sp>
      <p:grpSp>
        <p:nvGrpSpPr>
          <p:cNvPr id="153603" name="그룹 14"/>
          <p:cNvGrpSpPr>
            <a:grpSpLocks/>
          </p:cNvGrpSpPr>
          <p:nvPr/>
        </p:nvGrpSpPr>
        <p:grpSpPr bwMode="auto">
          <a:xfrm>
            <a:off x="131763" y="1158875"/>
            <a:ext cx="1084262" cy="704850"/>
            <a:chOff x="587505" y="7372392"/>
            <a:chExt cx="1080345" cy="706235"/>
          </a:xfrm>
        </p:grpSpPr>
        <p:sp>
          <p:nvSpPr>
            <p:cNvPr id="20" name="TextBox 19"/>
            <p:cNvSpPr txBox="1"/>
            <p:nvPr/>
          </p:nvSpPr>
          <p:spPr>
            <a:xfrm>
              <a:off x="587505" y="7677791"/>
              <a:ext cx="1080345" cy="400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협동조합기본법의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주요내용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5361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직사각형 13"/>
          <p:cNvSpPr/>
          <p:nvPr/>
        </p:nvSpPr>
        <p:spPr bwMode="auto">
          <a:xfrm>
            <a:off x="1341438" y="1158875"/>
            <a:ext cx="1603375" cy="5397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임직원 겸임금지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3040063" y="1158875"/>
            <a:ext cx="3343275" cy="5397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사업의 성격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조합의 구성에 따라 겸직 가능</a:t>
            </a:r>
          </a:p>
        </p:txBody>
      </p:sp>
      <p:sp>
        <p:nvSpPr>
          <p:cNvPr id="27" name="직사각형 26"/>
          <p:cNvSpPr/>
          <p:nvPr/>
        </p:nvSpPr>
        <p:spPr bwMode="auto">
          <a:xfrm>
            <a:off x="1341438" y="1863725"/>
            <a:ext cx="1603375" cy="7366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조합원 외 이용금지</a:t>
            </a:r>
          </a:p>
        </p:txBody>
      </p:sp>
      <p:sp>
        <p:nvSpPr>
          <p:cNvPr id="28" name="직사각형 27"/>
          <p:cNvSpPr/>
          <p:nvPr/>
        </p:nvSpPr>
        <p:spPr bwMode="auto">
          <a:xfrm>
            <a:off x="3040063" y="1863725"/>
            <a:ext cx="3343275" cy="7366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조합원이 이용하는 데에 지장이 없는 범위 내에서 허용</a:t>
            </a:r>
          </a:p>
        </p:txBody>
      </p:sp>
      <p:sp>
        <p:nvSpPr>
          <p:cNvPr id="29" name="직사각형 28"/>
          <p:cNvSpPr/>
          <p:nvPr/>
        </p:nvSpPr>
        <p:spPr bwMode="auto">
          <a:xfrm>
            <a:off x="1341438" y="2767013"/>
            <a:ext cx="1603375" cy="7366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합병분할 금지</a:t>
            </a:r>
          </a:p>
        </p:txBody>
      </p:sp>
      <p:sp>
        <p:nvSpPr>
          <p:cNvPr id="30" name="직사각형 29"/>
          <p:cNvSpPr/>
          <p:nvPr/>
        </p:nvSpPr>
        <p:spPr bwMode="auto">
          <a:xfrm>
            <a:off x="3040063" y="2767013"/>
            <a:ext cx="3343275" cy="7366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협동조합기본법에 따른 협동조합 이외의 법인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단체 및 협동조합 등과 합병 및 분활 금지</a:t>
            </a:r>
          </a:p>
        </p:txBody>
      </p:sp>
      <p:sp>
        <p:nvSpPr>
          <p:cNvPr id="31" name="직사각형 30"/>
          <p:cNvSpPr/>
          <p:nvPr/>
        </p:nvSpPr>
        <p:spPr bwMode="auto">
          <a:xfrm>
            <a:off x="1341438" y="3668713"/>
            <a:ext cx="1603375" cy="5397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협동조합 연합회의 설립</a:t>
            </a:r>
          </a:p>
        </p:txBody>
      </p:sp>
      <p:sp>
        <p:nvSpPr>
          <p:cNvPr id="32" name="직사각형 31"/>
          <p:cNvSpPr/>
          <p:nvPr/>
        </p:nvSpPr>
        <p:spPr bwMode="auto">
          <a:xfrm>
            <a:off x="3040063" y="3668713"/>
            <a:ext cx="3343275" cy="5397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3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개 이상의 협동조합이 모여 설립 가능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" name="그림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4-3. </a:t>
            </a:r>
            <a:r>
              <a:rPr dirty="0"/>
              <a:t>협동조합기본법의 주요내용</a:t>
            </a:r>
          </a:p>
        </p:txBody>
      </p:sp>
      <p:grpSp>
        <p:nvGrpSpPr>
          <p:cNvPr id="154627" name="그룹 14"/>
          <p:cNvGrpSpPr>
            <a:grpSpLocks/>
          </p:cNvGrpSpPr>
          <p:nvPr/>
        </p:nvGrpSpPr>
        <p:grpSpPr bwMode="auto">
          <a:xfrm>
            <a:off x="60325" y="1158875"/>
            <a:ext cx="1227138" cy="1012825"/>
            <a:chOff x="517312" y="7372392"/>
            <a:chExt cx="1220732" cy="1014589"/>
          </a:xfrm>
        </p:grpSpPr>
        <p:sp>
          <p:nvSpPr>
            <p:cNvPr id="20" name="TextBox 19"/>
            <p:cNvSpPr txBox="1"/>
            <p:nvPr/>
          </p:nvSpPr>
          <p:spPr>
            <a:xfrm>
              <a:off x="517312" y="7677723"/>
              <a:ext cx="1220732" cy="7092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협동조합기본법의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주요내용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- 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사회적협동조합의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5463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직사각형 13"/>
          <p:cNvSpPr/>
          <p:nvPr/>
        </p:nvSpPr>
        <p:spPr bwMode="auto">
          <a:xfrm>
            <a:off x="1341438" y="1158875"/>
            <a:ext cx="1603375" cy="20002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buSzPct val="80000"/>
              <a:defRPr/>
            </a:pPr>
            <a:r>
              <a:rPr lang="ko-KR" altLang="en-US" sz="1200" b="1" dirty="0" err="1">
                <a:solidFill>
                  <a:schemeClr val="bg1"/>
                </a:solidFill>
              </a:rPr>
              <a:t>사회적협동조합의</a:t>
            </a:r>
            <a:r>
              <a:rPr lang="ko-KR" altLang="en-US" sz="1200" b="1" dirty="0">
                <a:solidFill>
                  <a:schemeClr val="bg1"/>
                </a:solidFill>
              </a:rPr>
              <a:t> 사업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3040063" y="1158875"/>
            <a:ext cx="3343275" cy="20002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지역사회 재생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지역경제 활성화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지역 주민들이 권익복리 증진 및 기타 지역사회가 당면한 문제해결에 기여하는 사업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취약계층에게 복지의료환경 등의 분야에서 사회서비스 또는 일자리를 제공하는 사업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국가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지방자치단체로부터 위탁 받은 사업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기타 공익증진에 이바지하는 사업</a:t>
            </a:r>
          </a:p>
        </p:txBody>
      </p:sp>
      <p:sp>
        <p:nvSpPr>
          <p:cNvPr id="16" name="직사각형 15"/>
          <p:cNvSpPr/>
          <p:nvPr/>
        </p:nvSpPr>
        <p:spPr bwMode="auto">
          <a:xfrm>
            <a:off x="1341438" y="3273425"/>
            <a:ext cx="1603375" cy="21542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소액대출과 상호부조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3040063" y="3273425"/>
            <a:ext cx="3343275" cy="21542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사회적협동조합으로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설립 가능하지만 주 사업 이외의 사업으로만 가능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/>
            </a:r>
            <a:br>
              <a:rPr kumimoji="0" lang="en-US" altLang="ko-KR" sz="1200" dirty="0">
                <a:solidFill>
                  <a:srgbClr val="404040"/>
                </a:solidFill>
                <a:latin typeface="+mn-ea"/>
              </a:rPr>
            </a:b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-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주 사업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사회적협동조합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사업이 전체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/>
            </a:r>
            <a:br>
              <a:rPr kumimoji="0" lang="en-US" altLang="ko-KR" sz="1200" dirty="0">
                <a:solidFill>
                  <a:srgbClr val="404040"/>
                </a:solidFill>
                <a:latin typeface="+mn-ea"/>
              </a:rPr>
            </a:b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              </a:t>
            </a: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사업량의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40%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이상인 경우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소액대출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출자금의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2/3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이내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상호부조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출자금의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100%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이내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소액대출의 이자율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대출한도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상호부조의 범위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상호부조금 등은 시행령에 위임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협동조합 제도의 발전과정</a:t>
            </a:r>
            <a:endParaRPr dirty="0"/>
          </a:p>
        </p:txBody>
      </p:sp>
      <p:grpSp>
        <p:nvGrpSpPr>
          <p:cNvPr id="155651" name="그룹 1"/>
          <p:cNvGrpSpPr>
            <a:grpSpLocks/>
          </p:cNvGrpSpPr>
          <p:nvPr/>
        </p:nvGrpSpPr>
        <p:grpSpPr bwMode="auto">
          <a:xfrm>
            <a:off x="161925" y="1081088"/>
            <a:ext cx="1023938" cy="782637"/>
            <a:chOff x="160904" y="1081483"/>
            <a:chExt cx="1025964" cy="782440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60904" y="1463974"/>
              <a:ext cx="1025964" cy="3999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 제도의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</a:p>
          </p:txBody>
        </p:sp>
        <p:pic>
          <p:nvPicPr>
            <p:cNvPr id="15569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9" name="내용 개체 틀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87399755"/>
              </p:ext>
            </p:extLst>
          </p:nvPr>
        </p:nvGraphicFramePr>
        <p:xfrm>
          <a:off x="1389064" y="1318921"/>
          <a:ext cx="4994274" cy="45164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4758"/>
                <a:gridCol w="1664758"/>
                <a:gridCol w="1664758"/>
              </a:tblGrid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법률명칭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법률제정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소관부처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666699"/>
                    </a:solidFill>
                  </a:tcPr>
                </a:tc>
              </a:tr>
              <a:tr h="6272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농업협동조합법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1957. 2</a:t>
                      </a:r>
                      <a:b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</a:b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200" kern="1200" dirty="0" smtClean="0">
                          <a:latin typeface="+mn-ea"/>
                          <a:ea typeface="+mn-ea"/>
                        </a:rPr>
                        <a:t>일제하 연원</a:t>
                      </a: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)</a:t>
                      </a:r>
                      <a:endParaRPr kumimoji="0" lang="ko-KR" altLang="en-US" sz="120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농림수산식품부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중소기업협동조합법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1961. 12</a:t>
                      </a:r>
                      <a:endParaRPr kumimoji="0" lang="en-US" altLang="ko-KR" sz="120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중소기업청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6272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수산업협동조합법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1962.1</a:t>
                      </a:r>
                      <a:b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</a:b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200" kern="1200" dirty="0" smtClean="0">
                          <a:latin typeface="+mn-ea"/>
                          <a:ea typeface="+mn-ea"/>
                        </a:rPr>
                        <a:t>일제하 연원</a:t>
                      </a: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)</a:t>
                      </a:r>
                      <a:endParaRPr kumimoji="0" lang="ko-KR" altLang="en-US" sz="120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농림수산식품부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엽연초생산협동조합법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kern="1200" dirty="0" smtClean="0">
                          <a:latin typeface="+mn-ea"/>
                          <a:ea typeface="+mn-ea"/>
                        </a:rPr>
                        <a:t>1963. 5</a:t>
                      </a:r>
                      <a:endParaRPr kumimoji="0" lang="en-US" altLang="ko-KR" sz="120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농림수산식품부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신용협동조합법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1972.8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금융감독위원회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6272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산림협동조합법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1980.1</a:t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일제하 연원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산림청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새마을금고법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1982.12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행정안전부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소비자생활협동조합법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1999.2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공정거래위원회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  <a:tr h="3763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협동조합기본법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2011.12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기획재정부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8" marR="91448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협동조합기본법의</a:t>
            </a:r>
            <a:r>
              <a:rPr dirty="0" smtClean="0"/>
              <a:t> 제정 취지</a:t>
            </a:r>
            <a:endParaRPr dirty="0"/>
          </a:p>
        </p:txBody>
      </p:sp>
      <p:grpSp>
        <p:nvGrpSpPr>
          <p:cNvPr id="156675" name="그룹 1"/>
          <p:cNvGrpSpPr>
            <a:grpSpLocks/>
          </p:cNvGrpSpPr>
          <p:nvPr/>
        </p:nvGrpSpPr>
        <p:grpSpPr bwMode="auto">
          <a:xfrm>
            <a:off x="131763" y="1081088"/>
            <a:ext cx="1084262" cy="782637"/>
            <a:chOff x="130408" y="1081483"/>
            <a:chExt cx="1086958" cy="782440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30408" y="1463974"/>
              <a:ext cx="1086958" cy="3999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협동조합기본법의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제정 취지</a:t>
              </a:r>
            </a:p>
          </p:txBody>
        </p:sp>
        <p:pic>
          <p:nvPicPr>
            <p:cNvPr id="156685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직사각형 10"/>
          <p:cNvSpPr/>
          <p:nvPr/>
        </p:nvSpPr>
        <p:spPr bwMode="auto">
          <a:xfrm>
            <a:off x="1238250" y="1158875"/>
            <a:ext cx="1706563" cy="11811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기본법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3040063" y="1158875"/>
            <a:ext cx="3343275" cy="11811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우리나라의 협동조합법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개별법에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 의해서만  설립가능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노동조합 협동조합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공동육아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협동조합 등은 법적으로 보호받지 못함</a:t>
            </a:r>
          </a:p>
        </p:txBody>
      </p:sp>
      <p:sp>
        <p:nvSpPr>
          <p:cNvPr id="13" name="직사각형 12"/>
          <p:cNvSpPr/>
          <p:nvPr/>
        </p:nvSpPr>
        <p:spPr bwMode="auto">
          <a:xfrm>
            <a:off x="1238250" y="2452688"/>
            <a:ext cx="1706563" cy="171608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buSzPct val="80000"/>
              <a:defRPr/>
            </a:pPr>
            <a:r>
              <a:rPr lang="ko-KR" altLang="en-US" sz="1200" b="1" dirty="0" err="1">
                <a:solidFill>
                  <a:schemeClr val="bg1"/>
                </a:solidFill>
              </a:rPr>
              <a:t>사회적협동조합</a:t>
            </a:r>
            <a:r>
              <a:rPr lang="ko-KR" altLang="en-US" sz="1200" b="1" dirty="0">
                <a:solidFill>
                  <a:schemeClr val="bg1"/>
                </a:solidFill>
              </a:rPr>
              <a:t> 설립가능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3040063" y="2452688"/>
            <a:ext cx="3343275" cy="17160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1990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년대 들어 출현한 새로운 협동조합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취약계층에게 사회서비스 혹은 일자리 제공 목적의 협동조합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서비스이용자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자원봉사자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후원자 등 다중이해관계자가 조합에 참여한다는 점에서 전통협동조합과 구별됨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.</a:t>
            </a:r>
            <a:endParaRPr kumimoji="0" lang="ko-KR" altLang="en-US" sz="12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1238250" y="4273550"/>
            <a:ext cx="1706563" cy="10112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최소화된 국가의 지원과 감독</a:t>
            </a:r>
          </a:p>
        </p:txBody>
      </p:sp>
      <p:sp>
        <p:nvSpPr>
          <p:cNvPr id="16" name="직사각형 15"/>
          <p:cNvSpPr/>
          <p:nvPr/>
        </p:nvSpPr>
        <p:spPr bwMode="auto">
          <a:xfrm>
            <a:off x="3040063" y="4273550"/>
            <a:ext cx="3343275" cy="10112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정부지원은 물론 감독도 최소화하는 방향으로 법 제정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정부지원을 통한 사업활성화와 한계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1238250" y="5389563"/>
            <a:ext cx="1706563" cy="101123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80000"/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소액대출과 상부상조의 협동조합 가능</a:t>
            </a:r>
          </a:p>
        </p:txBody>
      </p:sp>
      <p:sp>
        <p:nvSpPr>
          <p:cNvPr id="18" name="직사각형 17"/>
          <p:cNvSpPr/>
          <p:nvPr/>
        </p:nvSpPr>
        <p:spPr bwMode="auto">
          <a:xfrm>
            <a:off x="3040063" y="5389563"/>
            <a:ext cx="3343275" cy="10112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자활공제협동조합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빈곤계층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(</a:t>
            </a: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수급권자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, 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노숙인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)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의 자조운동</a:t>
            </a:r>
            <a:endParaRPr kumimoji="0" lang="en-US" altLang="ko-KR" sz="1200" dirty="0">
              <a:solidFill>
                <a:srgbClr val="404040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상조 협동조합의 출현 </a:t>
            </a:r>
            <a:r>
              <a:rPr kumimoji="0" lang="en-US" altLang="ko-KR" sz="1200" dirty="0">
                <a:solidFill>
                  <a:srgbClr val="404040"/>
                </a:solidFill>
                <a:latin typeface="+mn-ea"/>
              </a:rPr>
              <a:t>: </a:t>
            </a:r>
            <a:r>
              <a:rPr kumimoji="0" lang="ko-KR" altLang="en-US" sz="1200" dirty="0" err="1">
                <a:solidFill>
                  <a:srgbClr val="404040"/>
                </a:solidFill>
                <a:latin typeface="+mn-ea"/>
              </a:rPr>
              <a:t>한겨레</a:t>
            </a:r>
            <a:r>
              <a:rPr kumimoji="0" lang="ko-KR" altLang="en-US" sz="1200" dirty="0">
                <a:solidFill>
                  <a:srgbClr val="404040"/>
                </a:solidFill>
                <a:latin typeface="+mn-ea"/>
              </a:rPr>
              <a:t> 두레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협동조합기본법의</a:t>
            </a:r>
            <a:r>
              <a:rPr dirty="0" smtClean="0"/>
              <a:t> 제정 및 시행</a:t>
            </a:r>
            <a:endParaRPr dirty="0"/>
          </a:p>
        </p:txBody>
      </p:sp>
      <p:grpSp>
        <p:nvGrpSpPr>
          <p:cNvPr id="157699" name="그룹 1"/>
          <p:cNvGrpSpPr>
            <a:grpSpLocks/>
          </p:cNvGrpSpPr>
          <p:nvPr/>
        </p:nvGrpSpPr>
        <p:grpSpPr bwMode="auto">
          <a:xfrm>
            <a:off x="131763" y="1081088"/>
            <a:ext cx="1084262" cy="782637"/>
            <a:chOff x="130408" y="1081483"/>
            <a:chExt cx="1086958" cy="782440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30408" y="1463974"/>
              <a:ext cx="1086958" cy="3999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협동조합기본법의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제정 및 시행</a:t>
              </a:r>
            </a:p>
          </p:txBody>
        </p:sp>
        <p:pic>
          <p:nvPicPr>
            <p:cNvPr id="157703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1460499" y="1349375"/>
            <a:ext cx="4773613" cy="6286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accent1"/>
                </a:solidFill>
                <a:latin typeface="+mn-ea"/>
              </a:rPr>
              <a:t>협동조합기본법의 제정</a:t>
            </a:r>
            <a:r>
              <a:rPr lang="en-US" altLang="ko-KR" sz="1200" dirty="0">
                <a:solidFill>
                  <a:schemeClr val="accent1"/>
                </a:solidFill>
                <a:latin typeface="+mn-ea"/>
              </a:rPr>
              <a:t> : 2011</a:t>
            </a:r>
            <a:r>
              <a:rPr lang="ko-KR" altLang="en-US" sz="1200" dirty="0">
                <a:solidFill>
                  <a:schemeClr val="accent1"/>
                </a:solidFill>
                <a:latin typeface="+mn-ea"/>
              </a:rPr>
              <a:t>년 </a:t>
            </a:r>
            <a:r>
              <a:rPr lang="en-US" altLang="ko-KR" sz="1200" dirty="0">
                <a:solidFill>
                  <a:schemeClr val="accent1"/>
                </a:solidFill>
                <a:latin typeface="+mn-ea"/>
              </a:rPr>
              <a:t>12</a:t>
            </a:r>
            <a:r>
              <a:rPr lang="ko-KR" altLang="en-US" sz="1200" dirty="0">
                <a:solidFill>
                  <a:schemeClr val="accent1"/>
                </a:solidFill>
                <a:latin typeface="+mn-ea"/>
              </a:rPr>
              <a:t>월</a:t>
            </a:r>
            <a:endParaRPr lang="en-US" altLang="ko-KR" sz="1200" dirty="0">
              <a:solidFill>
                <a:schemeClr val="accent1"/>
              </a:solidFill>
              <a:latin typeface="+mn-ea"/>
            </a:endParaRPr>
          </a:p>
          <a:p>
            <a:pPr algn="ctr">
              <a:defRPr/>
            </a:pPr>
            <a:r>
              <a:rPr lang="ko-KR" altLang="en-US" sz="1200" dirty="0">
                <a:solidFill>
                  <a:schemeClr val="accent1"/>
                </a:solidFill>
                <a:latin typeface="+mn-ea"/>
              </a:rPr>
              <a:t>협동조합기본법의 시행</a:t>
            </a:r>
            <a:r>
              <a:rPr lang="en-US" altLang="ko-KR" sz="1200" dirty="0">
                <a:solidFill>
                  <a:schemeClr val="accent1"/>
                </a:solidFill>
                <a:latin typeface="+mn-ea"/>
              </a:rPr>
              <a:t> : 2012</a:t>
            </a:r>
            <a:r>
              <a:rPr lang="ko-KR" altLang="en-US" sz="1200" dirty="0">
                <a:solidFill>
                  <a:schemeClr val="accent1"/>
                </a:solidFill>
                <a:latin typeface="+mn-ea"/>
              </a:rPr>
              <a:t>년 </a:t>
            </a:r>
            <a:r>
              <a:rPr lang="en-US" altLang="ko-KR" sz="1200" dirty="0">
                <a:solidFill>
                  <a:schemeClr val="accent1"/>
                </a:solidFill>
                <a:latin typeface="+mn-ea"/>
              </a:rPr>
              <a:t>12</a:t>
            </a:r>
            <a:r>
              <a:rPr lang="ko-KR" altLang="en-US" sz="1200" dirty="0">
                <a:solidFill>
                  <a:schemeClr val="accent1"/>
                </a:solidFill>
                <a:latin typeface="+mn-ea"/>
              </a:rPr>
              <a:t>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0499" y="2190750"/>
            <a:ext cx="4773613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  <a:ea typeface="+mn-ea"/>
              </a:rPr>
              <a:t>협동조합기본법은 </a:t>
            </a:r>
            <a:r>
              <a:rPr lang="en-US" altLang="ko-KR" sz="1200" dirty="0">
                <a:latin typeface="+mn-ea"/>
                <a:ea typeface="+mn-ea"/>
              </a:rPr>
              <a:t>5</a:t>
            </a:r>
            <a:r>
              <a:rPr lang="ko-KR" altLang="en-US" sz="1200" dirty="0">
                <a:latin typeface="+mn-ea"/>
                <a:ea typeface="+mn-ea"/>
              </a:rPr>
              <a:t>인 이상의 출자를 통해 협동조합을 설립할 수 있도록 보장하는 제도로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국민 누구나 공동의 출자를 통해 협동조합 기업을 설립할 수 있도록 제도적으로 허용함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  <a:ea typeface="+mn-ea"/>
                <a:sym typeface="Wingdings" panose="05000000000000000000" pitchFamily="2" charset="2"/>
              </a:rPr>
              <a:t>기존에는 농협</a:t>
            </a: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" panose="05000000000000000000" pitchFamily="2" charset="2"/>
              </a:rPr>
              <a:t>수협 등 특수 목적의 협동조합의 설립만 제도적으로 허용되어 왔음</a:t>
            </a:r>
            <a:r>
              <a:rPr lang="en-US" altLang="ko-KR" sz="1200" dirty="0">
                <a:latin typeface="+mn-ea"/>
                <a:ea typeface="+mn-ea"/>
                <a:sym typeface="Wingdings" panose="05000000000000000000" pitchFamily="2" charset="2"/>
              </a:rPr>
              <a:t>. </a:t>
            </a:r>
          </a:p>
          <a:p>
            <a:pPr>
              <a:spcBef>
                <a:spcPts val="600"/>
              </a:spcBef>
              <a:defRPr/>
            </a:pPr>
            <a:endParaRPr lang="en-US" altLang="ko-KR" sz="1200" dirty="0">
              <a:latin typeface="+mn-ea"/>
              <a:ea typeface="+mn-ea"/>
              <a:sym typeface="Wingdings" panose="05000000000000000000" pitchFamily="2" charset="2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협동조합에 관한 일반법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일반협동조합과 </a:t>
            </a:r>
            <a:r>
              <a:rPr lang="ko-KR" altLang="en-US" sz="1200" dirty="0" err="1">
                <a:latin typeface="+mn-ea"/>
                <a:ea typeface="+mn-ea"/>
              </a:rPr>
              <a:t>사회적협동조합의</a:t>
            </a:r>
            <a:r>
              <a:rPr lang="ko-KR" altLang="en-US" sz="1200" dirty="0">
                <a:latin typeface="+mn-ea"/>
                <a:ea typeface="+mn-ea"/>
              </a:rPr>
              <a:t> 설립 및 운영에 관한 사항을 전반적으로 규정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총 </a:t>
            </a:r>
            <a:r>
              <a:rPr lang="en-US" altLang="ko-KR" sz="1200" dirty="0">
                <a:latin typeface="+mn-ea"/>
                <a:ea typeface="+mn-ea"/>
              </a:rPr>
              <a:t>7</a:t>
            </a:r>
            <a:r>
              <a:rPr lang="ko-KR" altLang="en-US" sz="1200" dirty="0">
                <a:latin typeface="+mn-ea"/>
                <a:ea typeface="+mn-ea"/>
              </a:rPr>
              <a:t>장 </a:t>
            </a:r>
            <a:r>
              <a:rPr lang="en-US" altLang="ko-KR" sz="1200" dirty="0">
                <a:latin typeface="+mn-ea"/>
                <a:ea typeface="+mn-ea"/>
              </a:rPr>
              <a:t>119</a:t>
            </a:r>
            <a:r>
              <a:rPr lang="ko-KR" altLang="en-US" sz="1200" dirty="0">
                <a:latin typeface="+mn-ea"/>
                <a:ea typeface="+mn-ea"/>
              </a:rPr>
              <a:t>조 제정</a:t>
            </a:r>
            <a:r>
              <a:rPr lang="en-US" altLang="ko-KR" sz="1200" dirty="0">
                <a:latin typeface="+mn-ea"/>
                <a:ea typeface="+mn-ea"/>
              </a:rPr>
              <a:t> (2012. 12. 1. </a:t>
            </a:r>
            <a:r>
              <a:rPr lang="ko-KR" altLang="en-US" sz="1200" dirty="0">
                <a:latin typeface="+mn-ea"/>
                <a:ea typeface="+mn-ea"/>
              </a:rPr>
              <a:t>시행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그림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 </a:t>
            </a:r>
            <a:r>
              <a:rPr dirty="0" err="1" smtClean="0"/>
              <a:t>일반협동조합과</a:t>
            </a:r>
            <a:r>
              <a:rPr dirty="0" smtClean="0"/>
              <a:t> </a:t>
            </a:r>
            <a:r>
              <a:rPr dirty="0" err="1"/>
              <a:t>사회적협동조합의</a:t>
            </a:r>
            <a:r>
              <a:rPr dirty="0"/>
              <a:t> 설립 요건 비교</a:t>
            </a:r>
          </a:p>
        </p:txBody>
      </p:sp>
      <p:grpSp>
        <p:nvGrpSpPr>
          <p:cNvPr id="158723" name="그룹 1"/>
          <p:cNvGrpSpPr>
            <a:grpSpLocks/>
          </p:cNvGrpSpPr>
          <p:nvPr/>
        </p:nvGrpSpPr>
        <p:grpSpPr bwMode="auto">
          <a:xfrm>
            <a:off x="130175" y="1081088"/>
            <a:ext cx="1087438" cy="936625"/>
            <a:chOff x="128802" y="1081483"/>
            <a:chExt cx="1090169" cy="936278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128802" y="1463928"/>
              <a:ext cx="1090169" cy="553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일반협동조합과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사회적협동조합의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설립 요건 비교</a:t>
              </a:r>
            </a:p>
          </p:txBody>
        </p:sp>
        <p:pic>
          <p:nvPicPr>
            <p:cNvPr id="15875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7565153"/>
              </p:ext>
            </p:extLst>
          </p:nvPr>
        </p:nvGraphicFramePr>
        <p:xfrm>
          <a:off x="1258889" y="1463675"/>
          <a:ext cx="5124449" cy="51419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77157"/>
                <a:gridCol w="2123646"/>
                <a:gridCol w="2123646"/>
              </a:tblGrid>
              <a:tr h="262904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구분 </a:t>
                      </a:r>
                      <a:r>
                        <a:rPr lang="ko-KR" altLang="en-US" sz="120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altLang="en-US" sz="1200" b="0" i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협동조합</a:t>
                      </a:r>
                      <a:endParaRPr lang="ko-KR" altLang="en-US" sz="1200" b="0" i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spc="0" dirty="0" err="1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사회적협동조합</a:t>
                      </a:r>
                      <a:endParaRPr lang="en-US" altLang="ko-KR" sz="1200" b="0" i="0" kern="1200" spc="0" dirty="0" smtClean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5991" marR="35991" marT="17781" marB="17781" anchor="ctr">
                    <a:solidFill>
                      <a:srgbClr val="666699"/>
                    </a:solidFill>
                  </a:tcPr>
                </a:tc>
              </a:tr>
              <a:tr h="262904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err="1" smtClean="0">
                          <a:effectLst/>
                          <a:latin typeface="+mn-ea"/>
                          <a:ea typeface="+mn-ea"/>
                        </a:rPr>
                        <a:t>법인격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baseline="0" dirty="0" smtClean="0">
                          <a:effectLst/>
                          <a:latin typeface="+mn-ea"/>
                          <a:ea typeface="+mn-ea"/>
                        </a:rPr>
                        <a:t>영리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법인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비영리법인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</a:tr>
              <a:tr h="262904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설립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시도지사 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신고</a:t>
                      </a:r>
                      <a:endParaRPr lang="ko-KR" altLang="en-US" sz="1200" b="0" i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err="1" smtClean="0">
                          <a:effectLst/>
                          <a:latin typeface="+mn-ea"/>
                          <a:ea typeface="+mn-ea"/>
                        </a:rPr>
                        <a:t>기획재정부</a:t>
                      </a:r>
                      <a:r>
                        <a:rPr lang="en-US" altLang="ko-KR" sz="1200" spc="0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관계부처</a:t>
                      </a:r>
                      <a:r>
                        <a:rPr lang="en-US" altLang="ko-KR" sz="1200" spc="0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 인가</a:t>
                      </a:r>
                      <a:endParaRPr lang="ko-KR" altLang="en-US" sz="1200" b="0" i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</a:tr>
              <a:tr h="3032565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사업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업종 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및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분야 제한 없음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법 제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45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조 제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항 사업 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반드시 포함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*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 금융 및 보험업 제외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*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소액대출 및 상호부조 불가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</a:t>
                      </a:r>
                      <a:endParaRPr lang="ko-KR" altLang="en-US" sz="1100" b="0" i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공익사업 </a:t>
                      </a:r>
                      <a:r>
                        <a:rPr lang="en-US" altLang="ko-KR" sz="1200" spc="0" dirty="0">
                          <a:effectLst/>
                          <a:latin typeface="+mn-ea"/>
                          <a:ea typeface="+mn-ea"/>
                        </a:rPr>
                        <a:t>40% 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이상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수행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spc="30" dirty="0">
                          <a:effectLst/>
                          <a:latin typeface="+mn-ea"/>
                          <a:ea typeface="+mn-ea"/>
                        </a:rPr>
                        <a:t>지역사회 재생</a:t>
                      </a:r>
                      <a:r>
                        <a:rPr lang="en-US" altLang="ko-KR" sz="1200" spc="30" dirty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spc="30" dirty="0" smtClean="0">
                          <a:effectLst/>
                          <a:latin typeface="+mn-ea"/>
                          <a:ea typeface="+mn-ea"/>
                        </a:rPr>
                        <a:t>주민 </a:t>
                      </a:r>
                      <a:r>
                        <a:rPr lang="ko-KR" altLang="en-US" sz="1200" spc="30" dirty="0">
                          <a:effectLst/>
                          <a:latin typeface="+mn-ea"/>
                          <a:ea typeface="+mn-ea"/>
                        </a:rPr>
                        <a:t>권익 증진 </a:t>
                      </a:r>
                      <a:r>
                        <a:rPr lang="ko-KR" altLang="en-US" sz="1200" spc="30" dirty="0" smtClean="0">
                          <a:effectLst/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spc="30" dirty="0">
                          <a:effectLst/>
                          <a:latin typeface="+mn-ea"/>
                          <a:ea typeface="+mn-ea"/>
                        </a:rPr>
                        <a:t>취약계층 사회서비스</a:t>
                      </a:r>
                      <a:r>
                        <a:rPr lang="en-US" altLang="ko-KR" sz="1200" spc="30" dirty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30" dirty="0" smtClean="0"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spc="30" dirty="0" smtClean="0">
                          <a:effectLst/>
                          <a:latin typeface="+mn-ea"/>
                          <a:ea typeface="+mn-ea"/>
                        </a:rPr>
                        <a:t>일자리 제공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국가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200" spc="0" dirty="0" err="1" smtClean="0">
                          <a:effectLst/>
                          <a:latin typeface="+mn-ea"/>
                          <a:ea typeface="+mn-ea"/>
                        </a:rPr>
                        <a:t>지자체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 위탁사업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그 밖의 공익증진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사업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법 제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45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조 제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항 사업 포함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 * 금융 및 보험업 제외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*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조합원 대상 소액대출 및 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상호부조 가능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(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소액대출은 출자총액의 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2/3 </a:t>
                      </a:r>
                      <a:b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이내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상호부조는 출자총액 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    </a:t>
                      </a:r>
                      <a:r>
                        <a:rPr lang="ko-KR" altLang="en-US" sz="1100" spc="0" dirty="0" smtClean="0">
                          <a:effectLst/>
                          <a:latin typeface="+mn-ea"/>
                          <a:ea typeface="+mn-ea"/>
                        </a:rPr>
                        <a:t>한도에서 정관으로 정함</a:t>
                      </a:r>
                      <a:r>
                        <a:rPr lang="en-US" altLang="ko-KR" sz="1100" spc="0" dirty="0" smtClean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1200" b="0" spc="0" dirty="0" smtClean="0"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</a:tr>
              <a:tr h="574721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법정적립금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잉여금의 </a:t>
                      </a:r>
                      <a:r>
                        <a:rPr lang="en-US" altLang="ko-KR" sz="1200" spc="0" dirty="0">
                          <a:effectLst/>
                          <a:latin typeface="+mn-ea"/>
                          <a:ea typeface="+mn-ea"/>
                        </a:rPr>
                        <a:t>10/100 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이상</a:t>
                      </a:r>
                      <a:endParaRPr lang="en-US" altLang="ko-KR" sz="1200" spc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baseline="0" dirty="0" smtClean="0">
                          <a:effectLst/>
                          <a:latin typeface="+mn-ea"/>
                          <a:ea typeface="+mn-ea"/>
                        </a:rPr>
                        <a:t>자기자본의 </a:t>
                      </a:r>
                      <a:r>
                        <a:rPr lang="en-US" altLang="ko-KR" sz="1200" spc="0" baseline="0" dirty="0" smtClean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200" spc="0" baseline="0" dirty="0" smtClean="0">
                          <a:effectLst/>
                          <a:latin typeface="+mn-ea"/>
                          <a:ea typeface="+mn-ea"/>
                        </a:rPr>
                        <a:t>배가 될 때까지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kern="1200" spc="0" baseline="0" dirty="0" smtClean="0">
                          <a:effectLst/>
                          <a:latin typeface="+mn-ea"/>
                          <a:ea typeface="+mn-ea"/>
                        </a:rPr>
                        <a:t>잉여금의 </a:t>
                      </a:r>
                      <a:r>
                        <a:rPr lang="en-US" altLang="ko-KR" sz="1200" kern="1200" spc="0" baseline="0" dirty="0">
                          <a:effectLst/>
                          <a:latin typeface="+mn-ea"/>
                          <a:ea typeface="+mn-ea"/>
                        </a:rPr>
                        <a:t>30/100 </a:t>
                      </a:r>
                      <a:r>
                        <a:rPr lang="ko-KR" altLang="en-US" sz="1200" kern="1200" spc="0" baseline="0" dirty="0" smtClean="0">
                          <a:effectLst/>
                          <a:latin typeface="+mn-ea"/>
                          <a:ea typeface="+mn-ea"/>
                        </a:rPr>
                        <a:t>이상</a:t>
                      </a:r>
                      <a:endParaRPr lang="en-US" altLang="ko-KR" sz="1200" kern="1200" spc="0" baseline="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kern="1200" spc="0" baseline="0" noProof="0" dirty="0" smtClean="0">
                          <a:effectLst/>
                          <a:latin typeface="+mn-ea"/>
                          <a:ea typeface="+mn-ea"/>
                        </a:rPr>
                        <a:t>자기자본의 </a:t>
                      </a:r>
                      <a:r>
                        <a:rPr lang="en-US" altLang="ko-KR" sz="1200" kern="1200" spc="0" baseline="0" noProof="0" dirty="0" smtClean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200" kern="1200" spc="0" baseline="0" noProof="0" dirty="0" smtClean="0">
                          <a:effectLst/>
                          <a:latin typeface="+mn-ea"/>
                          <a:ea typeface="+mn-ea"/>
                        </a:rPr>
                        <a:t>배가 될 때까지</a:t>
                      </a:r>
                      <a:endParaRPr lang="ko-KR" altLang="en-US" sz="1200" b="0" i="0" kern="1200" spc="0" baseline="0" noProof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</a:tr>
              <a:tr h="483010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배당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배당 가능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이용실적에 따른 배당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kern="1200" spc="0" baseline="0" dirty="0" smtClean="0">
                          <a:effectLst/>
                          <a:latin typeface="+mn-ea"/>
                          <a:ea typeface="+mn-ea"/>
                        </a:rPr>
                        <a:t>배당 </a:t>
                      </a:r>
                      <a:r>
                        <a:rPr lang="ko-KR" altLang="en-US" sz="1200" kern="1200" spc="0" baseline="0" dirty="0">
                          <a:effectLst/>
                          <a:latin typeface="+mn-ea"/>
                          <a:ea typeface="+mn-ea"/>
                        </a:rPr>
                        <a:t>금지</a:t>
                      </a:r>
                      <a:endParaRPr lang="ko-KR" altLang="en-US" sz="1200" b="0" i="0" kern="1200" spc="0" baseline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</a:tr>
              <a:tr h="262904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청산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정관에 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따라 잔여재산 처리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비영리법인</a:t>
                      </a:r>
                      <a:r>
                        <a:rPr lang="en-US" altLang="ko-KR" sz="1200" spc="0" dirty="0" smtClean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200" spc="0" dirty="0" smtClean="0">
                          <a:effectLst/>
                          <a:latin typeface="+mn-ea"/>
                          <a:ea typeface="+mn-ea"/>
                        </a:rPr>
                        <a:t>국고 </a:t>
                      </a:r>
                      <a:r>
                        <a:rPr lang="ko-KR" altLang="en-US" sz="1200" spc="0" dirty="0">
                          <a:effectLst/>
                          <a:latin typeface="+mn-ea"/>
                          <a:ea typeface="+mn-ea"/>
                        </a:rPr>
                        <a:t>등 귀속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91" marR="35991" marT="17781" marB="17781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중간지원기관 활동가 필요역량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AF4D6-D941-4691-98E1-067BBD84C169}" type="slidenum">
              <a:rPr lang="ko-KR" altLang="en-US" smtClean="0"/>
              <a:pPr>
                <a:defRPr/>
              </a:pPr>
              <a:t>16</a:t>
            </a:fld>
            <a:endParaRPr lang="ko-KR" altLang="en-US" dirty="0"/>
          </a:p>
        </p:txBody>
      </p:sp>
      <p:grpSp>
        <p:nvGrpSpPr>
          <p:cNvPr id="28676" name="그룹 13"/>
          <p:cNvGrpSpPr>
            <a:grpSpLocks/>
          </p:cNvGrpSpPr>
          <p:nvPr/>
        </p:nvGrpSpPr>
        <p:grpSpPr bwMode="auto">
          <a:xfrm>
            <a:off x="219075" y="1158875"/>
            <a:ext cx="906463" cy="858838"/>
            <a:chOff x="673859" y="7372392"/>
            <a:chExt cx="906324" cy="859700"/>
          </a:xfrm>
        </p:grpSpPr>
        <p:sp>
          <p:nvSpPr>
            <p:cNvPr id="15" name="TextBox 14"/>
            <p:cNvSpPr txBox="1"/>
            <p:nvPr/>
          </p:nvSpPr>
          <p:spPr>
            <a:xfrm>
              <a:off x="673859" y="7677498"/>
              <a:ext cx="906324" cy="5545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활동가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필요역량</a:t>
              </a:r>
            </a:p>
          </p:txBody>
        </p:sp>
        <p:pic>
          <p:nvPicPr>
            <p:cNvPr id="28694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7" name="직선 연결선 16"/>
          <p:cNvCxnSpPr/>
          <p:nvPr/>
        </p:nvCxnSpPr>
        <p:spPr>
          <a:xfrm>
            <a:off x="1446213" y="3603625"/>
            <a:ext cx="1012825" cy="73660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1446213" y="1773238"/>
            <a:ext cx="1012825" cy="86836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2459038" y="1466815"/>
            <a:ext cx="3924300" cy="612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취약계층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장애인 등 일반 시장에서 경쟁하는 이들과 다른 특성을 지닌 사람들에 대한 이해 필요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459038" y="2708920"/>
            <a:ext cx="3924300" cy="612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사회적 미션을 달성하고자 하는 </a:t>
            </a:r>
            <a:r>
              <a:rPr lang="ko-KR" altLang="en-US" sz="1200" dirty="0" err="1">
                <a:latin typeface="+mn-ea"/>
              </a:rPr>
              <a:t>사회적경제</a:t>
            </a:r>
            <a:r>
              <a:rPr lang="ko-KR" altLang="en-US" sz="1200" dirty="0">
                <a:latin typeface="+mn-ea"/>
              </a:rPr>
              <a:t> 기업의 도전정신을 수용하는 자세 필요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459038" y="4034006"/>
            <a:ext cx="3924300" cy="612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이타적 협력과 참여의 효과에 대한 신뢰</a:t>
            </a:r>
            <a:endParaRPr lang="en-US" altLang="ko-KR" sz="1200" dirty="0">
              <a:latin typeface="+mn-ea"/>
            </a:endParaRPr>
          </a:p>
          <a:p>
            <a:pPr algn="ctr" latinLnBrk="0">
              <a:defRPr/>
            </a:pP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지역 </a:t>
            </a:r>
            <a:r>
              <a:rPr lang="ko-KR" altLang="en-US" sz="1200" dirty="0" err="1">
                <a:latin typeface="+mn-ea"/>
              </a:rPr>
              <a:t>사회적경제</a:t>
            </a:r>
            <a:r>
              <a:rPr lang="ko-KR" altLang="en-US" sz="1200" dirty="0">
                <a:latin typeface="+mn-ea"/>
              </a:rPr>
              <a:t> </a:t>
            </a:r>
            <a:r>
              <a:rPr lang="ko-KR" altLang="en-US" sz="1200" dirty="0" err="1">
                <a:latin typeface="+mn-ea"/>
              </a:rPr>
              <a:t>내트워크의</a:t>
            </a:r>
            <a:r>
              <a:rPr lang="ko-KR" altLang="en-US" sz="1200" dirty="0">
                <a:latin typeface="+mn-ea"/>
              </a:rPr>
              <a:t> 활성화를 위한 실천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00350" y="3335338"/>
            <a:ext cx="358298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생산성과 경제성만으로 그들을 평가하려는 태도 자제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00350" y="4646613"/>
            <a:ext cx="282257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</a:t>
            </a:r>
            <a:r>
              <a:rPr lang="ko-KR" altLang="en-US" sz="1200" dirty="0" err="1">
                <a:latin typeface="+mn-ea"/>
                <a:ea typeface="+mn-ea"/>
                <a:sym typeface="Wingdings 3"/>
              </a:rPr>
              <a:t>사회적경제</a:t>
            </a:r>
            <a:r>
              <a:rPr lang="ko-KR" altLang="en-US" sz="1200" dirty="0">
                <a:latin typeface="+mn-ea"/>
                <a:ea typeface="+mn-ea"/>
                <a:sym typeface="Wingdings 3"/>
              </a:rPr>
              <a:t> 운동은</a:t>
            </a:r>
            <a:r>
              <a:rPr lang="ko-KR" altLang="en-US" sz="1200" b="1" dirty="0">
                <a:solidFill>
                  <a:schemeClr val="tx2"/>
                </a:solidFill>
                <a:latin typeface="+mn-ea"/>
                <a:ea typeface="+mn-ea"/>
                <a:sym typeface="Wingdings 3"/>
              </a:rPr>
              <a:t> </a:t>
            </a:r>
            <a:r>
              <a:rPr lang="en-US" altLang="ko-KR" sz="1200" b="1" dirty="0">
                <a:solidFill>
                  <a:schemeClr val="tx2"/>
                </a:solidFill>
                <a:latin typeface="+mn-ea"/>
                <a:ea typeface="+mn-ea"/>
                <a:sym typeface="Wingdings 3"/>
              </a:rPr>
              <a:t>‘</a:t>
            </a:r>
            <a:r>
              <a:rPr lang="ko-KR" altLang="en-US" sz="1200" b="1" dirty="0">
                <a:solidFill>
                  <a:schemeClr val="tx2"/>
                </a:solidFill>
                <a:latin typeface="+mn-ea"/>
                <a:ea typeface="+mn-ea"/>
                <a:sym typeface="Wingdings 3"/>
              </a:rPr>
              <a:t>여럿이 함께 가는 길</a:t>
            </a:r>
            <a:r>
              <a:rPr lang="en-US" altLang="ko-KR" sz="1200" b="1" dirty="0">
                <a:solidFill>
                  <a:schemeClr val="tx2"/>
                </a:solidFill>
                <a:latin typeface="+mn-ea"/>
                <a:ea typeface="+mn-ea"/>
                <a:sym typeface="Wingdings 3"/>
              </a:rPr>
              <a:t>’</a:t>
            </a:r>
            <a:endParaRPr lang="ko-KR" altLang="en-US" sz="12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966045" y="2641123"/>
            <a:ext cx="961860" cy="961860"/>
          </a:xfrm>
          <a:prstGeom prst="ellipse">
            <a:avLst/>
          </a:prstGeom>
          <a:solidFill>
            <a:srgbClr val="4377A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  <p:extLst>
      <p:ext uri="{BB962C8B-B14F-4D97-AF65-F5344CB8AC3E}">
        <p14:creationId xmlns="" xmlns:p14="http://schemas.microsoft.com/office/powerpoint/2010/main" val="331268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3.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161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4198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58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오각형 26"/>
          <p:cNvSpPr/>
          <p:nvPr/>
        </p:nvSpPr>
        <p:spPr bwMode="auto">
          <a:xfrm>
            <a:off x="1049338" y="1290638"/>
            <a:ext cx="1156641" cy="865187"/>
          </a:xfrm>
          <a:prstGeom prst="homePlate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의제설정</a:t>
            </a:r>
          </a:p>
        </p:txBody>
      </p:sp>
      <p:sp>
        <p:nvSpPr>
          <p:cNvPr id="34" name="갈매기형 수장 33"/>
          <p:cNvSpPr/>
          <p:nvPr/>
        </p:nvSpPr>
        <p:spPr bwMode="auto">
          <a:xfrm>
            <a:off x="1851116" y="1290638"/>
            <a:ext cx="1453149" cy="865187"/>
          </a:xfrm>
          <a:prstGeom prst="chevron">
            <a:avLst/>
          </a:prstGeom>
          <a:solidFill>
            <a:srgbClr val="C0504D">
              <a:lumMod val="75000"/>
            </a:srgbClr>
          </a:solidFill>
          <a:ln w="76200">
            <a:solidFill>
              <a:srgbClr val="C0504D">
                <a:lumMod val="75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국내외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유사사례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연구</a:t>
            </a:r>
          </a:p>
        </p:txBody>
      </p:sp>
      <p:sp>
        <p:nvSpPr>
          <p:cNvPr id="35" name="갈매기형 수장 34"/>
          <p:cNvSpPr/>
          <p:nvPr/>
        </p:nvSpPr>
        <p:spPr bwMode="auto">
          <a:xfrm>
            <a:off x="291895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지원사업 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기획서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작성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6" name="갈매기형 수장 35"/>
          <p:cNvSpPr/>
          <p:nvPr/>
        </p:nvSpPr>
        <p:spPr bwMode="auto">
          <a:xfrm>
            <a:off x="399390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작성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7" name="갈매기형 수장 36"/>
          <p:cNvSpPr/>
          <p:nvPr/>
        </p:nvSpPr>
        <p:spPr bwMode="auto">
          <a:xfrm>
            <a:off x="5068853" y="1290638"/>
            <a:ext cx="1433547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발표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41991" name="직사각형 28"/>
          <p:cNvSpPr>
            <a:spLocks noChangeArrowheads="1"/>
          </p:cNvSpPr>
          <p:nvPr/>
        </p:nvSpPr>
        <p:spPr bwMode="auto">
          <a:xfrm>
            <a:off x="1080918" y="2346325"/>
            <a:ext cx="5129213" cy="5929312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509416" y="2485231"/>
            <a:ext cx="20377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r>
              <a:rPr lang="en-US" altLang="ko-KR" sz="1200" b="1" dirty="0" smtClean="0"/>
              <a:t>2</a:t>
            </a:r>
            <a:r>
              <a:rPr lang="ko-KR" altLang="en-US" sz="1200" b="1" dirty="0" smtClean="0"/>
              <a:t>단계</a:t>
            </a:r>
            <a:r>
              <a:rPr lang="en-US" altLang="ko-KR" sz="1200" b="1" dirty="0" smtClean="0"/>
              <a:t>: </a:t>
            </a:r>
            <a:r>
              <a:rPr lang="ko-KR" altLang="en-US" sz="1200" b="1" dirty="0" smtClean="0"/>
              <a:t>국내외 유사사례 연구</a:t>
            </a:r>
            <a:endParaRPr lang="ko-KR" altLang="en-US" sz="1200" b="1" dirty="0"/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910138" y="2826543"/>
            <a:ext cx="78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작성자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소속지역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41994" name="TextBox 13"/>
          <p:cNvSpPr txBox="1">
            <a:spLocks noChangeArrowheads="1"/>
          </p:cNvSpPr>
          <p:nvPr/>
        </p:nvSpPr>
        <p:spPr bwMode="auto">
          <a:xfrm>
            <a:off x="1420812" y="3427413"/>
            <a:ext cx="90441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buNone/>
            </a:pPr>
            <a:r>
              <a:rPr lang="ko-KR" altLang="en-US" sz="1200" b="1" dirty="0" smtClean="0"/>
              <a:t>사례연구 </a:t>
            </a:r>
            <a:r>
              <a:rPr lang="en-US" altLang="ko-KR" sz="1200" b="1" dirty="0" smtClean="0"/>
              <a:t>1.</a:t>
            </a:r>
          </a:p>
        </p:txBody>
      </p:sp>
      <p:sp>
        <p:nvSpPr>
          <p:cNvPr id="33" name="모서리가 둥근 직사각형 32"/>
          <p:cNvSpPr/>
          <p:nvPr/>
        </p:nvSpPr>
        <p:spPr>
          <a:xfrm rot="867957">
            <a:off x="5221288" y="2413000"/>
            <a:ext cx="1101725" cy="265113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Sample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420812" y="5562601"/>
            <a:ext cx="90441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buNone/>
            </a:pPr>
            <a:r>
              <a:rPr lang="ko-KR" altLang="en-US" sz="1200" b="1" dirty="0" smtClean="0"/>
              <a:t>사례연구 </a:t>
            </a:r>
            <a:r>
              <a:rPr lang="en-US" altLang="ko-KR" sz="1200" b="1" dirty="0"/>
              <a:t>2</a:t>
            </a:r>
            <a:r>
              <a:rPr lang="en-US" altLang="ko-KR" sz="1200" b="1" dirty="0" smtClean="0"/>
              <a:t>.</a:t>
            </a:r>
          </a:p>
        </p:txBody>
      </p:sp>
      <p:cxnSp>
        <p:nvCxnSpPr>
          <p:cNvPr id="5" name="직선 연결선 4"/>
          <p:cNvCxnSpPr/>
          <p:nvPr/>
        </p:nvCxnSpPr>
        <p:spPr>
          <a:xfrm>
            <a:off x="1627658" y="3878317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1627658" y="4146331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1627658" y="4430110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1627658" y="4655809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627658" y="4923823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1627658" y="5207602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627658" y="6069729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1627658" y="6337743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1627658" y="6621522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1627658" y="6847221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>
            <a:off x="1627658" y="7115235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1627658" y="7399014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348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dirty="0" err="1" smtClean="0"/>
              <a:t>다음</a:t>
            </a:r>
            <a:r>
              <a:rPr dirty="0" smtClean="0"/>
              <a:t> </a:t>
            </a:r>
            <a:r>
              <a:rPr dirty="0" err="1" smtClean="0"/>
              <a:t>시간</a:t>
            </a:r>
            <a:r>
              <a:rPr dirty="0" smtClean="0"/>
              <a:t> </a:t>
            </a:r>
            <a:r>
              <a:rPr dirty="0" err="1" smtClean="0"/>
              <a:t>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BE2E5A-DF88-4FC4-BE73-6BE27F28ED21}" type="slidenum">
              <a:rPr lang="ko-KR" altLang="en-US" smtClean="0"/>
              <a:pPr>
                <a:defRPr/>
              </a:pPr>
              <a:t>162</a:t>
            </a:fld>
            <a:endParaRPr lang="ko-KR" altLang="en-US" dirty="0"/>
          </a:p>
        </p:txBody>
      </p:sp>
      <p:sp>
        <p:nvSpPr>
          <p:cNvPr id="44037" name="TextBox 10"/>
          <p:cNvSpPr txBox="1">
            <a:spLocks noChangeArrowheads="1"/>
          </p:cNvSpPr>
          <p:nvPr/>
        </p:nvSpPr>
        <p:spPr bwMode="auto">
          <a:xfrm>
            <a:off x="946150" y="1173163"/>
            <a:ext cx="5437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 dirty="0" smtClean="0">
                <a:solidFill>
                  <a:srgbClr val="000000"/>
                </a:solidFill>
              </a:rPr>
              <a:t>학습자 교재의 모듈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4. </a:t>
            </a:r>
            <a:r>
              <a:rPr kumimoji="0" lang="ko-KR" altLang="en-US" sz="1200" dirty="0" err="1" smtClean="0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생태계 활성화 중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‘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구로지역 지역사회 경제조직 실태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’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와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 ‘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동북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4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구 </a:t>
            </a:r>
            <a:r>
              <a:rPr kumimoji="0" lang="ko-KR" altLang="en-US" sz="1200" dirty="0" err="1" smtClean="0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공급 생태계의 현황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’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부분을 다음 시간까지 반드시 읽어오시기 바랍니다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</a:t>
            </a:r>
            <a:endParaRPr kumimoji="0" lang="ko-KR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53306" y="2063453"/>
            <a:ext cx="5449094" cy="6292271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946150" y="192057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 smtClean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9CFCB8-516C-4823-882F-43CA512D8D70}" type="slidenum">
              <a:rPr lang="ko-KR" altLang="en-US" smtClean="0"/>
              <a:pPr>
                <a:defRPr/>
              </a:pPr>
              <a:t>163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344488" y="446088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44488" y="303213"/>
            <a:ext cx="1439862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388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제목 2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r>
              <a:rPr lang="en-US" altLang="ko-KR" dirty="0" smtClean="0">
                <a:latin typeface="Georgia" pitchFamily="18" charset="0"/>
              </a:rPr>
              <a:t>Module 4. 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err="1" smtClean="0">
                <a:latin typeface="Georgia" pitchFamily="18" charset="0"/>
              </a:rPr>
              <a:t>사회적경제</a:t>
            </a:r>
            <a:r>
              <a:rPr lang="ko-KR" altLang="en-US" dirty="0" smtClean="0">
                <a:latin typeface="Georgia" pitchFamily="18" charset="0"/>
              </a:rPr>
              <a:t> 생태계 활성화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FFC3FFE2-1979-4673-BBCC-25C98FD97ED7}" type="slidenum">
              <a:rPr lang="ko-KR" altLang="en-US" smtClean="0"/>
              <a:pPr>
                <a:defRPr/>
              </a:pPr>
              <a:t>165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7873B-890C-406B-8539-9388C8AD7084}" type="slidenum">
              <a:rPr lang="ko-KR" altLang="en-US"/>
              <a:pPr>
                <a:defRPr/>
              </a:pPr>
              <a:t>166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800225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62821" name="Content Placeholder 2"/>
          <p:cNvSpPr txBox="1">
            <a:spLocks/>
          </p:cNvSpPr>
          <p:nvPr/>
        </p:nvSpPr>
        <p:spPr bwMode="auto">
          <a:xfrm>
            <a:off x="509588" y="1782763"/>
            <a:ext cx="58451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marL="514350" lvl="0" indent="-51435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dirty="0" err="1"/>
              <a:t>사회적경제</a:t>
            </a:r>
            <a:r>
              <a:rPr kumimoji="0" lang="ko-KR" altLang="en-US" sz="1400" dirty="0"/>
              <a:t> 생태계에 대해 기업생태계와 진화론적 관점에서 설명할 수 있다</a:t>
            </a:r>
            <a:r>
              <a:rPr kumimoji="0" lang="en-US" altLang="ko-KR" sz="1400" dirty="0"/>
              <a:t>.</a:t>
            </a:r>
          </a:p>
          <a:p>
            <a:pPr marL="514350" lvl="0" indent="-51435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ko-KR" altLang="en-US" sz="1400" dirty="0" err="1"/>
              <a:t>사회적경제</a:t>
            </a:r>
            <a:r>
              <a:rPr lang="ko-KR" altLang="en-US" sz="1400" dirty="0"/>
              <a:t> 공급생태계의 현실과 과제에 대해 설명할 수 있다</a:t>
            </a:r>
            <a:r>
              <a:rPr lang="en-US" altLang="ko-KR" sz="1400" dirty="0"/>
              <a:t>.</a:t>
            </a:r>
          </a:p>
          <a:p>
            <a:pPr marL="514350" lvl="0" indent="-51435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ko-KR" altLang="en-US" sz="1400" dirty="0"/>
              <a:t>자치구 </a:t>
            </a:r>
            <a:r>
              <a:rPr lang="ko-KR" altLang="en-US" sz="1400" dirty="0" err="1"/>
              <a:t>사회적경제</a:t>
            </a:r>
            <a:r>
              <a:rPr lang="ko-KR" altLang="en-US" sz="1400" dirty="0"/>
              <a:t> 공급 생태계를 분석하고</a:t>
            </a:r>
            <a:r>
              <a:rPr lang="en-US" altLang="ko-KR" sz="1400" dirty="0"/>
              <a:t>, </a:t>
            </a:r>
            <a:r>
              <a:rPr lang="ko-KR" altLang="en-US" sz="1400" dirty="0"/>
              <a:t>생태계 활성화를 위한 실천방안을 도출할 수 있다</a:t>
            </a:r>
            <a:r>
              <a:rPr lang="en-US" altLang="ko-KR" sz="1400" dirty="0"/>
              <a:t>.</a:t>
            </a:r>
            <a:endParaRPr kumimoji="0" lang="ko-KR" altLang="en-US" sz="1400" dirty="0" err="1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95421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62824" name="Content Placeholder 2"/>
          <p:cNvSpPr txBox="1">
            <a:spLocks/>
          </p:cNvSpPr>
          <p:nvPr/>
        </p:nvSpPr>
        <p:spPr bwMode="auto">
          <a:xfrm>
            <a:off x="509588" y="3822700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marL="514350" lvl="0" indent="-51435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kumimoji="0" lang="ko-KR" altLang="en-US" sz="1400" dirty="0" err="1"/>
              <a:t>사회적경제</a:t>
            </a:r>
            <a:r>
              <a:rPr kumimoji="0" lang="ko-KR" altLang="en-US" sz="1400" dirty="0"/>
              <a:t> 생태계란</a:t>
            </a:r>
            <a:r>
              <a:rPr kumimoji="0" lang="en-US" altLang="ko-KR" sz="1400" dirty="0"/>
              <a:t>?</a:t>
            </a:r>
          </a:p>
          <a:p>
            <a:pPr marL="514350" lvl="0" indent="-51435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ko-KR" altLang="en-US" sz="1400" dirty="0" err="1"/>
              <a:t>사회적경제</a:t>
            </a:r>
            <a:r>
              <a:rPr lang="ko-KR" altLang="en-US" sz="1400" dirty="0"/>
              <a:t> 생태계의 현실과 과제</a:t>
            </a:r>
            <a:endParaRPr lang="en-US" altLang="ko-KR" sz="1400" dirty="0"/>
          </a:p>
          <a:p>
            <a:pPr marL="514350" lvl="0" indent="-51435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kumimoji="0" lang="ko-KR" altLang="en-US" sz="1400" dirty="0" err="1"/>
              <a:t>사회적경제</a:t>
            </a:r>
            <a:r>
              <a:rPr kumimoji="0" lang="ko-KR" altLang="en-US" sz="1400" dirty="0"/>
              <a:t> 생태계 진단 및 활성화 방안 도출</a:t>
            </a:r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162828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3106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오늘 학습목표와 학습내용은 아래와 같습니다</a:t>
            </a:r>
            <a:r>
              <a:rPr lang="en-US" altLang="ko-KR" sz="1200"/>
              <a:t>. </a:t>
            </a:r>
            <a:endParaRPr lang="ko-KR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4625" y="4483100"/>
            <a:ext cx="42449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Georgia" pitchFamily="18" charset="0"/>
                <a:ea typeface="+mj-ea"/>
              </a:rPr>
              <a:t>1. </a:t>
            </a:r>
            <a:r>
              <a:rPr lang="ko-KR" altLang="en-US" sz="3200" b="1" dirty="0" err="1">
                <a:latin typeface="Georgia" pitchFamily="18" charset="0"/>
                <a:ea typeface="+mj-ea"/>
              </a:rPr>
              <a:t>사회적경제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 생태계란</a:t>
            </a:r>
            <a:r>
              <a:rPr lang="en-US" altLang="ko-KR" sz="3200" b="1" dirty="0">
                <a:latin typeface="Georgia" pitchFamily="18" charset="0"/>
                <a:ea typeface="+mj-ea"/>
              </a:rPr>
              <a:t>?</a:t>
            </a:r>
            <a:endParaRPr lang="ko-KR" altLang="en-US" sz="3200" b="1" dirty="0">
              <a:latin typeface="Georgia" pitchFamily="18" charset="0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생태계가</a:t>
            </a:r>
            <a:r>
              <a:rPr dirty="0" smtClean="0"/>
              <a:t> 왜 </a:t>
            </a:r>
            <a:r>
              <a:rPr dirty="0" err="1" smtClean="0"/>
              <a:t>중요한가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74655B-2E38-4214-B2DC-1E66425634E9}" type="slidenum">
              <a:rPr lang="ko-KR" altLang="en-US" smtClean="0"/>
              <a:pPr>
                <a:defRPr/>
              </a:pPr>
              <a:t>168</a:t>
            </a:fld>
            <a:endParaRPr lang="ko-KR" altLang="en-US" dirty="0"/>
          </a:p>
        </p:txBody>
      </p:sp>
      <p:grpSp>
        <p:nvGrpSpPr>
          <p:cNvPr id="164868" name="그룹 6"/>
          <p:cNvGrpSpPr>
            <a:grpSpLocks/>
          </p:cNvGrpSpPr>
          <p:nvPr/>
        </p:nvGrpSpPr>
        <p:grpSpPr bwMode="auto">
          <a:xfrm>
            <a:off x="273050" y="1158875"/>
            <a:ext cx="798513" cy="858838"/>
            <a:chOff x="728849" y="7372392"/>
            <a:chExt cx="796332" cy="859762"/>
          </a:xfrm>
        </p:grpSpPr>
        <p:sp>
          <p:nvSpPr>
            <p:cNvPr id="8" name="TextBox 7"/>
            <p:cNvSpPr txBox="1"/>
            <p:nvPr/>
          </p:nvSpPr>
          <p:spPr>
            <a:xfrm>
              <a:off x="728849" y="7677520"/>
              <a:ext cx="796332" cy="5546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중요한 이유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64890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모서리가 둥근 직사각형 23"/>
          <p:cNvSpPr/>
          <p:nvPr/>
        </p:nvSpPr>
        <p:spPr>
          <a:xfrm>
            <a:off x="1114144" y="1368675"/>
            <a:ext cx="5362859" cy="379808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 smtClean="0">
                <a:solidFill>
                  <a:srgbClr val="1F497D"/>
                </a:solidFill>
              </a:rPr>
              <a:t>기업으로서의 성장관점</a:t>
            </a:r>
            <a:r>
              <a:rPr kumimoji="0" lang="en-US" altLang="ko-KR" sz="1400" b="1" dirty="0" smtClean="0">
                <a:solidFill>
                  <a:srgbClr val="1F497D"/>
                </a:solidFill>
              </a:rPr>
              <a:t>: Market Based Strategy</a:t>
            </a:r>
            <a:endParaRPr kumimoji="0" lang="ko-KR" altLang="en-US" sz="1400" b="1" dirty="0">
              <a:solidFill>
                <a:srgbClr val="1F497D"/>
              </a:solidFill>
            </a:endParaRPr>
          </a:p>
        </p:txBody>
      </p:sp>
      <p:pic>
        <p:nvPicPr>
          <p:cNvPr id="164872" name="Picture 2" descr="C:\Users\서태영\AppData\Local\Microsoft\Windows\Temporary Internet Files\Content.IE5\ELQPS53O\MP90014898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3" y="1971675"/>
            <a:ext cx="2011362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1248625" y="1882533"/>
            <a:ext cx="2502265" cy="1563916"/>
          </a:xfrm>
          <a:prstGeom prst="roundRect">
            <a:avLst>
              <a:gd name="adj" fmla="val 5077"/>
            </a:avLst>
          </a:prstGeom>
          <a:noFill/>
          <a:ln w="25400" cap="flat" cmpd="sng" algn="ctr">
            <a:solidFill>
              <a:srgbClr val="4F81BD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solidFill>
                <a:sysClr val="windowText" lastClr="000000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248625" y="3491131"/>
            <a:ext cx="2502265" cy="985865"/>
          </a:xfrm>
          <a:prstGeom prst="roundRect">
            <a:avLst>
              <a:gd name="adj" fmla="val 5077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정부 보조금에 대한 의존 지양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3840257" y="1882533"/>
            <a:ext cx="2502265" cy="1563916"/>
          </a:xfrm>
          <a:prstGeom prst="roundRect">
            <a:avLst>
              <a:gd name="adj" fmla="val 5077"/>
            </a:avLst>
          </a:prstGeom>
          <a:noFill/>
          <a:ln w="25400" cap="flat" cmpd="sng" algn="ctr">
            <a:solidFill>
              <a:srgbClr val="4F81BD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solidFill>
                <a:sysClr val="windowText" lastClr="000000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3840257" y="3491131"/>
            <a:ext cx="2502265" cy="985865"/>
          </a:xfrm>
          <a:prstGeom prst="roundRect">
            <a:avLst>
              <a:gd name="adj" fmla="val 5077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사회문제 해결을 위한 시장기회를 집합적으로 창출하는 것이 중요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 smtClean="0">
                <a:solidFill>
                  <a:sysClr val="window" lastClr="FFFFFF"/>
                </a:solidFill>
              </a:rPr>
              <a:t>→ 공공시장</a:t>
            </a:r>
            <a:r>
              <a:rPr kumimoji="0" lang="en-US" altLang="ko-KR" sz="1000" dirty="0" smtClean="0">
                <a:solidFill>
                  <a:sysClr val="window" lastClr="FFFFFF"/>
                </a:solidFill>
              </a:rPr>
              <a:t>, </a:t>
            </a:r>
            <a:r>
              <a:rPr kumimoji="0" lang="ko-KR" altLang="en-US" sz="1000" dirty="0" smtClean="0">
                <a:solidFill>
                  <a:sysClr val="window" lastClr="FFFFFF"/>
                </a:solidFill>
              </a:rPr>
              <a:t>이해당사자와 연계된 시장 등</a:t>
            </a:r>
            <a:endParaRPr kumimoji="0" lang="ko-KR" altLang="en-US" sz="1000" dirty="0">
              <a:solidFill>
                <a:sysClr val="window" lastClr="FFFFFF"/>
              </a:solidFill>
            </a:endParaRPr>
          </a:p>
        </p:txBody>
      </p:sp>
      <p:pic>
        <p:nvPicPr>
          <p:cNvPr id="164885" name="Picture 8" descr="C:\Users\서태영\AppData\Local\Microsoft\Windows\Temporary Internet Files\Content.IE5\6IVOOZP1\MP900449044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288" y="1927225"/>
            <a:ext cx="14573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5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4887" name="tabl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88" name="그림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생태계가</a:t>
            </a:r>
            <a:r>
              <a:rPr dirty="0" smtClean="0"/>
              <a:t> 왜 </a:t>
            </a:r>
            <a:r>
              <a:rPr dirty="0" err="1" smtClean="0"/>
              <a:t>중요한가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D9514-1479-4C98-ABC7-005CFBD26814}" type="slidenum">
              <a:rPr lang="ko-KR" altLang="en-US" smtClean="0"/>
              <a:pPr>
                <a:defRPr/>
              </a:pPr>
              <a:t>169</a:t>
            </a:fld>
            <a:endParaRPr lang="ko-KR" altLang="en-US" dirty="0"/>
          </a:p>
        </p:txBody>
      </p:sp>
      <p:grpSp>
        <p:nvGrpSpPr>
          <p:cNvPr id="165892" name="그룹 6"/>
          <p:cNvGrpSpPr>
            <a:grpSpLocks/>
          </p:cNvGrpSpPr>
          <p:nvPr/>
        </p:nvGrpSpPr>
        <p:grpSpPr bwMode="auto">
          <a:xfrm>
            <a:off x="273050" y="1158875"/>
            <a:ext cx="798513" cy="858838"/>
            <a:chOff x="728849" y="7372392"/>
            <a:chExt cx="796332" cy="859762"/>
          </a:xfrm>
        </p:grpSpPr>
        <p:sp>
          <p:nvSpPr>
            <p:cNvPr id="8" name="TextBox 7"/>
            <p:cNvSpPr txBox="1"/>
            <p:nvPr/>
          </p:nvSpPr>
          <p:spPr>
            <a:xfrm>
              <a:off x="728849" y="7677520"/>
              <a:ext cx="796332" cy="5546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중요한 이유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65904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모서리가 둥근 직사각형 18"/>
          <p:cNvSpPr/>
          <p:nvPr/>
        </p:nvSpPr>
        <p:spPr>
          <a:xfrm>
            <a:off x="1131417" y="1368000"/>
            <a:ext cx="5370984" cy="623115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 smtClean="0">
                <a:solidFill>
                  <a:srgbClr val="1F497D"/>
                </a:solidFill>
              </a:rPr>
              <a:t>지역사회</a:t>
            </a:r>
            <a:r>
              <a:rPr kumimoji="0" lang="en-US" altLang="ko-KR" sz="1400" b="1" dirty="0" smtClean="0">
                <a:solidFill>
                  <a:srgbClr val="1F497D"/>
                </a:solidFill>
              </a:rPr>
              <a:t> </a:t>
            </a:r>
            <a:r>
              <a:rPr kumimoji="0" lang="ko-KR" altLang="en-US" sz="1400" b="1" dirty="0" smtClean="0">
                <a:solidFill>
                  <a:srgbClr val="1F497D"/>
                </a:solidFill>
              </a:rPr>
              <a:t>역량 강화의 주체로서의 관점</a:t>
            </a:r>
            <a:r>
              <a:rPr kumimoji="0" lang="en-US" altLang="ko-KR" sz="1400" b="1" dirty="0" smtClean="0">
                <a:solidFill>
                  <a:srgbClr val="1F497D"/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 smtClean="0">
                <a:solidFill>
                  <a:srgbClr val="1F497D"/>
                </a:solidFill>
              </a:rPr>
              <a:t>Community based strategy</a:t>
            </a:r>
            <a:endParaRPr kumimoji="0" lang="ko-KR" altLang="en-US" sz="1400" b="1" dirty="0">
              <a:solidFill>
                <a:srgbClr val="1F497D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323975" y="2128838"/>
            <a:ext cx="5030788" cy="508000"/>
          </a:xfrm>
          <a:prstGeom prst="roundRect">
            <a:avLst>
              <a:gd name="adj" fmla="val 14726"/>
            </a:avLst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</a:rPr>
              <a:t>SE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의 본질적 사명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</a:rPr>
              <a:t>: 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지역사회의 문제해결과 역량강화</a:t>
            </a:r>
            <a:endParaRPr kumimoji="0" lang="ko-KR" altLang="en-US" sz="1200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323975" y="2728913"/>
            <a:ext cx="5030788" cy="508000"/>
          </a:xfrm>
          <a:prstGeom prst="roundRect">
            <a:avLst>
              <a:gd name="adj" fmla="val 14726"/>
            </a:avLst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커뮤니티의 역량 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</a:rPr>
              <a:t>= </a:t>
            </a:r>
            <a:r>
              <a:rPr kumimoji="0" lang="ko-KR" altLang="en-US" sz="1200" dirty="0" err="1" smtClean="0">
                <a:solidFill>
                  <a:srgbClr val="1F497D">
                    <a:lumMod val="50000"/>
                  </a:srgbClr>
                </a:solidFill>
              </a:rPr>
              <a:t>사회적기업의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 사회자본</a:t>
            </a:r>
            <a:endParaRPr kumimoji="0" lang="ko-KR" altLang="en-US" sz="1200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323975" y="3328988"/>
            <a:ext cx="5030788" cy="600075"/>
          </a:xfrm>
          <a:prstGeom prst="roundRect">
            <a:avLst>
              <a:gd name="adj" fmla="val 14726"/>
            </a:avLst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</a:rPr>
              <a:t>*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사회자본의 효과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</a:rPr>
              <a:t>: 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거래비용의 감소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</a:rPr>
              <a:t>, 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생산비용의 감소 효과를 발휘하여 </a:t>
            </a:r>
            <a:r>
              <a:rPr kumimoji="0" lang="ko-KR" altLang="en-US" sz="1200" dirty="0" err="1" smtClean="0">
                <a:solidFill>
                  <a:srgbClr val="1F497D">
                    <a:lumMod val="50000"/>
                  </a:srgbClr>
                </a:solidFill>
              </a:rPr>
              <a:t>사회적기업의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</a:rPr>
              <a:t> 지속가능성에 기여</a:t>
            </a:r>
            <a:endParaRPr kumimoji="0" lang="ko-KR" altLang="en-US" sz="1200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165899" name="직사각형 22"/>
          <p:cNvSpPr>
            <a:spLocks noChangeArrowheads="1"/>
          </p:cNvSpPr>
          <p:nvPr/>
        </p:nvSpPr>
        <p:spPr bwMode="auto">
          <a:xfrm>
            <a:off x="3494088" y="3975100"/>
            <a:ext cx="2930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000">
                <a:solidFill>
                  <a:srgbClr val="000000"/>
                </a:solidFill>
              </a:rPr>
              <a:t>*</a:t>
            </a:r>
            <a:r>
              <a:rPr kumimoji="0" lang="ko-KR" altLang="en-US" sz="1000">
                <a:solidFill>
                  <a:srgbClr val="000000"/>
                </a:solidFill>
              </a:rPr>
              <a:t>사회자본</a:t>
            </a:r>
            <a:r>
              <a:rPr kumimoji="0" lang="en-US" altLang="ko-KR" sz="1000">
                <a:solidFill>
                  <a:srgbClr val="000000"/>
                </a:solidFill>
              </a:rPr>
              <a:t>: </a:t>
            </a:r>
            <a:r>
              <a:rPr kumimoji="0" lang="ko-KR" altLang="en-US" sz="1000">
                <a:solidFill>
                  <a:srgbClr val="000000"/>
                </a:solidFill>
              </a:rPr>
              <a:t>신뢰 기반의 네트워크</a:t>
            </a:r>
            <a:r>
              <a:rPr kumimoji="0" lang="en-US" altLang="ko-KR" sz="1000">
                <a:solidFill>
                  <a:srgbClr val="000000"/>
                </a:solidFill>
              </a:rPr>
              <a:t>(</a:t>
            </a:r>
            <a:r>
              <a:rPr kumimoji="0" lang="ko-KR" altLang="en-US" sz="1000">
                <a:solidFill>
                  <a:srgbClr val="000000"/>
                </a:solidFill>
              </a:rPr>
              <a:t>사람</a:t>
            </a:r>
            <a:r>
              <a:rPr kumimoji="0" lang="en-US" altLang="ko-KR" sz="1000">
                <a:solidFill>
                  <a:srgbClr val="000000"/>
                </a:solidFill>
              </a:rPr>
              <a:t>, </a:t>
            </a:r>
            <a:r>
              <a:rPr kumimoji="0" lang="ko-KR" altLang="en-US" sz="1000">
                <a:solidFill>
                  <a:srgbClr val="000000"/>
                </a:solidFill>
              </a:rPr>
              <a:t>조직</a:t>
            </a:r>
            <a:r>
              <a:rPr kumimoji="0" lang="en-US" altLang="ko-KR" sz="1000">
                <a:solidFill>
                  <a:srgbClr val="000000"/>
                </a:solidFill>
              </a:rPr>
              <a:t>, </a:t>
            </a:r>
            <a:r>
              <a:rPr kumimoji="0" lang="ko-KR" altLang="en-US" sz="1000">
                <a:solidFill>
                  <a:srgbClr val="000000"/>
                </a:solidFill>
              </a:rPr>
              <a:t>문화 등</a:t>
            </a:r>
            <a:r>
              <a:rPr kumimoji="0" lang="en-US" altLang="ko-KR" sz="1000">
                <a:solidFill>
                  <a:srgbClr val="000000"/>
                </a:solidFill>
              </a:rPr>
              <a:t>)</a:t>
            </a:r>
            <a:endParaRPr kumimoji="0" lang="ko-KR" altLang="en-US" sz="1000">
              <a:solidFill>
                <a:srgbClr val="000000"/>
              </a:solidFill>
            </a:endParaRPr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5901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902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중간지원기관 활동가 필요역량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4C6A0E-07CA-4019-A0F0-92FAB70572E7}" type="slidenum">
              <a:rPr lang="ko-KR" altLang="en-US" smtClean="0"/>
              <a:pPr>
                <a:defRPr/>
              </a:pPr>
              <a:t>17</a:t>
            </a:fld>
            <a:endParaRPr lang="ko-KR" altLang="en-US" dirty="0"/>
          </a:p>
        </p:txBody>
      </p:sp>
      <p:sp>
        <p:nvSpPr>
          <p:cNvPr id="29700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29701" name="그룹 6"/>
          <p:cNvGrpSpPr>
            <a:grpSpLocks/>
          </p:cNvGrpSpPr>
          <p:nvPr/>
        </p:nvGrpSpPr>
        <p:grpSpPr bwMode="auto">
          <a:xfrm>
            <a:off x="220663" y="1158875"/>
            <a:ext cx="904875" cy="858838"/>
            <a:chOff x="673874" y="7372392"/>
            <a:chExt cx="906018" cy="860105"/>
          </a:xfrm>
        </p:grpSpPr>
        <p:sp>
          <p:nvSpPr>
            <p:cNvPr id="8" name="TextBox 7"/>
            <p:cNvSpPr txBox="1"/>
            <p:nvPr/>
          </p:nvSpPr>
          <p:spPr>
            <a:xfrm>
              <a:off x="673874" y="7677642"/>
              <a:ext cx="906018" cy="5548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활동가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필요역량</a:t>
              </a:r>
            </a:p>
          </p:txBody>
        </p:sp>
        <p:pic>
          <p:nvPicPr>
            <p:cNvPr id="29738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21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직선 연결선 12"/>
          <p:cNvCxnSpPr/>
          <p:nvPr/>
        </p:nvCxnSpPr>
        <p:spPr>
          <a:xfrm>
            <a:off x="1446213" y="3160713"/>
            <a:ext cx="1012825" cy="574675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V="1">
            <a:off x="1446213" y="1600200"/>
            <a:ext cx="1012825" cy="598488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모서리가 둥근 직사각형 15"/>
          <p:cNvSpPr/>
          <p:nvPr/>
        </p:nvSpPr>
        <p:spPr>
          <a:xfrm>
            <a:off x="2459338" y="1293470"/>
            <a:ext cx="3924000" cy="504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>
                <a:latin typeface="+mn-ea"/>
              </a:rPr>
              <a:t>전문직으로서 사명감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2459338" y="2325147"/>
            <a:ext cx="3924000" cy="504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현장에 뿌리내리는 지원전문가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459338" y="3429000"/>
            <a:ext cx="3924000" cy="540000"/>
          </a:xfrm>
          <a:prstGeom prst="roundRect">
            <a:avLst>
              <a:gd name="adj" fmla="val 50000"/>
            </a:avLst>
          </a:prstGeom>
          <a:solidFill>
            <a:srgbClr val="8AAFD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지원활동가의 고용안정 확보</a:t>
            </a:r>
            <a:endParaRPr lang="en-US" altLang="ko-KR" sz="1200" dirty="0">
              <a:latin typeface="+mn-ea"/>
            </a:endParaRPr>
          </a:p>
          <a:p>
            <a:pPr algn="ctr" latinLnBrk="0">
              <a:defRPr/>
            </a:pPr>
            <a:r>
              <a:rPr lang="en-US" altLang="ko-KR" sz="1200" dirty="0">
                <a:latin typeface="+mn-ea"/>
              </a:rPr>
              <a:t>:</a:t>
            </a:r>
            <a:r>
              <a:rPr lang="ko-KR" altLang="en-US" sz="1200" dirty="0">
                <a:latin typeface="+mn-ea"/>
              </a:rPr>
              <a:t>지원조직 책임자의 과제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25725" y="2832100"/>
            <a:ext cx="367347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  <a:sym typeface="Wingdings 3"/>
              </a:rPr>
              <a:t></a:t>
            </a:r>
            <a:r>
              <a:rPr lang="ko-KR" altLang="en-US" sz="1200" dirty="0">
                <a:latin typeface="+mn-ea"/>
                <a:ea typeface="+mn-ea"/>
              </a:rPr>
              <a:t> 프로젝트 중심에서 현장과 정책을 잇는 가교역할 충실</a:t>
            </a:r>
          </a:p>
        </p:txBody>
      </p:sp>
      <p:sp>
        <p:nvSpPr>
          <p:cNvPr id="20" name="타원 19"/>
          <p:cNvSpPr/>
          <p:nvPr/>
        </p:nvSpPr>
        <p:spPr>
          <a:xfrm>
            <a:off x="966045" y="2199118"/>
            <a:ext cx="961860" cy="961860"/>
          </a:xfrm>
          <a:prstGeom prst="ellipse">
            <a:avLst/>
          </a:prstGeom>
          <a:solidFill>
            <a:srgbClr val="4377A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생태계가</a:t>
            </a:r>
            <a:r>
              <a:rPr dirty="0" smtClean="0"/>
              <a:t> 왜 </a:t>
            </a:r>
            <a:r>
              <a:rPr dirty="0" err="1" smtClean="0"/>
              <a:t>중요한가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FB6938-E076-419F-89AE-FA0F805067FA}" type="slidenum">
              <a:rPr lang="ko-KR" altLang="en-US" smtClean="0"/>
              <a:pPr>
                <a:defRPr/>
              </a:pPr>
              <a:t>170</a:t>
            </a:fld>
            <a:endParaRPr lang="ko-KR" altLang="en-US" dirty="0"/>
          </a:p>
        </p:txBody>
      </p:sp>
      <p:grpSp>
        <p:nvGrpSpPr>
          <p:cNvPr id="166916" name="그룹 6"/>
          <p:cNvGrpSpPr>
            <a:grpSpLocks/>
          </p:cNvGrpSpPr>
          <p:nvPr/>
        </p:nvGrpSpPr>
        <p:grpSpPr bwMode="auto">
          <a:xfrm>
            <a:off x="273050" y="1158875"/>
            <a:ext cx="798513" cy="858838"/>
            <a:chOff x="728849" y="7372392"/>
            <a:chExt cx="796332" cy="859762"/>
          </a:xfrm>
        </p:grpSpPr>
        <p:sp>
          <p:nvSpPr>
            <p:cNvPr id="8" name="TextBox 7"/>
            <p:cNvSpPr txBox="1"/>
            <p:nvPr/>
          </p:nvSpPr>
          <p:spPr>
            <a:xfrm>
              <a:off x="728849" y="7677520"/>
              <a:ext cx="796332" cy="5546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중요한 이유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66929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6918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9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1071345" y="1368000"/>
            <a:ext cx="5375493" cy="470280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 smtClean="0">
                <a:solidFill>
                  <a:srgbClr val="1F497D"/>
                </a:solidFill>
              </a:rPr>
              <a:t>생태계 관점</a:t>
            </a:r>
            <a:r>
              <a:rPr kumimoji="0" lang="en-US" altLang="ko-KR" sz="1400" b="1" dirty="0" smtClean="0">
                <a:solidFill>
                  <a:srgbClr val="1F497D"/>
                </a:solidFill>
              </a:rPr>
              <a:t>: </a:t>
            </a:r>
            <a:r>
              <a:rPr kumimoji="0" lang="ko-KR" altLang="en-US" sz="1400" b="1" dirty="0" smtClean="0">
                <a:solidFill>
                  <a:srgbClr val="1F497D"/>
                </a:solidFill>
              </a:rPr>
              <a:t>나무와 숲</a:t>
            </a:r>
            <a:endParaRPr kumimoji="0" lang="ko-KR" altLang="en-US" sz="1400" b="1" dirty="0">
              <a:solidFill>
                <a:srgbClr val="1F497D"/>
              </a:solidFill>
            </a:endParaRPr>
          </a:p>
        </p:txBody>
      </p:sp>
      <p:pic>
        <p:nvPicPr>
          <p:cNvPr id="166923" name="그림 26" descr="나무와 숲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2197100"/>
            <a:ext cx="2414588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24" name="TextBox 11"/>
          <p:cNvSpPr txBox="1">
            <a:spLocks noChangeArrowheads="1"/>
          </p:cNvSpPr>
          <p:nvPr/>
        </p:nvSpPr>
        <p:spPr bwMode="auto">
          <a:xfrm>
            <a:off x="1924050" y="1884363"/>
            <a:ext cx="3670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>
                <a:solidFill>
                  <a:srgbClr val="000000"/>
                </a:solidFill>
              </a:rPr>
              <a:t>태동과 성장에 기반이 되는 다양한 기회와 기제들이 필요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3535149" y="2510109"/>
            <a:ext cx="2911689" cy="313520"/>
          </a:xfrm>
          <a:prstGeom prst="roundRect">
            <a:avLst>
              <a:gd name="adj" fmla="val 50000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금융 →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 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설립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확대 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3535149" y="3137149"/>
            <a:ext cx="2911689" cy="313520"/>
          </a:xfrm>
          <a:prstGeom prst="roundRect">
            <a:avLst>
              <a:gd name="adj" fmla="val 50000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smtClean="0">
                <a:solidFill>
                  <a:sysClr val="window" lastClr="FFFFFF"/>
                </a:solidFill>
              </a:rPr>
              <a:t>시장 → 지속 성장 등 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3535149" y="3674611"/>
            <a:ext cx="2911689" cy="403098"/>
          </a:xfrm>
          <a:prstGeom prst="roundRect">
            <a:avLst>
              <a:gd name="adj" fmla="val 50000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네트워크 → 비즈니스 혁신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규모화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정부에 대한 </a:t>
            </a:r>
            <a:r>
              <a:rPr kumimoji="0" lang="ko-KR" altLang="en-US" sz="1200" dirty="0" err="1" smtClean="0">
                <a:solidFill>
                  <a:sysClr val="window" lastClr="FFFFFF"/>
                </a:solidFill>
              </a:rPr>
              <a:t>집합력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 영향력 제고 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</a:t>
            </a:r>
            <a:r>
              <a:rPr dirty="0" smtClean="0"/>
              <a:t> </a:t>
            </a:r>
            <a:r>
              <a:rPr dirty="0" err="1" smtClean="0"/>
              <a:t>개념과</a:t>
            </a:r>
            <a:r>
              <a:rPr dirty="0" smtClean="0"/>
              <a:t> </a:t>
            </a:r>
            <a:r>
              <a:rPr dirty="0" err="1" smtClean="0"/>
              <a:t>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5AF926-877E-4391-A45A-0F0E8CB3DEFE}" type="slidenum">
              <a:rPr lang="ko-KR" altLang="en-US" smtClean="0"/>
              <a:pPr>
                <a:defRPr/>
              </a:pPr>
              <a:t>171</a:t>
            </a:fld>
            <a:endParaRPr lang="ko-KR" altLang="en-US" dirty="0"/>
          </a:p>
        </p:txBody>
      </p:sp>
      <p:grpSp>
        <p:nvGrpSpPr>
          <p:cNvPr id="167940" name="그룹 6"/>
          <p:cNvGrpSpPr>
            <a:grpSpLocks/>
          </p:cNvGrpSpPr>
          <p:nvPr/>
        </p:nvGrpSpPr>
        <p:grpSpPr bwMode="auto">
          <a:xfrm>
            <a:off x="273050" y="1158875"/>
            <a:ext cx="798513" cy="704850"/>
            <a:chOff x="729598" y="7372392"/>
            <a:chExt cx="794838" cy="705675"/>
          </a:xfrm>
        </p:grpSpPr>
        <p:sp>
          <p:nvSpPr>
            <p:cNvPr id="8" name="TextBox 7"/>
            <p:cNvSpPr txBox="1"/>
            <p:nvPr/>
          </p:nvSpPr>
          <p:spPr>
            <a:xfrm>
              <a:off x="729598" y="7677549"/>
              <a:ext cx="794838" cy="4005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기업생태계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관점의 등장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67950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7942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3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4" name="TextBox 7"/>
          <p:cNvSpPr txBox="1">
            <a:spLocks noChangeArrowheads="1"/>
          </p:cNvSpPr>
          <p:nvPr/>
        </p:nvSpPr>
        <p:spPr bwMode="auto">
          <a:xfrm>
            <a:off x="1547813" y="1368425"/>
            <a:ext cx="44497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200" b="1">
                <a:solidFill>
                  <a:srgbClr val="000000"/>
                </a:solidFill>
              </a:rPr>
              <a:t>“</a:t>
            </a:r>
            <a:r>
              <a:rPr kumimoji="0" lang="ko-KR" altLang="en-US" sz="1200" b="1">
                <a:solidFill>
                  <a:srgbClr val="000000"/>
                </a:solidFill>
              </a:rPr>
              <a:t>자연생태계에서의 </a:t>
            </a:r>
            <a:r>
              <a:rPr kumimoji="0" lang="ko-KR" altLang="en-US" sz="1200" b="1">
                <a:solidFill>
                  <a:srgbClr val="C00000"/>
                </a:solidFill>
              </a:rPr>
              <a:t>공생적 관계</a:t>
            </a:r>
            <a:r>
              <a:rPr kumimoji="0" lang="ko-KR" altLang="en-US" sz="1200" b="1">
                <a:solidFill>
                  <a:srgbClr val="000000"/>
                </a:solidFill>
              </a:rPr>
              <a:t>를 사회과학적 관점에서 파악하고 이를 기업군이 이루는 기업생태계로 확장시킨 개념</a:t>
            </a:r>
            <a:r>
              <a:rPr kumimoji="0" lang="en-US" altLang="ko-KR" sz="1200" b="1">
                <a:solidFill>
                  <a:srgbClr val="000000"/>
                </a:solidFill>
              </a:rPr>
              <a:t>”</a:t>
            </a:r>
          </a:p>
          <a:p>
            <a:pPr algn="ctr"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200" b="1">
                <a:solidFill>
                  <a:srgbClr val="000000"/>
                </a:solidFill>
              </a:rPr>
              <a:t>(</a:t>
            </a:r>
            <a:r>
              <a:rPr kumimoji="0" lang="ko-KR" altLang="en-US" sz="1200" b="1">
                <a:solidFill>
                  <a:srgbClr val="000000"/>
                </a:solidFill>
              </a:rPr>
              <a:t>제임스 무어</a:t>
            </a:r>
            <a:r>
              <a:rPr kumimoji="0" lang="en-US" altLang="ko-KR" sz="1200" b="1">
                <a:solidFill>
                  <a:srgbClr val="000000"/>
                </a:solidFill>
              </a:rPr>
              <a:t>, 1993)</a:t>
            </a:r>
            <a:endParaRPr kumimoji="0" lang="ko-KR" altLang="en-US" sz="1200" b="1">
              <a:solidFill>
                <a:srgbClr val="000000"/>
              </a:solidFill>
            </a:endParaRPr>
          </a:p>
        </p:txBody>
      </p:sp>
      <p:pic>
        <p:nvPicPr>
          <p:cNvPr id="167945" name="그림 15" descr="생태계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2778125"/>
            <a:ext cx="2795588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6" name="TextBox 9"/>
          <p:cNvSpPr txBox="1">
            <a:spLocks noChangeArrowheads="1"/>
          </p:cNvSpPr>
          <p:nvPr/>
        </p:nvSpPr>
        <p:spPr bwMode="auto">
          <a:xfrm>
            <a:off x="1547813" y="2195513"/>
            <a:ext cx="4449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 b="1">
                <a:solidFill>
                  <a:srgbClr val="000000"/>
                </a:solidFill>
              </a:rPr>
              <a:t>기업생태계는 상호작용하는 조직과 개인들에 의해 지원되는 경제공동체이자 비즈니스 체계의 유기체</a:t>
            </a:r>
          </a:p>
        </p:txBody>
      </p:sp>
      <p:sp>
        <p:nvSpPr>
          <p:cNvPr id="18" name="타원 17"/>
          <p:cNvSpPr/>
          <p:nvPr/>
        </p:nvSpPr>
        <p:spPr>
          <a:xfrm>
            <a:off x="1054100" y="2978150"/>
            <a:ext cx="1157288" cy="1157288"/>
          </a:xfrm>
          <a:prstGeom prst="ellipse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rgbClr val="1F497D"/>
                </a:solidFill>
              </a:rPr>
              <a:t>경영 패러다임의 전환</a:t>
            </a:r>
            <a:endParaRPr kumimoji="0" lang="ko-KR" altLang="en-US" sz="1200" b="1" dirty="0">
              <a:solidFill>
                <a:srgbClr val="1F497D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5334000" y="2978150"/>
            <a:ext cx="1157288" cy="1157288"/>
          </a:xfrm>
          <a:prstGeom prst="ellipse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rgbClr val="1F497D"/>
                </a:solidFill>
              </a:rPr>
              <a:t>가치혼합의 추구</a:t>
            </a:r>
            <a:endParaRPr kumimoji="0" lang="ko-KR" altLang="en-US" sz="1200" b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</a:t>
            </a:r>
            <a:r>
              <a:rPr dirty="0" smtClean="0"/>
              <a:t> </a:t>
            </a:r>
            <a:r>
              <a:rPr dirty="0" err="1" smtClean="0"/>
              <a:t>개념과</a:t>
            </a:r>
            <a:r>
              <a:rPr dirty="0" smtClean="0"/>
              <a:t> </a:t>
            </a:r>
            <a:r>
              <a:rPr dirty="0" err="1" smtClean="0"/>
              <a:t>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67D70B-6A10-48E8-8A86-61247690CDCC}" type="slidenum">
              <a:rPr lang="ko-KR" altLang="en-US" smtClean="0"/>
              <a:pPr>
                <a:defRPr/>
              </a:pPr>
              <a:t>172</a:t>
            </a:fld>
            <a:endParaRPr lang="ko-KR" altLang="en-US" dirty="0"/>
          </a:p>
        </p:txBody>
      </p:sp>
      <p:grpSp>
        <p:nvGrpSpPr>
          <p:cNvPr id="168964" name="그룹 6"/>
          <p:cNvGrpSpPr>
            <a:grpSpLocks/>
          </p:cNvGrpSpPr>
          <p:nvPr/>
        </p:nvGrpSpPr>
        <p:grpSpPr bwMode="auto">
          <a:xfrm>
            <a:off x="300038" y="1158875"/>
            <a:ext cx="744537" cy="704850"/>
            <a:chOff x="755177" y="7372392"/>
            <a:chExt cx="743681" cy="705671"/>
          </a:xfrm>
        </p:grpSpPr>
        <p:sp>
          <p:nvSpPr>
            <p:cNvPr id="8" name="TextBox 7"/>
            <p:cNvSpPr txBox="1"/>
            <p:nvPr/>
          </p:nvSpPr>
          <p:spPr>
            <a:xfrm>
              <a:off x="755177" y="7677547"/>
              <a:ext cx="743681" cy="4005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?</a:t>
              </a:r>
            </a:p>
          </p:txBody>
        </p:sp>
        <p:pic>
          <p:nvPicPr>
            <p:cNvPr id="168991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8966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67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8968" name="그룹 58"/>
          <p:cNvGrpSpPr>
            <a:grpSpLocks/>
          </p:cNvGrpSpPr>
          <p:nvPr/>
        </p:nvGrpSpPr>
        <p:grpSpPr bwMode="auto">
          <a:xfrm>
            <a:off x="982663" y="1368425"/>
            <a:ext cx="5470525" cy="2970213"/>
            <a:chOff x="-747811" y="2303748"/>
            <a:chExt cx="8353623" cy="4536504"/>
          </a:xfrm>
        </p:grpSpPr>
        <p:sp>
          <p:nvSpPr>
            <p:cNvPr id="40" name="타원 39"/>
            <p:cNvSpPr/>
            <p:nvPr/>
          </p:nvSpPr>
          <p:spPr>
            <a:xfrm>
              <a:off x="-747811" y="3815916"/>
              <a:ext cx="4321175" cy="1080120"/>
            </a:xfrm>
            <a:prstGeom prst="ellipse">
              <a:avLst/>
            </a:prstGeom>
            <a:solidFill>
              <a:srgbClr val="4F81BD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" lastClr="FFFFFF"/>
                </a:solidFill>
              </a:endParaRPr>
            </a:p>
          </p:txBody>
        </p:sp>
        <p:sp>
          <p:nvSpPr>
            <p:cNvPr id="168972" name="직사각형 40"/>
            <p:cNvSpPr>
              <a:spLocks noChangeArrowheads="1"/>
            </p:cNvSpPr>
            <p:nvPr/>
          </p:nvSpPr>
          <p:spPr bwMode="auto">
            <a:xfrm>
              <a:off x="-99639" y="2663788"/>
              <a:ext cx="504651" cy="1944216"/>
            </a:xfrm>
            <a:prstGeom prst="rect">
              <a:avLst/>
            </a:prstGeom>
            <a:solidFill>
              <a:srgbClr val="4F81BD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FFFFFF"/>
                  </a:solidFill>
                </a:rPr>
                <a:t>사회적기업</a:t>
              </a:r>
            </a:p>
          </p:txBody>
        </p:sp>
        <p:sp>
          <p:nvSpPr>
            <p:cNvPr id="168973" name="직사각형 41"/>
            <p:cNvSpPr>
              <a:spLocks noChangeArrowheads="1"/>
            </p:cNvSpPr>
            <p:nvPr/>
          </p:nvSpPr>
          <p:spPr bwMode="auto">
            <a:xfrm>
              <a:off x="549028" y="2663788"/>
              <a:ext cx="504651" cy="1944216"/>
            </a:xfrm>
            <a:prstGeom prst="rect">
              <a:avLst/>
            </a:prstGeom>
            <a:solidFill>
              <a:srgbClr val="4F81BD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FFFFFF"/>
                  </a:solidFill>
                </a:rPr>
                <a:t>자활기업</a:t>
              </a:r>
            </a:p>
          </p:txBody>
        </p:sp>
        <p:sp>
          <p:nvSpPr>
            <p:cNvPr id="168974" name="직사각형 42"/>
            <p:cNvSpPr>
              <a:spLocks noChangeArrowheads="1"/>
            </p:cNvSpPr>
            <p:nvPr/>
          </p:nvSpPr>
          <p:spPr bwMode="auto">
            <a:xfrm>
              <a:off x="1197100" y="2663788"/>
              <a:ext cx="504651" cy="1944216"/>
            </a:xfrm>
            <a:prstGeom prst="rect">
              <a:avLst/>
            </a:prstGeom>
            <a:solidFill>
              <a:srgbClr val="4F81BD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FFFFFF"/>
                  </a:solidFill>
                </a:rPr>
                <a:t>협동조합</a:t>
              </a:r>
            </a:p>
          </p:txBody>
        </p:sp>
        <p:sp>
          <p:nvSpPr>
            <p:cNvPr id="168975" name="TextBox 11"/>
            <p:cNvSpPr txBox="1">
              <a:spLocks noChangeArrowheads="1"/>
            </p:cNvSpPr>
            <p:nvPr/>
          </p:nvSpPr>
          <p:spPr bwMode="auto">
            <a:xfrm>
              <a:off x="-327214" y="4968044"/>
              <a:ext cx="3612546" cy="70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사회적기업 부문의 생산 및</a:t>
              </a:r>
              <a:endParaRPr kumimoji="0" lang="en-US" altLang="ko-KR" sz="1200">
                <a:solidFill>
                  <a:srgbClr val="000000"/>
                </a:solidFill>
              </a:endParaRPr>
            </a:p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재생산을 위한 생존환경</a:t>
              </a:r>
            </a:p>
          </p:txBody>
        </p:sp>
        <p:sp>
          <p:nvSpPr>
            <p:cNvPr id="45" name="타원 44"/>
            <p:cNvSpPr/>
            <p:nvPr/>
          </p:nvSpPr>
          <p:spPr>
            <a:xfrm>
              <a:off x="5094392" y="2303748"/>
              <a:ext cx="1132078" cy="1132308"/>
            </a:xfrm>
            <a:prstGeom prst="ellipse">
              <a:avLst/>
            </a:prstGeom>
            <a:solidFill>
              <a:srgbClr val="4BACC6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sysClr val="window" lastClr="FFFFFF"/>
                  </a:solidFill>
                </a:rPr>
                <a:t>SE</a:t>
              </a: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시장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46" name="타원 45"/>
            <p:cNvSpPr/>
            <p:nvPr/>
          </p:nvSpPr>
          <p:spPr>
            <a:xfrm>
              <a:off x="3790199" y="2999621"/>
              <a:ext cx="1132078" cy="1132307"/>
            </a:xfrm>
            <a:prstGeom prst="ellipse">
              <a:avLst/>
            </a:prstGeom>
            <a:solidFill>
              <a:srgbClr val="4BACC6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자원  인프라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47" name="타원 46"/>
            <p:cNvSpPr/>
            <p:nvPr/>
          </p:nvSpPr>
          <p:spPr>
            <a:xfrm>
              <a:off x="4224121" y="4393789"/>
              <a:ext cx="1132079" cy="1132308"/>
            </a:xfrm>
            <a:prstGeom prst="ellipse">
              <a:avLst/>
            </a:prstGeom>
            <a:solidFill>
              <a:srgbClr val="4BACC6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인적  자본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48" name="타원 47"/>
            <p:cNvSpPr/>
            <p:nvPr/>
          </p:nvSpPr>
          <p:spPr>
            <a:xfrm>
              <a:off x="5879817" y="4393789"/>
              <a:ext cx="1132078" cy="1132308"/>
            </a:xfrm>
            <a:prstGeom prst="ellipse">
              <a:avLst/>
            </a:prstGeom>
            <a:solidFill>
              <a:srgbClr val="4BACC6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err="1" smtClean="0">
                  <a:solidFill>
                    <a:sysClr val="window" lastClr="FFFFFF"/>
                  </a:solidFill>
                </a:rPr>
                <a:t>사회적금융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49" name="타원 48"/>
            <p:cNvSpPr/>
            <p:nvPr/>
          </p:nvSpPr>
          <p:spPr>
            <a:xfrm>
              <a:off x="6401008" y="2999621"/>
              <a:ext cx="1132079" cy="1132307"/>
            </a:xfrm>
            <a:prstGeom prst="ellipse">
              <a:avLst/>
            </a:prstGeom>
            <a:solidFill>
              <a:srgbClr val="4BACC6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사회  자본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168981" name="Shape 24"/>
            <p:cNvCxnSpPr>
              <a:cxnSpLocks noChangeShapeType="1"/>
              <a:stCxn id="46" idx="7"/>
              <a:endCxn id="45" idx="2"/>
            </p:cNvCxnSpPr>
            <p:nvPr/>
          </p:nvCxnSpPr>
          <p:spPr bwMode="auto">
            <a:xfrm rot="5400000" flipH="1" flipV="1">
              <a:off x="4777409" y="2847994"/>
              <a:ext cx="296400" cy="339942"/>
            </a:xfrm>
            <a:prstGeom prst="curvedConnector2">
              <a:avLst/>
            </a:prstGeom>
            <a:noFill/>
            <a:ln w="9525" algn="ctr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982" name="구부러진 연결선 50"/>
            <p:cNvCxnSpPr>
              <a:cxnSpLocks noChangeShapeType="1"/>
              <a:stCxn id="46" idx="4"/>
              <a:endCxn id="47" idx="0"/>
            </p:cNvCxnSpPr>
            <p:nvPr/>
          </p:nvCxnSpPr>
          <p:spPr bwMode="auto">
            <a:xfrm rot="16200000" flipH="1">
              <a:off x="4442484" y="4045336"/>
              <a:ext cx="261238" cy="435397"/>
            </a:xfrm>
            <a:prstGeom prst="curvedConnector3">
              <a:avLst>
                <a:gd name="adj1" fmla="val 50000"/>
              </a:avLst>
            </a:prstGeom>
            <a:noFill/>
            <a:ln w="9525" algn="ctr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983" name="Shape 29"/>
            <p:cNvCxnSpPr>
              <a:cxnSpLocks noChangeShapeType="1"/>
              <a:stCxn id="47" idx="5"/>
              <a:endCxn id="48" idx="2"/>
            </p:cNvCxnSpPr>
            <p:nvPr/>
          </p:nvCxnSpPr>
          <p:spPr bwMode="auto">
            <a:xfrm rot="5400000" flipH="1" flipV="1">
              <a:off x="5335048" y="4815658"/>
              <a:ext cx="400234" cy="688260"/>
            </a:xfrm>
            <a:prstGeom prst="curvedConnector4">
              <a:avLst>
                <a:gd name="adj1" fmla="val -57116"/>
                <a:gd name="adj2" fmla="val 62046"/>
              </a:avLst>
            </a:prstGeom>
            <a:noFill/>
            <a:ln w="9525" algn="ctr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984" name="구부러진 연결선 52"/>
            <p:cNvCxnSpPr>
              <a:cxnSpLocks noChangeShapeType="1"/>
              <a:stCxn id="48" idx="7"/>
              <a:endCxn id="49" idx="5"/>
            </p:cNvCxnSpPr>
            <p:nvPr/>
          </p:nvCxnSpPr>
          <p:spPr bwMode="auto">
            <a:xfrm rot="5400000" flipH="1" flipV="1">
              <a:off x="6810382" y="4001797"/>
              <a:ext cx="592802" cy="522476"/>
            </a:xfrm>
            <a:prstGeom prst="curvedConnector3">
              <a:avLst>
                <a:gd name="adj1" fmla="val 50000"/>
              </a:avLst>
            </a:prstGeom>
            <a:noFill/>
            <a:ln w="9525" algn="ctr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985" name="Shape 33"/>
            <p:cNvCxnSpPr>
              <a:cxnSpLocks noChangeShapeType="1"/>
              <a:stCxn id="49" idx="0"/>
              <a:endCxn id="45" idx="4"/>
            </p:cNvCxnSpPr>
            <p:nvPr/>
          </p:nvCxnSpPr>
          <p:spPr bwMode="auto">
            <a:xfrm rot="-5400000" flipH="1" flipV="1">
              <a:off x="6096994" y="2564986"/>
              <a:ext cx="435398" cy="1306191"/>
            </a:xfrm>
            <a:prstGeom prst="curvedConnector5">
              <a:avLst>
                <a:gd name="adj1" fmla="val -52505"/>
                <a:gd name="adj2" fmla="val 50000"/>
                <a:gd name="adj3" fmla="val 152505"/>
              </a:avLst>
            </a:prstGeom>
            <a:noFill/>
            <a:ln w="9525" algn="ctr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8986" name="TextBox 34"/>
            <p:cNvSpPr txBox="1">
              <a:spLocks noChangeArrowheads="1"/>
            </p:cNvSpPr>
            <p:nvPr/>
          </p:nvSpPr>
          <p:spPr bwMode="auto">
            <a:xfrm>
              <a:off x="5013524" y="3887924"/>
              <a:ext cx="13681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사회적경제네트워크</a:t>
              </a:r>
            </a:p>
          </p:txBody>
        </p:sp>
        <p:sp>
          <p:nvSpPr>
            <p:cNvPr id="168987" name="직사각형 55"/>
            <p:cNvSpPr>
              <a:spLocks noChangeArrowheads="1"/>
            </p:cNvSpPr>
            <p:nvPr/>
          </p:nvSpPr>
          <p:spPr bwMode="auto">
            <a:xfrm>
              <a:off x="-459084" y="5976156"/>
              <a:ext cx="8064896" cy="864096"/>
            </a:xfrm>
            <a:prstGeom prst="rect">
              <a:avLst/>
            </a:prstGeom>
            <a:solidFill>
              <a:srgbClr val="FFFFFF"/>
            </a:solidFill>
            <a:ln w="57150" algn="ctr">
              <a:solidFill>
                <a:srgbClr val="C0504D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400">
                  <a:solidFill>
                    <a:srgbClr val="000000"/>
                  </a:solidFill>
                </a:rPr>
                <a:t>사회생태계의 관점에서 협력적</a:t>
              </a:r>
              <a:r>
                <a:rPr kumimoji="0" lang="en-US" altLang="ko-KR" sz="1400">
                  <a:solidFill>
                    <a:srgbClr val="000000"/>
                  </a:solidFill>
                </a:rPr>
                <a:t>-</a:t>
              </a:r>
              <a:r>
                <a:rPr kumimoji="0" lang="ko-KR" altLang="en-US" sz="1400">
                  <a:solidFill>
                    <a:srgbClr val="000000"/>
                  </a:solidFill>
                </a:rPr>
                <a:t>이타적 공진화</a:t>
              </a:r>
              <a:r>
                <a:rPr kumimoji="0" lang="en-US" altLang="ko-KR" sz="1400">
                  <a:solidFill>
                    <a:srgbClr val="000000"/>
                  </a:solidFill>
                </a:rPr>
                <a:t>(Co-evolution)</a:t>
              </a:r>
              <a:r>
                <a:rPr kumimoji="0" lang="ko-KR" altLang="en-US" sz="1400">
                  <a:solidFill>
                    <a:srgbClr val="000000"/>
                  </a:solidFill>
                </a:rPr>
                <a:t>를 통한 </a:t>
              </a:r>
              <a:endParaRPr kumimoji="0" lang="en-US" altLang="ko-KR" sz="1400">
                <a:solidFill>
                  <a:srgbClr val="000000"/>
                </a:solidFill>
              </a:endParaRPr>
            </a:p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400">
                  <a:solidFill>
                    <a:srgbClr val="000000"/>
                  </a:solidFill>
                </a:rPr>
                <a:t>상생과 협력의 선순환을 추구</a:t>
              </a:r>
            </a:p>
          </p:txBody>
        </p:sp>
        <p:sp>
          <p:nvSpPr>
            <p:cNvPr id="168988" name="직사각형 56"/>
            <p:cNvSpPr>
              <a:spLocks noChangeArrowheads="1"/>
            </p:cNvSpPr>
            <p:nvPr/>
          </p:nvSpPr>
          <p:spPr bwMode="auto">
            <a:xfrm>
              <a:off x="1844577" y="2663788"/>
              <a:ext cx="504651" cy="1944216"/>
            </a:xfrm>
            <a:prstGeom prst="rect">
              <a:avLst/>
            </a:prstGeom>
            <a:solidFill>
              <a:srgbClr val="4F81BD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ko-KR" sz="1200">
                  <a:solidFill>
                    <a:srgbClr val="FFFFFF"/>
                  </a:solidFill>
                </a:rPr>
                <a:t>-------</a:t>
              </a: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168989" name="직사각형 57"/>
            <p:cNvSpPr>
              <a:spLocks noChangeArrowheads="1"/>
            </p:cNvSpPr>
            <p:nvPr/>
          </p:nvSpPr>
          <p:spPr bwMode="auto">
            <a:xfrm>
              <a:off x="2493244" y="2663788"/>
              <a:ext cx="504651" cy="1944216"/>
            </a:xfrm>
            <a:prstGeom prst="rect">
              <a:avLst/>
            </a:prstGeom>
            <a:solidFill>
              <a:srgbClr val="4F81BD"/>
            </a:solidFill>
            <a:ln w="25400" algn="ctr">
              <a:solidFill>
                <a:srgbClr val="385D8A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ko-KR" sz="1200">
                  <a:solidFill>
                    <a:srgbClr val="FFFFFF"/>
                  </a:solidFill>
                </a:rPr>
                <a:t>-------</a:t>
              </a: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</a:t>
            </a:r>
            <a:r>
              <a:rPr dirty="0" smtClean="0"/>
              <a:t> </a:t>
            </a:r>
            <a:r>
              <a:rPr dirty="0" err="1" smtClean="0"/>
              <a:t>개념과</a:t>
            </a:r>
            <a:r>
              <a:rPr dirty="0" smtClean="0"/>
              <a:t> </a:t>
            </a:r>
            <a:r>
              <a:rPr dirty="0" err="1" smtClean="0"/>
              <a:t>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D170A3-6166-464C-98FC-CC82056FC09B}" type="slidenum">
              <a:rPr lang="ko-KR" altLang="en-US" smtClean="0"/>
              <a:pPr>
                <a:defRPr/>
              </a:pPr>
              <a:t>173</a:t>
            </a:fld>
            <a:endParaRPr lang="ko-KR" altLang="en-US" dirty="0"/>
          </a:p>
        </p:txBody>
      </p:sp>
      <p:grpSp>
        <p:nvGrpSpPr>
          <p:cNvPr id="169988" name="그룹 6"/>
          <p:cNvGrpSpPr>
            <a:grpSpLocks/>
          </p:cNvGrpSpPr>
          <p:nvPr/>
        </p:nvGrpSpPr>
        <p:grpSpPr bwMode="auto">
          <a:xfrm>
            <a:off x="242888" y="1158875"/>
            <a:ext cx="858837" cy="1166813"/>
            <a:chOff x="699227" y="7372392"/>
            <a:chExt cx="855585" cy="1167837"/>
          </a:xfrm>
        </p:grpSpPr>
        <p:sp>
          <p:nvSpPr>
            <p:cNvPr id="8" name="TextBox 7"/>
            <p:cNvSpPr txBox="1"/>
            <p:nvPr/>
          </p:nvSpPr>
          <p:spPr>
            <a:xfrm>
              <a:off x="699227" y="7677459"/>
              <a:ext cx="855585" cy="862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발전을 위한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이론적 관점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0000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9990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991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9992" name="그룹 15"/>
          <p:cNvGrpSpPr>
            <a:grpSpLocks/>
          </p:cNvGrpSpPr>
          <p:nvPr/>
        </p:nvGrpSpPr>
        <p:grpSpPr bwMode="auto">
          <a:xfrm>
            <a:off x="1112838" y="1368425"/>
            <a:ext cx="5378450" cy="2787650"/>
            <a:chOff x="1113025" y="1368425"/>
            <a:chExt cx="5562600" cy="2787650"/>
          </a:xfrm>
        </p:grpSpPr>
        <p:sp>
          <p:nvSpPr>
            <p:cNvPr id="169993" name="직사각형 35"/>
            <p:cNvSpPr>
              <a:spLocks noChangeArrowheads="1"/>
            </p:cNvSpPr>
            <p:nvPr/>
          </p:nvSpPr>
          <p:spPr bwMode="auto">
            <a:xfrm>
              <a:off x="1113025" y="1804988"/>
              <a:ext cx="2635250" cy="2351087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9BBB59"/>
              </a:solidFill>
              <a:miter lim="800000"/>
              <a:headEnd/>
              <a:tailEnd/>
            </a:ln>
          </p:spPr>
          <p:txBody>
            <a:bodyPr anchor="ctr"/>
            <a:lstStyle>
              <a:lvl1pPr marL="88900" indent="-889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latinLnBrk="0" hangingPunct="1">
                <a:lnSpc>
                  <a:spcPct val="150000"/>
                </a:lnSpc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4F6228"/>
                  </a:solidFill>
                </a:rPr>
                <a:t>지역사회는 사회적기업 실천 활동이 활발한 곳</a:t>
              </a:r>
              <a:endParaRPr kumimoji="0" lang="en-US" altLang="ko-KR" sz="1200">
                <a:solidFill>
                  <a:srgbClr val="4F6228"/>
                </a:solidFill>
              </a:endParaRPr>
            </a:p>
            <a:p>
              <a:pPr defTabSz="914400" eaLnBrk="1" latinLnBrk="0" hangingPunct="1">
                <a:lnSpc>
                  <a:spcPct val="150000"/>
                </a:lnSpc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4F6228"/>
                  </a:solidFill>
                </a:rPr>
                <a:t>사회적경제와 사회적경제 생태계의 동반 성장 전략</a:t>
              </a:r>
            </a:p>
          </p:txBody>
        </p:sp>
        <p:sp>
          <p:nvSpPr>
            <p:cNvPr id="37" name="양쪽 모서리가 둥근 사각형 36"/>
            <p:cNvSpPr/>
            <p:nvPr/>
          </p:nvSpPr>
          <p:spPr>
            <a:xfrm rot="10800000">
              <a:off x="1113025" y="1368425"/>
              <a:ext cx="2635175" cy="655638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9BBB59"/>
            </a:solidFill>
            <a:ln w="25400" cap="flat" cmpd="sng" algn="ctr">
              <a:solidFill>
                <a:srgbClr val="9BBB59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169995" name="직사각형 37"/>
            <p:cNvSpPr>
              <a:spLocks noChangeArrowheads="1"/>
            </p:cNvSpPr>
            <p:nvPr/>
          </p:nvSpPr>
          <p:spPr bwMode="auto">
            <a:xfrm>
              <a:off x="1454338" y="1420813"/>
              <a:ext cx="1963737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600" b="1">
                  <a:solidFill>
                    <a:srgbClr val="FFFFFF"/>
                  </a:solidFill>
                </a:rPr>
                <a:t>지역사회</a:t>
              </a:r>
              <a:r>
                <a:rPr kumimoji="0" lang="ko-KR" altLang="en-US" sz="1200" b="1">
                  <a:solidFill>
                    <a:srgbClr val="FFFFFF"/>
                  </a:solidFill>
                </a:rPr>
                <a:t> 기반의 </a:t>
              </a:r>
              <a:endParaRPr kumimoji="0" lang="en-US" altLang="ko-KR" sz="1200" b="1">
                <a:solidFill>
                  <a:srgbClr val="FFFFFF"/>
                </a:solidFill>
              </a:endParaRPr>
            </a:p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 b="1">
                  <a:solidFill>
                    <a:srgbClr val="FFFFFF"/>
                  </a:solidFill>
                </a:rPr>
                <a:t>사회적경제 생태계 발전 전략</a:t>
              </a:r>
            </a:p>
          </p:txBody>
        </p:sp>
        <p:sp>
          <p:nvSpPr>
            <p:cNvPr id="169996" name="직사각형 38"/>
            <p:cNvSpPr>
              <a:spLocks noChangeArrowheads="1"/>
            </p:cNvSpPr>
            <p:nvPr/>
          </p:nvSpPr>
          <p:spPr bwMode="auto">
            <a:xfrm>
              <a:off x="4038788" y="1804988"/>
              <a:ext cx="2636837" cy="2351087"/>
            </a:xfrm>
            <a:prstGeom prst="rect">
              <a:avLst/>
            </a:prstGeom>
            <a:solidFill>
              <a:srgbClr val="FFFFFF"/>
            </a:solidFill>
            <a:ln w="25400" algn="ctr">
              <a:solidFill>
                <a:srgbClr val="F79646"/>
              </a:solidFill>
              <a:miter lim="800000"/>
              <a:headEnd/>
              <a:tailEnd/>
            </a:ln>
          </p:spPr>
          <p:txBody>
            <a:bodyPr anchor="ctr"/>
            <a:lstStyle>
              <a:lvl1pPr marL="88900" indent="-889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latinLnBrk="0" hangingPunct="1">
                <a:lnSpc>
                  <a:spcPct val="150000"/>
                </a:lnSpc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4F6228"/>
                  </a:solidFill>
                </a:rPr>
                <a:t>지역사회와 파트너 관계</a:t>
              </a:r>
              <a:r>
                <a:rPr kumimoji="0" lang="en-US" altLang="ko-KR" sz="1200">
                  <a:solidFill>
                    <a:srgbClr val="4F6228"/>
                  </a:solidFill>
                </a:rPr>
                <a:t>, </a:t>
              </a:r>
              <a:r>
                <a:rPr kumimoji="0" lang="ko-KR" altLang="en-US" sz="1200">
                  <a:solidFill>
                    <a:srgbClr val="4F6228"/>
                  </a:solidFill>
                </a:rPr>
                <a:t>민주적 의사결정구조의 도입 등 조직의 지향 뿐 아니라 생산</a:t>
              </a:r>
              <a:r>
                <a:rPr kumimoji="0" lang="en-US" altLang="ko-KR" sz="1200">
                  <a:solidFill>
                    <a:srgbClr val="4F6228"/>
                  </a:solidFill>
                </a:rPr>
                <a:t>, </a:t>
              </a:r>
              <a:r>
                <a:rPr kumimoji="0" lang="ko-KR" altLang="en-US" sz="1200">
                  <a:solidFill>
                    <a:srgbClr val="4F6228"/>
                  </a:solidFill>
                </a:rPr>
                <a:t>판매</a:t>
              </a:r>
              <a:r>
                <a:rPr kumimoji="0" lang="en-US" altLang="ko-KR" sz="1200">
                  <a:solidFill>
                    <a:srgbClr val="4F6228"/>
                  </a:solidFill>
                </a:rPr>
                <a:t>, </a:t>
              </a:r>
              <a:r>
                <a:rPr kumimoji="0" lang="ko-KR" altLang="en-US" sz="1200">
                  <a:solidFill>
                    <a:srgbClr val="4F6228"/>
                  </a:solidFill>
                </a:rPr>
                <a:t>성과</a:t>
              </a:r>
              <a:r>
                <a:rPr kumimoji="0" lang="en-US" altLang="ko-KR" sz="1200">
                  <a:solidFill>
                    <a:srgbClr val="4F6228"/>
                  </a:solidFill>
                </a:rPr>
                <a:t>, </a:t>
              </a:r>
              <a:r>
                <a:rPr kumimoji="0" lang="ko-KR" altLang="en-US" sz="1200">
                  <a:solidFill>
                    <a:srgbClr val="4F6228"/>
                  </a:solidFill>
                </a:rPr>
                <a:t>인력</a:t>
              </a:r>
              <a:r>
                <a:rPr kumimoji="0" lang="en-US" altLang="ko-KR" sz="1200">
                  <a:solidFill>
                    <a:srgbClr val="4F6228"/>
                  </a:solidFill>
                </a:rPr>
                <a:t>, </a:t>
              </a:r>
              <a:r>
                <a:rPr kumimoji="0" lang="ko-KR" altLang="en-US" sz="1200">
                  <a:solidFill>
                    <a:srgbClr val="4F6228"/>
                  </a:solidFill>
                </a:rPr>
                <a:t>재정 등 조직운영의 다양한 측면에서 새로운 방법으로 조직을 운영하는 것</a:t>
              </a:r>
            </a:p>
          </p:txBody>
        </p:sp>
        <p:sp>
          <p:nvSpPr>
            <p:cNvPr id="59" name="양쪽 모서리가 둥근 사각형 58"/>
            <p:cNvSpPr/>
            <p:nvPr/>
          </p:nvSpPr>
          <p:spPr>
            <a:xfrm rot="10800000">
              <a:off x="4038808" y="1368425"/>
              <a:ext cx="2636817" cy="655638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169998" name="직사각형 59"/>
            <p:cNvSpPr>
              <a:spLocks noChangeArrowheads="1"/>
            </p:cNvSpPr>
            <p:nvPr/>
          </p:nvSpPr>
          <p:spPr bwMode="auto">
            <a:xfrm>
              <a:off x="4380100" y="1420813"/>
              <a:ext cx="1963738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600" b="1">
                  <a:solidFill>
                    <a:srgbClr val="FFFFFF"/>
                  </a:solidFill>
                </a:rPr>
                <a:t>혁신성</a:t>
              </a:r>
              <a:r>
                <a:rPr kumimoji="0" lang="ko-KR" altLang="en-US" sz="1200" b="1">
                  <a:solidFill>
                    <a:srgbClr val="FFFFFF"/>
                  </a:solidFill>
                </a:rPr>
                <a:t> 기반의 </a:t>
              </a:r>
              <a:endParaRPr kumimoji="0" lang="en-US" altLang="ko-KR" sz="1200" b="1">
                <a:solidFill>
                  <a:srgbClr val="FFFFFF"/>
                </a:solidFill>
              </a:endParaRPr>
            </a:p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200" b="1">
                  <a:solidFill>
                    <a:srgbClr val="FFFFFF"/>
                  </a:solidFill>
                </a:rPr>
                <a:t>사회적경제 생태계 발전 전략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</a:t>
            </a:r>
            <a:r>
              <a:rPr dirty="0" smtClean="0"/>
              <a:t> </a:t>
            </a:r>
            <a:r>
              <a:rPr dirty="0" err="1" smtClean="0"/>
              <a:t>개념과</a:t>
            </a:r>
            <a:r>
              <a:rPr dirty="0" smtClean="0"/>
              <a:t> </a:t>
            </a:r>
            <a:r>
              <a:rPr dirty="0" err="1" smtClean="0"/>
              <a:t>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E848C-3E68-4478-BD51-E93AE0122CA5}" type="slidenum">
              <a:rPr lang="ko-KR" altLang="en-US" smtClean="0"/>
              <a:pPr>
                <a:defRPr/>
              </a:pPr>
              <a:t>174</a:t>
            </a:fld>
            <a:endParaRPr lang="ko-KR" altLang="en-US" dirty="0"/>
          </a:p>
        </p:txBody>
      </p:sp>
      <p:grpSp>
        <p:nvGrpSpPr>
          <p:cNvPr id="171012" name="그룹 6"/>
          <p:cNvGrpSpPr>
            <a:grpSpLocks/>
          </p:cNvGrpSpPr>
          <p:nvPr/>
        </p:nvGrpSpPr>
        <p:grpSpPr bwMode="auto">
          <a:xfrm>
            <a:off x="242888" y="1158875"/>
            <a:ext cx="858837" cy="1166813"/>
            <a:chOff x="699227" y="7372392"/>
            <a:chExt cx="855585" cy="1167837"/>
          </a:xfrm>
        </p:grpSpPr>
        <p:sp>
          <p:nvSpPr>
            <p:cNvPr id="8" name="TextBox 7"/>
            <p:cNvSpPr txBox="1"/>
            <p:nvPr/>
          </p:nvSpPr>
          <p:spPr>
            <a:xfrm>
              <a:off x="699227" y="7677459"/>
              <a:ext cx="855585" cy="862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발전을 위한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이론적 관점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1031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71014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5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6" name="직사각형 30"/>
          <p:cNvSpPr>
            <a:spLocks noChangeArrowheads="1"/>
          </p:cNvSpPr>
          <p:nvPr/>
        </p:nvSpPr>
        <p:spPr bwMode="auto">
          <a:xfrm>
            <a:off x="1087438" y="1765300"/>
            <a:ext cx="5403850" cy="30226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8064A2"/>
            </a:solidFill>
            <a:miter lim="800000"/>
            <a:headEnd/>
            <a:tailEnd/>
          </a:ln>
        </p:spPr>
        <p:txBody>
          <a:bodyPr anchor="ctr"/>
          <a:lstStyle>
            <a:lvl1pPr marL="88900" indent="-88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4F6228"/>
              </a:solidFill>
            </a:endParaRPr>
          </a:p>
        </p:txBody>
      </p:sp>
      <p:sp>
        <p:nvSpPr>
          <p:cNvPr id="32" name="양쪽 모서리가 둥근 사각형 31"/>
          <p:cNvSpPr/>
          <p:nvPr/>
        </p:nvSpPr>
        <p:spPr>
          <a:xfrm rot="10800000">
            <a:off x="1087438" y="1368425"/>
            <a:ext cx="5403850" cy="595313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171018" name="직사각형 32"/>
          <p:cNvSpPr>
            <a:spLocks noChangeArrowheads="1"/>
          </p:cNvSpPr>
          <p:nvPr/>
        </p:nvSpPr>
        <p:spPr bwMode="auto">
          <a:xfrm>
            <a:off x="1347788" y="1466850"/>
            <a:ext cx="4953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600" b="1">
                <a:solidFill>
                  <a:srgbClr val="FFFFFF"/>
                </a:solidFill>
              </a:rPr>
              <a:t>진화론적</a:t>
            </a:r>
            <a:r>
              <a:rPr kumimoji="0" lang="ko-KR" altLang="en-US" sz="1200" b="1">
                <a:solidFill>
                  <a:srgbClr val="FFFFFF"/>
                </a:solidFill>
              </a:rPr>
              <a:t> 관점의 생태계 발전전략</a:t>
            </a:r>
          </a:p>
        </p:txBody>
      </p:sp>
      <p:cxnSp>
        <p:nvCxnSpPr>
          <p:cNvPr id="171019" name="직선 화살표 연결선 43"/>
          <p:cNvCxnSpPr>
            <a:cxnSpLocks noChangeShapeType="1"/>
            <a:stCxn id="171021" idx="3"/>
            <a:endCxn id="171024" idx="1"/>
          </p:cNvCxnSpPr>
          <p:nvPr/>
        </p:nvCxnSpPr>
        <p:spPr bwMode="auto">
          <a:xfrm>
            <a:off x="2817813" y="3387725"/>
            <a:ext cx="139700" cy="0"/>
          </a:xfrm>
          <a:prstGeom prst="straightConnector1">
            <a:avLst/>
          </a:prstGeom>
          <a:noFill/>
          <a:ln w="28575" algn="ctr">
            <a:solidFill>
              <a:srgbClr val="5B4A42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1020" name="직선 화살표 연결선 44"/>
          <p:cNvCxnSpPr>
            <a:cxnSpLocks noChangeShapeType="1"/>
            <a:stCxn id="171024" idx="3"/>
            <a:endCxn id="171027" idx="1"/>
          </p:cNvCxnSpPr>
          <p:nvPr/>
        </p:nvCxnSpPr>
        <p:spPr bwMode="auto">
          <a:xfrm>
            <a:off x="4624388" y="3387725"/>
            <a:ext cx="139700" cy="0"/>
          </a:xfrm>
          <a:prstGeom prst="straightConnector1">
            <a:avLst/>
          </a:prstGeom>
          <a:noFill/>
          <a:ln w="28575" algn="ctr">
            <a:solidFill>
              <a:srgbClr val="5B4A42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1021" name="직사각형 33"/>
          <p:cNvSpPr>
            <a:spLocks noChangeArrowheads="1"/>
          </p:cNvSpPr>
          <p:nvPr/>
        </p:nvSpPr>
        <p:spPr bwMode="auto">
          <a:xfrm>
            <a:off x="1149350" y="2162175"/>
            <a:ext cx="1668463" cy="24511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5B4A4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171022" name="모서리가 둥근 직사각형 40"/>
          <p:cNvSpPr>
            <a:spLocks noChangeArrowheads="1"/>
          </p:cNvSpPr>
          <p:nvPr/>
        </p:nvSpPr>
        <p:spPr bwMode="auto">
          <a:xfrm>
            <a:off x="1249363" y="2262188"/>
            <a:ext cx="1493837" cy="296862"/>
          </a:xfrm>
          <a:prstGeom prst="roundRect">
            <a:avLst>
              <a:gd name="adj" fmla="val 50000"/>
            </a:avLst>
          </a:prstGeom>
          <a:solidFill>
            <a:srgbClr val="77933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>
                <a:solidFill>
                  <a:srgbClr val="FFFFFF"/>
                </a:solidFill>
              </a:rPr>
              <a:t>변이</a:t>
            </a:r>
          </a:p>
        </p:txBody>
      </p:sp>
      <p:sp>
        <p:nvSpPr>
          <p:cNvPr id="171023" name="TextBox 18"/>
          <p:cNvSpPr txBox="1">
            <a:spLocks noChangeArrowheads="1"/>
          </p:cNvSpPr>
          <p:nvPr/>
        </p:nvSpPr>
        <p:spPr bwMode="auto">
          <a:xfrm>
            <a:off x="1185863" y="2708275"/>
            <a:ext cx="1643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>
                <a:solidFill>
                  <a:srgbClr val="000000"/>
                </a:solidFill>
              </a:rPr>
              <a:t>다양성 확보</a:t>
            </a:r>
            <a:endParaRPr kumimoji="0" lang="en-US" altLang="ko-KR" sz="12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  <a:buFontTx/>
              <a:buChar char="-"/>
            </a:pPr>
            <a:r>
              <a:rPr kumimoji="0" lang="ko-KR" altLang="en-US" sz="1200">
                <a:solidFill>
                  <a:srgbClr val="000000"/>
                </a:solidFill>
              </a:rPr>
              <a:t> 혁신적 사회적기업가</a:t>
            </a:r>
            <a:endParaRPr kumimoji="0" lang="en-US" altLang="ko-KR" sz="12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  <a:buFontTx/>
              <a:buChar char="-"/>
            </a:pPr>
            <a:r>
              <a:rPr kumimoji="0" lang="en-US" altLang="ko-KR" sz="1200">
                <a:solidFill>
                  <a:srgbClr val="000000"/>
                </a:solidFill>
              </a:rPr>
              <a:t> </a:t>
            </a:r>
            <a:r>
              <a:rPr kumimoji="0" lang="ko-KR" altLang="en-US" sz="1200">
                <a:solidFill>
                  <a:srgbClr val="000000"/>
                </a:solidFill>
              </a:rPr>
              <a:t>혁신적 비즈니스 모델</a:t>
            </a:r>
            <a:endParaRPr kumimoji="0" lang="en-US" altLang="ko-KR" sz="12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  <a:buFontTx/>
              <a:buChar char="-"/>
            </a:pPr>
            <a:r>
              <a:rPr kumimoji="0" lang="en-US" altLang="ko-KR" sz="1200">
                <a:solidFill>
                  <a:srgbClr val="000000"/>
                </a:solidFill>
              </a:rPr>
              <a:t> </a:t>
            </a:r>
            <a:r>
              <a:rPr kumimoji="0" lang="ko-KR" altLang="en-US" sz="1200">
                <a:solidFill>
                  <a:srgbClr val="000000"/>
                </a:solidFill>
              </a:rPr>
              <a:t>새로운 비즈니스 실험</a:t>
            </a:r>
          </a:p>
        </p:txBody>
      </p:sp>
      <p:sp>
        <p:nvSpPr>
          <p:cNvPr id="171024" name="직사각형 34"/>
          <p:cNvSpPr>
            <a:spLocks noChangeArrowheads="1"/>
          </p:cNvSpPr>
          <p:nvPr/>
        </p:nvSpPr>
        <p:spPr bwMode="auto">
          <a:xfrm>
            <a:off x="2957513" y="2162175"/>
            <a:ext cx="1666875" cy="24511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5B4A4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171025" name="모서리가 둥근 직사각형 41"/>
          <p:cNvSpPr>
            <a:spLocks noChangeArrowheads="1"/>
          </p:cNvSpPr>
          <p:nvPr/>
        </p:nvSpPr>
        <p:spPr bwMode="auto">
          <a:xfrm>
            <a:off x="3032125" y="2262188"/>
            <a:ext cx="1492250" cy="296862"/>
          </a:xfrm>
          <a:prstGeom prst="roundRect">
            <a:avLst>
              <a:gd name="adj" fmla="val 50000"/>
            </a:avLst>
          </a:prstGeom>
          <a:solidFill>
            <a:srgbClr val="77933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>
                <a:solidFill>
                  <a:srgbClr val="FFFFFF"/>
                </a:solidFill>
              </a:rPr>
              <a:t>선택</a:t>
            </a:r>
          </a:p>
        </p:txBody>
      </p:sp>
      <p:sp>
        <p:nvSpPr>
          <p:cNvPr id="171026" name="TextBox 19"/>
          <p:cNvSpPr txBox="1">
            <a:spLocks noChangeArrowheads="1"/>
          </p:cNvSpPr>
          <p:nvPr/>
        </p:nvSpPr>
        <p:spPr bwMode="auto">
          <a:xfrm>
            <a:off x="3013075" y="2708275"/>
            <a:ext cx="1692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>
                <a:solidFill>
                  <a:srgbClr val="000000"/>
                </a:solidFill>
              </a:rPr>
              <a:t>시장</a:t>
            </a:r>
            <a:r>
              <a:rPr kumimoji="0" lang="en-US" altLang="ko-KR" sz="1200">
                <a:solidFill>
                  <a:srgbClr val="000000"/>
                </a:solidFill>
              </a:rPr>
              <a:t>(</a:t>
            </a:r>
            <a:r>
              <a:rPr kumimoji="0" lang="ko-KR" altLang="en-US" sz="1200">
                <a:solidFill>
                  <a:srgbClr val="000000"/>
                </a:solidFill>
              </a:rPr>
              <a:t>제품</a:t>
            </a:r>
            <a:r>
              <a:rPr kumimoji="0" lang="en-US" altLang="ko-KR" sz="1200">
                <a:solidFill>
                  <a:srgbClr val="000000"/>
                </a:solidFill>
              </a:rPr>
              <a:t>/</a:t>
            </a:r>
            <a:r>
              <a:rPr kumimoji="0" lang="ko-KR" altLang="en-US" sz="1200">
                <a:solidFill>
                  <a:srgbClr val="000000"/>
                </a:solidFill>
              </a:rPr>
              <a:t>서비스</a:t>
            </a:r>
            <a:r>
              <a:rPr kumimoji="0" lang="en-US" altLang="ko-KR" sz="1200">
                <a:solidFill>
                  <a:srgbClr val="000000"/>
                </a:solidFill>
              </a:rPr>
              <a:t>, </a:t>
            </a:r>
            <a:r>
              <a:rPr kumimoji="0" lang="ko-KR" altLang="en-US" sz="1200">
                <a:solidFill>
                  <a:srgbClr val="000000"/>
                </a:solidFill>
              </a:rPr>
              <a:t>자본</a:t>
            </a:r>
            <a:r>
              <a:rPr kumimoji="0" lang="en-US" altLang="ko-KR" sz="1200">
                <a:solidFill>
                  <a:srgbClr val="000000"/>
                </a:solidFill>
              </a:rPr>
              <a:t>, </a:t>
            </a:r>
            <a:r>
              <a:rPr kumimoji="0" lang="ko-KR" altLang="en-US" sz="1200">
                <a:solidFill>
                  <a:srgbClr val="000000"/>
                </a:solidFill>
              </a:rPr>
              <a:t>노동</a:t>
            </a:r>
            <a:r>
              <a:rPr kumimoji="0" lang="en-US" altLang="ko-KR" sz="1200">
                <a:solidFill>
                  <a:srgbClr val="000000"/>
                </a:solidFill>
              </a:rPr>
              <a:t>), </a:t>
            </a:r>
            <a:r>
              <a:rPr kumimoji="0" lang="ko-KR" altLang="en-US" sz="1200">
                <a:solidFill>
                  <a:srgbClr val="000000"/>
                </a:solidFill>
              </a:rPr>
              <a:t>제도</a:t>
            </a:r>
            <a:r>
              <a:rPr kumimoji="0" lang="en-US" altLang="ko-KR" sz="1200">
                <a:solidFill>
                  <a:srgbClr val="000000"/>
                </a:solidFill>
              </a:rPr>
              <a:t>(</a:t>
            </a:r>
            <a:r>
              <a:rPr kumimoji="0" lang="ko-KR" altLang="en-US" sz="1200">
                <a:solidFill>
                  <a:srgbClr val="000000"/>
                </a:solidFill>
              </a:rPr>
              <a:t>정부와 대기업 사회적기업 정책</a:t>
            </a:r>
            <a:r>
              <a:rPr kumimoji="0" lang="en-US" altLang="ko-KR" sz="1200">
                <a:solidFill>
                  <a:srgbClr val="000000"/>
                </a:solidFill>
              </a:rPr>
              <a:t>), </a:t>
            </a:r>
            <a:r>
              <a:rPr kumimoji="0" lang="ko-KR" altLang="en-US" sz="1200">
                <a:solidFill>
                  <a:srgbClr val="000000"/>
                </a:solidFill>
              </a:rPr>
              <a:t>네트워크 협력을 통한 우수한 사회적기업의 선택과 자원 집중</a:t>
            </a:r>
            <a:r>
              <a:rPr kumimoji="0" lang="en-US" altLang="ko-KR" sz="1200">
                <a:solidFill>
                  <a:srgbClr val="000000"/>
                </a:solidFill>
              </a:rPr>
              <a:t>, </a:t>
            </a:r>
            <a:r>
              <a:rPr kumimoji="0" lang="ko-KR" altLang="en-US" sz="1200">
                <a:solidFill>
                  <a:srgbClr val="000000"/>
                </a:solidFill>
              </a:rPr>
              <a:t>공공 및 새로운 시장 개발</a:t>
            </a:r>
            <a:r>
              <a:rPr kumimoji="0" lang="en-US" altLang="ko-KR" sz="1200">
                <a:solidFill>
                  <a:srgbClr val="000000"/>
                </a:solidFill>
              </a:rPr>
              <a:t>, </a:t>
            </a:r>
            <a:r>
              <a:rPr kumimoji="0" lang="ko-KR" altLang="en-US" sz="1200">
                <a:solidFill>
                  <a:srgbClr val="000000"/>
                </a:solidFill>
              </a:rPr>
              <a:t>사회적 자본 시장 육성</a:t>
            </a:r>
          </a:p>
        </p:txBody>
      </p:sp>
      <p:sp>
        <p:nvSpPr>
          <p:cNvPr id="171027" name="직사각형 39"/>
          <p:cNvSpPr>
            <a:spLocks noChangeArrowheads="1"/>
          </p:cNvSpPr>
          <p:nvPr/>
        </p:nvSpPr>
        <p:spPr bwMode="auto">
          <a:xfrm>
            <a:off x="4764088" y="2162175"/>
            <a:ext cx="1668462" cy="245110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5B4A4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171028" name="모서리가 둥근 직사각형 42"/>
          <p:cNvSpPr>
            <a:spLocks noChangeArrowheads="1"/>
          </p:cNvSpPr>
          <p:nvPr/>
        </p:nvSpPr>
        <p:spPr bwMode="auto">
          <a:xfrm>
            <a:off x="4838700" y="2262188"/>
            <a:ext cx="1493838" cy="296862"/>
          </a:xfrm>
          <a:prstGeom prst="roundRect">
            <a:avLst>
              <a:gd name="adj" fmla="val 50000"/>
            </a:avLst>
          </a:prstGeom>
          <a:solidFill>
            <a:srgbClr val="77933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>
                <a:solidFill>
                  <a:srgbClr val="FFFFFF"/>
                </a:solidFill>
              </a:rPr>
              <a:t>복제</a:t>
            </a:r>
          </a:p>
        </p:txBody>
      </p:sp>
      <p:sp>
        <p:nvSpPr>
          <p:cNvPr id="171029" name="TextBox 20"/>
          <p:cNvSpPr txBox="1">
            <a:spLocks noChangeArrowheads="1"/>
          </p:cNvSpPr>
          <p:nvPr/>
        </p:nvSpPr>
        <p:spPr bwMode="auto">
          <a:xfrm>
            <a:off x="4784725" y="2708275"/>
            <a:ext cx="1692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8900" indent="-88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내부 복제를 통한 비즈니스 성장</a:t>
            </a:r>
            <a:endParaRPr kumimoji="0" lang="en-US" altLang="ko-KR" sz="12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외부 복제를 통한 시장성장 및 사회혁신의 확산</a:t>
            </a:r>
            <a:r>
              <a:rPr kumimoji="0" lang="en-US" altLang="ko-KR" sz="1200">
                <a:solidFill>
                  <a:srgbClr val="000000"/>
                </a:solidFill>
              </a:rPr>
              <a:t>, </a:t>
            </a:r>
            <a:r>
              <a:rPr kumimoji="0" lang="ko-KR" altLang="en-US" sz="1200">
                <a:solidFill>
                  <a:srgbClr val="000000"/>
                </a:solidFill>
              </a:rPr>
              <a:t>소셜 프랜차이징 모색</a:t>
            </a:r>
            <a:r>
              <a:rPr kumimoji="0" lang="en-US" altLang="ko-KR" sz="1200">
                <a:solidFill>
                  <a:srgbClr val="000000"/>
                </a:solidFill>
              </a:rPr>
              <a:t>, </a:t>
            </a:r>
            <a:r>
              <a:rPr kumimoji="0" lang="ko-KR" altLang="en-US" sz="1200">
                <a:solidFill>
                  <a:srgbClr val="000000"/>
                </a:solidFill>
              </a:rPr>
              <a:t>성공이 입증된 사회적기업의 규모 확대와 성장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생태계</a:t>
            </a:r>
            <a:r>
              <a:rPr dirty="0" smtClean="0"/>
              <a:t> </a:t>
            </a:r>
            <a:r>
              <a:rPr dirty="0" err="1" smtClean="0"/>
              <a:t>개념과</a:t>
            </a:r>
            <a:r>
              <a:rPr dirty="0" smtClean="0"/>
              <a:t> </a:t>
            </a:r>
            <a:r>
              <a:rPr dirty="0" err="1" smtClean="0"/>
              <a:t>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58A074-137E-4384-9AC3-664DC381F049}" type="slidenum">
              <a:rPr lang="ko-KR" altLang="en-US" smtClean="0"/>
              <a:pPr>
                <a:defRPr/>
              </a:pPr>
              <a:t>175</a:t>
            </a:fld>
            <a:endParaRPr lang="ko-KR" altLang="en-US" dirty="0"/>
          </a:p>
        </p:txBody>
      </p:sp>
      <p:grpSp>
        <p:nvGrpSpPr>
          <p:cNvPr id="172036" name="그룹 6"/>
          <p:cNvGrpSpPr>
            <a:grpSpLocks/>
          </p:cNvGrpSpPr>
          <p:nvPr/>
        </p:nvGrpSpPr>
        <p:grpSpPr bwMode="auto">
          <a:xfrm>
            <a:off x="300038" y="1158875"/>
            <a:ext cx="744537" cy="858838"/>
            <a:chOff x="755574" y="7372392"/>
            <a:chExt cx="742894" cy="859556"/>
          </a:xfrm>
        </p:grpSpPr>
        <p:sp>
          <p:nvSpPr>
            <p:cNvPr id="8" name="TextBox 7"/>
            <p:cNvSpPr txBox="1"/>
            <p:nvPr/>
          </p:nvSpPr>
          <p:spPr>
            <a:xfrm>
              <a:off x="755574" y="7677447"/>
              <a:ext cx="742894" cy="5545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생태계의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구성요소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2061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72038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9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28"/>
          <p:cNvSpPr>
            <a:spLocks noChangeArrowheads="1"/>
          </p:cNvSpPr>
          <p:nvPr/>
        </p:nvSpPr>
        <p:spPr bwMode="auto">
          <a:xfrm>
            <a:off x="1069975" y="1517650"/>
            <a:ext cx="5372100" cy="2887663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438ACB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30" name="AutoShape 29"/>
          <p:cNvSpPr>
            <a:spLocks noChangeArrowheads="1"/>
          </p:cNvSpPr>
          <p:nvPr/>
        </p:nvSpPr>
        <p:spPr bwMode="gray">
          <a:xfrm>
            <a:off x="1722438" y="1368425"/>
            <a:ext cx="3819525" cy="334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4E7C"/>
              </a:gs>
              <a:gs pos="50000">
                <a:srgbClr val="2E73B3"/>
              </a:gs>
              <a:gs pos="100000">
                <a:srgbClr val="398AD5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31" name="AutoShape 30"/>
          <p:cNvSpPr>
            <a:spLocks noChangeArrowheads="1"/>
          </p:cNvSpPr>
          <p:nvPr/>
        </p:nvSpPr>
        <p:spPr bwMode="auto">
          <a:xfrm flipH="1">
            <a:off x="5391150" y="1441450"/>
            <a:ext cx="55563" cy="168275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32" name="AutoShape 31"/>
          <p:cNvSpPr>
            <a:spLocks noChangeArrowheads="1"/>
          </p:cNvSpPr>
          <p:nvPr/>
        </p:nvSpPr>
        <p:spPr bwMode="auto">
          <a:xfrm flipH="1">
            <a:off x="1800225" y="1441450"/>
            <a:ext cx="57150" cy="169863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33" name="Text Box 32"/>
          <p:cNvSpPr txBox="1">
            <a:spLocks noChangeArrowheads="1"/>
          </p:cNvSpPr>
          <p:nvPr/>
        </p:nvSpPr>
        <p:spPr bwMode="gray">
          <a:xfrm>
            <a:off x="2474913" y="1387475"/>
            <a:ext cx="2444750" cy="341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9" tIns="45715" rIns="91429" bIns="45715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auto" latin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 smtClean="0">
                <a:solidFill>
                  <a:srgbClr val="FFFFFF"/>
                </a:solidFill>
                <a:latin typeface="+mn-ea"/>
                <a:sym typeface="Wingdings 2" pitchFamily="18" charset="2"/>
              </a:rPr>
              <a:t>지역사회 </a:t>
            </a:r>
            <a:r>
              <a:rPr kumimoji="0" lang="ko-KR" altLang="en-US" sz="1400" b="1" kern="0" dirty="0" err="1" smtClean="0">
                <a:solidFill>
                  <a:srgbClr val="FFFFFF"/>
                </a:solidFill>
                <a:latin typeface="+mn-ea"/>
                <a:sym typeface="Wingdings 2" pitchFamily="18" charset="2"/>
              </a:rPr>
              <a:t>사회적경제</a:t>
            </a:r>
            <a:r>
              <a:rPr kumimoji="0" lang="ko-KR" altLang="en-US" sz="1400" b="1" kern="0" dirty="0" smtClean="0">
                <a:solidFill>
                  <a:srgbClr val="FFFFFF"/>
                </a:solidFill>
                <a:latin typeface="+mn-ea"/>
                <a:sym typeface="Wingdings 2" pitchFamily="18" charset="2"/>
              </a:rPr>
              <a:t> 생태계</a:t>
            </a:r>
          </a:p>
        </p:txBody>
      </p:sp>
      <p:sp>
        <p:nvSpPr>
          <p:cNvPr id="172045" name="모서리가 둥근 직사각형 33"/>
          <p:cNvSpPr>
            <a:spLocks noChangeArrowheads="1"/>
          </p:cNvSpPr>
          <p:nvPr/>
        </p:nvSpPr>
        <p:spPr bwMode="auto">
          <a:xfrm>
            <a:off x="1114425" y="1835150"/>
            <a:ext cx="2805113" cy="2905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F6D8E"/>
              </a:gs>
              <a:gs pos="50000">
                <a:srgbClr val="D299B0"/>
              </a:gs>
              <a:gs pos="100000">
                <a:srgbClr val="BF6D8E"/>
              </a:gs>
            </a:gsLst>
            <a:lin ang="5400000" scaled="1"/>
          </a:gra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FFFFFF"/>
                </a:solidFill>
              </a:rPr>
              <a:t>자본</a:t>
            </a:r>
            <a:r>
              <a:rPr lang="ko-KR" altLang="en-US" sz="1200" b="1">
                <a:solidFill>
                  <a:srgbClr val="FFFFFF"/>
                </a:solidFill>
                <a:sym typeface="Wingdings 2" pitchFamily="18" charset="2"/>
              </a:rPr>
              <a:t></a:t>
            </a:r>
            <a:r>
              <a:rPr lang="ko-KR" altLang="en-US" sz="1200" b="1">
                <a:solidFill>
                  <a:srgbClr val="FFFFFF"/>
                </a:solidFill>
              </a:rPr>
              <a:t>인프라</a:t>
            </a:r>
          </a:p>
        </p:txBody>
      </p:sp>
      <p:sp>
        <p:nvSpPr>
          <p:cNvPr id="172046" name="모서리가 둥근 직사각형 34"/>
          <p:cNvSpPr>
            <a:spLocks noChangeArrowheads="1"/>
          </p:cNvSpPr>
          <p:nvPr/>
        </p:nvSpPr>
        <p:spPr bwMode="auto">
          <a:xfrm>
            <a:off x="4292600" y="1835150"/>
            <a:ext cx="2103438" cy="2809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8080"/>
              </a:gs>
              <a:gs pos="50000">
                <a:srgbClr val="A7A7A7"/>
              </a:gs>
              <a:gs pos="100000">
                <a:srgbClr val="808080"/>
              </a:gs>
            </a:gsLst>
            <a:lin ang="5400000" scaled="1"/>
          </a:gra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FFFFFF"/>
                </a:solidFill>
              </a:rPr>
              <a:t>경제</a:t>
            </a:r>
            <a:r>
              <a:rPr lang="ko-KR" altLang="en-US" sz="1200" b="1">
                <a:solidFill>
                  <a:srgbClr val="FFFFFF"/>
                </a:solidFill>
                <a:sym typeface="Wingdings 2" pitchFamily="18" charset="2"/>
              </a:rPr>
              <a:t></a:t>
            </a:r>
            <a:r>
              <a:rPr lang="ko-KR" altLang="en-US" sz="1200" b="1">
                <a:solidFill>
                  <a:srgbClr val="FFFFFF"/>
                </a:solidFill>
              </a:rPr>
              <a:t>사회문화</a:t>
            </a:r>
            <a:r>
              <a:rPr lang="ko-KR" altLang="en-US" sz="1200" b="1">
                <a:solidFill>
                  <a:srgbClr val="FFFFFF"/>
                </a:solidFill>
                <a:sym typeface="Wingdings 2" pitchFamily="18" charset="2"/>
              </a:rPr>
              <a:t></a:t>
            </a:r>
            <a:r>
              <a:rPr lang="ko-KR" altLang="en-US" sz="1200" b="1">
                <a:solidFill>
                  <a:srgbClr val="FFFFFF"/>
                </a:solidFill>
              </a:rPr>
              <a:t>환경</a:t>
            </a:r>
          </a:p>
        </p:txBody>
      </p:sp>
      <p:sp>
        <p:nvSpPr>
          <p:cNvPr id="172047" name="직사각형 35"/>
          <p:cNvSpPr>
            <a:spLocks noChangeArrowheads="1"/>
          </p:cNvSpPr>
          <p:nvPr/>
        </p:nvSpPr>
        <p:spPr bwMode="auto">
          <a:xfrm>
            <a:off x="1128713" y="2209800"/>
            <a:ext cx="654050" cy="1308100"/>
          </a:xfrm>
          <a:prstGeom prst="rect">
            <a:avLst/>
          </a:prstGeom>
          <a:solidFill>
            <a:srgbClr val="E1B9C9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금융자본</a:t>
            </a:r>
          </a:p>
        </p:txBody>
      </p:sp>
      <p:sp>
        <p:nvSpPr>
          <p:cNvPr id="172048" name="직사각형 36"/>
          <p:cNvSpPr>
            <a:spLocks noChangeArrowheads="1"/>
          </p:cNvSpPr>
          <p:nvPr/>
        </p:nvSpPr>
        <p:spPr bwMode="auto">
          <a:xfrm>
            <a:off x="1830388" y="2209800"/>
            <a:ext cx="654050" cy="1308100"/>
          </a:xfrm>
          <a:prstGeom prst="rect">
            <a:avLst/>
          </a:prstGeom>
          <a:solidFill>
            <a:srgbClr val="E1B9C9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인적자본</a:t>
            </a:r>
          </a:p>
        </p:txBody>
      </p:sp>
      <p:sp>
        <p:nvSpPr>
          <p:cNvPr id="172049" name="직사각형 37"/>
          <p:cNvSpPr>
            <a:spLocks noChangeArrowheads="1"/>
          </p:cNvSpPr>
          <p:nvPr/>
        </p:nvSpPr>
        <p:spPr bwMode="auto">
          <a:xfrm>
            <a:off x="2530475" y="2209800"/>
            <a:ext cx="654050" cy="1308100"/>
          </a:xfrm>
          <a:prstGeom prst="rect">
            <a:avLst/>
          </a:prstGeom>
          <a:solidFill>
            <a:srgbClr val="E1B9C9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지식자본</a:t>
            </a:r>
          </a:p>
        </p:txBody>
      </p:sp>
      <p:sp>
        <p:nvSpPr>
          <p:cNvPr id="172050" name="직사각형 38"/>
          <p:cNvSpPr>
            <a:spLocks noChangeArrowheads="1"/>
          </p:cNvSpPr>
          <p:nvPr/>
        </p:nvSpPr>
        <p:spPr bwMode="auto">
          <a:xfrm>
            <a:off x="3232150" y="2209800"/>
            <a:ext cx="654050" cy="1308100"/>
          </a:xfrm>
          <a:prstGeom prst="rect">
            <a:avLst/>
          </a:prstGeom>
          <a:solidFill>
            <a:srgbClr val="E1B9C9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사회자본</a:t>
            </a:r>
          </a:p>
        </p:txBody>
      </p:sp>
      <p:sp>
        <p:nvSpPr>
          <p:cNvPr id="172051" name="직사각형 39"/>
          <p:cNvSpPr>
            <a:spLocks noChangeArrowheads="1"/>
          </p:cNvSpPr>
          <p:nvPr/>
        </p:nvSpPr>
        <p:spPr bwMode="auto">
          <a:xfrm>
            <a:off x="4292600" y="2209800"/>
            <a:ext cx="654050" cy="1308100"/>
          </a:xfrm>
          <a:prstGeom prst="rect">
            <a:avLst/>
          </a:prstGeom>
          <a:solidFill>
            <a:srgbClr val="BFBFBF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공공정책</a:t>
            </a:r>
          </a:p>
        </p:txBody>
      </p:sp>
      <p:sp>
        <p:nvSpPr>
          <p:cNvPr id="172052" name="직사각형 40"/>
          <p:cNvSpPr>
            <a:spLocks noChangeArrowheads="1"/>
          </p:cNvSpPr>
          <p:nvPr/>
        </p:nvSpPr>
        <p:spPr bwMode="auto">
          <a:xfrm>
            <a:off x="5040313" y="2209800"/>
            <a:ext cx="654050" cy="1308100"/>
          </a:xfrm>
          <a:prstGeom prst="rect">
            <a:avLst/>
          </a:prstGeom>
          <a:solidFill>
            <a:srgbClr val="BFBFBF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지역상황</a:t>
            </a:r>
          </a:p>
        </p:txBody>
      </p:sp>
      <p:sp>
        <p:nvSpPr>
          <p:cNvPr id="172053" name="직사각형 41"/>
          <p:cNvSpPr>
            <a:spLocks noChangeArrowheads="1"/>
          </p:cNvSpPr>
          <p:nvPr/>
        </p:nvSpPr>
        <p:spPr bwMode="auto">
          <a:xfrm>
            <a:off x="5741988" y="2209800"/>
            <a:ext cx="654050" cy="1308100"/>
          </a:xfrm>
          <a:prstGeom prst="rect">
            <a:avLst/>
          </a:prstGeom>
          <a:solidFill>
            <a:srgbClr val="BFBFBF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>
                <a:solidFill>
                  <a:srgbClr val="000000"/>
                </a:solidFill>
              </a:rPr>
              <a:t>지역문화</a:t>
            </a:r>
          </a:p>
        </p:txBody>
      </p:sp>
      <p:cxnSp>
        <p:nvCxnSpPr>
          <p:cNvPr id="172054" name="직선 화살표 연결선 42"/>
          <p:cNvCxnSpPr>
            <a:cxnSpLocks noChangeShapeType="1"/>
            <a:stCxn id="172050" idx="3"/>
            <a:endCxn id="172051" idx="1"/>
          </p:cNvCxnSpPr>
          <p:nvPr/>
        </p:nvCxnSpPr>
        <p:spPr bwMode="auto">
          <a:xfrm>
            <a:off x="3886200" y="2863850"/>
            <a:ext cx="406400" cy="0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 type="stealth" w="lg" len="med"/>
            <a:tailEnd type="stealth" w="lg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4" name="AutoShape 6"/>
          <p:cNvSpPr>
            <a:spLocks noChangeArrowheads="1"/>
          </p:cNvSpPr>
          <p:nvPr/>
        </p:nvSpPr>
        <p:spPr bwMode="gray">
          <a:xfrm>
            <a:off x="1208603" y="3929657"/>
            <a:ext cx="5094064" cy="3358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F9600"/>
              </a:gs>
              <a:gs pos="50000">
                <a:srgbClr val="99CC00"/>
              </a:gs>
              <a:gs pos="100000">
                <a:srgbClr val="99CC00">
                  <a:gamma/>
                  <a:shade val="38824"/>
                  <a:invGamma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 err="1" smtClean="0">
                <a:solidFill>
                  <a:sysClr val="window" lastClr="FFFFFF"/>
                </a:solidFill>
              </a:rPr>
              <a:t>사회적경제의</a:t>
            </a:r>
            <a:r>
              <a:rPr kumimoji="0" lang="ko-KR" altLang="en-US" sz="1400" b="1" kern="0" dirty="0" smtClean="0">
                <a:solidFill>
                  <a:sysClr val="window" lastClr="FFFFFF"/>
                </a:solidFill>
              </a:rPr>
              <a:t> 성장 및 발전</a:t>
            </a:r>
            <a:endParaRPr kumimoji="0" lang="ko-KR" altLang="en-US" sz="1400" b="1" kern="0" dirty="0">
              <a:solidFill>
                <a:sysClr val="window" lastClr="FFFFFF"/>
              </a:solidFill>
            </a:endParaRPr>
          </a:p>
        </p:txBody>
      </p:sp>
      <p:cxnSp>
        <p:nvCxnSpPr>
          <p:cNvPr id="172058" name="직선 화살표 연결선 44"/>
          <p:cNvCxnSpPr>
            <a:cxnSpLocks noChangeShapeType="1"/>
          </p:cNvCxnSpPr>
          <p:nvPr/>
        </p:nvCxnSpPr>
        <p:spPr bwMode="auto">
          <a:xfrm>
            <a:off x="2424113" y="3563938"/>
            <a:ext cx="0" cy="280987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 type="stealth" w="lg" len="med"/>
            <a:tailEnd type="stealth" w="lg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2059" name="직선 화살표 연결선 45"/>
          <p:cNvCxnSpPr>
            <a:cxnSpLocks noChangeShapeType="1"/>
          </p:cNvCxnSpPr>
          <p:nvPr/>
        </p:nvCxnSpPr>
        <p:spPr bwMode="auto">
          <a:xfrm>
            <a:off x="5461000" y="3563938"/>
            <a:ext cx="0" cy="280987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 type="stealth" w="lg" len="med"/>
            <a:tailEnd type="stealth" w="lg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Activity. </a:t>
            </a:r>
            <a:r>
              <a:rPr lang="ko-KR" altLang="en-US" dirty="0" smtClean="0"/>
              <a:t>이야기</a:t>
            </a:r>
            <a:r>
              <a:rPr lang="ko-KR" altLang="en-US" dirty="0" smtClean="0"/>
              <a:t>해봅시다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F390A8-3188-4F56-B082-4B6E574A2190}" type="slidenum">
              <a:rPr lang="ko-KR" altLang="en-US" smtClean="0"/>
              <a:pPr>
                <a:defRPr/>
              </a:pPr>
              <a:t>176</a:t>
            </a:fld>
            <a:endParaRPr lang="ko-KR" altLang="en-US" dirty="0"/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73062" name="tabl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3" name="그림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400051" y="1150938"/>
            <a:ext cx="465430" cy="757940"/>
            <a:chOff x="1716162" y="7198056"/>
            <a:chExt cx="465430" cy="75794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731148" y="7555886"/>
              <a:ext cx="450444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이야기해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봅시다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20" name="모서리가 둥근 직사각형 19"/>
          <p:cNvSpPr/>
          <p:nvPr/>
        </p:nvSpPr>
        <p:spPr>
          <a:xfrm>
            <a:off x="995591" y="1198918"/>
            <a:ext cx="5506807" cy="718426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224552" y="1239481"/>
            <a:ext cx="49381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여러분의 중간지원기관 활동가 경험 속에서 왜 </a:t>
            </a:r>
            <a:r>
              <a:rPr lang="ko-KR" altLang="en-US" sz="1200" b="1" dirty="0" err="1" smtClean="0">
                <a:latin typeface="+mn-ea"/>
                <a:ea typeface="+mn-ea"/>
              </a:rPr>
              <a:t>사회적경제</a:t>
            </a:r>
            <a:r>
              <a:rPr lang="ko-KR" altLang="en-US" sz="1200" b="1" dirty="0" smtClean="0">
                <a:latin typeface="+mn-ea"/>
                <a:ea typeface="+mn-ea"/>
              </a:rPr>
              <a:t> 생태계 활성화가 중요한지 하나 이상의 사례를 들어 이야기해봅시다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  <a:endParaRPr lang="en-US" altLang="ko-KR" sz="1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44E319AE-442E-4A52-A9AA-6A9BABF6721C}" type="slidenum">
              <a:rPr lang="ko-KR" altLang="en-US" smtClean="0"/>
              <a:pPr>
                <a:defRPr/>
              </a:pPr>
              <a:t>177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35050" y="4483100"/>
            <a:ext cx="5064125" cy="10779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Georgia" pitchFamily="18" charset="0"/>
                <a:ea typeface="+mj-ea"/>
              </a:rPr>
              <a:t>2. 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국내 </a:t>
            </a:r>
            <a:r>
              <a:rPr lang="ko-KR" altLang="en-US" sz="3200" b="1" dirty="0" err="1">
                <a:latin typeface="Georgia" pitchFamily="18" charset="0"/>
                <a:ea typeface="+mj-ea"/>
              </a:rPr>
              <a:t>사회적경제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 생태계의 </a:t>
            </a:r>
            <a:br>
              <a:rPr lang="ko-KR" altLang="en-US" sz="3200" b="1" dirty="0">
                <a:latin typeface="Georgia" pitchFamily="18" charset="0"/>
                <a:ea typeface="+mj-ea"/>
              </a:rPr>
            </a:br>
            <a:r>
              <a:rPr lang="ko-KR" altLang="en-US" sz="3200" b="1" dirty="0">
                <a:latin typeface="Georgia" pitchFamily="18" charset="0"/>
                <a:ea typeface="+mj-ea"/>
              </a:rPr>
              <a:t>현실과 과제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국내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현실과 과제</a:t>
            </a:r>
            <a:endParaRPr lang="ko-KR" altLang="en-US" dirty="0"/>
          </a:p>
        </p:txBody>
      </p:sp>
      <p:grpSp>
        <p:nvGrpSpPr>
          <p:cNvPr id="19" name="그룹 18"/>
          <p:cNvGrpSpPr/>
          <p:nvPr/>
        </p:nvGrpSpPr>
        <p:grpSpPr>
          <a:xfrm>
            <a:off x="1246979" y="1401471"/>
            <a:ext cx="4890276" cy="2808461"/>
            <a:chOff x="827584" y="1196752"/>
            <a:chExt cx="8060786" cy="5112568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827584" y="1196752"/>
              <a:ext cx="3888432" cy="5112568"/>
            </a:xfrm>
            <a:prstGeom prst="roundRect">
              <a:avLst>
                <a:gd name="adj" fmla="val 3253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5B4A42"/>
              </a:solidFill>
              <a:prstDash val="solid"/>
            </a:ln>
            <a:effectLst>
              <a:glow rad="101600">
                <a:srgbClr val="8064A2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4999938" y="1196752"/>
              <a:ext cx="3888432" cy="5112568"/>
            </a:xfrm>
            <a:prstGeom prst="roundRect">
              <a:avLst>
                <a:gd name="adj" fmla="val 3253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5B4A42"/>
              </a:solidFill>
              <a:prstDash val="solid"/>
            </a:ln>
            <a:effectLst>
              <a:glow rad="101600">
                <a:srgbClr val="8064A2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5616" y="2204864"/>
              <a:ext cx="3333754" cy="2188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그룹 13"/>
            <p:cNvGrpSpPr/>
            <p:nvPr/>
          </p:nvGrpSpPr>
          <p:grpSpPr>
            <a:xfrm>
              <a:off x="5397278" y="2204864"/>
              <a:ext cx="3116361" cy="2188828"/>
              <a:chOff x="250825" y="1484784"/>
              <a:chExt cx="8810625" cy="4629150"/>
            </a:xfrm>
          </p:grpSpPr>
          <p:pic>
            <p:nvPicPr>
              <p:cNvPr id="1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50825" y="1484784"/>
                <a:ext cx="8810625" cy="4629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" name="자유형 15"/>
              <p:cNvSpPr/>
              <p:nvPr/>
            </p:nvSpPr>
            <p:spPr>
              <a:xfrm>
                <a:off x="3708400" y="1803400"/>
                <a:ext cx="2603500" cy="4078575"/>
              </a:xfrm>
              <a:custGeom>
                <a:avLst/>
                <a:gdLst>
                  <a:gd name="connsiteX0" fmla="*/ 330200 w 2603500"/>
                  <a:gd name="connsiteY0" fmla="*/ 4000500 h 4078575"/>
                  <a:gd name="connsiteX1" fmla="*/ 304800 w 2603500"/>
                  <a:gd name="connsiteY1" fmla="*/ 3962400 h 4078575"/>
                  <a:gd name="connsiteX2" fmla="*/ 152400 w 2603500"/>
                  <a:gd name="connsiteY2" fmla="*/ 3835400 h 4078575"/>
                  <a:gd name="connsiteX3" fmla="*/ 101600 w 2603500"/>
                  <a:gd name="connsiteY3" fmla="*/ 3746500 h 4078575"/>
                  <a:gd name="connsiteX4" fmla="*/ 76200 w 2603500"/>
                  <a:gd name="connsiteY4" fmla="*/ 3708400 h 4078575"/>
                  <a:gd name="connsiteX5" fmla="*/ 88900 w 2603500"/>
                  <a:gd name="connsiteY5" fmla="*/ 3530600 h 4078575"/>
                  <a:gd name="connsiteX6" fmla="*/ 114300 w 2603500"/>
                  <a:gd name="connsiteY6" fmla="*/ 3441700 h 4078575"/>
                  <a:gd name="connsiteX7" fmla="*/ 139700 w 2603500"/>
                  <a:gd name="connsiteY7" fmla="*/ 3378200 h 4078575"/>
                  <a:gd name="connsiteX8" fmla="*/ 152400 w 2603500"/>
                  <a:gd name="connsiteY8" fmla="*/ 3314700 h 4078575"/>
                  <a:gd name="connsiteX9" fmla="*/ 177800 w 2603500"/>
                  <a:gd name="connsiteY9" fmla="*/ 3213100 h 4078575"/>
                  <a:gd name="connsiteX10" fmla="*/ 190500 w 2603500"/>
                  <a:gd name="connsiteY10" fmla="*/ 3149600 h 4078575"/>
                  <a:gd name="connsiteX11" fmla="*/ 203200 w 2603500"/>
                  <a:gd name="connsiteY11" fmla="*/ 3073400 h 4078575"/>
                  <a:gd name="connsiteX12" fmla="*/ 228600 w 2603500"/>
                  <a:gd name="connsiteY12" fmla="*/ 2997200 h 4078575"/>
                  <a:gd name="connsiteX13" fmla="*/ 203200 w 2603500"/>
                  <a:gd name="connsiteY13" fmla="*/ 2794000 h 4078575"/>
                  <a:gd name="connsiteX14" fmla="*/ 152400 w 2603500"/>
                  <a:gd name="connsiteY14" fmla="*/ 2717800 h 4078575"/>
                  <a:gd name="connsiteX15" fmla="*/ 127000 w 2603500"/>
                  <a:gd name="connsiteY15" fmla="*/ 2679700 h 4078575"/>
                  <a:gd name="connsiteX16" fmla="*/ 101600 w 2603500"/>
                  <a:gd name="connsiteY16" fmla="*/ 2641600 h 4078575"/>
                  <a:gd name="connsiteX17" fmla="*/ 12700 w 2603500"/>
                  <a:gd name="connsiteY17" fmla="*/ 2527300 h 4078575"/>
                  <a:gd name="connsiteX18" fmla="*/ 0 w 2603500"/>
                  <a:gd name="connsiteY18" fmla="*/ 2489200 h 4078575"/>
                  <a:gd name="connsiteX19" fmla="*/ 25400 w 2603500"/>
                  <a:gd name="connsiteY19" fmla="*/ 2260600 h 4078575"/>
                  <a:gd name="connsiteX20" fmla="*/ 50800 w 2603500"/>
                  <a:gd name="connsiteY20" fmla="*/ 2222500 h 4078575"/>
                  <a:gd name="connsiteX21" fmla="*/ 76200 w 2603500"/>
                  <a:gd name="connsiteY21" fmla="*/ 2146300 h 4078575"/>
                  <a:gd name="connsiteX22" fmla="*/ 127000 w 2603500"/>
                  <a:gd name="connsiteY22" fmla="*/ 2032000 h 4078575"/>
                  <a:gd name="connsiteX23" fmla="*/ 139700 w 2603500"/>
                  <a:gd name="connsiteY23" fmla="*/ 1993900 h 4078575"/>
                  <a:gd name="connsiteX24" fmla="*/ 152400 w 2603500"/>
                  <a:gd name="connsiteY24" fmla="*/ 1955800 h 4078575"/>
                  <a:gd name="connsiteX25" fmla="*/ 165100 w 2603500"/>
                  <a:gd name="connsiteY25" fmla="*/ 1892300 h 4078575"/>
                  <a:gd name="connsiteX26" fmla="*/ 190500 w 2603500"/>
                  <a:gd name="connsiteY26" fmla="*/ 1587500 h 4078575"/>
                  <a:gd name="connsiteX27" fmla="*/ 203200 w 2603500"/>
                  <a:gd name="connsiteY27" fmla="*/ 1511300 h 4078575"/>
                  <a:gd name="connsiteX28" fmla="*/ 228600 w 2603500"/>
                  <a:gd name="connsiteY28" fmla="*/ 1435100 h 4078575"/>
                  <a:gd name="connsiteX29" fmla="*/ 317500 w 2603500"/>
                  <a:gd name="connsiteY29" fmla="*/ 1308100 h 4078575"/>
                  <a:gd name="connsiteX30" fmla="*/ 355600 w 2603500"/>
                  <a:gd name="connsiteY30" fmla="*/ 1219200 h 4078575"/>
                  <a:gd name="connsiteX31" fmla="*/ 419100 w 2603500"/>
                  <a:gd name="connsiteY31" fmla="*/ 1143000 h 4078575"/>
                  <a:gd name="connsiteX32" fmla="*/ 469900 w 2603500"/>
                  <a:gd name="connsiteY32" fmla="*/ 1028700 h 4078575"/>
                  <a:gd name="connsiteX33" fmla="*/ 508000 w 2603500"/>
                  <a:gd name="connsiteY33" fmla="*/ 723900 h 4078575"/>
                  <a:gd name="connsiteX34" fmla="*/ 520700 w 2603500"/>
                  <a:gd name="connsiteY34" fmla="*/ 685800 h 4078575"/>
                  <a:gd name="connsiteX35" fmla="*/ 546100 w 2603500"/>
                  <a:gd name="connsiteY35" fmla="*/ 647700 h 4078575"/>
                  <a:gd name="connsiteX36" fmla="*/ 558800 w 2603500"/>
                  <a:gd name="connsiteY36" fmla="*/ 609600 h 4078575"/>
                  <a:gd name="connsiteX37" fmla="*/ 660400 w 2603500"/>
                  <a:gd name="connsiteY37" fmla="*/ 495300 h 4078575"/>
                  <a:gd name="connsiteX38" fmla="*/ 711200 w 2603500"/>
                  <a:gd name="connsiteY38" fmla="*/ 381000 h 4078575"/>
                  <a:gd name="connsiteX39" fmla="*/ 749300 w 2603500"/>
                  <a:gd name="connsiteY39" fmla="*/ 177800 h 4078575"/>
                  <a:gd name="connsiteX40" fmla="*/ 762000 w 2603500"/>
                  <a:gd name="connsiteY40" fmla="*/ 127000 h 4078575"/>
                  <a:gd name="connsiteX41" fmla="*/ 800100 w 2603500"/>
                  <a:gd name="connsiteY41" fmla="*/ 88900 h 4078575"/>
                  <a:gd name="connsiteX42" fmla="*/ 863600 w 2603500"/>
                  <a:gd name="connsiteY42" fmla="*/ 25400 h 4078575"/>
                  <a:gd name="connsiteX43" fmla="*/ 977900 w 2603500"/>
                  <a:gd name="connsiteY43" fmla="*/ 0 h 4078575"/>
                  <a:gd name="connsiteX44" fmla="*/ 1562100 w 2603500"/>
                  <a:gd name="connsiteY44" fmla="*/ 12700 h 4078575"/>
                  <a:gd name="connsiteX45" fmla="*/ 1651000 w 2603500"/>
                  <a:gd name="connsiteY45" fmla="*/ 63500 h 4078575"/>
                  <a:gd name="connsiteX46" fmla="*/ 1778000 w 2603500"/>
                  <a:gd name="connsiteY46" fmla="*/ 139700 h 4078575"/>
                  <a:gd name="connsiteX47" fmla="*/ 1854200 w 2603500"/>
                  <a:gd name="connsiteY47" fmla="*/ 203200 h 4078575"/>
                  <a:gd name="connsiteX48" fmla="*/ 1943100 w 2603500"/>
                  <a:gd name="connsiteY48" fmla="*/ 266700 h 4078575"/>
                  <a:gd name="connsiteX49" fmla="*/ 1981200 w 2603500"/>
                  <a:gd name="connsiteY49" fmla="*/ 279400 h 4078575"/>
                  <a:gd name="connsiteX50" fmla="*/ 2019300 w 2603500"/>
                  <a:gd name="connsiteY50" fmla="*/ 317500 h 4078575"/>
                  <a:gd name="connsiteX51" fmla="*/ 2057400 w 2603500"/>
                  <a:gd name="connsiteY51" fmla="*/ 342900 h 4078575"/>
                  <a:gd name="connsiteX52" fmla="*/ 2133600 w 2603500"/>
                  <a:gd name="connsiteY52" fmla="*/ 419100 h 4078575"/>
                  <a:gd name="connsiteX53" fmla="*/ 2184400 w 2603500"/>
                  <a:gd name="connsiteY53" fmla="*/ 444500 h 4078575"/>
                  <a:gd name="connsiteX54" fmla="*/ 2273300 w 2603500"/>
                  <a:gd name="connsiteY54" fmla="*/ 508000 h 4078575"/>
                  <a:gd name="connsiteX55" fmla="*/ 2349500 w 2603500"/>
                  <a:gd name="connsiteY55" fmla="*/ 571500 h 4078575"/>
                  <a:gd name="connsiteX56" fmla="*/ 2400300 w 2603500"/>
                  <a:gd name="connsiteY56" fmla="*/ 635000 h 4078575"/>
                  <a:gd name="connsiteX57" fmla="*/ 2438400 w 2603500"/>
                  <a:gd name="connsiteY57" fmla="*/ 698500 h 4078575"/>
                  <a:gd name="connsiteX58" fmla="*/ 2489200 w 2603500"/>
                  <a:gd name="connsiteY58" fmla="*/ 749300 h 4078575"/>
                  <a:gd name="connsiteX59" fmla="*/ 2527300 w 2603500"/>
                  <a:gd name="connsiteY59" fmla="*/ 825500 h 4078575"/>
                  <a:gd name="connsiteX60" fmla="*/ 2552700 w 2603500"/>
                  <a:gd name="connsiteY60" fmla="*/ 889000 h 4078575"/>
                  <a:gd name="connsiteX61" fmla="*/ 2578100 w 2603500"/>
                  <a:gd name="connsiteY61" fmla="*/ 939800 h 4078575"/>
                  <a:gd name="connsiteX62" fmla="*/ 2603500 w 2603500"/>
                  <a:gd name="connsiteY62" fmla="*/ 1016000 h 4078575"/>
                  <a:gd name="connsiteX63" fmla="*/ 2590800 w 2603500"/>
                  <a:gd name="connsiteY63" fmla="*/ 1282700 h 4078575"/>
                  <a:gd name="connsiteX64" fmla="*/ 2578100 w 2603500"/>
                  <a:gd name="connsiteY64" fmla="*/ 1384300 h 4078575"/>
                  <a:gd name="connsiteX65" fmla="*/ 2501900 w 2603500"/>
                  <a:gd name="connsiteY65" fmla="*/ 1460500 h 4078575"/>
                  <a:gd name="connsiteX66" fmla="*/ 2425700 w 2603500"/>
                  <a:gd name="connsiteY66" fmla="*/ 1536700 h 4078575"/>
                  <a:gd name="connsiteX67" fmla="*/ 2400300 w 2603500"/>
                  <a:gd name="connsiteY67" fmla="*/ 1587500 h 4078575"/>
                  <a:gd name="connsiteX68" fmla="*/ 2349500 w 2603500"/>
                  <a:gd name="connsiteY68" fmla="*/ 1676400 h 4078575"/>
                  <a:gd name="connsiteX69" fmla="*/ 2336800 w 2603500"/>
                  <a:gd name="connsiteY69" fmla="*/ 1714500 h 4078575"/>
                  <a:gd name="connsiteX70" fmla="*/ 2311400 w 2603500"/>
                  <a:gd name="connsiteY70" fmla="*/ 1778000 h 4078575"/>
                  <a:gd name="connsiteX71" fmla="*/ 2298700 w 2603500"/>
                  <a:gd name="connsiteY71" fmla="*/ 1943100 h 4078575"/>
                  <a:gd name="connsiteX72" fmla="*/ 2260600 w 2603500"/>
                  <a:gd name="connsiteY72" fmla="*/ 1981200 h 4078575"/>
                  <a:gd name="connsiteX73" fmla="*/ 2247900 w 2603500"/>
                  <a:gd name="connsiteY73" fmla="*/ 2019300 h 4078575"/>
                  <a:gd name="connsiteX74" fmla="*/ 2171700 w 2603500"/>
                  <a:gd name="connsiteY74" fmla="*/ 2095500 h 4078575"/>
                  <a:gd name="connsiteX75" fmla="*/ 2108200 w 2603500"/>
                  <a:gd name="connsiteY75" fmla="*/ 2171700 h 4078575"/>
                  <a:gd name="connsiteX76" fmla="*/ 1993900 w 2603500"/>
                  <a:gd name="connsiteY76" fmla="*/ 2247900 h 4078575"/>
                  <a:gd name="connsiteX77" fmla="*/ 1943100 w 2603500"/>
                  <a:gd name="connsiteY77" fmla="*/ 2273300 h 4078575"/>
                  <a:gd name="connsiteX78" fmla="*/ 1905000 w 2603500"/>
                  <a:gd name="connsiteY78" fmla="*/ 2298700 h 4078575"/>
                  <a:gd name="connsiteX79" fmla="*/ 1879600 w 2603500"/>
                  <a:gd name="connsiteY79" fmla="*/ 2336800 h 4078575"/>
                  <a:gd name="connsiteX80" fmla="*/ 1841500 w 2603500"/>
                  <a:gd name="connsiteY80" fmla="*/ 2387600 h 4078575"/>
                  <a:gd name="connsiteX81" fmla="*/ 1828800 w 2603500"/>
                  <a:gd name="connsiteY81" fmla="*/ 2463800 h 4078575"/>
                  <a:gd name="connsiteX82" fmla="*/ 1854200 w 2603500"/>
                  <a:gd name="connsiteY82" fmla="*/ 2565400 h 4078575"/>
                  <a:gd name="connsiteX83" fmla="*/ 1917700 w 2603500"/>
                  <a:gd name="connsiteY83" fmla="*/ 2654300 h 4078575"/>
                  <a:gd name="connsiteX84" fmla="*/ 1943100 w 2603500"/>
                  <a:gd name="connsiteY84" fmla="*/ 2692400 h 4078575"/>
                  <a:gd name="connsiteX85" fmla="*/ 2019300 w 2603500"/>
                  <a:gd name="connsiteY85" fmla="*/ 2768600 h 4078575"/>
                  <a:gd name="connsiteX86" fmla="*/ 2108200 w 2603500"/>
                  <a:gd name="connsiteY86" fmla="*/ 2882900 h 4078575"/>
                  <a:gd name="connsiteX87" fmla="*/ 2133600 w 2603500"/>
                  <a:gd name="connsiteY87" fmla="*/ 2921000 h 4078575"/>
                  <a:gd name="connsiteX88" fmla="*/ 2108200 w 2603500"/>
                  <a:gd name="connsiteY88" fmla="*/ 3035300 h 4078575"/>
                  <a:gd name="connsiteX89" fmla="*/ 2082800 w 2603500"/>
                  <a:gd name="connsiteY89" fmla="*/ 3073400 h 4078575"/>
                  <a:gd name="connsiteX90" fmla="*/ 2019300 w 2603500"/>
                  <a:gd name="connsiteY90" fmla="*/ 3187700 h 4078575"/>
                  <a:gd name="connsiteX91" fmla="*/ 1968500 w 2603500"/>
                  <a:gd name="connsiteY91" fmla="*/ 3238500 h 4078575"/>
                  <a:gd name="connsiteX92" fmla="*/ 1930400 w 2603500"/>
                  <a:gd name="connsiteY92" fmla="*/ 3289300 h 4078575"/>
                  <a:gd name="connsiteX93" fmla="*/ 1841500 w 2603500"/>
                  <a:gd name="connsiteY93" fmla="*/ 3378200 h 4078575"/>
                  <a:gd name="connsiteX94" fmla="*/ 1778000 w 2603500"/>
                  <a:gd name="connsiteY94" fmla="*/ 3454400 h 4078575"/>
                  <a:gd name="connsiteX95" fmla="*/ 1714500 w 2603500"/>
                  <a:gd name="connsiteY95" fmla="*/ 3530600 h 4078575"/>
                  <a:gd name="connsiteX96" fmla="*/ 1625600 w 2603500"/>
                  <a:gd name="connsiteY96" fmla="*/ 3581400 h 4078575"/>
                  <a:gd name="connsiteX97" fmla="*/ 1600200 w 2603500"/>
                  <a:gd name="connsiteY97" fmla="*/ 3619500 h 4078575"/>
                  <a:gd name="connsiteX98" fmla="*/ 1511300 w 2603500"/>
                  <a:gd name="connsiteY98" fmla="*/ 3695700 h 4078575"/>
                  <a:gd name="connsiteX99" fmla="*/ 1435100 w 2603500"/>
                  <a:gd name="connsiteY99" fmla="*/ 3721100 h 4078575"/>
                  <a:gd name="connsiteX100" fmla="*/ 1397000 w 2603500"/>
                  <a:gd name="connsiteY100" fmla="*/ 3733800 h 4078575"/>
                  <a:gd name="connsiteX101" fmla="*/ 1346200 w 2603500"/>
                  <a:gd name="connsiteY101" fmla="*/ 3771900 h 4078575"/>
                  <a:gd name="connsiteX102" fmla="*/ 1244600 w 2603500"/>
                  <a:gd name="connsiteY102" fmla="*/ 3810000 h 4078575"/>
                  <a:gd name="connsiteX103" fmla="*/ 1155700 w 2603500"/>
                  <a:gd name="connsiteY103" fmla="*/ 3873500 h 4078575"/>
                  <a:gd name="connsiteX104" fmla="*/ 1104900 w 2603500"/>
                  <a:gd name="connsiteY104" fmla="*/ 3898900 h 4078575"/>
                  <a:gd name="connsiteX105" fmla="*/ 1028700 w 2603500"/>
                  <a:gd name="connsiteY105" fmla="*/ 3949700 h 4078575"/>
                  <a:gd name="connsiteX106" fmla="*/ 977900 w 2603500"/>
                  <a:gd name="connsiteY106" fmla="*/ 3962400 h 4078575"/>
                  <a:gd name="connsiteX107" fmla="*/ 889000 w 2603500"/>
                  <a:gd name="connsiteY107" fmla="*/ 4000500 h 4078575"/>
                  <a:gd name="connsiteX108" fmla="*/ 787400 w 2603500"/>
                  <a:gd name="connsiteY108" fmla="*/ 4013200 h 4078575"/>
                  <a:gd name="connsiteX109" fmla="*/ 330200 w 2603500"/>
                  <a:gd name="connsiteY109" fmla="*/ 3975100 h 4078575"/>
                  <a:gd name="connsiteX110" fmla="*/ 330200 w 2603500"/>
                  <a:gd name="connsiteY110" fmla="*/ 4000500 h 407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2603500" h="4078575">
                    <a:moveTo>
                      <a:pt x="330200" y="4000500"/>
                    </a:moveTo>
                    <a:cubicBezTo>
                      <a:pt x="325967" y="3998383"/>
                      <a:pt x="316094" y="3972667"/>
                      <a:pt x="304800" y="3962400"/>
                    </a:cubicBezTo>
                    <a:cubicBezTo>
                      <a:pt x="251782" y="3914202"/>
                      <a:pt x="196551" y="3888382"/>
                      <a:pt x="152400" y="3835400"/>
                    </a:cubicBezTo>
                    <a:cubicBezTo>
                      <a:pt x="124271" y="3801646"/>
                      <a:pt x="124185" y="3786024"/>
                      <a:pt x="101600" y="3746500"/>
                    </a:cubicBezTo>
                    <a:cubicBezTo>
                      <a:pt x="94027" y="3733248"/>
                      <a:pt x="84667" y="3721100"/>
                      <a:pt x="76200" y="3708400"/>
                    </a:cubicBezTo>
                    <a:cubicBezTo>
                      <a:pt x="80433" y="3649133"/>
                      <a:pt x="82338" y="3589654"/>
                      <a:pt x="88900" y="3530600"/>
                    </a:cubicBezTo>
                    <a:cubicBezTo>
                      <a:pt x="91007" y="3511638"/>
                      <a:pt x="106695" y="3461980"/>
                      <a:pt x="114300" y="3441700"/>
                    </a:cubicBezTo>
                    <a:cubicBezTo>
                      <a:pt x="122305" y="3420354"/>
                      <a:pt x="133149" y="3400036"/>
                      <a:pt x="139700" y="3378200"/>
                    </a:cubicBezTo>
                    <a:cubicBezTo>
                      <a:pt x="145903" y="3357525"/>
                      <a:pt x="147546" y="3335733"/>
                      <a:pt x="152400" y="3314700"/>
                    </a:cubicBezTo>
                    <a:cubicBezTo>
                      <a:pt x="160250" y="3280685"/>
                      <a:pt x="170954" y="3247331"/>
                      <a:pt x="177800" y="3213100"/>
                    </a:cubicBezTo>
                    <a:cubicBezTo>
                      <a:pt x="182033" y="3191933"/>
                      <a:pt x="186639" y="3170838"/>
                      <a:pt x="190500" y="3149600"/>
                    </a:cubicBezTo>
                    <a:cubicBezTo>
                      <a:pt x="195106" y="3124265"/>
                      <a:pt x="196955" y="3098382"/>
                      <a:pt x="203200" y="3073400"/>
                    </a:cubicBezTo>
                    <a:cubicBezTo>
                      <a:pt x="209694" y="3047425"/>
                      <a:pt x="228600" y="2997200"/>
                      <a:pt x="228600" y="2997200"/>
                    </a:cubicBezTo>
                    <a:cubicBezTo>
                      <a:pt x="228194" y="2991927"/>
                      <a:pt x="230124" y="2842463"/>
                      <a:pt x="203200" y="2794000"/>
                    </a:cubicBezTo>
                    <a:cubicBezTo>
                      <a:pt x="188375" y="2767315"/>
                      <a:pt x="169333" y="2743200"/>
                      <a:pt x="152400" y="2717800"/>
                    </a:cubicBezTo>
                    <a:lnTo>
                      <a:pt x="127000" y="2679700"/>
                    </a:lnTo>
                    <a:cubicBezTo>
                      <a:pt x="118533" y="2667000"/>
                      <a:pt x="112393" y="2652393"/>
                      <a:pt x="101600" y="2641600"/>
                    </a:cubicBezTo>
                    <a:cubicBezTo>
                      <a:pt x="68726" y="2608726"/>
                      <a:pt x="27891" y="2572872"/>
                      <a:pt x="12700" y="2527300"/>
                    </a:cubicBezTo>
                    <a:lnTo>
                      <a:pt x="0" y="2489200"/>
                    </a:lnTo>
                    <a:cubicBezTo>
                      <a:pt x="759" y="2478569"/>
                      <a:pt x="2162" y="2314822"/>
                      <a:pt x="25400" y="2260600"/>
                    </a:cubicBezTo>
                    <a:cubicBezTo>
                      <a:pt x="31413" y="2246571"/>
                      <a:pt x="44601" y="2236448"/>
                      <a:pt x="50800" y="2222500"/>
                    </a:cubicBezTo>
                    <a:cubicBezTo>
                      <a:pt x="61674" y="2198034"/>
                      <a:pt x="61348" y="2168577"/>
                      <a:pt x="76200" y="2146300"/>
                    </a:cubicBezTo>
                    <a:cubicBezTo>
                      <a:pt x="116452" y="2085923"/>
                      <a:pt x="96773" y="2122680"/>
                      <a:pt x="127000" y="2032000"/>
                    </a:cubicBezTo>
                    <a:lnTo>
                      <a:pt x="139700" y="1993900"/>
                    </a:lnTo>
                    <a:cubicBezTo>
                      <a:pt x="143933" y="1981200"/>
                      <a:pt x="149775" y="1968927"/>
                      <a:pt x="152400" y="1955800"/>
                    </a:cubicBezTo>
                    <a:lnTo>
                      <a:pt x="165100" y="1892300"/>
                    </a:lnTo>
                    <a:cubicBezTo>
                      <a:pt x="182873" y="1554620"/>
                      <a:pt x="160948" y="1750033"/>
                      <a:pt x="190500" y="1587500"/>
                    </a:cubicBezTo>
                    <a:cubicBezTo>
                      <a:pt x="195106" y="1562165"/>
                      <a:pt x="196955" y="1536282"/>
                      <a:pt x="203200" y="1511300"/>
                    </a:cubicBezTo>
                    <a:cubicBezTo>
                      <a:pt x="209694" y="1485325"/>
                      <a:pt x="213748" y="1457377"/>
                      <a:pt x="228600" y="1435100"/>
                    </a:cubicBezTo>
                    <a:cubicBezTo>
                      <a:pt x="291141" y="1341288"/>
                      <a:pt x="261084" y="1383322"/>
                      <a:pt x="317500" y="1308100"/>
                    </a:cubicBezTo>
                    <a:cubicBezTo>
                      <a:pt x="327864" y="1277008"/>
                      <a:pt x="335983" y="1246663"/>
                      <a:pt x="355600" y="1219200"/>
                    </a:cubicBezTo>
                    <a:cubicBezTo>
                      <a:pt x="390786" y="1169940"/>
                      <a:pt x="395386" y="1196356"/>
                      <a:pt x="419100" y="1143000"/>
                    </a:cubicBezTo>
                    <a:cubicBezTo>
                      <a:pt x="479553" y="1006980"/>
                      <a:pt x="412417" y="1114925"/>
                      <a:pt x="469900" y="1028700"/>
                    </a:cubicBezTo>
                    <a:cubicBezTo>
                      <a:pt x="476404" y="937646"/>
                      <a:pt x="477684" y="814848"/>
                      <a:pt x="508000" y="723900"/>
                    </a:cubicBezTo>
                    <a:cubicBezTo>
                      <a:pt x="512233" y="711200"/>
                      <a:pt x="514713" y="697774"/>
                      <a:pt x="520700" y="685800"/>
                    </a:cubicBezTo>
                    <a:cubicBezTo>
                      <a:pt x="527526" y="672148"/>
                      <a:pt x="539274" y="661352"/>
                      <a:pt x="546100" y="647700"/>
                    </a:cubicBezTo>
                    <a:cubicBezTo>
                      <a:pt x="552087" y="635726"/>
                      <a:pt x="550581" y="620167"/>
                      <a:pt x="558800" y="609600"/>
                    </a:cubicBezTo>
                    <a:cubicBezTo>
                      <a:pt x="588604" y="571280"/>
                      <a:pt x="639375" y="542606"/>
                      <a:pt x="660400" y="495300"/>
                    </a:cubicBezTo>
                    <a:cubicBezTo>
                      <a:pt x="720853" y="359280"/>
                      <a:pt x="653717" y="467225"/>
                      <a:pt x="711200" y="381000"/>
                    </a:cubicBezTo>
                    <a:cubicBezTo>
                      <a:pt x="736854" y="124460"/>
                      <a:pt x="703971" y="359117"/>
                      <a:pt x="749300" y="177800"/>
                    </a:cubicBezTo>
                    <a:cubicBezTo>
                      <a:pt x="753533" y="160867"/>
                      <a:pt x="753340" y="142155"/>
                      <a:pt x="762000" y="127000"/>
                    </a:cubicBezTo>
                    <a:cubicBezTo>
                      <a:pt x="770911" y="111406"/>
                      <a:pt x="788602" y="102698"/>
                      <a:pt x="800100" y="88900"/>
                    </a:cubicBezTo>
                    <a:cubicBezTo>
                      <a:pt x="831458" y="51270"/>
                      <a:pt x="815309" y="46096"/>
                      <a:pt x="863600" y="25400"/>
                    </a:cubicBezTo>
                    <a:cubicBezTo>
                      <a:pt x="879293" y="18674"/>
                      <a:pt x="966599" y="2260"/>
                      <a:pt x="977900" y="0"/>
                    </a:cubicBezTo>
                    <a:cubicBezTo>
                      <a:pt x="1172633" y="4233"/>
                      <a:pt x="1367670" y="1034"/>
                      <a:pt x="1562100" y="12700"/>
                    </a:cubicBezTo>
                    <a:cubicBezTo>
                      <a:pt x="1583540" y="13986"/>
                      <a:pt x="1631825" y="52543"/>
                      <a:pt x="1651000" y="63500"/>
                    </a:cubicBezTo>
                    <a:cubicBezTo>
                      <a:pt x="1697768" y="90224"/>
                      <a:pt x="1736576" y="98276"/>
                      <a:pt x="1778000" y="139700"/>
                    </a:cubicBezTo>
                    <a:cubicBezTo>
                      <a:pt x="1837296" y="198996"/>
                      <a:pt x="1792315" y="158997"/>
                      <a:pt x="1854200" y="203200"/>
                    </a:cubicBezTo>
                    <a:cubicBezTo>
                      <a:pt x="1867623" y="212788"/>
                      <a:pt x="1923147" y="256723"/>
                      <a:pt x="1943100" y="266700"/>
                    </a:cubicBezTo>
                    <a:cubicBezTo>
                      <a:pt x="1955074" y="272687"/>
                      <a:pt x="1968500" y="275167"/>
                      <a:pt x="1981200" y="279400"/>
                    </a:cubicBezTo>
                    <a:cubicBezTo>
                      <a:pt x="1993900" y="292100"/>
                      <a:pt x="2005502" y="306002"/>
                      <a:pt x="2019300" y="317500"/>
                    </a:cubicBezTo>
                    <a:cubicBezTo>
                      <a:pt x="2031026" y="327271"/>
                      <a:pt x="2046607" y="332107"/>
                      <a:pt x="2057400" y="342900"/>
                    </a:cubicBezTo>
                    <a:cubicBezTo>
                      <a:pt x="2128917" y="414417"/>
                      <a:pt x="2022919" y="349924"/>
                      <a:pt x="2133600" y="419100"/>
                    </a:cubicBezTo>
                    <a:cubicBezTo>
                      <a:pt x="2149654" y="429134"/>
                      <a:pt x="2167962" y="435107"/>
                      <a:pt x="2184400" y="444500"/>
                    </a:cubicBezTo>
                    <a:cubicBezTo>
                      <a:pt x="2214330" y="461603"/>
                      <a:pt x="2246042" y="488530"/>
                      <a:pt x="2273300" y="508000"/>
                    </a:cubicBezTo>
                    <a:cubicBezTo>
                      <a:pt x="2335185" y="552203"/>
                      <a:pt x="2290204" y="512204"/>
                      <a:pt x="2349500" y="571500"/>
                    </a:cubicBezTo>
                    <a:cubicBezTo>
                      <a:pt x="2378805" y="659414"/>
                      <a:pt x="2337633" y="561888"/>
                      <a:pt x="2400300" y="635000"/>
                    </a:cubicBezTo>
                    <a:cubicBezTo>
                      <a:pt x="2416364" y="653742"/>
                      <a:pt x="2423245" y="679015"/>
                      <a:pt x="2438400" y="698500"/>
                    </a:cubicBezTo>
                    <a:cubicBezTo>
                      <a:pt x="2453102" y="717403"/>
                      <a:pt x="2472267" y="732367"/>
                      <a:pt x="2489200" y="749300"/>
                    </a:cubicBezTo>
                    <a:cubicBezTo>
                      <a:pt x="2521122" y="845065"/>
                      <a:pt x="2478061" y="727023"/>
                      <a:pt x="2527300" y="825500"/>
                    </a:cubicBezTo>
                    <a:cubicBezTo>
                      <a:pt x="2537495" y="845890"/>
                      <a:pt x="2543441" y="868168"/>
                      <a:pt x="2552700" y="889000"/>
                    </a:cubicBezTo>
                    <a:cubicBezTo>
                      <a:pt x="2560389" y="906300"/>
                      <a:pt x="2571069" y="922222"/>
                      <a:pt x="2578100" y="939800"/>
                    </a:cubicBezTo>
                    <a:cubicBezTo>
                      <a:pt x="2588044" y="964659"/>
                      <a:pt x="2603500" y="1016000"/>
                      <a:pt x="2603500" y="1016000"/>
                    </a:cubicBezTo>
                    <a:cubicBezTo>
                      <a:pt x="2599267" y="1104900"/>
                      <a:pt x="2596923" y="1193910"/>
                      <a:pt x="2590800" y="1282700"/>
                    </a:cubicBezTo>
                    <a:cubicBezTo>
                      <a:pt x="2588452" y="1316749"/>
                      <a:pt x="2587080" y="1351372"/>
                      <a:pt x="2578100" y="1384300"/>
                    </a:cubicBezTo>
                    <a:cubicBezTo>
                      <a:pt x="2566876" y="1425454"/>
                      <a:pt x="2528970" y="1433430"/>
                      <a:pt x="2501900" y="1460500"/>
                    </a:cubicBezTo>
                    <a:cubicBezTo>
                      <a:pt x="2407384" y="1555016"/>
                      <a:pt x="2515490" y="1476840"/>
                      <a:pt x="2425700" y="1536700"/>
                    </a:cubicBezTo>
                    <a:cubicBezTo>
                      <a:pt x="2417233" y="1553633"/>
                      <a:pt x="2409693" y="1571062"/>
                      <a:pt x="2400300" y="1587500"/>
                    </a:cubicBezTo>
                    <a:cubicBezTo>
                      <a:pt x="2363859" y="1651273"/>
                      <a:pt x="2382396" y="1599643"/>
                      <a:pt x="2349500" y="1676400"/>
                    </a:cubicBezTo>
                    <a:cubicBezTo>
                      <a:pt x="2344227" y="1688705"/>
                      <a:pt x="2341500" y="1701965"/>
                      <a:pt x="2336800" y="1714500"/>
                    </a:cubicBezTo>
                    <a:cubicBezTo>
                      <a:pt x="2328795" y="1735846"/>
                      <a:pt x="2319867" y="1756833"/>
                      <a:pt x="2311400" y="1778000"/>
                    </a:cubicBezTo>
                    <a:cubicBezTo>
                      <a:pt x="2307167" y="1833033"/>
                      <a:pt x="2312087" y="1889552"/>
                      <a:pt x="2298700" y="1943100"/>
                    </a:cubicBezTo>
                    <a:cubicBezTo>
                      <a:pt x="2294344" y="1960524"/>
                      <a:pt x="2270563" y="1966256"/>
                      <a:pt x="2260600" y="1981200"/>
                    </a:cubicBezTo>
                    <a:cubicBezTo>
                      <a:pt x="2253174" y="1992339"/>
                      <a:pt x="2256119" y="2008733"/>
                      <a:pt x="2247900" y="2019300"/>
                    </a:cubicBezTo>
                    <a:cubicBezTo>
                      <a:pt x="2225847" y="2047654"/>
                      <a:pt x="2191625" y="2065612"/>
                      <a:pt x="2171700" y="2095500"/>
                    </a:cubicBezTo>
                    <a:cubicBezTo>
                      <a:pt x="2145571" y="2134694"/>
                      <a:pt x="2146228" y="2139105"/>
                      <a:pt x="2108200" y="2171700"/>
                    </a:cubicBezTo>
                    <a:cubicBezTo>
                      <a:pt x="2073033" y="2201843"/>
                      <a:pt x="2034289" y="2225461"/>
                      <a:pt x="1993900" y="2247900"/>
                    </a:cubicBezTo>
                    <a:cubicBezTo>
                      <a:pt x="1977350" y="2257094"/>
                      <a:pt x="1959538" y="2263907"/>
                      <a:pt x="1943100" y="2273300"/>
                    </a:cubicBezTo>
                    <a:cubicBezTo>
                      <a:pt x="1929848" y="2280873"/>
                      <a:pt x="1917700" y="2290233"/>
                      <a:pt x="1905000" y="2298700"/>
                    </a:cubicBezTo>
                    <a:cubicBezTo>
                      <a:pt x="1896533" y="2311400"/>
                      <a:pt x="1888472" y="2324380"/>
                      <a:pt x="1879600" y="2336800"/>
                    </a:cubicBezTo>
                    <a:cubicBezTo>
                      <a:pt x="1867297" y="2354024"/>
                      <a:pt x="1849361" y="2367947"/>
                      <a:pt x="1841500" y="2387600"/>
                    </a:cubicBezTo>
                    <a:cubicBezTo>
                      <a:pt x="1831937" y="2411509"/>
                      <a:pt x="1833033" y="2438400"/>
                      <a:pt x="1828800" y="2463800"/>
                    </a:cubicBezTo>
                    <a:cubicBezTo>
                      <a:pt x="1837267" y="2497667"/>
                      <a:pt x="1843161" y="2532282"/>
                      <a:pt x="1854200" y="2565400"/>
                    </a:cubicBezTo>
                    <a:cubicBezTo>
                      <a:pt x="1875089" y="2628067"/>
                      <a:pt x="1878113" y="2606795"/>
                      <a:pt x="1917700" y="2654300"/>
                    </a:cubicBezTo>
                    <a:cubicBezTo>
                      <a:pt x="1927471" y="2666026"/>
                      <a:pt x="1932959" y="2680992"/>
                      <a:pt x="1943100" y="2692400"/>
                    </a:cubicBezTo>
                    <a:cubicBezTo>
                      <a:pt x="1966965" y="2719248"/>
                      <a:pt x="1993900" y="2743200"/>
                      <a:pt x="2019300" y="2768600"/>
                    </a:cubicBezTo>
                    <a:cubicBezTo>
                      <a:pt x="2078986" y="2828286"/>
                      <a:pt x="2047437" y="2791756"/>
                      <a:pt x="2108200" y="2882900"/>
                    </a:cubicBezTo>
                    <a:lnTo>
                      <a:pt x="2133600" y="2921000"/>
                    </a:lnTo>
                    <a:cubicBezTo>
                      <a:pt x="2128722" y="2950266"/>
                      <a:pt x="2123832" y="3004036"/>
                      <a:pt x="2108200" y="3035300"/>
                    </a:cubicBezTo>
                    <a:cubicBezTo>
                      <a:pt x="2101374" y="3048952"/>
                      <a:pt x="2089626" y="3059748"/>
                      <a:pt x="2082800" y="3073400"/>
                    </a:cubicBezTo>
                    <a:cubicBezTo>
                      <a:pt x="2050860" y="3137280"/>
                      <a:pt x="2099387" y="3107613"/>
                      <a:pt x="2019300" y="3187700"/>
                    </a:cubicBezTo>
                    <a:cubicBezTo>
                      <a:pt x="2002367" y="3204633"/>
                      <a:pt x="1984269" y="3220478"/>
                      <a:pt x="1968500" y="3238500"/>
                    </a:cubicBezTo>
                    <a:cubicBezTo>
                      <a:pt x="1954562" y="3254430"/>
                      <a:pt x="1944638" y="3273638"/>
                      <a:pt x="1930400" y="3289300"/>
                    </a:cubicBezTo>
                    <a:cubicBezTo>
                      <a:pt x="1902210" y="3320309"/>
                      <a:pt x="1864746" y="3343331"/>
                      <a:pt x="1841500" y="3378200"/>
                    </a:cubicBezTo>
                    <a:cubicBezTo>
                      <a:pt x="1778437" y="3472795"/>
                      <a:pt x="1859488" y="3356614"/>
                      <a:pt x="1778000" y="3454400"/>
                    </a:cubicBezTo>
                    <a:cubicBezTo>
                      <a:pt x="1732591" y="3508891"/>
                      <a:pt x="1775214" y="3480005"/>
                      <a:pt x="1714500" y="3530600"/>
                    </a:cubicBezTo>
                    <a:cubicBezTo>
                      <a:pt x="1687574" y="3553039"/>
                      <a:pt x="1656654" y="3565873"/>
                      <a:pt x="1625600" y="3581400"/>
                    </a:cubicBezTo>
                    <a:cubicBezTo>
                      <a:pt x="1617133" y="3594100"/>
                      <a:pt x="1609971" y="3607774"/>
                      <a:pt x="1600200" y="3619500"/>
                    </a:cubicBezTo>
                    <a:cubicBezTo>
                      <a:pt x="1582044" y="3641287"/>
                      <a:pt x="1535325" y="3683687"/>
                      <a:pt x="1511300" y="3695700"/>
                    </a:cubicBezTo>
                    <a:cubicBezTo>
                      <a:pt x="1487353" y="3707674"/>
                      <a:pt x="1460500" y="3712633"/>
                      <a:pt x="1435100" y="3721100"/>
                    </a:cubicBezTo>
                    <a:lnTo>
                      <a:pt x="1397000" y="3733800"/>
                    </a:lnTo>
                    <a:cubicBezTo>
                      <a:pt x="1380067" y="3746500"/>
                      <a:pt x="1364703" y="3761621"/>
                      <a:pt x="1346200" y="3771900"/>
                    </a:cubicBezTo>
                    <a:cubicBezTo>
                      <a:pt x="1177737" y="3865490"/>
                      <a:pt x="1358665" y="3752968"/>
                      <a:pt x="1244600" y="3810000"/>
                    </a:cubicBezTo>
                    <a:cubicBezTo>
                      <a:pt x="1217733" y="3823434"/>
                      <a:pt x="1178711" y="3859118"/>
                      <a:pt x="1155700" y="3873500"/>
                    </a:cubicBezTo>
                    <a:cubicBezTo>
                      <a:pt x="1139646" y="3883534"/>
                      <a:pt x="1121134" y="3889160"/>
                      <a:pt x="1104900" y="3898900"/>
                    </a:cubicBezTo>
                    <a:cubicBezTo>
                      <a:pt x="1078723" y="3914606"/>
                      <a:pt x="1058316" y="3942296"/>
                      <a:pt x="1028700" y="3949700"/>
                    </a:cubicBezTo>
                    <a:cubicBezTo>
                      <a:pt x="1011767" y="3953933"/>
                      <a:pt x="994243" y="3956271"/>
                      <a:pt x="977900" y="3962400"/>
                    </a:cubicBezTo>
                    <a:cubicBezTo>
                      <a:pt x="936690" y="3977854"/>
                      <a:pt x="929813" y="3993079"/>
                      <a:pt x="889000" y="4000500"/>
                    </a:cubicBezTo>
                    <a:cubicBezTo>
                      <a:pt x="855420" y="4006605"/>
                      <a:pt x="821267" y="4008967"/>
                      <a:pt x="787400" y="4013200"/>
                    </a:cubicBezTo>
                    <a:cubicBezTo>
                      <a:pt x="187608" y="3995024"/>
                      <a:pt x="502658" y="4078575"/>
                      <a:pt x="330200" y="3975100"/>
                    </a:cubicBezTo>
                    <a:cubicBezTo>
                      <a:pt x="322083" y="3970230"/>
                      <a:pt x="334433" y="4002617"/>
                      <a:pt x="330200" y="4000500"/>
                    </a:cubicBezTo>
                    <a:close/>
                  </a:path>
                </a:pathLst>
              </a:custGeom>
              <a:solidFill>
                <a:srgbClr val="DCE6F2">
                  <a:alpha val="45882"/>
                </a:srgbClr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17" name="직사각형 16"/>
            <p:cNvSpPr/>
            <p:nvPr/>
          </p:nvSpPr>
          <p:spPr>
            <a:xfrm>
              <a:off x="1660582" y="4571015"/>
              <a:ext cx="2243821" cy="840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구로지역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 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지역사회 </a:t>
              </a:r>
              <a:endPara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경제조직 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실태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490050" y="4571015"/>
              <a:ext cx="2930814" cy="840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동북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4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구 </a:t>
              </a:r>
              <a:r>
                <a:rPr kumimoji="0" lang="ko-KR" altLang="en-US" sz="12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사회적경제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 공급 </a:t>
              </a:r>
              <a:endPara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생태계 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</a:rPr>
                <a:t>현황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</p:grpSp>
      <p:grpSp>
        <p:nvGrpSpPr>
          <p:cNvPr id="20" name="그룹 17"/>
          <p:cNvGrpSpPr>
            <a:grpSpLocks/>
          </p:cNvGrpSpPr>
          <p:nvPr/>
        </p:nvGrpSpPr>
        <p:grpSpPr bwMode="auto">
          <a:xfrm>
            <a:off x="421396" y="1158886"/>
            <a:ext cx="465291" cy="604984"/>
            <a:chOff x="1716162" y="7198056"/>
            <a:chExt cx="465136" cy="604517"/>
          </a:xfrm>
        </p:grpSpPr>
        <p:pic>
          <p:nvPicPr>
            <p:cNvPr id="21" name="그림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8"/>
            <p:cNvSpPr txBox="1"/>
            <p:nvPr/>
          </p:nvSpPr>
          <p:spPr>
            <a:xfrm>
              <a:off x="1841294" y="7556542"/>
              <a:ext cx="230755" cy="24603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국내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현실과 </a:t>
            </a:r>
            <a:r>
              <a:rPr lang="ko-KR" altLang="en-US" dirty="0" smtClean="0"/>
              <a:t>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179</a:t>
            </a:fld>
            <a:endParaRPr lang="ko-KR" altLang="en-US" dirty="0"/>
          </a:p>
        </p:txBody>
      </p:sp>
      <p:grpSp>
        <p:nvGrpSpPr>
          <p:cNvPr id="4" name="그룹 17"/>
          <p:cNvGrpSpPr>
            <a:grpSpLocks/>
          </p:cNvGrpSpPr>
          <p:nvPr/>
        </p:nvGrpSpPr>
        <p:grpSpPr bwMode="auto">
          <a:xfrm>
            <a:off x="352607" y="1158881"/>
            <a:ext cx="618759" cy="912766"/>
            <a:chOff x="1647396" y="7198056"/>
            <a:chExt cx="618553" cy="912062"/>
          </a:xfrm>
        </p:grpSpPr>
        <p:pic>
          <p:nvPicPr>
            <p:cNvPr id="5" name="그림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8"/>
            <p:cNvSpPr txBox="1"/>
            <p:nvPr/>
          </p:nvSpPr>
          <p:spPr>
            <a:xfrm>
              <a:off x="1647396" y="7556547"/>
              <a:ext cx="618553" cy="55357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구로지역의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실태와 과제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직사각형 24"/>
          <p:cNvSpPr>
            <a:spLocks noChangeArrowheads="1"/>
          </p:cNvSpPr>
          <p:nvPr/>
        </p:nvSpPr>
        <p:spPr bwMode="auto">
          <a:xfrm>
            <a:off x="1036638" y="1431925"/>
            <a:ext cx="50113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ko-KR" sz="1200" b="1" dirty="0" smtClean="0"/>
              <a:t>Step 1. </a:t>
            </a:r>
            <a:r>
              <a:rPr lang="ko-KR" altLang="en-US" sz="1200" dirty="0" smtClean="0"/>
              <a:t>팀원과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토론하여 구로지역의 </a:t>
            </a:r>
            <a:r>
              <a:rPr lang="ko-KR" altLang="en-US" sz="1200" dirty="0" err="1" smtClean="0"/>
              <a:t>사회적경제</a:t>
            </a:r>
            <a:r>
              <a:rPr lang="ko-KR" altLang="en-US" sz="1200" dirty="0" smtClean="0"/>
              <a:t> 실태를 작성합니다</a:t>
            </a:r>
            <a:r>
              <a:rPr lang="en-US" altLang="ko-KR" sz="1200" dirty="0" smtClean="0"/>
              <a:t>.</a:t>
            </a:r>
          </a:p>
          <a:p>
            <a:pPr>
              <a:spcBef>
                <a:spcPts val="0"/>
              </a:spcBef>
              <a:buNone/>
            </a:pPr>
            <a:r>
              <a:rPr lang="en-US" altLang="ko-KR" sz="1200" b="1" dirty="0" smtClean="0"/>
              <a:t>Step 2. </a:t>
            </a:r>
            <a:r>
              <a:rPr lang="ko-KR" altLang="en-US" sz="1200" dirty="0" smtClean="0"/>
              <a:t>구로지역의 </a:t>
            </a:r>
            <a:r>
              <a:rPr lang="ko-KR" altLang="en-US" sz="1200" dirty="0" err="1" smtClean="0"/>
              <a:t>사회적경제</a:t>
            </a:r>
            <a:r>
              <a:rPr lang="ko-KR" altLang="en-US" sz="1200" dirty="0" smtClean="0"/>
              <a:t> 공급생태계 활성화를 위한 과제를 작성합니다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97942252"/>
              </p:ext>
            </p:extLst>
          </p:nvPr>
        </p:nvGraphicFramePr>
        <p:xfrm>
          <a:off x="1036638" y="1993900"/>
          <a:ext cx="5465762" cy="4341857"/>
        </p:xfrm>
        <a:graphic>
          <a:graphicData uri="http://schemas.openxmlformats.org/drawingml/2006/table">
            <a:tbl>
              <a:tblPr firstRow="1" bandRow="1"/>
              <a:tblGrid>
                <a:gridCol w="2732881"/>
                <a:gridCol w="2732881"/>
              </a:tblGrid>
              <a:tr h="31257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시사점</a:t>
                      </a:r>
                      <a:endParaRPr lang="ko-KR" altLang="en-US" sz="1200" b="1" dirty="0"/>
                    </a:p>
                  </a:txBody>
                  <a:tcPr marL="91430" marR="91430" marT="45723" marB="45723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활성화 과제</a:t>
                      </a:r>
                      <a:endParaRPr lang="ko-KR" altLang="en-US" sz="1200" b="1" dirty="0"/>
                    </a:p>
                  </a:txBody>
                  <a:tcPr marL="91430" marR="91430" marT="45723" marB="4572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2928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/>
                    </a:p>
                  </a:txBody>
                  <a:tcPr marL="91430" marR="91430" marT="45723" marB="45723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/>
                    </a:p>
                  </a:txBody>
                  <a:tcPr marL="91430" marR="91430" marT="45723" marB="4572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127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C9D7B9B9-754D-4AD0-85C2-1C4A381E798F}" type="slidenum">
              <a:rPr lang="ko-KR" altLang="en-US" smtClean="0"/>
              <a:pPr>
                <a:defRPr/>
              </a:pPr>
              <a:t>18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17600" y="4483100"/>
            <a:ext cx="48990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Georgia" pitchFamily="18" charset="0"/>
                <a:ea typeface="+mj-ea"/>
              </a:rPr>
              <a:t>3. </a:t>
            </a:r>
            <a:r>
              <a:rPr lang="ko-KR" altLang="en-US" sz="3200" b="1" dirty="0" err="1">
                <a:latin typeface="Georgia" pitchFamily="18" charset="0"/>
                <a:ea typeface="+mj-ea"/>
              </a:rPr>
              <a:t>사회적경제의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 의의와 현황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0776"/>
            <a:ext cx="5891212" cy="36934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Activity. </a:t>
            </a:r>
            <a:r>
              <a:rPr lang="ko-KR" altLang="en-US" dirty="0" smtClean="0"/>
              <a:t>국내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현실과 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B06F84-BA8D-4E2E-A850-A644C4AF5517}" type="slidenum">
              <a:rPr lang="ko-KR" altLang="en-US" smtClean="0"/>
              <a:pPr>
                <a:defRPr/>
              </a:pPr>
              <a:t>180</a:t>
            </a:fld>
            <a:endParaRPr lang="ko-KR" altLang="en-US" dirty="0"/>
          </a:p>
        </p:txBody>
      </p:sp>
      <p:sp>
        <p:nvSpPr>
          <p:cNvPr id="19456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4" name="그룹 17"/>
          <p:cNvGrpSpPr>
            <a:grpSpLocks/>
          </p:cNvGrpSpPr>
          <p:nvPr/>
        </p:nvGrpSpPr>
        <p:grpSpPr bwMode="auto">
          <a:xfrm>
            <a:off x="296503" y="1158883"/>
            <a:ext cx="730969" cy="1066654"/>
            <a:chOff x="1591312" y="7198056"/>
            <a:chExt cx="730726" cy="1065831"/>
          </a:xfrm>
        </p:grpSpPr>
        <p:pic>
          <p:nvPicPr>
            <p:cNvPr id="194576" name="그림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8"/>
            <p:cNvSpPr txBox="1"/>
            <p:nvPr/>
          </p:nvSpPr>
          <p:spPr>
            <a:xfrm>
              <a:off x="1591312" y="7556547"/>
              <a:ext cx="730726" cy="707340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동북</a:t>
              </a:r>
              <a:r>
                <a:rPr kumimoji="0"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4</a:t>
              </a: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공급생태계 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활성화를 위한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과제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94566" name="직사각형 24"/>
          <p:cNvSpPr>
            <a:spLocks noChangeArrowheads="1"/>
          </p:cNvSpPr>
          <p:nvPr/>
        </p:nvSpPr>
        <p:spPr bwMode="auto">
          <a:xfrm>
            <a:off x="1036638" y="1431925"/>
            <a:ext cx="5213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Step 1. </a:t>
            </a:r>
            <a:r>
              <a:rPr kumimoji="0" lang="ko-KR" altLang="en-US" sz="1200" dirty="0">
                <a:solidFill>
                  <a:srgbClr val="000000"/>
                </a:solidFill>
              </a:rPr>
              <a:t>팀원과</a:t>
            </a:r>
            <a:r>
              <a:rPr kumimoji="0" lang="en-US" altLang="ko-KR" sz="1200" dirty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>
                <a:solidFill>
                  <a:srgbClr val="000000"/>
                </a:solidFill>
              </a:rPr>
              <a:t>토론하여 동북</a:t>
            </a:r>
            <a:r>
              <a:rPr kumimoji="0" lang="en-US" altLang="ko-KR" sz="1200" dirty="0">
                <a:solidFill>
                  <a:srgbClr val="000000"/>
                </a:solidFill>
              </a:rPr>
              <a:t>4</a:t>
            </a:r>
            <a:r>
              <a:rPr kumimoji="0" lang="ko-KR" altLang="en-US" sz="1200" dirty="0">
                <a:solidFill>
                  <a:srgbClr val="000000"/>
                </a:solidFill>
              </a:rPr>
              <a:t>구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>
                <a:solidFill>
                  <a:srgbClr val="000000"/>
                </a:solidFill>
              </a:rPr>
              <a:t> 공급생태계의 시사점을 작성합니다</a:t>
            </a:r>
            <a:r>
              <a:rPr kumimoji="0" lang="en-US" altLang="ko-KR" sz="1200" dirty="0">
                <a:solidFill>
                  <a:srgbClr val="000000"/>
                </a:solidFill>
              </a:rPr>
              <a:t>.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Step 2. </a:t>
            </a:r>
            <a:r>
              <a:rPr kumimoji="0" lang="ko-KR" altLang="en-US" sz="1200" dirty="0">
                <a:solidFill>
                  <a:srgbClr val="000000"/>
                </a:solidFill>
              </a:rPr>
              <a:t>동북</a:t>
            </a:r>
            <a:r>
              <a:rPr kumimoji="0" lang="en-US" altLang="ko-KR" sz="1200" dirty="0">
                <a:solidFill>
                  <a:srgbClr val="000000"/>
                </a:solidFill>
              </a:rPr>
              <a:t>4</a:t>
            </a:r>
            <a:r>
              <a:rPr kumimoji="0" lang="ko-KR" altLang="en-US" sz="1200" dirty="0">
                <a:solidFill>
                  <a:srgbClr val="000000"/>
                </a:solidFill>
              </a:rPr>
              <a:t>구의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>
                <a:solidFill>
                  <a:srgbClr val="000000"/>
                </a:solidFill>
              </a:rPr>
              <a:t> 공급생태계 활성화를 위한 과제를 작성합니다</a:t>
            </a:r>
            <a:r>
              <a:rPr kumimoji="0" lang="en-US" altLang="ko-KR" sz="1200" dirty="0">
                <a:solidFill>
                  <a:srgbClr val="000000"/>
                </a:solidFill>
              </a:rPr>
              <a:t>.</a:t>
            </a:r>
            <a:endParaRPr kumimoji="0" lang="ko-KR" altLang="en-US" sz="1200" dirty="0">
              <a:solidFill>
                <a:srgbClr val="000000"/>
              </a:solidFill>
            </a:endParaRP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4974717"/>
              </p:ext>
            </p:extLst>
          </p:nvPr>
        </p:nvGraphicFramePr>
        <p:xfrm>
          <a:off x="1036638" y="1993900"/>
          <a:ext cx="5465762" cy="4341857"/>
        </p:xfrm>
        <a:graphic>
          <a:graphicData uri="http://schemas.openxmlformats.org/drawingml/2006/table">
            <a:tbl>
              <a:tblPr firstRow="1" bandRow="1"/>
              <a:tblGrid>
                <a:gridCol w="2732881"/>
                <a:gridCol w="2732881"/>
              </a:tblGrid>
              <a:tr h="31257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시사점</a:t>
                      </a:r>
                      <a:endParaRPr lang="ko-KR" altLang="en-US" sz="1200" b="1" dirty="0"/>
                    </a:p>
                  </a:txBody>
                  <a:tcPr marL="91430" marR="91430" marT="45723" marB="45723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활성화 과제</a:t>
                      </a:r>
                      <a:endParaRPr lang="ko-KR" altLang="en-US" sz="1200" b="1" dirty="0"/>
                    </a:p>
                  </a:txBody>
                  <a:tcPr marL="91430" marR="91430" marT="45723" marB="4572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2928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/>
                    </a:p>
                  </a:txBody>
                  <a:tcPr marL="91430" marR="91430" marT="45723" marB="45723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/>
                    </a:p>
                  </a:txBody>
                  <a:tcPr marL="91430" marR="91430" marT="45723" marB="45723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181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862013" y="3181350"/>
            <a:ext cx="5521325" cy="72390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2400" b="1" dirty="0" smtClean="0">
                <a:solidFill>
                  <a:schemeClr val="tx1"/>
                </a:solidFill>
              </a:rPr>
              <a:t>1.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구로지역 지역사회 경제조직 실태 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368300" y="690563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368300" y="1187450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32443" y="709613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rPr>
              <a:t>미리 읽어가기</a:t>
            </a:r>
            <a:endParaRPr lang="ko-KR" altLang="en-US" sz="2000" b="1" dirty="0" smtClean="0">
              <a:solidFill>
                <a:schemeClr val="accent3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862013" y="4140200"/>
            <a:ext cx="5521325" cy="72390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2400" b="1" dirty="0" smtClean="0">
                <a:solidFill>
                  <a:schemeClr val="tx1"/>
                </a:solidFill>
              </a:rPr>
              <a:t>2.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동북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4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구 </a:t>
            </a:r>
            <a:r>
              <a:rPr lang="ko-KR" altLang="en-US" sz="2400" b="1" dirty="0" err="1" smtClean="0">
                <a:solidFill>
                  <a:schemeClr val="tx1"/>
                </a:solidFill>
              </a:rPr>
              <a:t>사회적경제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 공급 생태계의 현황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구로지역 </a:t>
            </a:r>
            <a:r>
              <a:rPr lang="ko-KR" altLang="en-US" dirty="0" smtClean="0"/>
              <a:t>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435D9-68CD-42F0-9107-C6C3F5073B26}" type="slidenum">
              <a:rPr lang="ko-KR" altLang="en-US" smtClean="0"/>
              <a:pPr>
                <a:defRPr/>
              </a:pPr>
              <a:t>182</a:t>
            </a:fld>
            <a:endParaRPr lang="ko-KR" altLang="en-US" dirty="0"/>
          </a:p>
        </p:txBody>
      </p:sp>
      <p:grpSp>
        <p:nvGrpSpPr>
          <p:cNvPr id="175108" name="그룹 6"/>
          <p:cNvGrpSpPr>
            <a:grpSpLocks/>
          </p:cNvGrpSpPr>
          <p:nvPr/>
        </p:nvGrpSpPr>
        <p:grpSpPr bwMode="auto">
          <a:xfrm>
            <a:off x="222505" y="1158876"/>
            <a:ext cx="899605" cy="704910"/>
            <a:chOff x="677599" y="7372392"/>
            <a:chExt cx="898839" cy="705703"/>
          </a:xfrm>
        </p:grpSpPr>
        <p:sp>
          <p:nvSpPr>
            <p:cNvPr id="8" name="TextBox 7"/>
            <p:cNvSpPr txBox="1"/>
            <p:nvPr/>
          </p:nvSpPr>
          <p:spPr>
            <a:xfrm>
              <a:off x="677599" y="7677535"/>
              <a:ext cx="898839" cy="4005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지역사회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경제조직 실태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5120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5109" name="그룹 37"/>
          <p:cNvGrpSpPr>
            <a:grpSpLocks/>
          </p:cNvGrpSpPr>
          <p:nvPr/>
        </p:nvGrpSpPr>
        <p:grpSpPr bwMode="auto">
          <a:xfrm>
            <a:off x="1104900" y="1463675"/>
            <a:ext cx="5397500" cy="3741738"/>
            <a:chOff x="467544" y="1412776"/>
            <a:chExt cx="8208912" cy="4824536"/>
          </a:xfrm>
        </p:grpSpPr>
        <p:sp>
          <p:nvSpPr>
            <p:cNvPr id="28" name="직사각형 27"/>
            <p:cNvSpPr/>
            <p:nvPr/>
          </p:nvSpPr>
          <p:spPr>
            <a:xfrm>
              <a:off x="467544" y="3068716"/>
              <a:ext cx="8208912" cy="1512656"/>
            </a:xfrm>
            <a:prstGeom prst="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sysClr val="window" lastClr="FFFFFF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67544" y="1412776"/>
              <a:ext cx="8208912" cy="1512657"/>
            </a:xfrm>
            <a:prstGeom prst="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sysClr val="window" lastClr="FFFFFF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212257" y="1556059"/>
              <a:ext cx="3454985" cy="12117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7800" indent="-1778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arenR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사회적경제</a:t>
              </a: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조직유형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177800" indent="-1778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arenR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사회적경제조직의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</a:t>
              </a: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법적지위에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따른 조직형태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177800" indent="-1778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arenR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사회적경제조직의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</a:t>
              </a: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사회적목적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177800" indent="-1778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arenR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사회적경제조직의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경영역량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</p:txBody>
        </p:sp>
        <p:sp>
          <p:nvSpPr>
            <p:cNvPr id="32" name="모서리가 둥근 직사각형 31"/>
            <p:cNvSpPr/>
            <p:nvPr/>
          </p:nvSpPr>
          <p:spPr>
            <a:xfrm>
              <a:off x="612407" y="3211999"/>
              <a:ext cx="3382555" cy="1226090"/>
            </a:xfrm>
            <a:prstGeom prst="roundRect">
              <a:avLst>
                <a:gd name="adj" fmla="val 0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사회경제조직의 </a:t>
              </a:r>
              <a:endParaRPr kumimoji="0" lang="en-US" altLang="ko-KR" sz="11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사회</a:t>
              </a:r>
              <a:r>
                <a:rPr kumimoji="0" lang="ko-KR" altLang="en-US" sz="1100" b="1" kern="0" dirty="0">
                  <a:solidFill>
                    <a:sysClr val="windowText" lastClr="000000"/>
                  </a:solidFill>
                  <a:latin typeface="+mn-ea"/>
                  <a:ea typeface="+mn-ea"/>
                  <a:sym typeface="Wingdings 2"/>
                </a:rPr>
                <a:t>경제적 가치 창출의 현실</a:t>
              </a:r>
              <a:endParaRPr kumimoji="0" lang="ko-KR" altLang="en-US" sz="11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67544" y="4724655"/>
              <a:ext cx="8208912" cy="1512657"/>
            </a:xfrm>
            <a:prstGeom prst="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sysClr val="window" lastClr="FFFFFF"/>
                </a:solidFill>
                <a:latin typeface="+mn-ea"/>
                <a:ea typeface="+mn-ea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212257" y="3185388"/>
              <a:ext cx="3454985" cy="1209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342900" indent="-3429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1) </a:t>
              </a: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사회적가치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창출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342900" indent="-3429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① 유급근로자 고용현황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342900" indent="-3429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② 고용특성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342900" indent="-3429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③ 사회보험 </a:t>
              </a: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가입율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342900" indent="-3429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2) 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경제적 가치 창출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</p:txBody>
        </p:sp>
        <p:sp>
          <p:nvSpPr>
            <p:cNvPr id="35" name="모서리가 둥근 직사각형 34"/>
            <p:cNvSpPr/>
            <p:nvPr/>
          </p:nvSpPr>
          <p:spPr>
            <a:xfrm>
              <a:off x="612407" y="1556059"/>
              <a:ext cx="3382555" cy="1226092"/>
            </a:xfrm>
            <a:prstGeom prst="roundRect">
              <a:avLst>
                <a:gd name="adj" fmla="val 0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 err="1">
                  <a:solidFill>
                    <a:sysClr val="windowText" lastClr="000000"/>
                  </a:solidFill>
                  <a:latin typeface="+mn-ea"/>
                  <a:ea typeface="+mn-ea"/>
                </a:rPr>
                <a:t>사회적경제조직의</a:t>
              </a:r>
              <a:r>
                <a:rPr kumimoji="0" lang="ko-KR" altLang="en-US" sz="1100" b="1" kern="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 </a:t>
              </a:r>
              <a:endParaRPr kumimoji="0" lang="en-US" altLang="ko-KR" sz="11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특성</a:t>
              </a:r>
            </a:p>
          </p:txBody>
        </p:sp>
        <p:sp>
          <p:nvSpPr>
            <p:cNvPr id="36" name="모서리가 둥근 직사각형 35"/>
            <p:cNvSpPr/>
            <p:nvPr/>
          </p:nvSpPr>
          <p:spPr>
            <a:xfrm>
              <a:off x="612407" y="4869985"/>
              <a:ext cx="3382555" cy="1224044"/>
            </a:xfrm>
            <a:prstGeom prst="roundRect">
              <a:avLst>
                <a:gd name="adj" fmla="val 0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 err="1">
                  <a:solidFill>
                    <a:sysClr val="windowText" lastClr="000000"/>
                  </a:solidFill>
                  <a:latin typeface="+mn-ea"/>
                  <a:ea typeface="+mn-ea"/>
                </a:rPr>
                <a:t>사회적경제조직의</a:t>
              </a:r>
              <a:r>
                <a:rPr kumimoji="0" lang="ko-KR" altLang="en-US" sz="1100" b="1" kern="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 </a:t>
              </a:r>
              <a:endParaRPr kumimoji="0" lang="en-US" altLang="ko-KR" sz="11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 err="1">
                  <a:solidFill>
                    <a:sysClr val="windowText" lastClr="000000"/>
                  </a:solidFill>
                  <a:latin typeface="+mn-ea"/>
                  <a:ea typeface="+mn-ea"/>
                </a:rPr>
                <a:t>사회적기여</a:t>
              </a:r>
              <a:endParaRPr kumimoji="0" lang="ko-KR" altLang="en-US" sz="11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12257" y="4882266"/>
              <a:ext cx="4176888" cy="9088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88900" indent="-88900" defTabSz="914400" fontAlgn="auto" latinLnBrk="0"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사회적기여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유무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marL="88900" indent="-88900" defTabSz="914400" fontAlgn="auto" latinLnBrk="0"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사회적기여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실천내용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  <a:p>
              <a:pPr defTabSz="914400" fontAlgn="auto" latinLnBrk="0"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 err="1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사회적책임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 제품</a:t>
              </a:r>
              <a:r>
                <a:rPr kumimoji="0" lang="en-US" altLang="ko-KR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/</a:t>
              </a:r>
              <a:r>
                <a:rPr kumimoji="0" lang="ko-KR" altLang="en-US" sz="1100" b="1" kern="0" dirty="0">
                  <a:solidFill>
                    <a:sysClr val="window" lastClr="FFFFFF"/>
                  </a:solidFill>
                  <a:latin typeface="+mn-ea"/>
                  <a:ea typeface="+mn-ea"/>
                  <a:cs typeface="08서울남산체 B"/>
                </a:rPr>
                <a:t>서비스 및 실천 환산 금액</a:t>
              </a:r>
              <a:endParaRPr kumimoji="0" lang="en-US" altLang="ko-KR" sz="1100" b="1" kern="0" dirty="0">
                <a:solidFill>
                  <a:sysClr val="window" lastClr="FFFFFF"/>
                </a:solidFill>
                <a:latin typeface="+mn-ea"/>
                <a:ea typeface="+mn-ea"/>
                <a:cs typeface="08서울남산체 B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5893A2-5F51-4802-9BF5-5FAB737FE57B}" type="slidenum">
              <a:rPr lang="ko-KR" altLang="en-US" smtClean="0"/>
              <a:pPr>
                <a:defRPr/>
              </a:pPr>
              <a:t>183</a:t>
            </a:fld>
            <a:endParaRPr lang="ko-KR" altLang="en-US" dirty="0"/>
          </a:p>
        </p:txBody>
      </p:sp>
      <p:grpSp>
        <p:nvGrpSpPr>
          <p:cNvPr id="176132" name="그룹 5"/>
          <p:cNvGrpSpPr>
            <a:grpSpLocks/>
          </p:cNvGrpSpPr>
          <p:nvPr/>
        </p:nvGrpSpPr>
        <p:grpSpPr bwMode="auto">
          <a:xfrm>
            <a:off x="131132" y="1158876"/>
            <a:ext cx="1082348" cy="704910"/>
            <a:chOff x="584916" y="7372392"/>
            <a:chExt cx="1084213" cy="705758"/>
          </a:xfrm>
        </p:grpSpPr>
        <p:sp>
          <p:nvSpPr>
            <p:cNvPr id="7" name="TextBox 6"/>
            <p:cNvSpPr txBox="1"/>
            <p:nvPr/>
          </p:nvSpPr>
          <p:spPr>
            <a:xfrm>
              <a:off x="584916" y="7677559"/>
              <a:ext cx="1084213" cy="4005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사회적경제조직의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특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성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6198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1128713" y="1425575"/>
          <a:ext cx="5373687" cy="4697413"/>
        </p:xfrm>
        <a:graphic>
          <a:graphicData uri="http://schemas.openxmlformats.org/drawingml/2006/table">
            <a:tbl>
              <a:tblPr/>
              <a:tblGrid>
                <a:gridCol w="1285875"/>
                <a:gridCol w="1665287"/>
                <a:gridCol w="1211263"/>
                <a:gridCol w="1211262"/>
              </a:tblGrid>
              <a:tr h="32385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 유형</a:t>
                      </a:r>
                    </a:p>
                  </a:txBody>
                  <a:tcPr marL="75854" marR="75854" marT="0" marB="0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 수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비율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323850">
                <a:tc row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 기업형 부문</a:t>
                      </a:r>
                    </a:p>
                  </a:txBody>
                  <a:tcPr marL="75854" marR="75854" marT="0" marB="0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인증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사회적기업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19.4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서울형 사회적기업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30.5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구로형 사회적기업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22.3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자활공동체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16.6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마을기업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11.2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(A)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36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잠재적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</a:txBody>
                  <a:tcPr marL="75854" marR="75854" marT="0" marB="0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자활근로사업단 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70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비영리사업주체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30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(A)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75854" marR="75854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675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협동조합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</a:txBody>
                  <a:tcPr marL="75854" marR="75854" marT="0" marB="0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소비자생활협동조합법에 근거한 소비자생활협동조합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(A)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385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(C)</a:t>
                      </a:r>
                    </a:p>
                  </a:txBody>
                  <a:tcPr marL="75854" marR="75854" marT="0" marB="0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58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100.0</a:t>
                      </a:r>
                    </a:p>
                  </a:txBody>
                  <a:tcPr marL="75854" marR="75854" marT="0" marB="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85963" y="6165850"/>
            <a:ext cx="365760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표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1.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구로지역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사회적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경제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조직유형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045E4B-ECA5-442A-AD43-C5387A269777}" type="slidenum">
              <a:rPr lang="ko-KR" altLang="en-US" smtClean="0"/>
              <a:pPr>
                <a:defRPr/>
              </a:pPr>
              <a:t>184</a:t>
            </a:fld>
            <a:endParaRPr lang="ko-KR" altLang="en-US" dirty="0"/>
          </a:p>
        </p:txBody>
      </p:sp>
      <p:grpSp>
        <p:nvGrpSpPr>
          <p:cNvPr id="177156" name="그룹 14"/>
          <p:cNvGrpSpPr>
            <a:grpSpLocks/>
          </p:cNvGrpSpPr>
          <p:nvPr/>
        </p:nvGrpSpPr>
        <p:grpSpPr bwMode="auto">
          <a:xfrm>
            <a:off x="131138" y="1158867"/>
            <a:ext cx="1082348" cy="704910"/>
            <a:chOff x="585189" y="7372392"/>
            <a:chExt cx="1083664" cy="705569"/>
          </a:xfrm>
        </p:grpSpPr>
        <p:sp>
          <p:nvSpPr>
            <p:cNvPr id="16" name="TextBox 15"/>
            <p:cNvSpPr txBox="1"/>
            <p:nvPr/>
          </p:nvSpPr>
          <p:spPr>
            <a:xfrm>
              <a:off x="585189" y="7677477"/>
              <a:ext cx="1083664" cy="4004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사회적경제조직의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특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성</a:t>
              </a:r>
            </a:p>
          </p:txBody>
        </p:sp>
        <p:pic>
          <p:nvPicPr>
            <p:cNvPr id="17728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3" name="표 32"/>
          <p:cNvGraphicFramePr>
            <a:graphicFrameLocks noGrp="1"/>
          </p:cNvGraphicFramePr>
          <p:nvPr/>
        </p:nvGraphicFramePr>
        <p:xfrm>
          <a:off x="1166813" y="1425575"/>
          <a:ext cx="5335587" cy="4402143"/>
        </p:xfrm>
        <a:graphic>
          <a:graphicData uri="http://schemas.openxmlformats.org/drawingml/2006/table">
            <a:tbl>
              <a:tblPr/>
              <a:tblGrid>
                <a:gridCol w="638175"/>
                <a:gridCol w="2376487"/>
                <a:gridCol w="573088"/>
                <a:gridCol w="536575"/>
                <a:gridCol w="655637"/>
                <a:gridCol w="555625"/>
              </a:tblGrid>
              <a:tr h="227013">
                <a:tc rowSpan="2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법적 지위</a:t>
                      </a:r>
                    </a:p>
                  </a:txBody>
                  <a:tcPr marL="54253" marR="54253" marT="0" marB="0"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구로지역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전국인증사회적기업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701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조직수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퍼센트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조직수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퍼센트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227013">
                <a:tc rowSpan="8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비영리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조직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</a:txBody>
                  <a:tcPr marL="54253" marR="54253" marT="0" marB="0"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사단법인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23.1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74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13.1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재단법인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3.8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1.4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사회복지법인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11.5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2.3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비영리민간단체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11.5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44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7.8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비법인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사회복지시설 또는 단체 사업단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34.6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2.3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비법인기관내 사업단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7.7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158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27.9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기타법인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7.7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9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(A)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26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row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영리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</a:txBody>
                  <a:tcPr marL="54253" marR="54253" marT="0" marB="0"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주식회사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48.0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215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37.9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유한회사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4.0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7.1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회사내사업단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8.0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개인사업자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단독대표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20.0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개인사업자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공동대표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20.0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(A)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25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협동조합 부문</a:t>
                      </a:r>
                    </a:p>
                  </a:txBody>
                  <a:tcPr marL="54253" marR="54253" marT="0" marB="0"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협동조합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생협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1.8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(A)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(C)</a:t>
                      </a:r>
                    </a:p>
                  </a:txBody>
                  <a:tcPr marL="54253" marR="54253" marT="0" marB="0"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53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4253" marR="54253" marT="0" marB="0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028700" y="5865813"/>
            <a:ext cx="5638800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표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2.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구로지역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사회적경제조직의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법적지위에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따른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조직형태</a:t>
            </a:r>
            <a:endParaRPr lang="en-US" altLang="ko-KR" sz="1100" b="1" dirty="0">
              <a:latin typeface="+mn-ea"/>
              <a:ea typeface="+mn-ea"/>
              <a:cs typeface="08서울남산체 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DB33C5-8040-40F4-8B54-64BFA92FA1B1}" type="slidenum">
              <a:rPr lang="ko-KR" altLang="en-US" smtClean="0"/>
              <a:pPr>
                <a:defRPr/>
              </a:pPr>
              <a:t>185</a:t>
            </a:fld>
            <a:endParaRPr lang="ko-KR" altLang="en-US" dirty="0"/>
          </a:p>
        </p:txBody>
      </p:sp>
      <p:grpSp>
        <p:nvGrpSpPr>
          <p:cNvPr id="178180" name="그룹 13"/>
          <p:cNvGrpSpPr>
            <a:grpSpLocks/>
          </p:cNvGrpSpPr>
          <p:nvPr/>
        </p:nvGrpSpPr>
        <p:grpSpPr bwMode="auto">
          <a:xfrm>
            <a:off x="131136" y="1158865"/>
            <a:ext cx="1082348" cy="704910"/>
            <a:chOff x="586659" y="7372392"/>
            <a:chExt cx="1080728" cy="705678"/>
          </a:xfrm>
        </p:grpSpPr>
        <p:sp>
          <p:nvSpPr>
            <p:cNvPr id="15" name="TextBox 14"/>
            <p:cNvSpPr txBox="1"/>
            <p:nvPr/>
          </p:nvSpPr>
          <p:spPr>
            <a:xfrm>
              <a:off x="586659" y="7677524"/>
              <a:ext cx="1080728" cy="4005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사회적경제조직의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특성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8275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1222375" y="1425575"/>
          <a:ext cx="5268913" cy="4738688"/>
        </p:xfrm>
        <a:graphic>
          <a:graphicData uri="http://schemas.openxmlformats.org/drawingml/2006/table">
            <a:tbl>
              <a:tblPr/>
              <a:tblGrid>
                <a:gridCol w="571500"/>
                <a:gridCol w="2393950"/>
                <a:gridCol w="581025"/>
                <a:gridCol w="579438"/>
                <a:gridCol w="571500"/>
                <a:gridCol w="571500"/>
              </a:tblGrid>
              <a:tr h="562035">
                <a:tc rowSpan="2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 목적 </a:t>
                      </a:r>
                    </a:p>
                  </a:txBody>
                  <a:tcPr marL="58954" marR="58954" marT="29484" marB="2948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구로지역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전국 인증사회적기업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복수응답</a:t>
                      </a: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82605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빈도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퍼센트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빈도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퍼센트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282605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일자리 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창출형</a:t>
                      </a:r>
                    </a:p>
                  </a:txBody>
                  <a:tcPr marL="58954" marR="58954" marT="29484" marB="2948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취약계층의 자활 자립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29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60.4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262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24.6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2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지역주민의 일자리 창출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근로조건 향상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소득향상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14.6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314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29.4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75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262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24.6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사회서비스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제공형</a:t>
                      </a:r>
                    </a:p>
                  </a:txBody>
                  <a:tcPr marL="58954" marR="58954" marT="29484" marB="2948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취약계층에게 사회서비스 제공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8.3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299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28.1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0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지역주민의 복지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돌봄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교육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주거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건강 등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서비스 등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삶의 질 개선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8.3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107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10.1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16.6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561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52.7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284"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지역공동체 재생형</a:t>
                      </a:r>
                    </a:p>
                  </a:txBody>
                  <a:tcPr marL="58954" marR="58954" marT="29484" marB="2948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생태농업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먹거리 가공 등 유통 등에 대안농업 활성화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6.3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3.38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생태공간 보존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환경보호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자원 재활용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35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3.29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지역주민 통합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1.13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6.3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632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59.37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기타</a:t>
                      </a:r>
                    </a:p>
                  </a:txBody>
                  <a:tcPr marL="58954" marR="58954" marT="29484" marB="2948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기타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2.1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0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</a:p>
                  </a:txBody>
                  <a:tcPr marL="58954" marR="58954" marT="29484" marB="2948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49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　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1096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8954" marR="58954" marT="29484" marB="2948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798638" y="6199188"/>
            <a:ext cx="4114800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표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3.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구로지역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사회적경제조직의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사회적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목적</a:t>
            </a:r>
            <a:endParaRPr lang="en-US" altLang="ko-KR" sz="1100" b="1" dirty="0">
              <a:latin typeface="+mn-ea"/>
              <a:ea typeface="+mn-ea"/>
              <a:cs typeface="08서울남산체 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E64E4-635E-41AE-928E-607B06F52DB5}" type="slidenum">
              <a:rPr lang="ko-KR" altLang="en-US" smtClean="0"/>
              <a:pPr>
                <a:defRPr/>
              </a:pPr>
              <a:t>186</a:t>
            </a:fld>
            <a:endParaRPr lang="ko-KR" altLang="en-US" dirty="0"/>
          </a:p>
        </p:txBody>
      </p:sp>
      <p:sp>
        <p:nvSpPr>
          <p:cNvPr id="17920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73202" y="1463675"/>
            <a:ext cx="108234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사회적경제조직의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특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성</a:t>
            </a:r>
          </a:p>
        </p:txBody>
      </p:sp>
      <p:pic>
        <p:nvPicPr>
          <p:cNvPr id="179206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1208088" y="1377950"/>
          <a:ext cx="5294312" cy="3409949"/>
        </p:xfrm>
        <a:graphic>
          <a:graphicData uri="http://schemas.openxmlformats.org/drawingml/2006/table">
            <a:tbl>
              <a:tblPr/>
              <a:tblGrid>
                <a:gridCol w="2117727"/>
                <a:gridCol w="1058863"/>
                <a:gridCol w="1058863"/>
                <a:gridCol w="1058859"/>
              </a:tblGrid>
              <a:tr h="4621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50" marR="91450" marT="45722" marB="45722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최소값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최대값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평균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7849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최고 경영자 연령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(N=46)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50" marR="91450" marT="45722" marB="45722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27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66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46.22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24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 사업체의 비즈니스 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경력</a:t>
                      </a:r>
                      <a:endParaRPr lang="en-US" altLang="ko-KR" sz="1100" kern="0" spc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N=41)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50" marR="91450" marT="45722" marB="45722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36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91450" marR="91450" marT="45722" marB="45722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15.5</a:t>
                      </a:r>
                    </a:p>
                  </a:txBody>
                  <a:tcPr marL="91450" marR="91450" marT="45722" marB="45722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83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 사업체 이전의 비즈니스 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경력</a:t>
                      </a:r>
                      <a:endParaRPr lang="en-US" altLang="ko-KR" sz="1100" kern="0" spc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N=26)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50" marR="91450" marT="45722" marB="45722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480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91450" marR="91450" marT="45722" marB="45722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146.62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개월</a:t>
                      </a:r>
                    </a:p>
                  </a:txBody>
                  <a:tcPr marL="91450" marR="91450" marT="45722" marB="45722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24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경영진의 </a:t>
                      </a: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수</a:t>
                      </a:r>
                      <a:endParaRPr lang="en-US" altLang="ko-KR" sz="1100" kern="0" spc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N=42)</a:t>
                      </a:r>
                    </a:p>
                  </a:txBody>
                  <a:tcPr marL="91450" marR="91450" marT="45722" marB="45722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50" marR="91450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50" marR="91450" marT="45722" marB="45722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1.76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50" marR="91450" marT="45722" marB="45722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839913" y="4822825"/>
            <a:ext cx="411480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표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4.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구로지역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사회적경제조직</a:t>
            </a:r>
            <a:r>
              <a:rPr lang="en-US" altLang="ko-KR" sz="1100" b="1" dirty="0">
                <a:latin typeface="+mn-ea"/>
                <a:ea typeface="+mn-ea"/>
                <a:cs typeface="08서울남산체 B"/>
              </a:rPr>
              <a:t> </a:t>
            </a:r>
            <a:r>
              <a:rPr lang="ko-KR" altLang="en-US" sz="1100" b="1" dirty="0">
                <a:latin typeface="+mn-ea"/>
                <a:ea typeface="+mn-ea"/>
                <a:cs typeface="08서울남산체 B"/>
              </a:rPr>
              <a:t>경영역량</a:t>
            </a:r>
            <a:endParaRPr lang="en-US" altLang="ko-KR" sz="1100" b="1" dirty="0">
              <a:latin typeface="+mn-ea"/>
              <a:ea typeface="+mn-ea"/>
              <a:cs typeface="08서울남산체 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562A70-0D6B-44EB-A8A9-A8563310F0C4}" type="slidenum">
              <a:rPr lang="ko-KR" altLang="en-US" smtClean="0"/>
              <a:pPr>
                <a:defRPr/>
              </a:pPr>
              <a:t>187</a:t>
            </a:fld>
            <a:endParaRPr lang="ko-KR" altLang="en-US" dirty="0"/>
          </a:p>
        </p:txBody>
      </p:sp>
      <p:sp>
        <p:nvSpPr>
          <p:cNvPr id="180228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02593" y="1463675"/>
            <a:ext cx="7521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가치창출의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</a:t>
            </a:r>
          </a:p>
        </p:txBody>
      </p:sp>
      <p:pic>
        <p:nvPicPr>
          <p:cNvPr id="180230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1647239"/>
              </p:ext>
            </p:extLst>
          </p:nvPr>
        </p:nvGraphicFramePr>
        <p:xfrm>
          <a:off x="1090613" y="1433622"/>
          <a:ext cx="5411787" cy="3459207"/>
        </p:xfrm>
        <a:graphic>
          <a:graphicData uri="http://schemas.openxmlformats.org/drawingml/2006/table">
            <a:tbl>
              <a:tblPr/>
              <a:tblGrid>
                <a:gridCol w="952248"/>
                <a:gridCol w="1415801"/>
                <a:gridCol w="744828"/>
                <a:gridCol w="743257"/>
                <a:gridCol w="677259"/>
                <a:gridCol w="878394"/>
              </a:tblGrid>
              <a:tr h="530496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</a:p>
                  </a:txBody>
                  <a:tcPr marL="49962" marR="49962" marT="13812" marB="13812" anchor="ctr" horzOverflow="overflow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총인원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 당 평균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취약계층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총인원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 당 취약계층 평균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20794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(n=49)</a:t>
                      </a:r>
                    </a:p>
                  </a:txBody>
                  <a:tcPr marL="49962" marR="49962" marT="13812" marB="13812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609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12.4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364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7.4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row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기업형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(n=30)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인증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(n=8)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136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서울형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(n=7)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147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48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6.8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구로형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(n=7)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10.1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1.4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(n=5)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2.6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마을기업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(n=3)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2.3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381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55.1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162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5.4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잠재적 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 부문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(n=16)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자활근로사업단 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(n=15)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172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11.5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170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11.3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비영리사업주체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(n=1)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38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38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210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13.1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201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12.5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협동조합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(n=2)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소비자생협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18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4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49962" marR="49962" marT="13812" marB="13812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4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전국 인증 사회적기업 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(n=631)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9962" marR="49962" marT="13812" marB="13812" anchor="ctr" horzOverflow="overflow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15,990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25.3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9,488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</a:t>
                      </a:r>
                    </a:p>
                  </a:txBody>
                  <a:tcPr marL="49962" marR="49962" marT="13812" marB="13812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Box 6"/>
          <p:cNvSpPr txBox="1"/>
          <p:nvPr/>
        </p:nvSpPr>
        <p:spPr>
          <a:xfrm>
            <a:off x="908050" y="4901764"/>
            <a:ext cx="5832475" cy="261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100" b="1" dirty="0">
                <a:ea typeface="08서울남산체 B" pitchFamily="18" charset="-127"/>
              </a:rPr>
              <a:t>표</a:t>
            </a:r>
            <a:r>
              <a:rPr lang="en-US" altLang="ko-KR" sz="1100" b="1" dirty="0">
                <a:ea typeface="08서울남산체 B" pitchFamily="18" charset="-127"/>
              </a:rPr>
              <a:t>5. </a:t>
            </a:r>
            <a:r>
              <a:rPr lang="ko-KR" altLang="en-US" sz="1100" b="1" dirty="0">
                <a:ea typeface="08서울남산체 B" pitchFamily="18" charset="-127"/>
              </a:rPr>
              <a:t>구로구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 err="1">
                <a:ea typeface="08서울남산체 B" pitchFamily="18" charset="-127"/>
              </a:rPr>
              <a:t>사회적경제조직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>
                <a:ea typeface="08서울남산체 B" pitchFamily="18" charset="-127"/>
              </a:rPr>
              <a:t>유급근로자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>
                <a:ea typeface="08서울남산체 B" pitchFamily="18" charset="-127"/>
              </a:rPr>
              <a:t>및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>
                <a:ea typeface="08서울남산체 B" pitchFamily="18" charset="-127"/>
              </a:rPr>
              <a:t>취약계층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>
                <a:ea typeface="08서울남산체 B" pitchFamily="18" charset="-127"/>
              </a:rPr>
              <a:t>규모</a:t>
            </a:r>
            <a:endParaRPr lang="en-US" altLang="ko-KR" sz="1100" b="1" dirty="0">
              <a:ea typeface="08서울남산체 B" pitchFamily="18" charset="-127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1090613" y="1133475"/>
            <a:ext cx="411480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유급</a:t>
            </a:r>
            <a:r>
              <a:rPr lang="en-US" altLang="ko-KR" sz="1200" b="1">
                <a:ea typeface="08서울남산체 B" pitchFamily="18" charset="-127"/>
              </a:rPr>
              <a:t> </a:t>
            </a:r>
            <a:r>
              <a:rPr lang="ko-KR" altLang="en-US" sz="1200" b="1">
                <a:ea typeface="08서울남산체 B" pitchFamily="18" charset="-127"/>
              </a:rPr>
              <a:t>근로자의</a:t>
            </a:r>
            <a:r>
              <a:rPr lang="en-US" altLang="ko-KR" sz="1200" b="1">
                <a:ea typeface="08서울남산체 B" pitchFamily="18" charset="-127"/>
              </a:rPr>
              <a:t> </a:t>
            </a:r>
            <a:r>
              <a:rPr lang="ko-KR" altLang="en-US" sz="1200" b="1">
                <a:ea typeface="08서울남산체 B" pitchFamily="18" charset="-127"/>
              </a:rPr>
              <a:t>규모</a:t>
            </a:r>
            <a:endParaRPr lang="en-US" altLang="ko-KR" sz="1200">
              <a:ea typeface="08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A4FFE9-4B0C-4821-BFDE-D0DF926071FA}" type="slidenum">
              <a:rPr lang="ko-KR" altLang="en-US" smtClean="0"/>
              <a:pPr>
                <a:defRPr/>
              </a:pPr>
              <a:t>188</a:t>
            </a:fld>
            <a:endParaRPr lang="ko-KR" altLang="en-US" dirty="0"/>
          </a:p>
        </p:txBody>
      </p:sp>
      <p:pic>
        <p:nvPicPr>
          <p:cNvPr id="181253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411480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유급</a:t>
            </a:r>
            <a:r>
              <a:rPr lang="en-US" altLang="ko-KR" sz="1200" b="1">
                <a:ea typeface="08서울남산체 B" pitchFamily="18" charset="-127"/>
              </a:rPr>
              <a:t> </a:t>
            </a:r>
            <a:r>
              <a:rPr lang="ko-KR" altLang="en-US" sz="1200" b="1">
                <a:ea typeface="08서울남산체 B" pitchFamily="18" charset="-127"/>
              </a:rPr>
              <a:t>근로자의</a:t>
            </a:r>
            <a:r>
              <a:rPr lang="en-US" altLang="ko-KR" sz="1200" b="1">
                <a:ea typeface="08서울남산체 B" pitchFamily="18" charset="-127"/>
              </a:rPr>
              <a:t> </a:t>
            </a:r>
            <a:r>
              <a:rPr lang="ko-KR" altLang="en-US" sz="1200" b="1">
                <a:ea typeface="08서울남산체 B" pitchFamily="18" charset="-127"/>
              </a:rPr>
              <a:t>성별</a:t>
            </a:r>
            <a:r>
              <a:rPr lang="ko-KR" altLang="en-US" sz="1200" b="1">
                <a:ea typeface="08서울남산체 B" pitchFamily="18" charset="-127"/>
                <a:sym typeface="Wingdings 2" pitchFamily="18" charset="2"/>
              </a:rPr>
              <a:t>연령별 특성</a:t>
            </a:r>
            <a:endParaRPr lang="en-US" altLang="ko-KR" sz="1200">
              <a:ea typeface="08서울남산체 B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82031853"/>
              </p:ext>
            </p:extLst>
          </p:nvPr>
        </p:nvGraphicFramePr>
        <p:xfrm>
          <a:off x="1108075" y="1225550"/>
          <a:ext cx="5394324" cy="3171825"/>
        </p:xfrm>
        <a:graphic>
          <a:graphicData uri="http://schemas.openxmlformats.org/drawingml/2006/table">
            <a:tbl>
              <a:tblPr/>
              <a:tblGrid>
                <a:gridCol w="1853173"/>
                <a:gridCol w="886039"/>
                <a:gridCol w="884537"/>
                <a:gridCol w="886039"/>
                <a:gridCol w="884536"/>
              </a:tblGrid>
              <a:tr h="247650"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단위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: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(%)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연령 성별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남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여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전국인증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사회적기업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청년층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(30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세 미만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41(6.7)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40(6.6)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81(13.3)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2,172(13.6)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중년층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(30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세 이상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~50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세 미만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93(15.3)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220(36.1)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313(51.4)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9,606(58.2)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장년층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(50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세 이상 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~ 70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세 미만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56(9.2)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155(25.5)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211(34.6)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4,512(28.2)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고령층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(70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세 이상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1(0.2)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3(0.5)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4(0.7)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 사회적경제조직 합계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191(31.4)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418(68.6)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609(100)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전국인증 사회적기업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5,501(34.4)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10,489(65.6)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15,990(100)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9"/>
          <p:cNvSpPr txBox="1"/>
          <p:nvPr/>
        </p:nvSpPr>
        <p:spPr>
          <a:xfrm>
            <a:off x="1787525" y="4441825"/>
            <a:ext cx="4343400" cy="261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100" b="1">
                <a:ea typeface="08서울남산체 B" pitchFamily="18" charset="-127"/>
              </a:rPr>
              <a:t>표</a:t>
            </a:r>
            <a:r>
              <a:rPr lang="en-US" altLang="ko-KR" sz="1100" b="1">
                <a:ea typeface="08서울남산체 B" pitchFamily="18" charset="-127"/>
              </a:rPr>
              <a:t>6. </a:t>
            </a:r>
            <a:r>
              <a:rPr lang="ko-KR" altLang="en-US" sz="1100" b="1">
                <a:ea typeface="08서울남산체 B" pitchFamily="18" charset="-127"/>
              </a:rPr>
              <a:t>유급 근로자의 성별</a:t>
            </a:r>
            <a:r>
              <a:rPr lang="ko-KR" altLang="en-US" sz="1100" b="1">
                <a:ea typeface="08서울남산체 B" pitchFamily="18" charset="-127"/>
                <a:sym typeface="Wingdings 2" pitchFamily="18" charset="2"/>
              </a:rPr>
              <a:t>연령별 특성</a:t>
            </a:r>
            <a:endParaRPr lang="en-US" altLang="ko-KR" sz="1100" b="1">
              <a:ea typeface="08서울남산체 B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281754" y="1463675"/>
            <a:ext cx="79380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가치창출의 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1BA044-D195-4446-9C0B-A928463E2067}" type="slidenum">
              <a:rPr lang="ko-KR" altLang="en-US" smtClean="0"/>
              <a:pPr>
                <a:defRPr/>
              </a:pPr>
              <a:t>189</a:t>
            </a:fld>
            <a:endParaRPr lang="ko-KR" altLang="en-US" dirty="0"/>
          </a:p>
        </p:txBody>
      </p:sp>
      <p:sp>
        <p:nvSpPr>
          <p:cNvPr id="182276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82277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411480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고용특성</a:t>
            </a:r>
            <a:endParaRPr lang="en-US" altLang="ko-KR" sz="1200">
              <a:ea typeface="08서울남산체 B" pitchFamily="18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143000" y="1166813"/>
          <a:ext cx="5359401" cy="2573340"/>
        </p:xfrm>
        <a:graphic>
          <a:graphicData uri="http://schemas.openxmlformats.org/drawingml/2006/table">
            <a:tbl>
              <a:tblPr/>
              <a:tblGrid>
                <a:gridCol w="961209"/>
                <a:gridCol w="1398794"/>
                <a:gridCol w="1398794"/>
                <a:gridCol w="1600604"/>
              </a:tblGrid>
              <a:tr h="428890">
                <a:tc grid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단위 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(%)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3" marB="1790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2889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구로지역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전국인증사회적기업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</a:tr>
              <a:tr h="42889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정규직</a:t>
                      </a:r>
                    </a:p>
                  </a:txBody>
                  <a:tcPr marL="17907" marR="17907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37(43.5%)</a:t>
                      </a: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6,184(40.7)</a:t>
                      </a: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890"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비정규직</a:t>
                      </a:r>
                    </a:p>
                  </a:txBody>
                  <a:tcPr marL="17907" marR="17907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전일제</a:t>
                      </a:r>
                    </a:p>
                  </a:txBody>
                  <a:tcPr marL="17907" marR="17907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40(47.1%)</a:t>
                      </a: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9,806(61.3%)</a:t>
                      </a: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28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시간제</a:t>
                      </a:r>
                    </a:p>
                  </a:txBody>
                  <a:tcPr marL="17907" marR="17907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8(9.4%)</a:t>
                      </a: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28890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7907" marR="17907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77(100)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15,990(100)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5"/>
          <p:cNvSpPr txBox="1"/>
          <p:nvPr/>
        </p:nvSpPr>
        <p:spPr>
          <a:xfrm>
            <a:off x="1651000" y="3800475"/>
            <a:ext cx="4343400" cy="261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100" b="1">
                <a:ea typeface="08서울남산체 B" pitchFamily="18" charset="-127"/>
              </a:rPr>
              <a:t>표</a:t>
            </a:r>
            <a:r>
              <a:rPr lang="en-US" altLang="ko-KR" sz="1100" b="1">
                <a:ea typeface="08서울남산체 B" pitchFamily="18" charset="-127"/>
              </a:rPr>
              <a:t>7. </a:t>
            </a:r>
            <a:r>
              <a:rPr lang="ko-KR" altLang="en-US" sz="1100" b="1">
                <a:ea typeface="08서울남산체 B" pitchFamily="18" charset="-127"/>
              </a:rPr>
              <a:t>구로지역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사회적경제조직의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고용형태</a:t>
            </a:r>
            <a:endParaRPr lang="en-US" altLang="ko-KR" sz="1100" b="1">
              <a:ea typeface="08서울남산체 B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302592" y="1463675"/>
            <a:ext cx="7521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가치창출의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 err="1" smtClean="0"/>
              <a:t>정의하기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F83E4F-2212-46E2-9E95-1C8846FCE0B7}" type="slidenum">
              <a:rPr lang="ko-KR" altLang="en-US" smtClean="0"/>
              <a:pPr>
                <a:defRPr/>
              </a:pPr>
              <a:t>19</a:t>
            </a:fld>
            <a:endParaRPr lang="ko-KR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71" name="그림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그룹 13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995591" y="1198918"/>
            <a:ext cx="5506807" cy="1936168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1224552" y="1271013"/>
            <a:ext cx="51587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Step 1</a:t>
            </a:r>
            <a:r>
              <a:rPr lang="en-US" altLang="ko-KR" sz="1200" dirty="0" smtClean="0">
                <a:latin typeface="+mn-ea"/>
                <a:ea typeface="+mn-ea"/>
              </a:rPr>
              <a:t>. ‘</a:t>
            </a:r>
            <a:r>
              <a:rPr lang="ko-KR" altLang="en-US" sz="1200" dirty="0" err="1" smtClean="0">
                <a:latin typeface="+mn-ea"/>
                <a:ea typeface="+mn-ea"/>
              </a:rPr>
              <a:t>사회적경제</a:t>
            </a:r>
            <a:r>
              <a:rPr lang="en-US" altLang="ko-KR" sz="1200" dirty="0" smtClean="0">
                <a:latin typeface="+mn-ea"/>
                <a:ea typeface="+mn-ea"/>
              </a:rPr>
              <a:t>’ </a:t>
            </a:r>
            <a:r>
              <a:rPr lang="ko-KR" altLang="en-US" sz="1200" dirty="0" smtClean="0">
                <a:latin typeface="+mn-ea"/>
                <a:ea typeface="+mn-ea"/>
              </a:rPr>
              <a:t>하면 떠오르는 단어를 </a:t>
            </a:r>
            <a:r>
              <a:rPr lang="en-US" altLang="ko-KR" sz="1200" dirty="0" smtClean="0">
                <a:latin typeface="+mn-ea"/>
                <a:ea typeface="+mn-ea"/>
              </a:rPr>
              <a:t>Post-it </a:t>
            </a:r>
            <a:r>
              <a:rPr lang="ko-KR" altLang="en-US" sz="1200" dirty="0" smtClean="0">
                <a:latin typeface="+mn-ea"/>
                <a:ea typeface="+mn-ea"/>
              </a:rPr>
              <a:t>에 작성해 주세요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latin typeface="+mn-ea"/>
                <a:ea typeface="+mn-ea"/>
              </a:rPr>
              <a:t>            </a:t>
            </a:r>
            <a:r>
              <a:rPr lang="ko-KR" altLang="en-US" sz="1200" dirty="0" smtClean="0">
                <a:latin typeface="+mn-ea"/>
                <a:ea typeface="+mn-ea"/>
              </a:rPr>
              <a:t>한</a:t>
            </a:r>
            <a:r>
              <a:rPr lang="en-US" altLang="ko-KR" sz="1200" dirty="0" smtClean="0">
                <a:latin typeface="+mn-ea"/>
                <a:ea typeface="+mn-ea"/>
              </a:rPr>
              <a:t> </a:t>
            </a:r>
            <a:r>
              <a:rPr lang="ko-KR" altLang="en-US" sz="1200" dirty="0" smtClean="0">
                <a:latin typeface="+mn-ea"/>
                <a:ea typeface="+mn-ea"/>
              </a:rPr>
              <a:t>장에 한 단어씩 생각나는 </a:t>
            </a:r>
            <a:r>
              <a:rPr lang="ko-KR" altLang="en-US" sz="1200" dirty="0" smtClean="0">
                <a:latin typeface="+mn-ea"/>
                <a:ea typeface="+mn-ea"/>
              </a:rPr>
              <a:t>단어를 모두 적어주세요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Step 2. </a:t>
            </a:r>
            <a:r>
              <a:rPr lang="ko-KR" altLang="en-US" sz="1200" dirty="0" smtClean="0">
                <a:latin typeface="+mn-ea"/>
                <a:ea typeface="+mn-ea"/>
              </a:rPr>
              <a:t>팀원들이</a:t>
            </a:r>
            <a:r>
              <a:rPr lang="en-US" altLang="ko-KR" sz="1200" dirty="0" smtClean="0">
                <a:latin typeface="+mn-ea"/>
                <a:ea typeface="+mn-ea"/>
              </a:rPr>
              <a:t> </a:t>
            </a:r>
            <a:r>
              <a:rPr lang="ko-KR" altLang="en-US" sz="1200" dirty="0" smtClean="0">
                <a:latin typeface="+mn-ea"/>
                <a:ea typeface="+mn-ea"/>
              </a:rPr>
              <a:t>적은 </a:t>
            </a:r>
            <a:r>
              <a:rPr lang="en-US" altLang="ko-KR" sz="1200" dirty="0" smtClean="0">
                <a:latin typeface="+mn-ea"/>
                <a:ea typeface="+mn-ea"/>
              </a:rPr>
              <a:t>Post-it</a:t>
            </a:r>
            <a:r>
              <a:rPr lang="ko-KR" altLang="en-US" sz="1200" dirty="0" smtClean="0">
                <a:latin typeface="+mn-ea"/>
                <a:ea typeface="+mn-ea"/>
              </a:rPr>
              <a:t>을 모두 모아봅니다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</a:p>
          <a:p>
            <a:pPr marL="531813" indent="-531813"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Step 3. </a:t>
            </a:r>
            <a:r>
              <a:rPr lang="ko-KR" altLang="en-US" sz="1200" dirty="0" smtClean="0">
                <a:latin typeface="+mn-ea"/>
                <a:ea typeface="+mn-ea"/>
              </a:rPr>
              <a:t>팀원들과 상의하여 나온 단어들을 조합하여 </a:t>
            </a:r>
            <a:r>
              <a:rPr lang="ko-KR" altLang="en-US" sz="1200" dirty="0" err="1" smtClean="0">
                <a:latin typeface="+mn-ea"/>
                <a:ea typeface="+mn-ea"/>
              </a:rPr>
              <a:t>사회적경제에</a:t>
            </a:r>
            <a:r>
              <a:rPr lang="ko-KR" altLang="en-US" sz="1200" dirty="0" smtClean="0">
                <a:latin typeface="+mn-ea"/>
                <a:ea typeface="+mn-ea"/>
              </a:rPr>
              <a:t> 대한 정의를 내려봅니다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  <a:r>
              <a:rPr lang="ko-KR" altLang="en-US" sz="1200" dirty="0" smtClean="0">
                <a:latin typeface="+mn-ea"/>
                <a:ea typeface="+mn-ea"/>
              </a:rPr>
              <a:t> </a:t>
            </a:r>
            <a:endParaRPr lang="en-US" altLang="ko-KR" sz="1200" dirty="0" smtClean="0">
              <a:latin typeface="+mn-ea"/>
              <a:ea typeface="+mn-ea"/>
            </a:endParaRPr>
          </a:p>
          <a:p>
            <a:pPr marL="531813" indent="-531813"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Step 4. </a:t>
            </a:r>
            <a:r>
              <a:rPr lang="ko-KR" altLang="en-US" sz="1200" dirty="0" smtClean="0">
                <a:latin typeface="+mn-ea"/>
                <a:ea typeface="+mn-ea"/>
              </a:rPr>
              <a:t>팀 별로 돌아가며 </a:t>
            </a:r>
            <a:r>
              <a:rPr lang="ko-KR" altLang="en-US" sz="1200" dirty="0" err="1" smtClean="0">
                <a:latin typeface="+mn-ea"/>
                <a:ea typeface="+mn-ea"/>
              </a:rPr>
              <a:t>사회적경제에</a:t>
            </a:r>
            <a:r>
              <a:rPr lang="ko-KR" altLang="en-US" sz="1200" dirty="0" smtClean="0">
                <a:latin typeface="+mn-ea"/>
                <a:ea typeface="+mn-ea"/>
              </a:rPr>
              <a:t> 대해 정의한 내용을 발표합니다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  <a:endParaRPr lang="en-US" altLang="ko-KR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DF1C8-A64C-4F27-8398-2545DA0B9CA9}" type="slidenum">
              <a:rPr lang="ko-KR" altLang="en-US" smtClean="0"/>
              <a:pPr>
                <a:defRPr/>
              </a:pPr>
              <a:t>190</a:t>
            </a:fld>
            <a:endParaRPr lang="ko-KR" altLang="en-US" dirty="0"/>
          </a:p>
        </p:txBody>
      </p:sp>
      <p:sp>
        <p:nvSpPr>
          <p:cNvPr id="183300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83301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 bwMode="auto">
          <a:xfrm>
            <a:off x="302593" y="1463675"/>
            <a:ext cx="7521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사푀적경제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가치창출의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</a:t>
            </a:r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1044575" y="1158875"/>
          <a:ext cx="5457825" cy="3578229"/>
        </p:xfrm>
        <a:graphic>
          <a:graphicData uri="http://schemas.openxmlformats.org/drawingml/2006/table">
            <a:tbl>
              <a:tblPr/>
              <a:tblGrid>
                <a:gridCol w="1414463"/>
                <a:gridCol w="1414462"/>
                <a:gridCol w="942975"/>
                <a:gridCol w="942975"/>
                <a:gridCol w="742950"/>
              </a:tblGrid>
              <a:tr h="260349"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단위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: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%)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4633" marR="74633" marT="37317" marB="3731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211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총인원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사회보험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가입자 수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%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211138">
                <a:tc rowSpan="7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기업형</a:t>
                      </a:r>
                    </a:p>
                  </a:txBody>
                  <a:tcPr marL="52865" marR="52865" marT="14616" marB="14616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인증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(n=8)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136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135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99.3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예비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(n=2)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서울형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(n=5)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140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105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75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구로형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(n=7)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71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64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90.1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(n=5)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마을기업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(n=3)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25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381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323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84.8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2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잠재적 사회적경제 부문</a:t>
                      </a:r>
                    </a:p>
                  </a:txBody>
                  <a:tcPr marL="52865" marR="52865" marT="14616" marB="14616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자활근로사업단 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(n=15)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172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148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86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비영리사업주체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(n=1)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38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38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210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186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88.6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협동조합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</a:txBody>
                  <a:tcPr marL="52865" marR="52865" marT="14616" marB="14616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소비자생협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(n=2)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18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16.7</a:t>
                      </a: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18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16.7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전체 </a:t>
                      </a: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(n=48)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609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552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90.6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52865" marR="52865" marT="14616" marB="14616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4"/>
          <p:cNvSpPr txBox="1"/>
          <p:nvPr/>
        </p:nvSpPr>
        <p:spPr>
          <a:xfrm>
            <a:off x="1258888" y="4762500"/>
            <a:ext cx="5029200" cy="2603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100" b="1" dirty="0" smtClean="0">
                <a:latin typeface="+mn-ea"/>
              </a:rPr>
              <a:t>표</a:t>
            </a:r>
            <a:r>
              <a:rPr lang="en-US" altLang="ko-KR" sz="1100" b="1" dirty="0" smtClean="0">
                <a:latin typeface="+mn-ea"/>
              </a:rPr>
              <a:t>8. </a:t>
            </a:r>
            <a:r>
              <a:rPr lang="ko-KR" altLang="en-US" sz="1100" b="1" dirty="0" smtClean="0">
                <a:latin typeface="+mn-ea"/>
              </a:rPr>
              <a:t>구로구 </a:t>
            </a:r>
            <a:r>
              <a:rPr lang="ko-KR" altLang="en-US" sz="1100" b="1" dirty="0" err="1" smtClean="0">
                <a:latin typeface="+mn-ea"/>
              </a:rPr>
              <a:t>사회적경제조직</a:t>
            </a:r>
            <a:r>
              <a:rPr lang="ko-KR" altLang="en-US" sz="1100" b="1" dirty="0" smtClean="0">
                <a:latin typeface="+mn-ea"/>
              </a:rPr>
              <a:t> 사회보험 가입현황</a:t>
            </a:r>
            <a:endParaRPr lang="ko-KR" altLang="en-US" sz="11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5779FA-27EF-4CFD-9AB5-215892A28E4E}" type="slidenum">
              <a:rPr lang="ko-KR" altLang="en-US" smtClean="0"/>
              <a:pPr>
                <a:defRPr/>
              </a:pPr>
              <a:t>191</a:t>
            </a:fld>
            <a:endParaRPr lang="ko-KR" altLang="en-US" dirty="0"/>
          </a:p>
        </p:txBody>
      </p:sp>
      <p:sp>
        <p:nvSpPr>
          <p:cNvPr id="18432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84325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411480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재무상태</a:t>
            </a:r>
            <a:endParaRPr lang="en-US" altLang="ko-KR" sz="1200">
              <a:ea typeface="08서울남산체 B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285753" y="1463675"/>
            <a:ext cx="78739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 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가치창출의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</a:t>
            </a:r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1095375" y="1198563"/>
          <a:ext cx="5407025" cy="3866498"/>
        </p:xfrm>
        <a:graphic>
          <a:graphicData uri="http://schemas.openxmlformats.org/drawingml/2006/table">
            <a:tbl>
              <a:tblPr/>
              <a:tblGrid>
                <a:gridCol w="671373"/>
                <a:gridCol w="854610"/>
                <a:gridCol w="722439"/>
                <a:gridCol w="722438"/>
                <a:gridCol w="722439"/>
                <a:gridCol w="937218"/>
                <a:gridCol w="776508"/>
              </a:tblGrid>
              <a:tr h="244813">
                <a:tc gridSpan="7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단위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: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천원</a:t>
                      </a:r>
                    </a:p>
                  </a:txBody>
                  <a:tcPr marL="77152" marR="77152" marT="38579" marB="385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4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N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최소값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최대값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총액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평균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244813"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구로지역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경제</a:t>
                      </a: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자산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10,000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1,375,533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7,984,852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232,507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8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자본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44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110,992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704,834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4,741,405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107,759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8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부채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26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60,000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675,104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3,243,447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124,748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1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연간 순이익금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수입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지출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25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-230,599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200,000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617,628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24,705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813"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전국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인증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자산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324,913,872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514,919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8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자본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143,362,458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227,199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8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부채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182,449,424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289,143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1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연간 순이익금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수입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지출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13,773,447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21,828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1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이익적립금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사내유보금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이월금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</a:t>
                      </a:r>
                    </a:p>
                  </a:txBody>
                  <a:tcPr marL="77152" marR="77152" marT="38579" marB="38579"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6"/>
          <p:cNvSpPr txBox="1"/>
          <p:nvPr/>
        </p:nvSpPr>
        <p:spPr>
          <a:xfrm>
            <a:off x="1465263" y="5265738"/>
            <a:ext cx="4918075" cy="261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100" b="1" dirty="0">
                <a:ea typeface="08서울남산체 B" pitchFamily="18" charset="-127"/>
              </a:rPr>
              <a:t>표</a:t>
            </a:r>
            <a:r>
              <a:rPr lang="en-US" altLang="ko-KR" sz="1100" b="1" dirty="0">
                <a:ea typeface="08서울남산체 B" pitchFamily="18" charset="-127"/>
              </a:rPr>
              <a:t>9. </a:t>
            </a:r>
            <a:r>
              <a:rPr lang="ko-KR" altLang="en-US" sz="1100" b="1" dirty="0">
                <a:ea typeface="08서울남산체 B" pitchFamily="18" charset="-127"/>
              </a:rPr>
              <a:t>구로지역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 err="1">
                <a:ea typeface="08서울남산체 B" pitchFamily="18" charset="-127"/>
              </a:rPr>
              <a:t>사회적경제조직</a:t>
            </a:r>
            <a:r>
              <a:rPr lang="en-US" altLang="ko-KR" sz="1100" b="1" dirty="0">
                <a:ea typeface="08서울남산체 B" pitchFamily="18" charset="-127"/>
              </a:rPr>
              <a:t> </a:t>
            </a:r>
            <a:r>
              <a:rPr lang="ko-KR" altLang="en-US" sz="1100" b="1" dirty="0">
                <a:ea typeface="08서울남산체 B" pitchFamily="18" charset="-127"/>
              </a:rPr>
              <a:t>재무상태</a:t>
            </a:r>
            <a:endParaRPr lang="en-US" altLang="ko-KR" sz="1100" b="1" dirty="0">
              <a:ea typeface="08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9E461F-CC84-4BA3-AA75-E992AD9F110B}" type="slidenum">
              <a:rPr lang="ko-KR" altLang="en-US" smtClean="0"/>
              <a:pPr>
                <a:defRPr/>
              </a:pPr>
              <a:t>192</a:t>
            </a:fld>
            <a:endParaRPr lang="ko-KR" altLang="en-US" dirty="0"/>
          </a:p>
        </p:txBody>
      </p:sp>
      <p:pic>
        <p:nvPicPr>
          <p:cNvPr id="185349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411480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구로지역 사회경제 조직의 자원동원 특성</a:t>
            </a:r>
            <a:endParaRPr lang="en-US" altLang="ko-KR" sz="1200">
              <a:ea typeface="08서울남산체 B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303388" y="1463675"/>
            <a:ext cx="7521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사회경제적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가치창출의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</a:t>
            </a:r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058863" y="1254125"/>
          <a:ext cx="5324471" cy="5172077"/>
        </p:xfrm>
        <a:graphic>
          <a:graphicData uri="http://schemas.openxmlformats.org/drawingml/2006/table">
            <a:tbl>
              <a:tblPr/>
              <a:tblGrid>
                <a:gridCol w="489012"/>
                <a:gridCol w="271838"/>
                <a:gridCol w="459465"/>
                <a:gridCol w="459464"/>
                <a:gridCol w="459465"/>
                <a:gridCol w="459464"/>
                <a:gridCol w="459465"/>
                <a:gridCol w="459464"/>
                <a:gridCol w="459465"/>
                <a:gridCol w="459464"/>
                <a:gridCol w="459465"/>
                <a:gridCol w="428440"/>
              </a:tblGrid>
              <a:tr h="222250">
                <a:tc grid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단위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: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천원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(%))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7331" marR="47331" marT="13086" marB="1308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2250">
                <a:tc rowSpan="2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</a:p>
                  </a:txBody>
                  <a:tcPr marL="47331" marR="47331" marT="13086" marB="13086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영업활동수입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비영업활동수입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총계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영업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활동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총액 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경쟁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호혜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공공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비영업활동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총액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정부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지원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후원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모기관 지원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기타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5562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사회적기업 부문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(n=30)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7331" marR="47331" marT="13086" marB="13086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13,099,458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6,849,590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(52.3)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208,668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(1.6)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6,041,200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(46.1)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1,503,979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1,366,598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(90.9)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57,150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(3.8)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24,000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(1.6)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56,231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(3.7)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14,603,437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평균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436,648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228,319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6,955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201,373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50,132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45,553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1,905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800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1,874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486,780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잠재적 사회적경제 영역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(n=13)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7331" marR="47331" marT="13086" marB="13086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579,976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358,151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(61.8)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(0.1)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221,425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(38.2)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1,692,801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1,692,801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2,272,777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평균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44,613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27,550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17,032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130,215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130,215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174,828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협동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조합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부문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(n=2)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7331" marR="47331" marT="13086" marB="13086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소계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2,724,604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2,724,604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226,920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34,910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(15.4)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192,010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(84.6)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2,951,524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평균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1,362,302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1,362,302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113,460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226,920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96,005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1,475,762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구로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경제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전체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(n=45)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47331" marR="47331" marT="13086" marB="13086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16,404,038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7,207,741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(43.9)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2,933,672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(17.9)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6,262,625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(38.2)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3,423,700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(100)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3,094,309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(90.4)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57,150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(1.7)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24,000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(0.7)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248,241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(7.3)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19,827,738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평균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364,534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160,172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65,192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139,169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76,082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68,762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1,270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533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5,516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440,616</a:t>
                      </a:r>
                    </a:p>
                  </a:txBody>
                  <a:tcPr marL="47331" marR="47331" marT="13086" marB="13086" anchor="ctr" horzOverflow="overflow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5"/>
          <p:cNvSpPr txBox="1"/>
          <p:nvPr/>
        </p:nvSpPr>
        <p:spPr>
          <a:xfrm>
            <a:off x="1938338" y="6459538"/>
            <a:ext cx="3962400" cy="2619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100" b="1" dirty="0" smtClean="0">
                <a:latin typeface="+mn-ea"/>
              </a:rPr>
              <a:t>표</a:t>
            </a:r>
            <a:r>
              <a:rPr lang="en-US" altLang="ko-KR" sz="1100" b="1" dirty="0" smtClean="0">
                <a:latin typeface="+mn-ea"/>
              </a:rPr>
              <a:t>10. </a:t>
            </a:r>
            <a:r>
              <a:rPr lang="ko-KR" altLang="en-US" sz="1100" b="1" dirty="0" smtClean="0">
                <a:latin typeface="+mn-ea"/>
              </a:rPr>
              <a:t>구로 </a:t>
            </a:r>
            <a:r>
              <a:rPr lang="ko-KR" altLang="en-US" sz="1100" b="1" dirty="0" err="1" smtClean="0">
                <a:latin typeface="+mn-ea"/>
              </a:rPr>
              <a:t>사회적경제</a:t>
            </a:r>
            <a:r>
              <a:rPr lang="ko-KR" altLang="en-US" sz="1100" b="1" dirty="0" smtClean="0">
                <a:latin typeface="+mn-ea"/>
              </a:rPr>
              <a:t> 자원동원 현황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622E15-CA3E-4A00-90EC-64B51BEBAC44}" type="slidenum">
              <a:rPr lang="ko-KR" altLang="en-US" smtClean="0"/>
              <a:pPr>
                <a:defRPr/>
              </a:pPr>
              <a:t>193</a:t>
            </a:fld>
            <a:endParaRPr lang="ko-KR" altLang="en-US" dirty="0"/>
          </a:p>
        </p:txBody>
      </p:sp>
      <p:sp>
        <p:nvSpPr>
          <p:cNvPr id="186372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86373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177165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사회적 기여의 유무</a:t>
            </a:r>
            <a:endParaRPr lang="en-US" altLang="ko-KR" sz="1200">
              <a:ea typeface="08서울남산체 B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305798" y="1463675"/>
            <a:ext cx="74571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조직의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사회적기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3548063" y="1133475"/>
            <a:ext cx="1985962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사회적 기여 </a:t>
            </a:r>
            <a:r>
              <a:rPr lang="en-US" altLang="ko-KR" sz="1200" b="1">
                <a:ea typeface="08서울남산체 B" pitchFamily="18" charset="-127"/>
              </a:rPr>
              <a:t>- </a:t>
            </a:r>
            <a:r>
              <a:rPr lang="ko-KR" altLang="en-US" sz="1200" b="1">
                <a:ea typeface="08서울남산체 B" pitchFamily="18" charset="-127"/>
              </a:rPr>
              <a:t>실천내용</a:t>
            </a:r>
            <a:endParaRPr lang="en-US" altLang="ko-KR" sz="1200">
              <a:ea typeface="08서울남산체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2385092"/>
              </p:ext>
            </p:extLst>
          </p:nvPr>
        </p:nvGraphicFramePr>
        <p:xfrm>
          <a:off x="1149350" y="1463675"/>
          <a:ext cx="2279651" cy="2824164"/>
        </p:xfrm>
        <a:graphic>
          <a:graphicData uri="http://schemas.openxmlformats.org/drawingml/2006/table">
            <a:tbl>
              <a:tblPr/>
              <a:tblGrid>
                <a:gridCol w="611189"/>
                <a:gridCol w="579328"/>
                <a:gridCol w="544567"/>
                <a:gridCol w="544567"/>
              </a:tblGrid>
              <a:tr h="706041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빈도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유효 </a:t>
                      </a:r>
                      <a:endParaRPr lang="en-US" altLang="ko-KR" sz="1100" b="1" kern="0" spc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퍼센트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</a:tr>
              <a:tr h="706041"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</a:t>
                      </a:r>
                      <a:endParaRPr lang="en-US" altLang="ko-KR" sz="1100" kern="0" spc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기여의</a:t>
                      </a:r>
                      <a:endParaRPr lang="en-US" altLang="ko-KR" sz="1100" kern="0" spc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유무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예</a:t>
                      </a:r>
                    </a:p>
                  </a:txBody>
                  <a:tcPr marL="91391" marR="91391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28</a:t>
                      </a:r>
                    </a:p>
                  </a:txBody>
                  <a:tcPr marL="91391" marR="91391" marT="45719" marB="45719" anchor="ctr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59.6</a:t>
                      </a:r>
                    </a:p>
                  </a:txBody>
                  <a:tcPr marL="91391" marR="91391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604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아니오</a:t>
                      </a:r>
                    </a:p>
                  </a:txBody>
                  <a:tcPr marL="91391" marR="91391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91391" marR="91391" marT="45719" marB="45719" anchor="ctr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40.4</a:t>
                      </a:r>
                    </a:p>
                  </a:txBody>
                  <a:tcPr marL="91391" marR="91391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604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47</a:t>
                      </a:r>
                      <a:endParaRPr 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91391" marR="91391" marT="45719" marB="45719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7720669"/>
              </p:ext>
            </p:extLst>
          </p:nvPr>
        </p:nvGraphicFramePr>
        <p:xfrm>
          <a:off x="3632200" y="1463675"/>
          <a:ext cx="2870199" cy="2827340"/>
        </p:xfrm>
        <a:graphic>
          <a:graphicData uri="http://schemas.openxmlformats.org/drawingml/2006/table">
            <a:tbl>
              <a:tblPr/>
              <a:tblGrid>
                <a:gridCol w="1885169"/>
                <a:gridCol w="430310"/>
                <a:gridCol w="554720"/>
              </a:tblGrid>
              <a:tr h="5143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빈도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유효 </a:t>
                      </a:r>
                      <a:endParaRPr kumimoji="0" lang="en-US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퍼센트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357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사업체의 제품과 서비스</a:t>
                      </a: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23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57.5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수익금 활용</a:t>
                      </a: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근로자의 자발적의지로 인한 후원</a:t>
                      </a: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2.5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근로자들의 직접 자원봉사</a:t>
                      </a: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12.5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기타</a:t>
                      </a: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7.5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40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5"/>
          <p:cNvSpPr txBox="1"/>
          <p:nvPr/>
        </p:nvSpPr>
        <p:spPr>
          <a:xfrm>
            <a:off x="1262063" y="4322763"/>
            <a:ext cx="2111375" cy="4318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100" b="1" dirty="0" smtClean="0">
                <a:latin typeface="+mn-ea"/>
              </a:rPr>
              <a:t>표</a:t>
            </a:r>
            <a:r>
              <a:rPr lang="en-US" altLang="ko-KR" sz="1100" b="1" dirty="0" smtClean="0">
                <a:latin typeface="+mn-ea"/>
              </a:rPr>
              <a:t>11.</a:t>
            </a:r>
            <a:r>
              <a:rPr lang="ko-KR" altLang="en-US" sz="1100" b="1" dirty="0" smtClean="0">
                <a:latin typeface="+mn-ea"/>
              </a:rPr>
              <a:t> 구로지역 </a:t>
            </a:r>
            <a:r>
              <a:rPr lang="ko-KR" altLang="en-US" sz="1100" b="1" dirty="0" err="1" smtClean="0">
                <a:latin typeface="+mn-ea"/>
              </a:rPr>
              <a:t>사회적경제</a:t>
            </a:r>
            <a:r>
              <a:rPr lang="ko-KR" altLang="en-US" sz="1100" b="1" dirty="0" smtClean="0">
                <a:latin typeface="+mn-ea"/>
              </a:rPr>
              <a:t> 조직의</a:t>
            </a:r>
            <a:endParaRPr lang="en-US" altLang="ko-KR" sz="1100" b="1" dirty="0" smtClean="0">
              <a:latin typeface="+mn-ea"/>
            </a:endParaRPr>
          </a:p>
          <a:p>
            <a:pPr algn="ctr">
              <a:defRPr/>
            </a:pPr>
            <a:r>
              <a:rPr lang="ko-KR" altLang="en-US" sz="1100" b="1" dirty="0" err="1" smtClean="0">
                <a:latin typeface="+mn-ea"/>
              </a:rPr>
              <a:t>사회적기여</a:t>
            </a:r>
            <a:r>
              <a:rPr lang="ko-KR" altLang="en-US" sz="1100" b="1" dirty="0" smtClean="0">
                <a:latin typeface="+mn-ea"/>
              </a:rPr>
              <a:t> 유무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213225" y="4322763"/>
            <a:ext cx="1951038" cy="4318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100" b="1" dirty="0" smtClean="0">
                <a:latin typeface="+mn-ea"/>
              </a:rPr>
              <a:t>표</a:t>
            </a:r>
            <a:r>
              <a:rPr lang="en-US" altLang="ko-KR" sz="1100" b="1" dirty="0" smtClean="0">
                <a:latin typeface="+mn-ea"/>
              </a:rPr>
              <a:t>12. </a:t>
            </a:r>
            <a:r>
              <a:rPr lang="ko-KR" altLang="en-US" sz="1100" b="1" dirty="0" smtClean="0">
                <a:latin typeface="+mn-ea"/>
              </a:rPr>
              <a:t>구로구 </a:t>
            </a:r>
            <a:r>
              <a:rPr lang="ko-KR" altLang="en-US" sz="1100" b="1" dirty="0" err="1" smtClean="0">
                <a:latin typeface="+mn-ea"/>
              </a:rPr>
              <a:t>사회적경제조직의</a:t>
            </a:r>
            <a:endParaRPr lang="en-US" altLang="ko-KR" sz="1100" b="1" dirty="0" smtClean="0">
              <a:latin typeface="+mn-ea"/>
            </a:endParaRPr>
          </a:p>
          <a:p>
            <a:pPr algn="ctr">
              <a:defRPr/>
            </a:pPr>
            <a:r>
              <a:rPr lang="ko-KR" altLang="en-US" sz="1100" b="1" dirty="0" err="1" smtClean="0">
                <a:latin typeface="+mn-ea"/>
              </a:rPr>
              <a:t>사회적기여</a:t>
            </a:r>
            <a:r>
              <a:rPr lang="ko-KR" altLang="en-US" sz="1100" b="1" dirty="0" smtClean="0">
                <a:latin typeface="+mn-ea"/>
              </a:rPr>
              <a:t> 실천내용</a:t>
            </a:r>
            <a:endParaRPr lang="ko-KR" altLang="en-US" sz="11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463746-6A63-4F14-BE9D-B49CD15CAF9C}" type="slidenum">
              <a:rPr lang="ko-KR" altLang="en-US" smtClean="0"/>
              <a:pPr>
                <a:defRPr/>
              </a:pPr>
              <a:t>194</a:t>
            </a:fld>
            <a:endParaRPr lang="ko-KR" altLang="en-US" dirty="0"/>
          </a:p>
        </p:txBody>
      </p:sp>
      <p:sp>
        <p:nvSpPr>
          <p:cNvPr id="187396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87397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4217987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사회적기여  </a:t>
            </a:r>
            <a:r>
              <a:rPr lang="en-US" altLang="ko-KR" sz="1200" b="1">
                <a:ea typeface="08서울남산체 B" pitchFamily="18" charset="-127"/>
              </a:rPr>
              <a:t>- </a:t>
            </a:r>
            <a:r>
              <a:rPr lang="ko-KR" altLang="en-US" sz="1200" b="1">
                <a:ea typeface="08서울남산체 B" pitchFamily="18" charset="-127"/>
              </a:rPr>
              <a:t>사회적책임 제품</a:t>
            </a:r>
            <a:r>
              <a:rPr lang="en-US" altLang="ko-KR" sz="1200" b="1">
                <a:ea typeface="08서울남산체 B" pitchFamily="18" charset="-127"/>
              </a:rPr>
              <a:t>/</a:t>
            </a:r>
            <a:r>
              <a:rPr lang="ko-KR" altLang="en-US" sz="1200" b="1">
                <a:ea typeface="08서울남산체 B" pitchFamily="18" charset="-127"/>
              </a:rPr>
              <a:t>서비스 및 실천 환산 금액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05798" y="1463675"/>
            <a:ext cx="74571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조직의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사회적기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5502140"/>
              </p:ext>
            </p:extLst>
          </p:nvPr>
        </p:nvGraphicFramePr>
        <p:xfrm>
          <a:off x="1143000" y="1463675"/>
          <a:ext cx="5359400" cy="2879726"/>
        </p:xfrm>
        <a:graphic>
          <a:graphicData uri="http://schemas.openxmlformats.org/drawingml/2006/table">
            <a:tbl>
              <a:tblPr/>
              <a:tblGrid>
                <a:gridCol w="1581054"/>
                <a:gridCol w="885453"/>
                <a:gridCol w="648916"/>
                <a:gridCol w="774965"/>
                <a:gridCol w="734506"/>
                <a:gridCol w="734506"/>
              </a:tblGrid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N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최소값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최대값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평균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552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제품 제공 환산 금액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천원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60,000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131,512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8,767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제품 제공 횟수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회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105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468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31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서비스 연 인원 이용자 수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21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80,000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105,825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5,039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제공된 서비스의 총 금액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천원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90,706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413,888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20,694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 책임을 실천 환산 금액 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–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현금 기여액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천원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3,000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15,000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22,000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7,333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TextBox 5"/>
          <p:cNvSpPr txBox="1"/>
          <p:nvPr/>
        </p:nvSpPr>
        <p:spPr>
          <a:xfrm>
            <a:off x="1243013" y="4418013"/>
            <a:ext cx="526732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100" b="1" dirty="0" smtClean="0">
                <a:latin typeface="+mn-ea"/>
              </a:rPr>
              <a:t>표</a:t>
            </a:r>
            <a:r>
              <a:rPr lang="en-US" altLang="ko-KR" sz="1100" b="1" dirty="0" smtClean="0">
                <a:latin typeface="+mn-ea"/>
              </a:rPr>
              <a:t>13. </a:t>
            </a:r>
            <a:r>
              <a:rPr lang="ko-KR" altLang="en-US" sz="1100" b="1" dirty="0" smtClean="0">
                <a:latin typeface="+mn-ea"/>
              </a:rPr>
              <a:t>구로지역 사회적 경제조직의 </a:t>
            </a:r>
            <a:r>
              <a:rPr lang="ko-KR" altLang="en-US" sz="1100" b="1" dirty="0" err="1" smtClean="0">
                <a:latin typeface="+mn-ea"/>
              </a:rPr>
              <a:t>사회적기여</a:t>
            </a:r>
            <a:r>
              <a:rPr lang="en-US" altLang="ko-KR" sz="1100" b="1" dirty="0" smtClean="0">
                <a:latin typeface="+mn-ea"/>
              </a:rPr>
              <a:t>- </a:t>
            </a:r>
            <a:r>
              <a:rPr lang="ko-KR" altLang="en-US" sz="1100" b="1" dirty="0" smtClean="0">
                <a:latin typeface="+mn-ea"/>
              </a:rPr>
              <a:t>사회적 책임 제품</a:t>
            </a:r>
            <a:r>
              <a:rPr lang="en-US" altLang="ko-KR" sz="1100" b="1" dirty="0" smtClean="0">
                <a:latin typeface="+mn-ea"/>
              </a:rPr>
              <a:t>/</a:t>
            </a:r>
            <a:r>
              <a:rPr lang="ko-KR" altLang="en-US" sz="1100" b="1" dirty="0" smtClean="0">
                <a:latin typeface="+mn-ea"/>
              </a:rPr>
              <a:t>서비스 및 실천환산 금액</a:t>
            </a:r>
            <a:endParaRPr lang="ko-KR" altLang="en-US" sz="11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0FA5F1-9986-48FB-963F-23FB51093AD0}" type="slidenum">
              <a:rPr lang="ko-KR" altLang="en-US" smtClean="0"/>
              <a:pPr>
                <a:defRPr/>
              </a:pPr>
              <a:t>195</a:t>
            </a:fld>
            <a:endParaRPr lang="ko-KR" altLang="en-US" dirty="0"/>
          </a:p>
        </p:txBody>
      </p:sp>
      <p:sp>
        <p:nvSpPr>
          <p:cNvPr id="188420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88421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/>
          <p:nvPr/>
        </p:nvSpPr>
        <p:spPr>
          <a:xfrm>
            <a:off x="1090613" y="1133475"/>
            <a:ext cx="4217987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609600" indent="-609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1200" b="1">
                <a:ea typeface="08서울남산체 B" pitchFamily="18" charset="-127"/>
              </a:rPr>
              <a:t>❒ </a:t>
            </a:r>
            <a:r>
              <a:rPr lang="ko-KR" altLang="en-US" sz="1200" b="1">
                <a:ea typeface="08서울남산체 B" pitchFamily="18" charset="-127"/>
              </a:rPr>
              <a:t>사회적기여  </a:t>
            </a:r>
            <a:r>
              <a:rPr lang="en-US" altLang="ko-KR" sz="1200" b="1">
                <a:ea typeface="08서울남산체 B" pitchFamily="18" charset="-127"/>
              </a:rPr>
              <a:t>- </a:t>
            </a:r>
            <a:r>
              <a:rPr lang="ko-KR" altLang="en-US" sz="1200" b="1">
                <a:ea typeface="08서울남산체 B" pitchFamily="18" charset="-127"/>
              </a:rPr>
              <a:t>사회적책임 계획 유무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05798" y="1463675"/>
            <a:ext cx="74571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조직의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사회적기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2" name="표 21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8443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4915006"/>
              </p:ext>
            </p:extLst>
          </p:nvPr>
        </p:nvGraphicFramePr>
        <p:xfrm>
          <a:off x="1143000" y="1463675"/>
          <a:ext cx="5359400" cy="1855788"/>
        </p:xfrm>
        <a:graphic>
          <a:graphicData uri="http://schemas.openxmlformats.org/drawingml/2006/table">
            <a:tbl>
              <a:tblPr/>
              <a:tblGrid>
                <a:gridCol w="1106427"/>
                <a:gridCol w="1459674"/>
                <a:gridCol w="1461230"/>
                <a:gridCol w="1332069"/>
              </a:tblGrid>
              <a:tr h="46513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빈도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퍼센트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463550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책임 계획</a:t>
                      </a:r>
                    </a:p>
                  </a:txBody>
                  <a:tcPr anchor="ctr" horzOverflow="overflow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예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32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91.4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아니오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8.6</a:t>
                      </a: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합계</a:t>
                      </a:r>
                      <a:endParaRPr kumimoji="0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100.0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5"/>
          <p:cNvSpPr txBox="1"/>
          <p:nvPr/>
        </p:nvSpPr>
        <p:spPr>
          <a:xfrm>
            <a:off x="1362075" y="3367088"/>
            <a:ext cx="5029200" cy="261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100" b="1">
                <a:ea typeface="08서울남산체 B" pitchFamily="18" charset="-127"/>
              </a:rPr>
              <a:t>표</a:t>
            </a:r>
            <a:r>
              <a:rPr lang="en-US" altLang="ko-KR" sz="1100" b="1">
                <a:ea typeface="08서울남산체 B" pitchFamily="18" charset="-127"/>
              </a:rPr>
              <a:t>14. </a:t>
            </a:r>
            <a:r>
              <a:rPr lang="ko-KR" altLang="en-US" sz="1100" b="1">
                <a:ea typeface="08서울남산체 B" pitchFamily="18" charset="-127"/>
              </a:rPr>
              <a:t>구로지역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사회적경제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조직의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사회적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책임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계획</a:t>
            </a:r>
            <a:r>
              <a:rPr lang="en-US" altLang="ko-KR" sz="1100" b="1">
                <a:ea typeface="08서울남산체 B" pitchFamily="18" charset="-127"/>
              </a:rPr>
              <a:t> </a:t>
            </a:r>
            <a:r>
              <a:rPr lang="ko-KR" altLang="en-US" sz="1100" b="1">
                <a:ea typeface="08서울남산체 B" pitchFamily="18" charset="-127"/>
              </a:rPr>
              <a:t>유무</a:t>
            </a:r>
            <a:endParaRPr lang="en-US" altLang="ko-KR" sz="1100" b="1">
              <a:ea typeface="08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C85700-7795-4CBB-9404-CFDD969923E6}" type="slidenum">
              <a:rPr lang="ko-KR" altLang="en-US" smtClean="0"/>
              <a:pPr>
                <a:defRPr/>
              </a:pPr>
              <a:t>196</a:t>
            </a:fld>
            <a:endParaRPr lang="ko-KR" altLang="en-US" dirty="0"/>
          </a:p>
        </p:txBody>
      </p:sp>
      <p:pic>
        <p:nvPicPr>
          <p:cNvPr id="189445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305798" y="1463675"/>
            <a:ext cx="74571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실태 종합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0512631"/>
              </p:ext>
            </p:extLst>
          </p:nvPr>
        </p:nvGraphicFramePr>
        <p:xfrm>
          <a:off x="1143000" y="1425575"/>
          <a:ext cx="5359400" cy="3122614"/>
        </p:xfrm>
        <a:graphic>
          <a:graphicData uri="http://schemas.openxmlformats.org/drawingml/2006/table">
            <a:tbl>
              <a:tblPr/>
              <a:tblGrid>
                <a:gridCol w="793714"/>
                <a:gridCol w="352051"/>
                <a:gridCol w="591079"/>
                <a:gridCol w="1290225"/>
                <a:gridCol w="1660603"/>
                <a:gridCol w="671728"/>
              </a:tblGrid>
              <a:tr h="29602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지표 영역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세부 지표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244">
                <a:tc rowSpan="8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경제적</a:t>
                      </a:r>
                      <a:endParaRPr lang="ko-KR" altLang="en-US" sz="1100" kern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가치 지표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규모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구로구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사회적 경제 조직 수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58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34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서울시 비중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서울시 소재 총 사회적 기업 조직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(468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대비 비중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10.47%</a:t>
                      </a:r>
                      <a:endParaRPr 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34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전국 비중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전국의 인증 사회적 기업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(801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대비 비중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6.1173%</a:t>
                      </a:r>
                      <a:endParaRPr 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동원 능력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구로구</a:t>
                      </a:r>
                      <a:endParaRPr lang="ko-KR" altLang="en-US" sz="1100" kern="0" spc="-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매출액 규모</a:t>
                      </a:r>
                      <a:endParaRPr lang="ko-KR" altLang="en-US" sz="1100" kern="0" spc="-1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164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민간시장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구성비 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36.4%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72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공공시장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구성비 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31.6%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62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호혜시장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구성비 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14.8%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29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34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경제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기여도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서울시 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GRDP(247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조원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대비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0.0066%</a:t>
                      </a:r>
                      <a:endParaRPr 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lang="ko-KR" altLang="en-US" dirty="0"/>
              <a:t>구로지역 지역사회 경제조직 실태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0413F1-609E-4E7C-A424-770DDC58EA62}" type="slidenum">
              <a:rPr lang="ko-KR" altLang="en-US" smtClean="0"/>
              <a:pPr>
                <a:defRPr/>
              </a:pPr>
              <a:t>197</a:t>
            </a:fld>
            <a:endParaRPr lang="ko-KR" altLang="en-US" dirty="0"/>
          </a:p>
        </p:txBody>
      </p:sp>
      <p:sp>
        <p:nvSpPr>
          <p:cNvPr id="190468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190469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305798" y="1463675"/>
            <a:ext cx="74571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실태 종합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5995662"/>
              </p:ext>
            </p:extLst>
          </p:nvPr>
        </p:nvGraphicFramePr>
        <p:xfrm>
          <a:off x="1128713" y="1333500"/>
          <a:ext cx="5373686" cy="3394607"/>
        </p:xfrm>
        <a:graphic>
          <a:graphicData uri="http://schemas.openxmlformats.org/drawingml/2006/table">
            <a:tbl>
              <a:tblPr/>
              <a:tblGrid>
                <a:gridCol w="806356"/>
                <a:gridCol w="1200760"/>
                <a:gridCol w="933724"/>
                <a:gridCol w="1636745"/>
                <a:gridCol w="796101"/>
              </a:tblGrid>
              <a:tr h="26933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b="1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지표 영역</a:t>
                      </a:r>
                      <a:endParaRPr lang="ko-KR" altLang="en-US" sz="1100" b="1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세부 지표</a:t>
                      </a:r>
                      <a:endParaRPr lang="ko-KR" altLang="en-US" sz="1100" b="1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01">
                <a:tc rowSpan="1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사회적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가치 </a:t>
                      </a:r>
                      <a:endParaRPr lang="en-US" altLang="ko-KR" sz="1100" b="1" kern="0" spc="-8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8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지표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고용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기회의 제공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종사자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전체 종사자 수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609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평균 고용인원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12.4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취약계층 고용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취약계층 종사자 수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364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평균 고용인원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7.4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고용의 질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임금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월평균임금 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110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근로형태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정규직의 비율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41.9%</a:t>
                      </a:r>
                      <a:endParaRPr 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비정규직의 비율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58.1%</a:t>
                      </a:r>
                      <a:endParaRPr 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4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사회보험 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사회보험 가입률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90.6%</a:t>
                      </a:r>
                      <a:endParaRPr 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6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사회적 기여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고용기여도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구로구 취업대상자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(180,314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대비 비율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0.34%</a:t>
                      </a:r>
                      <a:endParaRPr 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10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지역사회 기여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지역사회에 기여한 물품과 서비스의 환산가치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150,000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만원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9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사회와의 신뢰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관계</a:t>
                      </a:r>
                      <a:r>
                        <a:rPr lang="en-US" altLang="ko-KR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시민의 참여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 당 자원 활동 참여 인원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0.88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10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투명성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자율경영공시 참여 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사회적 경제 조직의 수</a:t>
                      </a:r>
                      <a:endParaRPr lang="ko-KR" altLang="en-US" sz="1100" ker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1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endParaRPr lang="ko-KR" altLang="en-US" sz="1100" kern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68" marR="64768" marT="17898" marB="178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동북</a:t>
            </a:r>
            <a:r>
              <a:rPr lang="en-US" altLang="ko-KR" dirty="0" smtClean="0"/>
              <a:t>4</a:t>
            </a:r>
            <a:r>
              <a:rPr dirty="0" smtClean="0"/>
              <a:t>구 </a:t>
            </a:r>
            <a:r>
              <a:rPr dirty="0" err="1" smtClean="0"/>
              <a:t>사회적경제</a:t>
            </a:r>
            <a:r>
              <a:rPr dirty="0" smtClean="0"/>
              <a:t> 공급 생태계의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733982-84A3-4879-ABA6-95318B539388}" type="slidenum">
              <a:rPr lang="ko-KR" altLang="en-US" smtClean="0"/>
              <a:pPr>
                <a:defRPr/>
              </a:pPr>
              <a:t>198</a:t>
            </a:fld>
            <a:endParaRPr lang="ko-KR" altLang="en-US" dirty="0"/>
          </a:p>
        </p:txBody>
      </p:sp>
      <p:pic>
        <p:nvPicPr>
          <p:cNvPr id="191493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287338" y="1463675"/>
            <a:ext cx="784225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지원 조직의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현황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071563" y="1258888"/>
          <a:ext cx="5430837" cy="3349625"/>
        </p:xfrm>
        <a:graphic>
          <a:graphicData uri="http://schemas.openxmlformats.org/drawingml/2006/table">
            <a:tbl>
              <a:tblPr firstRow="1" bandRow="1"/>
              <a:tblGrid>
                <a:gridCol w="400635"/>
                <a:gridCol w="756756"/>
                <a:gridCol w="775965"/>
                <a:gridCol w="605562"/>
                <a:gridCol w="795542"/>
                <a:gridCol w="795542"/>
                <a:gridCol w="534319"/>
                <a:gridCol w="766516"/>
              </a:tblGrid>
              <a:tr h="85887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지역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사회적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경제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지역특화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사업단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지역단위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네트워크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허브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센터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 smtClean="0"/>
                        <a:t>SE</a:t>
                      </a:r>
                      <a:r>
                        <a:rPr lang="en-US" altLang="ko-KR" sz="1100" b="1" baseline="0" dirty="0" smtClean="0"/>
                        <a:t> </a:t>
                      </a:r>
                      <a:r>
                        <a:rPr lang="ko-KR" altLang="en-US" sz="1100" b="1" baseline="0" dirty="0" smtClean="0"/>
                        <a:t>창업</a:t>
                      </a:r>
                      <a:endParaRPr lang="en-US" altLang="ko-KR" sz="1100" b="1" baseline="0" dirty="0" smtClean="0"/>
                    </a:p>
                    <a:p>
                      <a:pPr algn="ctr" latinLnBrk="1"/>
                      <a:r>
                        <a:rPr lang="ko-KR" altLang="en-US" sz="1100" b="1" baseline="0" dirty="0" err="1" smtClean="0"/>
                        <a:t>인큐베이팅</a:t>
                      </a:r>
                      <a:endParaRPr lang="en-US" altLang="ko-KR" sz="1100" b="1" baseline="0" dirty="0" smtClean="0"/>
                    </a:p>
                    <a:p>
                      <a:pPr algn="ctr" latinLnBrk="1"/>
                      <a:r>
                        <a:rPr lang="ko-KR" altLang="en-US" sz="1100" b="1" baseline="0" dirty="0" smtClean="0"/>
                        <a:t>센터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마을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만들기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지원센터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지역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자활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센터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b="1" dirty="0" smtClean="0"/>
                        <a:t>지역소재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전문지원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조직</a:t>
                      </a:r>
                      <a:endParaRPr lang="ko-KR" altLang="en-US" sz="1100" b="1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>
                        <a:lumMod val="75000"/>
                      </a:srgbClr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/>
                        <a:t>강북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O(2</a:t>
                      </a:r>
                      <a:r>
                        <a:rPr lang="ko-KR" altLang="en-US" sz="1100" dirty="0" smtClean="0"/>
                        <a:t>차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err="1" smtClean="0"/>
                        <a:t>Ing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개소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/>
                        <a:t>한신대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동북</a:t>
                      </a:r>
                      <a:r>
                        <a:rPr lang="en-US" altLang="ko-KR" sz="1100" dirty="0" smtClean="0"/>
                        <a:t>4</a:t>
                      </a:r>
                      <a:r>
                        <a:rPr lang="ko-KR" altLang="en-US" sz="1100" dirty="0" smtClean="0"/>
                        <a:t>구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사업단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48097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/>
                        <a:t>노원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O(2</a:t>
                      </a:r>
                      <a:r>
                        <a:rPr lang="ko-KR" altLang="en-US" sz="1100" dirty="0" smtClean="0"/>
                        <a:t>차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SEs</a:t>
                      </a:r>
                    </a:p>
                    <a:p>
                      <a:pPr algn="ctr" latinLnBrk="1"/>
                      <a:r>
                        <a:rPr lang="ko-KR" altLang="en-US" sz="1100" dirty="0" smtClean="0"/>
                        <a:t>협의회</a:t>
                      </a:r>
                      <a:endParaRPr lang="en-US" altLang="ko-KR" sz="1100" dirty="0" smtClean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3</a:t>
                      </a:r>
                      <a:r>
                        <a:rPr lang="ko-KR" altLang="en-US" sz="1100" dirty="0" smtClean="0"/>
                        <a:t>개소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/>
                        <a:t>사회투자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지원재단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>
                        <a:lumMod val="20000"/>
                        <a:lumOff val="80000"/>
                      </a:srgbClr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/>
                        <a:t>도봉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O(1</a:t>
                      </a:r>
                      <a:r>
                        <a:rPr lang="ko-KR" altLang="en-US" sz="1100" dirty="0" smtClean="0"/>
                        <a:t>차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SE</a:t>
                      </a:r>
                      <a:r>
                        <a:rPr lang="ko-KR" altLang="en-US" sz="1100" dirty="0" smtClean="0"/>
                        <a:t>협회</a:t>
                      </a:r>
                      <a:r>
                        <a:rPr lang="en-US" altLang="ko-KR" sz="1100" dirty="0" smtClean="0"/>
                        <a:t>/SEs</a:t>
                      </a:r>
                      <a:r>
                        <a:rPr lang="ko-KR" altLang="en-US" sz="1100" dirty="0" smtClean="0"/>
                        <a:t>네트워크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O</a:t>
                      </a:r>
                      <a:endParaRPr lang="ko-KR" altLang="en-US" sz="1100" dirty="0" smtClean="0"/>
                    </a:p>
                    <a:p>
                      <a:pPr algn="ctr" latinLnBrk="1"/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개소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/>
                        <a:t>성북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O(1</a:t>
                      </a:r>
                      <a:r>
                        <a:rPr lang="ko-KR" altLang="en-US" sz="1100" dirty="0" smtClean="0"/>
                        <a:t>차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SE</a:t>
                      </a:r>
                    </a:p>
                    <a:p>
                      <a:pPr algn="ctr" latinLnBrk="1"/>
                      <a:r>
                        <a:rPr lang="ko-KR" altLang="en-US" sz="1100" dirty="0" smtClean="0"/>
                        <a:t>협의회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en-US" altLang="ko-KR" sz="1100" dirty="0" smtClean="0"/>
                        <a:t>“</a:t>
                      </a:r>
                      <a:r>
                        <a:rPr lang="ko-KR" altLang="en-US" sz="1100" dirty="0" smtClean="0"/>
                        <a:t>함성</a:t>
                      </a:r>
                      <a:r>
                        <a:rPr lang="en-US" altLang="ko-KR" sz="1100" dirty="0" smtClean="0"/>
                        <a:t>”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O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개소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/>
                        <a:t>X</a:t>
                      </a:r>
                      <a:endParaRPr lang="ko-KR" altLang="en-US" sz="1100" dirty="0"/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1569" name="TextBox 7"/>
          <p:cNvSpPr txBox="1">
            <a:spLocks noChangeArrowheads="1"/>
          </p:cNvSpPr>
          <p:nvPr/>
        </p:nvSpPr>
        <p:spPr bwMode="auto">
          <a:xfrm>
            <a:off x="3633788" y="4664075"/>
            <a:ext cx="28686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100">
                <a:solidFill>
                  <a:srgbClr val="000000"/>
                </a:solidFill>
              </a:rPr>
              <a:t>주 </a:t>
            </a:r>
            <a:r>
              <a:rPr kumimoji="0" lang="en-US" altLang="ko-KR" sz="1100">
                <a:solidFill>
                  <a:srgbClr val="000000"/>
                </a:solidFill>
              </a:rPr>
              <a:t>: SE</a:t>
            </a:r>
            <a:r>
              <a:rPr kumimoji="0" lang="ko-KR" altLang="en-US" sz="1100">
                <a:solidFill>
                  <a:srgbClr val="000000"/>
                </a:solidFill>
              </a:rPr>
              <a:t>는 사회적기업</a:t>
            </a:r>
            <a:r>
              <a:rPr kumimoji="0" lang="en-US" altLang="ko-KR" sz="1100">
                <a:solidFill>
                  <a:srgbClr val="000000"/>
                </a:solidFill>
              </a:rPr>
              <a:t>, SEs</a:t>
            </a:r>
            <a:r>
              <a:rPr kumimoji="0" lang="ko-KR" altLang="en-US" sz="1100">
                <a:solidFill>
                  <a:srgbClr val="000000"/>
                </a:solidFill>
              </a:rPr>
              <a:t>는 사회적 경제 부문</a:t>
            </a:r>
            <a:r>
              <a:rPr kumimoji="0" lang="en-US" altLang="ko-KR" sz="1100">
                <a:solidFill>
                  <a:srgbClr val="000000"/>
                </a:solidFill>
              </a:rPr>
              <a:t> </a:t>
            </a:r>
            <a:endParaRPr kumimoji="0" lang="ko-KR" altLang="en-US" sz="11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2. </a:t>
            </a:r>
            <a:r>
              <a:rPr lang="ko-KR" altLang="en-US" dirty="0"/>
              <a:t>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공급 생태계의 현황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6B9267-A1E2-4FC6-97EC-64FC4F373B5B}" type="slidenum">
              <a:rPr lang="ko-KR" altLang="en-US" smtClean="0"/>
              <a:pPr>
                <a:defRPr/>
              </a:pPr>
              <a:t>199</a:t>
            </a:fld>
            <a:endParaRPr lang="ko-KR" altLang="en-US" dirty="0"/>
          </a:p>
        </p:txBody>
      </p:sp>
      <p:pic>
        <p:nvPicPr>
          <p:cNvPr id="192517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220663" y="1463675"/>
            <a:ext cx="9159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생태계의 문제</a:t>
            </a:r>
          </a:p>
        </p:txBody>
      </p:sp>
      <p:sp>
        <p:nvSpPr>
          <p:cNvPr id="29" name="아래쪽 화살표 28"/>
          <p:cNvSpPr/>
          <p:nvPr/>
        </p:nvSpPr>
        <p:spPr>
          <a:xfrm>
            <a:off x="3071813" y="4311650"/>
            <a:ext cx="1444625" cy="298450"/>
          </a:xfrm>
          <a:prstGeom prst="downArrow">
            <a:avLst>
              <a:gd name="adj1" fmla="val 59921"/>
              <a:gd name="adj2" fmla="val 6763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solidFill>
                <a:sysClr val="window" lastClr="FFFFFF"/>
              </a:solidFill>
            </a:endParaRPr>
          </a:p>
        </p:txBody>
      </p:sp>
      <p:sp>
        <p:nvSpPr>
          <p:cNvPr id="192540" name="직사각형 29"/>
          <p:cNvSpPr>
            <a:spLocks noChangeArrowheads="1"/>
          </p:cNvSpPr>
          <p:nvPr/>
        </p:nvSpPr>
        <p:spPr bwMode="auto">
          <a:xfrm>
            <a:off x="1087438" y="1766888"/>
            <a:ext cx="1714500" cy="2473325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8064A2"/>
            </a:solidFill>
            <a:miter lim="800000"/>
            <a:headEnd/>
            <a:tailEnd/>
          </a:ln>
        </p:spPr>
        <p:txBody>
          <a:bodyPr anchor="ctr"/>
          <a:lstStyle>
            <a:lvl1pPr marL="88900" indent="-88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생활세계와의</a:t>
            </a:r>
            <a:r>
              <a:rPr kumimoji="0" lang="ko-KR" altLang="en-US" sz="1200" b="1">
                <a:solidFill>
                  <a:srgbClr val="C00000"/>
                </a:solidFill>
              </a:rPr>
              <a:t> 저밀착성</a:t>
            </a:r>
            <a:endParaRPr kumimoji="0" lang="en-US" altLang="ko-KR" sz="1200" b="1">
              <a:solidFill>
                <a:srgbClr val="C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사회적기업가의 경영역량 취약 </a:t>
            </a:r>
            <a:endParaRPr kumimoji="0" lang="en-US" altLang="ko-KR" sz="12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개별기업의 규모 및 전문성의 </a:t>
            </a:r>
            <a:r>
              <a:rPr kumimoji="0" lang="ko-KR" altLang="en-US" sz="1200" b="1">
                <a:solidFill>
                  <a:srgbClr val="C00000"/>
                </a:solidFill>
              </a:rPr>
              <a:t>열위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사회적경제의 가치에 대한 평가 </a:t>
            </a:r>
            <a:r>
              <a:rPr kumimoji="0" lang="ko-KR" altLang="en-US" sz="1200" b="1">
                <a:solidFill>
                  <a:srgbClr val="C00000"/>
                </a:solidFill>
              </a:rPr>
              <a:t>부족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수요와 공급 관련 자원조사에 기반을 둔 지역사회 모델 발굴 </a:t>
            </a:r>
            <a:r>
              <a:rPr kumimoji="0" lang="ko-KR" altLang="en-US" sz="1200" b="1">
                <a:solidFill>
                  <a:srgbClr val="C00000"/>
                </a:solidFill>
              </a:rPr>
              <a:t>미흡</a:t>
            </a:r>
            <a:endParaRPr kumimoji="0" lang="en-US" altLang="ko-KR" sz="1200" b="1">
              <a:solidFill>
                <a:srgbClr val="C00000"/>
              </a:solidFill>
            </a:endParaRPr>
          </a:p>
        </p:txBody>
      </p:sp>
      <p:sp>
        <p:nvSpPr>
          <p:cNvPr id="31" name="양쪽 모서리가 둥근 사각형 30"/>
          <p:cNvSpPr/>
          <p:nvPr/>
        </p:nvSpPr>
        <p:spPr>
          <a:xfrm rot="10800000">
            <a:off x="1087438" y="1368425"/>
            <a:ext cx="1714500" cy="447675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192542" name="직사각형 31"/>
          <p:cNvSpPr>
            <a:spLocks noChangeArrowheads="1"/>
          </p:cNvSpPr>
          <p:nvPr/>
        </p:nvSpPr>
        <p:spPr bwMode="auto">
          <a:xfrm>
            <a:off x="2936875" y="1766888"/>
            <a:ext cx="1714500" cy="2473325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>
            <a:lvl1pPr marL="88900" indent="-88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자치구 거버넌스의 </a:t>
            </a:r>
            <a:r>
              <a:rPr kumimoji="0" lang="ko-KR" altLang="en-US" sz="1200" b="1">
                <a:solidFill>
                  <a:srgbClr val="C00000"/>
                </a:solidFill>
              </a:rPr>
              <a:t>형식적</a:t>
            </a:r>
            <a:r>
              <a:rPr kumimoji="0" lang="en-US" altLang="ko-KR" sz="1200" b="1">
                <a:solidFill>
                  <a:srgbClr val="C00000"/>
                </a:solidFill>
              </a:rPr>
              <a:t>, </a:t>
            </a:r>
            <a:r>
              <a:rPr kumimoji="0" lang="ko-KR" altLang="en-US" sz="1200" b="1">
                <a:solidFill>
                  <a:srgbClr val="C00000"/>
                </a:solidFill>
              </a:rPr>
              <a:t>행정중심적 운영</a:t>
            </a:r>
            <a:r>
              <a:rPr kumimoji="0" lang="ko-KR" altLang="en-US" sz="1200">
                <a:solidFill>
                  <a:srgbClr val="000000"/>
                </a:solidFill>
              </a:rPr>
              <a:t> 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민관 협력의 실천 경험의 </a:t>
            </a:r>
            <a:r>
              <a:rPr kumimoji="0" lang="ko-KR" altLang="en-US" sz="1200" b="1">
                <a:solidFill>
                  <a:srgbClr val="C00000"/>
                </a:solidFill>
              </a:rPr>
              <a:t>부재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사회적 경제 조직 간 상호협력 경험의 </a:t>
            </a:r>
            <a:r>
              <a:rPr kumimoji="0" lang="ko-KR" altLang="en-US" sz="1200" b="1">
                <a:solidFill>
                  <a:srgbClr val="C00000"/>
                </a:solidFill>
              </a:rPr>
              <a:t>취약</a:t>
            </a:r>
          </a:p>
        </p:txBody>
      </p:sp>
      <p:sp>
        <p:nvSpPr>
          <p:cNvPr id="33" name="양쪽 모서리가 둥근 사각형 32"/>
          <p:cNvSpPr/>
          <p:nvPr/>
        </p:nvSpPr>
        <p:spPr>
          <a:xfrm rot="10800000">
            <a:off x="2936875" y="1368425"/>
            <a:ext cx="1714500" cy="447675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192544" name="직사각형 33"/>
          <p:cNvSpPr>
            <a:spLocks noChangeArrowheads="1"/>
          </p:cNvSpPr>
          <p:nvPr/>
        </p:nvSpPr>
        <p:spPr bwMode="auto">
          <a:xfrm>
            <a:off x="4787900" y="1766888"/>
            <a:ext cx="1714500" cy="2473325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9BBB59"/>
            </a:solidFill>
            <a:miter lim="800000"/>
            <a:headEnd/>
            <a:tailEnd/>
          </a:ln>
        </p:spPr>
        <p:txBody>
          <a:bodyPr anchor="ctr"/>
          <a:lstStyle>
            <a:lvl1pPr marL="88900" indent="-88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주민의 </a:t>
            </a:r>
            <a:r>
              <a:rPr kumimoji="0" lang="ko-KR" altLang="en-US" sz="1200" b="1">
                <a:solidFill>
                  <a:srgbClr val="C00000"/>
                </a:solidFill>
              </a:rPr>
              <a:t>낮은</a:t>
            </a:r>
            <a:r>
              <a:rPr kumimoji="0" lang="ko-KR" altLang="en-US" sz="1200">
                <a:solidFill>
                  <a:srgbClr val="000000"/>
                </a:solidFill>
              </a:rPr>
              <a:t> 인식도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공공기관의 우선구매</a:t>
            </a:r>
            <a:r>
              <a:rPr kumimoji="0" lang="en-US" altLang="ko-KR" sz="1200">
                <a:solidFill>
                  <a:srgbClr val="000000"/>
                </a:solidFill>
              </a:rPr>
              <a:t> </a:t>
            </a:r>
            <a:r>
              <a:rPr kumimoji="0" lang="ko-KR" altLang="en-US" sz="1200">
                <a:solidFill>
                  <a:srgbClr val="000000"/>
                </a:solidFill>
              </a:rPr>
              <a:t>제도 활성화</a:t>
            </a:r>
            <a:r>
              <a:rPr kumimoji="0" lang="ko-KR" altLang="en-US" sz="1200" b="1">
                <a:solidFill>
                  <a:srgbClr val="C00000"/>
                </a:solidFill>
              </a:rPr>
              <a:t> 미흡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유효 수요 및 시장의</a:t>
            </a:r>
            <a:r>
              <a:rPr kumimoji="0" lang="en-US" altLang="ko-KR" sz="1200">
                <a:solidFill>
                  <a:srgbClr val="000000"/>
                </a:solidFill>
              </a:rPr>
              <a:t> </a:t>
            </a:r>
            <a:r>
              <a:rPr kumimoji="0" lang="ko-KR" altLang="en-US" sz="1200">
                <a:solidFill>
                  <a:srgbClr val="000000"/>
                </a:solidFill>
              </a:rPr>
              <a:t>창출 역량 </a:t>
            </a:r>
            <a:r>
              <a:rPr kumimoji="0" lang="ko-KR" altLang="en-US" sz="1200" b="1">
                <a:solidFill>
                  <a:srgbClr val="C00000"/>
                </a:solidFill>
              </a:rPr>
              <a:t>미흡</a:t>
            </a: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200">
                <a:solidFill>
                  <a:srgbClr val="000000"/>
                </a:solidFill>
              </a:rPr>
              <a:t>다양한 목적의 공간</a:t>
            </a:r>
            <a:r>
              <a:rPr kumimoji="0" lang="en-US" altLang="ko-KR" sz="1200">
                <a:solidFill>
                  <a:srgbClr val="000000"/>
                </a:solidFill>
              </a:rPr>
              <a:t> </a:t>
            </a:r>
            <a:r>
              <a:rPr kumimoji="0" lang="ko-KR" altLang="en-US" sz="1200" b="1">
                <a:solidFill>
                  <a:srgbClr val="C00000"/>
                </a:solidFill>
              </a:rPr>
              <a:t>부재</a:t>
            </a:r>
          </a:p>
        </p:txBody>
      </p:sp>
      <p:sp>
        <p:nvSpPr>
          <p:cNvPr id="35" name="양쪽 모서리가 둥근 사각형 34"/>
          <p:cNvSpPr/>
          <p:nvPr/>
        </p:nvSpPr>
        <p:spPr>
          <a:xfrm rot="10800000">
            <a:off x="4787900" y="1368425"/>
            <a:ext cx="1714500" cy="447675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192546" name="직사각형 35"/>
          <p:cNvSpPr>
            <a:spLocks noChangeArrowheads="1"/>
          </p:cNvSpPr>
          <p:nvPr/>
        </p:nvSpPr>
        <p:spPr bwMode="auto">
          <a:xfrm>
            <a:off x="1325563" y="1449388"/>
            <a:ext cx="11953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400" b="1">
                <a:solidFill>
                  <a:srgbClr val="FFFFFF"/>
                </a:solidFill>
              </a:rPr>
              <a:t>주체역량 측면</a:t>
            </a:r>
          </a:p>
        </p:txBody>
      </p:sp>
      <p:sp>
        <p:nvSpPr>
          <p:cNvPr id="192547" name="직사각형 36"/>
          <p:cNvSpPr>
            <a:spLocks noChangeArrowheads="1"/>
          </p:cNvSpPr>
          <p:nvPr/>
        </p:nvSpPr>
        <p:spPr bwMode="auto">
          <a:xfrm>
            <a:off x="3194050" y="1449388"/>
            <a:ext cx="12001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400" b="1">
                <a:solidFill>
                  <a:srgbClr val="FFFFFF"/>
                </a:solidFill>
              </a:rPr>
              <a:t>네트워크 측면</a:t>
            </a:r>
          </a:p>
        </p:txBody>
      </p:sp>
      <p:sp>
        <p:nvSpPr>
          <p:cNvPr id="192548" name="직사각형 37"/>
          <p:cNvSpPr>
            <a:spLocks noChangeArrowheads="1"/>
          </p:cNvSpPr>
          <p:nvPr/>
        </p:nvSpPr>
        <p:spPr bwMode="auto">
          <a:xfrm>
            <a:off x="5037138" y="1449388"/>
            <a:ext cx="12461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400" b="1">
                <a:solidFill>
                  <a:srgbClr val="FFFFFF"/>
                </a:solidFill>
              </a:rPr>
              <a:t>기반 조성 측면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1222603" y="4660060"/>
            <a:ext cx="5098569" cy="3981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 err="1" smtClean="0">
                <a:solidFill>
                  <a:sysClr val="window" lastClr="FFFFFF"/>
                </a:solidFill>
              </a:rPr>
              <a:t>사회적경제</a:t>
            </a:r>
            <a:r>
              <a:rPr kumimoji="0" lang="ko-KR" altLang="en-US" sz="1400" b="1" dirty="0" smtClean="0">
                <a:solidFill>
                  <a:sysClr val="window" lastClr="FFFFFF"/>
                </a:solidFill>
              </a:rPr>
              <a:t> 생태계의 역량 강화가 과제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95288" y="6400800"/>
            <a:ext cx="6107112" cy="186848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rgbClr val="F0F0F0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6387" name="그룹 10"/>
          <p:cNvGrpSpPr>
            <a:grpSpLocks/>
          </p:cNvGrpSpPr>
          <p:nvPr/>
        </p:nvGrpSpPr>
        <p:grpSpPr bwMode="auto">
          <a:xfrm>
            <a:off x="5597525" y="7327900"/>
            <a:ext cx="449263" cy="596900"/>
            <a:chOff x="5492584" y="7177960"/>
            <a:chExt cx="448842" cy="596266"/>
          </a:xfrm>
        </p:grpSpPr>
        <p:pic>
          <p:nvPicPr>
            <p:cNvPr id="16403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037" y="7177960"/>
              <a:ext cx="380655" cy="355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492584" y="7528425"/>
              <a:ext cx="448842" cy="24580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</a:p>
          </p:txBody>
        </p:sp>
      </p:grpSp>
      <p:grpSp>
        <p:nvGrpSpPr>
          <p:cNvPr id="16388" name="그룹 24"/>
          <p:cNvGrpSpPr>
            <a:grpSpLocks/>
          </p:cNvGrpSpPr>
          <p:nvPr/>
        </p:nvGrpSpPr>
        <p:grpSpPr bwMode="auto">
          <a:xfrm>
            <a:off x="2124075" y="7319963"/>
            <a:ext cx="465138" cy="604837"/>
            <a:chOff x="1716162" y="7198056"/>
            <a:chExt cx="465136" cy="604051"/>
          </a:xfrm>
        </p:grpSpPr>
        <p:pic>
          <p:nvPicPr>
            <p:cNvPr id="16401" name="그림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16389" name="그룹 22"/>
          <p:cNvGrpSpPr>
            <a:grpSpLocks/>
          </p:cNvGrpSpPr>
          <p:nvPr/>
        </p:nvGrpSpPr>
        <p:grpSpPr bwMode="auto">
          <a:xfrm>
            <a:off x="4484688" y="7267575"/>
            <a:ext cx="441325" cy="666750"/>
            <a:chOff x="4447263" y="7190594"/>
            <a:chExt cx="441424" cy="666824"/>
          </a:xfrm>
        </p:grpSpPr>
        <p:sp>
          <p:nvSpPr>
            <p:cNvPr id="17" name="TextBox 16"/>
            <p:cNvSpPr txBox="1"/>
            <p:nvPr/>
          </p:nvSpPr>
          <p:spPr>
            <a:xfrm>
              <a:off x="4521892" y="7611329"/>
              <a:ext cx="346153" cy="24608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동영상</a:t>
              </a:r>
            </a:p>
          </p:txBody>
        </p:sp>
        <p:pic>
          <p:nvPicPr>
            <p:cNvPr id="1640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7263" y="7190594"/>
              <a:ext cx="441424" cy="432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3217863" y="7688263"/>
            <a:ext cx="635000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공부거리</a:t>
            </a:r>
          </a:p>
        </p:txBody>
      </p:sp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395288" y="6486525"/>
            <a:ext cx="61071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ko-KR" altLang="en-US" sz="1000"/>
              <a:t>「중간지원기관 활동가」교육과정에서는 다음에 표시된 기호들을 사용합니다</a:t>
            </a:r>
            <a:r>
              <a:rPr kumimoji="0" lang="en-US" altLang="ko-KR" sz="1000"/>
              <a:t>.</a:t>
            </a:r>
            <a:r>
              <a:rPr kumimoji="0" lang="ko-KR" altLang="en-US" sz="1000"/>
              <a:t> </a:t>
            </a:r>
            <a:endParaRPr kumimoji="0" lang="en-US" altLang="ko-KR" sz="1000"/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en-US" altLang="ko-KR" sz="1000"/>
              <a:t>  </a:t>
            </a:r>
            <a:r>
              <a:rPr kumimoji="0" lang="ko-KR" altLang="en-US" sz="1000"/>
              <a:t>여러분이 학습해 나가는데 안내판 역할을 할 것입니다</a:t>
            </a:r>
            <a:r>
              <a:rPr kumimoji="0" lang="en-US" altLang="ko-KR" sz="1000"/>
              <a:t>. </a:t>
            </a:r>
            <a:endParaRPr kumimoji="0" lang="ko-KR" altLang="en-US" sz="1000"/>
          </a:p>
        </p:txBody>
      </p:sp>
      <p:grpSp>
        <p:nvGrpSpPr>
          <p:cNvPr id="16392" name="그룹 3"/>
          <p:cNvGrpSpPr>
            <a:grpSpLocks/>
          </p:cNvGrpSpPr>
          <p:nvPr/>
        </p:nvGrpSpPr>
        <p:grpSpPr bwMode="auto">
          <a:xfrm>
            <a:off x="803275" y="7372350"/>
            <a:ext cx="647700" cy="552450"/>
            <a:chOff x="803854" y="7372392"/>
            <a:chExt cx="646331" cy="551701"/>
          </a:xfrm>
        </p:grpSpPr>
        <p:sp>
          <p:nvSpPr>
            <p:cNvPr id="18" name="TextBox 17"/>
            <p:cNvSpPr txBox="1"/>
            <p:nvPr/>
          </p:nvSpPr>
          <p:spPr>
            <a:xfrm>
              <a:off x="803854" y="7678365"/>
              <a:ext cx="646331" cy="245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학습내용</a:t>
              </a:r>
            </a:p>
          </p:txBody>
        </p:sp>
        <p:pic>
          <p:nvPicPr>
            <p:cNvPr id="16398" name="그림 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93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735965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EC676E-B7A7-4E8F-AD3D-5A58F425EAE9}" type="slidenum">
              <a:rPr lang="ko-KR" altLang="en-US"/>
              <a:pPr>
                <a:defRPr/>
              </a:pPr>
              <a:t>2</a:t>
            </a:fld>
            <a:endParaRPr lang="ko-KR" altLang="en-US" dirty="0"/>
          </a:p>
        </p:txBody>
      </p:sp>
      <p:pic>
        <p:nvPicPr>
          <p:cNvPr id="16395" name="그림 6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35"/>
          <a:stretch>
            <a:fillRect/>
          </a:stretch>
        </p:blipFill>
        <p:spPr bwMode="auto">
          <a:xfrm rot="-556080">
            <a:off x="5149850" y="1716088"/>
            <a:ext cx="1493838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1816100"/>
            <a:ext cx="56324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사회적경제의</a:t>
            </a:r>
            <a:r>
              <a:rPr dirty="0" smtClean="0"/>
              <a:t> 의의와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49A19B-1637-4F17-AF6C-C761D241019A}" type="slidenum">
              <a:rPr lang="ko-KR" altLang="en-US" smtClean="0"/>
              <a:pPr>
                <a:defRPr/>
              </a:pPr>
              <a:t>20</a:t>
            </a:fld>
            <a:endParaRPr lang="ko-KR" altLang="en-US" dirty="0"/>
          </a:p>
        </p:txBody>
      </p:sp>
      <p:grpSp>
        <p:nvGrpSpPr>
          <p:cNvPr id="32772" name="그룹 13"/>
          <p:cNvGrpSpPr>
            <a:grpSpLocks/>
          </p:cNvGrpSpPr>
          <p:nvPr/>
        </p:nvGrpSpPr>
        <p:grpSpPr bwMode="auto">
          <a:xfrm>
            <a:off x="217699" y="1158860"/>
            <a:ext cx="909223" cy="1012688"/>
            <a:chOff x="672965" y="7372392"/>
            <a:chExt cx="908120" cy="1013779"/>
          </a:xfrm>
        </p:grpSpPr>
        <p:sp>
          <p:nvSpPr>
            <p:cNvPr id="15" name="TextBox 14"/>
            <p:cNvSpPr txBox="1"/>
            <p:nvPr/>
          </p:nvSpPr>
          <p:spPr>
            <a:xfrm>
              <a:off x="672965" y="7677523"/>
              <a:ext cx="908120" cy="7086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자본주의 중심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경제속에서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치</a:t>
              </a:r>
            </a:p>
          </p:txBody>
        </p:sp>
        <p:pic>
          <p:nvPicPr>
            <p:cNvPr id="32783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3" name="그룹 34"/>
          <p:cNvGrpSpPr>
            <a:grpSpLocks/>
          </p:cNvGrpSpPr>
          <p:nvPr/>
        </p:nvGrpSpPr>
        <p:grpSpPr bwMode="auto">
          <a:xfrm>
            <a:off x="1108075" y="1393825"/>
            <a:ext cx="5394325" cy="541338"/>
            <a:chOff x="1108075" y="1393825"/>
            <a:chExt cx="5394325" cy="541338"/>
          </a:xfrm>
        </p:grpSpPr>
        <p:sp>
          <p:nvSpPr>
            <p:cNvPr id="16" name="모서리가 둥근 직사각형 15"/>
            <p:cNvSpPr/>
            <p:nvPr/>
          </p:nvSpPr>
          <p:spPr bwMode="auto">
            <a:xfrm>
              <a:off x="1108075" y="1393825"/>
              <a:ext cx="1143000" cy="4810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4400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D15532"/>
                  </a:solidFill>
                  <a:latin typeface="+mn-ea"/>
                </a:rPr>
                <a:t>시장경제를</a:t>
              </a:r>
              <a:endParaRPr lang="en-US" altLang="ko-KR" sz="1200" b="1" dirty="0">
                <a:solidFill>
                  <a:srgbClr val="D15532"/>
                </a:solidFill>
                <a:latin typeface="+mn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D15532"/>
                  </a:solidFill>
                  <a:latin typeface="+mn-ea"/>
                </a:rPr>
                <a:t>보완</a:t>
              </a:r>
              <a:endParaRPr lang="en-US" altLang="ko-KR" sz="1200" b="1" dirty="0">
                <a:solidFill>
                  <a:srgbClr val="D15532"/>
                </a:solidFill>
                <a:latin typeface="+mn-ea"/>
              </a:endParaRPr>
            </a:p>
          </p:txBody>
        </p:sp>
        <p:sp>
          <p:nvSpPr>
            <p:cNvPr id="19" name="직사각형 18"/>
            <p:cNvSpPr/>
            <p:nvPr/>
          </p:nvSpPr>
          <p:spPr bwMode="auto">
            <a:xfrm>
              <a:off x="2393950" y="1393825"/>
              <a:ext cx="4108450" cy="5413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144000" anchor="ctr"/>
            <a:lstStyle/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>
                  <a:latin typeface="+mn-ea"/>
                </a:rPr>
                <a:t>사회적 경제란 사회의 욕구와 필요를 충족시키기 위한 것</a:t>
              </a:r>
              <a:endParaRPr lang="en-US" altLang="ko-KR" sz="1200" dirty="0">
                <a:latin typeface="+mn-ea"/>
              </a:endParaRPr>
            </a:p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>
                  <a:latin typeface="+mn-ea"/>
                </a:rPr>
                <a:t>시장 실패에 개입하는 것 자체만으로도 시장 경제 보완</a:t>
              </a:r>
            </a:p>
          </p:txBody>
        </p:sp>
      </p:grpSp>
      <p:grpSp>
        <p:nvGrpSpPr>
          <p:cNvPr id="32774" name="그룹 35"/>
          <p:cNvGrpSpPr>
            <a:grpSpLocks/>
          </p:cNvGrpSpPr>
          <p:nvPr/>
        </p:nvGrpSpPr>
        <p:grpSpPr bwMode="auto">
          <a:xfrm>
            <a:off x="1108075" y="4257675"/>
            <a:ext cx="5394325" cy="541338"/>
            <a:chOff x="1108075" y="4257242"/>
            <a:chExt cx="5394325" cy="541338"/>
          </a:xfrm>
        </p:grpSpPr>
        <p:sp>
          <p:nvSpPr>
            <p:cNvPr id="33" name="모서리가 둥근 직사각형 32"/>
            <p:cNvSpPr/>
            <p:nvPr/>
          </p:nvSpPr>
          <p:spPr bwMode="auto">
            <a:xfrm>
              <a:off x="1108075" y="4257242"/>
              <a:ext cx="1143000" cy="4810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4400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D15532"/>
                  </a:solidFill>
                  <a:latin typeface="+mn-ea"/>
                </a:rPr>
                <a:t>시장경제와</a:t>
              </a:r>
              <a:endParaRPr lang="en-US" altLang="ko-KR" sz="1200" b="1" dirty="0">
                <a:solidFill>
                  <a:srgbClr val="D15532"/>
                </a:solidFill>
                <a:latin typeface="+mn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D15532"/>
                  </a:solidFill>
                  <a:latin typeface="+mn-ea"/>
                </a:rPr>
                <a:t>경쟁 관계</a:t>
              </a:r>
              <a:endParaRPr lang="en-US" altLang="ko-KR" sz="1200" b="1" dirty="0">
                <a:solidFill>
                  <a:srgbClr val="D15532"/>
                </a:solidFill>
                <a:latin typeface="+mn-ea"/>
              </a:endParaRPr>
            </a:p>
          </p:txBody>
        </p:sp>
        <p:sp>
          <p:nvSpPr>
            <p:cNvPr id="34" name="직사각형 33"/>
            <p:cNvSpPr/>
            <p:nvPr/>
          </p:nvSpPr>
          <p:spPr bwMode="auto">
            <a:xfrm>
              <a:off x="2393950" y="4257242"/>
              <a:ext cx="4108450" cy="5413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144000" anchor="ctr"/>
            <a:lstStyle/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>
                  <a:latin typeface="+mn-ea"/>
                </a:rPr>
                <a:t>소비자 협동조합은 일반기업과 경쟁하여 소비자 상품을 거래</a:t>
              </a:r>
              <a:endParaRPr lang="en-US" altLang="ko-KR" sz="1200" dirty="0">
                <a:latin typeface="+mn-ea"/>
              </a:endParaRPr>
            </a:p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 err="1">
                  <a:latin typeface="+mn-ea"/>
                </a:rPr>
                <a:t>사회적기업은</a:t>
              </a:r>
              <a:r>
                <a:rPr lang="ko-KR" altLang="en-US" sz="1200" dirty="0">
                  <a:latin typeface="+mn-ea"/>
                </a:rPr>
                <a:t> 공공시장에서 일반기업과 경쟁하는 경우가 많음</a:t>
              </a:r>
            </a:p>
          </p:txBody>
        </p:sp>
      </p:grpSp>
      <p:grpSp>
        <p:nvGrpSpPr>
          <p:cNvPr id="32775" name="그룹 30"/>
          <p:cNvGrpSpPr>
            <a:grpSpLocks/>
          </p:cNvGrpSpPr>
          <p:nvPr/>
        </p:nvGrpSpPr>
        <p:grpSpPr bwMode="auto">
          <a:xfrm>
            <a:off x="1108075" y="2468563"/>
            <a:ext cx="5394325" cy="1254125"/>
            <a:chOff x="1108075" y="2510620"/>
            <a:chExt cx="5394325" cy="1253858"/>
          </a:xfrm>
        </p:grpSpPr>
        <p:sp>
          <p:nvSpPr>
            <p:cNvPr id="26" name="모서리가 둥근 직사각형 25"/>
            <p:cNvSpPr/>
            <p:nvPr/>
          </p:nvSpPr>
          <p:spPr bwMode="auto">
            <a:xfrm>
              <a:off x="1108075" y="2510620"/>
              <a:ext cx="1143000" cy="4809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4400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D15532"/>
                  </a:solidFill>
                  <a:latin typeface="+mn-ea"/>
                </a:rPr>
                <a:t>시장경제의</a:t>
              </a:r>
              <a:endParaRPr lang="en-US" altLang="ko-KR" sz="1200" b="1" dirty="0">
                <a:solidFill>
                  <a:srgbClr val="D15532"/>
                </a:solidFill>
                <a:latin typeface="+mn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D15532"/>
                  </a:solidFill>
                  <a:latin typeface="+mn-ea"/>
                </a:rPr>
                <a:t>대안</a:t>
              </a:r>
              <a:endParaRPr lang="en-US" altLang="ko-KR" sz="1200" b="1" dirty="0">
                <a:solidFill>
                  <a:srgbClr val="D15532"/>
                </a:solidFill>
                <a:latin typeface="+mn-ea"/>
              </a:endParaRPr>
            </a:p>
          </p:txBody>
        </p:sp>
        <p:sp>
          <p:nvSpPr>
            <p:cNvPr id="27" name="직사각형 26"/>
            <p:cNvSpPr/>
            <p:nvPr/>
          </p:nvSpPr>
          <p:spPr bwMode="auto">
            <a:xfrm>
              <a:off x="2393950" y="2510620"/>
              <a:ext cx="4108450" cy="12538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144000" anchor="ctr"/>
            <a:lstStyle/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 err="1">
                  <a:latin typeface="+mn-ea"/>
                </a:rPr>
                <a:t>사회적경제는</a:t>
              </a:r>
              <a:r>
                <a:rPr lang="ko-KR" altLang="en-US" sz="1200" dirty="0">
                  <a:latin typeface="+mn-ea"/>
                </a:rPr>
                <a:t> 호혜적 관계를 통해 생산과 판매활동 수행하며</a:t>
              </a:r>
              <a:r>
                <a:rPr lang="en-US" altLang="ko-KR" sz="1200" dirty="0">
                  <a:latin typeface="+mn-ea"/>
                </a:rPr>
                <a:t>, </a:t>
              </a:r>
              <a:br>
                <a:rPr lang="en-US" altLang="ko-KR" sz="1200" dirty="0">
                  <a:latin typeface="+mn-ea"/>
                </a:rPr>
              </a:br>
              <a:r>
                <a:rPr lang="ko-KR" altLang="en-US" sz="1200" dirty="0">
                  <a:latin typeface="+mn-ea"/>
                </a:rPr>
                <a:t>지향하는 경제행위의 궁극 목적은 ‘경제’가 아닌 ‘사회’ 임</a:t>
              </a:r>
              <a:endParaRPr lang="en-US" altLang="ko-KR" sz="1200" dirty="0">
                <a:latin typeface="+mn-ea"/>
              </a:endParaRPr>
            </a:p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>
                  <a:latin typeface="+mn-ea"/>
                </a:rPr>
                <a:t>일반기업은 ‘사회관계’보다 ‘자본’을 중심에 두고 운영되므로 ‘자본’에 종속되는 시장경제 형성</a:t>
              </a:r>
              <a:endParaRPr lang="en-US" altLang="ko-KR" sz="1200" dirty="0">
                <a:latin typeface="+mn-ea"/>
              </a:endParaRPr>
            </a:p>
            <a:p>
              <a:pPr marL="95250" indent="-95250" latinLnBrk="0">
                <a:buFont typeface="Arial" pitchFamily="34" charset="0"/>
                <a:buChar char="•"/>
                <a:defRPr/>
              </a:pPr>
              <a:r>
                <a:rPr lang="ko-KR" altLang="en-US" sz="1200" dirty="0">
                  <a:latin typeface="+mn-ea"/>
                </a:rPr>
                <a:t>기존의 자본주의와 ‘다른 방식’</a:t>
              </a:r>
              <a:r>
                <a:rPr lang="ko-KR" altLang="en-US" sz="1200" dirty="0" err="1">
                  <a:latin typeface="+mn-ea"/>
                </a:rPr>
                <a:t>으로</a:t>
              </a:r>
              <a:r>
                <a:rPr lang="ko-KR" altLang="en-US" sz="1200" dirty="0">
                  <a:latin typeface="+mn-ea"/>
                </a:rPr>
                <a:t> 작동된다는 점에서 자본 중심 시장경제의 대안이라 할 수 있음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2. </a:t>
            </a:r>
            <a:r>
              <a:rPr lang="ko-KR" altLang="en-US" dirty="0"/>
              <a:t>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공급 생태계의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FDB5A2-C36A-4701-91F2-AC40A636EFE4}" type="slidenum">
              <a:rPr lang="ko-KR" altLang="en-US" smtClean="0"/>
              <a:pPr>
                <a:defRPr/>
              </a:pPr>
              <a:t>200</a:t>
            </a:fld>
            <a:endParaRPr lang="ko-KR" altLang="en-US" dirty="0"/>
          </a:p>
        </p:txBody>
      </p:sp>
      <p:pic>
        <p:nvPicPr>
          <p:cNvPr id="193541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220663" y="1463675"/>
            <a:ext cx="915987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사회적경제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공급 생태계의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특징</a:t>
            </a:r>
          </a:p>
        </p:txBody>
      </p:sp>
      <p:grpSp>
        <p:nvGrpSpPr>
          <p:cNvPr id="193563" name="그룹 46"/>
          <p:cNvGrpSpPr>
            <a:grpSpLocks/>
          </p:cNvGrpSpPr>
          <p:nvPr/>
        </p:nvGrpSpPr>
        <p:grpSpPr bwMode="auto">
          <a:xfrm>
            <a:off x="1116013" y="1368425"/>
            <a:ext cx="5362575" cy="3363913"/>
            <a:chOff x="-351420" y="2176953"/>
            <a:chExt cx="7560840" cy="4744887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-351420" y="2176953"/>
              <a:ext cx="7560840" cy="57547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err="1" smtClean="0">
                  <a:solidFill>
                    <a:sysClr val="windowText" lastClr="000000"/>
                  </a:solidFill>
                </a:rPr>
                <a:t>사회적경제</a:t>
              </a:r>
              <a:r>
                <a:rPr kumimoji="0" lang="ko-KR" altLang="en-US" sz="1200" dirty="0" smtClean="0">
                  <a:solidFill>
                    <a:sysClr val="windowText" lastClr="000000"/>
                  </a:solidFill>
                </a:rPr>
                <a:t> 분야의 활동 경험이 미흡</a:t>
              </a:r>
              <a:endParaRPr kumimoji="0" lang="ko-KR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3565" name="TextBox 5"/>
            <p:cNvSpPr txBox="1">
              <a:spLocks noChangeArrowheads="1"/>
            </p:cNvSpPr>
            <p:nvPr/>
          </p:nvSpPr>
          <p:spPr bwMode="auto">
            <a:xfrm>
              <a:off x="-207403" y="2826766"/>
              <a:ext cx="72728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000000"/>
                  </a:solidFill>
                </a:rPr>
                <a:t>초보적인 수준의 사회적경제 네트워크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업종별 네트워크나 청년 사회적기업 네트워크 등도 모색 중</a:t>
              </a:r>
            </a:p>
          </p:txBody>
        </p:sp>
        <p:sp>
          <p:nvSpPr>
            <p:cNvPr id="43" name="모서리가 둥근 직사각형 42"/>
            <p:cNvSpPr/>
            <p:nvPr/>
          </p:nvSpPr>
          <p:spPr>
            <a:xfrm>
              <a:off x="-351420" y="3616766"/>
              <a:ext cx="7560840" cy="57547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smtClean="0">
                  <a:solidFill>
                    <a:sysClr val="windowText" lastClr="000000"/>
                  </a:solidFill>
                </a:rPr>
                <a:t>다양하고 풍부한 관련 자원이 존재</a:t>
              </a:r>
              <a:endParaRPr kumimoji="0" lang="ko-KR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-351420" y="4841613"/>
              <a:ext cx="7560840" cy="57547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Text" lastClr="000000"/>
                  </a:solidFill>
                </a:rPr>
                <a:t>공급 생태계 조성을 위한 선도적 모델의 존재</a:t>
              </a:r>
              <a:endParaRPr kumimoji="0" lang="ko-KR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3568" name="TextBox 8"/>
            <p:cNvSpPr txBox="1">
              <a:spLocks noChangeArrowheads="1"/>
            </p:cNvSpPr>
            <p:nvPr/>
          </p:nvSpPr>
          <p:spPr bwMode="auto">
            <a:xfrm>
              <a:off x="-207403" y="4337193"/>
              <a:ext cx="72728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000000"/>
                  </a:solidFill>
                </a:rPr>
                <a:t>동북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4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구에 대학 자원이 풍부하고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지역 기반의 지원조직도 존재</a:t>
              </a:r>
            </a:p>
          </p:txBody>
        </p:sp>
        <p:sp>
          <p:nvSpPr>
            <p:cNvPr id="193569" name="TextBox 9"/>
            <p:cNvSpPr txBox="1">
              <a:spLocks noChangeArrowheads="1"/>
            </p:cNvSpPr>
            <p:nvPr/>
          </p:nvSpPr>
          <p:spPr bwMode="auto">
            <a:xfrm>
              <a:off x="-207403" y="5489718"/>
              <a:ext cx="7272808" cy="1432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000000"/>
                  </a:solidFill>
                </a:rPr>
                <a:t>성북의 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‘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사회적기업 창업 인큐베이팅 센터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’</a:t>
              </a:r>
              <a:br>
                <a:rPr kumimoji="0" lang="en-US" altLang="ko-KR" sz="1200">
                  <a:solidFill>
                    <a:srgbClr val="000000"/>
                  </a:solidFill>
                </a:rPr>
              </a:br>
              <a:r>
                <a:rPr kumimoji="0" lang="en-US" altLang="ko-KR" sz="1200">
                  <a:solidFill>
                    <a:srgbClr val="000000"/>
                  </a:solidFill>
                </a:rPr>
                <a:t>: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사회연대은행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-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성북구청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-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고용노동부의 다자간 파트너십 모델</a:t>
              </a:r>
              <a:endParaRPr kumimoji="0" lang="en-US" altLang="ko-KR" sz="1200">
                <a:solidFill>
                  <a:srgbClr val="000000"/>
                </a:solidFill>
              </a:endParaRPr>
            </a:p>
            <a:p>
              <a:pPr defTabSz="914400" eaLnBrk="1" hangingPunct="1"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000000"/>
                  </a:solidFill>
                </a:rPr>
                <a:t>노원의 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사회적경제 의제 개발 사업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/>
              </a:r>
              <a:br>
                <a:rPr kumimoji="0" lang="en-US" altLang="ko-KR" sz="1200">
                  <a:solidFill>
                    <a:srgbClr val="000000"/>
                  </a:solidFill>
                </a:rPr>
              </a:br>
              <a:r>
                <a:rPr kumimoji="0" lang="en-US" altLang="ko-KR" sz="1200">
                  <a:solidFill>
                    <a:srgbClr val="000000"/>
                  </a:solidFill>
                </a:rPr>
                <a:t>: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지역 내 사회적경제 주체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-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사회투자지원재단 파트너십 모델</a:t>
              </a:r>
              <a:endParaRPr kumimoji="0" lang="en-US" altLang="ko-KR" sz="1200">
                <a:solidFill>
                  <a:srgbClr val="000000"/>
                </a:solidFill>
              </a:endParaRPr>
            </a:p>
            <a:p>
              <a:pPr defTabSz="914400" eaLnBrk="1" hangingPunct="1">
                <a:spcBef>
                  <a:spcPct val="0"/>
                </a:spcBef>
              </a:pPr>
              <a:r>
                <a:rPr kumimoji="0" lang="ko-KR" altLang="en-US" sz="1200">
                  <a:solidFill>
                    <a:srgbClr val="000000"/>
                  </a:solidFill>
                </a:rPr>
                <a:t>동북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4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구 발전협의회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: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강풀포럼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-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한신대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-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동북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4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구청의 다자간 파트너십 모델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9935" y="1555728"/>
            <a:ext cx="64633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스페인</a:t>
            </a:r>
            <a:endParaRPr kumimoji="0"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몬드라</a:t>
            </a:r>
            <a:r>
              <a:rPr kumimoji="0"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곤</a:t>
            </a:r>
            <a:endParaRPr kumimoji="0"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15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직사각형 35"/>
          <p:cNvSpPr/>
          <p:nvPr/>
        </p:nvSpPr>
        <p:spPr>
          <a:xfrm>
            <a:off x="1696301" y="1465200"/>
            <a:ext cx="3764111" cy="399600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</a:rPr>
              <a:t>스페인 북동부 지역 </a:t>
            </a:r>
            <a:r>
              <a:rPr kumimoji="0" lang="ko-KR" altLang="en-US" sz="1200" b="1" dirty="0" err="1" smtClean="0">
                <a:solidFill>
                  <a:sysClr val="window" lastClr="FFFFFF"/>
                </a:solidFill>
              </a:rPr>
              <a:t>바스크</a:t>
            </a:r>
            <a:r>
              <a:rPr kumimoji="0" lang="ko-KR" altLang="en-US" sz="1200" b="1" dirty="0" smtClean="0">
                <a:solidFill>
                  <a:sysClr val="window" lastClr="FFFFFF"/>
                </a:solidFill>
              </a:rPr>
              <a:t> 지방정부 산하의 도시 </a:t>
            </a:r>
            <a:endParaRPr kumimoji="0" lang="en-US" altLang="ko-KR" sz="1200" b="1" dirty="0" smtClean="0">
              <a:solidFill>
                <a:sysClr val="window" lastClr="FFFFFF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해외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26B468-4DBE-4A0E-B9E8-B659FA5BEBFD}" type="slidenum">
              <a:rPr lang="ko-KR" altLang="en-US" smtClean="0"/>
              <a:pPr>
                <a:defRPr/>
              </a:pPr>
              <a:t>201</a:t>
            </a:fld>
            <a:endParaRPr lang="ko-KR" altLang="en-US" dirty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1069975" y="2046288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돈 호세 마리아 신부의 지도 아래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5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명의 조합원이 모여 </a:t>
            </a:r>
            <a:endParaRPr kumimoji="0" lang="en-US" altLang="ko-KR" sz="1200" dirty="0" smtClean="0">
              <a:solidFill>
                <a:sysClr val="windowText" lastClr="000000"/>
              </a:solidFill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1956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년 첫 번째 노동자협동조합인 석유난로공장 울고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(</a:t>
            </a:r>
            <a:r>
              <a:rPr kumimoji="0" lang="en-US" altLang="ko-KR" sz="1200" dirty="0" err="1" smtClean="0">
                <a:solidFill>
                  <a:sysClr val="windowText" lastClr="000000"/>
                </a:solidFill>
              </a:rPr>
              <a:t>Ulgor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)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 설립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069975" y="2706688"/>
            <a:ext cx="5211763" cy="496887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현재는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111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개의 협동조합과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120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개의 자회사 등 </a:t>
            </a:r>
            <a:endParaRPr kumimoji="0" lang="en-US" altLang="ko-KR" sz="1200" dirty="0" smtClean="0">
              <a:solidFill>
                <a:sysClr val="windowText" lastClr="000000"/>
              </a:solidFill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총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255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개의 사업체로 구성된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‘</a:t>
            </a:r>
            <a:r>
              <a:rPr kumimoji="0" lang="ko-KR" altLang="en-US" sz="1200" dirty="0" err="1" smtClean="0">
                <a:solidFill>
                  <a:sysClr val="windowText" lastClr="000000"/>
                </a:solidFill>
              </a:rPr>
              <a:t>몬드라곤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 협동조합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’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으로 성장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1069975" y="3368675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2009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년 말 기준 금융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제조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소매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지식산업에서 </a:t>
            </a:r>
            <a:endParaRPr kumimoji="0" lang="en-US" altLang="ko-KR" sz="1200" dirty="0" smtClean="0">
              <a:solidFill>
                <a:sysClr val="windowText" lastClr="000000"/>
              </a:solidFill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85000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여 명의 근로자 종사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1069975" y="4029075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매출 규모로 스페인에서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 </a:t>
            </a:r>
            <a:r>
              <a:rPr kumimoji="0" lang="en-US" altLang="ko-KR" sz="1400" b="1" dirty="0" smtClean="0">
                <a:solidFill>
                  <a:sysClr val="windowText" lastClr="000000"/>
                </a:solidFill>
              </a:rPr>
              <a:t>7</a:t>
            </a:r>
            <a:r>
              <a:rPr kumimoji="0" lang="ko-KR" altLang="en-US" sz="1400" b="1" dirty="0" smtClean="0">
                <a:solidFill>
                  <a:sysClr val="windowText" lastClr="000000"/>
                </a:solidFill>
              </a:rPr>
              <a:t>위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 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기업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697292" y="4800013"/>
            <a:ext cx="3761824" cy="400110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</a:rPr>
              <a:t>사회적 생태계 특징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069429" y="5322330"/>
            <a:ext cx="5212617" cy="63216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민간의 사회적 경제가 지방정부의 정책에 영향을 미치고 주도하는 형태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해외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AB7B46-81DC-4C06-A17F-04DE9D67A87E}" type="slidenum">
              <a:rPr lang="ko-KR" altLang="en-US" smtClean="0"/>
              <a:pPr>
                <a:defRPr/>
              </a:pPr>
              <a:t>202</a:t>
            </a:fld>
            <a:endParaRPr lang="ko-KR" altLang="en-US" dirty="0"/>
          </a:p>
        </p:txBody>
      </p:sp>
      <p:sp>
        <p:nvSpPr>
          <p:cNvPr id="197636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361950" y="1463675"/>
            <a:ext cx="6334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이탈리아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에밀리아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로마냐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069975" y="2046288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2010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년 기준 이탈리아의 약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43,000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여 개의 협동조합 중 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15,000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여 개가 에밀리아로마냐에 존재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(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인구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430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만 명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069975" y="2706688"/>
            <a:ext cx="5211763" cy="496887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이 지역의 독특한 경제모델을 두고 ‘</a:t>
            </a:r>
            <a:r>
              <a:rPr kumimoji="0" lang="ko-KR" altLang="en-US" sz="1200" dirty="0" err="1" smtClean="0">
                <a:solidFill>
                  <a:sysClr val="windowText" lastClr="000000"/>
                </a:solidFill>
              </a:rPr>
              <a:t>에밀리아로마냐모델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’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,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‘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제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3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이탈리아’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, ‘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유연전문화’ 등이라 부름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1697291" y="3603123"/>
            <a:ext cx="3761825" cy="400110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</a:rPr>
              <a:t>사회적 생태계 특징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069430" y="4125440"/>
            <a:ext cx="5212618" cy="879918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개별 민간 주체들은 회계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금융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사업서비스 등에서 겪는 어려움을 극복하기 위해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자체적으로 협동조합전국연합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(</a:t>
            </a:r>
            <a:r>
              <a:rPr kumimoji="0" lang="en-US" altLang="ko-KR" sz="1200" dirty="0" err="1" smtClean="0">
                <a:solidFill>
                  <a:sysClr val="window" lastClr="FFFFFF"/>
                </a:solidFill>
              </a:rPr>
              <a:t>Legacoop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)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과 중소기업연합회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(CNA)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를 설립하고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이에 맞춰 정부는 산업진흥공사</a:t>
            </a: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(EVERT)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를 통해 지원하는 형태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696302" y="1465200"/>
            <a:ext cx="3764112" cy="399600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</a:rPr>
              <a:t>이탈리아 북동부를 가로지르는 주</a:t>
            </a:r>
          </a:p>
        </p:txBody>
      </p:sp>
      <p:pic>
        <p:nvPicPr>
          <p:cNvPr id="12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/>
          <p:cNvSpPr/>
          <p:nvPr/>
        </p:nvSpPr>
        <p:spPr>
          <a:xfrm>
            <a:off x="1696301" y="1465200"/>
            <a:ext cx="3764111" cy="399600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1200" b="1" dirty="0" smtClean="0">
                <a:latin typeface="+mn-ea"/>
              </a:rPr>
              <a:t>캐나다 동부에 위치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해외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A66D93-1D7B-4318-94F1-E6CC493C2BD4}" type="slidenum">
              <a:rPr lang="ko-KR" altLang="en-US" smtClean="0"/>
              <a:pPr>
                <a:defRPr/>
              </a:pPr>
              <a:t>203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413199" y="1463675"/>
            <a:ext cx="53091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캐나다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퀘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백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069975" y="2046288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3000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개의 협동조합과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39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개의 공제조합 존재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069975" y="2706688"/>
            <a:ext cx="5211763" cy="496887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조합원은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8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백만여 명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(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인구수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7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백만여 명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1069975" y="3368675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협동조합에서 일하는 근로자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7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만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8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천여 명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1069975" y="4029075"/>
            <a:ext cx="5211763" cy="495300"/>
          </a:xfrm>
          <a:prstGeom prst="round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협동조합 전체 연간 매출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180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억 달러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, 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자산 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1000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억 달러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1697292" y="5127565"/>
            <a:ext cx="3761824" cy="400110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</a:rPr>
              <a:t>사회적 생태계 특징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069429" y="5649882"/>
            <a:ext cx="5212617" cy="1000300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" lastClr="FFFFFF"/>
                </a:solidFill>
              </a:rPr>
              <a:t>1980</a:t>
            </a: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년대 경제위기 이후 지역운동가들을 비롯한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지역의 다양한 시민세력과 정부가 합의하여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의도적으로 사회적 경제를 새로운 지역경제 개발 모델로서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만들어가기 시작한 형태</a:t>
            </a:r>
          </a:p>
        </p:txBody>
      </p:sp>
      <p:pic>
        <p:nvPicPr>
          <p:cNvPr id="14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서울 동북</a:t>
            </a:r>
            <a:r>
              <a:rPr lang="en-US" altLang="ko-KR" dirty="0" smtClean="0"/>
              <a:t>4</a:t>
            </a:r>
            <a:r>
              <a:rPr lang="ko-KR" altLang="en-US" dirty="0" smtClean="0"/>
              <a:t>구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활성화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91295D-A140-4DAD-B555-722C6329A464}" type="slidenum">
              <a:rPr lang="ko-KR" altLang="en-US" smtClean="0"/>
              <a:pPr>
                <a:defRPr/>
              </a:pPr>
              <a:t>204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193675" y="1463675"/>
            <a:ext cx="9699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공동협력사업의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필요성 및 목적</a:t>
            </a:r>
          </a:p>
        </p:txBody>
      </p:sp>
      <p:sp>
        <p:nvSpPr>
          <p:cNvPr id="19" name="직사각형 18"/>
          <p:cNvSpPr/>
          <p:nvPr/>
        </p:nvSpPr>
        <p:spPr bwMode="auto">
          <a:xfrm>
            <a:off x="1163638" y="1339850"/>
            <a:ext cx="2633662" cy="1874838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chemeClr val="tx1"/>
                </a:solidFill>
              </a:rPr>
              <a:t>규모화 효과의 창출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tx1"/>
                </a:solidFill>
              </a:rPr>
              <a:t>: 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통합적 의제의 발굴과 공동협력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</a:rPr>
              <a:t>시장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금융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인프라 등 생태계 분야의 공통 의제의 발굴과 공동 참여와 투자를 통한 규모화 </a:t>
            </a:r>
            <a:endParaRPr kumimoji="0"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3797300" y="1339850"/>
            <a:ext cx="2633663" cy="1874838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chemeClr val="tx1"/>
                </a:solidFill>
              </a:rPr>
              <a:t>파급 효과의 제고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tx1"/>
                </a:solidFill>
              </a:rPr>
              <a:t>: 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시너지 효과 </a:t>
            </a:r>
            <a:r>
              <a:rPr kumimoji="0" lang="en-US" altLang="ko-KR" sz="1200" b="1" dirty="0" smtClean="0">
                <a:solidFill>
                  <a:schemeClr val="tx1"/>
                </a:solidFill>
              </a:rPr>
              <a:t>+ 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규모화 효과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chemeClr val="tx1"/>
                </a:solidFill>
              </a:rPr>
              <a:t> -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공동 투자를 통한 규모화와 융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·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복합을 위한 자원 연계를 실현하여 사회적 경제 공급 생태계의 영향력 극대화</a:t>
            </a:r>
            <a:endParaRPr kumimoji="0" lang="en-US" altLang="ko-KR" sz="1200" dirty="0" smtClean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1163638" y="3214688"/>
            <a:ext cx="2633662" cy="187325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chemeClr val="tx1"/>
                </a:solidFill>
              </a:rPr>
              <a:t>시너지 효과의 창출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tx1"/>
                </a:solidFill>
              </a:rPr>
              <a:t>: 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동북</a:t>
            </a:r>
            <a:r>
              <a:rPr kumimoji="0" lang="en-US" altLang="ko-KR" sz="1200" b="1" dirty="0" smtClean="0">
                <a:solidFill>
                  <a:schemeClr val="tx1"/>
                </a:solidFill>
              </a:rPr>
              <a:t>4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구의 인적</a:t>
            </a:r>
            <a:r>
              <a:rPr kumimoji="0" lang="en-US" altLang="ko-KR" sz="1200" b="1" dirty="0" smtClean="0">
                <a:solidFill>
                  <a:schemeClr val="tx1"/>
                </a:solidFill>
              </a:rPr>
              <a:t>·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물적 자원의 연계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chemeClr val="tx1"/>
                </a:solidFill>
              </a:rPr>
              <a:t>-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동북 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4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구 내의 대학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연구소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기업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관련 지원 조직 등 다양한 부문의 인적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물적 차원의 연계를 통한 융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·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복합 네트워크의 구축</a:t>
            </a:r>
            <a:endParaRPr kumimoji="0" lang="ko-KR" altLang="en-US" sz="1200" b="1" dirty="0" smtClean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3797300" y="3214688"/>
            <a:ext cx="2633663" cy="187325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chemeClr val="tx1"/>
                </a:solidFill>
              </a:rPr>
              <a:t>동북</a:t>
            </a:r>
            <a:r>
              <a:rPr kumimoji="0" lang="en-US" altLang="ko-KR" sz="1200" b="1" dirty="0" smtClean="0">
                <a:solidFill>
                  <a:schemeClr val="tx1"/>
                </a:solidFill>
              </a:rPr>
              <a:t>4</a:t>
            </a:r>
            <a:r>
              <a:rPr kumimoji="0" lang="ko-KR" altLang="en-US" sz="1200" b="1" dirty="0" smtClean="0">
                <a:solidFill>
                  <a:schemeClr val="tx1"/>
                </a:solidFill>
              </a:rPr>
              <a:t>구 사회적 경제의 동반성장과 균형 발전 </a:t>
            </a:r>
            <a:endParaRPr kumimoji="0" lang="en-US" altLang="ko-KR" sz="1200" b="1" dirty="0" smtClean="0">
              <a:solidFill>
                <a:schemeClr val="tx1"/>
              </a:solidFill>
            </a:endParaRPr>
          </a:p>
          <a:p>
            <a:pPr latinLnBrk="0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chemeClr val="tx1"/>
                </a:solidFill>
              </a:rPr>
              <a:t> -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다양한 부문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(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인프라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.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인재육성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시장 조성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, 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금융 조성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)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의 규모화된 공동의 생태계 조성을 통해 동북</a:t>
            </a:r>
            <a:r>
              <a:rPr kumimoji="0" lang="en-US" altLang="ko-KR" sz="1200" dirty="0" smtClean="0">
                <a:solidFill>
                  <a:schemeClr val="tx1"/>
                </a:solidFill>
              </a:rPr>
              <a:t>4</a:t>
            </a:r>
            <a:r>
              <a:rPr kumimoji="0" lang="ko-KR" altLang="en-US" sz="1200" dirty="0" smtClean="0">
                <a:solidFill>
                  <a:schemeClr val="tx1"/>
                </a:solidFill>
              </a:rPr>
              <a:t>구 사회적 경제의 동반성장과 균형 발전을 도모</a:t>
            </a:r>
          </a:p>
        </p:txBody>
      </p:sp>
      <p:pic>
        <p:nvPicPr>
          <p:cNvPr id="13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621CD-D543-4857-9B66-E9652975B972}" type="slidenum">
              <a:rPr lang="ko-KR" altLang="en-US" smtClean="0"/>
              <a:pPr>
                <a:defRPr/>
              </a:pPr>
              <a:t>205</a:t>
            </a:fld>
            <a:endParaRPr lang="ko-KR" altLang="en-US" dirty="0"/>
          </a:p>
        </p:txBody>
      </p:sp>
      <p:sp>
        <p:nvSpPr>
          <p:cNvPr id="202756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279400" y="1463675"/>
            <a:ext cx="8001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공동협력의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목표와 전략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1079500" y="1282699"/>
            <a:ext cx="3147502" cy="28575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  <a:latin typeface="+mn-ea"/>
                <a:ea typeface="+mn-ea"/>
              </a:rPr>
              <a:t>목표</a:t>
            </a:r>
            <a:endParaRPr kumimoji="0" lang="ko-KR" altLang="en-US" sz="1200" b="1" dirty="0">
              <a:solidFill>
                <a:sysClr val="window" lastClr="FFFFFF"/>
              </a:solidFill>
              <a:latin typeface="+mn-ea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415898" y="1298906"/>
            <a:ext cx="1967439" cy="269545"/>
          </a:xfrm>
          <a:prstGeom prst="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solidFill>
                  <a:sysClr val="window" lastClr="FFFFFF"/>
                </a:solidFill>
                <a:latin typeface="+mn-ea"/>
                <a:ea typeface="+mn-ea"/>
              </a:rPr>
              <a:t>전략</a:t>
            </a:r>
            <a:endParaRPr kumimoji="0" lang="ko-KR" altLang="en-US" sz="1200" b="1" dirty="0">
              <a:solidFill>
                <a:sysClr val="window" lastClr="FFFFFF"/>
              </a:solidFill>
              <a:latin typeface="+mn-ea"/>
              <a:ea typeface="+mn-ea"/>
            </a:endParaRPr>
          </a:p>
        </p:txBody>
      </p:sp>
      <p:sp>
        <p:nvSpPr>
          <p:cNvPr id="18" name="직사각형 17"/>
          <p:cNvSpPr>
            <a:spLocks noChangeArrowheads="1"/>
          </p:cNvSpPr>
          <p:nvPr/>
        </p:nvSpPr>
        <p:spPr bwMode="auto">
          <a:xfrm>
            <a:off x="1062038" y="1672653"/>
            <a:ext cx="3168768" cy="2790309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4F81BD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82550" indent="-82550" defTabSz="914400" eaLnBrk="1" hangingPunct="1">
              <a:buFont typeface="Arial" pitchFamily="34" charset="0"/>
              <a:buChar char="•"/>
              <a:defRPr/>
            </a:pP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동북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4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구 인구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171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만 명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(2010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년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),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근무지 기준 취업자 수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45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만 명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)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의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3%(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바닷물의 소금 비율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)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로 설정하면 약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14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천 명 수준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.</a:t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-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이 수치는 현재 사회적 경제조직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/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 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고용인원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(1500-2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천 명으로 추정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)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의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/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 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약 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10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배 수준</a:t>
            </a:r>
            <a:endParaRPr kumimoji="0" lang="en-US" altLang="ko-KR" sz="1200" dirty="0" smtClean="0">
              <a:solidFill>
                <a:srgbClr val="000000"/>
              </a:solidFill>
              <a:latin typeface="+mn-lt"/>
              <a:ea typeface="서울남산체 M" pitchFamily="18" charset="-127"/>
            </a:endParaRPr>
          </a:p>
          <a:p>
            <a:pPr marL="82550" indent="-82550" defTabSz="914400" eaLnBrk="1" hangingPunct="1">
              <a:buFont typeface="Arial" pitchFamily="34" charset="0"/>
              <a:buChar char="•"/>
              <a:defRPr/>
            </a:pPr>
            <a:endParaRPr kumimoji="0" lang="en-US" altLang="ko-KR" sz="1200" dirty="0" smtClean="0">
              <a:solidFill>
                <a:srgbClr val="000000"/>
              </a:solidFill>
              <a:latin typeface="+mn-lt"/>
              <a:ea typeface="서울남산체 M" pitchFamily="18" charset="-127"/>
            </a:endParaRPr>
          </a:p>
          <a:p>
            <a:pPr marL="82550" indent="-82550" defTabSz="914400" eaLnBrk="1" hangingPunct="1">
              <a:buFont typeface="Arial" pitchFamily="34" charset="0"/>
              <a:buChar char="•"/>
              <a:defRPr/>
            </a:pP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1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만 여개의 새로운 일자리를 창출하는 방향으로 설정하여 지역 내 고용창출의 성과 목표를 설정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/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-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사회적 경제 부문 일자리는 지역을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/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 기반으로 한 생산과 유통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,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소비 등의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/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 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지역 순환 경제 및 다양한 승수 효과</a:t>
            </a: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/>
            </a:r>
            <a:b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</a:br>
            <a:r>
              <a:rPr kumimoji="0" lang="en-US" altLang="ko-KR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 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lt"/>
                <a:ea typeface="서울남산체 M" pitchFamily="18" charset="-127"/>
              </a:rPr>
              <a:t>창출</a:t>
            </a:r>
          </a:p>
        </p:txBody>
      </p:sp>
      <p:sp>
        <p:nvSpPr>
          <p:cNvPr id="27" name="직사각형 26"/>
          <p:cNvSpPr>
            <a:spLocks noChangeArrowheads="1"/>
          </p:cNvSpPr>
          <p:nvPr/>
        </p:nvSpPr>
        <p:spPr bwMode="auto">
          <a:xfrm>
            <a:off x="4415899" y="1672713"/>
            <a:ext cx="1964076" cy="2790106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9BBB59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defTabSz="914400" eaLnBrk="1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사회적 경제조직의 사업영역과 조직화 및 사업방식의 혁신기존 조직의 비즈니스 확대</a:t>
            </a:r>
            <a:r>
              <a:rPr kumimoji="0" lang="en-US" altLang="ko-KR" sz="1200" dirty="0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, </a:t>
            </a:r>
            <a:r>
              <a:rPr kumimoji="0" lang="ko-KR" altLang="en-US" sz="1200" dirty="0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새로운 사업영역개척을 통한 새로운 조직의 설립</a:t>
            </a:r>
            <a:r>
              <a:rPr kumimoji="0" lang="en-US" altLang="ko-KR" sz="1200" dirty="0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, </a:t>
            </a:r>
            <a:r>
              <a:rPr kumimoji="0" lang="ko-KR" altLang="en-US" sz="1200" dirty="0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조직간 연계 및 </a:t>
            </a:r>
            <a:r>
              <a:rPr kumimoji="0" lang="ko-KR" altLang="en-US" sz="1200" dirty="0" err="1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콘소시움</a:t>
            </a:r>
            <a:r>
              <a:rPr kumimoji="0" lang="ko-KR" altLang="en-US" sz="1200" dirty="0" smtClean="0">
                <a:solidFill>
                  <a:schemeClr val="tx2">
                    <a:lumMod val="50000"/>
                  </a:schemeClr>
                </a:solidFill>
                <a:ea typeface="서울남산체 M" panose="02020603020101020101" pitchFamily="18" charset="-127"/>
              </a:rPr>
              <a:t> 등을 통한 혼합 사업조직의 설립 등을 촉진할 수 있는 공급 생태계의 조성이 과제</a:t>
            </a:r>
          </a:p>
          <a:p>
            <a:pPr marL="3886200" lvl="8" indent="-228600" fontAlgn="base">
              <a:spcBef>
                <a:spcPct val="20000"/>
              </a:spcBef>
              <a:defRPr/>
            </a:pPr>
            <a:endParaRPr kumimoji="0" lang="ko-KR" alt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BD0C7E-39E5-4CEC-8402-D07A1F2ECA1F}" type="slidenum">
              <a:rPr lang="ko-KR" altLang="en-US" smtClean="0"/>
              <a:pPr>
                <a:defRPr/>
              </a:pPr>
              <a:t>206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222250" y="1463675"/>
            <a:ext cx="9128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공동협력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인프라 구축을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위한 구상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657351" y="1936750"/>
            <a:ext cx="4497790" cy="12811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동북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4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구 사회적 경제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마케팅 지원 센터 </a:t>
            </a:r>
            <a:r>
              <a:rPr kumimoji="0" lang="en-US" altLang="ko-KR" sz="1200" b="1" dirty="0" smtClean="0">
                <a:solidFill>
                  <a:sysClr val="windowText" lastClr="000000"/>
                </a:solidFill>
              </a:rPr>
              <a:t>: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도봉구</a:t>
            </a:r>
            <a:endParaRPr kumimoji="0" lang="en-US" altLang="ko-KR" sz="1200" b="1" dirty="0" smtClean="0">
              <a:solidFill>
                <a:sysClr val="windowText" lastClr="000000"/>
              </a:solidFill>
            </a:endParaRPr>
          </a:p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동북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4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구 사회적 경제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인재육성센터 </a:t>
            </a:r>
            <a:r>
              <a:rPr kumimoji="0" lang="en-US" altLang="ko-KR" sz="1200" b="1" dirty="0" smtClean="0">
                <a:solidFill>
                  <a:sysClr val="windowText" lastClr="000000"/>
                </a:solidFill>
              </a:rPr>
              <a:t>: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강북구</a:t>
            </a:r>
            <a:endParaRPr kumimoji="0" lang="en-US" altLang="ko-KR" sz="1200" b="1" dirty="0" smtClean="0">
              <a:solidFill>
                <a:sysClr val="windowText" lastClr="000000"/>
              </a:solidFill>
            </a:endParaRPr>
          </a:p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동북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4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구 사회적 경제를 위한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지역재단 </a:t>
            </a:r>
            <a:r>
              <a:rPr kumimoji="0" lang="en-US" altLang="ko-KR" sz="1200" b="1" dirty="0" smtClean="0">
                <a:solidFill>
                  <a:sysClr val="windowText" lastClr="000000"/>
                </a:solidFill>
              </a:rPr>
              <a:t>: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노원구</a:t>
            </a:r>
            <a:endParaRPr kumimoji="0" lang="en-US" altLang="ko-KR" sz="1200" b="1" dirty="0" smtClean="0">
              <a:solidFill>
                <a:sysClr val="windowText" lastClr="000000"/>
              </a:solidFill>
            </a:endParaRPr>
          </a:p>
          <a:p>
            <a:pPr marL="171450" indent="-1714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동북</a:t>
            </a: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4</a:t>
            </a:r>
            <a:r>
              <a:rPr kumimoji="0" lang="ko-KR" altLang="en-US" sz="1200" dirty="0" smtClean="0">
                <a:solidFill>
                  <a:sysClr val="windowText" lastClr="000000"/>
                </a:solidFill>
              </a:rPr>
              <a:t>구 사회적 경제 </a:t>
            </a:r>
            <a:r>
              <a:rPr kumimoji="0" lang="ko-KR" altLang="en-US" sz="1200" b="1" dirty="0" err="1" smtClean="0">
                <a:solidFill>
                  <a:sysClr val="windowText" lastClr="000000"/>
                </a:solidFill>
              </a:rPr>
              <a:t>협동화단지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 </a:t>
            </a:r>
            <a:r>
              <a:rPr kumimoji="0" lang="en-US" altLang="ko-KR" sz="1200" b="1" dirty="0" smtClean="0">
                <a:solidFill>
                  <a:sysClr val="windowText" lastClr="000000"/>
                </a:solidFill>
              </a:rPr>
              <a:t>: </a:t>
            </a:r>
            <a:r>
              <a:rPr kumimoji="0" lang="ko-KR" altLang="en-US" sz="1200" b="1" dirty="0" smtClean="0">
                <a:solidFill>
                  <a:sysClr val="windowText" lastClr="000000"/>
                </a:solidFill>
              </a:rPr>
              <a:t>성북구</a:t>
            </a:r>
            <a:endParaRPr kumimoji="0" lang="en-US" altLang="ko-KR" sz="1200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3" name="타원 42"/>
          <p:cNvSpPr/>
          <p:nvPr/>
        </p:nvSpPr>
        <p:spPr bwMode="auto">
          <a:xfrm>
            <a:off x="1237062" y="1401297"/>
            <a:ext cx="373470" cy="373029"/>
          </a:xfrm>
          <a:prstGeom prst="ellipse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i="1" dirty="0" smtClean="0">
                <a:solidFill>
                  <a:sysClr val="window" lastClr="FFFFFF"/>
                </a:solidFill>
              </a:rPr>
              <a:t>1</a:t>
            </a:r>
            <a:endParaRPr kumimoji="0" lang="ko-KR" altLang="en-US" sz="1200" b="1" i="1" dirty="0">
              <a:solidFill>
                <a:sysClr val="window" lastClr="FFFFFF"/>
              </a:solidFill>
            </a:endParaRPr>
          </a:p>
        </p:txBody>
      </p:sp>
      <p:sp>
        <p:nvSpPr>
          <p:cNvPr id="203807" name="TextBox 9"/>
          <p:cNvSpPr txBox="1">
            <a:spLocks noChangeArrowheads="1"/>
          </p:cNvSpPr>
          <p:nvPr/>
        </p:nvSpPr>
        <p:spPr bwMode="auto">
          <a:xfrm>
            <a:off x="1657350" y="1408113"/>
            <a:ext cx="477361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경영전문성 확보와 시장통합</a:t>
            </a:r>
            <a:r>
              <a:rPr kumimoji="0" lang="en-US" altLang="ko-KR" sz="1200" dirty="0">
                <a:solidFill>
                  <a:srgbClr val="10253F"/>
                </a:solidFill>
              </a:rPr>
              <a:t>, </a:t>
            </a:r>
            <a:r>
              <a:rPr kumimoji="0" lang="ko-KR" altLang="en-US" sz="1200" dirty="0">
                <a:solidFill>
                  <a:srgbClr val="10253F"/>
                </a:solidFill>
              </a:rPr>
              <a:t>상품 및 서비스 고도화를 추진하기 위해</a:t>
            </a:r>
            <a:endParaRPr kumimoji="0" lang="en-US" altLang="ko-KR" sz="1200" dirty="0">
              <a:solidFill>
                <a:srgbClr val="10253F"/>
              </a:solidFill>
            </a:endParaRPr>
          </a:p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관련 인프라를 지역별로 배치</a:t>
            </a:r>
            <a:r>
              <a:rPr kumimoji="0" lang="en-US" altLang="ko-KR" sz="1200" dirty="0">
                <a:solidFill>
                  <a:srgbClr val="10253F"/>
                </a:solidFill>
              </a:rPr>
              <a:t> </a:t>
            </a:r>
          </a:p>
        </p:txBody>
      </p:sp>
      <p:sp>
        <p:nvSpPr>
          <p:cNvPr id="41" name="타원 40"/>
          <p:cNvSpPr/>
          <p:nvPr/>
        </p:nvSpPr>
        <p:spPr bwMode="auto">
          <a:xfrm>
            <a:off x="1237063" y="3528058"/>
            <a:ext cx="373510" cy="374276"/>
          </a:xfrm>
          <a:prstGeom prst="ellipse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i="1" dirty="0" smtClean="0">
                <a:solidFill>
                  <a:sysClr val="window" lastClr="FFFFFF"/>
                </a:solidFill>
              </a:rPr>
              <a:t>2</a:t>
            </a:r>
            <a:endParaRPr kumimoji="0" lang="ko-KR" altLang="en-US" sz="1200" b="1" i="1" dirty="0">
              <a:solidFill>
                <a:sysClr val="window" lastClr="FFFFFF"/>
              </a:solidFill>
            </a:endParaRPr>
          </a:p>
        </p:txBody>
      </p:sp>
      <p:sp>
        <p:nvSpPr>
          <p:cNvPr id="203811" name="TextBox 10"/>
          <p:cNvSpPr txBox="1">
            <a:spLocks noChangeArrowheads="1"/>
          </p:cNvSpPr>
          <p:nvPr/>
        </p:nvSpPr>
        <p:spPr bwMode="auto">
          <a:xfrm>
            <a:off x="1657350" y="3443288"/>
            <a:ext cx="47736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주체역량 및 자원의 집중과 시장 통합</a:t>
            </a:r>
            <a:r>
              <a:rPr kumimoji="0" lang="en-US" altLang="ko-KR" sz="1200" dirty="0">
                <a:solidFill>
                  <a:srgbClr val="10253F"/>
                </a:solidFill>
              </a:rPr>
              <a:t>: </a:t>
            </a:r>
            <a:r>
              <a:rPr kumimoji="0" lang="ko-KR" altLang="en-US" sz="1200" dirty="0">
                <a:solidFill>
                  <a:srgbClr val="10253F"/>
                </a:solidFill>
              </a:rPr>
              <a:t>공공 및 민간시장영역의 동북</a:t>
            </a:r>
            <a:r>
              <a:rPr kumimoji="0" lang="en-US" altLang="ko-KR" sz="1200" dirty="0">
                <a:solidFill>
                  <a:srgbClr val="10253F"/>
                </a:solidFill>
              </a:rPr>
              <a:t>4</a:t>
            </a:r>
            <a:r>
              <a:rPr kumimoji="0" lang="ko-KR" altLang="en-US" sz="1200" dirty="0">
                <a:solidFill>
                  <a:srgbClr val="10253F"/>
                </a:solidFill>
              </a:rPr>
              <a:t>구</a:t>
            </a:r>
            <a:endParaRPr kumimoji="0" lang="en-US" altLang="ko-KR" sz="1200" dirty="0">
              <a:solidFill>
                <a:srgbClr val="10253F"/>
              </a:solidFill>
            </a:endParaRPr>
          </a:p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통합을 통한 규모화</a:t>
            </a:r>
            <a:r>
              <a:rPr kumimoji="0" lang="en-US" altLang="ko-KR" sz="1200" dirty="0">
                <a:solidFill>
                  <a:srgbClr val="10253F"/>
                </a:solidFill>
              </a:rPr>
              <a:t>, </a:t>
            </a:r>
            <a:r>
              <a:rPr kumimoji="0" lang="ko-KR" altLang="en-US" sz="1200" dirty="0">
                <a:solidFill>
                  <a:srgbClr val="10253F"/>
                </a:solidFill>
              </a:rPr>
              <a:t>인력 개발 및 금융자원의 동북 </a:t>
            </a:r>
            <a:r>
              <a:rPr kumimoji="0" lang="en-US" altLang="ko-KR" sz="1200" dirty="0">
                <a:solidFill>
                  <a:srgbClr val="10253F"/>
                </a:solidFill>
              </a:rPr>
              <a:t>4</a:t>
            </a:r>
            <a:r>
              <a:rPr kumimoji="0" lang="ko-KR" altLang="en-US" sz="1200" dirty="0">
                <a:solidFill>
                  <a:srgbClr val="10253F"/>
                </a:solidFill>
              </a:rPr>
              <a:t>구 차원의 통합을</a:t>
            </a:r>
            <a:endParaRPr kumimoji="0" lang="en-US" altLang="ko-KR" sz="1200" dirty="0">
              <a:solidFill>
                <a:srgbClr val="10253F"/>
              </a:solidFill>
            </a:endParaRPr>
          </a:p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통한 전문화</a:t>
            </a:r>
            <a:r>
              <a:rPr kumimoji="0" lang="en-US" altLang="ko-KR" sz="1200" dirty="0">
                <a:solidFill>
                  <a:srgbClr val="10253F"/>
                </a:solidFill>
              </a:rPr>
              <a:t>, </a:t>
            </a:r>
            <a:r>
              <a:rPr kumimoji="0" lang="ko-KR" altLang="en-US" sz="1200" dirty="0" err="1">
                <a:solidFill>
                  <a:srgbClr val="10253F"/>
                </a:solidFill>
              </a:rPr>
              <a:t>사회적경제조직들의</a:t>
            </a:r>
            <a:r>
              <a:rPr kumimoji="0" lang="ko-KR" altLang="en-US" sz="1200" dirty="0">
                <a:solidFill>
                  <a:srgbClr val="10253F"/>
                </a:solidFill>
              </a:rPr>
              <a:t> </a:t>
            </a:r>
            <a:r>
              <a:rPr kumimoji="0" lang="ko-KR" altLang="en-US" sz="1200" dirty="0" err="1">
                <a:solidFill>
                  <a:srgbClr val="10253F"/>
                </a:solidFill>
              </a:rPr>
              <a:t>협동화단지</a:t>
            </a:r>
            <a:r>
              <a:rPr kumimoji="0" lang="ko-KR" altLang="en-US" sz="1200" dirty="0">
                <a:solidFill>
                  <a:srgbClr val="10253F"/>
                </a:solidFill>
              </a:rPr>
              <a:t> 조성 등</a:t>
            </a:r>
          </a:p>
        </p:txBody>
      </p:sp>
      <p:sp>
        <p:nvSpPr>
          <p:cNvPr id="39" name="타원 38"/>
          <p:cNvSpPr/>
          <p:nvPr/>
        </p:nvSpPr>
        <p:spPr bwMode="auto">
          <a:xfrm>
            <a:off x="1237062" y="4405261"/>
            <a:ext cx="373375" cy="374276"/>
          </a:xfrm>
          <a:prstGeom prst="ellipse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i="1" dirty="0" smtClean="0">
                <a:solidFill>
                  <a:sysClr val="window" lastClr="FFFFFF"/>
                </a:solidFill>
              </a:rPr>
              <a:t>3</a:t>
            </a:r>
            <a:endParaRPr kumimoji="0" lang="ko-KR" altLang="en-US" sz="1200" b="1" i="1" dirty="0">
              <a:solidFill>
                <a:sysClr val="window" lastClr="FFFFFF"/>
              </a:solidFill>
            </a:endParaRPr>
          </a:p>
        </p:txBody>
      </p:sp>
      <p:sp>
        <p:nvSpPr>
          <p:cNvPr id="203815" name="TextBox 11"/>
          <p:cNvSpPr txBox="1">
            <a:spLocks noChangeArrowheads="1"/>
          </p:cNvSpPr>
          <p:nvPr/>
        </p:nvSpPr>
        <p:spPr bwMode="auto">
          <a:xfrm>
            <a:off x="1657350" y="4319588"/>
            <a:ext cx="47736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각 센터는 동북 </a:t>
            </a:r>
            <a:r>
              <a:rPr kumimoji="0" lang="en-US" altLang="ko-KR" sz="1200" dirty="0">
                <a:solidFill>
                  <a:srgbClr val="10253F"/>
                </a:solidFill>
              </a:rPr>
              <a:t>4</a:t>
            </a:r>
            <a:r>
              <a:rPr kumimoji="0" lang="ko-KR" altLang="en-US" sz="1200" dirty="0">
                <a:solidFill>
                  <a:srgbClr val="10253F"/>
                </a:solidFill>
              </a:rPr>
              <a:t>구 전체 차원에서의 기능을 수행하고 이러한 운영을</a:t>
            </a:r>
            <a:endParaRPr kumimoji="0" lang="en-US" altLang="ko-KR" sz="1200" dirty="0">
              <a:solidFill>
                <a:srgbClr val="10253F"/>
              </a:solidFill>
            </a:endParaRPr>
          </a:p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촉진하기 위하여 민</a:t>
            </a:r>
            <a:r>
              <a:rPr kumimoji="0" lang="en-US" altLang="ko-KR" sz="1200" dirty="0">
                <a:solidFill>
                  <a:srgbClr val="10253F"/>
                </a:solidFill>
              </a:rPr>
              <a:t>·</a:t>
            </a:r>
            <a:r>
              <a:rPr kumimoji="0" lang="ko-KR" altLang="en-US" sz="1200" dirty="0">
                <a:solidFill>
                  <a:srgbClr val="10253F"/>
                </a:solidFill>
              </a:rPr>
              <a:t>관</a:t>
            </a:r>
            <a:r>
              <a:rPr kumimoji="0" lang="en-US" altLang="ko-KR" sz="1200" dirty="0">
                <a:solidFill>
                  <a:srgbClr val="10253F"/>
                </a:solidFill>
              </a:rPr>
              <a:t>·</a:t>
            </a:r>
            <a:r>
              <a:rPr kumimoji="0" lang="ko-KR" altLang="en-US" sz="1200" dirty="0">
                <a:solidFill>
                  <a:srgbClr val="10253F"/>
                </a:solidFill>
              </a:rPr>
              <a:t>학 </a:t>
            </a:r>
            <a:r>
              <a:rPr kumimoji="0" lang="ko-KR" altLang="en-US" sz="1200" dirty="0" err="1">
                <a:solidFill>
                  <a:srgbClr val="10253F"/>
                </a:solidFill>
              </a:rPr>
              <a:t>협치형</a:t>
            </a:r>
            <a:r>
              <a:rPr kumimoji="0" lang="ko-KR" altLang="en-US" sz="1200" dirty="0">
                <a:solidFill>
                  <a:srgbClr val="10253F"/>
                </a:solidFill>
              </a:rPr>
              <a:t> 동북 </a:t>
            </a:r>
            <a:r>
              <a:rPr kumimoji="0" lang="en-US" altLang="ko-KR" sz="1200" dirty="0">
                <a:solidFill>
                  <a:srgbClr val="10253F"/>
                </a:solidFill>
              </a:rPr>
              <a:t>4</a:t>
            </a:r>
            <a:r>
              <a:rPr kumimoji="0" lang="ko-KR" altLang="en-US" sz="1200" dirty="0">
                <a:solidFill>
                  <a:srgbClr val="10253F"/>
                </a:solidFill>
              </a:rPr>
              <a:t>구 </a:t>
            </a:r>
            <a:r>
              <a:rPr kumimoji="0" lang="ko-KR" altLang="en-US" sz="1200" dirty="0" err="1">
                <a:solidFill>
                  <a:srgbClr val="10253F"/>
                </a:solidFill>
              </a:rPr>
              <a:t>사회적경제발전위원회를</a:t>
            </a:r>
            <a:endParaRPr kumimoji="0" lang="en-US" altLang="ko-KR" sz="1200" dirty="0">
              <a:solidFill>
                <a:srgbClr val="10253F"/>
              </a:solidFill>
            </a:endParaRPr>
          </a:p>
          <a:p>
            <a:pPr defTabSz="914400" eaLnBrk="1" hangingPunct="1">
              <a:buFontTx/>
              <a:buNone/>
            </a:pPr>
            <a:r>
              <a:rPr kumimoji="0" lang="ko-KR" altLang="en-US" sz="1200" dirty="0">
                <a:solidFill>
                  <a:srgbClr val="10253F"/>
                </a:solidFill>
              </a:rPr>
              <a:t>구성하여 </a:t>
            </a:r>
            <a:r>
              <a:rPr kumimoji="0" lang="ko-KR" altLang="en-US" sz="1200" dirty="0" err="1">
                <a:solidFill>
                  <a:srgbClr val="10253F"/>
                </a:solidFill>
              </a:rPr>
              <a:t>거버넌스</a:t>
            </a:r>
            <a:r>
              <a:rPr kumimoji="0" lang="ko-KR" altLang="en-US" sz="1200" dirty="0">
                <a:solidFill>
                  <a:srgbClr val="10253F"/>
                </a:solidFill>
              </a:rPr>
              <a:t> 구축</a:t>
            </a:r>
          </a:p>
        </p:txBody>
      </p:sp>
      <p:pic>
        <p:nvPicPr>
          <p:cNvPr id="18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ECC2C6-3FC4-41D8-BD39-FFDA61EB344A}" type="slidenum">
              <a:rPr lang="ko-KR" altLang="en-US" smtClean="0"/>
              <a:pPr>
                <a:defRPr/>
              </a:pPr>
              <a:t>207</a:t>
            </a:fld>
            <a:endParaRPr lang="ko-KR" altLang="en-US" dirty="0"/>
          </a:p>
        </p:txBody>
      </p:sp>
      <p:sp>
        <p:nvSpPr>
          <p:cNvPr id="20480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413199" y="1463675"/>
            <a:ext cx="530916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도봉구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04827" name="그룹 73"/>
          <p:cNvGrpSpPr>
            <a:grpSpLocks/>
          </p:cNvGrpSpPr>
          <p:nvPr/>
        </p:nvGrpSpPr>
        <p:grpSpPr bwMode="auto">
          <a:xfrm>
            <a:off x="1119188" y="1821653"/>
            <a:ext cx="4830762" cy="1381125"/>
            <a:chOff x="1119240" y="1330237"/>
            <a:chExt cx="4830295" cy="1381941"/>
          </a:xfrm>
        </p:grpSpPr>
        <p:sp>
          <p:nvSpPr>
            <p:cNvPr id="204838" name="순서도: 연결자 54"/>
            <p:cNvSpPr>
              <a:spLocks noChangeArrowheads="1"/>
            </p:cNvSpPr>
            <p:nvPr/>
          </p:nvSpPr>
          <p:spPr bwMode="auto">
            <a:xfrm>
              <a:off x="1211035" y="1370227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56" name="TextBox 9"/>
            <p:cNvSpPr txBox="1"/>
            <p:nvPr/>
          </p:nvSpPr>
          <p:spPr>
            <a:xfrm>
              <a:off x="1304959" y="1330237"/>
              <a:ext cx="1265116" cy="184259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일반적 이슈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57" name="모서리가 둥근 직사각형 56"/>
            <p:cNvSpPr/>
            <p:nvPr/>
          </p:nvSpPr>
          <p:spPr>
            <a:xfrm>
              <a:off x="1119240" y="1538323"/>
              <a:ext cx="4830295" cy="1148440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4841" name="TextBox 11"/>
            <p:cNvSpPr txBox="1">
              <a:spLocks noChangeArrowheads="1"/>
            </p:cNvSpPr>
            <p:nvPr/>
          </p:nvSpPr>
          <p:spPr bwMode="auto">
            <a:xfrm>
              <a:off x="1259817" y="1657003"/>
              <a:ext cx="4545332" cy="201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204842" name="TextBox 12"/>
            <p:cNvSpPr txBox="1">
              <a:spLocks noChangeArrowheads="1"/>
            </p:cNvSpPr>
            <p:nvPr/>
          </p:nvSpPr>
          <p:spPr bwMode="auto">
            <a:xfrm>
              <a:off x="1226115" y="1511849"/>
              <a:ext cx="423545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종사자 인건비 지원 중단 사회적기업의 지속가능성 제고를 위해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/>
              </a:r>
              <a:br>
                <a:rPr kumimoji="0" lang="en-US" altLang="ko-KR" sz="1200">
                  <a:solidFill>
                    <a:srgbClr val="000000"/>
                  </a:solidFill>
                </a:rPr>
              </a:br>
              <a:r>
                <a:rPr kumimoji="0" lang="ko-KR" altLang="en-US" sz="1200">
                  <a:solidFill>
                    <a:srgbClr val="000000"/>
                  </a:solidFill>
                </a:rPr>
                <a:t>긴급히 시장 기회가 제공돼야 함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.</a:t>
              </a: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en-US" altLang="ko-KR" sz="1200">
                  <a:solidFill>
                    <a:srgbClr val="000000"/>
                  </a:solidFill>
                </a:rPr>
                <a:t>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자활기업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장애인 고용 기업 등의 노동통합 사회적기업에 대한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/>
              </a:r>
              <a:br>
                <a:rPr kumimoji="0" lang="en-US" altLang="ko-KR" sz="1200">
                  <a:solidFill>
                    <a:srgbClr val="000000"/>
                  </a:solidFill>
                </a:rPr>
              </a:br>
              <a:r>
                <a:rPr kumimoji="0" lang="ko-KR" altLang="en-US" sz="1200">
                  <a:solidFill>
                    <a:srgbClr val="000000"/>
                  </a:solidFill>
                </a:rPr>
                <a:t>공공의 우선구매가 보다 장려돼야 함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.</a:t>
              </a:r>
              <a:endParaRPr kumimoji="0" lang="ko-KR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204828" name="그룹 72"/>
          <p:cNvGrpSpPr>
            <a:grpSpLocks/>
          </p:cNvGrpSpPr>
          <p:nvPr/>
        </p:nvGrpSpPr>
        <p:grpSpPr bwMode="auto">
          <a:xfrm>
            <a:off x="1119188" y="3378991"/>
            <a:ext cx="4830762" cy="860425"/>
            <a:chOff x="1119240" y="2888297"/>
            <a:chExt cx="4830295" cy="860068"/>
          </a:xfrm>
        </p:grpSpPr>
        <p:sp>
          <p:nvSpPr>
            <p:cNvPr id="204834" name="순서도: 연결자 59"/>
            <p:cNvSpPr>
              <a:spLocks noChangeArrowheads="1"/>
            </p:cNvSpPr>
            <p:nvPr/>
          </p:nvSpPr>
          <p:spPr bwMode="auto">
            <a:xfrm>
              <a:off x="1211035" y="2928287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1" name="TextBox 14"/>
            <p:cNvSpPr txBox="1"/>
            <p:nvPr/>
          </p:nvSpPr>
          <p:spPr>
            <a:xfrm>
              <a:off x="1304959" y="2888297"/>
              <a:ext cx="1265116" cy="184074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공공시장 측면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62" name="모서리가 둥근 직사각형 61"/>
            <p:cNvSpPr/>
            <p:nvPr/>
          </p:nvSpPr>
          <p:spPr>
            <a:xfrm>
              <a:off x="1119240" y="3137431"/>
              <a:ext cx="4830295" cy="576024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4837" name="TextBox 16"/>
            <p:cNvSpPr txBox="1">
              <a:spLocks noChangeArrowheads="1"/>
            </p:cNvSpPr>
            <p:nvPr/>
          </p:nvSpPr>
          <p:spPr bwMode="auto">
            <a:xfrm>
              <a:off x="1226115" y="3102034"/>
              <a:ext cx="405110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사회적 경제 부문 공급역량의 한계에 따른 구매 제한의 문제</a:t>
              </a:r>
              <a:endParaRPr kumimoji="0" lang="en-US" altLang="ko-KR" sz="1200">
                <a:solidFill>
                  <a:srgbClr val="000000"/>
                </a:solidFill>
              </a:endParaRP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공공시장 범위의 확장을 통한 유효 수요의 창출</a:t>
              </a:r>
            </a:p>
          </p:txBody>
        </p:sp>
      </p:grpSp>
      <p:grpSp>
        <p:nvGrpSpPr>
          <p:cNvPr id="204829" name="그룹 71"/>
          <p:cNvGrpSpPr>
            <a:grpSpLocks/>
          </p:cNvGrpSpPr>
          <p:nvPr/>
        </p:nvGrpSpPr>
        <p:grpSpPr bwMode="auto">
          <a:xfrm>
            <a:off x="1119188" y="4415628"/>
            <a:ext cx="4876800" cy="946150"/>
            <a:chOff x="1119240" y="3924485"/>
            <a:chExt cx="4876129" cy="946540"/>
          </a:xfrm>
        </p:grpSpPr>
        <p:sp>
          <p:nvSpPr>
            <p:cNvPr id="204830" name="순서도: 연결자 63"/>
            <p:cNvSpPr>
              <a:spLocks noChangeArrowheads="1"/>
            </p:cNvSpPr>
            <p:nvPr/>
          </p:nvSpPr>
          <p:spPr bwMode="auto">
            <a:xfrm>
              <a:off x="1211035" y="3964475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1304951" y="3924485"/>
              <a:ext cx="3420592" cy="184226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사회적 경제 부문에서의 시장 창출 측면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66" name="모서리가 둥근 직사각형 65"/>
            <p:cNvSpPr/>
            <p:nvPr/>
          </p:nvSpPr>
          <p:spPr>
            <a:xfrm>
              <a:off x="1119240" y="4138886"/>
              <a:ext cx="4830097" cy="732139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4833" name="TextBox 20"/>
            <p:cNvSpPr txBox="1">
              <a:spLocks noChangeArrowheads="1"/>
            </p:cNvSpPr>
            <p:nvPr/>
          </p:nvSpPr>
          <p:spPr bwMode="auto">
            <a:xfrm>
              <a:off x="1226115" y="4197488"/>
              <a:ext cx="4769254" cy="614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 dirty="0">
                  <a:solidFill>
                    <a:srgbClr val="000000"/>
                  </a:solidFill>
                </a:rPr>
                <a:t>동북</a:t>
              </a:r>
              <a:r>
                <a:rPr kumimoji="0" lang="en-US" altLang="ko-KR" sz="1200" dirty="0">
                  <a:solidFill>
                    <a:srgbClr val="000000"/>
                  </a:solidFill>
                </a:rPr>
                <a:t>4</a:t>
              </a:r>
              <a:r>
                <a:rPr kumimoji="0" lang="ko-KR" altLang="en-US" sz="1200" dirty="0">
                  <a:solidFill>
                    <a:srgbClr val="000000"/>
                  </a:solidFill>
                </a:rPr>
                <a:t>구 차원의 사회적 경제 부분 간 거래의 활성화를 위한 규모화 전략</a:t>
              </a:r>
              <a:endParaRPr kumimoji="0" lang="en-US" altLang="ko-KR" sz="1200" dirty="0">
                <a:solidFill>
                  <a:srgbClr val="000000"/>
                </a:solidFill>
              </a:endParaRP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 dirty="0">
                  <a:solidFill>
                    <a:srgbClr val="000000"/>
                  </a:solidFill>
                </a:rPr>
                <a:t>공급처의 범위 확장을 통한 규모화 및 다각화</a:t>
              </a:r>
            </a:p>
          </p:txBody>
        </p:sp>
      </p:grpSp>
      <p:grpSp>
        <p:nvGrpSpPr>
          <p:cNvPr id="27" name="그룹 3"/>
          <p:cNvGrpSpPr>
            <a:grpSpLocks/>
          </p:cNvGrpSpPr>
          <p:nvPr/>
        </p:nvGrpSpPr>
        <p:grpSpPr bwMode="auto">
          <a:xfrm>
            <a:off x="1225666" y="1269996"/>
            <a:ext cx="2948442" cy="323585"/>
            <a:chOff x="-3658846" y="-754620"/>
            <a:chExt cx="4789146" cy="525151"/>
          </a:xfrm>
        </p:grpSpPr>
        <p:sp>
          <p:nvSpPr>
            <p:cNvPr id="30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1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2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3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4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5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grpSp>
          <p:nvGrpSpPr>
            <p:cNvPr id="36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37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8" name="직사각형 27"/>
          <p:cNvSpPr/>
          <p:nvPr/>
        </p:nvSpPr>
        <p:spPr>
          <a:xfrm>
            <a:off x="1719450" y="1310324"/>
            <a:ext cx="19896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 err="1" smtClean="0">
                <a:latin typeface="+mj-ea"/>
                <a:ea typeface="+mj-ea"/>
              </a:rPr>
              <a:t>사회적경제</a:t>
            </a:r>
            <a:r>
              <a:rPr lang="ko-KR" altLang="en-US" sz="1200" dirty="0" smtClean="0">
                <a:latin typeface="+mj-ea"/>
                <a:ea typeface="+mj-ea"/>
              </a:rPr>
              <a:t> 판로개척지원센터</a:t>
            </a:r>
            <a:endParaRPr lang="ko-KR" altLang="en-US" sz="1200" dirty="0">
              <a:latin typeface="+mj-ea"/>
              <a:ea typeface="+mj-ea"/>
            </a:endParaRPr>
          </a:p>
        </p:txBody>
      </p:sp>
      <p:pic>
        <p:nvPicPr>
          <p:cNvPr id="3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518A9A-93A0-40BF-AB9A-D71389CD93C1}" type="slidenum">
              <a:rPr lang="ko-KR" altLang="en-US" smtClean="0"/>
              <a:pPr>
                <a:defRPr/>
              </a:pPr>
              <a:t>208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413199" y="1463675"/>
            <a:ext cx="530916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강북구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05851" name="그룹 28"/>
          <p:cNvGrpSpPr>
            <a:grpSpLocks/>
          </p:cNvGrpSpPr>
          <p:nvPr/>
        </p:nvGrpSpPr>
        <p:grpSpPr bwMode="auto">
          <a:xfrm>
            <a:off x="1211263" y="1739765"/>
            <a:ext cx="5413375" cy="1349375"/>
            <a:chOff x="1211035" y="1330237"/>
            <a:chExt cx="5414111" cy="1349881"/>
          </a:xfrm>
        </p:grpSpPr>
        <p:grpSp>
          <p:nvGrpSpPr>
            <p:cNvPr id="205860" name="그룹 26"/>
            <p:cNvGrpSpPr>
              <a:grpSpLocks/>
            </p:cNvGrpSpPr>
            <p:nvPr/>
          </p:nvGrpSpPr>
          <p:grpSpPr bwMode="auto">
            <a:xfrm>
              <a:off x="1211035" y="1330237"/>
              <a:ext cx="4594114" cy="528118"/>
              <a:chOff x="1211035" y="1330237"/>
              <a:chExt cx="4594114" cy="528118"/>
            </a:xfrm>
          </p:grpSpPr>
          <p:sp>
            <p:nvSpPr>
              <p:cNvPr id="205862" name="순서도: 연결자 54"/>
              <p:cNvSpPr>
                <a:spLocks noChangeArrowheads="1"/>
              </p:cNvSpPr>
              <p:nvPr/>
            </p:nvSpPr>
            <p:spPr bwMode="auto">
              <a:xfrm>
                <a:off x="1211035" y="1370227"/>
                <a:ext cx="93718" cy="104686"/>
              </a:xfrm>
              <a:prstGeom prst="flowChartConnector">
                <a:avLst/>
              </a:prstGeom>
              <a:solidFill>
                <a:srgbClr val="1F497D"/>
              </a:solidFill>
              <a:ln w="25400" algn="ctr">
                <a:solidFill>
                  <a:srgbClr val="1F497D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9pPr>
              </a:lstStyle>
              <a:p>
                <a:pPr algn="ctr" defTabSz="914400" eaLnBrk="1" hangingPunct="1">
                  <a:spcBef>
                    <a:spcPct val="0"/>
                  </a:spcBef>
                  <a:buFontTx/>
                  <a:buNone/>
                </a:pPr>
                <a:endParaRPr kumimoji="0" lang="ko-KR" alt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TextBox 9"/>
              <p:cNvSpPr txBox="1"/>
              <p:nvPr/>
            </p:nvSpPr>
            <p:spPr>
              <a:xfrm>
                <a:off x="1304710" y="1330237"/>
                <a:ext cx="3421528" cy="184219"/>
              </a:xfrm>
              <a:prstGeom prst="rect">
                <a:avLst/>
              </a:prstGeom>
              <a:noFill/>
            </p:spPr>
            <p:txBody>
              <a:bodyPr tIns="0" bIns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ko-KR" altLang="en-US" sz="1200" dirty="0" smtClean="0">
                    <a:latin typeface="+mn-ea"/>
                  </a:rPr>
                  <a:t>사회적 경제 분야에 대한 교육 수요의 증대</a:t>
                </a:r>
              </a:p>
            </p:txBody>
          </p:sp>
          <p:sp>
            <p:nvSpPr>
              <p:cNvPr id="205864" name="TextBox 11"/>
              <p:cNvSpPr txBox="1">
                <a:spLocks noChangeArrowheads="1"/>
              </p:cNvSpPr>
              <p:nvPr/>
            </p:nvSpPr>
            <p:spPr bwMode="auto">
              <a:xfrm>
                <a:off x="1259817" y="1657003"/>
                <a:ext cx="4545332" cy="201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서울남산체 M" pitchFamily="18" charset="-127"/>
                    <a:ea typeface="서울남산체 M" pitchFamily="18" charset="-127"/>
                  </a:defRPr>
                </a:lvl9pPr>
              </a:lstStyle>
              <a:p>
                <a:pPr defTabSz="914400" eaLnBrk="1" hangingPunct="1">
                  <a:spcBef>
                    <a:spcPct val="0"/>
                  </a:spcBef>
                  <a:buFontTx/>
                  <a:buNone/>
                </a:pPr>
                <a:endParaRPr kumimoji="0" lang="ko-KR" altLang="en-US" sz="12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5861" name="TextBox 12"/>
            <p:cNvSpPr txBox="1">
              <a:spLocks noChangeArrowheads="1"/>
            </p:cNvSpPr>
            <p:nvPr/>
          </p:nvSpPr>
          <p:spPr bwMode="auto">
            <a:xfrm>
              <a:off x="1227600" y="1511849"/>
              <a:ext cx="5397546" cy="1168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82550" indent="-8255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◽ 창업 단계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: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사회적기업 → 사회적기업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마을기업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협동조합</a:t>
              </a: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◽ 성장 단계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: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경영책임자 → 차기 리더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경영진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종사자 등</a:t>
              </a: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◽ 지원 역량 차원 → 교육훈련 전문가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경영컨설턴트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.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인큐베이터 등</a:t>
              </a: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ko-KR" altLang="en-US" sz="1200">
                  <a:solidFill>
                    <a:srgbClr val="000000"/>
                  </a:solidFill>
                </a:rPr>
                <a:t>◽ 대상별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: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청년 → 청년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여성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은퇴자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노인 등</a:t>
              </a:r>
            </a:p>
          </p:txBody>
        </p:sp>
      </p:grpSp>
      <p:grpSp>
        <p:nvGrpSpPr>
          <p:cNvPr id="205852" name="그룹 25"/>
          <p:cNvGrpSpPr>
            <a:grpSpLocks/>
          </p:cNvGrpSpPr>
          <p:nvPr/>
        </p:nvGrpSpPr>
        <p:grpSpPr bwMode="auto">
          <a:xfrm>
            <a:off x="1211263" y="3309803"/>
            <a:ext cx="3514725" cy="368300"/>
            <a:chOff x="1211035" y="2888297"/>
            <a:chExt cx="3514433" cy="369332"/>
          </a:xfrm>
        </p:grpSpPr>
        <p:sp>
          <p:nvSpPr>
            <p:cNvPr id="205858" name="순서도: 연결자 59"/>
            <p:cNvSpPr>
              <a:spLocks noChangeArrowheads="1"/>
            </p:cNvSpPr>
            <p:nvPr/>
          </p:nvSpPr>
          <p:spPr bwMode="auto">
            <a:xfrm>
              <a:off x="1211035" y="2928287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1" name="TextBox 14"/>
            <p:cNvSpPr txBox="1"/>
            <p:nvPr/>
          </p:nvSpPr>
          <p:spPr>
            <a:xfrm>
              <a:off x="1304689" y="2888297"/>
              <a:ext cx="3420779" cy="369332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자치구 단위에서의 공급은 매우 취약하고</a:t>
              </a:r>
              <a:r>
                <a:rPr lang="en-US" altLang="ko-KR" sz="1200" dirty="0" smtClean="0">
                  <a:latin typeface="+mn-ea"/>
                </a:rPr>
                <a:t>,</a:t>
              </a:r>
            </a:p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자치구별 공급 역량의 불균형이 존재</a:t>
              </a:r>
            </a:p>
          </p:txBody>
        </p:sp>
      </p:grpSp>
      <p:grpSp>
        <p:nvGrpSpPr>
          <p:cNvPr id="205853" name="그룹 22"/>
          <p:cNvGrpSpPr>
            <a:grpSpLocks/>
          </p:cNvGrpSpPr>
          <p:nvPr/>
        </p:nvGrpSpPr>
        <p:grpSpPr bwMode="auto">
          <a:xfrm>
            <a:off x="1119188" y="3898765"/>
            <a:ext cx="4830762" cy="946150"/>
            <a:chOff x="1119240" y="3489022"/>
            <a:chExt cx="4830295" cy="946540"/>
          </a:xfrm>
        </p:grpSpPr>
        <p:sp>
          <p:nvSpPr>
            <p:cNvPr id="205854" name="순서도: 연결자 63"/>
            <p:cNvSpPr>
              <a:spLocks noChangeArrowheads="1"/>
            </p:cNvSpPr>
            <p:nvPr/>
          </p:nvSpPr>
          <p:spPr bwMode="auto">
            <a:xfrm>
              <a:off x="1211035" y="3529012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1304959" y="3489022"/>
              <a:ext cx="3420732" cy="184226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인재 육성을 위한 공동 협력 사업</a:t>
              </a:r>
            </a:p>
          </p:txBody>
        </p:sp>
        <p:sp>
          <p:nvSpPr>
            <p:cNvPr id="66" name="모서리가 둥근 직사각형 65"/>
            <p:cNvSpPr/>
            <p:nvPr/>
          </p:nvSpPr>
          <p:spPr>
            <a:xfrm>
              <a:off x="1119240" y="3703423"/>
              <a:ext cx="4830295" cy="732139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5857" name="TextBox 20"/>
            <p:cNvSpPr txBox="1">
              <a:spLocks noChangeArrowheads="1"/>
            </p:cNvSpPr>
            <p:nvPr/>
          </p:nvSpPr>
          <p:spPr bwMode="auto">
            <a:xfrm>
              <a:off x="1227600" y="3762025"/>
              <a:ext cx="2961067" cy="614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 전문적인 교육 지원 인프라의 구축</a:t>
              </a:r>
            </a:p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 통합을 통한 교육사업의 규모화와 다각화</a:t>
              </a:r>
            </a:p>
          </p:txBody>
        </p:sp>
      </p:grpSp>
      <p:grpSp>
        <p:nvGrpSpPr>
          <p:cNvPr id="26" name="그룹 3"/>
          <p:cNvGrpSpPr>
            <a:grpSpLocks/>
          </p:cNvGrpSpPr>
          <p:nvPr/>
        </p:nvGrpSpPr>
        <p:grpSpPr bwMode="auto">
          <a:xfrm>
            <a:off x="1225666" y="1269996"/>
            <a:ext cx="2948442" cy="323585"/>
            <a:chOff x="-3658846" y="-754620"/>
            <a:chExt cx="4789146" cy="525151"/>
          </a:xfrm>
        </p:grpSpPr>
        <p:sp>
          <p:nvSpPr>
            <p:cNvPr id="27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8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9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1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2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grpSp>
          <p:nvGrpSpPr>
            <p:cNvPr id="33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34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6" name="직사각형 35"/>
          <p:cNvSpPr/>
          <p:nvPr/>
        </p:nvSpPr>
        <p:spPr>
          <a:xfrm>
            <a:off x="1830060" y="1310324"/>
            <a:ext cx="17684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 err="1" smtClean="0">
                <a:latin typeface="+mj-ea"/>
                <a:ea typeface="+mj-ea"/>
              </a:rPr>
              <a:t>사회적경제</a:t>
            </a:r>
            <a:r>
              <a:rPr lang="ko-KR" altLang="en-US" sz="1200" dirty="0" smtClean="0">
                <a:latin typeface="+mj-ea"/>
                <a:ea typeface="+mj-ea"/>
              </a:rPr>
              <a:t> 인재육성 센터</a:t>
            </a:r>
            <a:endParaRPr lang="ko-KR" altLang="en-US" sz="1200" dirty="0">
              <a:latin typeface="+mj-ea"/>
              <a:ea typeface="+mj-ea"/>
            </a:endParaRPr>
          </a:p>
        </p:txBody>
      </p:sp>
      <p:pic>
        <p:nvPicPr>
          <p:cNvPr id="37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3CA6CA-B833-4D39-A91F-C5BEF1C05CAB}" type="slidenum">
              <a:rPr lang="ko-KR" altLang="en-US" smtClean="0"/>
              <a:pPr>
                <a:defRPr/>
              </a:pPr>
              <a:t>209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416405" y="1463675"/>
            <a:ext cx="524504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성북구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06875" name="TextBox 9"/>
          <p:cNvSpPr txBox="1">
            <a:spLocks noChangeArrowheads="1"/>
          </p:cNvSpPr>
          <p:nvPr/>
        </p:nvSpPr>
        <p:spPr bwMode="auto">
          <a:xfrm>
            <a:off x="1304925" y="1780709"/>
            <a:ext cx="5003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사회적 경제 조직의 공간문제 해결과 상시 협업을 위한 거점 공간 조성 </a:t>
            </a:r>
          </a:p>
        </p:txBody>
      </p:sp>
      <p:grpSp>
        <p:nvGrpSpPr>
          <p:cNvPr id="206876" name="그룹 26"/>
          <p:cNvGrpSpPr>
            <a:grpSpLocks/>
          </p:cNvGrpSpPr>
          <p:nvPr/>
        </p:nvGrpSpPr>
        <p:grpSpPr bwMode="auto">
          <a:xfrm>
            <a:off x="1119188" y="1820397"/>
            <a:ext cx="4830762" cy="738187"/>
            <a:chOff x="1119240" y="1370227"/>
            <a:chExt cx="4830295" cy="737856"/>
          </a:xfrm>
        </p:grpSpPr>
        <p:sp>
          <p:nvSpPr>
            <p:cNvPr id="206887" name="순서도: 연결자 54"/>
            <p:cNvSpPr>
              <a:spLocks noChangeArrowheads="1"/>
            </p:cNvSpPr>
            <p:nvPr/>
          </p:nvSpPr>
          <p:spPr bwMode="auto">
            <a:xfrm>
              <a:off x="1211035" y="1370227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57" name="모서리가 둥근 직사각형 56"/>
            <p:cNvSpPr/>
            <p:nvPr/>
          </p:nvSpPr>
          <p:spPr>
            <a:xfrm>
              <a:off x="1119240" y="1532079"/>
              <a:ext cx="4830295" cy="576004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6889" name="TextBox 11"/>
            <p:cNvSpPr txBox="1">
              <a:spLocks noChangeArrowheads="1"/>
            </p:cNvSpPr>
            <p:nvPr/>
          </p:nvSpPr>
          <p:spPr bwMode="auto">
            <a:xfrm>
              <a:off x="1259817" y="1657003"/>
              <a:ext cx="4545332" cy="201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206890" name="TextBox 12"/>
            <p:cNvSpPr txBox="1">
              <a:spLocks noChangeArrowheads="1"/>
            </p:cNvSpPr>
            <p:nvPr/>
          </p:nvSpPr>
          <p:spPr bwMode="auto">
            <a:xfrm>
              <a:off x="1227600" y="1651447"/>
              <a:ext cx="3775393" cy="337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마케팅 지원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비즈니스 모델 개발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금융 지원서비스 등</a:t>
              </a:r>
            </a:p>
          </p:txBody>
        </p:sp>
      </p:grpSp>
      <p:grpSp>
        <p:nvGrpSpPr>
          <p:cNvPr id="206877" name="그룹 25"/>
          <p:cNvGrpSpPr>
            <a:grpSpLocks/>
          </p:cNvGrpSpPr>
          <p:nvPr/>
        </p:nvGrpSpPr>
        <p:grpSpPr bwMode="auto">
          <a:xfrm>
            <a:off x="1119188" y="2749152"/>
            <a:ext cx="4830762" cy="788987"/>
            <a:chOff x="1119240" y="2364640"/>
            <a:chExt cx="4830295" cy="789511"/>
          </a:xfrm>
        </p:grpSpPr>
        <p:sp>
          <p:nvSpPr>
            <p:cNvPr id="206883" name="순서도: 연결자 59"/>
            <p:cNvSpPr>
              <a:spLocks noChangeArrowheads="1"/>
            </p:cNvSpPr>
            <p:nvPr/>
          </p:nvSpPr>
          <p:spPr bwMode="auto">
            <a:xfrm>
              <a:off x="1211035" y="2404630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206884" name="TextBox 14"/>
            <p:cNvSpPr txBox="1">
              <a:spLocks noChangeArrowheads="1"/>
            </p:cNvSpPr>
            <p:nvPr/>
          </p:nvSpPr>
          <p:spPr bwMode="auto">
            <a:xfrm>
              <a:off x="1304754" y="2364640"/>
              <a:ext cx="12651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  <a:buFontTx/>
                <a:buNone/>
              </a:pPr>
              <a:r>
                <a:rPr lang="ko-KR" altLang="en-US" sz="1200"/>
                <a:t>창업 인큐베이팅 </a:t>
              </a:r>
            </a:p>
          </p:txBody>
        </p:sp>
        <p:sp>
          <p:nvSpPr>
            <p:cNvPr id="62" name="모서리가 둥근 직사각형 61"/>
            <p:cNvSpPr/>
            <p:nvPr/>
          </p:nvSpPr>
          <p:spPr>
            <a:xfrm>
              <a:off x="1119240" y="2579094"/>
              <a:ext cx="4830295" cy="575057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6886" name="TextBox 16"/>
            <p:cNvSpPr txBox="1">
              <a:spLocks noChangeArrowheads="1"/>
            </p:cNvSpPr>
            <p:nvPr/>
          </p:nvSpPr>
          <p:spPr bwMode="auto">
            <a:xfrm>
              <a:off x="1227600" y="2697628"/>
              <a:ext cx="3409908" cy="337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en-US" altLang="ko-KR" sz="1200">
                  <a:solidFill>
                    <a:srgbClr val="000000"/>
                  </a:solidFill>
                </a:rPr>
                <a:t>Peer consulting, 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다양한 협업 프로젝트 개발 등</a:t>
              </a:r>
            </a:p>
          </p:txBody>
        </p:sp>
      </p:grpSp>
      <p:grpSp>
        <p:nvGrpSpPr>
          <p:cNvPr id="206878" name="그룹 22"/>
          <p:cNvGrpSpPr>
            <a:grpSpLocks/>
          </p:cNvGrpSpPr>
          <p:nvPr/>
        </p:nvGrpSpPr>
        <p:grpSpPr bwMode="auto">
          <a:xfrm>
            <a:off x="1119188" y="3784886"/>
            <a:ext cx="4830762" cy="788988"/>
            <a:chOff x="1119240" y="3688828"/>
            <a:chExt cx="4830295" cy="789737"/>
          </a:xfrm>
        </p:grpSpPr>
        <p:sp>
          <p:nvSpPr>
            <p:cNvPr id="206879" name="순서도: 연결자 63"/>
            <p:cNvSpPr>
              <a:spLocks noChangeArrowheads="1"/>
            </p:cNvSpPr>
            <p:nvPr/>
          </p:nvSpPr>
          <p:spPr bwMode="auto">
            <a:xfrm>
              <a:off x="1211035" y="3728818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1304959" y="3688828"/>
              <a:ext cx="3420732" cy="184325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사회적 경제의 융</a:t>
              </a:r>
              <a:r>
                <a:rPr lang="en-US" altLang="ko-KR" sz="1200" dirty="0" smtClean="0">
                  <a:latin typeface="+mn-ea"/>
                </a:rPr>
                <a:t>·</a:t>
              </a:r>
              <a:r>
                <a:rPr lang="ko-KR" altLang="en-US" sz="1200" dirty="0" smtClean="0">
                  <a:latin typeface="+mn-ea"/>
                </a:rPr>
                <a:t>복합 모델 개발</a:t>
              </a:r>
            </a:p>
          </p:txBody>
        </p:sp>
        <p:sp>
          <p:nvSpPr>
            <p:cNvPr id="66" name="모서리가 둥근 직사각형 65"/>
            <p:cNvSpPr/>
            <p:nvPr/>
          </p:nvSpPr>
          <p:spPr>
            <a:xfrm>
              <a:off x="1119240" y="3903344"/>
              <a:ext cx="4830295" cy="575221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6882" name="TextBox 20"/>
            <p:cNvSpPr txBox="1">
              <a:spLocks noChangeArrowheads="1"/>
            </p:cNvSpPr>
            <p:nvPr/>
          </p:nvSpPr>
          <p:spPr bwMode="auto">
            <a:xfrm>
              <a:off x="1227600" y="4021929"/>
              <a:ext cx="3038011" cy="337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네트워크를 통한 전략 부문의 발굴 및 육성</a:t>
              </a:r>
            </a:p>
          </p:txBody>
        </p:sp>
      </p:grpSp>
      <p:grpSp>
        <p:nvGrpSpPr>
          <p:cNvPr id="26" name="그룹 3"/>
          <p:cNvGrpSpPr>
            <a:grpSpLocks/>
          </p:cNvGrpSpPr>
          <p:nvPr/>
        </p:nvGrpSpPr>
        <p:grpSpPr bwMode="auto">
          <a:xfrm>
            <a:off x="1225666" y="1269996"/>
            <a:ext cx="2948442" cy="323585"/>
            <a:chOff x="-3658846" y="-754620"/>
            <a:chExt cx="4789146" cy="525151"/>
          </a:xfrm>
        </p:grpSpPr>
        <p:sp>
          <p:nvSpPr>
            <p:cNvPr id="27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8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9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1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2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grpSp>
          <p:nvGrpSpPr>
            <p:cNvPr id="33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34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6" name="직사각형 35"/>
          <p:cNvSpPr/>
          <p:nvPr/>
        </p:nvSpPr>
        <p:spPr>
          <a:xfrm>
            <a:off x="1919827" y="1310324"/>
            <a:ext cx="15888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 err="1" smtClean="0">
                <a:latin typeface="+mj-ea"/>
                <a:ea typeface="+mj-ea"/>
              </a:rPr>
              <a:t>사회적경제</a:t>
            </a:r>
            <a:r>
              <a:rPr lang="ko-KR" altLang="en-US" sz="1200" dirty="0" smtClean="0">
                <a:latin typeface="+mj-ea"/>
                <a:ea typeface="+mj-ea"/>
              </a:rPr>
              <a:t> </a:t>
            </a:r>
            <a:r>
              <a:rPr lang="ko-KR" altLang="en-US" sz="1200" dirty="0" err="1" smtClean="0">
                <a:latin typeface="+mj-ea"/>
                <a:ea typeface="+mj-ea"/>
              </a:rPr>
              <a:t>협동화단지</a:t>
            </a:r>
            <a:endParaRPr lang="ko-KR" altLang="en-US" sz="1200" dirty="0">
              <a:latin typeface="+mj-ea"/>
              <a:ea typeface="+mj-ea"/>
            </a:endParaRPr>
          </a:p>
        </p:txBody>
      </p:sp>
      <p:pic>
        <p:nvPicPr>
          <p:cNvPr id="37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1105384" y="1406310"/>
            <a:ext cx="5242216" cy="215669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854" y="1221673"/>
            <a:ext cx="3661915" cy="413287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330" y="1221673"/>
            <a:ext cx="3661915" cy="41328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 err="1"/>
              <a:t>사회적경제의</a:t>
            </a:r>
            <a:r>
              <a:rPr lang="ko-KR" altLang="en-US" dirty="0"/>
              <a:t> 의의와 현황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21</a:t>
            </a:fld>
            <a:endParaRPr lang="ko-KR" altLang="en-US" dirty="0"/>
          </a:p>
        </p:txBody>
      </p:sp>
      <p:grpSp>
        <p:nvGrpSpPr>
          <p:cNvPr id="4" name="그룹 13"/>
          <p:cNvGrpSpPr>
            <a:grpSpLocks/>
          </p:cNvGrpSpPr>
          <p:nvPr/>
        </p:nvGrpSpPr>
        <p:grpSpPr bwMode="auto">
          <a:xfrm>
            <a:off x="243344" y="1158865"/>
            <a:ext cx="857927" cy="704910"/>
            <a:chOff x="698579" y="7372392"/>
            <a:chExt cx="856886" cy="705669"/>
          </a:xfrm>
        </p:grpSpPr>
        <p:sp>
          <p:nvSpPr>
            <p:cNvPr id="5" name="TextBox 4"/>
            <p:cNvSpPr txBox="1"/>
            <p:nvPr/>
          </p:nvSpPr>
          <p:spPr>
            <a:xfrm>
              <a:off x="698579" y="7677520"/>
              <a:ext cx="856886" cy="4005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치</a:t>
              </a:r>
            </a:p>
          </p:txBody>
        </p:sp>
        <p:pic>
          <p:nvPicPr>
            <p:cNvPr id="6" name="그림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2552422" y="1866858"/>
            <a:ext cx="20297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err="1" smtClean="0">
                <a:latin typeface="+mn-ea"/>
                <a:ea typeface="+mn-ea"/>
              </a:rPr>
              <a:t>사회적경제는</a:t>
            </a:r>
            <a:r>
              <a:rPr lang="ko-KR" altLang="en-US" sz="1400" dirty="0" smtClean="0">
                <a:latin typeface="+mn-ea"/>
                <a:ea typeface="+mn-ea"/>
              </a:rPr>
              <a:t> 시장경제의 </a:t>
            </a: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520880" y="2247062"/>
            <a:ext cx="1143116" cy="4808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latinLnBrk="0"/>
            <a:endParaRPr lang="en-US" altLang="ko-KR" sz="1200" b="1" dirty="0">
              <a:solidFill>
                <a:srgbClr val="D15532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2860949" y="2247062"/>
            <a:ext cx="1143116" cy="4808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latinLnBrk="0"/>
            <a:endParaRPr lang="en-US" altLang="ko-KR" sz="1200" b="1" dirty="0">
              <a:solidFill>
                <a:srgbClr val="D15532"/>
              </a:solidFill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4201018" y="2247062"/>
            <a:ext cx="1143116" cy="4808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anchor="ctr"/>
          <a:lstStyle/>
          <a:p>
            <a:pPr algn="ctr" latinLnBrk="0"/>
            <a:endParaRPr lang="en-US" altLang="ko-KR" sz="1200" b="1" dirty="0">
              <a:solidFill>
                <a:srgbClr val="D15532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4134" y="2333612"/>
            <a:ext cx="336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smtClean="0">
                <a:latin typeface="+mn-ea"/>
                <a:ea typeface="+mn-ea"/>
              </a:rPr>
              <a:t>의</a:t>
            </a:r>
            <a:endParaRPr lang="ko-KR" altLang="en-US" sz="1400" dirty="0" smtClean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2696" y="2891617"/>
            <a:ext cx="2169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latin typeface="+mn-ea"/>
                <a:ea typeface="+mn-ea"/>
              </a:rPr>
              <a:t>특성을 모두 품는 경제이다</a:t>
            </a:r>
            <a:r>
              <a:rPr lang="en-US" altLang="ko-KR" sz="1400" dirty="0" smtClean="0">
                <a:latin typeface="+mn-ea"/>
                <a:ea typeface="+mn-ea"/>
              </a:rPr>
              <a:t>.</a:t>
            </a:r>
            <a:endParaRPr lang="ko-KR" altLang="en-US" sz="1400" dirty="0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633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6E54A0-693C-4986-B956-A4CE5520F8B9}" type="slidenum">
              <a:rPr lang="ko-KR" altLang="en-US" smtClean="0"/>
              <a:pPr>
                <a:defRPr/>
              </a:pPr>
              <a:t>210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416405" y="1463675"/>
            <a:ext cx="524504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성북구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2992438" y="4936891"/>
            <a:ext cx="3101975" cy="646112"/>
          </a:xfrm>
          <a:prstGeom prst="rect">
            <a:avLst/>
          </a:prstGeom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/>
            </a:r>
            <a:b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</a:b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※ 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사례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: 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성북구 사회적 경제 클러스터 추진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(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안</a:t>
            </a:r>
            <a:r>
              <a:rPr kumimoji="0" lang="en-US" altLang="ko-KR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>)</a:t>
            </a:r>
            <a: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  <a:t/>
            </a:r>
            <a:br>
              <a:rPr kumimoji="0" lang="ko-KR" altLang="en-US" sz="1200" dirty="0" smtClean="0">
                <a:solidFill>
                  <a:srgbClr val="1F497D">
                    <a:lumMod val="50000"/>
                  </a:srgbClr>
                </a:solidFill>
                <a:latin typeface="+mn-ea"/>
              </a:rPr>
            </a:br>
            <a:endParaRPr kumimoji="0" lang="ko-KR" altLang="en-US" sz="1200" dirty="0">
              <a:solidFill>
                <a:srgbClr val="1F497D">
                  <a:lumMod val="50000"/>
                </a:srgbClr>
              </a:solidFill>
              <a:latin typeface="+mn-ea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1295590" y="1891421"/>
            <a:ext cx="4654360" cy="3017369"/>
            <a:chOff x="1295590" y="1230684"/>
            <a:chExt cx="4654360" cy="3017369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1295590" y="1249977"/>
              <a:ext cx="1873557" cy="1282889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ko-KR" altLang="en-US" sz="1200" b="1" dirty="0" smtClean="0"/>
                <a:t>성장기 기업</a:t>
              </a:r>
              <a:endParaRPr lang="en-US" altLang="ko-KR" sz="1200" b="1" dirty="0" smtClean="0"/>
            </a:p>
            <a:p>
              <a:endParaRPr lang="en-US" altLang="ko-KR" sz="1200" b="1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인증</a:t>
              </a:r>
              <a:r>
                <a:rPr lang="en-US" altLang="ko-KR" sz="1200" dirty="0" smtClean="0"/>
                <a:t>/</a:t>
              </a:r>
              <a:r>
                <a:rPr lang="ko-KR" altLang="en-US" sz="1200" dirty="0" smtClean="0"/>
                <a:t>예비 </a:t>
              </a:r>
              <a:r>
                <a:rPr lang="ko-KR" altLang="en-US" sz="1200" dirty="0" err="1" smtClean="0"/>
                <a:t>사회적기업</a:t>
              </a:r>
              <a:endParaRPr lang="en-US" altLang="ko-KR" sz="1200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마을기업</a:t>
              </a:r>
              <a:r>
                <a:rPr lang="en-US" altLang="ko-KR" sz="1200" dirty="0" smtClean="0"/>
                <a:t>, </a:t>
              </a:r>
              <a:r>
                <a:rPr lang="ko-KR" altLang="en-US" sz="1200" dirty="0" smtClean="0"/>
                <a:t>자활기업</a:t>
              </a:r>
              <a:endParaRPr lang="en-US" altLang="ko-KR" sz="1200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협동조합</a:t>
              </a:r>
              <a:endParaRPr lang="ko-KR" altLang="en-US" sz="1200" dirty="0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4076393" y="1230684"/>
              <a:ext cx="1873557" cy="128288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ko-KR" sz="1200" b="1" dirty="0" smtClean="0"/>
                <a:t>(</a:t>
              </a:r>
              <a:r>
                <a:rPr lang="ko-KR" altLang="en-US" sz="1200" b="1" dirty="0" smtClean="0"/>
                <a:t>청년</a:t>
              </a:r>
              <a:r>
                <a:rPr lang="en-US" altLang="ko-KR" sz="1200" b="1" dirty="0" smtClean="0"/>
                <a:t>)</a:t>
              </a:r>
              <a:r>
                <a:rPr lang="ko-KR" altLang="en-US" sz="1200" b="1" dirty="0" err="1" smtClean="0"/>
                <a:t>사회적기업가</a:t>
              </a:r>
              <a:r>
                <a:rPr lang="ko-KR" altLang="en-US" sz="1200" b="1" dirty="0" smtClean="0"/>
                <a:t> 육성 </a:t>
              </a:r>
              <a:r>
                <a:rPr lang="ko-KR" altLang="en-US" sz="1200" b="1" dirty="0" err="1" smtClean="0"/>
                <a:t>인큐베이팅</a:t>
              </a:r>
              <a:r>
                <a:rPr lang="ko-KR" altLang="en-US" sz="1200" b="1" dirty="0" smtClean="0"/>
                <a:t> 센터</a:t>
              </a:r>
              <a:endParaRPr lang="en-US" altLang="ko-KR" sz="1200" b="1" dirty="0" smtClean="0"/>
            </a:p>
            <a:p>
              <a:endParaRPr lang="en-US" altLang="ko-KR" sz="1200" b="1" dirty="0" smtClean="0"/>
            </a:p>
            <a:p>
              <a:pPr marL="355600" indent="-17780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진흥원 선정 </a:t>
              </a:r>
              <a:r>
                <a:rPr lang="ko-KR" altLang="en-US" sz="1200" dirty="0" err="1" smtClean="0"/>
                <a:t>창업팀</a:t>
              </a:r>
              <a:endParaRPr lang="en-US" altLang="ko-KR" sz="1200" dirty="0" smtClean="0"/>
            </a:p>
            <a:p>
              <a:pPr marL="355600" indent="-17780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대학생 </a:t>
              </a:r>
              <a:r>
                <a:rPr lang="ko-KR" altLang="en-US" sz="1200" dirty="0" err="1" smtClean="0"/>
                <a:t>창업팀</a:t>
              </a:r>
              <a:endParaRPr lang="ko-KR" altLang="en-US" sz="1200" dirty="0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1295590" y="2965164"/>
              <a:ext cx="1873557" cy="1282889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ko-KR" altLang="en-US" sz="1200" b="1" dirty="0" err="1" smtClean="0"/>
                <a:t>사회적경제</a:t>
              </a:r>
              <a:r>
                <a:rPr lang="ko-KR" altLang="en-US" sz="1200" b="1" dirty="0" smtClean="0"/>
                <a:t> 금융지원기관</a:t>
              </a:r>
              <a:endParaRPr lang="en-US" altLang="ko-KR" sz="1200" b="1" dirty="0" smtClean="0"/>
            </a:p>
            <a:p>
              <a:endParaRPr lang="en-US" altLang="ko-KR" sz="1200" b="1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err="1" smtClean="0"/>
                <a:t>신협</a:t>
              </a:r>
              <a:r>
                <a:rPr lang="en-US" altLang="ko-KR" sz="1200" dirty="0" smtClean="0"/>
                <a:t>, </a:t>
              </a:r>
              <a:r>
                <a:rPr lang="ko-KR" altLang="en-US" sz="1200" dirty="0" smtClean="0"/>
                <a:t>새마을 금고 등</a:t>
              </a:r>
              <a:endParaRPr lang="en-US" altLang="ko-KR" sz="1200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사회 투자기금</a:t>
              </a:r>
              <a:endParaRPr lang="en-US" altLang="ko-KR" sz="1200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지역 </a:t>
              </a:r>
              <a:r>
                <a:rPr lang="ko-KR" altLang="en-US" sz="1200" dirty="0" err="1" smtClean="0"/>
                <a:t>풀뿌리</a:t>
              </a:r>
              <a:r>
                <a:rPr lang="ko-KR" altLang="en-US" sz="1200" dirty="0" smtClean="0"/>
                <a:t> 기금</a:t>
              </a:r>
              <a:endParaRPr lang="ko-KR" altLang="en-US" sz="1200" dirty="0"/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4076393" y="2945871"/>
              <a:ext cx="1873557" cy="1282889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177800"/>
              <a:r>
                <a:rPr lang="ko-KR" altLang="en-US" sz="1200" b="1" dirty="0" smtClean="0"/>
                <a:t>지원기관</a:t>
              </a:r>
              <a:endParaRPr lang="en-US" altLang="ko-KR" sz="1200" b="1" dirty="0" smtClean="0"/>
            </a:p>
            <a:p>
              <a:endParaRPr lang="en-US" altLang="ko-KR" sz="1200" b="1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클러스터 운영 법인</a:t>
              </a:r>
              <a:endParaRPr lang="en-US" altLang="ko-KR" sz="1200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err="1" smtClean="0"/>
                <a:t>마을만들기</a:t>
              </a:r>
              <a:r>
                <a:rPr lang="ko-KR" altLang="en-US" sz="1200" dirty="0" smtClean="0"/>
                <a:t> 지원센터</a:t>
              </a:r>
              <a:endParaRPr lang="en-US" altLang="ko-KR" sz="1200" dirty="0" smtClean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ko-KR" altLang="en-US" sz="1200" dirty="0" smtClean="0"/>
                <a:t>성북지역사회연구소</a:t>
              </a:r>
              <a:endParaRPr lang="ko-KR" altLang="en-US" sz="1200" dirty="0"/>
            </a:p>
          </p:txBody>
        </p:sp>
        <p:sp>
          <p:nvSpPr>
            <p:cNvPr id="5" name="타원 4"/>
            <p:cNvSpPr/>
            <p:nvPr/>
          </p:nvSpPr>
          <p:spPr>
            <a:xfrm>
              <a:off x="2756374" y="1854910"/>
              <a:ext cx="1692323" cy="169232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성북</a:t>
              </a:r>
              <a:endParaRPr lang="en-US" altLang="ko-KR" sz="1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</a:rPr>
                <a:t>사회적경제</a:t>
              </a:r>
              <a:endParaRPr lang="en-US" altLang="ko-KR" sz="1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</a:rPr>
                <a:t>융복합</a:t>
              </a:r>
              <a:endParaRPr lang="en-US" altLang="ko-KR" sz="1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클러스</a:t>
              </a:r>
              <a:r>
                <a:rPr lang="ko-KR" altLang="en-US" sz="1400" b="1" dirty="0">
                  <a:solidFill>
                    <a:schemeClr val="tx1"/>
                  </a:solidFill>
                </a:rPr>
                <a:t>터</a:t>
              </a:r>
            </a:p>
          </p:txBody>
        </p:sp>
      </p:grpSp>
      <p:grpSp>
        <p:nvGrpSpPr>
          <p:cNvPr id="43" name="그룹 3"/>
          <p:cNvGrpSpPr>
            <a:grpSpLocks/>
          </p:cNvGrpSpPr>
          <p:nvPr/>
        </p:nvGrpSpPr>
        <p:grpSpPr bwMode="auto">
          <a:xfrm>
            <a:off x="1225666" y="1269996"/>
            <a:ext cx="2948442" cy="323585"/>
            <a:chOff x="-3658846" y="-754620"/>
            <a:chExt cx="4789146" cy="525151"/>
          </a:xfrm>
        </p:grpSpPr>
        <p:sp>
          <p:nvSpPr>
            <p:cNvPr id="44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5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7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8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9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grpSp>
          <p:nvGrpSpPr>
            <p:cNvPr id="50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51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3" name="직사각형 52"/>
          <p:cNvSpPr/>
          <p:nvPr/>
        </p:nvSpPr>
        <p:spPr>
          <a:xfrm>
            <a:off x="1919827" y="1310324"/>
            <a:ext cx="15888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 err="1" smtClean="0">
                <a:latin typeface="+mj-ea"/>
                <a:ea typeface="+mj-ea"/>
              </a:rPr>
              <a:t>사회적경제</a:t>
            </a:r>
            <a:r>
              <a:rPr lang="ko-KR" altLang="en-US" sz="1200" dirty="0" smtClean="0">
                <a:latin typeface="+mj-ea"/>
                <a:ea typeface="+mj-ea"/>
              </a:rPr>
              <a:t> </a:t>
            </a:r>
            <a:r>
              <a:rPr lang="ko-KR" altLang="en-US" sz="1200" dirty="0" err="1" smtClean="0">
                <a:latin typeface="+mj-ea"/>
                <a:ea typeface="+mj-ea"/>
              </a:rPr>
              <a:t>협동화단지</a:t>
            </a:r>
            <a:endParaRPr lang="ko-KR" altLang="en-US" sz="1200" dirty="0">
              <a:latin typeface="+mj-ea"/>
              <a:ea typeface="+mj-ea"/>
            </a:endParaRPr>
          </a:p>
        </p:txBody>
      </p:sp>
      <p:pic>
        <p:nvPicPr>
          <p:cNvPr id="25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서울 동북</a:t>
            </a:r>
            <a:r>
              <a:rPr lang="en-US" altLang="ko-KR" dirty="0"/>
              <a:t>4</a:t>
            </a:r>
            <a:r>
              <a:rPr lang="ko-KR" altLang="en-US" dirty="0"/>
              <a:t>구 </a:t>
            </a:r>
            <a:r>
              <a:rPr lang="ko-KR" altLang="en-US" dirty="0" err="1"/>
              <a:t>사회적경제</a:t>
            </a:r>
            <a:r>
              <a:rPr lang="ko-KR" altLang="en-US" dirty="0"/>
              <a:t> 생태계 활성화 사례</a:t>
            </a:r>
            <a:endParaRPr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04FFF1-96B4-44D6-BA5B-FDEC9356F250}" type="slidenum">
              <a:rPr lang="ko-KR" altLang="en-US" smtClean="0"/>
              <a:pPr>
                <a:defRPr/>
              </a:pPr>
              <a:t>211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414801" y="1463675"/>
            <a:ext cx="527710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노원구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08923" name="TextBox 9"/>
          <p:cNvSpPr txBox="1">
            <a:spLocks noChangeArrowheads="1"/>
          </p:cNvSpPr>
          <p:nvPr/>
        </p:nvSpPr>
        <p:spPr bwMode="auto">
          <a:xfrm>
            <a:off x="1538852" y="1872759"/>
            <a:ext cx="5003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‘인내 자본으로서 사회적 투자 금융’의 조성</a:t>
            </a:r>
          </a:p>
        </p:txBody>
      </p:sp>
      <p:grpSp>
        <p:nvGrpSpPr>
          <p:cNvPr id="208924" name="그룹 26"/>
          <p:cNvGrpSpPr>
            <a:grpSpLocks/>
          </p:cNvGrpSpPr>
          <p:nvPr/>
        </p:nvGrpSpPr>
        <p:grpSpPr bwMode="auto">
          <a:xfrm>
            <a:off x="1353115" y="1912447"/>
            <a:ext cx="4830762" cy="738187"/>
            <a:chOff x="1119240" y="1370227"/>
            <a:chExt cx="4830295" cy="737856"/>
          </a:xfrm>
        </p:grpSpPr>
        <p:sp>
          <p:nvSpPr>
            <p:cNvPr id="208932" name="순서도: 연결자 54"/>
            <p:cNvSpPr>
              <a:spLocks noChangeArrowheads="1"/>
            </p:cNvSpPr>
            <p:nvPr/>
          </p:nvSpPr>
          <p:spPr bwMode="auto">
            <a:xfrm>
              <a:off x="1211035" y="1370227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57" name="모서리가 둥근 직사각형 56"/>
            <p:cNvSpPr/>
            <p:nvPr/>
          </p:nvSpPr>
          <p:spPr>
            <a:xfrm>
              <a:off x="1119240" y="1532079"/>
              <a:ext cx="4830295" cy="576004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8934" name="TextBox 11"/>
            <p:cNvSpPr txBox="1">
              <a:spLocks noChangeArrowheads="1"/>
            </p:cNvSpPr>
            <p:nvPr/>
          </p:nvSpPr>
          <p:spPr bwMode="auto">
            <a:xfrm>
              <a:off x="1259817" y="1657003"/>
              <a:ext cx="4545332" cy="201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208935" name="TextBox 12"/>
            <p:cNvSpPr txBox="1">
              <a:spLocks noChangeArrowheads="1"/>
            </p:cNvSpPr>
            <p:nvPr/>
          </p:nvSpPr>
          <p:spPr bwMode="auto">
            <a:xfrm>
              <a:off x="1227600" y="1651447"/>
              <a:ext cx="3768980" cy="337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사회적 경제 조직의 창업과 규모화를 위한 투자 및 융자</a:t>
              </a:r>
            </a:p>
          </p:txBody>
        </p:sp>
      </p:grpSp>
      <p:sp>
        <p:nvSpPr>
          <p:cNvPr id="208925" name="순서도: 연결자 59"/>
          <p:cNvSpPr>
            <a:spLocks noChangeArrowheads="1"/>
          </p:cNvSpPr>
          <p:nvPr/>
        </p:nvSpPr>
        <p:spPr bwMode="auto">
          <a:xfrm>
            <a:off x="1445190" y="3085609"/>
            <a:ext cx="93662" cy="104775"/>
          </a:xfrm>
          <a:prstGeom prst="flowChartConnector">
            <a:avLst/>
          </a:prstGeom>
          <a:solidFill>
            <a:srgbClr val="1F497D"/>
          </a:solidFill>
          <a:ln w="25400" algn="ctr">
            <a:solidFill>
              <a:srgbClr val="1F497D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208926" name="TextBox 14"/>
          <p:cNvSpPr txBox="1">
            <a:spLocks noChangeArrowheads="1"/>
          </p:cNvSpPr>
          <p:nvPr/>
        </p:nvSpPr>
        <p:spPr bwMode="auto">
          <a:xfrm>
            <a:off x="1538852" y="3025284"/>
            <a:ext cx="34210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지역 밀착형 사회적 경제 자본시장의 개발</a:t>
            </a:r>
          </a:p>
        </p:txBody>
      </p:sp>
      <p:grpSp>
        <p:nvGrpSpPr>
          <p:cNvPr id="208927" name="그룹 22"/>
          <p:cNvGrpSpPr>
            <a:grpSpLocks/>
          </p:cNvGrpSpPr>
          <p:nvPr/>
        </p:nvGrpSpPr>
        <p:grpSpPr bwMode="auto">
          <a:xfrm>
            <a:off x="1353115" y="3585672"/>
            <a:ext cx="4830762" cy="790575"/>
            <a:chOff x="1119240" y="3688828"/>
            <a:chExt cx="4830295" cy="789737"/>
          </a:xfrm>
        </p:grpSpPr>
        <p:sp>
          <p:nvSpPr>
            <p:cNvPr id="208928" name="순서도: 연결자 63"/>
            <p:cNvSpPr>
              <a:spLocks noChangeArrowheads="1"/>
            </p:cNvSpPr>
            <p:nvPr/>
          </p:nvSpPr>
          <p:spPr bwMode="auto">
            <a:xfrm>
              <a:off x="1211035" y="3728818"/>
              <a:ext cx="93718" cy="104686"/>
            </a:xfrm>
            <a:prstGeom prst="flowChartConnector">
              <a:avLst/>
            </a:prstGeom>
            <a:solidFill>
              <a:srgbClr val="1F497D"/>
            </a:solidFill>
            <a:ln w="25400" algn="ctr">
              <a:solidFill>
                <a:srgbClr val="1F497D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algn="ctr" defTabSz="914400" eaLnBrk="1" hangingPunct="1">
                <a:spcBef>
                  <a:spcPct val="0"/>
                </a:spcBef>
                <a:buFontTx/>
                <a:buNone/>
              </a:pPr>
              <a:endParaRPr kumimoji="0" lang="ko-KR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1304959" y="3688828"/>
              <a:ext cx="3420732" cy="183955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ko-KR" altLang="en-US" sz="1200" dirty="0" smtClean="0">
                  <a:latin typeface="+mn-ea"/>
                </a:rPr>
                <a:t>동북</a:t>
              </a:r>
              <a:r>
                <a:rPr lang="en-US" altLang="ko-KR" sz="1200" dirty="0" smtClean="0">
                  <a:latin typeface="+mn-ea"/>
                </a:rPr>
                <a:t>4</a:t>
              </a:r>
              <a:r>
                <a:rPr lang="ko-KR" altLang="en-US" sz="1200" dirty="0" smtClean="0">
                  <a:latin typeface="+mn-ea"/>
                </a:rPr>
                <a:t>구 사회적 경제 인프라와 금융지원 연계</a:t>
              </a:r>
            </a:p>
          </p:txBody>
        </p:sp>
        <p:sp>
          <p:nvSpPr>
            <p:cNvPr id="66" name="모서리가 둥근 직사각형 65"/>
            <p:cNvSpPr/>
            <p:nvPr/>
          </p:nvSpPr>
          <p:spPr>
            <a:xfrm>
              <a:off x="1119240" y="3902913"/>
              <a:ext cx="4830295" cy="575652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208931" name="TextBox 20"/>
            <p:cNvSpPr txBox="1">
              <a:spLocks noChangeArrowheads="1"/>
            </p:cNvSpPr>
            <p:nvPr/>
          </p:nvSpPr>
          <p:spPr bwMode="auto">
            <a:xfrm>
              <a:off x="1227600" y="4021929"/>
              <a:ext cx="29642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7800" indent="-177800"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서울남산체 M" pitchFamily="18" charset="-127"/>
                  <a:ea typeface="서울남산체 M" pitchFamily="18" charset="-127"/>
                </a:defRPr>
              </a:lvl9pPr>
            </a:lstStyle>
            <a:p>
              <a:pPr defTabSz="914400" eaLnBrk="1" hangingPunct="1">
                <a:lnSpc>
                  <a:spcPct val="150000"/>
                </a:lnSpc>
                <a:spcBef>
                  <a:spcPct val="0"/>
                </a:spcBef>
                <a:buFontTx/>
                <a:buChar char="-"/>
              </a:pPr>
              <a:r>
                <a:rPr kumimoji="0" lang="ko-KR" altLang="en-US" sz="1200">
                  <a:solidFill>
                    <a:srgbClr val="000000"/>
                  </a:solidFill>
                </a:rPr>
                <a:t>판로개척지원단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/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인재육성센터</a:t>
              </a:r>
              <a:r>
                <a:rPr kumimoji="0" lang="en-US" altLang="ko-KR" sz="1200">
                  <a:solidFill>
                    <a:srgbClr val="000000"/>
                  </a:solidFill>
                </a:rPr>
                <a:t>/</a:t>
              </a:r>
              <a:r>
                <a:rPr kumimoji="0" lang="ko-KR" altLang="en-US" sz="1200">
                  <a:solidFill>
                    <a:srgbClr val="000000"/>
                  </a:solidFill>
                </a:rPr>
                <a:t>협동화단지</a:t>
              </a:r>
            </a:p>
          </p:txBody>
        </p:sp>
      </p:grpSp>
      <p:grpSp>
        <p:nvGrpSpPr>
          <p:cNvPr id="23" name="그룹 3"/>
          <p:cNvGrpSpPr>
            <a:grpSpLocks/>
          </p:cNvGrpSpPr>
          <p:nvPr/>
        </p:nvGrpSpPr>
        <p:grpSpPr bwMode="auto">
          <a:xfrm>
            <a:off x="1225666" y="1269996"/>
            <a:ext cx="2948442" cy="323585"/>
            <a:chOff x="-3658846" y="-754620"/>
            <a:chExt cx="4789146" cy="525151"/>
          </a:xfrm>
        </p:grpSpPr>
        <p:sp>
          <p:nvSpPr>
            <p:cNvPr id="2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2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grpSp>
          <p:nvGrpSpPr>
            <p:cNvPr id="3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3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5" name="직사각형 34"/>
          <p:cNvSpPr/>
          <p:nvPr/>
        </p:nvSpPr>
        <p:spPr>
          <a:xfrm>
            <a:off x="2121807" y="1310324"/>
            <a:ext cx="11849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 err="1" smtClean="0">
                <a:latin typeface="+mj-ea"/>
                <a:ea typeface="+mj-ea"/>
              </a:rPr>
              <a:t>사회적경제</a:t>
            </a:r>
            <a:r>
              <a:rPr lang="ko-KR" altLang="en-US" sz="1200" dirty="0" smtClean="0">
                <a:latin typeface="+mj-ea"/>
                <a:ea typeface="+mj-ea"/>
              </a:rPr>
              <a:t> 재단</a:t>
            </a:r>
            <a:endParaRPr lang="ko-KR" altLang="en-US" sz="1200" dirty="0">
              <a:latin typeface="+mj-ea"/>
              <a:ea typeface="+mj-ea"/>
            </a:endParaRPr>
          </a:p>
        </p:txBody>
      </p:sp>
      <p:pic>
        <p:nvPicPr>
          <p:cNvPr id="36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ECF6F2EE-6E03-43D1-BB11-FE65A5988351}" type="slidenum">
              <a:rPr lang="ko-KR" altLang="en-US" smtClean="0"/>
              <a:pPr>
                <a:defRPr/>
              </a:pPr>
              <a:t>212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23963" y="4483100"/>
            <a:ext cx="4686300" cy="10779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 smtClean="0">
                <a:latin typeface="Georgia" pitchFamily="18" charset="0"/>
                <a:ea typeface="+mj-ea"/>
              </a:rPr>
              <a:t>3. </a:t>
            </a:r>
            <a:r>
              <a:rPr lang="ko-KR" altLang="en-US" sz="3200" b="1" dirty="0" err="1">
                <a:latin typeface="Georgia" pitchFamily="18" charset="0"/>
                <a:ea typeface="+mj-ea"/>
              </a:rPr>
              <a:t>사회적경제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 생태계 진단 </a:t>
            </a:r>
            <a:br>
              <a:rPr lang="ko-KR" altLang="en-US" sz="3200" b="1" dirty="0">
                <a:latin typeface="Georgia" pitchFamily="18" charset="0"/>
                <a:ea typeface="+mj-ea"/>
              </a:rPr>
            </a:br>
            <a:r>
              <a:rPr lang="ko-KR" altLang="en-US" sz="3200" b="1" dirty="0">
                <a:latin typeface="Georgia" pitchFamily="18" charset="0"/>
                <a:ea typeface="+mj-ea"/>
              </a:rPr>
              <a:t>및 활성화 방안 도출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Activity. </a:t>
            </a:r>
            <a:r>
              <a:rPr dirty="0" err="1" smtClean="0"/>
              <a:t>자치구</a:t>
            </a:r>
            <a:r>
              <a:rPr dirty="0" smtClean="0"/>
              <a:t> </a:t>
            </a:r>
            <a:r>
              <a:rPr dirty="0" err="1" smtClean="0"/>
              <a:t>사회적</a:t>
            </a:r>
            <a:r>
              <a:rPr dirty="0" smtClean="0"/>
              <a:t> </a:t>
            </a:r>
            <a:r>
              <a:rPr dirty="0" err="1" smtClean="0"/>
              <a:t>경제</a:t>
            </a:r>
            <a:r>
              <a:rPr dirty="0" smtClean="0"/>
              <a:t> </a:t>
            </a:r>
            <a:r>
              <a:rPr dirty="0" err="1" smtClean="0"/>
              <a:t>공급</a:t>
            </a:r>
            <a:r>
              <a:rPr dirty="0" smtClean="0"/>
              <a:t> </a:t>
            </a:r>
            <a:r>
              <a:rPr dirty="0" err="1" smtClean="0"/>
              <a:t>생태계</a:t>
            </a:r>
            <a:r>
              <a:rPr dirty="0" smtClean="0"/>
              <a:t> </a:t>
            </a:r>
            <a:r>
              <a:rPr dirty="0" err="1" smtClean="0"/>
              <a:t>분석</a:t>
            </a:r>
            <a:endParaRPr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27FD3A-6B5A-4658-AB4B-BC095B6AD9D3}" type="slidenum">
              <a:rPr lang="ko-KR" altLang="en-US" smtClean="0"/>
              <a:pPr>
                <a:defRPr/>
              </a:pPr>
              <a:t>213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277813" y="1463675"/>
            <a:ext cx="8032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자치구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 경제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공급 생태계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분석</a:t>
            </a:r>
          </a:p>
        </p:txBody>
      </p:sp>
      <p:sp>
        <p:nvSpPr>
          <p:cNvPr id="210951" name="TextBox 4"/>
          <p:cNvSpPr txBox="1">
            <a:spLocks noChangeArrowheads="1"/>
          </p:cNvSpPr>
          <p:nvPr/>
        </p:nvSpPr>
        <p:spPr bwMode="auto">
          <a:xfrm>
            <a:off x="1041400" y="1339850"/>
            <a:ext cx="4297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Step </a:t>
            </a:r>
            <a:r>
              <a:rPr kumimoji="0" lang="en-US" altLang="ko-KR" sz="1200" b="1" dirty="0" smtClean="0">
                <a:solidFill>
                  <a:srgbClr val="000000"/>
                </a:solidFill>
              </a:rPr>
              <a:t>1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 </a:t>
            </a:r>
            <a:r>
              <a:rPr kumimoji="0" lang="en-US" altLang="ko-KR" sz="1200" dirty="0">
                <a:solidFill>
                  <a:srgbClr val="000000"/>
                </a:solidFill>
              </a:rPr>
              <a:t>[</a:t>
            </a:r>
            <a:r>
              <a:rPr kumimoji="0" lang="ko-KR" altLang="en-US" sz="1200" dirty="0">
                <a:solidFill>
                  <a:srgbClr val="000000"/>
                </a:solidFill>
              </a:rPr>
              <a:t>부천지역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>
                <a:solidFill>
                  <a:srgbClr val="000000"/>
                </a:solidFill>
              </a:rPr>
              <a:t> 생태계 실태 및 과제도출</a:t>
            </a:r>
            <a:r>
              <a:rPr kumimoji="0" lang="en-US" altLang="ko-KR" sz="1200" dirty="0">
                <a:solidFill>
                  <a:srgbClr val="000000"/>
                </a:solidFill>
              </a:rPr>
              <a:t>]</a:t>
            </a:r>
            <a:r>
              <a:rPr kumimoji="0" lang="ko-KR" altLang="en-US" sz="1200" dirty="0">
                <a:solidFill>
                  <a:srgbClr val="000000"/>
                </a:solidFill>
              </a:rPr>
              <a:t> 내용 확인</a:t>
            </a:r>
            <a:endParaRPr kumimoji="0" lang="en-US" altLang="ko-KR" sz="1200" dirty="0">
              <a:solidFill>
                <a:srgbClr val="000000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7115" y="1700213"/>
            <a:ext cx="4257675" cy="43615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5B4A42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9" name="오른쪽 화살표 18"/>
          <p:cNvSpPr/>
          <p:nvPr/>
        </p:nvSpPr>
        <p:spPr>
          <a:xfrm>
            <a:off x="1827104" y="6156379"/>
            <a:ext cx="431800" cy="745453"/>
          </a:xfrm>
          <a:prstGeom prst="rightArrow">
            <a:avLst>
              <a:gd name="adj1" fmla="val 50000"/>
              <a:gd name="adj2" fmla="val 76455"/>
            </a:avLst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ysClr val="window" lastClr="FFFFFF"/>
              </a:solidFill>
            </a:endParaRPr>
          </a:p>
        </p:txBody>
      </p:sp>
      <p:sp>
        <p:nvSpPr>
          <p:cNvPr id="210954" name="TextBox 18"/>
          <p:cNvSpPr txBox="1">
            <a:spLocks noChangeArrowheads="1"/>
          </p:cNvSpPr>
          <p:nvPr/>
        </p:nvSpPr>
        <p:spPr bwMode="auto">
          <a:xfrm>
            <a:off x="2191016" y="6345571"/>
            <a:ext cx="3415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 dirty="0">
                <a:solidFill>
                  <a:srgbClr val="000000"/>
                </a:solidFill>
              </a:rPr>
              <a:t>부천지역의</a:t>
            </a:r>
            <a:r>
              <a:rPr kumimoji="0" lang="en-US" altLang="ko-KR" sz="1200" dirty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>
                <a:solidFill>
                  <a:srgbClr val="000000"/>
                </a:solidFill>
              </a:rPr>
              <a:t> 생태계 실태를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조사한 내용과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>
                <a:solidFill>
                  <a:srgbClr val="000000"/>
                </a:solidFill>
              </a:rPr>
              <a:t>그에 따른 과제를 도출한 내용을 확인합니다</a:t>
            </a:r>
            <a:r>
              <a:rPr kumimoji="0" lang="en-US" altLang="ko-KR" sz="1200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8" y="1150938"/>
            <a:ext cx="465136" cy="383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부천지역의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생태계의 실태 및 영향</a:t>
            </a:r>
            <a:r>
              <a:rPr lang="en-US" altLang="ko-KR" dirty="0" smtClean="0"/>
              <a:t>(1/2)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214</a:t>
            </a:fld>
            <a:endParaRPr lang="ko-KR" altLang="en-US" dirty="0"/>
          </a:p>
        </p:txBody>
      </p:sp>
      <p:pic>
        <p:nvPicPr>
          <p:cNvPr id="4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 bwMode="auto">
          <a:xfrm>
            <a:off x="420405" y="1523050"/>
            <a:ext cx="5180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부천시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143000" y="2077588"/>
          <a:ext cx="5240337" cy="60807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02673"/>
                <a:gridCol w="1698171"/>
                <a:gridCol w="2939493"/>
              </a:tblGrid>
              <a:tr h="2113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실태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과제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791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인적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자본</a:t>
                      </a:r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다양한 테마의 교육 훈련 프로그램의 등장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시민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err="1" smtClean="0"/>
                        <a:t>사회적기업가</a:t>
                      </a:r>
                      <a:r>
                        <a:rPr lang="ko-KR" altLang="en-US" sz="1100" dirty="0" smtClean="0"/>
                        <a:t> 대상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부천시</a:t>
                      </a:r>
                      <a:r>
                        <a:rPr lang="en-US" altLang="ko-KR" sz="1100" dirty="0" smtClean="0"/>
                        <a:t>SE</a:t>
                      </a:r>
                      <a:r>
                        <a:rPr lang="ko-KR" altLang="en-US" sz="1100" dirty="0" smtClean="0"/>
                        <a:t>지원센터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종사자 역량강화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err="1" smtClean="0"/>
                        <a:t>부사협</a:t>
                      </a:r>
                      <a:endParaRPr lang="ko-KR" altLang="en-US" sz="1100" dirty="0" smtClean="0"/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err="1" smtClean="0"/>
                        <a:t>사회적기업가</a:t>
                      </a:r>
                      <a:r>
                        <a:rPr lang="ko-KR" altLang="en-US" sz="1100" dirty="0" smtClean="0"/>
                        <a:t> 창업 과정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err="1" smtClean="0"/>
                        <a:t>부사협</a:t>
                      </a:r>
                      <a:r>
                        <a:rPr lang="ko-KR" altLang="en-US" sz="1100" dirty="0" smtClean="0"/>
                        <a:t>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다각적 교육기제에 따른 </a:t>
                      </a:r>
                      <a:r>
                        <a:rPr lang="ko-KR" altLang="en-US" sz="1100" dirty="0" err="1" smtClean="0"/>
                        <a:t>사회적기업가정신의</a:t>
                      </a:r>
                      <a:r>
                        <a:rPr lang="ko-KR" altLang="en-US" sz="1100" dirty="0" smtClean="0"/>
                        <a:t> 확산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● 대체적으로 창업목적의 교육이지만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실제 창업 역량으로 성장하는 경우 미약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● 다만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지방정부 정책과 연계를 통한 교육 사업의 경우 창업효과 있음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마을기업 </a:t>
                      </a:r>
                      <a:r>
                        <a:rPr lang="en-US" altLang="ko-KR" sz="1100" dirty="0" smtClean="0"/>
                        <a:t>3</a:t>
                      </a:r>
                      <a:r>
                        <a:rPr lang="ko-KR" altLang="en-US" sz="1100" dirty="0" smtClean="0"/>
                        <a:t>개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마을기업 육성과 연계된 ‘</a:t>
                      </a:r>
                      <a:r>
                        <a:rPr lang="ko-KR" altLang="en-US" sz="1100" dirty="0" err="1" smtClean="0"/>
                        <a:t>풀뿌리</a:t>
                      </a:r>
                      <a:r>
                        <a:rPr lang="ko-KR" altLang="en-US" sz="1100" dirty="0" smtClean="0"/>
                        <a:t> </a:t>
                      </a:r>
                      <a:r>
                        <a:rPr lang="ko-KR" altLang="en-US" sz="1100" dirty="0" err="1" smtClean="0"/>
                        <a:t>사회적기업가</a:t>
                      </a:r>
                      <a:r>
                        <a:rPr lang="ko-KR" altLang="en-US" sz="1100" dirty="0" smtClean="0"/>
                        <a:t> 학교’의 경우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◼ 교육 이수자의 네트워크 부재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→ 증진요인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다양한 차원의 교육</a:t>
                      </a:r>
                      <a:r>
                        <a:rPr lang="en-US" altLang="ko-KR" sz="1100" dirty="0" smtClean="0"/>
                        <a:t>/</a:t>
                      </a:r>
                      <a:r>
                        <a:rPr lang="ko-KR" altLang="en-US" sz="1100" dirty="0" smtClean="0"/>
                        <a:t>훈련 프로그램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→ 저해요인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일시적 프로그램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비전문적 교육 역량 등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► 교육 공급역량의 강화가 과제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지원 인프라 및 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지식 자본</a:t>
                      </a:r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중간지원조직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부천시 </a:t>
                      </a:r>
                      <a:r>
                        <a:rPr lang="en-US" altLang="ko-KR" sz="1100" dirty="0" smtClean="0"/>
                        <a:t>SE</a:t>
                      </a:r>
                      <a:r>
                        <a:rPr lang="ko-KR" altLang="en-US" sz="1100" dirty="0" smtClean="0"/>
                        <a:t>지원센터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부천시가 유한대학교에 위탁</a:t>
                      </a:r>
                      <a:r>
                        <a:rPr lang="en-US" altLang="ko-KR" sz="1100" dirty="0" smtClean="0"/>
                        <a:t>(3</a:t>
                      </a:r>
                      <a:r>
                        <a:rPr lang="ko-KR" altLang="en-US" sz="1100" dirty="0" smtClean="0"/>
                        <a:t>년</a:t>
                      </a:r>
                      <a:r>
                        <a:rPr lang="en-US" altLang="ko-KR" sz="1100" dirty="0" smtClean="0"/>
                        <a:t>)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err="1" smtClean="0"/>
                        <a:t>프로보노단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상담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교육</a:t>
                      </a:r>
                      <a:r>
                        <a:rPr lang="en-US" altLang="ko-KR" sz="1100" dirty="0" smtClean="0"/>
                        <a:t>·</a:t>
                      </a:r>
                      <a:r>
                        <a:rPr lang="ko-KR" altLang="en-US" sz="1100" dirty="0" smtClean="0"/>
                        <a:t>훈련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창업 </a:t>
                      </a:r>
                      <a:r>
                        <a:rPr lang="ko-KR" altLang="en-US" sz="1100" dirty="0" err="1" smtClean="0"/>
                        <a:t>인큐베이팅</a:t>
                      </a:r>
                      <a:r>
                        <a:rPr lang="ko-KR" altLang="en-US" sz="1100" dirty="0" smtClean="0"/>
                        <a:t> 등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● 창업 </a:t>
                      </a:r>
                      <a:r>
                        <a:rPr lang="ko-KR" altLang="en-US" sz="1100" dirty="0" err="1" smtClean="0"/>
                        <a:t>인큐베이팅</a:t>
                      </a:r>
                      <a:r>
                        <a:rPr lang="ko-KR" altLang="en-US" sz="1100" dirty="0" smtClean="0"/>
                        <a:t> 센터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총 </a:t>
                      </a:r>
                      <a:r>
                        <a:rPr lang="en-US" altLang="ko-KR" sz="1100" dirty="0" smtClean="0"/>
                        <a:t>5</a:t>
                      </a:r>
                      <a:r>
                        <a:rPr lang="ko-KR" altLang="en-US" sz="1100" dirty="0" smtClean="0"/>
                        <a:t>개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총 입주기업의 수</a:t>
                      </a:r>
                      <a:r>
                        <a:rPr lang="en-US" altLang="ko-KR" sz="1100" dirty="0" smtClean="0"/>
                        <a:t>: 48</a:t>
                      </a:r>
                      <a:r>
                        <a:rPr lang="ko-KR" altLang="en-US" sz="1100" dirty="0" smtClean="0"/>
                        <a:t>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</a:t>
                      </a:r>
                      <a:r>
                        <a:rPr lang="ko-KR" altLang="en-US" sz="1100" dirty="0" err="1" smtClean="0"/>
                        <a:t>인큐베이팅</a:t>
                      </a:r>
                      <a:r>
                        <a:rPr lang="ko-KR" altLang="en-US" sz="1100" dirty="0" smtClean="0"/>
                        <a:t> 센터의 규모에 비해 창업 효과 낮음</a:t>
                      </a:r>
                      <a:r>
                        <a:rPr lang="en-US" altLang="ko-KR" sz="1100" dirty="0" smtClean="0"/>
                        <a:t>: 2</a:t>
                      </a:r>
                      <a:r>
                        <a:rPr lang="ko-KR" altLang="en-US" sz="1100" dirty="0" smtClean="0"/>
                        <a:t>개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err="1" smtClean="0"/>
                        <a:t>하비뱅크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err="1" smtClean="0"/>
                        <a:t>수진어패럴</a:t>
                      </a:r>
                      <a:r>
                        <a:rPr lang="ko-KR" altLang="en-US" sz="1100" dirty="0" smtClean="0"/>
                        <a:t> 등</a:t>
                      </a:r>
                      <a:r>
                        <a:rPr lang="en-US" altLang="ko-KR" sz="1100" dirty="0" smtClean="0"/>
                        <a:t>)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● SE </a:t>
                      </a:r>
                      <a:r>
                        <a:rPr lang="ko-KR" altLang="en-US" sz="1100" dirty="0" smtClean="0"/>
                        <a:t>지원 센터에 대한 이용자의 만족도 낮음</a:t>
                      </a:r>
                      <a:r>
                        <a:rPr lang="en-US" altLang="ko-KR" sz="1100" dirty="0" smtClean="0"/>
                        <a:t>.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형식적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err="1" smtClean="0"/>
                        <a:t>보여주기식</a:t>
                      </a:r>
                      <a:r>
                        <a:rPr lang="ko-KR" altLang="en-US" sz="1100" dirty="0" smtClean="0"/>
                        <a:t> 프로그램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err="1" smtClean="0"/>
                        <a:t>프로보노단</a:t>
                      </a:r>
                      <a:endParaRPr lang="ko-KR" altLang="en-US" sz="1100" dirty="0" smtClean="0"/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단순 정보 </a:t>
                      </a:r>
                      <a:r>
                        <a:rPr lang="ko-KR" altLang="en-US" sz="1100" dirty="0" err="1" smtClean="0"/>
                        <a:t>제공형</a:t>
                      </a:r>
                      <a:r>
                        <a:rPr lang="ko-KR" altLang="en-US" sz="1100" dirty="0" smtClean="0"/>
                        <a:t> 프로그램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상담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컨설팅 등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→ 저해요인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지원조직의 경험 및 역량 부족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현장 경험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및 연구에 기반을 둔 지원 매뉴얼이나 </a:t>
                      </a:r>
                      <a:r>
                        <a:rPr lang="ko-KR" altLang="en-US" sz="1100" dirty="0" err="1" smtClean="0"/>
                        <a:t>컨텐츠의</a:t>
                      </a:r>
                      <a:r>
                        <a:rPr lang="ko-KR" altLang="en-US" sz="1100" dirty="0" smtClean="0"/>
                        <a:t> 부족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►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지원 프로그램 및 관련 전문가 육성이 과제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07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사회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자본</a:t>
                      </a:r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● 민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민 네트워크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부사협</a:t>
                      </a:r>
                      <a:endParaRPr lang="ko-KR" altLang="en-US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0"/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­ 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범 </a:t>
                      </a:r>
                      <a:r>
                        <a:rPr lang="ko-KR" altLang="en-US" sz="1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사회적기업의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네트워크</a:t>
                      </a:r>
                    </a:p>
                    <a:p>
                      <a:pPr latinLnBrk="0"/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­ 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교육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훈련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정보교육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정책제안 등</a:t>
                      </a:r>
                    </a:p>
                    <a:p>
                      <a:pPr latinLnBrk="0"/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● 지역사회 리더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3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인</a:t>
                      </a:r>
                    </a:p>
                    <a:p>
                      <a:pPr latinLnBrk="0"/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● 민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관 파트너십</a:t>
                      </a:r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부천시 </a:t>
                      </a:r>
                      <a:r>
                        <a:rPr lang="ko-KR" altLang="en-US" sz="1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사회적기업육성위원회</a:t>
                      </a:r>
                      <a:endParaRPr lang="ko-KR" altLang="en-US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0"/>
                      <a:r>
                        <a:rPr lang="en-US" altLang="ko-KR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­ </a:t>
                      </a:r>
                      <a:r>
                        <a:rPr lang="ko-KR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심사위원회 기능 중심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지방정부의 생태계 조성을 견인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공공시장의 조성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제한경쟁입찰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err="1" smtClean="0"/>
                        <a:t>가산점</a:t>
                      </a:r>
                      <a:r>
                        <a:rPr lang="ko-KR" altLang="en-US" sz="1100" dirty="0" smtClean="0"/>
                        <a:t> 부여 등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지원공간의 조성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err="1" smtClean="0"/>
                        <a:t>사회적기업육성센터</a:t>
                      </a:r>
                      <a:r>
                        <a:rPr lang="ko-KR" altLang="en-US" sz="1100" dirty="0" smtClean="0"/>
                        <a:t> 등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◼ </a:t>
                      </a:r>
                      <a:r>
                        <a:rPr lang="ko-KR" altLang="en-US" sz="1100" dirty="0" err="1" smtClean="0"/>
                        <a:t>사회적기업의</a:t>
                      </a:r>
                      <a:r>
                        <a:rPr lang="ko-KR" altLang="en-US" sz="1100" dirty="0" smtClean="0"/>
                        <a:t> 역량 강화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민</a:t>
                      </a:r>
                      <a:r>
                        <a:rPr lang="en-US" altLang="ko-KR" sz="1100" dirty="0" smtClean="0"/>
                        <a:t>-</a:t>
                      </a:r>
                      <a:r>
                        <a:rPr lang="ko-KR" altLang="en-US" sz="1100" dirty="0" smtClean="0"/>
                        <a:t>민 네트워크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◼ 민</a:t>
                      </a:r>
                      <a:r>
                        <a:rPr lang="en-US" altLang="ko-KR" sz="1100" dirty="0" smtClean="0"/>
                        <a:t>/</a:t>
                      </a:r>
                      <a:r>
                        <a:rPr lang="ko-KR" altLang="en-US" sz="1100" dirty="0" smtClean="0"/>
                        <a:t>관의 협력을 통한 시너지 효과는 미흡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●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박람회 등 </a:t>
                      </a:r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회성 사업에 공동으로 협력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25248" y="1317301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ko-KR" sz="1200" b="1" dirty="0" smtClean="0">
                <a:latin typeface="+mn-ea"/>
                <a:ea typeface="+mn-ea"/>
              </a:rPr>
              <a:t>1) </a:t>
            </a:r>
            <a:r>
              <a:rPr lang="ko-KR" altLang="en-US" sz="1200" b="1" dirty="0" err="1" smtClean="0">
                <a:latin typeface="+mn-ea"/>
                <a:ea typeface="+mn-ea"/>
              </a:rPr>
              <a:t>지역명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부천</a:t>
            </a:r>
            <a:r>
              <a:rPr lang="en-US" altLang="ko-KR" sz="1200" b="1" dirty="0" smtClean="0">
                <a:latin typeface="+mn-ea"/>
                <a:ea typeface="+mn-ea"/>
              </a:rPr>
              <a:t> </a:t>
            </a:r>
            <a:endParaRPr lang="ko-KR" altLang="en-US" sz="1200" b="1" dirty="0" smtClean="0"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0067" y="1644802"/>
            <a:ext cx="3903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ko-KR" sz="1200" b="1" dirty="0" smtClean="0">
                <a:latin typeface="+mn-ea"/>
                <a:ea typeface="+mn-ea"/>
              </a:rPr>
              <a:t>2) </a:t>
            </a:r>
            <a:r>
              <a:rPr lang="ko-KR" altLang="en-US" sz="1200" b="1" dirty="0" smtClean="0">
                <a:latin typeface="+mn-ea"/>
                <a:ea typeface="+mn-ea"/>
              </a:rPr>
              <a:t>분석내용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부천지역 </a:t>
            </a: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사회적경제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생태계 실태 및 과제 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도출</a:t>
            </a:r>
            <a:endParaRPr lang="ko-KR" altLang="en-US" sz="1200" dirty="0" smtClean="0">
              <a:solidFill>
                <a:prstClr val="black"/>
              </a:solidFill>
              <a:latin typeface="서울남산체 M"/>
              <a:ea typeface="서울남산체 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부천지역의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생태계의 실태 및 영향</a:t>
            </a:r>
            <a:r>
              <a:rPr lang="en-US" altLang="ko-KR" dirty="0" smtClean="0"/>
              <a:t>(2/2)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215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43000" y="1431227"/>
          <a:ext cx="5240337" cy="6754205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02673"/>
                <a:gridCol w="1698171"/>
                <a:gridCol w="2939493"/>
              </a:tblGrid>
              <a:tr h="1796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실태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과제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745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공공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정책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예산 규모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총 예산규모</a:t>
                      </a:r>
                      <a:r>
                        <a:rPr lang="en-US" altLang="ko-KR" sz="1100" dirty="0" smtClean="0"/>
                        <a:t>: 426 </a:t>
                      </a:r>
                      <a:r>
                        <a:rPr lang="ko-KR" altLang="en-US" sz="1100" dirty="0" err="1" smtClean="0"/>
                        <a:t>천만원</a:t>
                      </a:r>
                      <a:endParaRPr lang="ko-KR" altLang="en-US" sz="1100" dirty="0" smtClean="0"/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자체예산</a:t>
                      </a:r>
                      <a:r>
                        <a:rPr lang="en-US" altLang="ko-KR" sz="1100" dirty="0" smtClean="0"/>
                        <a:t>: 158 </a:t>
                      </a:r>
                      <a:r>
                        <a:rPr lang="ko-KR" altLang="en-US" sz="1100" dirty="0" err="1" smtClean="0"/>
                        <a:t>천만원</a:t>
                      </a:r>
                      <a:r>
                        <a:rPr lang="ko-KR" altLang="en-US" sz="1100" dirty="0" smtClean="0"/>
                        <a:t> 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조례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부천시 </a:t>
                      </a:r>
                      <a:r>
                        <a:rPr lang="en-US" altLang="ko-KR" sz="1100" dirty="0" smtClean="0"/>
                        <a:t>SE</a:t>
                      </a:r>
                      <a:r>
                        <a:rPr lang="ko-KR" altLang="en-US" sz="1100" dirty="0" smtClean="0"/>
                        <a:t>육성 및 육성 지원에 관한 조례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부천시 공유재산 관리 조례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부천시 </a:t>
                      </a:r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제품 구매 촉진 및 판로지원에 관한 조례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준비 중</a:t>
                      </a:r>
                      <a:r>
                        <a:rPr lang="en-US" altLang="ko-KR" sz="1100" dirty="0" smtClean="0"/>
                        <a:t>)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전담 부서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신규 </a:t>
                      </a:r>
                      <a:r>
                        <a:rPr lang="ko-KR" altLang="en-US" sz="1100" dirty="0" err="1" smtClean="0"/>
                        <a:t>사회적기업의</a:t>
                      </a:r>
                      <a:r>
                        <a:rPr lang="ko-KR" altLang="en-US" sz="1100" dirty="0" smtClean="0"/>
                        <a:t> 성장 확산 </a:t>
                      </a:r>
                      <a:r>
                        <a:rPr lang="en-US" altLang="ko-KR" sz="1100" dirty="0" smtClean="0"/>
                        <a:t>: ’09</a:t>
                      </a:r>
                      <a:r>
                        <a:rPr lang="ko-KR" altLang="en-US" sz="1100" dirty="0" smtClean="0"/>
                        <a:t>년 </a:t>
                      </a:r>
                      <a:r>
                        <a:rPr lang="en-US" altLang="ko-KR" sz="1100" dirty="0" smtClean="0"/>
                        <a:t>2</a:t>
                      </a:r>
                      <a:r>
                        <a:rPr lang="ko-KR" altLang="en-US" sz="1100" dirty="0" smtClean="0"/>
                        <a:t>개 → ’</a:t>
                      </a:r>
                      <a:r>
                        <a:rPr lang="en-US" altLang="ko-KR" sz="1100" dirty="0" smtClean="0"/>
                        <a:t>10</a:t>
                      </a:r>
                      <a:r>
                        <a:rPr lang="ko-KR" altLang="en-US" sz="1100" dirty="0" smtClean="0"/>
                        <a:t>년 </a:t>
                      </a:r>
                      <a:r>
                        <a:rPr lang="en-US" altLang="ko-KR" sz="1100" dirty="0" smtClean="0"/>
                        <a:t>11</a:t>
                      </a:r>
                      <a:r>
                        <a:rPr lang="ko-KR" altLang="en-US" sz="1100" dirty="0" smtClean="0"/>
                        <a:t>개 →‘</a:t>
                      </a:r>
                      <a:r>
                        <a:rPr lang="en-US" altLang="ko-KR" sz="1100" dirty="0" smtClean="0"/>
                        <a:t>11</a:t>
                      </a:r>
                      <a:r>
                        <a:rPr lang="ko-KR" altLang="en-US" sz="1100" dirty="0" smtClean="0"/>
                        <a:t>년 </a:t>
                      </a:r>
                      <a:r>
                        <a:rPr lang="en-US" altLang="ko-KR" sz="1100" dirty="0" smtClean="0"/>
                        <a:t>19</a:t>
                      </a:r>
                      <a:r>
                        <a:rPr lang="ko-KR" altLang="en-US" sz="1100" dirty="0" smtClean="0"/>
                        <a:t>개 → ’</a:t>
                      </a:r>
                      <a:r>
                        <a:rPr lang="en-US" altLang="ko-KR" sz="1100" dirty="0" smtClean="0"/>
                        <a:t>12</a:t>
                      </a:r>
                      <a:r>
                        <a:rPr lang="ko-KR" altLang="en-US" sz="1100" dirty="0" smtClean="0"/>
                        <a:t>년 </a:t>
                      </a:r>
                      <a:r>
                        <a:rPr lang="en-US" altLang="ko-KR" sz="1100" dirty="0" smtClean="0"/>
                        <a:t>32</a:t>
                      </a:r>
                      <a:r>
                        <a:rPr lang="ko-KR" altLang="en-US" sz="1100" dirty="0" smtClean="0"/>
                        <a:t>개</a:t>
                      </a:r>
                      <a:r>
                        <a:rPr lang="en-US" altLang="ko-KR" sz="1100" dirty="0" smtClean="0"/>
                        <a:t>(2012</a:t>
                      </a:r>
                      <a:r>
                        <a:rPr lang="ko-KR" altLang="en-US" sz="1100" dirty="0" smtClean="0"/>
                        <a:t>년 </a:t>
                      </a:r>
                      <a:r>
                        <a:rPr lang="en-US" altLang="ko-KR" sz="1100" dirty="0" smtClean="0"/>
                        <a:t>9</a:t>
                      </a:r>
                      <a:r>
                        <a:rPr lang="ko-KR" altLang="en-US" sz="1100" dirty="0" smtClean="0"/>
                        <a:t>월 기준</a:t>
                      </a:r>
                      <a:r>
                        <a:rPr lang="en-US" altLang="ko-KR" sz="1100" dirty="0" smtClean="0"/>
                        <a:t>, 36</a:t>
                      </a:r>
                      <a:r>
                        <a:rPr lang="ko-KR" altLang="en-US" sz="1100" dirty="0" smtClean="0"/>
                        <a:t>개</a:t>
                      </a:r>
                      <a:r>
                        <a:rPr lang="en-US" altLang="ko-KR" sz="1100" dirty="0" smtClean="0"/>
                        <a:t>)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● </a:t>
                      </a:r>
                      <a:r>
                        <a:rPr lang="ko-KR" altLang="en-US" sz="1100" dirty="0" smtClean="0"/>
                        <a:t>다양한 영역에서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생태계가 태동하는 데 견인차 역할을 수행 중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SE </a:t>
                      </a:r>
                      <a:r>
                        <a:rPr lang="ko-KR" altLang="en-US" sz="1100" dirty="0" smtClean="0"/>
                        <a:t>지원 센터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공공시장의 조성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지원 공간 등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→ 증진요인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err="1" smtClean="0"/>
                        <a:t>지자체장의</a:t>
                      </a:r>
                      <a:r>
                        <a:rPr lang="ko-KR" altLang="en-US" sz="1100" dirty="0" smtClean="0"/>
                        <a:t> 적극적인 인지와 재원 투자</a:t>
                      </a:r>
                    </a:p>
                    <a:p>
                      <a:pPr algn="l" latinLnBrk="0"/>
                      <a:r>
                        <a:rPr lang="ko-KR" altLang="en-US" sz="1100" dirty="0" smtClean="0"/>
                        <a:t>저해요인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행정부서 간 칸막이와 인식부족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특히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공공구매의 경우</a:t>
                      </a:r>
                      <a:r>
                        <a:rPr lang="en-US" altLang="ko-KR" sz="1100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52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금융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자본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사회적 금융지원 조직이나 관련 사업 없음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자체 자본 역량을 기반으로 </a:t>
                      </a:r>
                      <a:r>
                        <a:rPr lang="ko-KR" altLang="en-US" sz="1100" dirty="0" err="1" smtClean="0"/>
                        <a:t>사회적기업으로</a:t>
                      </a:r>
                      <a:r>
                        <a:rPr lang="ko-KR" altLang="en-US" sz="1100" dirty="0" smtClean="0"/>
                        <a:t> 성장하는 경우가 매우 미흡함</a:t>
                      </a:r>
                      <a:r>
                        <a:rPr lang="en-US" altLang="ko-KR" sz="1100" dirty="0" smtClean="0"/>
                        <a:t>.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● </a:t>
                      </a:r>
                      <a:r>
                        <a:rPr lang="ko-KR" altLang="en-US" sz="1100" dirty="0" smtClean="0"/>
                        <a:t>창업기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자체 자본 활용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smtClean="0"/>
                        <a:t>자활공동체 적립금 등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나눔과 돌봄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err="1" smtClean="0"/>
                        <a:t>희망나눔</a:t>
                      </a:r>
                      <a:r>
                        <a:rPr lang="en-US" altLang="ko-KR" sz="1100" dirty="0" smtClean="0"/>
                        <a:t>)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● </a:t>
                      </a:r>
                      <a:r>
                        <a:rPr lang="ko-KR" altLang="en-US" sz="1100" dirty="0" smtClean="0"/>
                        <a:t>성장기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지역 외부의 사회적 금융 자본 이용</a:t>
                      </a:r>
                      <a:r>
                        <a:rPr lang="en-US" altLang="ko-KR" sz="1100" dirty="0" smtClean="0"/>
                        <a:t>:‘</a:t>
                      </a:r>
                      <a:r>
                        <a:rPr lang="ko-KR" altLang="en-US" sz="1100" dirty="0" err="1" smtClean="0"/>
                        <a:t>크린서비스</a:t>
                      </a:r>
                      <a:r>
                        <a:rPr lang="ko-KR" altLang="en-US" sz="1100" dirty="0" smtClean="0"/>
                        <a:t> 청</a:t>
                      </a:r>
                      <a:r>
                        <a:rPr lang="en-US" altLang="ko-KR" sz="1100" dirty="0" smtClean="0"/>
                        <a:t>- </a:t>
                      </a:r>
                      <a:r>
                        <a:rPr lang="ko-KR" altLang="en-US" sz="1100" dirty="0" smtClean="0"/>
                        <a:t>함께 일하는 재단의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육성자금 대부 사업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중앙 정부 및 지방정부의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인건비 지원사업을 기회 </a:t>
                      </a:r>
                      <a:r>
                        <a:rPr lang="ko-KR" altLang="en-US" sz="1100" dirty="0" err="1" smtClean="0"/>
                        <a:t>로</a:t>
                      </a:r>
                      <a:r>
                        <a:rPr lang="ko-KR" altLang="en-US" sz="1100" dirty="0" smtClean="0"/>
                        <a:t> </a:t>
                      </a:r>
                      <a:r>
                        <a:rPr lang="ko-KR" altLang="en-US" sz="1100" dirty="0" err="1" smtClean="0"/>
                        <a:t>사회적기업으로</a:t>
                      </a:r>
                      <a:r>
                        <a:rPr lang="ko-KR" altLang="en-US" sz="1100" dirty="0" smtClean="0"/>
                        <a:t> 전환하는 경우가 많음</a:t>
                      </a:r>
                      <a:r>
                        <a:rPr lang="en-US" altLang="ko-KR" sz="1100" dirty="0" smtClean="0"/>
                        <a:t>: </a:t>
                      </a:r>
                      <a:r>
                        <a:rPr lang="ko-KR" altLang="en-US" sz="1100" dirty="0" err="1" smtClean="0"/>
                        <a:t>예비사회적기업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마을기업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err="1" smtClean="0"/>
                        <a:t>부천형</a:t>
                      </a:r>
                      <a:r>
                        <a:rPr lang="ko-KR" altLang="en-US" sz="1100" dirty="0" smtClean="0"/>
                        <a:t>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0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기타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스타 </a:t>
                      </a:r>
                      <a:r>
                        <a:rPr lang="ko-KR" altLang="en-US" sz="1100" dirty="0" err="1" smtClean="0"/>
                        <a:t>사회적기업</a:t>
                      </a:r>
                      <a:r>
                        <a:rPr lang="ko-KR" altLang="en-US" sz="1100" dirty="0" smtClean="0"/>
                        <a:t> 영입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문화 공연 </a:t>
                      </a:r>
                      <a:r>
                        <a:rPr lang="en-US" altLang="ko-KR" sz="1100" dirty="0" smtClean="0"/>
                        <a:t>SE: </a:t>
                      </a:r>
                      <a:r>
                        <a:rPr lang="ko-KR" altLang="en-US" sz="1100" dirty="0" smtClean="0"/>
                        <a:t>노리단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/>
                      <a:r>
                        <a:rPr lang="ko-KR" altLang="en-US" sz="1100" dirty="0" smtClean="0"/>
                        <a:t>● 지역사회 </a:t>
                      </a:r>
                      <a:r>
                        <a:rPr lang="ko-KR" altLang="en-US" sz="1100" dirty="0" err="1" smtClean="0"/>
                        <a:t>사회적기업의</a:t>
                      </a:r>
                      <a:r>
                        <a:rPr lang="ko-KR" altLang="en-US" sz="1100" dirty="0" smtClean="0"/>
                        <a:t> 발전에 미치는 영향 미흡함</a:t>
                      </a:r>
                      <a:r>
                        <a:rPr lang="en-US" altLang="ko-KR" sz="1100" dirty="0" smtClean="0"/>
                        <a:t>.</a:t>
                      </a:r>
                    </a:p>
                    <a:p>
                      <a:pPr algn="l" latinLnBrk="0"/>
                      <a:r>
                        <a:rPr lang="en-US" altLang="ko-KR" sz="1100" dirty="0" smtClean="0"/>
                        <a:t>­ </a:t>
                      </a:r>
                      <a:r>
                        <a:rPr lang="ko-KR" altLang="en-US" sz="1100" dirty="0" smtClean="0"/>
                        <a:t>역으로 지역 내 문화 관련 </a:t>
                      </a:r>
                      <a:r>
                        <a:rPr lang="en-US" altLang="ko-KR" sz="1100" dirty="0" smtClean="0"/>
                        <a:t>SE</a:t>
                      </a:r>
                      <a:r>
                        <a:rPr lang="ko-KR" altLang="en-US" sz="1100" dirty="0" smtClean="0"/>
                        <a:t>의 소외감으로 작용</a:t>
                      </a:r>
                      <a:r>
                        <a:rPr lang="en-US" altLang="ko-KR" sz="1100" dirty="0" smtClean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2711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 bwMode="auto">
          <a:xfrm>
            <a:off x="420405" y="1523050"/>
            <a:ext cx="5180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부천시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자치구 사회적 경제 공급 생태계 분석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216</a:t>
            </a:fld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286555" y="1463675"/>
            <a:ext cx="785793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Worksheet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8" y="1150938"/>
            <a:ext cx="465136" cy="383423"/>
          </a:xfrm>
          <a:prstGeom prst="rect">
            <a:avLst/>
          </a:prstGeom>
        </p:spPr>
      </p:pic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143000" y="2265528"/>
          <a:ext cx="5240337" cy="6260744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02673"/>
                <a:gridCol w="1698171"/>
                <a:gridCol w="2939493"/>
              </a:tblGrid>
              <a:tr h="3265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실태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과제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83547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3547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3547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3547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41891" y="1483168"/>
            <a:ext cx="870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b="1" dirty="0" smtClean="0">
                <a:latin typeface="+mn-ea"/>
                <a:ea typeface="+mn-ea"/>
              </a:rPr>
              <a:t>1) </a:t>
            </a:r>
            <a:r>
              <a:rPr lang="ko-KR" altLang="en-US" sz="1200" b="1" dirty="0" err="1" smtClean="0">
                <a:latin typeface="+mn-ea"/>
                <a:ea typeface="+mn-ea"/>
              </a:rPr>
              <a:t>지역명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endParaRPr lang="ko-KR" altLang="en-US" sz="1200" b="1" dirty="0" smtClean="0">
              <a:latin typeface="+mn-ea"/>
              <a:ea typeface="+mn-ea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1912643" y="1688917"/>
            <a:ext cx="4333775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34531" y="1797021"/>
            <a:ext cx="970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  <a:ea typeface="+mn-ea"/>
              </a:rPr>
              <a:t>2) </a:t>
            </a:r>
            <a:r>
              <a:rPr lang="ko-KR" altLang="en-US" sz="1200" b="1" dirty="0" smtClean="0">
                <a:latin typeface="+mn-ea"/>
                <a:ea typeface="+mn-ea"/>
              </a:rPr>
              <a:t>분석내용</a:t>
            </a:r>
            <a:r>
              <a:rPr lang="en-US" altLang="ko-KR" sz="1200" b="1" dirty="0" smtClean="0">
                <a:latin typeface="+mn-ea"/>
                <a:ea typeface="+mn-ea"/>
              </a:rPr>
              <a:t>:</a:t>
            </a:r>
            <a:endParaRPr lang="ko-KR" altLang="en-US" sz="1200" b="1" dirty="0" smtClean="0">
              <a:latin typeface="+mn-ea"/>
              <a:ea typeface="+mn-ea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2007643" y="2026701"/>
            <a:ext cx="4238775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041400" y="1201350"/>
            <a:ext cx="43027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Step 2</a:t>
            </a:r>
            <a:r>
              <a:rPr kumimoji="0" lang="en-US" altLang="ko-KR" sz="1200" dirty="0">
                <a:solidFill>
                  <a:srgbClr val="000000"/>
                </a:solidFill>
              </a:rPr>
              <a:t>. </a:t>
            </a:r>
            <a:r>
              <a:rPr kumimoji="0" lang="ko-KR" altLang="en-US" sz="1200" dirty="0">
                <a:solidFill>
                  <a:srgbClr val="000000"/>
                </a:solidFill>
              </a:rPr>
              <a:t>자신이 속한 지역의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>
                <a:solidFill>
                  <a:srgbClr val="000000"/>
                </a:solidFill>
              </a:rPr>
              <a:t> 생태계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실태를 작성합니다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</a:t>
            </a:r>
            <a:endParaRPr kumimoji="0" lang="ko-KR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자치구 사회적 경제 공급 생태계 분석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217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286555" y="1463675"/>
            <a:ext cx="785793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Worksheet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8" y="1150938"/>
            <a:ext cx="465136" cy="383423"/>
          </a:xfrm>
          <a:prstGeom prst="rect">
            <a:avLst/>
          </a:prstGeom>
        </p:spPr>
      </p:pic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143000" y="1381787"/>
          <a:ext cx="5240337" cy="7062597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02673"/>
                <a:gridCol w="1698171"/>
                <a:gridCol w="2939493"/>
              </a:tblGrid>
              <a:tr h="3048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실태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과제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8942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2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2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2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자치구 사회적 경제 공급 생태계 분석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218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277813" y="1463675"/>
            <a:ext cx="8032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자치구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 경제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공급 생태계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분석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41400" y="1339850"/>
            <a:ext cx="43204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Step </a:t>
            </a:r>
            <a:r>
              <a:rPr kumimoji="0" lang="en-US" altLang="ko-KR" sz="1200" b="1" dirty="0" smtClean="0">
                <a:solidFill>
                  <a:srgbClr val="000000"/>
                </a:solidFill>
              </a:rPr>
              <a:t>3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자신이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속한 지역의 </a:t>
            </a:r>
            <a:r>
              <a:rPr kumimoji="0" lang="ko-KR" altLang="en-US" sz="1200" dirty="0" err="1" smtClean="0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생태계 우선순위 과제 도출</a:t>
            </a:r>
            <a:endParaRPr kumimoji="0" lang="ko-KR" altLang="en-US" sz="1200" dirty="0">
              <a:solidFill>
                <a:srgbClr val="000000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81088" y="2171700"/>
            <a:ext cx="5184576" cy="4536504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35" y="2280876"/>
            <a:ext cx="4755082" cy="433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1280069" y="3875182"/>
            <a:ext cx="4755082" cy="1512168"/>
          </a:xfrm>
          <a:prstGeom prst="rect">
            <a:avLst/>
          </a:prstGeom>
          <a:noFill/>
          <a:ln w="76200">
            <a:solidFill>
              <a:srgbClr val="BF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1081088" y="1616849"/>
            <a:ext cx="49540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 dirty="0" smtClean="0">
                <a:solidFill>
                  <a:srgbClr val="000000"/>
                </a:solidFill>
              </a:rPr>
              <a:t>→ 자신이 </a:t>
            </a:r>
            <a:r>
              <a:rPr kumimoji="0" lang="ko-KR" altLang="en-US" sz="1200" dirty="0">
                <a:solidFill>
                  <a:srgbClr val="000000"/>
                </a:solidFill>
              </a:rPr>
              <a:t>속한 지역의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>
                <a:solidFill>
                  <a:srgbClr val="000000"/>
                </a:solidFill>
              </a:rPr>
              <a:t> 생태계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우선순위 과제를 도출합니다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</a:t>
            </a:r>
            <a:endParaRPr kumimoji="0" lang="en-US" altLang="ko-KR" sz="1200" dirty="0">
              <a:solidFill>
                <a:srgbClr val="000000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 rot="900000">
            <a:off x="5108995" y="2445557"/>
            <a:ext cx="1318488" cy="34882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Sample</a:t>
            </a:r>
            <a:endParaRPr lang="ko-KR" altLang="en-US" sz="1400" b="1" dirty="0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8" y="1150938"/>
            <a:ext cx="465136" cy="383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  <p:extLst>
      <p:ext uri="{BB962C8B-B14F-4D97-AF65-F5344CB8AC3E}">
        <p14:creationId xmlns="" xmlns:p14="http://schemas.microsoft.com/office/powerpoint/2010/main" val="356939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사회적경제의</a:t>
            </a:r>
            <a:r>
              <a:rPr dirty="0" smtClean="0"/>
              <a:t> 의의와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FF746E-1171-49E7-AB42-CAF46A08C6A2}" type="slidenum">
              <a:rPr lang="ko-KR" altLang="en-US" smtClean="0"/>
              <a:pPr>
                <a:defRPr/>
              </a:pPr>
              <a:t>22</a:t>
            </a:fld>
            <a:endParaRPr lang="ko-KR" altLang="en-US" dirty="0"/>
          </a:p>
        </p:txBody>
      </p:sp>
      <p:grpSp>
        <p:nvGrpSpPr>
          <p:cNvPr id="33796" name="그룹 13"/>
          <p:cNvGrpSpPr>
            <a:grpSpLocks/>
          </p:cNvGrpSpPr>
          <p:nvPr/>
        </p:nvGrpSpPr>
        <p:grpSpPr bwMode="auto">
          <a:xfrm>
            <a:off x="296863" y="1158875"/>
            <a:ext cx="750887" cy="858838"/>
            <a:chOff x="751015" y="7372392"/>
            <a:chExt cx="752014" cy="859651"/>
          </a:xfrm>
        </p:grpSpPr>
        <p:sp>
          <p:nvSpPr>
            <p:cNvPr id="15" name="TextBox 14"/>
            <p:cNvSpPr txBox="1"/>
            <p:nvPr/>
          </p:nvSpPr>
          <p:spPr>
            <a:xfrm>
              <a:off x="751015" y="7677481"/>
              <a:ext cx="752014" cy="554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경제운동의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선구자</a:t>
              </a:r>
            </a:p>
          </p:txBody>
        </p:sp>
        <p:pic>
          <p:nvPicPr>
            <p:cNvPr id="33806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1346200"/>
            <a:ext cx="1941512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1125538" y="3563938"/>
            <a:ext cx="18827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>
                <a:solidFill>
                  <a:srgbClr val="000000"/>
                </a:solidFill>
              </a:rPr>
              <a:t>Robert Owen(1777~1858)</a:t>
            </a:r>
            <a:endParaRPr kumimoji="0" lang="ko-KR" altLang="en-US" sz="1200" b="1">
              <a:solidFill>
                <a:srgbClr val="000000"/>
              </a:solidFill>
            </a:endParaRPr>
          </a:p>
        </p:txBody>
      </p:sp>
      <p:pic>
        <p:nvPicPr>
          <p:cNvPr id="33799" name="그림 36" descr="rochdale-pioneers-0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573213"/>
            <a:ext cx="2919413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TextBox 10"/>
          <p:cNvSpPr txBox="1">
            <a:spLocks noChangeArrowheads="1"/>
          </p:cNvSpPr>
          <p:nvPr/>
        </p:nvSpPr>
        <p:spPr bwMode="auto">
          <a:xfrm>
            <a:off x="4133850" y="3563938"/>
            <a:ext cx="18399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>
                <a:solidFill>
                  <a:srgbClr val="000000"/>
                </a:solidFill>
              </a:rPr>
              <a:t>Rochdale Pioneers(1844)</a:t>
            </a:r>
            <a:endParaRPr kumimoji="0" lang="ko-KR" altLang="en-US" sz="1200" b="1">
              <a:solidFill>
                <a:srgbClr val="000000"/>
              </a:solidFill>
            </a:endParaRPr>
          </a:p>
        </p:txBody>
      </p:sp>
      <p:sp>
        <p:nvSpPr>
          <p:cNvPr id="33801" name="TextBox 11"/>
          <p:cNvSpPr txBox="1">
            <a:spLocks noChangeArrowheads="1"/>
          </p:cNvSpPr>
          <p:nvPr/>
        </p:nvSpPr>
        <p:spPr bwMode="auto">
          <a:xfrm>
            <a:off x="3932238" y="1254125"/>
            <a:ext cx="22431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>
                <a:solidFill>
                  <a:srgbClr val="000000"/>
                </a:solidFill>
              </a:rPr>
              <a:t>영국의</a:t>
            </a:r>
            <a:r>
              <a:rPr kumimoji="0" lang="en-US" altLang="ko-KR" sz="1200" b="1">
                <a:solidFill>
                  <a:srgbClr val="000000"/>
                </a:solidFill>
              </a:rPr>
              <a:t> </a:t>
            </a:r>
            <a:r>
              <a:rPr kumimoji="0" lang="ko-KR" altLang="en-US" sz="1200" b="1">
                <a:solidFill>
                  <a:srgbClr val="000000"/>
                </a:solidFill>
              </a:rPr>
              <a:t>소비자협동조합 운동 탄생</a:t>
            </a:r>
          </a:p>
        </p:txBody>
      </p:sp>
      <p:sp>
        <p:nvSpPr>
          <p:cNvPr id="40" name="오른쪽 화살표 39"/>
          <p:cNvSpPr/>
          <p:nvPr/>
        </p:nvSpPr>
        <p:spPr>
          <a:xfrm>
            <a:off x="3271838" y="1838325"/>
            <a:ext cx="242887" cy="1022350"/>
          </a:xfrm>
          <a:prstGeom prst="rightArrow">
            <a:avLst>
              <a:gd name="adj1" fmla="val 69197"/>
              <a:gd name="adj2" fmla="val 62094"/>
            </a:avLst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solidFill>
                <a:sysClr val="window" lastClr="FFFFFF"/>
              </a:solidFill>
            </a:endParaRPr>
          </a:p>
        </p:txBody>
      </p:sp>
      <p:sp>
        <p:nvSpPr>
          <p:cNvPr id="33803" name="TextBox 7"/>
          <p:cNvSpPr txBox="1">
            <a:spLocks noChangeArrowheads="1"/>
          </p:cNvSpPr>
          <p:nvPr/>
        </p:nvSpPr>
        <p:spPr bwMode="auto">
          <a:xfrm>
            <a:off x="1115328" y="3884613"/>
            <a:ext cx="2156510" cy="22669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92075" indent="-92075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∙ 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초기 사회적 경제는 자본주의를 대체하는 유토피아적 공동체 운동에서 비롯되어 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18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세기 후반부터 시작됨</a:t>
            </a:r>
            <a:endParaRPr kumimoji="0" lang="en-US" altLang="ko-KR" sz="1200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defTabSz="914400" eaLnBrk="1" latinLnBrk="0" hangingPunct="1">
              <a:spcBef>
                <a:spcPct val="0"/>
              </a:spcBef>
              <a:buFontTx/>
              <a:buNone/>
            </a:pPr>
            <a:endParaRPr kumimoji="0" lang="en-US" altLang="ko-KR" sz="1200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∙ 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이 운동의 선구자인 로버트 </a:t>
            </a:r>
            <a:r>
              <a:rPr kumimoji="0" lang="ko-KR" altLang="en-US" sz="1200" dirty="0" err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오웬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(Robert Owen, 1777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～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1858)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은 미국에서 뉴 하모니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(New Harmony)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라는 노동공동체를 실험함</a:t>
            </a:r>
            <a:endParaRPr kumimoji="0" lang="en-US" altLang="ko-KR" sz="1200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804" name="TextBox 7"/>
          <p:cNvSpPr txBox="1">
            <a:spLocks noChangeArrowheads="1"/>
          </p:cNvSpPr>
          <p:nvPr/>
        </p:nvSpPr>
        <p:spPr bwMode="auto">
          <a:xfrm>
            <a:off x="3594101" y="3884613"/>
            <a:ext cx="2908300" cy="22669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92075" indent="-92075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∙ </a:t>
            </a:r>
            <a:r>
              <a:rPr kumimoji="0" lang="ko-KR" altLang="en-US" sz="1200" dirty="0" err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오웬의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 사상은 영국에서 소비자 협동조합 운동이 탄생하는 데 영향을 미쳤으며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, 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이 영향으로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1844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년 </a:t>
            </a:r>
            <a:r>
              <a:rPr kumimoji="0" lang="ko-KR" altLang="en-US" sz="1200" dirty="0" err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로치데일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(</a:t>
            </a:r>
            <a:r>
              <a:rPr kumimoji="0" lang="en-US" altLang="ko-KR" sz="1200" dirty="0" err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Rochdale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)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의 공정개척자 회사가 설립됨</a:t>
            </a:r>
            <a:endParaRPr kumimoji="0" lang="en-US" altLang="ko-KR" sz="1200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defTabSz="914400" eaLnBrk="1" latinLnBrk="0" hangingPunct="1">
              <a:spcBef>
                <a:spcPct val="0"/>
              </a:spcBef>
              <a:buFontTx/>
              <a:buNone/>
            </a:pPr>
            <a:endParaRPr kumimoji="0" lang="en-US" altLang="ko-KR" sz="1200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∙ </a:t>
            </a:r>
            <a:r>
              <a:rPr kumimoji="0" lang="ko-KR" altLang="en-US" sz="1200" dirty="0" err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로치데일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(</a:t>
            </a:r>
            <a:r>
              <a:rPr kumimoji="0" lang="en-US" altLang="ko-KR" sz="1200" dirty="0" err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Rochdale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)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은 노동자가 출자하여 식료품과 의류 등의 상품을 공동으로 구매하고 유통하는 가게이며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, 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최초의 상호부조에 기초한 소비자 조직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(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협동조합</a:t>
            </a:r>
            <a:r>
              <a: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)</a:t>
            </a:r>
            <a:r>
              <a:rPr kumimoji="0" lang="ko-KR" altLang="en-US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임</a:t>
            </a:r>
            <a:endParaRPr kumimoji="0" lang="en-US" altLang="ko-KR" sz="1200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4.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220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7" name="오각형 26"/>
          <p:cNvSpPr/>
          <p:nvPr/>
        </p:nvSpPr>
        <p:spPr bwMode="auto">
          <a:xfrm>
            <a:off x="1049338" y="1290638"/>
            <a:ext cx="1156641" cy="865187"/>
          </a:xfrm>
          <a:prstGeom prst="homePlate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의제설정</a:t>
            </a:r>
          </a:p>
        </p:txBody>
      </p:sp>
      <p:sp>
        <p:nvSpPr>
          <p:cNvPr id="34" name="갈매기형 수장 33"/>
          <p:cNvSpPr/>
          <p:nvPr/>
        </p:nvSpPr>
        <p:spPr bwMode="auto">
          <a:xfrm>
            <a:off x="1851116" y="1290638"/>
            <a:ext cx="1453149" cy="865187"/>
          </a:xfrm>
          <a:prstGeom prst="chevron">
            <a:avLst/>
          </a:prstGeom>
          <a:solidFill>
            <a:srgbClr val="C0504D">
              <a:lumMod val="75000"/>
            </a:srgbClr>
          </a:solidFill>
          <a:ln w="76200">
            <a:solidFill>
              <a:srgbClr val="C0504D">
                <a:lumMod val="75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국내외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유사사례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연구</a:t>
            </a:r>
          </a:p>
        </p:txBody>
      </p:sp>
      <p:sp>
        <p:nvSpPr>
          <p:cNvPr id="35" name="갈매기형 수장 34"/>
          <p:cNvSpPr/>
          <p:nvPr/>
        </p:nvSpPr>
        <p:spPr bwMode="auto">
          <a:xfrm>
            <a:off x="291895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지원사업 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기획서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작성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6" name="갈매기형 수장 35"/>
          <p:cNvSpPr/>
          <p:nvPr/>
        </p:nvSpPr>
        <p:spPr bwMode="auto">
          <a:xfrm>
            <a:off x="399390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작성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7" name="갈매기형 수장 36"/>
          <p:cNvSpPr/>
          <p:nvPr/>
        </p:nvSpPr>
        <p:spPr bwMode="auto">
          <a:xfrm>
            <a:off x="5068853" y="1290638"/>
            <a:ext cx="1433547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발표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41991" name="직사각형 28"/>
          <p:cNvSpPr>
            <a:spLocks noChangeArrowheads="1"/>
          </p:cNvSpPr>
          <p:nvPr/>
        </p:nvSpPr>
        <p:spPr bwMode="auto">
          <a:xfrm>
            <a:off x="1080918" y="2346325"/>
            <a:ext cx="5129213" cy="5929312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509416" y="2485231"/>
            <a:ext cx="20377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r>
              <a:rPr lang="en-US" altLang="ko-KR" sz="1200" b="1" dirty="0" smtClean="0"/>
              <a:t>2</a:t>
            </a:r>
            <a:r>
              <a:rPr lang="ko-KR" altLang="en-US" sz="1200" b="1" dirty="0" smtClean="0"/>
              <a:t>단계</a:t>
            </a:r>
            <a:r>
              <a:rPr lang="en-US" altLang="ko-KR" sz="1200" b="1" dirty="0" smtClean="0"/>
              <a:t>: </a:t>
            </a:r>
            <a:r>
              <a:rPr lang="ko-KR" altLang="en-US" sz="1200" b="1" dirty="0" smtClean="0"/>
              <a:t>국내외 유사사례 연구</a:t>
            </a:r>
            <a:endParaRPr lang="ko-KR" altLang="en-US" sz="1200" b="1" dirty="0"/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910138" y="2826543"/>
            <a:ext cx="78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작성자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소속지역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41994" name="TextBox 13"/>
          <p:cNvSpPr txBox="1">
            <a:spLocks noChangeArrowheads="1"/>
          </p:cNvSpPr>
          <p:nvPr/>
        </p:nvSpPr>
        <p:spPr bwMode="auto">
          <a:xfrm>
            <a:off x="1420812" y="3427413"/>
            <a:ext cx="90441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buNone/>
            </a:pPr>
            <a:r>
              <a:rPr lang="ko-KR" altLang="en-US" sz="1200" b="1" dirty="0" smtClean="0"/>
              <a:t>사례연구 </a:t>
            </a:r>
            <a:r>
              <a:rPr lang="en-US" altLang="ko-KR" sz="1200" b="1" dirty="0" smtClean="0"/>
              <a:t>1.</a:t>
            </a:r>
          </a:p>
        </p:txBody>
      </p:sp>
      <p:sp>
        <p:nvSpPr>
          <p:cNvPr id="33" name="모서리가 둥근 직사각형 32"/>
          <p:cNvSpPr/>
          <p:nvPr/>
        </p:nvSpPr>
        <p:spPr>
          <a:xfrm rot="867957">
            <a:off x="5221288" y="2413000"/>
            <a:ext cx="1101725" cy="265113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Sample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420812" y="5562601"/>
            <a:ext cx="90441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buNone/>
            </a:pPr>
            <a:r>
              <a:rPr lang="ko-KR" altLang="en-US" sz="1200" b="1" dirty="0" smtClean="0"/>
              <a:t>사례연구 </a:t>
            </a:r>
            <a:r>
              <a:rPr lang="en-US" altLang="ko-KR" sz="1200" b="1" dirty="0"/>
              <a:t>2</a:t>
            </a:r>
            <a:r>
              <a:rPr lang="en-US" altLang="ko-KR" sz="1200" b="1" dirty="0" smtClean="0"/>
              <a:t>.</a:t>
            </a:r>
          </a:p>
        </p:txBody>
      </p:sp>
      <p:cxnSp>
        <p:nvCxnSpPr>
          <p:cNvPr id="5" name="직선 연결선 4"/>
          <p:cNvCxnSpPr/>
          <p:nvPr/>
        </p:nvCxnSpPr>
        <p:spPr>
          <a:xfrm>
            <a:off x="1627658" y="3878317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>
            <a:off x="1627658" y="4146331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1627658" y="4430110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1627658" y="4655809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627658" y="4923823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1627658" y="5207602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627658" y="6069729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1627658" y="6337743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1627658" y="6621522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1627658" y="6847221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>
            <a:off x="1627658" y="7115235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1627658" y="7399014"/>
            <a:ext cx="437900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그림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8" y="1150938"/>
            <a:ext cx="465136" cy="3834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4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9CFCB8-516C-4823-882F-43CA512D8D70}" type="slidenum">
              <a:rPr lang="ko-KR" altLang="en-US" smtClean="0"/>
              <a:pPr>
                <a:defRPr/>
              </a:pPr>
              <a:t>221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344488" y="446088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44488" y="303213"/>
            <a:ext cx="1439862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2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F77D83-2F26-4CC9-81A6-29AA97E11456}" type="slidenum">
              <a:rPr lang="ko-KR" altLang="en-US" smtClean="0"/>
              <a:pPr>
                <a:defRPr/>
              </a:pPr>
              <a:t>222</a:t>
            </a:fld>
            <a:endParaRPr lang="ko-KR" altLang="en-US" dirty="0"/>
          </a:p>
        </p:txBody>
      </p:sp>
      <p:pic>
        <p:nvPicPr>
          <p:cNvPr id="214019" name="그림 3" descr="여럿이함ㄲ[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6858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>
              <a:defRPr/>
            </a:pPr>
            <a:r>
              <a:rPr lang="en-US" altLang="ko-KR" sz="3200" dirty="0" smtClean="0">
                <a:latin typeface="Georgia" pitchFamily="18" charset="0"/>
              </a:rPr>
              <a:t>Module 5.</a:t>
            </a:r>
            <a:r>
              <a:rPr lang="ko-KR" altLang="en-US" sz="3200" dirty="0">
                <a:latin typeface="Georgia" pitchFamily="18" charset="0"/>
              </a:rPr>
              <a:t> </a:t>
            </a:r>
            <a:r>
              <a:rPr lang="en-US" altLang="ko-KR" sz="3200" dirty="0" smtClean="0">
                <a:latin typeface="Georgia" pitchFamily="18" charset="0"/>
              </a:rPr>
              <a:t/>
            </a:r>
            <a:br>
              <a:rPr lang="en-US" altLang="ko-KR" sz="3200" dirty="0" smtClean="0">
                <a:latin typeface="Georgia" pitchFamily="18" charset="0"/>
              </a:rPr>
            </a:br>
            <a:r>
              <a:rPr lang="ko-KR" altLang="en-US" sz="3200" dirty="0" err="1" smtClean="0">
                <a:latin typeface="Georgia" pitchFamily="18" charset="0"/>
              </a:rPr>
              <a:t>사회적경제</a:t>
            </a:r>
            <a:r>
              <a:rPr lang="ko-KR" altLang="en-US" sz="3200" dirty="0" smtClean="0">
                <a:latin typeface="Georgia" pitchFamily="18" charset="0"/>
              </a:rPr>
              <a:t> </a:t>
            </a:r>
            <a:r>
              <a:rPr lang="ko-KR" altLang="en-US" sz="3200" dirty="0">
                <a:latin typeface="Georgia" pitchFamily="18" charset="0"/>
              </a:rPr>
              <a:t>지원사업 </a:t>
            </a:r>
            <a:r>
              <a:rPr lang="en-US" altLang="ko-KR" sz="3200" dirty="0" smtClean="0">
                <a:latin typeface="Georgia" pitchFamily="18" charset="0"/>
              </a:rPr>
              <a:t/>
            </a:r>
            <a:br>
              <a:rPr lang="en-US" altLang="ko-KR" sz="3200" dirty="0" smtClean="0">
                <a:latin typeface="Georgia" pitchFamily="18" charset="0"/>
              </a:rPr>
            </a:br>
            <a:r>
              <a:rPr lang="en-US" altLang="ko-KR" sz="3200" dirty="0" smtClean="0">
                <a:latin typeface="Georgia" pitchFamily="18" charset="0"/>
              </a:rPr>
              <a:t>Action </a:t>
            </a:r>
            <a:r>
              <a:rPr lang="en-US" altLang="ko-KR" sz="3200" dirty="0">
                <a:latin typeface="Georgia" pitchFamily="18" charset="0"/>
              </a:rPr>
              <a:t>Plan </a:t>
            </a:r>
            <a:r>
              <a:rPr lang="ko-KR" altLang="en-US" sz="3200" dirty="0">
                <a:latin typeface="Georgia" pitchFamily="18" charset="0"/>
              </a:rPr>
              <a:t>수립</a:t>
            </a:r>
            <a:r>
              <a:rPr lang="en-US" altLang="ko-KR" sz="3200" dirty="0" smtClean="0">
                <a:latin typeface="Georgia" pitchFamily="18" charset="0"/>
              </a:rPr>
              <a:t/>
            </a:r>
            <a:br>
              <a:rPr lang="en-US" altLang="ko-KR" sz="3200" dirty="0" smtClean="0">
                <a:latin typeface="Georgia" pitchFamily="18" charset="0"/>
              </a:rPr>
            </a:br>
            <a:endParaRPr lang="ko-KR" altLang="en-US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7C5B60-08A0-4901-A07E-1E976174957B}" type="slidenum">
              <a:rPr lang="ko-KR" altLang="en-US"/>
              <a:pPr>
                <a:defRPr/>
              </a:pPr>
              <a:t>225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800225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6069" name="Content Placeholder 2"/>
          <p:cNvSpPr txBox="1">
            <a:spLocks/>
          </p:cNvSpPr>
          <p:nvPr/>
        </p:nvSpPr>
        <p:spPr bwMode="auto">
          <a:xfrm>
            <a:off x="509588" y="1782763"/>
            <a:ext cx="58451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buFont typeface="서울남산체 B" pitchFamily="18" charset="-127"/>
              <a:buAutoNum type="arabicPeriod"/>
            </a:pPr>
            <a:r>
              <a:rPr lang="ko-KR" altLang="en-US" sz="1400"/>
              <a:t>중간지원기관 활동가로서 어떤 역할을 하고</a:t>
            </a:r>
            <a:r>
              <a:rPr lang="en-US" altLang="ko-KR" sz="1400"/>
              <a:t>, </a:t>
            </a:r>
            <a:r>
              <a:rPr lang="ko-KR" altLang="en-US" sz="1400"/>
              <a:t>어떤 역량을 갖추어야 할 지 설명할 수 있다</a:t>
            </a:r>
            <a:r>
              <a:rPr lang="en-US" altLang="ko-KR" sz="1400"/>
              <a:t>.</a:t>
            </a:r>
          </a:p>
          <a:p>
            <a:pPr defTabSz="914400" eaLnBrk="1" latinLnBrk="0" hangingPunct="1">
              <a:buFont typeface="서울남산체 B" pitchFamily="18" charset="-127"/>
              <a:buAutoNum type="arabicPeriod"/>
            </a:pPr>
            <a:r>
              <a:rPr lang="ko-KR" altLang="en-US" sz="1400"/>
              <a:t>중간지원기관을 위한  </a:t>
            </a:r>
            <a:r>
              <a:rPr lang="en-US" altLang="ko-KR" sz="1400"/>
              <a:t>‘</a:t>
            </a:r>
            <a:r>
              <a:rPr lang="ko-KR" altLang="en-US" sz="1400"/>
              <a:t>지원사업 액션플랜</a:t>
            </a:r>
            <a:r>
              <a:rPr lang="en-US" altLang="ko-KR" sz="1400"/>
              <a:t>’</a:t>
            </a:r>
            <a:r>
              <a:rPr lang="ko-KR" altLang="en-US" sz="1400"/>
              <a:t>을 수립할</a:t>
            </a:r>
            <a:r>
              <a:rPr lang="en-US" altLang="ko-KR" sz="1400"/>
              <a:t> </a:t>
            </a:r>
            <a:r>
              <a:rPr lang="ko-KR" altLang="en-US" sz="1400"/>
              <a:t>수 있다</a:t>
            </a:r>
            <a:r>
              <a:rPr lang="en-US" altLang="ko-KR" sz="1400"/>
              <a:t>.</a:t>
            </a:r>
            <a:endParaRPr kumimoji="0" lang="ko-KR" altLang="en-US" sz="1400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95421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6072" name="Content Placeholder 2"/>
          <p:cNvSpPr txBox="1">
            <a:spLocks/>
          </p:cNvSpPr>
          <p:nvPr/>
        </p:nvSpPr>
        <p:spPr bwMode="auto">
          <a:xfrm>
            <a:off x="509588" y="3822700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/>
              <a:t>중간지원기관의 의의와 </a:t>
            </a:r>
            <a:r>
              <a:rPr lang="ko-KR" altLang="en-US" sz="1400"/>
              <a:t>역할</a:t>
            </a:r>
            <a:endParaRPr kumimoji="0" lang="en-US" altLang="ko-KR" sz="140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lang="ko-KR" altLang="en-US" sz="1400"/>
              <a:t>액션플랜 수립을 위한 의제설정</a:t>
            </a:r>
            <a:endParaRPr kumimoji="0" lang="ko-KR" altLang="en-US" sz="140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216076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3106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오늘 학습목표와 학습내용은 아래와 같습니다</a:t>
            </a:r>
            <a:r>
              <a:rPr lang="en-US" altLang="ko-KR" sz="1200"/>
              <a:t>. </a:t>
            </a:r>
            <a:endParaRPr lang="ko-KR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3450" y="4483100"/>
            <a:ext cx="52673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Georgia" pitchFamily="18" charset="0"/>
                <a:ea typeface="+mj-ea"/>
              </a:rPr>
              <a:t>1. 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중간지원기관의 의의와 역할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사회적경제의</a:t>
            </a:r>
            <a:r>
              <a:rPr dirty="0" smtClean="0"/>
              <a:t> 발전과 중간지원기관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4DF85B-D4D3-4E1D-97ED-290DA9EC0EBE}" type="slidenum">
              <a:rPr lang="ko-KR" altLang="en-US" smtClean="0"/>
              <a:pPr>
                <a:defRPr/>
              </a:pPr>
              <a:t>227</a:t>
            </a:fld>
            <a:endParaRPr lang="ko-KR" altLang="en-US" dirty="0"/>
          </a:p>
        </p:txBody>
      </p:sp>
      <p:grpSp>
        <p:nvGrpSpPr>
          <p:cNvPr id="218116" name="그룹 6"/>
          <p:cNvGrpSpPr>
            <a:grpSpLocks/>
          </p:cNvGrpSpPr>
          <p:nvPr/>
        </p:nvGrpSpPr>
        <p:grpSpPr bwMode="auto">
          <a:xfrm>
            <a:off x="239713" y="1158875"/>
            <a:ext cx="865187" cy="550863"/>
            <a:chOff x="696026" y="7372392"/>
            <a:chExt cx="861979" cy="551614"/>
          </a:xfrm>
        </p:grpSpPr>
        <p:sp>
          <p:nvSpPr>
            <p:cNvPr id="8" name="TextBox 7"/>
            <p:cNvSpPr txBox="1"/>
            <p:nvPr/>
          </p:nvSpPr>
          <p:spPr>
            <a:xfrm>
              <a:off x="696026" y="7677608"/>
              <a:ext cx="861979" cy="2463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18130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218118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19" name="그림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8120" name="그룹 1"/>
          <p:cNvGrpSpPr>
            <a:grpSpLocks/>
          </p:cNvGrpSpPr>
          <p:nvPr/>
        </p:nvGrpSpPr>
        <p:grpSpPr bwMode="auto">
          <a:xfrm>
            <a:off x="1279525" y="2120900"/>
            <a:ext cx="4972050" cy="1847850"/>
            <a:chOff x="539552" y="3140968"/>
            <a:chExt cx="8064896" cy="2880320"/>
          </a:xfrm>
        </p:grpSpPr>
        <p:sp>
          <p:nvSpPr>
            <p:cNvPr id="22" name="순서도: 수동 연산 21"/>
            <p:cNvSpPr/>
            <p:nvPr/>
          </p:nvSpPr>
          <p:spPr>
            <a:xfrm rot="5400000">
              <a:off x="4816976" y="4335015"/>
              <a:ext cx="2870422" cy="502124"/>
            </a:xfrm>
            <a:prstGeom prst="flowChartManualOperation">
              <a:avLst/>
            </a:prstGeom>
            <a:solidFill>
              <a:srgbClr val="B9CDE5">
                <a:alpha val="7098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539552" y="3140968"/>
              <a:ext cx="2088325" cy="2880320"/>
            </a:xfrm>
            <a:prstGeom prst="roundRect">
              <a:avLst>
                <a:gd name="adj" fmla="val 3028"/>
              </a:avLst>
            </a:prstGeom>
            <a:solidFill>
              <a:srgbClr val="5B4A4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지역사회 기반</a:t>
              </a:r>
              <a:endParaRPr kumimoji="0" lang="en-US" altLang="ko-KR" sz="1100" b="1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사회적 경제</a:t>
              </a:r>
              <a:endParaRPr kumimoji="0" lang="en-US" altLang="ko-KR" sz="1100" b="1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 err="1">
                  <a:solidFill>
                    <a:prstClr val="white"/>
                  </a:solidFill>
                  <a:latin typeface="서울남산체 M"/>
                  <a:ea typeface="서울남산체 M"/>
                </a:rPr>
                <a:t>사회적기업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, 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마을기업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, 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자활기업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, 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협동조합 등</a:t>
              </a: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25" name="모서리가 둥근 직사각형 24"/>
            <p:cNvSpPr/>
            <p:nvPr/>
          </p:nvSpPr>
          <p:spPr>
            <a:xfrm>
              <a:off x="6516125" y="3140968"/>
              <a:ext cx="2088323" cy="2880320"/>
            </a:xfrm>
            <a:prstGeom prst="roundRect">
              <a:avLst>
                <a:gd name="adj" fmla="val 3028"/>
              </a:avLst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b="1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중간지원기관</a:t>
              </a:r>
              <a:endParaRPr kumimoji="0" lang="en-US" altLang="ko-KR" sz="1100" b="1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 err="1">
                  <a:solidFill>
                    <a:prstClr val="white"/>
                  </a:solidFill>
                  <a:latin typeface="서울남산체 M"/>
                  <a:ea typeface="서울남산체 M"/>
                </a:rPr>
                <a:t>사회적기업을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 위한 지역사회 생태계 조성</a:t>
              </a: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995200" y="3717528"/>
              <a:ext cx="2000775" cy="172720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</p:spPr>
          <p:txBody>
            <a:bodyPr anchor="ctr"/>
            <a:lstStyle/>
            <a:p>
              <a:pPr marL="90488" indent="-90488" defTabSz="914400" fontAlgn="auto" latinLnBrk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>
                  <a:solidFill>
                    <a:srgbClr val="4F81BD">
                      <a:lumMod val="50000"/>
                    </a:srgbClr>
                  </a:solidFill>
                  <a:latin typeface="서울남산체 M"/>
                  <a:ea typeface="서울남산체 M"/>
                </a:rPr>
                <a:t>정책개발</a:t>
              </a:r>
              <a:endParaRPr kumimoji="0" lang="en-US" altLang="ko-KR" sz="1100" b="1" kern="0" dirty="0">
                <a:solidFill>
                  <a:srgbClr val="4F81BD">
                    <a:lumMod val="50000"/>
                  </a:srgbClr>
                </a:solidFill>
                <a:latin typeface="서울남산체 M"/>
                <a:ea typeface="서울남산체 M"/>
              </a:endParaRPr>
            </a:p>
            <a:p>
              <a:pPr marL="90488" indent="-90488" defTabSz="914400" fontAlgn="auto" latinLnBrk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>
                  <a:solidFill>
                    <a:srgbClr val="4F81BD">
                      <a:lumMod val="50000"/>
                    </a:srgbClr>
                  </a:solidFill>
                  <a:latin typeface="서울남산체 M"/>
                  <a:ea typeface="서울남산체 M"/>
                </a:rPr>
                <a:t>홍보 및 </a:t>
              </a:r>
              <a:endParaRPr kumimoji="0" lang="en-US" altLang="ko-KR" sz="1100" b="1" kern="0" dirty="0">
                <a:solidFill>
                  <a:srgbClr val="4F81BD">
                    <a:lumMod val="50000"/>
                  </a:srgbClr>
                </a:solidFill>
                <a:latin typeface="서울남산체 M"/>
                <a:ea typeface="서울남산체 M"/>
              </a:endParaRPr>
            </a:p>
            <a:p>
              <a:pPr marL="90488" indent="-90488" defTabSz="914400" fontAlgn="auto" latinLnBrk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>
                  <a:solidFill>
                    <a:srgbClr val="4F81BD">
                      <a:lumMod val="50000"/>
                    </a:srgbClr>
                  </a:solidFill>
                  <a:latin typeface="서울남산체 M"/>
                  <a:ea typeface="서울남산체 M"/>
                </a:rPr>
                <a:t>판로개척 지원</a:t>
              </a:r>
              <a:endParaRPr kumimoji="0" lang="en-US" altLang="ko-KR" sz="1100" b="1" kern="0" dirty="0">
                <a:solidFill>
                  <a:srgbClr val="4F81BD">
                    <a:lumMod val="50000"/>
                  </a:srgbClr>
                </a:solidFill>
                <a:latin typeface="서울남산체 M"/>
                <a:ea typeface="서울남산체 M"/>
              </a:endParaRPr>
            </a:p>
            <a:p>
              <a:pPr marL="90488" indent="-90488" defTabSz="914400" fontAlgn="auto" latinLnBrk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>
                  <a:solidFill>
                    <a:srgbClr val="4F81BD">
                      <a:lumMod val="50000"/>
                    </a:srgbClr>
                  </a:solidFill>
                  <a:latin typeface="서울남산체 M"/>
                  <a:ea typeface="서울남산체 M"/>
                </a:rPr>
                <a:t>시민참여</a:t>
              </a:r>
              <a:endParaRPr kumimoji="0" lang="en-US" altLang="ko-KR" sz="1100" b="1" kern="0" dirty="0">
                <a:solidFill>
                  <a:srgbClr val="4F81BD">
                    <a:lumMod val="50000"/>
                  </a:srgbClr>
                </a:solidFill>
                <a:latin typeface="서울남산체 M"/>
                <a:ea typeface="서울남산체 M"/>
              </a:endParaRPr>
            </a:p>
            <a:p>
              <a:pPr marL="90488" indent="-90488" defTabSz="914400" fontAlgn="auto" latinLnBrk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b="1" kern="0" dirty="0">
                  <a:solidFill>
                    <a:srgbClr val="4F81BD">
                      <a:lumMod val="50000"/>
                    </a:srgbClr>
                  </a:solidFill>
                  <a:latin typeface="서울남산체 M"/>
                  <a:ea typeface="서울남산체 M"/>
                </a:rPr>
                <a:t>사회적 자본 조성</a:t>
              </a:r>
            </a:p>
          </p:txBody>
        </p:sp>
        <p:sp>
          <p:nvSpPr>
            <p:cNvPr id="29" name="왼쪽 화살표 28"/>
            <p:cNvSpPr/>
            <p:nvPr/>
          </p:nvSpPr>
          <p:spPr>
            <a:xfrm>
              <a:off x="2771800" y="3645024"/>
              <a:ext cx="1008112" cy="1872208"/>
            </a:xfrm>
            <a:prstGeom prst="leftArrow">
              <a:avLst>
                <a:gd name="adj1" fmla="val 56405"/>
                <a:gd name="adj2" fmla="val 63301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</p:grpSp>
      <p:sp>
        <p:nvSpPr>
          <p:cNvPr id="218121" name="직사각형 31"/>
          <p:cNvSpPr>
            <a:spLocks noChangeArrowheads="1"/>
          </p:cNvSpPr>
          <p:nvPr/>
        </p:nvSpPr>
        <p:spPr bwMode="auto">
          <a:xfrm>
            <a:off x="1027113" y="1339850"/>
            <a:ext cx="54641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-17938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100">
                <a:solidFill>
                  <a:srgbClr val="000000"/>
                </a:solidFill>
              </a:rPr>
              <a:t>지역사회 기반 사회적 경제 부문의 개발이 중요</a:t>
            </a:r>
            <a:endParaRPr kumimoji="0" lang="en-US" altLang="ko-KR" sz="11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100">
                <a:solidFill>
                  <a:srgbClr val="000000"/>
                </a:solidFill>
              </a:rPr>
              <a:t>사회적 경제 기업의 지속가능성 확보를 위한 지역사회 차원의 지원시스템 구축이 필요</a:t>
            </a:r>
            <a:endParaRPr kumimoji="0" lang="en-US" altLang="ko-KR" sz="1100">
              <a:solidFill>
                <a:srgbClr val="000000"/>
              </a:solidFill>
            </a:endParaRPr>
          </a:p>
          <a:p>
            <a:pPr defTabSz="914400" eaLnBrk="1" latinLnBrk="0" hangingPunct="1">
              <a:spcBef>
                <a:spcPct val="0"/>
              </a:spcBef>
            </a:pPr>
            <a:r>
              <a:rPr kumimoji="0" lang="ko-KR" altLang="en-US" sz="1100">
                <a:solidFill>
                  <a:srgbClr val="000000"/>
                </a:solidFill>
              </a:rPr>
              <a:t>지역사회의 사회적 경제 지원조직</a:t>
            </a:r>
            <a:r>
              <a:rPr kumimoji="0" lang="en-US" altLang="ko-KR" sz="1100">
                <a:solidFill>
                  <a:srgbClr val="000000"/>
                </a:solidFill>
              </a:rPr>
              <a:t>(</a:t>
            </a:r>
            <a:r>
              <a:rPr kumimoji="0" lang="ko-KR" altLang="en-US" sz="1100">
                <a:solidFill>
                  <a:srgbClr val="000000"/>
                </a:solidFill>
              </a:rPr>
              <a:t>중간지원기관</a:t>
            </a:r>
            <a:r>
              <a:rPr kumimoji="0" lang="en-US" altLang="ko-KR" sz="1100">
                <a:solidFill>
                  <a:srgbClr val="000000"/>
                </a:solidFill>
              </a:rPr>
              <a:t>)</a:t>
            </a:r>
            <a:r>
              <a:rPr kumimoji="0" lang="ko-KR" altLang="en-US" sz="1100">
                <a:solidFill>
                  <a:srgbClr val="000000"/>
                </a:solidFill>
              </a:rPr>
              <a:t>에 대한 관심 증대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 err="1"/>
              <a:t>사회적경제의</a:t>
            </a:r>
            <a:r>
              <a:rPr dirty="0"/>
              <a:t> 발전과 중간지원기관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6A70FE-B43A-4F58-A57D-F61239A7380F}" type="slidenum">
              <a:rPr lang="ko-KR" altLang="en-US" smtClean="0"/>
              <a:pPr>
                <a:defRPr/>
              </a:pPr>
              <a:t>228</a:t>
            </a:fld>
            <a:endParaRPr lang="ko-KR" altLang="en-US" dirty="0"/>
          </a:p>
        </p:txBody>
      </p:sp>
      <p:grpSp>
        <p:nvGrpSpPr>
          <p:cNvPr id="219140" name="그룹 6"/>
          <p:cNvGrpSpPr>
            <a:grpSpLocks/>
          </p:cNvGrpSpPr>
          <p:nvPr/>
        </p:nvGrpSpPr>
        <p:grpSpPr bwMode="auto">
          <a:xfrm>
            <a:off x="163513" y="1158875"/>
            <a:ext cx="1017587" cy="704850"/>
            <a:chOff x="619292" y="7372392"/>
            <a:chExt cx="1015445" cy="705669"/>
          </a:xfrm>
        </p:grpSpPr>
        <p:sp>
          <p:nvSpPr>
            <p:cNvPr id="8" name="TextBox 7"/>
            <p:cNvSpPr txBox="1"/>
            <p:nvPr/>
          </p:nvSpPr>
          <p:spPr>
            <a:xfrm>
              <a:off x="619292" y="7677546"/>
              <a:ext cx="1015445" cy="4005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중간지원기관의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19154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219142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143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9144" name="그룹 1"/>
          <p:cNvGrpSpPr>
            <a:grpSpLocks/>
          </p:cNvGrpSpPr>
          <p:nvPr/>
        </p:nvGrpSpPr>
        <p:grpSpPr bwMode="auto">
          <a:xfrm>
            <a:off x="1173163" y="1943100"/>
            <a:ext cx="1655762" cy="2273300"/>
            <a:chOff x="1143311" y="1463669"/>
            <a:chExt cx="2376264" cy="3096344"/>
          </a:xfrm>
        </p:grpSpPr>
        <p:sp>
          <p:nvSpPr>
            <p:cNvPr id="15" name="직사각형 14"/>
            <p:cNvSpPr/>
            <p:nvPr/>
          </p:nvSpPr>
          <p:spPr>
            <a:xfrm>
              <a:off x="1143311" y="1463669"/>
              <a:ext cx="2376264" cy="266389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100" dirty="0"/>
            </a:p>
          </p:txBody>
        </p:sp>
        <p:pic>
          <p:nvPicPr>
            <p:cNvPr id="21914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335" y="2903829"/>
              <a:ext cx="16192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914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0320" y="3488649"/>
              <a:ext cx="1019175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직사각형 17"/>
            <p:cNvSpPr/>
            <p:nvPr/>
          </p:nvSpPr>
          <p:spPr>
            <a:xfrm>
              <a:off x="1143311" y="4127563"/>
              <a:ext cx="2376264" cy="4324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100" dirty="0"/>
                <a:t>중간지원기관 종류</a:t>
              </a:r>
            </a:p>
          </p:txBody>
        </p:sp>
        <p:pic>
          <p:nvPicPr>
            <p:cNvPr id="219151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569" y="1596821"/>
              <a:ext cx="2203541" cy="658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9152" name="Picture 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335" y="2327765"/>
              <a:ext cx="1933575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9145" name="직사각형 25"/>
          <p:cNvSpPr>
            <a:spLocks noChangeArrowheads="1"/>
          </p:cNvSpPr>
          <p:nvPr/>
        </p:nvSpPr>
        <p:spPr bwMode="auto">
          <a:xfrm>
            <a:off x="3013075" y="1943100"/>
            <a:ext cx="32448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lnSpc>
                <a:spcPct val="200000"/>
              </a:lnSpc>
              <a:spcBef>
                <a:spcPct val="0"/>
              </a:spcBef>
            </a:pPr>
            <a:r>
              <a:rPr kumimoji="0" lang="ko-KR" altLang="en-US" sz="1100" dirty="0" err="1">
                <a:solidFill>
                  <a:srgbClr val="000000"/>
                </a:solidFill>
              </a:rPr>
              <a:t>사회적기업이</a:t>
            </a:r>
            <a:r>
              <a:rPr kumimoji="0" lang="ko-KR" altLang="en-US" sz="1100" dirty="0">
                <a:solidFill>
                  <a:srgbClr val="000000"/>
                </a:solidFill>
              </a:rPr>
              <a:t> 지속 가능한 발전을 하도록 자원개발</a:t>
            </a:r>
            <a:r>
              <a:rPr kumimoji="0" lang="en-US" altLang="ko-KR" sz="1100" dirty="0">
                <a:solidFill>
                  <a:srgbClr val="000000"/>
                </a:solidFill>
              </a:rPr>
              <a:t>, </a:t>
            </a:r>
            <a:r>
              <a:rPr kumimoji="0" lang="ko-KR" altLang="en-US" sz="1100" dirty="0">
                <a:solidFill>
                  <a:srgbClr val="000000"/>
                </a:solidFill>
              </a:rPr>
              <a:t>정책개발</a:t>
            </a:r>
            <a:r>
              <a:rPr kumimoji="0" lang="en-US" altLang="ko-KR" sz="1100" dirty="0">
                <a:solidFill>
                  <a:srgbClr val="000000"/>
                </a:solidFill>
              </a:rPr>
              <a:t>, </a:t>
            </a:r>
            <a:r>
              <a:rPr kumimoji="0" lang="ko-KR" altLang="en-US" sz="1100" dirty="0">
                <a:solidFill>
                  <a:srgbClr val="000000"/>
                </a:solidFill>
              </a:rPr>
              <a:t>네트워크구축</a:t>
            </a:r>
            <a:r>
              <a:rPr kumimoji="0" lang="en-US" altLang="ko-KR" sz="1100" dirty="0">
                <a:solidFill>
                  <a:srgbClr val="000000"/>
                </a:solidFill>
              </a:rPr>
              <a:t>, </a:t>
            </a:r>
            <a:r>
              <a:rPr kumimoji="0" lang="ko-KR" altLang="en-US" sz="1100" dirty="0" err="1">
                <a:solidFill>
                  <a:srgbClr val="000000"/>
                </a:solidFill>
              </a:rPr>
              <a:t>사회적기업가</a:t>
            </a:r>
            <a:r>
              <a:rPr kumimoji="0" lang="ko-KR" altLang="en-US" sz="1100" dirty="0">
                <a:solidFill>
                  <a:srgbClr val="000000"/>
                </a:solidFill>
              </a:rPr>
              <a:t> 개발</a:t>
            </a:r>
            <a:r>
              <a:rPr kumimoji="0" lang="en-US" altLang="ko-KR" sz="1100" dirty="0">
                <a:solidFill>
                  <a:srgbClr val="000000"/>
                </a:solidFill>
              </a:rPr>
              <a:t>, </a:t>
            </a:r>
            <a:r>
              <a:rPr kumimoji="0" lang="ko-KR" altLang="en-US" sz="1100" dirty="0">
                <a:solidFill>
                  <a:srgbClr val="000000"/>
                </a:solidFill>
              </a:rPr>
              <a:t>사회적 자본의 조성 등의 지원을 하는 조직</a:t>
            </a:r>
          </a:p>
          <a:p>
            <a:pPr defTabSz="914400" eaLnBrk="1" latinLnBrk="0" hangingPunct="1">
              <a:lnSpc>
                <a:spcPct val="200000"/>
              </a:lnSpc>
              <a:spcBef>
                <a:spcPct val="0"/>
              </a:spcBef>
            </a:pPr>
            <a:r>
              <a:rPr kumimoji="0" lang="ko-KR" altLang="en-US" sz="1100" dirty="0">
                <a:solidFill>
                  <a:srgbClr val="000000"/>
                </a:solidFill>
              </a:rPr>
              <a:t>지역사회 기반의 의미는 </a:t>
            </a:r>
            <a:r>
              <a:rPr kumimoji="0" lang="ko-KR" altLang="en-US" sz="1100" dirty="0" err="1">
                <a:solidFill>
                  <a:srgbClr val="000000"/>
                </a:solidFill>
              </a:rPr>
              <a:t>풀뿌리</a:t>
            </a:r>
            <a:r>
              <a:rPr kumimoji="0" lang="ko-KR" altLang="en-US" sz="1100" dirty="0">
                <a:solidFill>
                  <a:srgbClr val="000000"/>
                </a:solidFill>
              </a:rPr>
              <a:t> 지역에서 주민 참여와 지역자원에 기반을 두고 사회적 경제 부문을 개발한다는 의미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1112838" y="1311275"/>
            <a:ext cx="5287962" cy="492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1"/>
                </a:solidFill>
              </a:rPr>
              <a:t>지역사회 기반 사회적 경제 중간지원기관의 정의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중간지원기관의 다양한 유형들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229</a:t>
            </a:fld>
            <a:endParaRPr lang="ko-KR" altLang="en-US" dirty="0"/>
          </a:p>
        </p:txBody>
      </p:sp>
      <p:sp>
        <p:nvSpPr>
          <p:cNvPr id="5" name="슬라이드 번호 개체 틀 2"/>
          <p:cNvSpPr txBox="1">
            <a:spLocks/>
          </p:cNvSpPr>
          <p:nvPr/>
        </p:nvSpPr>
        <p:spPr>
          <a:xfrm>
            <a:off x="2459038" y="8905875"/>
            <a:ext cx="1939925" cy="179388"/>
          </a:xfrm>
          <a:prstGeom prst="rect">
            <a:avLst/>
          </a:prstGeom>
        </p:spPr>
        <p:txBody>
          <a:bodyPr vert="horz" lIns="91454" tIns="45728" rIns="91454" bIns="45728" rtlCol="0" anchor="ctr"/>
          <a:lstStyle/>
          <a:p>
            <a:pPr marL="0" marR="0" lvl="0" indent="0" algn="ctr" defTabSz="457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831B9D-1A07-4536-968F-7B4D804BE31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pPr marL="0" marR="0" lvl="0" indent="0" algn="ctr" defTabSz="457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229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grpSp>
        <p:nvGrpSpPr>
          <p:cNvPr id="6" name="그룹 6"/>
          <p:cNvGrpSpPr>
            <a:grpSpLocks/>
          </p:cNvGrpSpPr>
          <p:nvPr/>
        </p:nvGrpSpPr>
        <p:grpSpPr bwMode="auto">
          <a:xfrm>
            <a:off x="184150" y="1158875"/>
            <a:ext cx="976313" cy="704850"/>
            <a:chOff x="640074" y="7372392"/>
            <a:chExt cx="973881" cy="705669"/>
          </a:xfrm>
        </p:grpSpPr>
        <p:sp>
          <p:nvSpPr>
            <p:cNvPr id="7" name="TextBox 6"/>
            <p:cNvSpPr txBox="1"/>
            <p:nvPr/>
          </p:nvSpPr>
          <p:spPr>
            <a:xfrm>
              <a:off x="640074" y="7677546"/>
              <a:ext cx="973881" cy="4005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다양한 유형들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직사각형 8"/>
          <p:cNvSpPr/>
          <p:nvPr/>
        </p:nvSpPr>
        <p:spPr>
          <a:xfrm>
            <a:off x="1160581" y="1339850"/>
            <a:ext cx="4956440" cy="32387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/>
              <a:t>비즈니스 분야별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60463" y="1782763"/>
          <a:ext cx="4956558" cy="2852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240"/>
                <a:gridCol w="3878318"/>
              </a:tblGrid>
              <a:tr h="57046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재활용분야</a:t>
                      </a:r>
                      <a:endParaRPr lang="ko-KR" altLang="en-US" sz="1200" b="1" dirty="0"/>
                    </a:p>
                  </a:txBody>
                  <a:tcPr marL="91445" marR="91445" marT="45735" marB="4573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재활용 대안기업 연합회</a:t>
                      </a:r>
                      <a:endParaRPr lang="ko-KR" altLang="en-US" sz="1200" dirty="0"/>
                    </a:p>
                  </a:txBody>
                  <a:tcPr marL="91445" marR="91445" marT="45735" marB="45735" anchor="ctr"/>
                </a:tc>
              </a:tr>
              <a:tr h="57046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청소분야</a:t>
                      </a:r>
                      <a:endParaRPr lang="ko-KR" altLang="en-US" sz="1200" b="1" dirty="0"/>
                    </a:p>
                  </a:txBody>
                  <a:tcPr marL="91445" marR="91445" marT="45735" marB="4573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한국 청소 대안기업 연합회</a:t>
                      </a:r>
                      <a:endParaRPr lang="ko-KR" altLang="en-US" sz="1200" dirty="0"/>
                    </a:p>
                  </a:txBody>
                  <a:tcPr marL="91445" marR="91445" marT="45735" marB="45735" anchor="ctr"/>
                </a:tc>
              </a:tr>
              <a:tr h="57046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공정무역</a:t>
                      </a:r>
                      <a:endParaRPr lang="en-US" altLang="ko-KR" sz="1200" b="1" dirty="0" smtClean="0"/>
                    </a:p>
                    <a:p>
                      <a:pPr latinLnBrk="0"/>
                      <a:r>
                        <a:rPr lang="ko-KR" altLang="en-US" sz="1200" b="1" dirty="0" smtClean="0"/>
                        <a:t> 분야</a:t>
                      </a:r>
                      <a:endParaRPr lang="ko-KR" altLang="en-US" sz="1200" b="1" dirty="0"/>
                    </a:p>
                  </a:txBody>
                  <a:tcPr marL="91445" marR="91445" marT="45735" marB="4573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한국 공정무역 연합</a:t>
                      </a:r>
                      <a:endParaRPr lang="ko-KR" altLang="en-US" sz="1200" dirty="0"/>
                    </a:p>
                  </a:txBody>
                  <a:tcPr marL="91445" marR="91445" marT="45735" marB="45735" anchor="ctr"/>
                </a:tc>
              </a:tr>
              <a:tr h="5704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돌봄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공정여행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교육문화 등 다양한 분야에서 개발되고 있는 중</a:t>
                      </a:r>
                      <a:endParaRPr lang="ko-KR" altLang="en-US" sz="1200" dirty="0"/>
                    </a:p>
                  </a:txBody>
                  <a:tcPr marL="91445" marR="91445" marT="45735" marB="45735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</a:tr>
              <a:tr h="5704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전국 차원과 광역 차원에서 업종별 네트워크의 활성화를 위한 노력 중</a:t>
                      </a:r>
                      <a:endParaRPr lang="ko-KR" altLang="en-US" sz="1200" dirty="0"/>
                    </a:p>
                  </a:txBody>
                  <a:tcPr marL="91445" marR="91445" marT="45735" marB="45735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6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그림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사회적경제의</a:t>
            </a:r>
            <a:r>
              <a:rPr dirty="0" smtClean="0"/>
              <a:t> 의의와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433C05-3BD3-419B-8B55-F08815D6CCD7}" type="slidenum">
              <a:rPr lang="ko-KR" altLang="en-US" smtClean="0"/>
              <a:pPr>
                <a:defRPr/>
              </a:pPr>
              <a:t>23</a:t>
            </a:fld>
            <a:endParaRPr lang="ko-KR" altLang="en-US" dirty="0"/>
          </a:p>
        </p:txBody>
      </p:sp>
      <p:grpSp>
        <p:nvGrpSpPr>
          <p:cNvPr id="34820" name="그룹 13"/>
          <p:cNvGrpSpPr>
            <a:grpSpLocks/>
          </p:cNvGrpSpPr>
          <p:nvPr/>
        </p:nvGrpSpPr>
        <p:grpSpPr bwMode="auto">
          <a:xfrm>
            <a:off x="384175" y="1158875"/>
            <a:ext cx="581025" cy="1012825"/>
            <a:chOff x="839546" y="7372392"/>
            <a:chExt cx="581025" cy="1013682"/>
          </a:xfrm>
        </p:grpSpPr>
        <p:sp>
          <p:nvSpPr>
            <p:cNvPr id="15" name="TextBox 14"/>
            <p:cNvSpPr txBox="1"/>
            <p:nvPr/>
          </p:nvSpPr>
          <p:spPr>
            <a:xfrm>
              <a:off x="866534" y="7677450"/>
              <a:ext cx="520700" cy="7086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시작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4826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AutoShape 380"/>
          <p:cNvSpPr>
            <a:spLocks noChangeArrowheads="1"/>
          </p:cNvSpPr>
          <p:nvPr/>
        </p:nvSpPr>
        <p:spPr bwMode="gray">
          <a:xfrm>
            <a:off x="1095375" y="1566863"/>
            <a:ext cx="5327650" cy="2257425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rIns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1960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: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한국 최초의 사회적 경제 조직으로 부산에 ‘성가 신용협동조합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’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이 설립됨</a:t>
            </a: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1980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: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소비자협동조합 운동이 부각되기 시작함</a:t>
            </a: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1988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: </a:t>
            </a:r>
            <a:r>
              <a:rPr kumimoji="0" lang="ko-KR" altLang="en-US" sz="1200" kern="0" dirty="0" err="1" smtClean="0">
                <a:solidFill>
                  <a:sysClr val="windowText" lastClr="000000"/>
                </a:solidFill>
                <a:ea typeface="서울남산체 M" pitchFamily="18" charset="-127"/>
              </a:rPr>
              <a:t>한살림공동체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소비자생활협동조합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(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이하 </a:t>
            </a:r>
            <a:r>
              <a:rPr kumimoji="0" lang="ko-KR" altLang="en-US" sz="1200" kern="0" dirty="0" err="1" smtClean="0">
                <a:solidFill>
                  <a:sysClr val="windowText" lastClr="000000"/>
                </a:solidFill>
                <a:ea typeface="서울남산체 M" pitchFamily="18" charset="-127"/>
              </a:rPr>
              <a:t>소비생협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)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을 필두로 발전되기 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         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시작하여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,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한국의 사회적 경제에서 가장 성장한 조직 부문이 되었음</a:t>
            </a: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2000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 이후 </a:t>
            </a:r>
            <a:r>
              <a:rPr kumimoji="0" lang="ko-KR" altLang="en-US" sz="1200" kern="0" dirty="0" err="1" smtClean="0">
                <a:solidFill>
                  <a:sysClr val="windowText" lastClr="000000"/>
                </a:solidFill>
                <a:ea typeface="서울남산체 M" pitchFamily="18" charset="-127"/>
              </a:rPr>
              <a:t>사회적기업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부문 성장 본격화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- 2007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 ‘</a:t>
            </a:r>
            <a:r>
              <a:rPr kumimoji="0" lang="ko-KR" altLang="en-US" sz="1200" kern="0" dirty="0" err="1" smtClean="0">
                <a:solidFill>
                  <a:sysClr val="windowText" lastClr="000000"/>
                </a:solidFill>
                <a:ea typeface="서울남산체 M" pitchFamily="18" charset="-127"/>
              </a:rPr>
              <a:t>사회적기업육성법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’의 시행이 계기가 됨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- 2012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 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12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월 이후 시행되고 있는 협동조합기본법은 다양한 목적의 협동조합의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설립을 촉발하였으며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,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제도 시행 후 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1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년간 약 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1,500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개 이상의 협동조합 설립됨</a:t>
            </a:r>
            <a:endParaRPr kumimoji="0" lang="ko-KR" altLang="en-US" sz="1200" kern="0" dirty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4822" name="TextBox 9"/>
          <p:cNvSpPr txBox="1">
            <a:spLocks noChangeArrowheads="1"/>
          </p:cNvSpPr>
          <p:nvPr/>
        </p:nvSpPr>
        <p:spPr bwMode="auto">
          <a:xfrm>
            <a:off x="1095375" y="1259106"/>
            <a:ext cx="1906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 dirty="0"/>
              <a:t>한국 </a:t>
            </a:r>
            <a:r>
              <a:rPr lang="ko-KR" altLang="en-US" sz="1200" b="1" dirty="0" err="1"/>
              <a:t>사회적경제조직의</a:t>
            </a:r>
            <a:r>
              <a:rPr lang="ko-KR" altLang="en-US" sz="1200" b="1" dirty="0"/>
              <a:t> 역사</a:t>
            </a:r>
          </a:p>
        </p:txBody>
      </p:sp>
      <p:sp>
        <p:nvSpPr>
          <p:cNvPr id="24" name="AutoShape 380"/>
          <p:cNvSpPr>
            <a:spLocks noChangeArrowheads="1"/>
          </p:cNvSpPr>
          <p:nvPr/>
        </p:nvSpPr>
        <p:spPr bwMode="gray">
          <a:xfrm>
            <a:off x="1095375" y="4394200"/>
            <a:ext cx="5327650" cy="208915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규범적 원리를 중심으로 하면서 법적 형태를 고려하는 것이 바람직함</a:t>
            </a: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법적 지위에 포함되지만 규범적 원리에 포함되지 않는 경우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-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농업협동조합은 조합원인 농민의 이해에 복무하는 조직이기보다는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 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일반 금융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(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은행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)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적 성격이 큰 것으로 평가됨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-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규범적 요건인 사회적 목적의 측면에서 사회적 경제 조직으로 평가되기 어려움</a:t>
            </a: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현실적으로는 규범적 원리가 법적 요건에 반영되어 있는 경우가 많음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- </a:t>
            </a:r>
            <a:r>
              <a:rPr kumimoji="0" lang="ko-KR" altLang="en-US" sz="1200" kern="0" dirty="0" err="1" smtClean="0">
                <a:solidFill>
                  <a:sysClr val="windowText" lastClr="000000"/>
                </a:solidFill>
                <a:ea typeface="서울남산체 M" pitchFamily="18" charset="-127"/>
              </a:rPr>
              <a:t>사회적기업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인증 요건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: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상법상 회사에 대해서 투자자에 대한 이윤 배분을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</a:br>
            <a:r>
              <a:rPr kumimoji="0" lang="en-US" altLang="ko-KR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                                  1/3 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ea typeface="서울남산체 M" pitchFamily="18" charset="-127"/>
              </a:rPr>
              <a:t>이하로 제한</a:t>
            </a:r>
            <a:endParaRPr kumimoji="0" lang="en-US" altLang="ko-KR" sz="1200" kern="0" dirty="0" smtClea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4824" name="TextBox 9"/>
          <p:cNvSpPr txBox="1">
            <a:spLocks noChangeArrowheads="1"/>
          </p:cNvSpPr>
          <p:nvPr/>
        </p:nvSpPr>
        <p:spPr bwMode="auto">
          <a:xfrm>
            <a:off x="1095375" y="4116388"/>
            <a:ext cx="22336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b="1"/>
              <a:t>한국의 사회적경제조직 판단 기준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중간지원기관의 다양한 유형들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31B9D-1A07-4536-968F-7B4D804BE31F}" type="slidenum">
              <a:rPr lang="ko-KR" altLang="en-US" smtClean="0"/>
              <a:pPr>
                <a:defRPr/>
              </a:pPr>
              <a:t>230</a:t>
            </a:fld>
            <a:endParaRPr lang="ko-KR" altLang="en-US" dirty="0"/>
          </a:p>
        </p:txBody>
      </p:sp>
      <p:grpSp>
        <p:nvGrpSpPr>
          <p:cNvPr id="220164" name="그룹 6"/>
          <p:cNvGrpSpPr>
            <a:grpSpLocks/>
          </p:cNvGrpSpPr>
          <p:nvPr/>
        </p:nvGrpSpPr>
        <p:grpSpPr bwMode="auto">
          <a:xfrm>
            <a:off x="184150" y="1158875"/>
            <a:ext cx="976313" cy="704850"/>
            <a:chOff x="640074" y="7372392"/>
            <a:chExt cx="973881" cy="705669"/>
          </a:xfrm>
        </p:grpSpPr>
        <p:sp>
          <p:nvSpPr>
            <p:cNvPr id="8" name="TextBox 7"/>
            <p:cNvSpPr txBox="1"/>
            <p:nvPr/>
          </p:nvSpPr>
          <p:spPr>
            <a:xfrm>
              <a:off x="640074" y="7677546"/>
              <a:ext cx="973881" cy="4005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다양한 유형들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0221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1160582" y="1782763"/>
          <a:ext cx="4956440" cy="319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0997"/>
                <a:gridCol w="3215443"/>
              </a:tblGrid>
              <a:tr h="137034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교육훈련</a:t>
                      </a:r>
                      <a:endParaRPr lang="ko-KR" altLang="en-US" sz="1200" b="1" dirty="0"/>
                    </a:p>
                  </a:txBody>
                  <a:tcPr marL="91435" marR="91435" marT="45735" marB="4573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err="1" smtClean="0"/>
                        <a:t>사회적기업가</a:t>
                      </a:r>
                      <a:r>
                        <a:rPr lang="ko-KR" altLang="en-US" sz="1200" dirty="0" smtClean="0"/>
                        <a:t> 아카데미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노동부의 위탁사업</a:t>
                      </a:r>
                      <a:r>
                        <a:rPr lang="en-US" altLang="ko-KR" sz="1200" dirty="0" smtClean="0"/>
                        <a:t>)</a:t>
                      </a: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err="1" smtClean="0"/>
                        <a:t>사회적기업가</a:t>
                      </a:r>
                      <a:r>
                        <a:rPr lang="ko-KR" altLang="en-US" sz="1200" dirty="0" smtClean="0"/>
                        <a:t> 학교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err="1" smtClean="0"/>
                        <a:t>한겨레경제연구소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성공회대학교 </a:t>
                      </a:r>
                      <a:r>
                        <a:rPr lang="ko-KR" altLang="en-US" sz="1200" dirty="0" err="1" smtClean="0"/>
                        <a:t>사회적기업</a:t>
                      </a:r>
                      <a:r>
                        <a:rPr lang="ko-KR" altLang="en-US" sz="1200" dirty="0" smtClean="0"/>
                        <a:t> 연구센터 등이 독자적으로 운영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/>
                    </a:p>
                  </a:txBody>
                  <a:tcPr marL="91435" marR="91435" marT="45735" marB="45735" anchor="ctr"/>
                </a:tc>
              </a:tr>
              <a:tr h="751154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경영</a:t>
                      </a:r>
                      <a:endParaRPr lang="en-US" altLang="ko-KR" sz="1200" b="1" dirty="0" smtClean="0"/>
                    </a:p>
                    <a:p>
                      <a:pPr latinLnBrk="0"/>
                      <a:r>
                        <a:rPr lang="ko-KR" altLang="en-US" sz="1200" b="1" dirty="0" smtClean="0"/>
                        <a:t>컨설팅</a:t>
                      </a:r>
                      <a:endParaRPr lang="ko-KR" altLang="en-US" sz="1200" b="1" dirty="0"/>
                    </a:p>
                  </a:txBody>
                  <a:tcPr marL="91435" marR="91435" marT="45735" marB="4573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1200" dirty="0" smtClean="0"/>
                        <a:t>SE</a:t>
                      </a:r>
                      <a:r>
                        <a:rPr lang="ko-KR" altLang="en-US" sz="1200" baseline="0" dirty="0" smtClean="0"/>
                        <a:t> </a:t>
                      </a:r>
                      <a:r>
                        <a:rPr lang="en-US" altLang="ko-KR" sz="1200" baseline="0" dirty="0" smtClean="0"/>
                        <a:t>EMPOWER</a:t>
                      </a:r>
                      <a:endParaRPr lang="en-US" altLang="ko-KR" sz="12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err="1" smtClean="0"/>
                        <a:t>한겨레경제연구소</a:t>
                      </a:r>
                      <a:endParaRPr lang="en-US" altLang="ko-KR" sz="12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err="1" smtClean="0"/>
                        <a:t>엔시스콤</a:t>
                      </a:r>
                      <a:r>
                        <a:rPr lang="ko-KR" altLang="en-US" sz="1200" dirty="0" smtClean="0"/>
                        <a:t> 등</a:t>
                      </a:r>
                      <a:endParaRPr lang="ko-KR" altLang="en-US" sz="1200" dirty="0"/>
                    </a:p>
                  </a:txBody>
                  <a:tcPr marL="91435" marR="91435" marT="45735" marB="45735" anchor="ctr"/>
                </a:tc>
              </a:tr>
              <a:tr h="830517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자금</a:t>
                      </a:r>
                      <a:endParaRPr lang="ko-KR" altLang="en-US" sz="1200" b="1" dirty="0"/>
                    </a:p>
                  </a:txBody>
                  <a:tcPr marL="91435" marR="91435" marT="45735" marB="4573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err="1" smtClean="0"/>
                        <a:t>함께일하는재단</a:t>
                      </a:r>
                      <a:endParaRPr lang="en-US" altLang="ko-KR" sz="12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smtClean="0"/>
                        <a:t>사회연대은행</a:t>
                      </a:r>
                      <a:endParaRPr lang="en-US" altLang="ko-KR" sz="12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smtClean="0"/>
                        <a:t>민생경제정책연구소 </a:t>
                      </a:r>
                      <a:endParaRPr lang="ko-KR" altLang="en-US" sz="1200" dirty="0"/>
                    </a:p>
                  </a:txBody>
                  <a:tcPr marL="91435" marR="91435" marT="45735" marB="45735" anchor="ctr"/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1160581" y="1339850"/>
            <a:ext cx="4956440" cy="32387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 smtClean="0"/>
              <a:t>분야별</a:t>
            </a:r>
            <a:endParaRPr lang="ko-KR" altLang="en-US" sz="1100" b="1" dirty="0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5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그림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pPr lvl="0"/>
            <a:r>
              <a:rPr lang="en-US" altLang="ko-KR" dirty="0" smtClean="0"/>
              <a:t>2. </a:t>
            </a:r>
            <a:r>
              <a:rPr lang="ko-KR" altLang="en-US" dirty="0" smtClean="0"/>
              <a:t>중간지원기관의 다양한 유형들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231</a:t>
            </a:fld>
            <a:endParaRPr lang="ko-KR" altLang="en-US" dirty="0"/>
          </a:p>
        </p:txBody>
      </p:sp>
      <p:sp>
        <p:nvSpPr>
          <p:cNvPr id="5" name="슬라이드 번호 개체 틀 2"/>
          <p:cNvSpPr txBox="1">
            <a:spLocks/>
          </p:cNvSpPr>
          <p:nvPr/>
        </p:nvSpPr>
        <p:spPr>
          <a:xfrm>
            <a:off x="2459038" y="8905875"/>
            <a:ext cx="1939925" cy="179388"/>
          </a:xfrm>
          <a:prstGeom prst="rect">
            <a:avLst/>
          </a:prstGeom>
        </p:spPr>
        <p:txBody>
          <a:bodyPr vert="horz" lIns="91454" tIns="45728" rIns="91454" bIns="45728" rtlCol="0" anchor="ctr"/>
          <a:lstStyle/>
          <a:p>
            <a:pPr marL="0" marR="0" lvl="0" indent="0" algn="ctr" defTabSz="457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831B9D-1A07-4536-968F-7B4D804BE31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pPr marL="0" marR="0" lvl="0" indent="0" algn="ctr" defTabSz="457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231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grpSp>
        <p:nvGrpSpPr>
          <p:cNvPr id="6" name="그룹 6"/>
          <p:cNvGrpSpPr>
            <a:grpSpLocks/>
          </p:cNvGrpSpPr>
          <p:nvPr/>
        </p:nvGrpSpPr>
        <p:grpSpPr bwMode="auto">
          <a:xfrm>
            <a:off x="184150" y="1158875"/>
            <a:ext cx="976313" cy="704850"/>
            <a:chOff x="640074" y="7372392"/>
            <a:chExt cx="973881" cy="705669"/>
          </a:xfrm>
        </p:grpSpPr>
        <p:sp>
          <p:nvSpPr>
            <p:cNvPr id="7" name="TextBox 6"/>
            <p:cNvSpPr txBox="1"/>
            <p:nvPr/>
          </p:nvSpPr>
          <p:spPr>
            <a:xfrm>
              <a:off x="640074" y="7677546"/>
              <a:ext cx="973881" cy="4005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다양한 유형들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160581" y="1863725"/>
          <a:ext cx="4956440" cy="30183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8369"/>
                <a:gridCol w="3348071"/>
              </a:tblGrid>
              <a:tr h="708576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전국적 </a:t>
                      </a:r>
                      <a:endParaRPr lang="en-US" altLang="ko-KR" sz="1200" b="1" dirty="0" smtClean="0"/>
                    </a:p>
                    <a:p>
                      <a:pPr latinLnBrk="0"/>
                      <a:r>
                        <a:rPr lang="ko-KR" altLang="en-US" sz="1200" b="1" dirty="0" smtClean="0"/>
                        <a:t>차원</a:t>
                      </a:r>
                      <a:endParaRPr lang="ko-KR" altLang="en-US" sz="1200" b="1" dirty="0"/>
                    </a:p>
                  </a:txBody>
                  <a:tcPr marL="91435" marR="91435" marT="45709" marB="45709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smtClean="0">
                          <a:solidFill>
                            <a:schemeClr val="tx1"/>
                          </a:solidFill>
                        </a:rPr>
                        <a:t>함께 일하는 재단</a:t>
                      </a:r>
                      <a:endParaRPr lang="en-US" altLang="ko-KR" sz="1200" smtClean="0">
                        <a:solidFill>
                          <a:schemeClr val="tx1"/>
                        </a:solidFill>
                      </a:endParaRP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smtClean="0">
                          <a:solidFill>
                            <a:schemeClr val="tx1"/>
                          </a:solidFill>
                        </a:rPr>
                        <a:t>희망제작소</a:t>
                      </a:r>
                      <a:endParaRPr lang="en-US" altLang="ko-KR" sz="1200" smtClean="0">
                        <a:solidFill>
                          <a:schemeClr val="tx1"/>
                        </a:solidFill>
                      </a:endParaRP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smtClean="0">
                          <a:solidFill>
                            <a:schemeClr val="tx1"/>
                          </a:solidFill>
                        </a:rPr>
                        <a:t>한국사회적기업협의회 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09" marB="45709" anchor="ctr"/>
                </a:tc>
              </a:tr>
              <a:tr h="915243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광역차원</a:t>
                      </a:r>
                      <a:endParaRPr lang="ko-KR" altLang="en-US" sz="1200" b="1" dirty="0"/>
                    </a:p>
                  </a:txBody>
                  <a:tcPr marL="91435" marR="91435" marT="45709" marB="45709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노동부의 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</a:rPr>
                        <a:t>권역별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</a:rPr>
                        <a:t>사회적기업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협동조합 지원센터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민간 위탁사업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광역자활지원센터 등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09" marB="45709" anchor="ctr"/>
                </a:tc>
              </a:tr>
              <a:tr h="1179049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 smtClean="0"/>
                        <a:t>기초차원</a:t>
                      </a:r>
                      <a:endParaRPr lang="ko-KR" altLang="en-US" sz="1200" b="1" dirty="0"/>
                    </a:p>
                  </a:txBody>
                  <a:tcPr marL="91435" marR="91435" marT="45709" marB="45709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서울시 자치구 특화사업단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구로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성북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강동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서대문구 등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95250" marR="0" indent="-952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완주군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남양주시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인천남구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</a:rPr>
                        <a:t>수원시 등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</a:rPr>
                        <a:t>기초지자체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</a:rPr>
                        <a:t>사회적경제지원센터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09" marB="45709" anchor="ctr"/>
                </a:tc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1160581" y="1339850"/>
            <a:ext cx="4956440" cy="32387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 smtClean="0"/>
              <a:t>포괄적</a:t>
            </a:r>
            <a:endParaRPr lang="ko-KR" altLang="en-US" sz="1100" b="1" dirty="0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7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그림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중간지원기관의 필요성 및 </a:t>
            </a:r>
            <a:r>
              <a:rPr lang="ko-KR" altLang="en-US" dirty="0" smtClean="0"/>
              <a:t>기능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06810A-81F7-477E-B21A-B4C95114489D}" type="slidenum">
              <a:rPr lang="ko-KR" altLang="en-US" smtClean="0"/>
              <a:pPr>
                <a:defRPr/>
              </a:pPr>
              <a:t>232</a:t>
            </a:fld>
            <a:endParaRPr lang="ko-KR" altLang="en-US" dirty="0"/>
          </a:p>
        </p:txBody>
      </p:sp>
      <p:grpSp>
        <p:nvGrpSpPr>
          <p:cNvPr id="221188" name="그룹 6"/>
          <p:cNvGrpSpPr>
            <a:grpSpLocks/>
          </p:cNvGrpSpPr>
          <p:nvPr/>
        </p:nvGrpSpPr>
        <p:grpSpPr bwMode="auto">
          <a:xfrm>
            <a:off x="239713" y="1158875"/>
            <a:ext cx="865187" cy="704850"/>
            <a:chOff x="696838" y="7372392"/>
            <a:chExt cx="860361" cy="705735"/>
          </a:xfrm>
        </p:grpSpPr>
        <p:sp>
          <p:nvSpPr>
            <p:cNvPr id="8" name="TextBox 7"/>
            <p:cNvSpPr txBox="1"/>
            <p:nvPr/>
          </p:nvSpPr>
          <p:spPr>
            <a:xfrm>
              <a:off x="696838" y="7677575"/>
              <a:ext cx="860361" cy="400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필요성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1213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221190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1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1192" name="그룹 1"/>
          <p:cNvGrpSpPr>
            <a:grpSpLocks/>
          </p:cNvGrpSpPr>
          <p:nvPr/>
        </p:nvGrpSpPr>
        <p:grpSpPr bwMode="auto">
          <a:xfrm>
            <a:off x="1104900" y="1339850"/>
            <a:ext cx="5248275" cy="3197225"/>
            <a:chOff x="215900" y="996590"/>
            <a:chExt cx="8483600" cy="5169259"/>
          </a:xfrm>
        </p:grpSpPr>
        <p:sp>
          <p:nvSpPr>
            <p:cNvPr id="26" name="Freeform 2"/>
            <p:cNvSpPr>
              <a:spLocks/>
            </p:cNvSpPr>
            <p:nvPr/>
          </p:nvSpPr>
          <p:spPr bwMode="auto">
            <a:xfrm>
              <a:off x="1865917" y="1543290"/>
              <a:ext cx="2707258" cy="1183231"/>
            </a:xfrm>
            <a:custGeom>
              <a:avLst/>
              <a:gdLst/>
              <a:ahLst/>
              <a:cxnLst>
                <a:cxn ang="0">
                  <a:pos x="1704" y="0"/>
                </a:cxn>
                <a:cxn ang="0">
                  <a:pos x="744" y="0"/>
                </a:cxn>
                <a:cxn ang="0">
                  <a:pos x="0" y="744"/>
                </a:cxn>
              </a:cxnLst>
              <a:rect l="0" t="0" r="r" b="b"/>
              <a:pathLst>
                <a:path w="1705" h="745">
                  <a:moveTo>
                    <a:pt x="1704" y="0"/>
                  </a:moveTo>
                  <a:lnTo>
                    <a:pt x="744" y="0"/>
                  </a:lnTo>
                  <a:lnTo>
                    <a:pt x="0" y="744"/>
                  </a:lnTo>
                </a:path>
              </a:pathLst>
            </a:custGeom>
            <a:noFill/>
            <a:ln w="12700" cap="rnd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865917" y="4476985"/>
              <a:ext cx="2707258" cy="1183232"/>
            </a:xfrm>
            <a:custGeom>
              <a:avLst/>
              <a:gdLst/>
              <a:ahLst/>
              <a:cxnLst>
                <a:cxn ang="0">
                  <a:pos x="1704" y="744"/>
                </a:cxn>
                <a:cxn ang="0">
                  <a:pos x="744" y="744"/>
                </a:cxn>
                <a:cxn ang="0">
                  <a:pos x="0" y="0"/>
                </a:cxn>
              </a:cxnLst>
              <a:rect l="0" t="0" r="r" b="b"/>
              <a:pathLst>
                <a:path w="1705" h="745">
                  <a:moveTo>
                    <a:pt x="1704" y="744"/>
                  </a:moveTo>
                  <a:lnTo>
                    <a:pt x="744" y="744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215900" y="2178050"/>
              <a:ext cx="2959100" cy="2921000"/>
            </a:xfrm>
            <a:prstGeom prst="ellipse">
              <a:avLst/>
            </a:prstGeom>
            <a:gradFill rotWithShape="0">
              <a:gsLst>
                <a:gs pos="0">
                  <a:sysClr val="window" lastClr="FFFFFF">
                    <a:gamma/>
                    <a:shade val="86275"/>
                    <a:invGamma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gamma/>
                    <a:shade val="86275"/>
                    <a:invGamma/>
                  </a:sysClr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87313" tIns="44450" rIns="87313" bIns="44450" anchor="ctr"/>
            <a:lstStyle/>
            <a:p>
              <a:pPr algn="ctr" defTabSz="8255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중간지원기관</a:t>
              </a:r>
              <a:endParaRPr kumimoji="0" lang="en-US" altLang="ko-KR" sz="11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  <a:p>
              <a:pPr algn="ctr" defTabSz="8255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필요성</a:t>
              </a:r>
              <a:endParaRPr kumimoji="0" lang="en-US" altLang="ko-KR" sz="11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3123317" y="2934421"/>
              <a:ext cx="1449858" cy="420933"/>
            </a:xfrm>
            <a:custGeom>
              <a:avLst/>
              <a:gdLst/>
              <a:ahLst/>
              <a:cxnLst>
                <a:cxn ang="0">
                  <a:pos x="912" y="0"/>
                </a:cxn>
                <a:cxn ang="0">
                  <a:pos x="396" y="0"/>
                </a:cxn>
                <a:cxn ang="0">
                  <a:pos x="0" y="264"/>
                </a:cxn>
              </a:cxnLst>
              <a:rect l="0" t="0" r="r" b="b"/>
              <a:pathLst>
                <a:path w="913" h="265">
                  <a:moveTo>
                    <a:pt x="912" y="0"/>
                  </a:moveTo>
                  <a:lnTo>
                    <a:pt x="396" y="0"/>
                  </a:lnTo>
                  <a:lnTo>
                    <a:pt x="0" y="264"/>
                  </a:lnTo>
                </a:path>
              </a:pathLst>
            </a:custGeom>
            <a:noFill/>
            <a:ln w="12700" cap="rnd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3123317" y="3866119"/>
              <a:ext cx="1449858" cy="420933"/>
            </a:xfrm>
            <a:custGeom>
              <a:avLst/>
              <a:gdLst/>
              <a:ahLst/>
              <a:cxnLst>
                <a:cxn ang="0">
                  <a:pos x="912" y="264"/>
                </a:cxn>
                <a:cxn ang="0">
                  <a:pos x="396" y="264"/>
                </a:cxn>
                <a:cxn ang="0">
                  <a:pos x="0" y="0"/>
                </a:cxn>
              </a:cxnLst>
              <a:rect l="0" t="0" r="r" b="b"/>
              <a:pathLst>
                <a:path w="913" h="265">
                  <a:moveTo>
                    <a:pt x="912" y="264"/>
                  </a:moveTo>
                  <a:lnTo>
                    <a:pt x="396" y="264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32" name="Rectangle 4"/>
            <p:cNvSpPr>
              <a:spLocks noChangeArrowheads="1"/>
            </p:cNvSpPr>
            <p:nvPr/>
          </p:nvSpPr>
          <p:spPr bwMode="auto">
            <a:xfrm>
              <a:off x="3995937" y="996590"/>
              <a:ext cx="4703563" cy="1437791"/>
            </a:xfrm>
            <a:prstGeom prst="rect">
              <a:avLst/>
            </a:prstGeom>
            <a:solidFill>
              <a:srgbClr val="1F497D"/>
            </a:solidFill>
            <a:ln w="12700">
              <a:noFill/>
              <a:miter lim="800000"/>
              <a:headEnd/>
              <a:tailEnd/>
            </a:ln>
            <a:effectLst>
              <a:glow rad="101600">
                <a:srgbClr val="4F81BD">
                  <a:satMod val="175000"/>
                  <a:alpha val="40000"/>
                </a:srgbClr>
              </a:glow>
              <a:outerShdw dist="89803" dir="2700000" algn="ctr" rotWithShape="0">
                <a:srgbClr val="EEECE1"/>
              </a:outerShdw>
            </a:effectLst>
          </p:spPr>
          <p:txBody>
            <a:bodyPr lIns="92075" tIns="46038" rIns="92075" bIns="46038" anchor="ctr"/>
            <a:lstStyle/>
            <a:p>
              <a:pPr marL="177800" indent="-96838" defTabSz="914400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‘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행정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-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주민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(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또는 당사자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)’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의 직접적인 연계는 바람직하지 않음</a:t>
              </a: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  <a:p>
              <a:pPr marL="177800" indent="-96838" defTabSz="914400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주민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(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또는 당사자</a:t>
              </a:r>
              <a:r>
                <a:rPr kumimoji="0" lang="en-US" altLang="ko-KR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)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의 정보 접근성 취약</a:t>
              </a: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3995936" y="2662932"/>
              <a:ext cx="4703564" cy="1054100"/>
            </a:xfrm>
            <a:prstGeom prst="rect">
              <a:avLst/>
            </a:prstGeom>
            <a:solidFill>
              <a:srgbClr val="4F81BD"/>
            </a:solidFill>
            <a:ln w="12700">
              <a:noFill/>
              <a:miter lim="800000"/>
              <a:headEnd/>
              <a:tailEnd/>
            </a:ln>
            <a:effectLst>
              <a:glow rad="139700">
                <a:srgbClr val="4F81BD">
                  <a:satMod val="175000"/>
                  <a:alpha val="40000"/>
                </a:srgbClr>
              </a:glow>
              <a:outerShdw dist="89803" dir="2700000" algn="ctr" rotWithShape="0">
                <a:srgbClr val="EEECE1"/>
              </a:outerShdw>
            </a:effectLst>
          </p:spPr>
          <p:txBody>
            <a:bodyPr lIns="92075" tIns="46038" rIns="92075" bIns="46038" anchor="ctr"/>
            <a:lstStyle/>
            <a:p>
              <a:pPr marL="80963" defTabSz="914400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다양한 사회적 경제 부문 주체 간의 네트워킹과 공공 협업사업의 조직화</a:t>
              </a: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3995936" y="3975968"/>
              <a:ext cx="4703564" cy="965200"/>
            </a:xfrm>
            <a:prstGeom prst="rect">
              <a:avLst/>
            </a:prstGeom>
            <a:solidFill>
              <a:srgbClr val="C0504D"/>
            </a:solidFill>
            <a:ln w="12700">
              <a:noFill/>
              <a:miter lim="800000"/>
              <a:headEnd/>
              <a:tailEnd/>
            </a:ln>
            <a:effectLst>
              <a:glow rad="139700">
                <a:srgbClr val="C0504D">
                  <a:satMod val="175000"/>
                  <a:alpha val="40000"/>
                </a:srgbClr>
              </a:glow>
              <a:outerShdw dist="89803" dir="2700000" algn="ctr" rotWithShape="0">
                <a:srgbClr val="EEECE1"/>
              </a:outerShdw>
            </a:effectLst>
          </p:spPr>
          <p:txBody>
            <a:bodyPr lIns="92075" tIns="46038" rIns="92075" bIns="46038" anchor="ctr"/>
            <a:lstStyle/>
            <a:p>
              <a:pPr indent="80963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 err="1">
                  <a:solidFill>
                    <a:prstClr val="white"/>
                  </a:solidFill>
                  <a:latin typeface="서울남산체 M"/>
                  <a:ea typeface="서울남산체 M"/>
                </a:rPr>
                <a:t>사회적기업가</a:t>
              </a: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 및 사회적 기업의 역량 개발</a:t>
              </a: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35" name="Rectangle 10"/>
            <p:cNvSpPr>
              <a:spLocks noChangeArrowheads="1"/>
            </p:cNvSpPr>
            <p:nvPr/>
          </p:nvSpPr>
          <p:spPr bwMode="auto">
            <a:xfrm>
              <a:off x="3995936" y="5229224"/>
              <a:ext cx="4703564" cy="936625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12700">
              <a:noFill/>
              <a:miter lim="800000"/>
              <a:headEnd/>
              <a:tailEnd/>
            </a:ln>
            <a:effectLst>
              <a:glow rad="139700">
                <a:srgbClr val="8064A2">
                  <a:satMod val="175000"/>
                  <a:alpha val="40000"/>
                </a:srgbClr>
              </a:glow>
              <a:outerShdw dist="89803" dir="2700000" algn="ctr" rotWithShape="0">
                <a:srgbClr val="EEECE1"/>
              </a:outerShdw>
            </a:effectLst>
          </p:spPr>
          <p:txBody>
            <a:bodyPr lIns="92075" tIns="46038" rIns="92075" bIns="46038" anchor="ctr"/>
            <a:lstStyle/>
            <a:p>
              <a:pPr indent="80963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100" kern="0" dirty="0">
                  <a:solidFill>
                    <a:prstClr val="white"/>
                  </a:solidFill>
                  <a:latin typeface="서울남산체 M"/>
                  <a:ea typeface="서울남산체 M"/>
                </a:rPr>
                <a:t>지역자원의 개발</a:t>
              </a:r>
              <a:endParaRPr kumimoji="0" lang="en-US" altLang="ko-KR" sz="1100" kern="0" dirty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중간지원기관의 필요성 및 </a:t>
            </a:r>
            <a:r>
              <a:rPr lang="ko-KR" altLang="en-US" dirty="0" smtClean="0"/>
              <a:t>기능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06A8C2-FDFE-46F6-8F31-0C7A53F94DB3}" type="slidenum">
              <a:rPr lang="ko-KR" altLang="en-US" smtClean="0"/>
              <a:pPr>
                <a:defRPr/>
              </a:pPr>
              <a:t>233</a:t>
            </a:fld>
            <a:endParaRPr lang="ko-KR" altLang="en-US" dirty="0"/>
          </a:p>
        </p:txBody>
      </p:sp>
      <p:grpSp>
        <p:nvGrpSpPr>
          <p:cNvPr id="222212" name="그룹 6"/>
          <p:cNvGrpSpPr>
            <a:grpSpLocks/>
          </p:cNvGrpSpPr>
          <p:nvPr/>
        </p:nvGrpSpPr>
        <p:grpSpPr bwMode="auto">
          <a:xfrm>
            <a:off x="184150" y="1158875"/>
            <a:ext cx="976313" cy="704850"/>
            <a:chOff x="639304" y="7372392"/>
            <a:chExt cx="975427" cy="705730"/>
          </a:xfrm>
        </p:grpSpPr>
        <p:sp>
          <p:nvSpPr>
            <p:cNvPr id="8" name="TextBox 7"/>
            <p:cNvSpPr txBox="1"/>
            <p:nvPr/>
          </p:nvSpPr>
          <p:spPr>
            <a:xfrm>
              <a:off x="639304" y="7677573"/>
              <a:ext cx="975427" cy="400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중간지원기관의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기능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2246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0" name="표 29"/>
          <p:cNvGraphicFramePr>
            <a:graphicFrameLocks noGrp="1"/>
          </p:cNvGraphicFramePr>
          <p:nvPr/>
        </p:nvGraphicFramePr>
        <p:xfrm>
          <a:off x="1160463" y="1339850"/>
          <a:ext cx="5270500" cy="36845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9939"/>
                <a:gridCol w="3330561"/>
              </a:tblGrid>
              <a:tr h="307049"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시민사회 협동촉진을 통한 공유자원 확대</a:t>
                      </a:r>
                      <a:endParaRPr lang="ko-KR" altLang="en-US" sz="1100" dirty="0"/>
                    </a:p>
                  </a:txBody>
                  <a:tcPr marL="91442" marR="91442" marT="45710" marB="4571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네트워크 강화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섹터 간 자원 </a:t>
                      </a:r>
                      <a:r>
                        <a:rPr lang="ko-KR" altLang="en-US" sz="1100" dirty="0" err="1" smtClean="0"/>
                        <a:t>공유망</a:t>
                      </a:r>
                      <a:r>
                        <a:rPr lang="ko-KR" altLang="en-US" sz="1100" dirty="0" smtClean="0"/>
                        <a:t> 구축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허브 운영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글로벌 네트워크 구축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지속가능한</a:t>
                      </a:r>
                      <a:r>
                        <a:rPr lang="ko-KR" altLang="en-US" sz="1100" dirty="0" smtClean="0"/>
                        <a:t> 생태계 조성</a:t>
                      </a:r>
                      <a:endParaRPr lang="ko-KR" altLang="en-US" sz="1100" dirty="0"/>
                    </a:p>
                  </a:txBody>
                  <a:tcPr marL="91442" marR="91442" marT="45710" marB="4571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시장조성 지원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사회부자 금융 연계 지원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맞춤형 경영지원 전략개발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소셜</a:t>
                      </a:r>
                      <a:r>
                        <a:rPr lang="ko-KR" altLang="en-US" sz="1100" dirty="0" smtClean="0"/>
                        <a:t> </a:t>
                      </a:r>
                      <a:r>
                        <a:rPr lang="ko-KR" altLang="en-US" sz="1100" dirty="0" err="1" smtClean="0"/>
                        <a:t>프랜타이징</a:t>
                      </a:r>
                      <a:r>
                        <a:rPr lang="ko-KR" altLang="en-US" sz="1100" dirty="0" smtClean="0"/>
                        <a:t> 모델 개발 사업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주체형성 및 공감대 확산</a:t>
                      </a:r>
                      <a:endParaRPr lang="ko-KR" altLang="en-US" sz="1100" dirty="0"/>
                    </a:p>
                  </a:txBody>
                  <a:tcPr marL="91442" marR="91442" marT="45710" marB="4571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인재 양성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시민 홍보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정책개발 및 신뢰도 제고</a:t>
                      </a:r>
                      <a:endParaRPr lang="ko-KR" altLang="en-US" sz="1100" dirty="0"/>
                    </a:p>
                  </a:txBody>
                  <a:tcPr marL="91442" marR="91442" marT="45710" marB="4571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</a:t>
                      </a:r>
                      <a:r>
                        <a:rPr lang="ko-KR" altLang="en-US" sz="1100" dirty="0" smtClean="0"/>
                        <a:t> 정책 연구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  <a:tr h="30704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사회적경제의</a:t>
                      </a:r>
                      <a:r>
                        <a:rPr lang="ko-KR" altLang="en-US" sz="1100" dirty="0" smtClean="0"/>
                        <a:t> 지역화 지원</a:t>
                      </a:r>
                      <a:endParaRPr lang="ko-KR" altLang="en-US" sz="1100" dirty="0"/>
                    </a:p>
                  </a:txBody>
                  <a:tcPr marL="91442" marR="91442" marT="45710" marB="45710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256213" y="5165725"/>
            <a:ext cx="1174750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latin typeface="+mn-ea"/>
                <a:ea typeface="+mn-ea"/>
              </a:rPr>
              <a:t>출처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ko-KR" altLang="en-US" sz="1000" dirty="0">
                <a:latin typeface="+mn-ea"/>
                <a:ea typeface="+mn-ea"/>
              </a:rPr>
              <a:t>서울사경센터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0D346D78-20A7-4E55-8289-8E6A7C107549}" type="slidenum">
              <a:rPr lang="ko-KR" altLang="en-US" smtClean="0"/>
              <a:pPr>
                <a:defRPr/>
              </a:pPr>
              <a:t>234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0750" y="4483100"/>
            <a:ext cx="52927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Georgia" pitchFamily="18" charset="0"/>
                <a:ea typeface="+mj-ea"/>
              </a:rPr>
              <a:t>2. </a:t>
            </a:r>
            <a:r>
              <a:rPr lang="ko-KR" altLang="en-US" sz="3200" b="1" dirty="0">
                <a:latin typeface="Georgia" pitchFamily="18" charset="0"/>
                <a:ea typeface="+mj-ea"/>
              </a:rPr>
              <a:t>중간지원기관 지원활동 사례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235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00051" y="1150938"/>
            <a:ext cx="465136" cy="757940"/>
            <a:chOff x="1716162" y="7198056"/>
            <a:chExt cx="465136" cy="75794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743171" y="7555886"/>
              <a:ext cx="426399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Activity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Step</a:t>
              </a: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중간지원기관이 지원할 수 있는 활동을 소개하는 신문기사를 작성해봅시다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  <a:endParaRPr lang="en-US" altLang="ko-KR" sz="1200" b="1" dirty="0">
              <a:latin typeface="+mn-ea"/>
              <a:ea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40259" y="3258072"/>
            <a:ext cx="5769005" cy="5421471"/>
            <a:chOff x="1144897" y="4571067"/>
            <a:chExt cx="5125351" cy="4536063"/>
          </a:xfrm>
        </p:grpSpPr>
        <p:pic>
          <p:nvPicPr>
            <p:cNvPr id="10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1302406" y="5363563"/>
              <a:ext cx="4748766" cy="3721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555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400" b="1" kern="0" dirty="0" smtClean="0">
                  <a:latin typeface="+mn-ea"/>
                  <a:ea typeface="+mn-ea"/>
                </a:rPr>
                <a:t>Activity Step</a:t>
              </a:r>
            </a:p>
            <a:p>
              <a:pPr marL="228600" indent="-228600" latinLnBrk="0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100" kern="0" dirty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1.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팀에서 각 지역의 지원활동사례를 설명할 대표를 선정합니다</a:t>
              </a:r>
              <a:r>
                <a:rPr lang="en-US" altLang="ko-KR" sz="1200" b="1" kern="0" dirty="0" smtClean="0">
                  <a:latin typeface="+mn-ea"/>
                  <a:ea typeface="+mn-ea"/>
                </a:rPr>
                <a:t>.</a:t>
              </a: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ko-KR" altLang="en-US" sz="1200" kern="0" dirty="0" smtClean="0">
                  <a:latin typeface="+mn-ea"/>
                  <a:ea typeface="+mn-ea"/>
                </a:rPr>
                <a:t>강동구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/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관악구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/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성북구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/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수원시 사례</a:t>
              </a: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endParaRPr lang="en-US" altLang="ko-KR" sz="1200" kern="0" dirty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2.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지원 사례 </a:t>
              </a:r>
              <a:r>
                <a:rPr lang="ko-KR" altLang="en-US" sz="1200" b="1" kern="0" dirty="0" err="1" smtClean="0">
                  <a:latin typeface="+mn-ea"/>
                  <a:ea typeface="+mn-ea"/>
                </a:rPr>
                <a:t>스터디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361950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ko-KR" altLang="en-US" sz="1200" kern="0" dirty="0" smtClean="0">
                  <a:latin typeface="+mn-ea"/>
                  <a:ea typeface="+mn-ea"/>
                </a:rPr>
                <a:t>같은 지역의 지원활동사례를 설명할 대표들이 모여 각 지역의 사례를 함께 학습합니다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 </a:t>
              </a: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endParaRPr lang="en-US" altLang="ko-KR" sz="1200" kern="0" dirty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3.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지원사례 설명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ko-KR" altLang="en-US" sz="1200" kern="0" dirty="0" smtClean="0">
                  <a:latin typeface="+mn-ea"/>
                  <a:ea typeface="+mn-ea"/>
                </a:rPr>
                <a:t>학습이 끝나면 다시 원래 팀으로 돌아와 팀원들에게 학습한 사례를 설명합니다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4.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지원사례 시사점 정리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ko-KR" altLang="en-US" sz="1200" kern="0" dirty="0" smtClean="0">
                  <a:latin typeface="+mn-ea"/>
                  <a:ea typeface="+mn-ea"/>
                </a:rPr>
                <a:t>각 지역의 지원사례에 대한 시사점을 팀원들과 함께 정리합니다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5.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뉴스페이퍼</a:t>
              </a:r>
              <a:r>
                <a:rPr lang="en-US" altLang="ko-KR" sz="1200" b="1" kern="0" dirty="0" smtClean="0">
                  <a:latin typeface="+mn-ea"/>
                  <a:ea typeface="+mn-ea"/>
                </a:rPr>
                <a:t>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만들기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ko-KR" altLang="en-US" sz="1200" kern="0" dirty="0" smtClean="0">
                  <a:latin typeface="+mn-ea"/>
                  <a:ea typeface="+mn-ea"/>
                </a:rPr>
                <a:t>정리한 시사점을 바탕으로 팀원들과 함께 중간지원기관이 지원할 수 있는 활동을 생각해보고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,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그 활동을 소개하는 신문기사를 작성해 봅시다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 </a:t>
              </a:r>
            </a:p>
            <a:p>
              <a:pPr marL="361950" indent="-266700" latinLnBrk="0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361950" indent="-93663" latinLnBrk="0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6.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발표</a:t>
              </a:r>
              <a:r>
                <a:rPr lang="en-US" altLang="ko-KR" sz="1200" b="1" kern="0" dirty="0" smtClean="0">
                  <a:latin typeface="+mn-ea"/>
                  <a:ea typeface="+mn-ea"/>
                </a:rPr>
                <a:t> </a:t>
              </a:r>
              <a:endParaRPr lang="en-US" altLang="ko-KR" sz="1200" b="1" kern="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06802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236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796071" y="7555886"/>
              <a:ext cx="320601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Study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581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auto" latinLnBrk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같은 지역의 지원활동사례를 설명할 대표들이 모여 각 지역의 사례를 함께 </a:t>
            </a:r>
            <a:r>
              <a:rPr kumimoji="0" lang="ko-KR" altLang="en-US" sz="1200" b="1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스터디</a:t>
            </a:r>
            <a:r>
              <a:rPr kumimoji="0" lang="ko-KR" altLang="en-US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합니다</a:t>
            </a:r>
            <a:r>
              <a:rPr kumimoji="0" lang="en-US" altLang="ko-KR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  <a:endParaRPr kumimoji="0" lang="ko-KR" altLang="en-US" sz="1200" b="1" dirty="0" smtClean="0">
              <a:solidFill>
                <a:prstClr val="black"/>
              </a:solidFill>
              <a:latin typeface="서울남산체 M"/>
              <a:ea typeface="서울남산체 M"/>
            </a:endParaRPr>
          </a:p>
        </p:txBody>
      </p:sp>
      <p:sp>
        <p:nvSpPr>
          <p:cNvPr id="9" name="양쪽 모서리가 둥근 사각형 8"/>
          <p:cNvSpPr/>
          <p:nvPr/>
        </p:nvSpPr>
        <p:spPr>
          <a:xfrm>
            <a:off x="995591" y="2987784"/>
            <a:ext cx="290899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 smtClean="0">
                <a:solidFill>
                  <a:schemeClr val="tx1"/>
                </a:solidFill>
              </a:rPr>
              <a:t>스터디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내용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양쪽 모서리가 둥근 사각형 3"/>
          <p:cNvSpPr/>
          <p:nvPr/>
        </p:nvSpPr>
        <p:spPr>
          <a:xfrm>
            <a:off x="992233" y="3491549"/>
            <a:ext cx="5308164" cy="4958767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28578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237</a:t>
            </a:fld>
            <a:endParaRPr lang="ko-KR" altLang="en-US" dirty="0"/>
          </a:p>
        </p:txBody>
      </p:sp>
      <p:grpSp>
        <p:nvGrpSpPr>
          <p:cNvPr id="4" name="그룹 4"/>
          <p:cNvGrpSpPr/>
          <p:nvPr/>
        </p:nvGrpSpPr>
        <p:grpSpPr>
          <a:xfrm>
            <a:off x="343706" y="1150938"/>
            <a:ext cx="593112" cy="604051"/>
            <a:chOff x="1659817" y="7198056"/>
            <a:chExt cx="593112" cy="604051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659817" y="7555886"/>
              <a:ext cx="59311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시사점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각 지역의 지원사례에 대한 시사점을 팀원들과 함께 정리합니다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18" name="양쪽 모서리가 둥근 사각형 17"/>
          <p:cNvSpPr/>
          <p:nvPr/>
        </p:nvSpPr>
        <p:spPr>
          <a:xfrm>
            <a:off x="995591" y="2987784"/>
            <a:ext cx="290899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시사점 정리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9" name="양쪽 모서리가 둥근 사각형 3"/>
          <p:cNvSpPr/>
          <p:nvPr/>
        </p:nvSpPr>
        <p:spPr>
          <a:xfrm>
            <a:off x="992233" y="3491549"/>
            <a:ext cx="5308164" cy="4958767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39376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238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840954" y="7555886"/>
              <a:ext cx="23083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발표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완성된 신문을 팀 대표가 나와서 발표합니다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</a:p>
        </p:txBody>
      </p:sp>
      <p:sp>
        <p:nvSpPr>
          <p:cNvPr id="12" name="양쪽 모서리가 둥근 사각형 11"/>
          <p:cNvSpPr/>
          <p:nvPr/>
        </p:nvSpPr>
        <p:spPr>
          <a:xfrm>
            <a:off x="995591" y="2987784"/>
            <a:ext cx="290899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다른 조 발표내용 정리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양쪽 모서리가 둥근 사각형 3"/>
          <p:cNvSpPr/>
          <p:nvPr/>
        </p:nvSpPr>
        <p:spPr>
          <a:xfrm>
            <a:off x="992233" y="3491549"/>
            <a:ext cx="5308164" cy="4958767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26608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239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862013" y="3181350"/>
            <a:ext cx="5521325" cy="118110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solidFill>
                  <a:schemeClr val="tx1"/>
                </a:solidFill>
              </a:rPr>
              <a:t>중간지원기관 지원활동 사례</a:t>
            </a:r>
            <a:endParaRPr lang="ko-KR" altLang="en-US" sz="2400" b="1">
              <a:solidFill>
                <a:schemeClr val="tx1"/>
              </a:solidFill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368300" y="690563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368300" y="1187450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32443" y="709613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rPr>
              <a:t>미리 읽어가기</a:t>
            </a:r>
            <a:endParaRPr lang="ko-KR" altLang="en-US" sz="2000" b="1" dirty="0" smtClean="0">
              <a:solidFill>
                <a:schemeClr val="accent3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사회적경제의</a:t>
            </a:r>
            <a:r>
              <a:rPr dirty="0" smtClean="0"/>
              <a:t> 의의와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2A700-B6CE-453F-ABD2-7F2AF3F28719}" type="slidenum">
              <a:rPr lang="ko-KR" altLang="en-US" smtClean="0"/>
              <a:pPr>
                <a:defRPr/>
              </a:pPr>
              <a:t>24</a:t>
            </a:fld>
            <a:endParaRPr lang="ko-KR" altLang="en-US" dirty="0"/>
          </a:p>
        </p:txBody>
      </p:sp>
      <p:grpSp>
        <p:nvGrpSpPr>
          <p:cNvPr id="35844" name="그룹 13"/>
          <p:cNvGrpSpPr>
            <a:grpSpLocks/>
          </p:cNvGrpSpPr>
          <p:nvPr/>
        </p:nvGrpSpPr>
        <p:grpSpPr bwMode="auto">
          <a:xfrm>
            <a:off x="280988" y="1158875"/>
            <a:ext cx="782637" cy="1012825"/>
            <a:chOff x="734988" y="7372392"/>
            <a:chExt cx="784069" cy="1013682"/>
          </a:xfrm>
        </p:grpSpPr>
        <p:sp>
          <p:nvSpPr>
            <p:cNvPr id="15" name="TextBox 14"/>
            <p:cNvSpPr txBox="1"/>
            <p:nvPr/>
          </p:nvSpPr>
          <p:spPr>
            <a:xfrm>
              <a:off x="734988" y="7677450"/>
              <a:ext cx="784069" cy="7086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경제조직의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핵심적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규범적 요건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5886" name="그림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5868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그룹 21"/>
          <p:cNvGrpSpPr/>
          <p:nvPr/>
        </p:nvGrpSpPr>
        <p:grpSpPr>
          <a:xfrm>
            <a:off x="1163100" y="1267414"/>
            <a:ext cx="4638184" cy="2983258"/>
            <a:chOff x="1568505" y="2235858"/>
            <a:chExt cx="5844192" cy="3758957"/>
          </a:xfrm>
        </p:grpSpPr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2226149" y="4280598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2471457" y="4429116"/>
              <a:ext cx="3882141" cy="26016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=""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defTabSz="914400"/>
              <a:r>
                <a:rPr kumimoji="0" lang="ko-KR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자본소유에 종속되지 않는 </a:t>
              </a:r>
              <a:r>
                <a:rPr kumimoji="0" lang="ko-KR" altLang="en-US" sz="1200" b="1" dirty="0" smtClean="0">
                  <a:solidFill>
                    <a:srgbClr val="953735"/>
                  </a:solidFill>
                  <a:latin typeface="+mn-ea"/>
                  <a:ea typeface="+mn-ea"/>
                </a:rPr>
                <a:t>민주적 의사결정 구조</a:t>
              </a:r>
              <a:endParaRPr kumimoji="0" lang="ko-KR" altLang="en-US" sz="1200" b="1" dirty="0">
                <a:solidFill>
                  <a:srgbClr val="953735"/>
                </a:solidFill>
                <a:latin typeface="+mn-ea"/>
                <a:ea typeface="+mn-ea"/>
              </a:endParaRPr>
            </a:p>
          </p:txBody>
        </p:sp>
        <p:grpSp>
          <p:nvGrpSpPr>
            <p:cNvPr id="25" name="그룹 24"/>
            <p:cNvGrpSpPr/>
            <p:nvPr/>
          </p:nvGrpSpPr>
          <p:grpSpPr>
            <a:xfrm>
              <a:off x="1582871" y="4130063"/>
              <a:ext cx="901642" cy="901642"/>
              <a:chOff x="3169122" y="3459809"/>
              <a:chExt cx="836612" cy="836613"/>
            </a:xfrm>
          </p:grpSpPr>
          <p:pic>
            <p:nvPicPr>
              <p:cNvPr id="51" name="Picture 35" descr="볼1-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122" y="3459809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Line 36"/>
              <p:cNvSpPr>
                <a:spLocks noChangeShapeType="1"/>
              </p:cNvSpPr>
              <p:nvPr/>
            </p:nvSpPr>
            <p:spPr bwMode="auto">
              <a:xfrm>
                <a:off x="3399309" y="3985272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b="1" dirty="0">
                  <a:latin typeface="+mj-ea"/>
                  <a:ea typeface="+mj-ea"/>
                </a:endParaRPr>
              </a:p>
            </p:txBody>
          </p:sp>
          <p:pic>
            <p:nvPicPr>
              <p:cNvPr id="53" name="Picture 37" descr="03"/>
              <p:cNvPicPr>
                <a:picLocks noChangeAspect="1" noChangeArrowheads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23756"/>
              <a:stretch>
                <a:fillRect/>
              </a:stretch>
            </p:blipFill>
            <p:spPr bwMode="auto">
              <a:xfrm>
                <a:off x="3391372" y="3697934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6" name="그룹 25"/>
            <p:cNvGrpSpPr/>
            <p:nvPr/>
          </p:nvGrpSpPr>
          <p:grpSpPr>
            <a:xfrm>
              <a:off x="2275784" y="2387299"/>
              <a:ext cx="5136913" cy="598760"/>
              <a:chOff x="1900355" y="1550823"/>
              <a:chExt cx="6409867" cy="747136"/>
            </a:xfrm>
          </p:grpSpPr>
          <p:sp>
            <p:nvSpPr>
              <p:cNvPr id="49" name="Rectangle 4"/>
              <p:cNvSpPr>
                <a:spLocks noChangeArrowheads="1"/>
              </p:cNvSpPr>
              <p:nvPr/>
            </p:nvSpPr>
            <p:spPr bwMode="auto">
              <a:xfrm>
                <a:off x="1900355" y="1550823"/>
                <a:ext cx="6409867" cy="747136"/>
              </a:xfrm>
              <a:prstGeom prst="rect">
                <a:avLst/>
              </a:prstGeom>
              <a:solidFill>
                <a:sysClr val="window" lastClr="FFFFFF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50" name="Rectangle 6"/>
              <p:cNvSpPr>
                <a:spLocks noChangeArrowheads="1"/>
              </p:cNvSpPr>
              <p:nvPr/>
            </p:nvSpPr>
            <p:spPr bwMode="auto">
              <a:xfrm>
                <a:off x="2144515" y="1731382"/>
                <a:ext cx="3906593" cy="3246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vl="0" defTabSz="914400"/>
                <a:r>
                  <a:rPr kumimoji="0" lang="ko-KR" altLang="en-US" sz="1200" b="1" dirty="0">
                    <a:solidFill>
                      <a:srgbClr val="000000"/>
                    </a:solidFill>
                    <a:latin typeface="+mn-ea"/>
                    <a:ea typeface="+mn-ea"/>
                  </a:rPr>
                  <a:t>공동체의 이익을 지향하는 명확한 </a:t>
                </a:r>
                <a:r>
                  <a:rPr kumimoji="0" lang="ko-KR" altLang="en-US" sz="1200" b="1" dirty="0">
                    <a:solidFill>
                      <a:srgbClr val="953735"/>
                    </a:solidFill>
                    <a:latin typeface="+mn-ea"/>
                    <a:ea typeface="+mn-ea"/>
                  </a:rPr>
                  <a:t>목적</a:t>
                </a:r>
              </a:p>
            </p:txBody>
          </p:sp>
        </p:grpSp>
        <p:grpSp>
          <p:nvGrpSpPr>
            <p:cNvPr id="27" name="그룹 26"/>
            <p:cNvGrpSpPr/>
            <p:nvPr/>
          </p:nvGrpSpPr>
          <p:grpSpPr>
            <a:xfrm>
              <a:off x="1582871" y="2235858"/>
              <a:ext cx="901644" cy="901642"/>
              <a:chOff x="2265834" y="1316401"/>
              <a:chExt cx="836613" cy="836612"/>
            </a:xfrm>
          </p:grpSpPr>
          <p:pic>
            <p:nvPicPr>
              <p:cNvPr id="46" name="Picture 57" descr="볼1-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5834" y="1316401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58" descr="01"/>
              <p:cNvPicPr>
                <a:picLocks noChangeAspect="1" noChangeArrowheads="1"/>
              </p:cNvPicPr>
              <p:nvPr/>
            </p:nvPicPr>
            <p:blipFill>
              <a:blip r:embed="rId7">
                <a:grayscl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21713"/>
              <a:stretch>
                <a:fillRect/>
              </a:stretch>
            </p:blipFill>
            <p:spPr bwMode="auto">
              <a:xfrm>
                <a:off x="2483322" y="1570401"/>
                <a:ext cx="442913" cy="2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Line 59"/>
              <p:cNvSpPr>
                <a:spLocks noChangeShapeType="1"/>
              </p:cNvSpPr>
              <p:nvPr/>
            </p:nvSpPr>
            <p:spPr bwMode="auto">
              <a:xfrm>
                <a:off x="2497609" y="1837101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b="1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2216305" y="3334332"/>
              <a:ext cx="5196392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471457" y="3485396"/>
              <a:ext cx="2524828" cy="26016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=""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vl="0" defTabSz="914400"/>
              <a:r>
                <a:rPr kumimoji="0" lang="ko-KR" altLang="en-US" sz="1200" b="1" dirty="0">
                  <a:solidFill>
                    <a:srgbClr val="000000"/>
                  </a:solidFill>
                  <a:latin typeface="+mn-ea"/>
                  <a:ea typeface="+mn-ea"/>
                </a:rPr>
                <a:t>운영이나 경영에 있어서 </a:t>
              </a:r>
              <a:r>
                <a:rPr kumimoji="0" lang="ko-KR" altLang="en-US" sz="1200" b="1" dirty="0">
                  <a:solidFill>
                    <a:srgbClr val="953735"/>
                  </a:solidFill>
                  <a:latin typeface="+mn-ea"/>
                  <a:ea typeface="+mn-ea"/>
                </a:rPr>
                <a:t>자율성</a:t>
              </a:r>
            </a:p>
          </p:txBody>
        </p:sp>
        <p:grpSp>
          <p:nvGrpSpPr>
            <p:cNvPr id="30" name="그룹 29"/>
            <p:cNvGrpSpPr/>
            <p:nvPr/>
          </p:nvGrpSpPr>
          <p:grpSpPr>
            <a:xfrm>
              <a:off x="1582871" y="3168264"/>
              <a:ext cx="901642" cy="901642"/>
              <a:chOff x="2940522" y="2346235"/>
              <a:chExt cx="836612" cy="836612"/>
            </a:xfrm>
          </p:grpSpPr>
          <p:pic>
            <p:nvPicPr>
              <p:cNvPr id="41" name="Picture 61" descr="볼1-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522" y="2346235"/>
                <a:ext cx="836612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Line 62"/>
              <p:cNvSpPr>
                <a:spLocks noChangeShapeType="1"/>
              </p:cNvSpPr>
              <p:nvPr/>
            </p:nvSpPr>
            <p:spPr bwMode="auto">
              <a:xfrm>
                <a:off x="3170709" y="2871697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b="1" dirty="0">
                  <a:latin typeface="+mj-ea"/>
                  <a:ea typeface="+mj-ea"/>
                </a:endParaRPr>
              </a:p>
            </p:txBody>
          </p:sp>
          <p:pic>
            <p:nvPicPr>
              <p:cNvPr id="45" name="Picture 63" descr="02"/>
              <p:cNvPicPr>
                <a:picLocks noChangeAspect="1" noChangeArrowheads="1"/>
              </p:cNvPicPr>
              <p:nvPr/>
            </p:nvPicPr>
            <p:blipFill>
              <a:blip r:embed="rId8">
                <a:grayscl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21547"/>
              <a:stretch>
                <a:fillRect/>
              </a:stretch>
            </p:blipFill>
            <p:spPr bwMode="auto">
              <a:xfrm>
                <a:off x="3148484" y="2579597"/>
                <a:ext cx="434975" cy="290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2226149" y="5261146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32" name="그룹 31"/>
            <p:cNvGrpSpPr/>
            <p:nvPr/>
          </p:nvGrpSpPr>
          <p:grpSpPr>
            <a:xfrm>
              <a:off x="1568505" y="5091862"/>
              <a:ext cx="902951" cy="902953"/>
              <a:chOff x="2921472" y="4432721"/>
              <a:chExt cx="836612" cy="836613"/>
            </a:xfrm>
          </p:grpSpPr>
          <p:pic>
            <p:nvPicPr>
              <p:cNvPr id="38" name="Picture 16" descr="볼1-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472" y="4432721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="" xmlns:a14="http://schemas.microsoft.com/office/drawing/2010/main" val="1"/>
                </a:ext>
              </a:extLst>
            </p:spPr>
          </p:pic>
          <p:sp>
            <p:nvSpPr>
              <p:cNvPr id="39" name="Line 17"/>
              <p:cNvSpPr>
                <a:spLocks noChangeShapeType="1"/>
              </p:cNvSpPr>
              <p:nvPr/>
            </p:nvSpPr>
            <p:spPr bwMode="auto">
              <a:xfrm>
                <a:off x="3151659" y="4958184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b="1" dirty="0">
                  <a:latin typeface="+mj-ea"/>
                  <a:ea typeface="+mj-ea"/>
                </a:endParaRPr>
              </a:p>
            </p:txBody>
          </p:sp>
          <p:pic>
            <p:nvPicPr>
              <p:cNvPr id="40" name="Picture 18" descr="04"/>
              <p:cNvPicPr>
                <a:picLocks noChangeAspect="1" noChangeArrowheads="1"/>
              </p:cNvPicPr>
              <p:nvPr/>
            </p:nvPicPr>
            <p:blipFill>
              <a:blip r:embed="rId9">
                <a:grayscl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23204"/>
              <a:stretch>
                <a:fillRect/>
              </a:stretch>
            </p:blipFill>
            <p:spPr bwMode="auto">
              <a:xfrm>
                <a:off x="3127847" y="4667671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471457" y="5424327"/>
              <a:ext cx="1466447" cy="26016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=""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defTabSz="914400"/>
              <a:r>
                <a:rPr kumimoji="0" lang="ko-KR" altLang="en-US" sz="1200" b="1" dirty="0" smtClean="0">
                  <a:solidFill>
                    <a:srgbClr val="000000"/>
                  </a:solidFill>
                  <a:latin typeface="+mn-ea"/>
                  <a:ea typeface="+mn-ea"/>
                </a:rPr>
                <a:t>이윤 배분의 </a:t>
              </a:r>
              <a:r>
                <a:rPr kumimoji="0" lang="ko-KR" altLang="en-US" sz="1200" b="1" dirty="0" smtClean="0">
                  <a:solidFill>
                    <a:srgbClr val="953735"/>
                  </a:solidFill>
                  <a:latin typeface="+mn-ea"/>
                  <a:ea typeface="+mn-ea"/>
                </a:rPr>
                <a:t>제한</a:t>
              </a:r>
              <a:endParaRPr kumimoji="0" lang="ko-KR" altLang="en-US" sz="1200" b="1" dirty="0">
                <a:solidFill>
                  <a:srgbClr val="953735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중간지원기관 지원활동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FA7BA7-EC2E-4C09-A5CB-16EBBADCFBF1}" type="slidenum">
              <a:rPr lang="ko-KR" altLang="en-US" smtClean="0"/>
              <a:pPr>
                <a:defRPr/>
              </a:pPr>
              <a:t>240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28713" y="1425575"/>
          <a:ext cx="5302250" cy="61846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1191"/>
                <a:gridCol w="4561059"/>
              </a:tblGrid>
              <a:tr h="26152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개요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03" marR="8440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223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사업명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3" marR="84403" anchor="ctr"/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강동구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학습동아리 사업 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3" marR="84403"/>
                </a:tc>
              </a:tr>
              <a:tr h="12649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취지 및 목적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3" marR="84403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1" hangingPunct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사회적경제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관련 기초 여건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주민 이해나 인식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네트워크 상황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에 대한 질적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‧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양적 개선 필요</a:t>
                      </a:r>
                    </a:p>
                    <a:p>
                      <a:pPr marL="171450" indent="-171450" algn="l" defTabSz="914400" rtl="0" eaLnBrk="1" fontAlgn="base" latinLnBrk="1" hangingPunct="1">
                        <a:buFontTx/>
                        <a:buNone/>
                      </a:pP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fontAlgn="base" latinLnBrk="1" hangingPunct="1">
                        <a:buFontTx/>
                        <a:buNone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창업과 물품 구매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행사 참가 이외에 주민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특히 청년층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들이 참가할 수 있는 프로젝트 필요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fontAlgn="base" latinLnBrk="1" hangingPunct="1">
                        <a:buFontTx/>
                        <a:buChar char="-"/>
                      </a:pP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ase" latinLnBrk="1" hangingPunct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청년층 신규 네트워크 발굴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및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사회적경제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영역으로의 편입 필요</a:t>
                      </a:r>
                    </a:p>
                  </a:txBody>
                  <a:tcPr marL="84403" marR="84403" anchor="ctr"/>
                </a:tc>
              </a:tr>
              <a:tr h="17678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내용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및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추진 방법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3" marR="84403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1" hangingPunct="1">
                        <a:buFontTx/>
                        <a:buChar char="-"/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사업 홍보를 통한 동아리 모집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1" hangingPunct="1">
                        <a:buFontTx/>
                        <a:buChar char="-"/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동아리 선정 및 활동기간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(4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개월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내 지원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l" defTabSz="914400" rtl="0" eaLnBrk="1" fontAlgn="base" latinLnBrk="1" hangingPunct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① 학습동아리 학습활동 운영경비 지원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워크숍 참가비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회의비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강사비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l" defTabSz="914400" rtl="0" eaLnBrk="1" fontAlgn="base" latinLnBrk="1" hangingPunct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② 학습활동을 위한 커리큘럼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학습공간 및 도서 지원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아카이브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도서대여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l" defTabSz="914400" rtl="0" eaLnBrk="1" fontAlgn="base" latinLnBrk="1" hangingPunct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③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사회적경제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현장탐방 기회 제공</a:t>
                      </a:r>
                      <a:b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④ 개별 학습동아리 자체 기획 프로그램 운영지원 </a:t>
                      </a:r>
                    </a:p>
                    <a:p>
                      <a:pPr algn="l" defTabSz="914400" rtl="0" eaLnBrk="1" fontAlgn="base" latinLnBrk="1" hangingPunct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ex.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멘토링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지역특화사업 등 지역사회 활동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창업준비 관련 지원</a:t>
                      </a:r>
                      <a:b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⑤ 기타 학습동아리 공통 프로그램 운영을 통한 상호 네트워크 지원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ex.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오리엔테이션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열린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강좌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및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오픈세미나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월례미팅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정기화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야유회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기수 당 중간발표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최종발표 공유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4403" marR="84403" anchor="ctr"/>
                </a:tc>
              </a:tr>
              <a:tr h="14474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실행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결과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3" marR="84403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2013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월 현재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- 1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기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개 동아리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(49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지원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: 2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협동조합 설립 신고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2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협동조합 설립 준비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1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마을기업 설립 준비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- 2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기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동아리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(21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지원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: 1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전환 준비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1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협동조합 설립 준비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- 3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기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동아리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(20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지원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: 2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협동조합 설립 준비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3" marR="84403" anchor="ctr"/>
                </a:tc>
              </a:tr>
            </a:tbl>
          </a:graphicData>
        </a:graphic>
      </p:graphicFrame>
      <p:grpSp>
        <p:nvGrpSpPr>
          <p:cNvPr id="224279" name="그룹 6"/>
          <p:cNvGrpSpPr>
            <a:grpSpLocks/>
          </p:cNvGrpSpPr>
          <p:nvPr/>
        </p:nvGrpSpPr>
        <p:grpSpPr bwMode="auto">
          <a:xfrm>
            <a:off x="189642" y="1158878"/>
            <a:ext cx="965329" cy="551018"/>
            <a:chOff x="645634" y="7372392"/>
            <a:chExt cx="962786" cy="551796"/>
          </a:xfrm>
        </p:grpSpPr>
        <p:sp>
          <p:nvSpPr>
            <p:cNvPr id="6" name="TextBox 5"/>
            <p:cNvSpPr txBox="1"/>
            <p:nvPr/>
          </p:nvSpPr>
          <p:spPr>
            <a:xfrm>
              <a:off x="645634" y="7677619"/>
              <a:ext cx="962786" cy="2465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① 강동구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4281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F92206-3B1E-4459-B864-098C89DE0D9F}" type="slidenum">
              <a:rPr lang="ko-KR" altLang="en-US" smtClean="0"/>
              <a:pPr>
                <a:defRPr/>
              </a:pPr>
              <a:t>241</a:t>
            </a:fld>
            <a:endParaRPr lang="ko-KR" altLang="en-US" dirty="0"/>
          </a:p>
        </p:txBody>
      </p:sp>
      <p:grpSp>
        <p:nvGrpSpPr>
          <p:cNvPr id="225284" name="그룹 6"/>
          <p:cNvGrpSpPr>
            <a:grpSpLocks/>
          </p:cNvGrpSpPr>
          <p:nvPr/>
        </p:nvGrpSpPr>
        <p:grpSpPr bwMode="auto">
          <a:xfrm>
            <a:off x="189642" y="1158878"/>
            <a:ext cx="965329" cy="551021"/>
            <a:chOff x="645634" y="7372392"/>
            <a:chExt cx="962786" cy="551799"/>
          </a:xfrm>
        </p:grpSpPr>
        <p:sp>
          <p:nvSpPr>
            <p:cNvPr id="27" name="TextBox 26"/>
            <p:cNvSpPr txBox="1"/>
            <p:nvPr/>
          </p:nvSpPr>
          <p:spPr>
            <a:xfrm>
              <a:off x="645634" y="7677622"/>
              <a:ext cx="962786" cy="2465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① 강동구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5299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1138238" y="1425575"/>
          <a:ext cx="5283200" cy="5164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3882"/>
                <a:gridCol w="4429318"/>
              </a:tblGrid>
              <a:tr h="426707">
                <a:tc gridSpan="2"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사업의 계기 및 문제의식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: </a:t>
                      </a:r>
                    </a:p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사회적 경제 부문의 어떤 문제를  해결하기 위하여 이 사업을 실행하게 되었나요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09" marR="84409" marT="45715" marB="45715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71529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인식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확대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9" marR="84409" marT="45715" marB="45715" anchor="ctr"/>
                </a:tc>
                <a:tc>
                  <a:txBody>
                    <a:bodyPr/>
                    <a:lstStyle/>
                    <a:p>
                      <a:pPr marL="171450" indent="-171450" latinLnBrk="0">
                        <a:buFontTx/>
                        <a:buChar char="-"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주민들의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사회적경제에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관한 인식을 확대시키는 방법의 하나로서 동아리 활동에 주목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0">
                        <a:buFontTx/>
                        <a:buNone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주입식으로 진행 중인 대중강연 및 아카데미 교육만으로는 주민들의 자발적인 학습을 이끌어내는데 부족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0">
                        <a:buFontTx/>
                        <a:buNone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학습효과를 높이는데 있어서 가장 중요한 것은 교육 주체의 의지와 관심분야의 연결 가능성 확대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0">
                        <a:buFontTx/>
                        <a:buNone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교육대상을 소규모로 분류하여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사회적경제를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맞춤식으로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접근 가능하게 함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9" marR="84409" marT="45715" marB="45715" anchor="ctr"/>
                </a:tc>
              </a:tr>
              <a:tr h="24357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네트워크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구축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9" marR="84409" marT="45715" marB="45715"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관련된 네트워크 확대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: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기존의 대중강연과 아카데미 교육 등은 시공간의 문제로 접근이 어려운 사람들 존재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: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생태계 조성의 성패 여부는 네트워크 확장이 관건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: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동아리 활동을 통해 지역 내 부족한 청년 네트워크 발굴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9" marR="84409" marT="45715" marB="4571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16FCB8-3AAE-41CF-92D7-7303CF625F98}" type="slidenum">
              <a:rPr lang="ko-KR" altLang="en-US" smtClean="0"/>
              <a:pPr>
                <a:defRPr/>
              </a:pPr>
              <a:t>242</a:t>
            </a:fld>
            <a:endParaRPr lang="ko-KR" altLang="en-US" dirty="0"/>
          </a:p>
        </p:txBody>
      </p:sp>
      <p:grpSp>
        <p:nvGrpSpPr>
          <p:cNvPr id="226308" name="그룹 5"/>
          <p:cNvGrpSpPr>
            <a:grpSpLocks/>
          </p:cNvGrpSpPr>
          <p:nvPr/>
        </p:nvGrpSpPr>
        <p:grpSpPr bwMode="auto">
          <a:xfrm>
            <a:off x="189642" y="1158878"/>
            <a:ext cx="965329" cy="551021"/>
            <a:chOff x="644390" y="7372392"/>
            <a:chExt cx="965264" cy="551842"/>
          </a:xfrm>
        </p:grpSpPr>
        <p:sp>
          <p:nvSpPr>
            <p:cNvPr id="7" name="TextBox 6"/>
            <p:cNvSpPr txBox="1"/>
            <p:nvPr/>
          </p:nvSpPr>
          <p:spPr>
            <a:xfrm>
              <a:off x="644390" y="7677646"/>
              <a:ext cx="965264" cy="2465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① 강동구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6323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7" name="표 26"/>
          <p:cNvGraphicFramePr>
            <a:graphicFrameLocks noGrp="1"/>
          </p:cNvGraphicFramePr>
          <p:nvPr/>
        </p:nvGraphicFramePr>
        <p:xfrm>
          <a:off x="1138238" y="1390011"/>
          <a:ext cx="5292725" cy="56245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375"/>
                <a:gridCol w="4759350"/>
              </a:tblGrid>
              <a:tr h="34387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실행에서 애로점과 성공요소는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?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07" marR="8440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060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성공요소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7" marR="84407"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조직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–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마을공동체 조직간 교류가 활발한 강동구의 특성으로 말미암아 홍보가 널리 가능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: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한살림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희망제작소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마을공동체 동동 등의 협조 가능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기존 아카데미 수강생 등의 활발한 참여 가능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관의 적극적인 협조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타 지역의 사례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(ex&gt;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은평구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를 참조함으로써 실패요인 미리 점검 가능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동아리 활동 이후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인큐베이팅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과정으로 자연스럽게 넘어갈 수 있음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동아리 팀이 추진 중인 프로그램이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확장성을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가질 경우 강연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등은 다른 예산으로 지원 가능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</a:txBody>
                  <a:tcPr marL="84407" marR="84407" anchor="ctr"/>
                </a:tc>
              </a:tr>
              <a:tr h="24459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애로점 및 장애요인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7" marR="84407"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개념의 어려움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1450" indent="-171450" latinLnBrk="1">
                        <a:buFontTx/>
                        <a:buChar char="-"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: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사회적경제를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이해하지 못한 채 일반적인 창업 등을 위해 지원한 사례 다수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동아리 활동기간이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(4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개월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짧아 활동에 제약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지원금에 대한 증빙 등 행정처리의 복잡함으로 인한 클레임 존재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운영을 자율적으로 맡김에 따라 실질적인 모임 횟수 및 시간 등을 통제할 수 없음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7" marR="84407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D6B7A6-343C-4F0C-9D67-2EE2324BED4E}" type="slidenum">
              <a:rPr lang="ko-KR" altLang="en-US" smtClean="0"/>
              <a:pPr>
                <a:defRPr/>
              </a:pPr>
              <a:t>243</a:t>
            </a:fld>
            <a:endParaRPr lang="ko-KR" altLang="en-US" dirty="0"/>
          </a:p>
        </p:txBody>
      </p:sp>
      <p:grpSp>
        <p:nvGrpSpPr>
          <p:cNvPr id="227332" name="그룹 14"/>
          <p:cNvGrpSpPr>
            <a:grpSpLocks/>
          </p:cNvGrpSpPr>
          <p:nvPr/>
        </p:nvGrpSpPr>
        <p:grpSpPr bwMode="auto">
          <a:xfrm>
            <a:off x="189642" y="1158878"/>
            <a:ext cx="965329" cy="551021"/>
            <a:chOff x="644629" y="7372392"/>
            <a:chExt cx="964777" cy="551694"/>
          </a:xfrm>
        </p:grpSpPr>
        <p:sp>
          <p:nvSpPr>
            <p:cNvPr id="16" name="TextBox 15"/>
            <p:cNvSpPr txBox="1"/>
            <p:nvPr/>
          </p:nvSpPr>
          <p:spPr>
            <a:xfrm>
              <a:off x="644629" y="7677564"/>
              <a:ext cx="964777" cy="2465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① 강동구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7342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1138238" y="1367146"/>
          <a:ext cx="5240337" cy="49571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0337"/>
              </a:tblGrid>
              <a:tr h="2590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사업의 결과로 지역사회에 어떤 파급효과가 있었나요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. 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384" marR="84384" marT="45723" marB="4572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682790">
                <a:tc>
                  <a:txBody>
                    <a:bodyPr/>
                    <a:lstStyle/>
                    <a:p>
                      <a:pPr marL="0" indent="0" latinLnBrk="1">
                        <a:buNone/>
                      </a:pP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1. </a:t>
                      </a:r>
                      <a:r>
                        <a:rPr lang="ko-KR" altLang="en-US" sz="1200" b="1" baseline="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조직 발굴</a:t>
                      </a:r>
                      <a:endParaRPr lang="en-US" altLang="ko-KR" sz="1200" b="1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None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- 2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협동조합 설립 신고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- 5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협동조합 설립 준비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- 1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마을기업 설립 준비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None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- 1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개 팀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전화 준비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 - 4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개 팀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인큐베이팅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과정 착수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 2.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신규 네트워크 구축 </a:t>
                      </a:r>
                      <a:endParaRPr lang="en-US" altLang="ko-KR" sz="1200" b="1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17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개팀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90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명 인원의 신규  네트워크 발굴 혹은 조직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3. </a:t>
                      </a:r>
                      <a:r>
                        <a:rPr lang="ko-KR" altLang="en-US" sz="1200" b="1" baseline="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저변 확대</a:t>
                      </a:r>
                      <a:endParaRPr lang="en-US" altLang="ko-KR" sz="1200" b="1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포럼 및 강연과의 연계를 통해 동아리 소속 인원 외 일반 주민 참여 독려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  ex) &lt;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춤추는 숲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&gt;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영화 상영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&lt;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강동구 인문지리와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오픈 세미나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&lt;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성미산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마을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탐방 등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4. </a:t>
                      </a:r>
                      <a:r>
                        <a:rPr lang="ko-KR" altLang="en-US" sz="1200" b="1" baseline="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baseline="0" dirty="0" err="1" smtClean="0">
                          <a:latin typeface="+mn-ea"/>
                          <a:ea typeface="+mn-ea"/>
                        </a:rPr>
                        <a:t>스터디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운영 매뉴얼 작성</a:t>
                      </a:r>
                      <a:endParaRPr lang="en-US" altLang="ko-KR" sz="1200" b="1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학습동아리 운영 경험을 토대로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스터디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운영 매뉴얼 확립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84" marR="84384" marT="45723" marB="45723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지원활동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244</a:t>
            </a:fld>
            <a:endParaRPr lang="ko-KR" altLang="en-US" dirty="0"/>
          </a:p>
        </p:txBody>
      </p:sp>
      <p:pic>
        <p:nvPicPr>
          <p:cNvPr id="4" name="그림 3" descr="사회적경제 학습동아리-웹자보 최종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724" y="1259364"/>
            <a:ext cx="2293202" cy="7166256"/>
          </a:xfrm>
          <a:prstGeom prst="rect">
            <a:avLst/>
          </a:prstGeom>
        </p:spPr>
      </p:pic>
      <p:grpSp>
        <p:nvGrpSpPr>
          <p:cNvPr id="6" name="그룹 14"/>
          <p:cNvGrpSpPr>
            <a:grpSpLocks/>
          </p:cNvGrpSpPr>
          <p:nvPr/>
        </p:nvGrpSpPr>
        <p:grpSpPr bwMode="auto">
          <a:xfrm>
            <a:off x="189642" y="1158878"/>
            <a:ext cx="965329" cy="551021"/>
            <a:chOff x="644629" y="7372392"/>
            <a:chExt cx="964777" cy="551694"/>
          </a:xfrm>
        </p:grpSpPr>
        <p:sp>
          <p:nvSpPr>
            <p:cNvPr id="7" name="TextBox 6"/>
            <p:cNvSpPr txBox="1"/>
            <p:nvPr/>
          </p:nvSpPr>
          <p:spPr>
            <a:xfrm>
              <a:off x="644629" y="7677564"/>
              <a:ext cx="964777" cy="2465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① 강동구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" name="그림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4C596-6FE5-4E7C-8EAD-9E00D0330207}" type="slidenum">
              <a:rPr lang="ko-KR" altLang="en-US" smtClean="0"/>
              <a:pPr>
                <a:defRPr/>
              </a:pPr>
              <a:t>245</a:t>
            </a:fld>
            <a:endParaRPr lang="ko-KR" altLang="en-US" dirty="0"/>
          </a:p>
        </p:txBody>
      </p:sp>
      <p:grpSp>
        <p:nvGrpSpPr>
          <p:cNvPr id="228356" name="그룹 13"/>
          <p:cNvGrpSpPr>
            <a:grpSpLocks/>
          </p:cNvGrpSpPr>
          <p:nvPr/>
        </p:nvGrpSpPr>
        <p:grpSpPr bwMode="auto">
          <a:xfrm>
            <a:off x="188039" y="1158878"/>
            <a:ext cx="968535" cy="551018"/>
            <a:chOff x="644318" y="7372392"/>
            <a:chExt cx="965401" cy="551776"/>
          </a:xfrm>
        </p:grpSpPr>
        <p:sp>
          <p:nvSpPr>
            <p:cNvPr id="15" name="TextBox 14"/>
            <p:cNvSpPr txBox="1"/>
            <p:nvPr/>
          </p:nvSpPr>
          <p:spPr>
            <a:xfrm>
              <a:off x="644318" y="7677608"/>
              <a:ext cx="965401" cy="2465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② 관악구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28377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38237" y="1339850"/>
          <a:ext cx="5292725" cy="5102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462"/>
                <a:gridCol w="4636263"/>
              </a:tblGrid>
              <a:tr h="28465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개요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124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사업명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공공시장 판로 개척 지원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</a:tr>
              <a:tr h="8413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취지 및 목적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관악구 내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기업이 공공시장 판로를 확대하고 개척할 수 있도록 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</a:tr>
              <a:tr h="15739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내용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및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추진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방법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  <a:tc>
                  <a:txBody>
                    <a:bodyPr/>
                    <a:lstStyle/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기업과 지원기관이 함께 공공구매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TFT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구성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업종별 구 예산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공공구매 진출 매뉴얼 제작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 종사자 대상 매뉴얼 설명회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공공구매 확대를 위한 민관간담회 개최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우선구매제도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제한적 입찰 경쟁 등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제도 안에서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기업이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활용가능한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사례를 수집하여 구청장에게 제안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공공시장 진입을 위한 업종별 공동 대응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</a:tr>
              <a:tr h="13897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실행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결과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  <a:tc>
                  <a:txBody>
                    <a:bodyPr/>
                    <a:lstStyle/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구 예산을 분석하여 업종별로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기업이 활용할 수 있는 예산을 파악하였음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매뉴얼을 제작하여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기업이 공공시장에 진출할 수 있는 방법론을 제시함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민관 간담회를 통해 관악구청이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기업 제품을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우선구매할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수 있도록 요청하고 자료를 제공함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0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부문별 공동사업 등을 통해 공공시장 진출 방안 마련 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5" marR="84395" marT="45723" marB="45723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BF99E-8540-4F12-8437-DDC99A61505A}" type="slidenum">
              <a:rPr lang="ko-KR" altLang="en-US" smtClean="0"/>
              <a:pPr>
                <a:defRPr/>
              </a:pPr>
              <a:t>246</a:t>
            </a:fld>
            <a:endParaRPr lang="ko-KR" altLang="en-US" dirty="0"/>
          </a:p>
        </p:txBody>
      </p:sp>
      <p:sp>
        <p:nvSpPr>
          <p:cNvPr id="229380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229382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38238" y="1339850"/>
          <a:ext cx="5292725" cy="6425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375"/>
                <a:gridCol w="4759350"/>
              </a:tblGrid>
              <a:tr h="5003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사업의 계기 및 문제의식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사회적 경제 부문의 어떤 문제를  해결하기 위하여 이 사업을 실행하게 되었나요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06" marR="84406" marT="45722" marB="4572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228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의의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6" marR="84406" marT="45722" marB="45722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조직의 지원 중에서 가장 효과적이고 직접적인 판로개척임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민간시장 개척을 위해서 다각적인 노력을 기울이고 있지만 그 효과가 미미한 실정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공공시장은 우선구매제도를 활용하면 확대 가능성이 높음에도 불구하고 아직 미개척 분야임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이에 공공시장을 당사자 조직과 중간지원조직이 함께 공동으로 개척함으로써 판로를 확대하고 협업모델을 만들어보려고 하였음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2" marB="45722" anchor="ctr"/>
                </a:tc>
              </a:tr>
              <a:tr h="41025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사업배경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6" marR="84406" marT="45722" marB="45722" anchor="ctr"/>
                </a:tc>
                <a:tc>
                  <a:txBody>
                    <a:bodyPr/>
                    <a:lstStyle/>
                    <a:p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● </a:t>
                      </a:r>
                      <a:r>
                        <a:rPr lang="ko-KR" altLang="en-US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사회적경제와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공공조달 정책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다수 국가에서 공공조달과 사회정책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경제정책 등을 연계하여 공적 이익을 확대하고 있음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  <a:endParaRPr lang="ko-KR" altLang="en-US" sz="120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공공조달을 통한 사회적 목적 달성은 선진국에서 채택되어 그 효과가 확인되고 있음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‘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공공구매를 통한 시장조성’은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사회적경제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생태계 조성을 위한 가장 효과적인 전략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● 우리나라의 공공조달 정책 </a:t>
                      </a: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b="1" kern="1200" dirty="0" err="1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 우선구매제도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사회적기업육성법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제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조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공공기관 우선구매 촉진의무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구매계획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구매실적 통보의무 등</a:t>
                      </a:r>
                      <a:endParaRPr lang="ko-KR" altLang="en-US" sz="120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조달청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『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물품구매적격심사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일반용역적격심사 세부기준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』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등에서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가점 부여</a:t>
                      </a:r>
                      <a:endParaRPr lang="ko-KR" altLang="en-US" sz="120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다수공급자물품계약제도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(MAS)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경쟁평가시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우대 및 배점 부여</a:t>
                      </a:r>
                      <a:endParaRPr lang="ko-KR" altLang="en-US" sz="1200" dirty="0" smtClean="0">
                        <a:effectLst/>
                        <a:latin typeface="+mn-ea"/>
                        <a:ea typeface="+mn-ea"/>
                      </a:endParaRPr>
                    </a:p>
                    <a:p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● </a:t>
                      </a:r>
                      <a:r>
                        <a:rPr lang="ko-KR" altLang="en-US" sz="1200" b="1" kern="1200" dirty="0" err="1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사회적경제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ea"/>
                          <a:ea typeface="+mn-ea"/>
                          <a:cs typeface="+mn-cs"/>
                        </a:rPr>
                        <a:t> 생태계 조성을 위한 효과적인 대안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국내 공공조달 시장규모는 약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조원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.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이중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상품 구매액은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0.5%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2,000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억원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➜ 잠재력이 큰 시장</a:t>
                      </a:r>
                    </a:p>
                    <a:p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시장의 원리가 작동하는 제한경쟁을 통해 자생력을 강화할 수 있는 효과적인 지원책</a:t>
                      </a:r>
                    </a:p>
                  </a:txBody>
                  <a:tcPr marL="84406" marR="84406" marT="45722" marB="45722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 bwMode="auto">
          <a:xfrm>
            <a:off x="194389" y="1463675"/>
            <a:ext cx="9685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② 관악구 사례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66049D-25EE-4D82-9688-5D1360686EE2}" type="slidenum">
              <a:rPr lang="ko-KR" altLang="en-US" smtClean="0"/>
              <a:pPr>
                <a:defRPr/>
              </a:pPr>
              <a:t>247</a:t>
            </a:fld>
            <a:endParaRPr lang="ko-KR" altLang="en-US" dirty="0"/>
          </a:p>
        </p:txBody>
      </p:sp>
      <p:sp>
        <p:nvSpPr>
          <p:cNvPr id="23040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94389" y="1463675"/>
            <a:ext cx="9685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② 관악구 사례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230406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1138238" y="1463675"/>
          <a:ext cx="5292725" cy="46323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376"/>
                <a:gridCol w="4759349"/>
              </a:tblGrid>
              <a:tr h="31413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실행에서 애로점과 성공요소는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?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12" marR="8441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837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성공요소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12" marR="84412" anchor="ctr"/>
                </a:tc>
                <a:tc>
                  <a:txBody>
                    <a:bodyPr/>
                    <a:lstStyle/>
                    <a:p>
                      <a:pPr marL="228600" indent="-228600" latinLnBrk="1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당사자 조직과 중간지원 기관이 협업을 통해 추진함으로써 업무부담 분산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1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첫 단계부터 협업을 통해 진행함으로써 이후 공동사업 기반 마련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1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선배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사회적기업가의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노하우 공유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12" marR="84412" anchor="ctr"/>
                </a:tc>
              </a:tr>
              <a:tr h="22344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애로점 및 장애요인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12" marR="84412" anchor="ctr"/>
                </a:tc>
                <a:tc>
                  <a:txBody>
                    <a:bodyPr/>
                    <a:lstStyle/>
                    <a:p>
                      <a:pPr marL="228600" indent="-228600" latinLnBrk="1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입찰제도 등 제도적인 한계로 소규모의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사회적기업이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진입할 수 있는 여지가 많지 않음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1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공급자의 한계로 공공기관이 원하는 제품과 서비스를 단시간에 맞춰서 준비할 수 없었음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228600" indent="-228600" latinLnBrk="1">
                        <a:buAutoNum type="arabicPeriod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공무원 조직의 인식부족으로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사회적경제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관련 부서와 계약 관련 부서 외의 담당자가 참석하지 않아 민관 간담회가 형식적으로 이뤄졌음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12" marR="84412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EB0C82-565D-4D98-8C44-9997E44B170F}" type="slidenum">
              <a:rPr lang="ko-KR" altLang="en-US" smtClean="0"/>
              <a:pPr>
                <a:defRPr/>
              </a:pPr>
              <a:t>248</a:t>
            </a:fld>
            <a:endParaRPr lang="ko-KR" altLang="en-US" dirty="0"/>
          </a:p>
        </p:txBody>
      </p:sp>
      <p:sp>
        <p:nvSpPr>
          <p:cNvPr id="231428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231429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 bwMode="auto">
          <a:xfrm>
            <a:off x="194389" y="1463675"/>
            <a:ext cx="9685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② 관악구 사례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38239" y="1373188"/>
          <a:ext cx="5364162" cy="4659312"/>
        </p:xfrm>
        <a:graphic>
          <a:graphicData uri="http://schemas.openxmlformats.org/drawingml/2006/table">
            <a:tbl>
              <a:tblPr/>
              <a:tblGrid>
                <a:gridCol w="5364162"/>
              </a:tblGrid>
              <a:tr h="315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사업의 결과로 지역사회에 어떤 파급효과가 있었나요</a:t>
                      </a: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. 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343399">
                <a:tc>
                  <a:txBody>
                    <a:bodyPr/>
                    <a:lstStyle>
                      <a:lvl1pPr marL="2286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기업이 공공시장에 대한 인식을 새로이 가지는 계기 마련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기업이 공공시장 개척에 필요한 노하우 습득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관악구 예산을 분석하여 업종별로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기업이 활용할 수 있는 예산을 파악하였음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공공시장 개척 우수사례를 공유함으로써 영업능력 향상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3.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 간 공동사업 진행 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교육서비스 기업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IT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기업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먹거리 기업 등 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분야의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기업이 공공시장 진입을 위해 공동으로 사업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준비중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공동상품 개발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공동브랜드 개발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지역과의 협업 방안 등을 준비하고 있음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.</a:t>
                      </a: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아직 논의 단계라서 구체적인 성과로 이어지려면 시간이 더 필요함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.</a:t>
                      </a: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- 2014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년 초에 제안서를 제출하고 영업활동을 할 예정 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  <a:sym typeface="Wingdings" pitchFamily="2" charset="2"/>
                        </a:rPr>
                        <a:t> 2014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  <a:sym typeface="Wingdings" pitchFamily="2" charset="2"/>
                        </a:rPr>
                        <a:t>년 중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구체적인 성과로 이어질 것으로 기대됨 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4.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공무원의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 제품에 대한 인식 개선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</a:t>
                      </a: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공무원이 제도 내에서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 제품을 구매할 수 있는 다양한 방법과 사례를 인지 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  -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관악구내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사회적경제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기업이 제공할 수 있는 상품과 서비스가 무엇인지 알게 됨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.</a:t>
                      </a: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228600" marR="0" lvl="0" indent="-228600" algn="just" defTabSz="4572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지원활동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249</a:t>
            </a:fld>
            <a:endParaRPr lang="ko-KR" altLang="en-US" dirty="0"/>
          </a:p>
        </p:txBody>
      </p:sp>
      <p:pic>
        <p:nvPicPr>
          <p:cNvPr id="4" name="Picture 2" descr="N:\.공유받은 폴더\생태계사업단\99.사진,동영상\공공구매\130903 공공시장진출매뉴얼설명회\SAM_19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924" y="1398297"/>
            <a:ext cx="5339476" cy="300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N:\.공유받은 폴더\생태계사업단\99.사진,동영상\공공구매\130903 공공시장진출매뉴얼설명회\SAM_19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6139" y="4719205"/>
            <a:ext cx="5366262" cy="301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8177" y="4401753"/>
            <a:ext cx="4640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ea typeface="서울남산체 M" pitchFamily="18" charset="-127"/>
              </a:rPr>
              <a:t>공공시장 진출 매뉴얼 설명회</a:t>
            </a:r>
            <a:endParaRPr lang="ko-KR" altLang="en-US" sz="1200" b="1" dirty="0"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8177" y="7737727"/>
            <a:ext cx="4640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ea typeface="서울남산체 M" pitchFamily="18" charset="-127"/>
              </a:rPr>
              <a:t>공공시장 진출 매뉴얼</a:t>
            </a:r>
            <a:endParaRPr lang="ko-KR" altLang="en-US" sz="1200" b="1" dirty="0"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 bwMode="auto">
          <a:xfrm>
            <a:off x="194389" y="1463675"/>
            <a:ext cx="9685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② 관악구 사례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사회적경제의</a:t>
            </a:r>
            <a:r>
              <a:rPr dirty="0" smtClean="0"/>
              <a:t> 의의와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663807-1DCF-4652-ACCD-62085AB456C9}" type="slidenum">
              <a:rPr lang="ko-KR" altLang="en-US" smtClean="0"/>
              <a:pPr>
                <a:defRPr/>
              </a:pPr>
              <a:t>25</a:t>
            </a:fld>
            <a:endParaRPr lang="ko-KR" altLang="en-US" dirty="0"/>
          </a:p>
        </p:txBody>
      </p:sp>
      <p:grpSp>
        <p:nvGrpSpPr>
          <p:cNvPr id="36868" name="그룹 13"/>
          <p:cNvGrpSpPr>
            <a:grpSpLocks/>
          </p:cNvGrpSpPr>
          <p:nvPr/>
        </p:nvGrpSpPr>
        <p:grpSpPr bwMode="auto">
          <a:xfrm>
            <a:off x="300038" y="1158875"/>
            <a:ext cx="744537" cy="1012825"/>
            <a:chOff x="754221" y="7372392"/>
            <a:chExt cx="745603" cy="1013683"/>
          </a:xfrm>
        </p:grpSpPr>
        <p:sp>
          <p:nvSpPr>
            <p:cNvPr id="15" name="TextBox 14"/>
            <p:cNvSpPr txBox="1"/>
            <p:nvPr/>
          </p:nvSpPr>
          <p:spPr>
            <a:xfrm>
              <a:off x="754221" y="7677450"/>
              <a:ext cx="745603" cy="7086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경제조직의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규범적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운영원리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6912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888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164709"/>
              </p:ext>
            </p:extLst>
          </p:nvPr>
        </p:nvGraphicFramePr>
        <p:xfrm>
          <a:off x="1143000" y="1675793"/>
          <a:ext cx="5240338" cy="2838450"/>
        </p:xfrm>
        <a:graphic>
          <a:graphicData uri="http://schemas.openxmlformats.org/drawingml/2006/table">
            <a:tbl>
              <a:tblPr firstRow="1" bandRow="1"/>
              <a:tblGrid>
                <a:gridCol w="1295363"/>
                <a:gridCol w="2198196"/>
                <a:gridCol w="1746779"/>
              </a:tblGrid>
              <a:tr h="47307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구분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err="1" smtClean="0"/>
                        <a:t>사회적경제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시장경제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64A2"/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지배구조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주주중심</a:t>
                      </a:r>
                      <a:r>
                        <a:rPr lang="en-US" altLang="ko-KR" sz="1200" dirty="0" smtClean="0"/>
                        <a:t>(1</a:t>
                      </a:r>
                      <a:r>
                        <a:rPr lang="ko-KR" altLang="en-US" sz="1200" dirty="0" smtClean="0"/>
                        <a:t>원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표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의사결정구조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수직적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비민주적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기업의 목표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이윤창출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이윤분배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대주주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대표사례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삼성전자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err="1" smtClean="0"/>
                        <a:t>현대차</a:t>
                      </a:r>
                      <a:r>
                        <a:rPr lang="ko-KR" altLang="en-US" sz="1200" dirty="0" smtClean="0"/>
                        <a:t> 등</a:t>
                      </a:r>
                      <a:endParaRPr lang="ko-KR" altLang="en-US" sz="1200" dirty="0"/>
                    </a:p>
                  </a:txBody>
                  <a:tcPr marL="55914" marR="55914" marT="27964" marB="279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1095375" y="1290638"/>
            <a:ext cx="46169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ko-KR" altLang="en-US" sz="1200" i="1" dirty="0" smtClean="0">
                <a:sym typeface="Wingdings 2"/>
              </a:rPr>
              <a:t> </a:t>
            </a:r>
            <a:r>
              <a:rPr lang="ko-KR" altLang="en-US" sz="1200" i="1" dirty="0" smtClean="0"/>
              <a:t>시장경제와 비교하여 </a:t>
            </a:r>
            <a:r>
              <a:rPr lang="ko-KR" altLang="en-US" sz="1200" i="1" dirty="0" err="1" smtClean="0"/>
              <a:t>사회적경제의</a:t>
            </a:r>
            <a:r>
              <a:rPr lang="ko-KR" altLang="en-US" sz="1200" i="1" dirty="0" smtClean="0"/>
              <a:t> 규범적 운영원리를 작성해보세요</a:t>
            </a:r>
            <a:r>
              <a:rPr lang="en-US" altLang="ko-KR" sz="1200" i="1" dirty="0" smtClean="0"/>
              <a:t>.</a:t>
            </a:r>
            <a:endParaRPr lang="ko-KR" alt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0D762D-AB98-46DC-8025-F4E31B17CBF9}" type="slidenum">
              <a:rPr lang="ko-KR" altLang="en-US" smtClean="0"/>
              <a:pPr>
                <a:defRPr/>
              </a:pPr>
              <a:t>250</a:t>
            </a:fld>
            <a:endParaRPr lang="ko-KR" altLang="en-US" dirty="0"/>
          </a:p>
        </p:txBody>
      </p:sp>
      <p:sp>
        <p:nvSpPr>
          <p:cNvPr id="232452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232453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199198" y="1463675"/>
            <a:ext cx="95891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③ 성북구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04900" y="1387475"/>
          <a:ext cx="5326063" cy="5224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0597"/>
                <a:gridCol w="4665466"/>
              </a:tblGrid>
              <a:tr h="259076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개요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224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사업명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대상 전국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대회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大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se’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</a:tr>
              <a:tr h="10375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취지 및 목적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단기 사업운용자금이 절실한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기성 금융권으로부터 소액 대출을 받기 어려운 한계를 가지고 있음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이에 대중에게 자신의 사업을 알리면서 소액 자금을 모집할 수 있는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플랫폼을 지원함으로써 자금과 판로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확보에 도움을 주고자 하였음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</a:tr>
              <a:tr h="16001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및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추진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방법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사업내용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자금과 판로확보가 절실한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창업팀을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대상으로 사업 아이템을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차 선별 후 본선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팀에게 각 업체의 특성을 반영한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CF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영상을 제작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지원하고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크라우드펀딩을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통해 대중으로 부터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500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만원을 모집한 팀에게는 추가로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500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만원의 무이자 대출을 지원하는 프로그램임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추진방법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전국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개의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중간조직을 대상으로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대상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대회 홍보를 통해 총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29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창업팀이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참가 신청하였으며 심사과정을 통해 본선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개팀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선정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2013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13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일까지 대회를 진행 중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 </a:t>
                      </a:r>
                      <a:endParaRPr lang="ko-KR" altLang="en-US" sz="1200" dirty="0" smtClean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</a:tr>
              <a:tr h="13527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실행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결과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본선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팀에게는 각 사업 아이템의 특성을 반영한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CF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영상제작이 지원되었으며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일 현재 총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11,186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천원이 모집됨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 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398" marR="84398" marT="45719" marB="45719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C6B720-9714-4211-A4A5-6E339FA37320}" type="slidenum">
              <a:rPr lang="ko-KR" altLang="en-US" smtClean="0"/>
              <a:pPr>
                <a:defRPr/>
              </a:pPr>
              <a:t>251</a:t>
            </a:fld>
            <a:endParaRPr lang="ko-KR" altLang="en-US" dirty="0"/>
          </a:p>
        </p:txBody>
      </p:sp>
      <p:sp>
        <p:nvSpPr>
          <p:cNvPr id="233476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233477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 bwMode="auto">
          <a:xfrm>
            <a:off x="199198" y="1463675"/>
            <a:ext cx="95891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③ 성북구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38238" y="1425575"/>
          <a:ext cx="5292725" cy="29689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2725"/>
              </a:tblGrid>
              <a:tr h="4267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사업의 계기 및 문제의식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: </a:t>
                      </a: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사회적 경제 부문의 어떤 문제를  해결하기 위하여 이 사업을 실행하게 되었나요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17" marR="84417" marT="45724" marB="4572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171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양적 팽창을 하였으나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사회적기업을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지원하는 금융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전무한 상황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사회적 경제 영역 중 특히 사회적 금융의 필요성을 깨닫고 사회적 금융의 한 부문을 차지하고 있는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크라우드펀딩을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 아이템으로 하여 창업함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자금과 판로확보라는 기업의 고질적인 문제를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크라우드펀딩을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통해 동시에 해결 가능하다고 보고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소셜미션의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가치가접목된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다양한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아이템들을 발굴 지원하고자 하는 데에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차적 목표를 두고 사업을 진행 중임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17" marR="84417" marT="45724" marB="45724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812801-3C0F-4D27-9859-EAC44212D1F2}" type="slidenum">
              <a:rPr lang="ko-KR" altLang="en-US" smtClean="0"/>
              <a:pPr>
                <a:defRPr/>
              </a:pPr>
              <a:t>252</a:t>
            </a:fld>
            <a:endParaRPr lang="ko-KR" altLang="en-US" dirty="0"/>
          </a:p>
        </p:txBody>
      </p:sp>
      <p:sp>
        <p:nvSpPr>
          <p:cNvPr id="234500" name="Rectangle 1"/>
          <p:cNvSpPr>
            <a:spLocks noChangeArrowheads="1"/>
          </p:cNvSpPr>
          <p:nvPr/>
        </p:nvSpPr>
        <p:spPr bwMode="auto">
          <a:xfrm>
            <a:off x="-247650" y="15240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pic>
        <p:nvPicPr>
          <p:cNvPr id="234501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199992" y="1463675"/>
            <a:ext cx="95891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③ 성북구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38238" y="1393825"/>
          <a:ext cx="5292725" cy="54357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376"/>
                <a:gridCol w="4759349"/>
              </a:tblGrid>
              <a:tr h="34040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실행에서 애로점과 성공요소는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?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06" marR="84406" marT="45713" marB="4571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39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성공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요소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13" marB="45713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오마이컴퍼니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내부 성공요소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&gt;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전문인력의 결합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상근인력이 금융업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사회사업경력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IT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경력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년의 해당 분야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유경험자로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구성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사업자금조달의 다양성 확보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사회연대은행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지자체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서울시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민간재단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프로젝트 등 다양한 자금조달원 확보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사업파트너십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핵심사업별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파트너십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구축으로 사업정착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목표 조기달성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프로젝트 성공요소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&gt;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의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기존 인맥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제품의 우수성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13" marB="45713" anchor="ctr"/>
                </a:tc>
              </a:tr>
              <a:tr h="24213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애로점 및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장애요인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6" marR="84406" marT="45713" marB="45713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대중과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인식 부재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;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소셜커머스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크라우드소싱과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개념 혼동으로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플랫폼을 쇼핑몰로 착각하는 경우 다수 발생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특히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대출투자형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경우 대부업자로 오해하는 경우가 많아 대중에 대한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교육과 홍보가 필요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제도적 미비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;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크라우드펀딩법의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부재로 상당수의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대출투자형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지분투자형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크라우드펀딩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프로젝트가 자본시장법과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대부업법에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저촉될 가능성 상존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하지만 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2014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크라우드펀딩법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발효로 상당부분 해소 예상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</a:txBody>
                  <a:tcPr marL="84406" marR="84406" marT="45713" marB="45713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지원활동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253</a:t>
            </a:fld>
            <a:endParaRPr lang="ko-KR" altLang="en-US" dirty="0"/>
          </a:p>
        </p:txBody>
      </p:sp>
      <p:pic>
        <p:nvPicPr>
          <p:cNvPr id="4" name="그림 3" descr="크라우드펀딩대회_포스터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909" y="1234503"/>
            <a:ext cx="5213933" cy="7299506"/>
          </a:xfrm>
          <a:prstGeom prst="rect">
            <a:avLst/>
          </a:prstGeom>
        </p:spPr>
      </p:pic>
      <p:pic>
        <p:nvPicPr>
          <p:cNvPr id="5" name="그림 8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 bwMode="auto">
          <a:xfrm>
            <a:off x="199992" y="1463675"/>
            <a:ext cx="95891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③ 성북구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BECBB9-0892-41EE-ABF9-DE05661C1FE5}" type="slidenum">
              <a:rPr lang="ko-KR" altLang="en-US" smtClean="0"/>
              <a:pPr>
                <a:defRPr/>
              </a:pPr>
              <a:t>254</a:t>
            </a:fld>
            <a:endParaRPr lang="ko-KR" altLang="en-US" dirty="0"/>
          </a:p>
        </p:txBody>
      </p:sp>
      <p:pic>
        <p:nvPicPr>
          <p:cNvPr id="235524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201595" y="1463675"/>
            <a:ext cx="955711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④ 수원시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138237" y="1293813"/>
          <a:ext cx="5292725" cy="6309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463"/>
                <a:gridCol w="4636262"/>
              </a:tblGrid>
              <a:tr h="25908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개요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938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사업명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수원시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착한기업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체험탐방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(2013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년은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사회적경제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탐방으로 개칭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/>
                </a:tc>
              </a:tr>
              <a:tr h="9358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취지 및 목적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시민들에게 수원시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사회적기업에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대한 이해의 폭을 넓힐 수 있도록 하고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실생활에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사회적기업의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서비스 및 생산품에 대한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착한소비를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홍보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촉진하기 위함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소비자로서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사회적기업에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대한 인식확대와 시민 개개인이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사회적기업가의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가능성 고취로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사회적기업가로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발굴 및 창업 유도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</a:tr>
              <a:tr h="17678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내용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및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추진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방법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일 시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매월 셋 째 주 금요일</a:t>
                      </a:r>
                    </a:p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장 소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중 우리동네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디지레이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굿윌스토아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짜로사랑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업체측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사정상 변동 가능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주 관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수원시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사회적경제지원센터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대 상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사회적기업에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관심있는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수원시민과 단체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창업준비자</a:t>
                      </a:r>
                    </a:p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사업내용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교육 및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견학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예비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현장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매장방문 체험</a:t>
                      </a:r>
                    </a:p>
                    <a:p>
                      <a:pPr fontAlgn="base" latinLnBrk="0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○ 참 가 비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만원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식비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커피값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버스비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</a:tr>
              <a:tr h="17678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사업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실행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결과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  <a:tc>
                  <a:txBody>
                    <a:bodyPr/>
                    <a:lstStyle/>
                    <a:p>
                      <a:pPr marL="228600" indent="-228600" fontAlgn="base" latinLnBrk="0">
                        <a:buNone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* 2012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년 결과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10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400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명 참가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228600" indent="-228600" fontAlgn="base" latinLnBrk="0">
                        <a:buAutoNum type="arabicPeriod"/>
                      </a:pP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228600" indent="-228600" fontAlgn="base" latinLnBrk="0">
                        <a:buAutoNum type="arabicPeriod"/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관내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인지도 제고 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대표사회적기업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 기업</a:t>
                      </a:r>
                    </a:p>
                    <a:p>
                      <a:pPr marL="228600" indent="-228600" fontAlgn="base" latinLnBrk="0">
                        <a:buAutoNum type="arabicPeriod"/>
                      </a:pP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사회적기업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제품 구매 독려</a:t>
                      </a:r>
                    </a:p>
                    <a:p>
                      <a:pPr fontAlgn="base" latinLnBrk="0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3.   21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회 언론보도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방송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13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fontAlgn="base" latinLnBrk="0"/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티브로드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수원방송 </a:t>
                      </a: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&lt;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우리동네정보통</a:t>
                      </a: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&gt;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fontAlgn="base" latinLnBrk="0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&lt;8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월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일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~9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월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일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본방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17:30,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재방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23:30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방영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fontAlgn="base" latinLnBrk="0"/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fontAlgn="base" latinLnBrk="0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* 2013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년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: 9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회 실시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360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명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06" marR="84406" marT="45721" marB="45721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pic>
        <p:nvPicPr>
          <p:cNvPr id="236547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200801" y="1463675"/>
            <a:ext cx="955711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④ 수원시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1156512" y="1425575"/>
          <a:ext cx="5274451" cy="29689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74451"/>
              </a:tblGrid>
              <a:tr h="4267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사업의 계기 및 문제의식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: </a:t>
                      </a: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사회적 경제 부문의 어떤 문제를  해결하기 위하여 이 사업을 실행하게 되었나요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17" marR="84417" marT="45724" marB="4572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17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낮은 인지도 극복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제품 서비스 낮은 구매율 확대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=&gt;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착한 소비 확대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- (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예비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)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창업컨설팅시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막연한 기대나 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머리속의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창업을 실제 현장에서 관리자와 대표자를 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   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만나보고 자신의 </a:t>
                      </a:r>
                      <a:r>
                        <a:rPr kumimoji="0" lang="ko-KR" altLang="en-US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준비정도와</a:t>
                      </a:r>
                      <a:r>
                        <a:rPr kumimoji="0" lang="ko-KR" alt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</a:rPr>
                        <a:t> 향후 준비방향을 점검할 수 있는 기회 마련</a:t>
                      </a:r>
                      <a:endParaRPr kumimoji="0" lang="en-US" altLang="ko-KR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  <a:ea typeface="+mn-ea"/>
                      </a:endParaRPr>
                    </a:p>
                  </a:txBody>
                  <a:tcPr marL="84417" marR="84417" marT="45724" marB="45724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/>
              <a:t>1. </a:t>
            </a:r>
            <a:r>
              <a:rPr dirty="0"/>
              <a:t>중간지원기관 지원활동 사례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89C538-D6D1-4B4B-8B26-5D6DE16C2103}" type="slidenum">
              <a:rPr lang="ko-KR" altLang="en-US" smtClean="0"/>
              <a:pPr>
                <a:defRPr/>
              </a:pPr>
              <a:t>256</a:t>
            </a:fld>
            <a:endParaRPr lang="ko-KR" altLang="en-US" dirty="0"/>
          </a:p>
        </p:txBody>
      </p:sp>
      <p:pic>
        <p:nvPicPr>
          <p:cNvPr id="237572" name="그림 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200801" y="1463675"/>
            <a:ext cx="955711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④ 수원시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38238" y="1292225"/>
          <a:ext cx="5292725" cy="59001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375"/>
                <a:gridCol w="4759350"/>
              </a:tblGrid>
              <a:tr h="31489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사업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실행에서 애로점과 성공요소는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?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84412" marR="84412" marT="45718" marB="4571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28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성공요소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12" marR="84412" marT="45718" marB="45718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매월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세째주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금요일 정기적으로 진행되면서 센터 사업이력이 짧은 관계로 모집풀이 작아서 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초기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체험탐방자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모집이 어려움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탐방이 진행되면서 공감이나 감동을 받은 분들의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입소문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전개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체험탐방업체들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또한 적극적으로 응대해서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탐방객들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만족도 높아짐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모집대상을 불특정 다수에서 요구를 가진 층으로 확대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예를 들어 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사회적기업이나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경제교육에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  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참여하는 교육생들을 현장실습과 연계해 진행하고 급식관련 단체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대학생 등 특정한 대상을 고려하여 프로그램 진화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84412" marR="84412" marT="45718" marB="45718" anchor="ctr"/>
                </a:tc>
              </a:tr>
              <a:tr h="28923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애로점 및 장애요인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84412" marR="84412" marT="45718" marB="45718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초기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인력풀의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한계로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모집시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어려움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방문업체도 동일하게 반복됨에 따라 피로도 상승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신규 방문업체 발굴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방문을 원하나 실제로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탐방객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3,40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명을 받아서 설명하거나 볼 수 있는 공간이 없는 업체는 한계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서비스업의 경우 실제 눈으로 확인할 수 있는 것이 없기에 체험만족도가 떨어지는 어려움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latinLnBrk="1">
                        <a:buFontTx/>
                        <a:buNone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결국 사업장의 대표나 현장관리자가 최대한 짧은 시간에 적절하게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사명과 존재이유와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latinLnBrk="1">
                        <a:buFontTx/>
                        <a:buNone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 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수익모델을 적절하게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전달하는게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포인트임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그를 위해서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사업진행시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만족도 조사를 기반으로 피드백 필요함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84412" marR="84412" marT="45718" marB="45718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지원활동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257</a:t>
            </a:fld>
            <a:endParaRPr lang="ko-KR" altLang="en-US" dirty="0"/>
          </a:p>
        </p:txBody>
      </p:sp>
      <p:pic>
        <p:nvPicPr>
          <p:cNvPr id="4" name="그림 3" descr="체험탐방 웹자보 홍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513" y="1252206"/>
            <a:ext cx="5076825" cy="7153275"/>
          </a:xfrm>
          <a:prstGeom prst="rect">
            <a:avLst/>
          </a:prstGeom>
        </p:spPr>
      </p:pic>
      <p:pic>
        <p:nvPicPr>
          <p:cNvPr id="5" name="그림 8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58875"/>
            <a:ext cx="581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 bwMode="auto">
          <a:xfrm>
            <a:off x="200801" y="1463675"/>
            <a:ext cx="955711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④ 수원시 사례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  <p:extLst>
      <p:ext uri="{BB962C8B-B14F-4D97-AF65-F5344CB8AC3E}">
        <p14:creationId xmlns="" xmlns:p14="http://schemas.microsoft.com/office/powerpoint/2010/main" val="37479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</a:t>
            </a:r>
            <a:r>
              <a:rPr lang="en-US" altLang="ko-KR" dirty="0"/>
              <a:t>5</a:t>
            </a:r>
            <a:r>
              <a:rPr lang="en-US" altLang="ko-KR" dirty="0" smtClean="0"/>
              <a:t>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259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4198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58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오각형 26"/>
          <p:cNvSpPr/>
          <p:nvPr/>
        </p:nvSpPr>
        <p:spPr bwMode="auto">
          <a:xfrm>
            <a:off x="1049338" y="1290638"/>
            <a:ext cx="1156641" cy="865187"/>
          </a:xfrm>
          <a:prstGeom prst="homePlate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의제설정</a:t>
            </a:r>
          </a:p>
        </p:txBody>
      </p:sp>
      <p:sp>
        <p:nvSpPr>
          <p:cNvPr id="34" name="갈매기형 수장 33"/>
          <p:cNvSpPr/>
          <p:nvPr/>
        </p:nvSpPr>
        <p:spPr bwMode="auto">
          <a:xfrm>
            <a:off x="1851116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국내외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유사사례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연구</a:t>
            </a:r>
          </a:p>
        </p:txBody>
      </p:sp>
      <p:sp>
        <p:nvSpPr>
          <p:cNvPr id="35" name="갈매기형 수장 34"/>
          <p:cNvSpPr/>
          <p:nvPr/>
        </p:nvSpPr>
        <p:spPr bwMode="auto">
          <a:xfrm>
            <a:off x="2918951" y="1290638"/>
            <a:ext cx="1453149" cy="865187"/>
          </a:xfrm>
          <a:prstGeom prst="chevron">
            <a:avLst/>
          </a:prstGeom>
          <a:solidFill>
            <a:srgbClr val="C0504D">
              <a:lumMod val="75000"/>
            </a:srgbClr>
          </a:solidFill>
          <a:ln w="76200">
            <a:solidFill>
              <a:srgbClr val="C0504D">
                <a:lumMod val="75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기획서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작성</a:t>
            </a:r>
          </a:p>
        </p:txBody>
      </p:sp>
      <p:sp>
        <p:nvSpPr>
          <p:cNvPr id="36" name="갈매기형 수장 35"/>
          <p:cNvSpPr/>
          <p:nvPr/>
        </p:nvSpPr>
        <p:spPr bwMode="auto">
          <a:xfrm>
            <a:off x="399390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작성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37" name="갈매기형 수장 36"/>
          <p:cNvSpPr/>
          <p:nvPr/>
        </p:nvSpPr>
        <p:spPr bwMode="auto">
          <a:xfrm>
            <a:off x="5068853" y="1290638"/>
            <a:ext cx="1433547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발표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41991" name="직사각형 28"/>
          <p:cNvSpPr>
            <a:spLocks noChangeArrowheads="1"/>
          </p:cNvSpPr>
          <p:nvPr/>
        </p:nvSpPr>
        <p:spPr bwMode="auto">
          <a:xfrm>
            <a:off x="1080918" y="2346325"/>
            <a:ext cx="5129213" cy="5929312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710680" y="2485231"/>
            <a:ext cx="16882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buNone/>
            </a:pPr>
            <a:r>
              <a:rPr lang="en-US" altLang="ko-KR" sz="1200" b="1" dirty="0" smtClean="0"/>
              <a:t>3</a:t>
            </a:r>
            <a:r>
              <a:rPr lang="ko-KR" altLang="en-US" sz="1200" b="1" dirty="0" smtClean="0"/>
              <a:t>단계</a:t>
            </a:r>
            <a:r>
              <a:rPr lang="en-US" altLang="ko-KR" sz="1200" b="1" dirty="0" smtClean="0"/>
              <a:t>: </a:t>
            </a:r>
            <a:r>
              <a:rPr lang="ko-KR" altLang="en-US" sz="1200" b="1" dirty="0" smtClean="0"/>
              <a:t>지원사업 기획서</a:t>
            </a:r>
            <a:endParaRPr lang="ko-KR" altLang="en-US" sz="1200" b="1" dirty="0"/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910138" y="2826543"/>
            <a:ext cx="78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작성자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소속지역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 rot="867957">
            <a:off x="5221288" y="2413000"/>
            <a:ext cx="1101725" cy="265113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Sample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078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사회적경제의</a:t>
            </a:r>
            <a:r>
              <a:rPr dirty="0" smtClean="0"/>
              <a:t> 의의와 현황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744F3E-6E2A-46B4-974B-A11D382F2D9B}" type="slidenum">
              <a:rPr lang="ko-KR" altLang="en-US" smtClean="0"/>
              <a:pPr>
                <a:defRPr/>
              </a:pPr>
              <a:t>26</a:t>
            </a:fld>
            <a:endParaRPr lang="ko-KR" altLang="en-US" dirty="0"/>
          </a:p>
        </p:txBody>
      </p:sp>
      <p:grpSp>
        <p:nvGrpSpPr>
          <p:cNvPr id="37892" name="그룹 13"/>
          <p:cNvGrpSpPr>
            <a:grpSpLocks/>
          </p:cNvGrpSpPr>
          <p:nvPr/>
        </p:nvGrpSpPr>
        <p:grpSpPr bwMode="auto">
          <a:xfrm>
            <a:off x="274638" y="1158875"/>
            <a:ext cx="795337" cy="1166813"/>
            <a:chOff x="730180" y="7372392"/>
            <a:chExt cx="793685" cy="1167725"/>
          </a:xfrm>
        </p:grpSpPr>
        <p:sp>
          <p:nvSpPr>
            <p:cNvPr id="15" name="TextBox 14"/>
            <p:cNvSpPr txBox="1"/>
            <p:nvPr/>
          </p:nvSpPr>
          <p:spPr>
            <a:xfrm>
              <a:off x="730180" y="7677430"/>
              <a:ext cx="793685" cy="8626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경제 활동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영역에 따른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부문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7929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12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19188" y="1463675"/>
          <a:ext cx="5359400" cy="3013076"/>
        </p:xfrm>
        <a:graphic>
          <a:graphicData uri="http://schemas.openxmlformats.org/drawingml/2006/table">
            <a:tbl>
              <a:tblPr firstRow="1" bandRow="1"/>
              <a:tblGrid>
                <a:gridCol w="1362693"/>
                <a:gridCol w="3996707"/>
              </a:tblGrid>
              <a:tr h="75326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생산부문</a:t>
                      </a:r>
                      <a:endParaRPr lang="ko-KR" altLang="en-US" sz="1200" b="1" dirty="0"/>
                    </a:p>
                  </a:txBody>
                  <a:tcPr marT="45716" marB="45716" anchor="ctr">
                    <a:lnL w="12700" cmpd="sng">
                      <a:noFill/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r>
                        <a:rPr lang="ko-KR" altLang="en-US" sz="1200" b="0" dirty="0" err="1" smtClean="0"/>
                        <a:t>사회적기업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smtClean="0"/>
                        <a:t>마을기업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smtClean="0"/>
                        <a:t>자활기업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err="1" smtClean="0"/>
                        <a:t>사회적협동조합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smtClean="0"/>
                        <a:t>노동자협동조합 등</a:t>
                      </a:r>
                      <a:endParaRPr lang="ko-KR" altLang="en-US" sz="1200" b="0" dirty="0"/>
                    </a:p>
                  </a:txBody>
                  <a:tcPr marT="45716" marB="45716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  <a:tr h="75326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소비부문</a:t>
                      </a:r>
                      <a:endParaRPr lang="ko-KR" altLang="en-US" sz="1200" b="1" dirty="0"/>
                    </a:p>
                  </a:txBody>
                  <a:tcPr marT="45716" marB="45716" anchor="ctr">
                    <a:lnL w="12700" cmpd="sng">
                      <a:noFill/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r>
                        <a:rPr lang="ko-KR" altLang="en-US" sz="1200" b="0" dirty="0" smtClean="0"/>
                        <a:t>생활협동조합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smtClean="0"/>
                        <a:t>의료생활협동조합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smtClean="0"/>
                        <a:t>공동육아협동조합 등</a:t>
                      </a:r>
                      <a:endParaRPr lang="ko-KR" altLang="en-US" sz="1200" b="0" dirty="0"/>
                    </a:p>
                  </a:txBody>
                  <a:tcPr marT="45716" marB="45716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40000"/>
                      </a:srgbClr>
                    </a:solidFill>
                  </a:tcPr>
                </a:tc>
              </a:tr>
              <a:tr h="75326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교환부문</a:t>
                      </a:r>
                      <a:endParaRPr lang="ko-KR" altLang="en-US" sz="1200" b="1" dirty="0"/>
                    </a:p>
                  </a:txBody>
                  <a:tcPr marT="45716" marB="45716" anchor="ctr">
                    <a:lnL w="12700" cmpd="sng">
                      <a:noFill/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r>
                        <a:rPr lang="ko-KR" altLang="en-US" sz="1200" b="0" dirty="0" smtClean="0"/>
                        <a:t>지역화폐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err="1" smtClean="0"/>
                        <a:t>아나바다</a:t>
                      </a:r>
                      <a:r>
                        <a:rPr lang="ko-KR" altLang="en-US" sz="1200" b="0" dirty="0" smtClean="0"/>
                        <a:t> 운동 단체 등</a:t>
                      </a:r>
                      <a:endParaRPr lang="ko-KR" altLang="en-US" sz="1200" b="0" dirty="0"/>
                    </a:p>
                  </a:txBody>
                  <a:tcPr marT="45716" marB="45716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  <a:tr h="75326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/>
                        <a:t>분배부문</a:t>
                      </a:r>
                      <a:endParaRPr lang="ko-KR" altLang="en-US" sz="1200" b="1" dirty="0"/>
                    </a:p>
                  </a:txBody>
                  <a:tcPr marT="45716" marB="45716" anchor="ctr">
                    <a:lnL w="12700" cmpd="sng">
                      <a:noFill/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r>
                        <a:rPr lang="ko-KR" altLang="en-US" sz="1200" b="0" dirty="0" smtClean="0"/>
                        <a:t>자선모금단체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smtClean="0"/>
                        <a:t>재단</a:t>
                      </a:r>
                      <a:r>
                        <a:rPr lang="en-US" altLang="ko-KR" sz="1200" b="0" dirty="0" smtClean="0"/>
                        <a:t>, </a:t>
                      </a:r>
                      <a:r>
                        <a:rPr lang="ko-KR" altLang="en-US" sz="1200" b="0" dirty="0" err="1" smtClean="0"/>
                        <a:t>마이크로크레디트</a:t>
                      </a:r>
                      <a:r>
                        <a:rPr lang="ko-KR" altLang="en-US" sz="1200" b="0" dirty="0" smtClean="0"/>
                        <a:t> 기관 등</a:t>
                      </a:r>
                      <a:endParaRPr lang="ko-KR" altLang="en-US" sz="1200" b="0" dirty="0"/>
                    </a:p>
                  </a:txBody>
                  <a:tcPr marT="45716" marB="45716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5173BD-41C3-40C3-A26A-A3C5A1B95324}" type="slidenum">
              <a:rPr lang="ko-KR" altLang="en-US" smtClean="0"/>
              <a:pPr>
                <a:defRPr/>
              </a:pPr>
              <a:t>260</a:t>
            </a:fld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3EFDD2-6783-4876-8BCF-998D302E8D00}" type="slidenum">
              <a:rPr lang="ko-KR" altLang="en-US" smtClean="0"/>
              <a:pPr>
                <a:defRPr/>
              </a:pPr>
              <a:t>261</a:t>
            </a:fld>
            <a:endParaRPr lang="ko-KR" altLang="en-US" dirty="0"/>
          </a:p>
        </p:txBody>
      </p:sp>
      <p:pic>
        <p:nvPicPr>
          <p:cNvPr id="264195" name="그림 3" descr="여럿이함ㄲ[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6858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mtClean="0">
                <a:latin typeface="Georgia" pitchFamily="18" charset="0"/>
              </a:rPr>
              <a:t>Module 6.</a:t>
            </a:r>
            <a:br>
              <a:rPr lang="en-US" altLang="ko-KR" smtClean="0">
                <a:latin typeface="Georgia" pitchFamily="18" charset="0"/>
              </a:rPr>
            </a:br>
            <a:r>
              <a:rPr lang="ko-KR" altLang="en-US" smtClean="0">
                <a:latin typeface="Georgia" pitchFamily="18" charset="0"/>
              </a:rPr>
              <a:t>사회적경제를 통한</a:t>
            </a:r>
            <a:r>
              <a:rPr lang="en-US" altLang="ko-KR" smtClean="0">
                <a:latin typeface="Georgia" pitchFamily="18" charset="0"/>
              </a:rPr>
              <a:t/>
            </a:r>
            <a:br>
              <a:rPr lang="en-US" altLang="ko-KR" smtClean="0">
                <a:latin typeface="Georgia" pitchFamily="18" charset="0"/>
              </a:rPr>
            </a:br>
            <a:r>
              <a:rPr lang="ko-KR" altLang="en-US" smtClean="0">
                <a:latin typeface="Georgia" pitchFamily="18" charset="0"/>
              </a:rPr>
              <a:t>사회책임조달제도</a:t>
            </a:r>
            <a:endParaRPr lang="ko-KR" altLang="en-US" smtClean="0"/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F820056A-1BFE-44F2-9D48-0FD647C7A8D8}" type="slidenum">
              <a:rPr lang="ko-KR" altLang="en-US"/>
              <a:pPr>
                <a:defRPr/>
              </a:pPr>
              <a:t>263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A155F8-0C26-40C8-8280-2839959368F8}" type="slidenum">
              <a:rPr lang="ko-KR" altLang="en-US"/>
              <a:pPr>
                <a:defRPr/>
              </a:pPr>
              <a:t>264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66245" name="Content Placeholder 2"/>
          <p:cNvSpPr txBox="1">
            <a:spLocks/>
          </p:cNvSpPr>
          <p:nvPr/>
        </p:nvSpPr>
        <p:spPr bwMode="auto">
          <a:xfrm>
            <a:off x="509588" y="1825625"/>
            <a:ext cx="58451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buFont typeface="서울남산체 B" pitchFamily="18" charset="-127"/>
              <a:buAutoNum type="arabicPeriod"/>
            </a:pPr>
            <a:r>
              <a:rPr kumimoji="0" lang="ko-KR" altLang="en-US" sz="1400"/>
              <a:t>공공조달 및 사회책임조달의 의의 및 특성</a:t>
            </a:r>
            <a:r>
              <a:rPr kumimoji="0" lang="en-US" altLang="ko-KR" sz="1400"/>
              <a:t>, </a:t>
            </a:r>
            <a:r>
              <a:rPr kumimoji="0" lang="ko-KR" altLang="en-US" sz="1400"/>
              <a:t>관련 제도</a:t>
            </a:r>
            <a:r>
              <a:rPr kumimoji="0" lang="en-US" altLang="ko-KR" sz="1400"/>
              <a:t>, </a:t>
            </a:r>
            <a:r>
              <a:rPr kumimoji="0" lang="ko-KR" altLang="en-US" sz="1400"/>
              <a:t>작동기제에 대해 설명할 수 있다</a:t>
            </a:r>
            <a:r>
              <a:rPr kumimoji="0" lang="en-US" altLang="ko-KR" sz="1400"/>
              <a:t>.</a:t>
            </a:r>
          </a:p>
          <a:p>
            <a:pPr defTabSz="914400" eaLnBrk="1" latinLnBrk="0" hangingPunct="1">
              <a:buFont typeface="서울남산체 B" pitchFamily="18" charset="-127"/>
              <a:buAutoNum type="arabicPeriod"/>
            </a:pPr>
            <a:r>
              <a:rPr lang="ko-KR" altLang="en-US" sz="1400"/>
              <a:t>사회적경제 부문이 공공시장에 진입한 사례를 학습하고 관련 시사점을 도출할 수 있다</a:t>
            </a:r>
            <a:r>
              <a:rPr lang="en-US" altLang="ko-KR" sz="1400"/>
              <a:t>.</a:t>
            </a: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66248" name="Content Placeholder 2"/>
          <p:cNvSpPr txBox="1">
            <a:spLocks/>
          </p:cNvSpPr>
          <p:nvPr/>
        </p:nvSpPr>
        <p:spPr bwMode="auto">
          <a:xfrm>
            <a:off x="509588" y="3783013"/>
            <a:ext cx="577215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 dirty="0"/>
              <a:t>공공조달의 개념과 특성</a:t>
            </a:r>
            <a:endParaRPr kumimoji="0" lang="en-US" altLang="ko-KR" sz="1400" dirty="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lang="ko-KR" altLang="en-US" sz="1400" dirty="0"/>
              <a:t>사회책임조달제도의 의의와 </a:t>
            </a:r>
            <a:r>
              <a:rPr lang="ko-KR" altLang="en-US" sz="1400" dirty="0" smtClean="0"/>
              <a:t>과제</a:t>
            </a:r>
            <a:endParaRPr lang="en-US" altLang="ko-KR" sz="1400" dirty="0" smtClean="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lang="ko-KR" altLang="en-US" sz="1400" dirty="0" err="1" smtClean="0"/>
              <a:t>사회적경제부문의</a:t>
            </a:r>
            <a:r>
              <a:rPr lang="ko-KR" altLang="en-US" sz="1400" dirty="0" smtClean="0"/>
              <a:t> 공공시장 비즈니스 사례</a:t>
            </a:r>
            <a:endParaRPr lang="en-US" altLang="ko-KR" sz="1400" dirty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266252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3106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오늘 학습목표와 학습내용은 아래와 같습니다</a:t>
            </a:r>
            <a:r>
              <a:rPr lang="en-US" altLang="ko-KR" sz="1200"/>
              <a:t>. </a:t>
            </a:r>
            <a:endParaRPr lang="ko-KR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체크해봅시다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069758-4D2D-4E7B-B560-1488EB4EF67E}" type="slidenum">
              <a:rPr lang="ko-KR" altLang="en-US"/>
              <a:pPr>
                <a:defRPr/>
              </a:pPr>
              <a:t>265</a:t>
            </a:fld>
            <a:endParaRPr lang="ko-KR" altLang="en-US" dirty="0"/>
          </a:p>
        </p:txBody>
      </p:sp>
      <p:sp>
        <p:nvSpPr>
          <p:cNvPr id="268292" name="직사각형 18"/>
          <p:cNvSpPr>
            <a:spLocks noChangeArrowheads="1"/>
          </p:cNvSpPr>
          <p:nvPr/>
        </p:nvSpPr>
        <p:spPr bwMode="auto">
          <a:xfrm>
            <a:off x="1031875" y="1250950"/>
            <a:ext cx="535146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buFontTx/>
              <a:buNone/>
            </a:pPr>
            <a:r>
              <a:rPr lang="ko-KR" altLang="en-US" sz="1200"/>
              <a:t>여러분은 공공시장에 진입하려는 사회적기업가에게 어떤 지원을 해 줄 수 있습니까</a:t>
            </a:r>
            <a:r>
              <a:rPr lang="en-US" altLang="ko-KR" sz="1200"/>
              <a:t>?</a:t>
            </a:r>
          </a:p>
          <a:p>
            <a:pPr eaLnBrk="1" hangingPunct="1">
              <a:buFontTx/>
              <a:buNone/>
            </a:pPr>
            <a:r>
              <a:rPr lang="ko-KR" altLang="en-US" sz="1200"/>
              <a:t>아래의 체크리스트 항목을 읽고 자신의 현재 상태를 체크해주세요</a:t>
            </a:r>
            <a:r>
              <a:rPr lang="en-US" altLang="ko-KR" sz="1200"/>
              <a:t>.</a:t>
            </a:r>
          </a:p>
        </p:txBody>
      </p: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1211263" y="1922463"/>
          <a:ext cx="4872037" cy="26543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6030"/>
                <a:gridCol w="522004"/>
                <a:gridCol w="464003"/>
              </a:tblGrid>
              <a:tr h="274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항목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7" marR="91427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Yes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No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22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1. </a:t>
                      </a:r>
                      <a:r>
                        <a:rPr lang="ko-KR" altLang="en-US" sz="1200" dirty="0" smtClean="0"/>
                        <a:t>나는 공공조달 제도가 어떻게 작동하는지 알고 있다</a:t>
                      </a:r>
                      <a:r>
                        <a:rPr lang="en-US" altLang="ko-KR" sz="1200" dirty="0" smtClean="0"/>
                        <a:t>.</a:t>
                      </a:r>
                    </a:p>
                  </a:txBody>
                  <a:tcPr marL="91427" marR="91427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182"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2. </a:t>
                      </a:r>
                      <a:r>
                        <a:rPr lang="ko-KR" altLang="en-US" sz="1200" dirty="0" smtClean="0"/>
                        <a:t>나는 이용자가 공공시장에 대해 문의했을 때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관련 정보를 제공할 수 있다</a:t>
                      </a:r>
                      <a:r>
                        <a:rPr lang="en-US" altLang="ko-KR" sz="1200" dirty="0" smtClean="0"/>
                        <a:t>.</a:t>
                      </a:r>
                    </a:p>
                  </a:txBody>
                  <a:tcPr marL="91427" marR="91427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323"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3. </a:t>
                      </a:r>
                      <a:r>
                        <a:rPr lang="ko-KR" altLang="en-US" sz="1200" dirty="0" smtClean="0"/>
                        <a:t>우리조직은 사회적 경제 부문의 공공시장 진입을 위한 지원 서비스를 보유하고 있다</a:t>
                      </a:r>
                      <a:r>
                        <a:rPr lang="en-US" altLang="ko-KR" sz="1200" dirty="0" smtClean="0"/>
                        <a:t>.</a:t>
                      </a:r>
                    </a:p>
                  </a:txBody>
                  <a:tcPr marL="91427" marR="91427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244"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200" dirty="0" smtClean="0"/>
                        <a:t>4. </a:t>
                      </a:r>
                      <a:r>
                        <a:rPr lang="ko-KR" altLang="en-US" sz="1200" dirty="0" smtClean="0"/>
                        <a:t>나는 공공시장에서 어떤 시장기회가 있는지 알고 있다</a:t>
                      </a:r>
                      <a:r>
                        <a:rPr lang="en-US" altLang="ko-KR" sz="1200" dirty="0" smtClean="0"/>
                        <a:t>.</a:t>
                      </a:r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27" marR="91427" marT="45714" marB="45714"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68317" name="그룹 24"/>
          <p:cNvGrpSpPr>
            <a:grpSpLocks/>
          </p:cNvGrpSpPr>
          <p:nvPr/>
        </p:nvGrpSpPr>
        <p:grpSpPr bwMode="auto">
          <a:xfrm>
            <a:off x="292100" y="1235075"/>
            <a:ext cx="687388" cy="604838"/>
            <a:chOff x="1612832" y="7198056"/>
            <a:chExt cx="687688" cy="604213"/>
          </a:xfrm>
        </p:grpSpPr>
        <p:pic>
          <p:nvPicPr>
            <p:cNvPr id="268318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1612832" y="7556460"/>
              <a:ext cx="687688" cy="24580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체크해봅시다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공공조달의 개념과 특성</a:t>
            </a:r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50CA6804-E218-4A7C-B403-126C05180EF9}" type="slidenum">
              <a:rPr lang="ko-KR" altLang="en-US"/>
              <a:pPr>
                <a:defRPr/>
              </a:pPr>
              <a:t>266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공공조달 제도의 의미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9857E9-4A69-4E9C-9F21-CD252ACE3CAC}" type="slidenum">
              <a:rPr lang="ko-KR" altLang="en-US" smtClean="0"/>
              <a:pPr>
                <a:defRPr/>
              </a:pPr>
              <a:t>267</a:t>
            </a:fld>
            <a:endParaRPr lang="ko-KR" altLang="en-US" dirty="0"/>
          </a:p>
        </p:txBody>
      </p:sp>
      <p:pic>
        <p:nvPicPr>
          <p:cNvPr id="10" name="그림 18" descr="나라장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2387600"/>
            <a:ext cx="5311775" cy="388143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70341" name="그룹 14"/>
          <p:cNvGrpSpPr>
            <a:grpSpLocks/>
          </p:cNvGrpSpPr>
          <p:nvPr/>
        </p:nvGrpSpPr>
        <p:grpSpPr bwMode="auto">
          <a:xfrm>
            <a:off x="155575" y="1158875"/>
            <a:ext cx="1035050" cy="550863"/>
            <a:chOff x="609938" y="7372392"/>
            <a:chExt cx="1034168" cy="551592"/>
          </a:xfrm>
        </p:grpSpPr>
        <p:sp>
          <p:nvSpPr>
            <p:cNvPr id="12" name="TextBox 11"/>
            <p:cNvSpPr txBox="1"/>
            <p:nvPr/>
          </p:nvSpPr>
          <p:spPr>
            <a:xfrm>
              <a:off x="609938" y="7677595"/>
              <a:ext cx="1034168" cy="246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 제도란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0346" name="그림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2363788" y="6321425"/>
            <a:ext cx="286543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&lt;</a:t>
            </a:r>
            <a:r>
              <a:rPr lang="ko-KR" altLang="en-US" sz="1200" b="1" dirty="0">
                <a:latin typeface="+mn-ea"/>
                <a:ea typeface="+mn-ea"/>
              </a:rPr>
              <a:t>나라장터 홈페이지</a:t>
            </a:r>
            <a:r>
              <a:rPr lang="en-US" altLang="ko-KR" sz="1200" b="1" dirty="0">
                <a:latin typeface="+mn-ea"/>
                <a:ea typeface="+mn-ea"/>
              </a:rPr>
              <a:t>&gt;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90625" y="1277938"/>
            <a:ext cx="5311775" cy="439737"/>
          </a:xfrm>
          <a:prstGeom prst="rect">
            <a:avLst/>
          </a:prstGeom>
          <a:solidFill>
            <a:schemeClr val="bg1">
              <a:alpha val="98824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행정주체가 필요로 하는 물품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공사</a:t>
            </a:r>
            <a:r>
              <a:rPr lang="en-US" altLang="ko-KR" sz="1200" dirty="0">
                <a:solidFill>
                  <a:schemeClr val="tx1"/>
                </a:solidFill>
              </a:rPr>
              <a:t>, </a:t>
            </a:r>
            <a:r>
              <a:rPr lang="ko-KR" altLang="en-US" sz="1200" dirty="0">
                <a:solidFill>
                  <a:schemeClr val="tx1"/>
                </a:solidFill>
              </a:rPr>
              <a:t>서비스 등을 조달하는 과정에서 체결되는 계약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190625" y="1814513"/>
            <a:ext cx="5311775" cy="441325"/>
          </a:xfrm>
          <a:prstGeom prst="rect">
            <a:avLst/>
          </a:prstGeom>
          <a:solidFill>
            <a:schemeClr val="bg1">
              <a:alpha val="98824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국가계약법</a:t>
            </a: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국가를 당사자로 하는 계약에 관한 법률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  <a:r>
              <a:rPr lang="ko-KR" altLang="en-US" sz="1200" dirty="0">
                <a:solidFill>
                  <a:schemeClr val="tx1"/>
                </a:solidFill>
              </a:rPr>
              <a:t>에 따름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공공조달 제도의 의미</a:t>
            </a:r>
            <a:endParaRPr dirty="0"/>
          </a:p>
        </p:txBody>
      </p:sp>
      <p:grpSp>
        <p:nvGrpSpPr>
          <p:cNvPr id="271363" name="그룹 12"/>
          <p:cNvGrpSpPr>
            <a:grpSpLocks/>
          </p:cNvGrpSpPr>
          <p:nvPr/>
        </p:nvGrpSpPr>
        <p:grpSpPr bwMode="auto">
          <a:xfrm>
            <a:off x="238125" y="1158875"/>
            <a:ext cx="869950" cy="550863"/>
            <a:chOff x="691336" y="7372392"/>
            <a:chExt cx="871383" cy="551592"/>
          </a:xfrm>
        </p:grpSpPr>
        <p:sp>
          <p:nvSpPr>
            <p:cNvPr id="14" name="TextBox 13"/>
            <p:cNvSpPr txBox="1"/>
            <p:nvPr/>
          </p:nvSpPr>
          <p:spPr>
            <a:xfrm>
              <a:off x="691336" y="7677595"/>
              <a:ext cx="871383" cy="246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공공조달이란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1401" name="그림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" name="직선 화살표 연결선 18"/>
          <p:cNvCxnSpPr/>
          <p:nvPr/>
        </p:nvCxnSpPr>
        <p:spPr>
          <a:xfrm>
            <a:off x="2728913" y="3341688"/>
            <a:ext cx="1795462" cy="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flipH="1">
            <a:off x="2728913" y="3084513"/>
            <a:ext cx="1795462" cy="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95375" y="3654425"/>
            <a:ext cx="149066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b="1" dirty="0">
                <a:latin typeface="+mn-ea"/>
                <a:ea typeface="+mn-ea"/>
              </a:rPr>
              <a:t>정부 혹은 공공기관</a:t>
            </a:r>
          </a:p>
        </p:txBody>
      </p:sp>
      <p:pic>
        <p:nvPicPr>
          <p:cNvPr id="271367" name="Picture 15" descr="C:\Users\서태영\AppData\Local\Microsoft\Windows\Temporary Internet Files\Content.IE5\DD2XAFG7\MC900351741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3363913"/>
            <a:ext cx="604838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1368" name="그룹 22"/>
          <p:cNvGrpSpPr>
            <a:grpSpLocks/>
          </p:cNvGrpSpPr>
          <p:nvPr/>
        </p:nvGrpSpPr>
        <p:grpSpPr bwMode="auto">
          <a:xfrm>
            <a:off x="4746625" y="2689225"/>
            <a:ext cx="1625600" cy="885825"/>
            <a:chOff x="6299497" y="3050376"/>
            <a:chExt cx="2520975" cy="1017351"/>
          </a:xfrm>
        </p:grpSpPr>
        <p:pic>
          <p:nvPicPr>
            <p:cNvPr id="271398" name="Picture 18" descr="C:\Users\서태영\AppData\Local\Microsoft\Windows\Temporary Internet Files\Content.IE5\ELQPS53O\MC900089260[1].wm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9497" y="3050377"/>
              <a:ext cx="1178381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1399" name="Picture 21" descr="C:\Users\서태영\AppData\Local\Microsoft\Windows\Temporary Internet Files\Content.IE5\SO7D66MF\MC900089248[1].wm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7893" y="3050376"/>
              <a:ext cx="1462579" cy="1017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1369" name="Picture 23" descr="C:\Users\서태영\AppData\Local\Microsoft\Windows\Temporary Internet Files\Content.IE5\ELQPS53O\MC900434813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2152650"/>
            <a:ext cx="138747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226050" y="3586163"/>
            <a:ext cx="6064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b="1" dirty="0">
                <a:latin typeface="+mn-ea"/>
                <a:ea typeface="+mn-ea"/>
              </a:rPr>
              <a:t>민간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2646363" y="2640013"/>
            <a:ext cx="652462" cy="31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물품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3344863" y="2640013"/>
            <a:ext cx="652462" cy="31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서비스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4043363" y="2640013"/>
            <a:ext cx="652462" cy="31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공사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86213" y="3613150"/>
            <a:ext cx="298450" cy="20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b="1" dirty="0">
                <a:latin typeface="+mn-ea"/>
                <a:ea typeface="+mn-ea"/>
              </a:rPr>
              <a:t>세금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1050925" y="2054225"/>
            <a:ext cx="1490663" cy="31750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>
                <a:latin typeface="+mn-ea"/>
              </a:rPr>
              <a:t>공공활동 수행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4778375" y="2054225"/>
            <a:ext cx="1490663" cy="31750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공공재 제공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95375" y="1308100"/>
            <a:ext cx="52149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정부 또는 공공기관들이 세금을 재원으로 공공 활동의 수행을 위해 필요한 공공재인 물품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서비스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공사 등을 민간으로부터 구매하는 </a:t>
            </a:r>
            <a:r>
              <a:rPr lang="ko-KR" altLang="en-US" sz="1200" dirty="0" err="1">
                <a:latin typeface="+mn-ea"/>
                <a:ea typeface="+mn-ea"/>
              </a:rPr>
              <a:t>제반의</a:t>
            </a:r>
            <a:r>
              <a:rPr lang="ko-KR" altLang="en-US" sz="1200" dirty="0">
                <a:latin typeface="+mn-ea"/>
                <a:ea typeface="+mn-ea"/>
              </a:rPr>
              <a:t> 행위</a:t>
            </a:r>
          </a:p>
        </p:txBody>
      </p:sp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7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1397" name="그림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공공조달 제도의 특성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5A461-5AE4-40F9-8B20-0D6EC8A736AA}" type="slidenum">
              <a:rPr lang="ko-KR" altLang="en-US" smtClean="0"/>
              <a:pPr>
                <a:defRPr/>
              </a:pPr>
              <a:t>269</a:t>
            </a:fld>
            <a:endParaRPr lang="ko-KR" altLang="en-US" dirty="0"/>
          </a:p>
        </p:txBody>
      </p:sp>
      <p:grpSp>
        <p:nvGrpSpPr>
          <p:cNvPr id="272388" name="그룹 27"/>
          <p:cNvGrpSpPr>
            <a:grpSpLocks/>
          </p:cNvGrpSpPr>
          <p:nvPr/>
        </p:nvGrpSpPr>
        <p:grpSpPr bwMode="auto">
          <a:xfrm>
            <a:off x="160338" y="1158875"/>
            <a:ext cx="1025525" cy="858838"/>
            <a:chOff x="615034" y="7372392"/>
            <a:chExt cx="1023990" cy="859684"/>
          </a:xfrm>
        </p:grpSpPr>
        <p:sp>
          <p:nvSpPr>
            <p:cNvPr id="29" name="TextBox 28"/>
            <p:cNvSpPr txBox="1"/>
            <p:nvPr/>
          </p:nvSpPr>
          <p:spPr>
            <a:xfrm>
              <a:off x="615034" y="7677492"/>
              <a:ext cx="1023990" cy="5545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일반시장과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 시장의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차이점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2417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2389" name="그룹 37"/>
          <p:cNvGrpSpPr>
            <a:grpSpLocks/>
          </p:cNvGrpSpPr>
          <p:nvPr/>
        </p:nvGrpSpPr>
        <p:grpSpPr bwMode="auto">
          <a:xfrm>
            <a:off x="1154113" y="1352550"/>
            <a:ext cx="5340350" cy="2295525"/>
            <a:chOff x="1403723" y="2492896"/>
            <a:chExt cx="7920880" cy="3528392"/>
          </a:xfrm>
        </p:grpSpPr>
        <p:sp>
          <p:nvSpPr>
            <p:cNvPr id="32" name="직사각형 31"/>
            <p:cNvSpPr/>
            <p:nvPr/>
          </p:nvSpPr>
          <p:spPr>
            <a:xfrm>
              <a:off x="1403723" y="3141964"/>
              <a:ext cx="3743817" cy="2879324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180975" indent="-180975" latinLnBrk="0">
                <a:spcBef>
                  <a:spcPts val="600"/>
                </a:spcBef>
                <a:spcAft>
                  <a:spcPts val="600"/>
                </a:spcAft>
                <a:buFontTx/>
                <a:buChar char="-"/>
                <a:defRPr/>
              </a:pPr>
              <a:r>
                <a:rPr lang="ko-KR" altLang="en-US" sz="1200" dirty="0">
                  <a:latin typeface="+mn-ea"/>
                </a:rPr>
                <a:t>다수의 공급자와 다수의 수요자가 존재함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 marL="180975" indent="-180975" latinLnBrk="0">
                <a:spcBef>
                  <a:spcPts val="600"/>
                </a:spcBef>
                <a:spcAft>
                  <a:spcPts val="600"/>
                </a:spcAft>
                <a:buFontTx/>
                <a:buChar char="-"/>
                <a:defRPr/>
              </a:pPr>
              <a:r>
                <a:rPr lang="ko-KR" altLang="en-US" sz="1200" dirty="0">
                  <a:latin typeface="+mn-ea"/>
                </a:rPr>
                <a:t>그 안에서 경쟁과 선택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거래가 이루어짐</a:t>
              </a:r>
              <a:r>
                <a:rPr lang="en-US" altLang="ko-KR" sz="1200" dirty="0">
                  <a:latin typeface="+mn-ea"/>
                </a:rPr>
                <a:t>.</a:t>
              </a:r>
            </a:p>
          </p:txBody>
        </p:sp>
        <p:sp>
          <p:nvSpPr>
            <p:cNvPr id="33" name="양쪽 모서리가 둥근 사각형 32"/>
            <p:cNvSpPr/>
            <p:nvPr/>
          </p:nvSpPr>
          <p:spPr>
            <a:xfrm rot="10800000">
              <a:off x="1403723" y="2492896"/>
              <a:ext cx="3743817" cy="719832"/>
            </a:xfrm>
            <a:prstGeom prst="round2SameRect">
              <a:avLst>
                <a:gd name="adj1" fmla="val 0"/>
                <a:gd name="adj2" fmla="val 50000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 dirty="0">
                <a:latin typeface="+mn-ea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580786" y="3141964"/>
              <a:ext cx="3743817" cy="287932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180975" indent="-180975" latinLnBrk="0">
                <a:spcBef>
                  <a:spcPts val="600"/>
                </a:spcBef>
                <a:spcAft>
                  <a:spcPts val="600"/>
                </a:spcAft>
                <a:buFontTx/>
                <a:buChar char="-"/>
                <a:defRPr/>
              </a:pPr>
              <a:r>
                <a:rPr lang="ko-KR" altLang="en-US" sz="1200" dirty="0">
                  <a:latin typeface="+mn-ea"/>
                </a:rPr>
                <a:t>다수의 공급자가 존재할 수 있지만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수요자는 독점적임</a:t>
              </a:r>
              <a:r>
                <a:rPr lang="en-US" altLang="ko-KR" sz="1200" dirty="0">
                  <a:latin typeface="+mn-ea"/>
                </a:rPr>
                <a:t>.</a:t>
              </a:r>
            </a:p>
            <a:p>
              <a:pPr marL="180975" indent="-180975" latinLnBrk="0">
                <a:spcBef>
                  <a:spcPts val="600"/>
                </a:spcBef>
                <a:spcAft>
                  <a:spcPts val="600"/>
                </a:spcAft>
                <a:buFontTx/>
                <a:buChar char="-"/>
                <a:defRPr/>
              </a:pPr>
              <a:r>
                <a:rPr lang="en-US" altLang="ko-KR" sz="1200" dirty="0">
                  <a:latin typeface="+mn-ea"/>
                </a:rPr>
                <a:t>‘</a:t>
              </a:r>
              <a:r>
                <a:rPr lang="ko-KR" altLang="en-US" sz="1200" dirty="0">
                  <a:latin typeface="+mn-ea"/>
                </a:rPr>
                <a:t>수요독점시장</a:t>
              </a:r>
              <a:r>
                <a:rPr lang="en-US" altLang="ko-KR" sz="1200" dirty="0">
                  <a:latin typeface="+mn-ea"/>
                </a:rPr>
                <a:t>’</a:t>
              </a:r>
              <a:r>
                <a:rPr lang="ko-KR" altLang="en-US" sz="1200" dirty="0">
                  <a:latin typeface="+mn-ea"/>
                </a:rPr>
                <a:t>이라고 부름</a:t>
              </a:r>
              <a:r>
                <a:rPr lang="en-US" altLang="ko-KR" sz="1200" dirty="0">
                  <a:latin typeface="+mn-ea"/>
                </a:rPr>
                <a:t>.</a:t>
              </a:r>
            </a:p>
          </p:txBody>
        </p:sp>
        <p:sp>
          <p:nvSpPr>
            <p:cNvPr id="35" name="양쪽 모서리가 둥근 사각형 34"/>
            <p:cNvSpPr/>
            <p:nvPr/>
          </p:nvSpPr>
          <p:spPr>
            <a:xfrm rot="10800000">
              <a:off x="5580786" y="2492896"/>
              <a:ext cx="3743817" cy="719832"/>
            </a:xfrm>
            <a:prstGeom prst="round2SameRect">
              <a:avLst>
                <a:gd name="adj1" fmla="val 0"/>
                <a:gd name="adj2" fmla="val 5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latin typeface="+mn-ea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2802356" y="2617342"/>
              <a:ext cx="774663" cy="2781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일반 시장</a:t>
              </a: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873462" y="2617342"/>
              <a:ext cx="1057217" cy="2781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공공조달 시장</a:t>
              </a:r>
            </a:p>
          </p:txBody>
        </p:sp>
      </p:grpSp>
      <p:sp>
        <p:nvSpPr>
          <p:cNvPr id="39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40" name="표 39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2409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err="1" smtClean="0"/>
              <a:t>한국의</a:t>
            </a:r>
            <a:r>
              <a:rPr dirty="0" smtClean="0"/>
              <a:t> </a:t>
            </a:r>
            <a:r>
              <a:rPr dirty="0" err="1" smtClean="0"/>
              <a:t>사회적경제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A5607C-B5C9-4CAC-ACD9-7658EF428585}" type="slidenum">
              <a:rPr lang="ko-KR" altLang="en-US" smtClean="0"/>
              <a:pPr>
                <a:defRPr/>
              </a:pPr>
              <a:t>27</a:t>
            </a:fld>
            <a:endParaRPr lang="ko-KR" altLang="en-US" dirty="0"/>
          </a:p>
        </p:txBody>
      </p:sp>
      <p:grpSp>
        <p:nvGrpSpPr>
          <p:cNvPr id="38916" name="그룹 13"/>
          <p:cNvGrpSpPr>
            <a:grpSpLocks/>
          </p:cNvGrpSpPr>
          <p:nvPr/>
        </p:nvGrpSpPr>
        <p:grpSpPr bwMode="auto">
          <a:xfrm>
            <a:off x="276225" y="1158875"/>
            <a:ext cx="792163" cy="858838"/>
            <a:chOff x="731783" y="7372392"/>
            <a:chExt cx="790479" cy="859642"/>
          </a:xfrm>
        </p:grpSpPr>
        <p:sp>
          <p:nvSpPr>
            <p:cNvPr id="15" name="TextBox 14"/>
            <p:cNvSpPr txBox="1"/>
            <p:nvPr/>
          </p:nvSpPr>
          <p:spPr>
            <a:xfrm>
              <a:off x="731783" y="7677477"/>
              <a:ext cx="790479" cy="554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조직의 현황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9014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36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068388" y="1223963"/>
          <a:ext cx="5434013" cy="3409948"/>
        </p:xfrm>
        <a:graphic>
          <a:graphicData uri="http://schemas.openxmlformats.org/drawingml/2006/table">
            <a:tbl>
              <a:tblPr firstRow="1" bandRow="1"/>
              <a:tblGrid>
                <a:gridCol w="757643"/>
                <a:gridCol w="1309055"/>
                <a:gridCol w="724395"/>
                <a:gridCol w="831582"/>
                <a:gridCol w="905669"/>
                <a:gridCol w="905669"/>
              </a:tblGrid>
              <a:tr h="457195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구분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조직 수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개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조합원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명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유급근로자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명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수입 규모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err="1" smtClean="0"/>
                        <a:t>억원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</a:tr>
              <a:tr h="277284">
                <a:tc rowSpan="5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사회적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기업부문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인증</a:t>
                      </a:r>
                      <a:r>
                        <a:rPr lang="ko-KR" altLang="en-US" sz="1200" baseline="0" dirty="0" smtClean="0"/>
                        <a:t> </a:t>
                      </a:r>
                      <a:r>
                        <a:rPr lang="ko-KR" altLang="en-US" sz="1200" baseline="0" dirty="0" err="1" smtClean="0"/>
                        <a:t>사회적기업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680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16,319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6.345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예비 </a:t>
                      </a:r>
                      <a:r>
                        <a:rPr lang="ko-KR" altLang="en-US" sz="1200" dirty="0" err="1" smtClean="0"/>
                        <a:t>사회적기업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1,552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●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●</a:t>
                      </a:r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자활기업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2,752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44,898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●</a:t>
                      </a:r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마을기업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550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3,145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소계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5,535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64,362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6,541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row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사회적 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목적의 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협동조합 부문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생활협동조합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115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412,477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2,534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5,284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의료생활협동조합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13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19,320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467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114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공동육아협동조합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71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1,873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375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1,487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728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소계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199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433,670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3,376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6,885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195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사회적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경제부문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/>
                        <a:t>총계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5,733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433,670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67,738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/>
                        <a:t>13,426</a:t>
                      </a:r>
                      <a:endParaRPr lang="ko-KR" altLang="en-US" sz="1200" dirty="0"/>
                    </a:p>
                  </a:txBody>
                  <a:tcPr marT="45718" marB="45718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2. </a:t>
            </a:r>
            <a:r>
              <a:rPr dirty="0" smtClean="0"/>
              <a:t>공공조달 제도의 특성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C4D7A2-A53C-45E7-8481-DBBC68A06C8F}" type="slidenum">
              <a:rPr lang="ko-KR" altLang="en-US" smtClean="0"/>
              <a:pPr>
                <a:defRPr/>
              </a:pPr>
              <a:t>270</a:t>
            </a:fld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92250" y="1795463"/>
            <a:ext cx="25606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대외 경쟁으로부터의 </a:t>
            </a:r>
            <a:r>
              <a:rPr lang="ko-KR" altLang="en-US" sz="1200" b="1" dirty="0">
                <a:latin typeface="+mn-ea"/>
                <a:ea typeface="+mn-ea"/>
              </a:rPr>
              <a:t>국내 산업의 보호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95425" y="2317750"/>
            <a:ext cx="1962150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특정 산업부문의 </a:t>
            </a:r>
            <a:r>
              <a:rPr lang="ko-KR" altLang="en-US" sz="1200" b="1" dirty="0">
                <a:latin typeface="+mn-ea"/>
                <a:ea typeface="+mn-ea"/>
              </a:rPr>
              <a:t>경쟁력 제고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92250" y="2827338"/>
            <a:ext cx="13668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지역 </a:t>
            </a:r>
            <a:r>
              <a:rPr lang="ko-KR" altLang="en-US" sz="1200" b="1" dirty="0">
                <a:latin typeface="+mn-ea"/>
                <a:ea typeface="+mn-ea"/>
              </a:rPr>
              <a:t>불균형의 해소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92250" y="3335338"/>
            <a:ext cx="1185863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경제활동의 </a:t>
            </a:r>
            <a:r>
              <a:rPr lang="ko-KR" altLang="en-US" sz="1200" b="1" dirty="0">
                <a:latin typeface="+mn-ea"/>
                <a:ea typeface="+mn-ea"/>
              </a:rPr>
              <a:t>촉진</a:t>
            </a:r>
          </a:p>
        </p:txBody>
      </p:sp>
      <p:grpSp>
        <p:nvGrpSpPr>
          <p:cNvPr id="273416" name="그룹 14"/>
          <p:cNvGrpSpPr>
            <a:grpSpLocks/>
          </p:cNvGrpSpPr>
          <p:nvPr/>
        </p:nvGrpSpPr>
        <p:grpSpPr bwMode="auto">
          <a:xfrm>
            <a:off x="1143000" y="1747838"/>
            <a:ext cx="381000" cy="2376487"/>
            <a:chOff x="683568" y="2132459"/>
            <a:chExt cx="648072" cy="4041556"/>
          </a:xfrm>
        </p:grpSpPr>
        <p:sp>
          <p:nvSpPr>
            <p:cNvPr id="4" name="타원 3"/>
            <p:cNvSpPr/>
            <p:nvPr/>
          </p:nvSpPr>
          <p:spPr>
            <a:xfrm>
              <a:off x="683568" y="2132459"/>
              <a:ext cx="648072" cy="64807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i="1" dirty="0">
                  <a:latin typeface="+mn-ea"/>
                </a:rPr>
                <a:t>1</a:t>
              </a:r>
              <a:endParaRPr lang="ko-KR" altLang="en-US" sz="1200" b="1" i="1" dirty="0">
                <a:latin typeface="+mn-ea"/>
              </a:endParaRPr>
            </a:p>
          </p:txBody>
        </p:sp>
        <p:sp>
          <p:nvSpPr>
            <p:cNvPr id="5" name="타원 4"/>
            <p:cNvSpPr/>
            <p:nvPr/>
          </p:nvSpPr>
          <p:spPr>
            <a:xfrm>
              <a:off x="683568" y="2996555"/>
              <a:ext cx="648072" cy="64807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i="1" dirty="0">
                  <a:latin typeface="+mn-ea"/>
                </a:rPr>
                <a:t>2</a:t>
              </a:r>
              <a:endParaRPr lang="ko-KR" altLang="en-US" sz="1200" b="1" i="1" dirty="0">
                <a:latin typeface="+mn-ea"/>
              </a:endParaRPr>
            </a:p>
          </p:txBody>
        </p:sp>
        <p:sp>
          <p:nvSpPr>
            <p:cNvPr id="6" name="타원 5"/>
            <p:cNvSpPr/>
            <p:nvPr/>
          </p:nvSpPr>
          <p:spPr>
            <a:xfrm>
              <a:off x="683568" y="3860651"/>
              <a:ext cx="648072" cy="64807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i="1" dirty="0">
                  <a:latin typeface="+mn-ea"/>
                </a:rPr>
                <a:t>3</a:t>
              </a:r>
              <a:endParaRPr lang="ko-KR" altLang="en-US" sz="1200" b="1" i="1" dirty="0">
                <a:latin typeface="+mn-ea"/>
              </a:endParaRPr>
            </a:p>
          </p:txBody>
        </p:sp>
        <p:sp>
          <p:nvSpPr>
            <p:cNvPr id="7" name="타원 6"/>
            <p:cNvSpPr/>
            <p:nvPr/>
          </p:nvSpPr>
          <p:spPr>
            <a:xfrm>
              <a:off x="683568" y="4725144"/>
              <a:ext cx="648072" cy="64807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i="1" dirty="0">
                  <a:latin typeface="+mn-ea"/>
                </a:rPr>
                <a:t>4</a:t>
              </a:r>
              <a:endParaRPr lang="ko-KR" altLang="en-US" sz="1200" b="1" i="1" dirty="0">
                <a:latin typeface="+mn-ea"/>
              </a:endParaRPr>
            </a:p>
          </p:txBody>
        </p:sp>
        <p:sp>
          <p:nvSpPr>
            <p:cNvPr id="12" name="타원 11"/>
            <p:cNvSpPr/>
            <p:nvPr/>
          </p:nvSpPr>
          <p:spPr>
            <a:xfrm>
              <a:off x="683568" y="5525943"/>
              <a:ext cx="648072" cy="64807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200" b="1" i="1" dirty="0">
                  <a:latin typeface="+mn-ea"/>
                </a:rPr>
                <a:t>5</a:t>
              </a:r>
              <a:endParaRPr lang="ko-KR" altLang="en-US" sz="1200" b="1" i="1" dirty="0"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492250" y="3789363"/>
            <a:ext cx="232727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>
                <a:latin typeface="+mn-ea"/>
                <a:ea typeface="+mn-ea"/>
              </a:rPr>
              <a:t>특정 사회정책 목표의 </a:t>
            </a:r>
            <a:r>
              <a:rPr lang="ko-KR" altLang="en-US" sz="1200" b="1" dirty="0">
                <a:latin typeface="+mn-ea"/>
                <a:ea typeface="+mn-ea"/>
              </a:rPr>
              <a:t>실현 지원 </a:t>
            </a:r>
            <a:r>
              <a:rPr lang="ko-KR" altLang="en-US" sz="1200" dirty="0">
                <a:latin typeface="+mn-ea"/>
                <a:ea typeface="+mn-ea"/>
              </a:rPr>
              <a:t>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1316038"/>
            <a:ext cx="5319713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  <a:ea typeface="+mn-ea"/>
              </a:rPr>
              <a:t>공공조달 시장과 </a:t>
            </a:r>
            <a:r>
              <a:rPr lang="ko-KR" altLang="en-US" sz="1200" b="1" dirty="0" err="1">
                <a:latin typeface="+mn-ea"/>
                <a:ea typeface="+mn-ea"/>
              </a:rPr>
              <a:t>사회적기업의</a:t>
            </a:r>
            <a:r>
              <a:rPr lang="ko-KR" altLang="en-US" sz="1200" b="1" dirty="0">
                <a:latin typeface="+mn-ea"/>
                <a:ea typeface="+mn-ea"/>
              </a:rPr>
              <a:t> 목적은 통한다</a:t>
            </a:r>
            <a:r>
              <a:rPr lang="en-US" altLang="ko-KR" sz="1200" b="1" dirty="0">
                <a:latin typeface="+mn-ea"/>
                <a:ea typeface="+mn-ea"/>
              </a:rPr>
              <a:t>!</a:t>
            </a:r>
            <a:endParaRPr lang="ko-KR" altLang="en-US" sz="1200" b="1" dirty="0">
              <a:latin typeface="+mn-ea"/>
              <a:ea typeface="+mn-ea"/>
            </a:endParaRPr>
          </a:p>
        </p:txBody>
      </p:sp>
      <p:grpSp>
        <p:nvGrpSpPr>
          <p:cNvPr id="273419" name="그룹 27"/>
          <p:cNvGrpSpPr>
            <a:grpSpLocks/>
          </p:cNvGrpSpPr>
          <p:nvPr/>
        </p:nvGrpSpPr>
        <p:grpSpPr bwMode="auto">
          <a:xfrm>
            <a:off x="157163" y="1158875"/>
            <a:ext cx="1031875" cy="704850"/>
            <a:chOff x="611832" y="7372392"/>
            <a:chExt cx="1030398" cy="705643"/>
          </a:xfrm>
        </p:grpSpPr>
        <p:sp>
          <p:nvSpPr>
            <p:cNvPr id="17" name="TextBox 16"/>
            <p:cNvSpPr txBox="1"/>
            <p:nvPr/>
          </p:nvSpPr>
          <p:spPr>
            <a:xfrm>
              <a:off x="611832" y="7677535"/>
              <a:ext cx="1030398" cy="400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 제도의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특성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3441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3439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3. </a:t>
            </a:r>
            <a:r>
              <a:rPr dirty="0" smtClean="0"/>
              <a:t>공공조달 계약제도의 종류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C77F74-008C-4A87-8291-BA8D350557E0}" type="slidenum">
              <a:rPr lang="ko-KR" altLang="en-US" smtClean="0"/>
              <a:pPr>
                <a:defRPr/>
              </a:pPr>
              <a:t>271</a:t>
            </a:fld>
            <a:endParaRPr lang="ko-KR" altLang="en-US" dirty="0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1042988" y="3389313"/>
            <a:ext cx="1785937" cy="2205037"/>
          </a:xfrm>
          <a:prstGeom prst="roundRect">
            <a:avLst>
              <a:gd name="adj" fmla="val 5674"/>
            </a:avLst>
          </a:prstGeom>
          <a:solidFill>
            <a:schemeClr val="bg1"/>
          </a:solidFill>
          <a:ln w="38100" cap="flat" cmpd="sng" algn="ctr">
            <a:solidFill>
              <a:schemeClr val="tx2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>
              <a:solidFill>
                <a:sysClr val="window" lastClr="FFFFFF"/>
              </a:solidFill>
              <a:latin typeface="+mn-ea"/>
              <a:ea typeface="+mn-ea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150938" y="3554413"/>
            <a:ext cx="1570037" cy="4413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</a:rPr>
              <a:t>입찰단계</a:t>
            </a:r>
            <a:r>
              <a:rPr kumimoji="0" lang="en-US" altLang="ko-KR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</a:rPr>
              <a:t>(</a:t>
            </a:r>
            <a:r>
              <a:rPr kumimoji="0" lang="ko-KR" altLang="en-US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</a:rPr>
              <a:t>진입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155700" y="4130675"/>
            <a:ext cx="1336675" cy="98583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① 일반경쟁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② 제한경쟁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③ 지명경쟁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④ 수의계약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114675" y="3389313"/>
            <a:ext cx="2141538" cy="2205037"/>
          </a:xfrm>
          <a:prstGeom prst="roundRect">
            <a:avLst>
              <a:gd name="adj" fmla="val 5674"/>
            </a:avLst>
          </a:prstGeom>
          <a:solidFill>
            <a:schemeClr val="bg1"/>
          </a:solidFill>
          <a:ln w="38100" cap="flat" cmpd="sng" algn="ctr">
            <a:solidFill>
              <a:schemeClr val="tx2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>
              <a:solidFill>
                <a:sysClr val="window" lastClr="FFFFFF"/>
              </a:solidFill>
              <a:latin typeface="+mn-ea"/>
              <a:ea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244850" y="3554413"/>
            <a:ext cx="1900238" cy="4413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</a:rPr>
              <a:t>낙찰단계</a:t>
            </a:r>
            <a:r>
              <a:rPr kumimoji="0" lang="en-US" altLang="ko-KR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</a:rPr>
              <a:t>(</a:t>
            </a:r>
            <a:r>
              <a:rPr kumimoji="0" lang="ko-KR" altLang="en-US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</a:rPr>
              <a:t>평가</a:t>
            </a:r>
            <a:r>
              <a:rPr kumimoji="0" lang="ko-KR" altLang="en-US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  <a:sym typeface="Wingdings 2"/>
              </a:rPr>
              <a:t>선정</a:t>
            </a:r>
            <a:r>
              <a:rPr kumimoji="0" lang="en-US" altLang="ko-KR" sz="1200" b="1" kern="0" dirty="0">
                <a:solidFill>
                  <a:srgbClr val="4BACC6">
                    <a:lumMod val="75000"/>
                  </a:srgbClr>
                </a:solidFill>
                <a:latin typeface="+mn-ea"/>
                <a:ea typeface="+mn-ea"/>
                <a:sym typeface="Wingdings 2"/>
              </a:rPr>
              <a:t>)</a:t>
            </a:r>
            <a:endParaRPr kumimoji="0" lang="ko-KR" altLang="en-US" sz="1200" b="1" kern="0" dirty="0">
              <a:solidFill>
                <a:srgbClr val="4BACC6">
                  <a:lumMod val="75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095625" y="4130675"/>
            <a:ext cx="1874838" cy="12207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① 적격심사 낙찰제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② 최저가 낙찰제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③ 입찰금액의 </a:t>
            </a:r>
            <a:r>
              <a:rPr kumimoji="0" lang="ko-KR" altLang="en-US" sz="1200" kern="0" dirty="0" err="1">
                <a:latin typeface="+mn-ea"/>
                <a:ea typeface="+mn-ea"/>
              </a:rPr>
              <a:t>적격성</a:t>
            </a:r>
            <a:r>
              <a:rPr kumimoji="0" lang="ko-KR" altLang="en-US" sz="1200" kern="0" dirty="0">
                <a:latin typeface="+mn-ea"/>
                <a:ea typeface="+mn-ea"/>
              </a:rPr>
              <a:t> 심사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④ 종합 낙찰제</a:t>
            </a:r>
            <a:endParaRPr kumimoji="0" lang="en-US" altLang="ko-KR" sz="1200" kern="0" dirty="0">
              <a:latin typeface="+mn-ea"/>
              <a:ea typeface="+mn-ea"/>
            </a:endParaRPr>
          </a:p>
          <a:p>
            <a:pPr defTabSz="914400" fontAlgn="auto" latinLnBrk="0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⑤ 협상에 의한 계약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564188" y="3389313"/>
            <a:ext cx="938212" cy="2205037"/>
          </a:xfrm>
          <a:prstGeom prst="roundRect">
            <a:avLst>
              <a:gd name="adj" fmla="val 5674"/>
            </a:avLst>
          </a:prstGeom>
          <a:solidFill>
            <a:schemeClr val="bg1"/>
          </a:solidFill>
          <a:ln w="38100" cap="flat" cmpd="sng" algn="ctr">
            <a:solidFill>
              <a:schemeClr val="tx2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계약체결 및 이행</a:t>
            </a:r>
          </a:p>
        </p:txBody>
      </p:sp>
      <p:sp>
        <p:nvSpPr>
          <p:cNvPr id="23" name="오른쪽 화살표 22"/>
          <p:cNvSpPr/>
          <p:nvPr/>
        </p:nvSpPr>
        <p:spPr>
          <a:xfrm>
            <a:off x="2892425" y="4105275"/>
            <a:ext cx="179388" cy="827088"/>
          </a:xfrm>
          <a:prstGeom prst="rightArrow">
            <a:avLst>
              <a:gd name="adj1" fmla="val 50000"/>
              <a:gd name="adj2" fmla="val 69597"/>
            </a:avLst>
          </a:prstGeom>
          <a:solidFill>
            <a:sysClr val="windowText" lastClr="000000">
              <a:lumMod val="65000"/>
              <a:lumOff val="35000"/>
            </a:sysClr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5341938" y="4105275"/>
            <a:ext cx="179387" cy="827088"/>
          </a:xfrm>
          <a:prstGeom prst="rightArrow">
            <a:avLst>
              <a:gd name="adj1" fmla="val 50000"/>
              <a:gd name="adj2" fmla="val 69597"/>
            </a:avLst>
          </a:prstGeom>
          <a:solidFill>
            <a:sysClr val="windowText" lastClr="000000">
              <a:lumMod val="65000"/>
              <a:lumOff val="35000"/>
            </a:sysClr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042988" y="2938463"/>
            <a:ext cx="5418137" cy="360362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kern="0" dirty="0">
                <a:solidFill>
                  <a:sysClr val="windowText" lastClr="000000"/>
                </a:solidFill>
                <a:latin typeface="+mn-ea"/>
                <a:ea typeface="+mn-ea"/>
              </a:rPr>
              <a:t>계약제도의 종류와 절차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650" y="1268413"/>
            <a:ext cx="5451475" cy="360362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kern="0" dirty="0">
                <a:solidFill>
                  <a:sysClr val="windowText" lastClr="000000"/>
                </a:solidFill>
                <a:latin typeface="+mn-ea"/>
                <a:ea typeface="+mn-ea"/>
              </a:rPr>
              <a:t>공공조달 계약제도란</a:t>
            </a:r>
            <a:r>
              <a:rPr kumimoji="0" lang="en-US" altLang="ko-KR" sz="1200" b="1" kern="0" dirty="0">
                <a:solidFill>
                  <a:sysClr val="windowText" lastClr="000000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42988" y="1700213"/>
            <a:ext cx="5418137" cy="1081087"/>
          </a:xfrm>
          <a:prstGeom prst="rect">
            <a:avLst/>
          </a:prstGeom>
          <a:noFill/>
          <a:ln w="6350">
            <a:solidFill>
              <a:srgbClr val="1F497D">
                <a:lumMod val="60000"/>
                <a:lumOff val="40000"/>
              </a:srgbClr>
            </a:solidFill>
            <a:prstDash val="dash"/>
          </a:ln>
        </p:spPr>
        <p:txBody>
          <a:bodyPr anchor="ctr"/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국가 또는 지방자치단체가 계약당사자의 일방이 되어 상대방인 사인과 공사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, 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제조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, 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구매</a:t>
            </a:r>
            <a:r>
              <a:rPr kumimoji="0" lang="en-US" altLang="ko-KR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, </a:t>
            </a:r>
            <a:r>
              <a:rPr kumimoji="0" lang="ko-KR" altLang="en-US" sz="1200" kern="0" dirty="0">
                <a:solidFill>
                  <a:sysClr val="windowText" lastClr="000000"/>
                </a:solidFill>
                <a:latin typeface="+mn-ea"/>
                <a:ea typeface="+mn-ea"/>
              </a:rPr>
              <a:t>용역 등과 계약을 체결함으로써 국가 또는 지방자치단체의 제반 수요를 충족시킴과 동시에 사법상 효과발생을 목적으로 하는 행위</a:t>
            </a:r>
          </a:p>
        </p:txBody>
      </p:sp>
      <p:grpSp>
        <p:nvGrpSpPr>
          <p:cNvPr id="274448" name="그룹 27"/>
          <p:cNvGrpSpPr>
            <a:grpSpLocks/>
          </p:cNvGrpSpPr>
          <p:nvPr/>
        </p:nvGrpSpPr>
        <p:grpSpPr bwMode="auto">
          <a:xfrm>
            <a:off x="328613" y="1158875"/>
            <a:ext cx="688975" cy="704850"/>
            <a:chOff x="783241" y="7372392"/>
            <a:chExt cx="687571" cy="705643"/>
          </a:xfrm>
        </p:grpSpPr>
        <p:sp>
          <p:nvSpPr>
            <p:cNvPr id="30" name="TextBox 29"/>
            <p:cNvSpPr txBox="1"/>
            <p:nvPr/>
          </p:nvSpPr>
          <p:spPr>
            <a:xfrm>
              <a:off x="783241" y="7677535"/>
              <a:ext cx="687571" cy="400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계약제도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4450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3. </a:t>
            </a:r>
            <a:r>
              <a:rPr dirty="0" smtClean="0"/>
              <a:t>공공조달 계약제도의 종류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485DE7-18B7-4F03-8CB7-EBA9FD2DE52B}" type="slidenum">
              <a:rPr lang="ko-KR" altLang="en-US" smtClean="0"/>
              <a:pPr>
                <a:defRPr/>
              </a:pPr>
              <a:t>272</a:t>
            </a:fld>
            <a:endParaRPr lang="ko-KR" altLang="en-US" dirty="0"/>
          </a:p>
        </p:txBody>
      </p:sp>
      <p:grpSp>
        <p:nvGrpSpPr>
          <p:cNvPr id="275460" name="그룹 27"/>
          <p:cNvGrpSpPr>
            <a:grpSpLocks/>
          </p:cNvGrpSpPr>
          <p:nvPr/>
        </p:nvGrpSpPr>
        <p:grpSpPr bwMode="auto">
          <a:xfrm>
            <a:off x="157163" y="1158875"/>
            <a:ext cx="1031875" cy="704850"/>
            <a:chOff x="611829" y="7372392"/>
            <a:chExt cx="1030394" cy="705642"/>
          </a:xfrm>
        </p:grpSpPr>
        <p:sp>
          <p:nvSpPr>
            <p:cNvPr id="14" name="TextBox 13"/>
            <p:cNvSpPr txBox="1"/>
            <p:nvPr/>
          </p:nvSpPr>
          <p:spPr>
            <a:xfrm>
              <a:off x="611829" y="7677534"/>
              <a:ext cx="1030394" cy="400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계약제도의 종류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5476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모서리가 둥근 직사각형 3"/>
          <p:cNvSpPr/>
          <p:nvPr/>
        </p:nvSpPr>
        <p:spPr>
          <a:xfrm>
            <a:off x="1881188" y="1273175"/>
            <a:ext cx="4621212" cy="1227138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77800" indent="-17780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기관 홈페이지나 조달청 게시판 등을 통해 공고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일정한 자격을 가진 불특정 다수 희망자들의 경쟁을 통해 낙찰자 선정</a:t>
            </a:r>
            <a:endParaRPr lang="en-US" altLang="ko-KR" sz="1200" dirty="0">
              <a:latin typeface="+mn-ea"/>
            </a:endParaRPr>
          </a:p>
          <a:p>
            <a:pPr marL="177800" indent="-177800" latinLnBrk="0">
              <a:defRPr/>
            </a:pPr>
            <a:endParaRPr lang="ko-KR" altLang="en-US" sz="1200" dirty="0">
              <a:latin typeface="+mn-ea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1157288" y="1273175"/>
            <a:ext cx="679450" cy="1227138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일반경쟁입찰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062163" y="1752600"/>
            <a:ext cx="4294187" cy="6477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latinLnBrk="0">
              <a:defRPr/>
            </a:pPr>
            <a:r>
              <a:rPr lang="ko-KR" altLang="en-US" sz="1200" dirty="0" err="1">
                <a:latin typeface="+mn-ea"/>
                <a:ea typeface="+mn-ea"/>
              </a:rPr>
              <a:t>사회적기업에</a:t>
            </a:r>
            <a:r>
              <a:rPr lang="ko-KR" altLang="en-US" sz="1200" dirty="0">
                <a:latin typeface="+mn-ea"/>
                <a:ea typeface="+mn-ea"/>
              </a:rPr>
              <a:t> 대한 </a:t>
            </a:r>
            <a:r>
              <a:rPr lang="ko-KR" altLang="en-US" sz="1200" dirty="0" err="1">
                <a:latin typeface="+mn-ea"/>
                <a:ea typeface="+mn-ea"/>
              </a:rPr>
              <a:t>입찰시</a:t>
            </a:r>
            <a:r>
              <a:rPr lang="ko-KR" altLang="en-US" sz="1200" dirty="0">
                <a:latin typeface="+mn-ea"/>
                <a:ea typeface="+mn-ea"/>
              </a:rPr>
              <a:t> 우대조치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조달청 적격심사세부기준으로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신인도 평가 항목 중 </a:t>
            </a:r>
            <a:r>
              <a:rPr lang="ko-KR" altLang="en-US" sz="1200" dirty="0" err="1">
                <a:latin typeface="+mn-ea"/>
                <a:ea typeface="+mn-ea"/>
              </a:rPr>
              <a:t>사회적기업에</a:t>
            </a:r>
            <a:r>
              <a:rPr lang="ko-KR" altLang="en-US" sz="1200" dirty="0">
                <a:latin typeface="+mn-ea"/>
                <a:ea typeface="+mn-ea"/>
              </a:rPr>
              <a:t> 대해 </a:t>
            </a:r>
            <a:r>
              <a:rPr lang="en-US" altLang="ko-KR" sz="1200" dirty="0">
                <a:latin typeface="+mn-ea"/>
                <a:ea typeface="+mn-ea"/>
              </a:rPr>
              <a:t>1.5</a:t>
            </a:r>
            <a:r>
              <a:rPr lang="ko-KR" altLang="en-US" sz="1200" dirty="0">
                <a:latin typeface="+mn-ea"/>
                <a:ea typeface="+mn-ea"/>
              </a:rPr>
              <a:t>점의 가점 부여 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1881188" y="2589213"/>
            <a:ext cx="4621212" cy="1044575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77800" indent="-177800" latinLnBrk="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계약의 목적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성질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규모 등에 비추어 입찰참가 자격을 제한하여 선정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157288" y="2589213"/>
            <a:ext cx="679450" cy="1044575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제한경쟁입찰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881188" y="3706813"/>
            <a:ext cx="4621212" cy="719137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77800" indent="-17780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발주기관이 특정 다수의 경쟁참가자를 지명하여 경쟁 입찰하여 낙찰자를 선정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157288" y="3706813"/>
            <a:ext cx="679450" cy="719137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지명경쟁입찰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062163" y="2892425"/>
            <a:ext cx="4294187" cy="6111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latinLnBrk="0">
              <a:defRPr/>
            </a:pPr>
            <a:r>
              <a:rPr lang="ko-KR" altLang="en-US" sz="1200" dirty="0" err="1">
                <a:latin typeface="+mn-ea"/>
                <a:ea typeface="+mn-ea"/>
              </a:rPr>
              <a:t>사회적기업은</a:t>
            </a:r>
            <a:r>
              <a:rPr lang="ko-KR" altLang="en-US" sz="1200" dirty="0">
                <a:latin typeface="+mn-ea"/>
                <a:ea typeface="+mn-ea"/>
              </a:rPr>
              <a:t> 중소기업기본법에서 명시한 중소기업자의 지위에 근거하여 제한경쟁입찰 자격의 대상이 될 수 있다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중소기업기본법 제</a:t>
            </a:r>
            <a:r>
              <a:rPr lang="en-US" altLang="ko-KR" sz="1200" dirty="0">
                <a:latin typeface="+mn-ea"/>
                <a:ea typeface="+mn-ea"/>
              </a:rPr>
              <a:t>2</a:t>
            </a:r>
            <a:r>
              <a:rPr lang="ko-KR" altLang="en-US" sz="1200" dirty="0">
                <a:latin typeface="+mn-ea"/>
                <a:ea typeface="+mn-ea"/>
              </a:rPr>
              <a:t>조 제</a:t>
            </a:r>
            <a:r>
              <a:rPr lang="en-US" altLang="ko-KR" sz="1200" dirty="0">
                <a:latin typeface="+mn-ea"/>
                <a:ea typeface="+mn-ea"/>
              </a:rPr>
              <a:t>2</a:t>
            </a:r>
            <a:r>
              <a:rPr lang="ko-KR" altLang="en-US" sz="1200" dirty="0">
                <a:latin typeface="+mn-ea"/>
                <a:ea typeface="+mn-ea"/>
              </a:rPr>
              <a:t>항 제</a:t>
            </a:r>
            <a:r>
              <a:rPr lang="en-US" altLang="ko-KR" sz="1200" dirty="0">
                <a:latin typeface="+mn-ea"/>
                <a:ea typeface="+mn-ea"/>
              </a:rPr>
              <a:t>2</a:t>
            </a:r>
            <a:r>
              <a:rPr lang="ko-KR" altLang="en-US" sz="1200" dirty="0">
                <a:latin typeface="+mn-ea"/>
                <a:ea typeface="+mn-ea"/>
              </a:rPr>
              <a:t>호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881188" y="4519613"/>
            <a:ext cx="4621212" cy="1100137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77800" indent="-177800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각 수요기관이 공통으로 필요로 하는 수요물자를 제조</a:t>
            </a:r>
            <a:r>
              <a:rPr lang="en-US" altLang="ko-KR" sz="1200" dirty="0">
                <a:latin typeface="+mn-ea"/>
              </a:rPr>
              <a:t>·</a:t>
            </a:r>
            <a:r>
              <a:rPr lang="ko-KR" altLang="en-US" sz="1200" dirty="0">
                <a:latin typeface="+mn-ea"/>
              </a:rPr>
              <a:t>구매 및 가공 등의 계약을 할 때 미리 단가만 정하고 각 수요기관의 장이 직접 해당 물자의 납품 요구나 납품 요구 및 대금 지급을 할 수 있는 계약을 체결할 수 있다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조달사업에 관한 법률 시행령 제</a:t>
            </a:r>
            <a:r>
              <a:rPr lang="en-US" altLang="ko-KR" sz="1200" dirty="0">
                <a:latin typeface="+mn-ea"/>
              </a:rPr>
              <a:t>7</a:t>
            </a:r>
            <a:r>
              <a:rPr lang="ko-KR" altLang="en-US" sz="1200" dirty="0">
                <a:latin typeface="+mn-ea"/>
              </a:rPr>
              <a:t>조</a:t>
            </a:r>
            <a:r>
              <a:rPr lang="en-US" altLang="ko-KR" sz="1200" dirty="0">
                <a:latin typeface="+mn-ea"/>
              </a:rPr>
              <a:t>).</a:t>
            </a:r>
            <a:endParaRPr lang="ko-KR" altLang="en-US" sz="1200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1157288" y="4519613"/>
            <a:ext cx="679450" cy="1100137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제</a:t>
            </a:r>
            <a:r>
              <a:rPr lang="en-US" altLang="ko-KR" sz="1200" b="1" dirty="0"/>
              <a:t>3</a:t>
            </a:r>
            <a:r>
              <a:rPr lang="ko-KR" altLang="en-US" sz="1200" b="1" dirty="0"/>
              <a:t>자 </a:t>
            </a:r>
            <a:endParaRPr lang="en-US" altLang="ko-KR" sz="1200" b="1" dirty="0"/>
          </a:p>
          <a:p>
            <a:pPr algn="ctr">
              <a:defRPr/>
            </a:pPr>
            <a:r>
              <a:rPr lang="ko-KR" altLang="en-US" sz="1200" b="1" dirty="0"/>
              <a:t>단가계약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881188" y="5699125"/>
            <a:ext cx="4621212" cy="1100138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77800" indent="-177800" latinLnBrk="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각 수요기관의 공통 필요 수요물자 </a:t>
            </a:r>
            <a:r>
              <a:rPr lang="ko-KR" altLang="en-US" sz="1200" dirty="0" err="1">
                <a:latin typeface="+mn-ea"/>
              </a:rPr>
              <a:t>구매시</a:t>
            </a:r>
            <a:r>
              <a:rPr lang="ko-KR" altLang="en-US" sz="1200" dirty="0">
                <a:latin typeface="+mn-ea"/>
              </a:rPr>
              <a:t> 다양한 수요 충족에 필요하다고 인정되는 경우 품질</a:t>
            </a:r>
            <a:r>
              <a:rPr lang="en-US" altLang="ko-KR" sz="1200" dirty="0">
                <a:latin typeface="+mn-ea"/>
              </a:rPr>
              <a:t>·</a:t>
            </a:r>
            <a:r>
              <a:rPr lang="ko-KR" altLang="en-US" sz="1200" dirty="0">
                <a:latin typeface="+mn-ea"/>
              </a:rPr>
              <a:t>성능 또는 효율 등이 같거나 비슷한 종류의 수요물자를 수요기관이 선택할 수 있도록 </a:t>
            </a:r>
            <a:r>
              <a:rPr lang="en-US" altLang="ko-KR" sz="1200" dirty="0">
                <a:latin typeface="+mn-ea"/>
              </a:rPr>
              <a:t>2</a:t>
            </a:r>
            <a:r>
              <a:rPr lang="ko-KR" altLang="en-US" sz="1200" dirty="0">
                <a:latin typeface="+mn-ea"/>
              </a:rPr>
              <a:t>인 이상을 계약 상대자로 공급계약을 체결하는 것을 말한다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조달사업에 관한 법률 시행령 제</a:t>
            </a:r>
            <a:r>
              <a:rPr lang="en-US" altLang="ko-KR" sz="1200" dirty="0">
                <a:latin typeface="+mn-ea"/>
              </a:rPr>
              <a:t>7</a:t>
            </a:r>
            <a:r>
              <a:rPr lang="ko-KR" altLang="en-US" sz="1200" dirty="0">
                <a:latin typeface="+mn-ea"/>
              </a:rPr>
              <a:t>조의 </a:t>
            </a:r>
            <a:r>
              <a:rPr lang="en-US" altLang="ko-KR" sz="1200" dirty="0">
                <a:latin typeface="+mn-ea"/>
              </a:rPr>
              <a:t>2).</a:t>
            </a:r>
            <a:endParaRPr lang="ko-KR" altLang="en-US" sz="1200" dirty="0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1157288" y="5699125"/>
            <a:ext cx="679450" cy="1100138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다수공급자계약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881188" y="6894513"/>
            <a:ext cx="4621212" cy="1100137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73038" indent="-173038" latinLnBrk="0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물품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용역 </a:t>
            </a:r>
            <a:r>
              <a:rPr lang="ko-KR" altLang="en-US" sz="1200" dirty="0" err="1">
                <a:latin typeface="+mn-ea"/>
              </a:rPr>
              <a:t>계약시</a:t>
            </a:r>
            <a:r>
              <a:rPr lang="ko-KR" altLang="en-US" sz="1200" dirty="0">
                <a:latin typeface="+mn-ea"/>
              </a:rPr>
              <a:t> 계약이행의 전문성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 err="1">
                <a:latin typeface="+mn-ea"/>
              </a:rPr>
              <a:t>기술성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공공시설물의 안전성 등의 이유로 필요하다고 인정되는 경우 최저가격 입찰자 순이 아니라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다수의 공급자들로부터 제안서를 제출 받아 평가한 후 협상절차를 통해 가장 유리하다고 인정되는 자와 계약을 체결할 수 있다</a:t>
            </a:r>
            <a:r>
              <a:rPr lang="en-US" altLang="ko-KR" sz="1200" dirty="0">
                <a:latin typeface="+mn-ea"/>
              </a:rPr>
              <a:t>.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57288" y="6894513"/>
            <a:ext cx="679450" cy="1100137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협상에 의한</a:t>
            </a:r>
            <a:endParaRPr lang="en-US" altLang="ko-KR" sz="1200" b="1" dirty="0"/>
          </a:p>
          <a:p>
            <a:pPr algn="ctr">
              <a:defRPr/>
            </a:pPr>
            <a:r>
              <a:rPr lang="ko-KR" altLang="en-US" sz="1200" b="1" dirty="0"/>
              <a:t>계약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Activity. </a:t>
            </a:r>
            <a:r>
              <a:rPr dirty="0" smtClean="0"/>
              <a:t>이야기해 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39F981-6BA0-4C55-B17B-36070924DA72}" type="slidenum">
              <a:rPr lang="ko-KR" altLang="en-US" smtClean="0"/>
              <a:pPr>
                <a:defRPr/>
              </a:pPr>
              <a:t>273</a:t>
            </a:fld>
            <a:endParaRPr lang="ko-KR" altLang="en-US" dirty="0"/>
          </a:p>
        </p:txBody>
      </p:sp>
      <p:grpSp>
        <p:nvGrpSpPr>
          <p:cNvPr id="276484" name="그룹 24"/>
          <p:cNvGrpSpPr>
            <a:grpSpLocks/>
          </p:cNvGrpSpPr>
          <p:nvPr/>
        </p:nvGrpSpPr>
        <p:grpSpPr bwMode="auto">
          <a:xfrm>
            <a:off x="388938" y="1235075"/>
            <a:ext cx="495300" cy="758825"/>
            <a:chOff x="1709010" y="7198056"/>
            <a:chExt cx="495327" cy="757901"/>
          </a:xfrm>
        </p:grpSpPr>
        <p:pic>
          <p:nvPicPr>
            <p:cNvPr id="276489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709010" y="7556394"/>
              <a:ext cx="495327" cy="39956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이야기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995363" y="1198563"/>
            <a:ext cx="5507037" cy="79533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223963" y="1271588"/>
            <a:ext cx="4938712" cy="614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</a:rPr>
              <a:t>공공조달 제도가 </a:t>
            </a:r>
            <a:r>
              <a:rPr lang="ko-KR" altLang="en-US" sz="1200" b="1" dirty="0" err="1">
                <a:latin typeface="+mn-ea"/>
                <a:ea typeface="+mn-ea"/>
              </a:rPr>
              <a:t>사회적경제에</a:t>
            </a:r>
            <a:r>
              <a:rPr lang="ko-KR" altLang="en-US" sz="1200" b="1" dirty="0">
                <a:latin typeface="+mn-ea"/>
                <a:ea typeface="+mn-ea"/>
              </a:rPr>
              <a:t> 어떤 기회를 제공할 수 있고</a:t>
            </a:r>
            <a:r>
              <a:rPr lang="en-US" altLang="ko-KR" sz="1200" b="1" dirty="0">
                <a:latin typeface="+mn-ea"/>
                <a:ea typeface="+mn-ea"/>
              </a:rPr>
              <a:t>, </a:t>
            </a:r>
            <a:r>
              <a:rPr lang="ko-KR" altLang="en-US" sz="1200" b="1" dirty="0">
                <a:latin typeface="+mn-ea"/>
                <a:ea typeface="+mn-ea"/>
              </a:rPr>
              <a:t>그 기회 창출과 관련되어 어떤 제도적 한계가 있는지 이야기해 봅시다</a:t>
            </a:r>
            <a:r>
              <a:rPr lang="en-US" altLang="ko-KR" sz="1200" b="1" dirty="0">
                <a:latin typeface="+mn-ea"/>
                <a:ea typeface="+mn-ea"/>
              </a:rPr>
              <a:t>.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2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23FAEF61-D3C5-4711-A8E4-0B13C17A3484}" type="slidenum">
              <a:rPr lang="ko-KR" altLang="en-US"/>
              <a:pPr>
                <a:defRPr/>
              </a:pPr>
              <a:t>274</a:t>
            </a:fld>
            <a:endParaRPr lang="ko-KR" altLang="en-US" dirty="0"/>
          </a:p>
        </p:txBody>
      </p:sp>
      <p:sp>
        <p:nvSpPr>
          <p:cNvPr id="5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2. </a:t>
            </a: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사회책임조달제도의 </a:t>
            </a:r>
            <a:endParaRPr kumimoji="0" lang="en-US" altLang="ko-KR" sz="3600" b="1" dirty="0">
              <a:latin typeface="Georgia" pitchFamily="18" charset="0"/>
              <a:ea typeface="+mj-ea"/>
              <a:cs typeface="+mj-cs"/>
            </a:endParaRPr>
          </a:p>
          <a:p>
            <a:pPr algn="ctr" latinLnBrk="0">
              <a:defRPr/>
            </a:pP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의의와 과제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모서리가 둥근 직사각형 17"/>
          <p:cNvSpPr/>
          <p:nvPr/>
        </p:nvSpPr>
        <p:spPr>
          <a:xfrm>
            <a:off x="1103313" y="1227138"/>
            <a:ext cx="5399087" cy="7002462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400" dirty="0">
              <a:solidFill>
                <a:prstClr val="white"/>
              </a:solidFill>
              <a:ea typeface="Rix모던고딕 M" panose="02020603020101020101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9A9801-649F-4A71-9D7F-00054F9E5031}" type="slidenum">
              <a:rPr lang="ko-KR" altLang="en-US" smtClean="0"/>
              <a:pPr>
                <a:defRPr/>
              </a:pPr>
              <a:t>275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23963" y="1400175"/>
            <a:ext cx="5159375" cy="392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유럽과 한국의 경험에서 </a:t>
            </a:r>
            <a:r>
              <a:rPr lang="ko-KR" altLang="en-US" sz="1200" dirty="0" err="1">
                <a:latin typeface="+mn-ea"/>
                <a:ea typeface="+mn-ea"/>
              </a:rPr>
              <a:t>사회적기업과</a:t>
            </a:r>
            <a:r>
              <a:rPr lang="ko-KR" altLang="en-US" sz="1200" dirty="0">
                <a:latin typeface="+mn-ea"/>
                <a:ea typeface="+mn-ea"/>
              </a:rPr>
              <a:t> 협동조합을 포함한 사회적 경제 기업은 고용창출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사회서비스 공급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지역사회 재생 등 다양한 사회적 가치를 창출하고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그러면서 동시에 지역사회의 내발적 경제 성장에도 기여한다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특히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한국에서 </a:t>
            </a:r>
            <a:r>
              <a:rPr lang="ko-KR" altLang="en-US" sz="1200" dirty="0" err="1">
                <a:latin typeface="+mn-ea"/>
                <a:ea typeface="+mn-ea"/>
              </a:rPr>
              <a:t>사회적기업은</a:t>
            </a:r>
            <a:r>
              <a:rPr lang="ko-KR" altLang="en-US" sz="1200" dirty="0">
                <a:latin typeface="+mn-ea"/>
                <a:ea typeface="+mn-ea"/>
              </a:rPr>
              <a:t> 정부의 고용 및 복지서비스 영역에서 혁신적인 비즈니스 모델을 개발하면서 사회통합과 지역경제 발전에 기여하고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예컨대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장애인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노숙인 등 한계노동자의 일자리 창출에 기여하는 </a:t>
            </a:r>
            <a:r>
              <a:rPr lang="ko-KR" altLang="en-US" sz="1200" dirty="0" err="1">
                <a:latin typeface="+mn-ea"/>
                <a:ea typeface="+mn-ea"/>
              </a:rPr>
              <a:t>사회적기업인</a:t>
            </a:r>
            <a:r>
              <a:rPr lang="ko-KR" altLang="en-US" sz="1200" dirty="0">
                <a:latin typeface="+mn-ea"/>
                <a:ea typeface="+mn-ea"/>
              </a:rPr>
              <a:t> ‘</a:t>
            </a:r>
            <a:r>
              <a:rPr lang="ko-KR" altLang="en-US" sz="1200" dirty="0" err="1">
                <a:latin typeface="+mn-ea"/>
                <a:ea typeface="+mn-ea"/>
              </a:rPr>
              <a:t>위캔</a:t>
            </a:r>
            <a:r>
              <a:rPr lang="ko-KR" altLang="en-US" sz="1200" dirty="0">
                <a:latin typeface="+mn-ea"/>
                <a:ea typeface="+mn-ea"/>
              </a:rPr>
              <a:t>’</a:t>
            </a:r>
            <a:r>
              <a:rPr lang="en-US" altLang="ko-KR" sz="1200" dirty="0">
                <a:latin typeface="+mn-ea"/>
                <a:ea typeface="+mn-ea"/>
              </a:rPr>
              <a:t>, ‘</a:t>
            </a:r>
            <a:r>
              <a:rPr lang="ko-KR" altLang="en-US" sz="1200" dirty="0" err="1">
                <a:latin typeface="+mn-ea"/>
                <a:ea typeface="+mn-ea"/>
              </a:rPr>
              <a:t>빅이슈</a:t>
            </a:r>
            <a:r>
              <a:rPr lang="ko-KR" altLang="en-US" sz="1200" dirty="0">
                <a:latin typeface="+mn-ea"/>
                <a:ea typeface="+mn-ea"/>
              </a:rPr>
              <a:t>’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교육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문화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체험 등의 사회서비스를 제공하는 </a:t>
            </a:r>
            <a:r>
              <a:rPr lang="ko-KR" altLang="en-US" sz="1200" dirty="0" err="1">
                <a:latin typeface="+mn-ea"/>
                <a:ea typeface="+mn-ea"/>
              </a:rPr>
              <a:t>사회적기업으로</a:t>
            </a:r>
            <a:r>
              <a:rPr lang="ko-KR" altLang="en-US" sz="1200" dirty="0">
                <a:latin typeface="+mn-ea"/>
                <a:ea typeface="+mn-ea"/>
              </a:rPr>
              <a:t> ‘우리가 만드는 미래’</a:t>
            </a:r>
            <a:r>
              <a:rPr lang="en-US" altLang="ko-KR" sz="1200" dirty="0">
                <a:latin typeface="+mn-ea"/>
                <a:ea typeface="+mn-ea"/>
              </a:rPr>
              <a:t>, ‘</a:t>
            </a:r>
            <a:r>
              <a:rPr lang="ko-KR" altLang="en-US" sz="1200" dirty="0" err="1">
                <a:latin typeface="+mn-ea"/>
                <a:ea typeface="+mn-ea"/>
              </a:rPr>
              <a:t>자빠르떼</a:t>
            </a:r>
            <a:r>
              <a:rPr lang="ko-KR" altLang="en-US" sz="1200" dirty="0">
                <a:latin typeface="+mn-ea"/>
                <a:ea typeface="+mn-ea"/>
              </a:rPr>
              <a:t>’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낙후된 지역사회의 재생에 기여하는 주거복지 </a:t>
            </a:r>
            <a:r>
              <a:rPr lang="ko-KR" altLang="en-US" sz="1200" dirty="0" err="1">
                <a:latin typeface="+mn-ea"/>
                <a:ea typeface="+mn-ea"/>
              </a:rPr>
              <a:t>사회적기업으로</a:t>
            </a:r>
            <a:r>
              <a:rPr lang="ko-KR" altLang="en-US" sz="1200" dirty="0">
                <a:latin typeface="+mn-ea"/>
                <a:ea typeface="+mn-ea"/>
              </a:rPr>
              <a:t> ‘</a:t>
            </a:r>
            <a:r>
              <a:rPr lang="ko-KR" altLang="en-US" sz="1200" dirty="0" err="1">
                <a:latin typeface="+mn-ea"/>
                <a:ea typeface="+mn-ea"/>
              </a:rPr>
              <a:t>두꺼비하우징</a:t>
            </a:r>
            <a:r>
              <a:rPr lang="ko-KR" altLang="en-US" sz="1200" dirty="0">
                <a:latin typeface="+mn-ea"/>
                <a:ea typeface="+mn-ea"/>
              </a:rPr>
              <a:t>’</a:t>
            </a:r>
            <a:r>
              <a:rPr lang="en-US" altLang="ko-KR" sz="1200" dirty="0">
                <a:latin typeface="+mn-ea"/>
                <a:ea typeface="+mn-ea"/>
              </a:rPr>
              <a:t>, ‘</a:t>
            </a:r>
            <a:r>
              <a:rPr lang="ko-KR" altLang="en-US" sz="1200" dirty="0">
                <a:latin typeface="+mn-ea"/>
                <a:ea typeface="+mn-ea"/>
              </a:rPr>
              <a:t>아름다운 집’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지불 능력이 취약한 저소득층에게 저렴한 가격으로 보청기를 제공하는 ‘</a:t>
            </a:r>
            <a:r>
              <a:rPr lang="ko-KR" altLang="en-US" sz="1200" dirty="0" err="1">
                <a:latin typeface="+mn-ea"/>
                <a:ea typeface="+mn-ea"/>
              </a:rPr>
              <a:t>딜라이트</a:t>
            </a:r>
            <a:r>
              <a:rPr lang="ko-KR" altLang="en-US" sz="1200" dirty="0">
                <a:latin typeface="+mn-ea"/>
                <a:ea typeface="+mn-ea"/>
              </a:rPr>
              <a:t>’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제</a:t>
            </a:r>
            <a:r>
              <a:rPr lang="en-US" altLang="ko-KR" sz="1200" dirty="0">
                <a:latin typeface="+mn-ea"/>
                <a:ea typeface="+mn-ea"/>
              </a:rPr>
              <a:t>3</a:t>
            </a:r>
            <a:r>
              <a:rPr lang="ko-KR" altLang="en-US" sz="1200" dirty="0">
                <a:latin typeface="+mn-ea"/>
                <a:ea typeface="+mn-ea"/>
              </a:rPr>
              <a:t>세계 의류 생산자에게 공정한 노동의 대가를 지불하는 ‘</a:t>
            </a:r>
            <a:r>
              <a:rPr lang="ko-KR" altLang="en-US" sz="1200" dirty="0" err="1">
                <a:latin typeface="+mn-ea"/>
                <a:ea typeface="+mn-ea"/>
              </a:rPr>
              <a:t>페어트레이드</a:t>
            </a:r>
            <a:r>
              <a:rPr lang="ko-KR" altLang="en-US" sz="1200" dirty="0">
                <a:latin typeface="+mn-ea"/>
                <a:ea typeface="+mn-ea"/>
              </a:rPr>
              <a:t> 코리아’ 등의 사회문제 해결을 위한 혁신적 </a:t>
            </a:r>
            <a:r>
              <a:rPr lang="ko-KR" altLang="en-US" sz="1200" dirty="0" err="1"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latin typeface="+mn-ea"/>
                <a:ea typeface="+mn-ea"/>
              </a:rPr>
              <a:t> 등이 활약하고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US" altLang="ko-KR" sz="1200" dirty="0">
              <a:latin typeface="+mn-ea"/>
              <a:ea typeface="+mn-ea"/>
            </a:endParaRPr>
          </a:p>
        </p:txBody>
      </p:sp>
      <p:grpSp>
        <p:nvGrpSpPr>
          <p:cNvPr id="278534" name="그룹 8"/>
          <p:cNvGrpSpPr>
            <a:grpSpLocks/>
          </p:cNvGrpSpPr>
          <p:nvPr/>
        </p:nvGrpSpPr>
        <p:grpSpPr bwMode="auto">
          <a:xfrm>
            <a:off x="246063" y="1158875"/>
            <a:ext cx="854075" cy="858838"/>
            <a:chOff x="699333" y="7372392"/>
            <a:chExt cx="855395" cy="860101"/>
          </a:xfrm>
        </p:grpSpPr>
        <p:sp>
          <p:nvSpPr>
            <p:cNvPr id="10" name="TextBox 9"/>
            <p:cNvSpPr txBox="1"/>
            <p:nvPr/>
          </p:nvSpPr>
          <p:spPr>
            <a:xfrm>
              <a:off x="699333" y="7677640"/>
              <a:ext cx="855395" cy="5548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사회문제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해결을 위한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8545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223963" y="6880225"/>
            <a:ext cx="5159375" cy="1168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사회적 경제가 파급시키고 있는 사회</a:t>
            </a:r>
            <a:r>
              <a:rPr lang="en-US" altLang="ko-KR" sz="1200" dirty="0">
                <a:latin typeface="+mn-ea"/>
                <a:ea typeface="+mn-ea"/>
              </a:rPr>
              <a:t>·</a:t>
            </a:r>
            <a:r>
              <a:rPr lang="ko-KR" altLang="en-US" sz="1200" dirty="0">
                <a:latin typeface="+mn-ea"/>
                <a:ea typeface="+mn-ea"/>
              </a:rPr>
              <a:t>경제적 잠재력은 국가와 시민들로부터 시장 실패와 정부 실패의 새로운 대안으로 받아들여지고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하지만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한국의 사회적 경제가 아직 초보적 수준이므로 상당수의 정책 관계자나 전문가 등이 지적하듯이 이 분야에 대한 공공시장의 확장이 커다란 과제이기도 하다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</a:p>
        </p:txBody>
      </p:sp>
      <p:grpSp>
        <p:nvGrpSpPr>
          <p:cNvPr id="278536" name="그룹 26"/>
          <p:cNvGrpSpPr>
            <a:grpSpLocks/>
          </p:cNvGrpSpPr>
          <p:nvPr/>
        </p:nvGrpSpPr>
        <p:grpSpPr bwMode="auto">
          <a:xfrm>
            <a:off x="1323975" y="5006975"/>
            <a:ext cx="4832350" cy="1758950"/>
            <a:chOff x="1350085" y="3127697"/>
            <a:chExt cx="4832554" cy="1760356"/>
          </a:xfrm>
        </p:grpSpPr>
        <p:pic>
          <p:nvPicPr>
            <p:cNvPr id="27853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085" y="3127697"/>
              <a:ext cx="1235075" cy="74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853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9687" y="3127697"/>
              <a:ext cx="1659276" cy="655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853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8963" y="3127697"/>
              <a:ext cx="1783676" cy="655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8540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1737" y="3883996"/>
              <a:ext cx="1354406" cy="544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8541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1909" y="3868230"/>
              <a:ext cx="760730" cy="1008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8542" name="Picture 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2884" y="3921489"/>
              <a:ext cx="1796235" cy="724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8543" name="그림 25" descr="아름다운집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7011" y="3883996"/>
              <a:ext cx="674726" cy="1004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40020C-5582-4EC9-A058-701170D76BDD}" type="slidenum">
              <a:rPr lang="ko-KR" altLang="en-US" smtClean="0"/>
              <a:pPr>
                <a:defRPr/>
              </a:pPr>
              <a:t>276</a:t>
            </a:fld>
            <a:endParaRPr lang="ko-KR" altLang="en-US" dirty="0"/>
          </a:p>
        </p:txBody>
      </p:sp>
      <p:grpSp>
        <p:nvGrpSpPr>
          <p:cNvPr id="279556" name="그룹 22"/>
          <p:cNvGrpSpPr>
            <a:grpSpLocks/>
          </p:cNvGrpSpPr>
          <p:nvPr/>
        </p:nvGrpSpPr>
        <p:grpSpPr bwMode="auto">
          <a:xfrm>
            <a:off x="239713" y="1158875"/>
            <a:ext cx="866775" cy="550863"/>
            <a:chOff x="693128" y="7372392"/>
            <a:chExt cx="867806" cy="551592"/>
          </a:xfrm>
        </p:grpSpPr>
        <p:sp>
          <p:nvSpPr>
            <p:cNvPr id="24" name="TextBox 23"/>
            <p:cNvSpPr txBox="1"/>
            <p:nvPr/>
          </p:nvSpPr>
          <p:spPr>
            <a:xfrm>
              <a:off x="693128" y="7677595"/>
              <a:ext cx="867806" cy="246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9577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1030288" y="1341438"/>
            <a:ext cx="5472112" cy="330200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  <a:ea typeface="+mn-ea"/>
              </a:rPr>
              <a:t>사회책임조달로의 전환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1146175" y="1878013"/>
            <a:ext cx="2282825" cy="852487"/>
          </a:xfrm>
          <a:prstGeom prst="roundRect">
            <a:avLst>
              <a:gd name="adj" fmla="val 593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가격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중심 </a:t>
            </a:r>
            <a:endParaRPr lang="en-US" altLang="ko-KR" sz="1200" dirty="0">
              <a:latin typeface="+mn-ea"/>
            </a:endParaRPr>
          </a:p>
          <a:p>
            <a:pPr algn="ctr">
              <a:defRPr/>
            </a:pPr>
            <a:r>
              <a:rPr lang="ko-KR" altLang="en-US" sz="1200" dirty="0">
                <a:latin typeface="+mn-ea"/>
              </a:rPr>
              <a:t>낙찰제도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3930650" y="1878013"/>
            <a:ext cx="2547938" cy="852487"/>
          </a:xfrm>
          <a:prstGeom prst="roundRect">
            <a:avLst>
              <a:gd name="adj" fmla="val 59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28" name="직선 화살표 연결선 27"/>
          <p:cNvCxnSpPr>
            <a:stCxn id="26" idx="3"/>
            <a:endCxn id="27" idx="1"/>
          </p:cNvCxnSpPr>
          <p:nvPr/>
        </p:nvCxnSpPr>
        <p:spPr>
          <a:xfrm>
            <a:off x="3429000" y="2303463"/>
            <a:ext cx="5016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1146175" y="2919413"/>
            <a:ext cx="1095375" cy="1800225"/>
          </a:xfrm>
          <a:prstGeom prst="roundRect">
            <a:avLst>
              <a:gd name="adj" fmla="val 4642"/>
            </a:avLst>
          </a:prstGeom>
          <a:solidFill>
            <a:schemeClr val="bg2">
              <a:lumMod val="75000"/>
            </a:schemeClr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사회책임조달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2363788" y="2919413"/>
            <a:ext cx="4105275" cy="568325"/>
          </a:xfrm>
          <a:prstGeom prst="rect">
            <a:avLst/>
          </a:prstGeom>
          <a:solidFill>
            <a:schemeClr val="bg2"/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정부가 고용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사회통합 등 사회적 영향을 고려하면서 </a:t>
            </a:r>
            <a:endParaRPr lang="en-US" altLang="ko-KR" sz="1200" dirty="0">
              <a:latin typeface="+mn-ea"/>
            </a:endParaRPr>
          </a:p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공공이 필요로 하는 재화를 구매하는 과정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2363788" y="3535363"/>
            <a:ext cx="4105275" cy="520700"/>
          </a:xfrm>
          <a:prstGeom prst="rect">
            <a:avLst/>
          </a:prstGeom>
          <a:solidFill>
            <a:schemeClr val="bg2"/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공공조달시장에 대한 패러다임의 전환을 의미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2363788" y="4103688"/>
            <a:ext cx="4105275" cy="615950"/>
          </a:xfrm>
          <a:prstGeom prst="rect">
            <a:avLst/>
          </a:prstGeom>
          <a:solidFill>
            <a:schemeClr val="bg2"/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정부가 계약에 의한 서비스 구매 과정에서 </a:t>
            </a:r>
            <a:endParaRPr lang="en-US" altLang="ko-KR" sz="1200" dirty="0">
              <a:latin typeface="+mn-ea"/>
            </a:endParaRPr>
          </a:p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사회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경제적 가치의 창출을 극대화하는 효과</a:t>
            </a: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030342" y="5205413"/>
            <a:ext cx="1513132" cy="1137330"/>
          </a:xfrm>
          <a:prstGeom prst="roundRect">
            <a:avLst>
              <a:gd name="adj" fmla="val 3699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/>
              <a:t>시민의 안녕 증진과 공급자의 성장 제고 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2938801" y="5205413"/>
            <a:ext cx="1513132" cy="1137330"/>
          </a:xfrm>
          <a:prstGeom prst="roundRect">
            <a:avLst>
              <a:gd name="adj" fmla="val 3699"/>
            </a:avLst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/>
              <a:t>사회적 가치의 창출을 고려한 조달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4870206" y="5205413"/>
            <a:ext cx="1513132" cy="1137330"/>
          </a:xfrm>
          <a:prstGeom prst="roundRect">
            <a:avLst>
              <a:gd name="adj" fmla="val 3699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/>
              <a:t>사회책임조달</a:t>
            </a:r>
          </a:p>
        </p:txBody>
      </p:sp>
      <p:sp>
        <p:nvSpPr>
          <p:cNvPr id="279574" name="TextBox 40"/>
          <p:cNvSpPr txBox="1">
            <a:spLocks noChangeArrowheads="1"/>
          </p:cNvSpPr>
          <p:nvPr/>
        </p:nvSpPr>
        <p:spPr bwMode="auto">
          <a:xfrm>
            <a:off x="2582863" y="5703888"/>
            <a:ext cx="1778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>
                <a:ea typeface="굴림" pitchFamily="50" charset="-127"/>
              </a:rPr>
              <a:t>=</a:t>
            </a:r>
            <a:endParaRPr lang="ko-KR" altLang="en-US" sz="1200">
              <a:ea typeface="굴림" pitchFamily="50" charset="-127"/>
            </a:endParaRPr>
          </a:p>
        </p:txBody>
      </p:sp>
      <p:sp>
        <p:nvSpPr>
          <p:cNvPr id="279575" name="TextBox 41"/>
          <p:cNvSpPr txBox="1">
            <a:spLocks noChangeArrowheads="1"/>
          </p:cNvSpPr>
          <p:nvPr/>
        </p:nvSpPr>
        <p:spPr bwMode="auto">
          <a:xfrm>
            <a:off x="4487863" y="5703888"/>
            <a:ext cx="1778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200">
                <a:ea typeface="굴림" pitchFamily="50" charset="-127"/>
              </a:rPr>
              <a:t>=</a:t>
            </a:r>
            <a:endParaRPr lang="ko-KR" altLang="en-US" sz="1200"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92AB08-246E-48D2-872D-B45A22EE83DE}" type="slidenum">
              <a:rPr lang="ko-KR" altLang="en-US" smtClean="0"/>
              <a:pPr>
                <a:defRPr/>
              </a:pPr>
              <a:t>277</a:t>
            </a:fld>
            <a:endParaRPr lang="ko-KR" altLang="en-US" dirty="0"/>
          </a:p>
        </p:txBody>
      </p:sp>
      <p:grpSp>
        <p:nvGrpSpPr>
          <p:cNvPr id="280580" name="그룹 23"/>
          <p:cNvGrpSpPr>
            <a:grpSpLocks/>
          </p:cNvGrpSpPr>
          <p:nvPr/>
        </p:nvGrpSpPr>
        <p:grpSpPr bwMode="auto">
          <a:xfrm>
            <a:off x="239713" y="1158875"/>
            <a:ext cx="866775" cy="704850"/>
            <a:chOff x="692887" y="7372392"/>
            <a:chExt cx="868288" cy="705644"/>
          </a:xfrm>
        </p:grpSpPr>
        <p:sp>
          <p:nvSpPr>
            <p:cNvPr id="25" name="TextBox 24"/>
            <p:cNvSpPr txBox="1"/>
            <p:nvPr/>
          </p:nvSpPr>
          <p:spPr>
            <a:xfrm>
              <a:off x="692887" y="7677535"/>
              <a:ext cx="868288" cy="4005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재도의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효과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0586" name="그림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모서리가 둥근 직사각형 27"/>
          <p:cNvSpPr/>
          <p:nvPr/>
        </p:nvSpPr>
        <p:spPr>
          <a:xfrm>
            <a:off x="1171575" y="1265238"/>
            <a:ext cx="5211763" cy="419100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‘</a:t>
            </a: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사회적</a:t>
            </a:r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경제 기업 친화적 공공시장</a:t>
            </a:r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’</a:t>
            </a: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의 조성에 기여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1104900" y="2305050"/>
            <a:ext cx="5278438" cy="539750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기존 사회적 경제 기업에 대하여 정부의 직접 인건비 지원에 의해 존속하지 않고</a:t>
            </a:r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, </a:t>
            </a: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수익 창출을 통해 경제적 지속가능성을 제고하는 기회 제공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97000" y="1684338"/>
            <a:ext cx="49196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→ 정책적으로 정부 보조금 기반의 비영리 부문을 시장 기회의 제공을 통한 사회적 경제 기업의 개발로 전환시킬 수 있음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89050" y="2894013"/>
            <a:ext cx="5213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6700" indent="-266700"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→ 이렇게 경쟁력을 확보한 사회적 경제 기업은 시장에서의 경쟁력도 제고되는 효과를 얻게 되므로 수익 창출의 다각화도 이룰 수 있음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45F015-896E-4E10-8B41-560D341A914D}" type="slidenum">
              <a:rPr lang="ko-KR" altLang="en-US" smtClean="0"/>
              <a:pPr>
                <a:defRPr/>
              </a:pPr>
              <a:t>278</a:t>
            </a:fld>
            <a:endParaRPr lang="ko-KR" altLang="en-US" dirty="0"/>
          </a:p>
        </p:txBody>
      </p:sp>
      <p:grpSp>
        <p:nvGrpSpPr>
          <p:cNvPr id="281604" name="그룹 33"/>
          <p:cNvGrpSpPr>
            <a:grpSpLocks/>
          </p:cNvGrpSpPr>
          <p:nvPr/>
        </p:nvGrpSpPr>
        <p:grpSpPr bwMode="auto">
          <a:xfrm>
            <a:off x="238125" y="1158875"/>
            <a:ext cx="868363" cy="858838"/>
            <a:chOff x="693487" y="7372392"/>
            <a:chExt cx="867089" cy="860102"/>
          </a:xfrm>
        </p:grpSpPr>
        <p:sp>
          <p:nvSpPr>
            <p:cNvPr id="35" name="TextBox 34"/>
            <p:cNvSpPr txBox="1"/>
            <p:nvPr/>
          </p:nvSpPr>
          <p:spPr>
            <a:xfrm>
              <a:off x="693487" y="7677641"/>
              <a:ext cx="867089" cy="5548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국내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  <a:sym typeface="Wingdings 2"/>
                </a:rPr>
                <a:t>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외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관련 법</a:t>
              </a:r>
            </a:p>
          </p:txBody>
        </p:sp>
        <p:pic>
          <p:nvPicPr>
            <p:cNvPr id="281614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모서리가 둥근 직사각형 36"/>
          <p:cNvSpPr/>
          <p:nvPr/>
        </p:nvSpPr>
        <p:spPr>
          <a:xfrm>
            <a:off x="1123950" y="1316038"/>
            <a:ext cx="5289550" cy="366712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최적가치나 사회적 영향을 고려하는 방향으로 계약제도를 전면 개편하는 경우</a:t>
            </a: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169988" y="1751013"/>
            <a:ext cx="5213350" cy="396875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유럽연합의 「사회책임조달지침」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1123950" y="2271713"/>
            <a:ext cx="5289550" cy="468312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사회적 약자를 고용하는 기업 등과 같이 특정 기업 부문에 대해 우선 시장기회를 제공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1169988" y="2786063"/>
            <a:ext cx="5213350" cy="541337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미국의 「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제비츠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와그너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오데이법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」</a:t>
            </a:r>
          </a:p>
          <a:p>
            <a:pPr algn="ctr" latinLnBrk="0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한국의 「중증장애인생산품 우선구매 특별법」</a:t>
            </a:r>
          </a:p>
        </p:txBody>
      </p:sp>
      <p:sp>
        <p:nvSpPr>
          <p:cNvPr id="41" name="모서리가 둥근 직사각형 40"/>
          <p:cNvSpPr/>
          <p:nvPr/>
        </p:nvSpPr>
        <p:spPr>
          <a:xfrm>
            <a:off x="1123950" y="3448050"/>
            <a:ext cx="5289550" cy="36830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사회적 가치를 내포하는 특정 상품에 대해 시장 기회를 제공하는 경우</a:t>
            </a:r>
          </a:p>
        </p:txBody>
      </p:sp>
      <p:sp>
        <p:nvSpPr>
          <p:cNvPr id="42" name="모서리가 둥근 직사각형 41"/>
          <p:cNvSpPr/>
          <p:nvPr/>
        </p:nvSpPr>
        <p:spPr>
          <a:xfrm>
            <a:off x="1169988" y="3868738"/>
            <a:ext cx="5213350" cy="396875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한국의 「녹색상품 구매촉진에 관한 법」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3" name="모서리가 둥근 직사각형 42"/>
          <p:cNvSpPr/>
          <p:nvPr/>
        </p:nvSpPr>
        <p:spPr>
          <a:xfrm>
            <a:off x="1123950" y="4405313"/>
            <a:ext cx="5289550" cy="366712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중소기업의 육성 및 지원을 위한 경우</a:t>
            </a: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169988" y="4840288"/>
            <a:ext cx="5213350" cy="396875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한국의 「중소기업 제품 구매 촉진 및 판로지원에 관한 법」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0ABD6E-A9A9-469C-8F4D-4643AF0F4D81}" type="slidenum">
              <a:rPr lang="ko-KR" altLang="en-US" smtClean="0"/>
              <a:pPr>
                <a:defRPr/>
              </a:pPr>
              <a:t>279</a:t>
            </a:fld>
            <a:endParaRPr lang="ko-KR" altLang="en-US" dirty="0"/>
          </a:p>
        </p:txBody>
      </p:sp>
      <p:grpSp>
        <p:nvGrpSpPr>
          <p:cNvPr id="282628" name="그룹 8"/>
          <p:cNvGrpSpPr>
            <a:grpSpLocks/>
          </p:cNvGrpSpPr>
          <p:nvPr/>
        </p:nvGrpSpPr>
        <p:grpSpPr bwMode="auto">
          <a:xfrm>
            <a:off x="334963" y="1158875"/>
            <a:ext cx="676275" cy="1012825"/>
            <a:chOff x="789390" y="7372392"/>
            <a:chExt cx="675285" cy="1014224"/>
          </a:xfrm>
        </p:grpSpPr>
        <p:sp>
          <p:nvSpPr>
            <p:cNvPr id="10" name="TextBox 9"/>
            <p:cNvSpPr txBox="1"/>
            <p:nvPr/>
          </p:nvSpPr>
          <p:spPr>
            <a:xfrm>
              <a:off x="789390" y="7677613"/>
              <a:ext cx="675285" cy="7090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재도의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패러다임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2644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1266488" y="4608513"/>
            <a:ext cx="5141315" cy="1008112"/>
          </a:xfrm>
          <a:prstGeom prst="rect">
            <a:avLst/>
          </a:prstGeom>
          <a:ln w="3175"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268288" indent="-173038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「중소기업제품 구매 촉진 및 판로지원에 관한 법」</a:t>
            </a:r>
            <a:endParaRPr lang="en-US" altLang="ko-KR" sz="1200" dirty="0">
              <a:latin typeface="+mn-ea"/>
            </a:endParaRPr>
          </a:p>
          <a:p>
            <a:pPr marL="268288" indent="-173038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「녹색상품 구매촉진에 관한 법」</a:t>
            </a:r>
            <a:endParaRPr lang="en-US" altLang="ko-KR" sz="1200" dirty="0">
              <a:latin typeface="+mn-ea"/>
            </a:endParaRPr>
          </a:p>
          <a:p>
            <a:pPr marL="268288" indent="-173038">
              <a:buFont typeface="Arial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「중증장애인생산품 우선구매 특별법」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3150" y="1341438"/>
            <a:ext cx="5400675" cy="368300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  <a:ea typeface="+mn-ea"/>
              </a:rPr>
              <a:t>공공조달제도의 패러다임 전환 필요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66488" y="2204864"/>
            <a:ext cx="2232000" cy="1152128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가격 경쟁력 중심의 </a:t>
            </a:r>
            <a:endParaRPr lang="en-US" altLang="ko-KR" sz="1200" dirty="0">
              <a:latin typeface="+mn-ea"/>
            </a:endParaRPr>
          </a:p>
          <a:p>
            <a:pPr algn="ctr" latinLnBrk="0">
              <a:defRPr/>
            </a:pPr>
            <a:r>
              <a:rPr lang="ko-KR" altLang="en-US" sz="1200" dirty="0">
                <a:latin typeface="+mn-ea"/>
              </a:rPr>
              <a:t>최저가치낙찰제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450" y="1820863"/>
            <a:ext cx="6350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b="1" dirty="0">
                <a:latin typeface="+mn-ea"/>
                <a:ea typeface="+mn-ea"/>
              </a:rPr>
              <a:t>1) </a:t>
            </a:r>
            <a:r>
              <a:rPr lang="ko-KR" altLang="en-US" sz="1200" b="1" dirty="0">
                <a:latin typeface="+mn-ea"/>
                <a:ea typeface="+mn-ea"/>
              </a:rPr>
              <a:t>계약제도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27324" y="2204864"/>
            <a:ext cx="2412000" cy="115212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 err="1">
                <a:latin typeface="+mn-ea"/>
              </a:rPr>
              <a:t>사회적가치와</a:t>
            </a:r>
            <a:r>
              <a:rPr lang="ko-KR" altLang="en-US" sz="1200" dirty="0">
                <a:latin typeface="+mn-ea"/>
              </a:rPr>
              <a:t> 경제적 효율성을 통합한 </a:t>
            </a:r>
            <a:r>
              <a:rPr lang="ko-KR" altLang="en-US" sz="1200" dirty="0" err="1">
                <a:latin typeface="+mn-ea"/>
              </a:rPr>
              <a:t>최적가치제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8713" y="4225925"/>
            <a:ext cx="350678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b="1" dirty="0">
                <a:latin typeface="+mn-ea"/>
                <a:ea typeface="+mn-ea"/>
              </a:rPr>
              <a:t>2) </a:t>
            </a:r>
            <a:r>
              <a:rPr lang="ko-KR" altLang="en-US" sz="1200" b="1" dirty="0">
                <a:latin typeface="+mn-ea"/>
                <a:ea typeface="+mn-ea"/>
              </a:rPr>
              <a:t>사회적 약자를 위한 배려나 특정 사회적 가치에 대해 우선구매 권장 제도</a:t>
            </a:r>
            <a:r>
              <a:rPr lang="en-US" altLang="ko-KR" sz="1200" b="1" dirty="0">
                <a:latin typeface="+mn-ea"/>
                <a:ea typeface="+mn-ea"/>
              </a:rPr>
              <a:t>(</a:t>
            </a:r>
            <a:r>
              <a:rPr lang="ko-KR" altLang="en-US" sz="1200" b="1" dirty="0">
                <a:latin typeface="+mn-ea"/>
                <a:ea typeface="+mn-ea"/>
              </a:rPr>
              <a:t>법</a:t>
            </a:r>
            <a:r>
              <a:rPr lang="en-US" altLang="ko-KR" sz="1200" b="1" dirty="0">
                <a:latin typeface="+mn-ea"/>
                <a:ea typeface="+mn-ea"/>
              </a:rPr>
              <a:t>)</a:t>
            </a:r>
            <a:endParaRPr lang="ko-KR" altLang="en-US" sz="1200" b="1" dirty="0">
              <a:latin typeface="+mn-ea"/>
              <a:ea typeface="+mn-ea"/>
            </a:endParaRPr>
          </a:p>
        </p:txBody>
      </p:sp>
      <p:cxnSp>
        <p:nvCxnSpPr>
          <p:cNvPr id="18" name="직선 화살표 연결선 17"/>
          <p:cNvCxnSpPr/>
          <p:nvPr/>
        </p:nvCxnSpPr>
        <p:spPr>
          <a:xfrm>
            <a:off x="3498850" y="2781300"/>
            <a:ext cx="428625" cy="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66825" y="3514725"/>
            <a:ext cx="5072063" cy="60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88900" indent="-88900" latinLnBrk="0">
              <a:defRPr/>
            </a:pPr>
            <a:r>
              <a:rPr lang="en-US" altLang="ko-KR" sz="1100" dirty="0">
                <a:latin typeface="+mn-ea"/>
                <a:ea typeface="+mn-ea"/>
              </a:rPr>
              <a:t>* </a:t>
            </a:r>
            <a:r>
              <a:rPr lang="ko-KR" altLang="en-US" sz="1100" dirty="0">
                <a:latin typeface="+mn-ea"/>
                <a:ea typeface="+mn-ea"/>
              </a:rPr>
              <a:t>계약제도의 근간을 규정하는 국가계약법이 ‘국가에게 유리한 조건으로 입찰한 자’에 대해 낙찰하도록 규정한 최적가치제의 내용을 반영하고 있지만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그것을 시행령으로 구체화하고 있지 않고 있다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48"/>
          <p:cNvSpPr/>
          <p:nvPr/>
        </p:nvSpPr>
        <p:spPr>
          <a:xfrm>
            <a:off x="1120775" y="1373188"/>
            <a:ext cx="5281613" cy="3128962"/>
          </a:xfrm>
          <a:custGeom>
            <a:avLst/>
            <a:gdLst>
              <a:gd name="connsiteX0" fmla="*/ 0 w 9217024"/>
              <a:gd name="connsiteY0" fmla="*/ 0 h 4944292"/>
              <a:gd name="connsiteX1" fmla="*/ 9217024 w 9217024"/>
              <a:gd name="connsiteY1" fmla="*/ 0 h 4944292"/>
              <a:gd name="connsiteX2" fmla="*/ 9217024 w 9217024"/>
              <a:gd name="connsiteY2" fmla="*/ 4944292 h 4944292"/>
              <a:gd name="connsiteX3" fmla="*/ 0 w 9217024"/>
              <a:gd name="connsiteY3" fmla="*/ 4944292 h 4944292"/>
              <a:gd name="connsiteX4" fmla="*/ 0 w 9217024"/>
              <a:gd name="connsiteY4" fmla="*/ 0 h 4944292"/>
              <a:gd name="connsiteX0" fmla="*/ 104503 w 9217024"/>
              <a:gd name="connsiteY0" fmla="*/ 0 h 4970418"/>
              <a:gd name="connsiteX1" fmla="*/ 9217024 w 9217024"/>
              <a:gd name="connsiteY1" fmla="*/ 26126 h 4970418"/>
              <a:gd name="connsiteX2" fmla="*/ 9217024 w 9217024"/>
              <a:gd name="connsiteY2" fmla="*/ 4970418 h 4970418"/>
              <a:gd name="connsiteX3" fmla="*/ 0 w 9217024"/>
              <a:gd name="connsiteY3" fmla="*/ 4970418 h 4970418"/>
              <a:gd name="connsiteX4" fmla="*/ 104503 w 9217024"/>
              <a:gd name="connsiteY4" fmla="*/ 0 h 4970418"/>
              <a:gd name="connsiteX0" fmla="*/ 104503 w 9260567"/>
              <a:gd name="connsiteY0" fmla="*/ 0 h 4970418"/>
              <a:gd name="connsiteX1" fmla="*/ 9260567 w 9260567"/>
              <a:gd name="connsiteY1" fmla="*/ 182881 h 4970418"/>
              <a:gd name="connsiteX2" fmla="*/ 9217024 w 9260567"/>
              <a:gd name="connsiteY2" fmla="*/ 4970418 h 4970418"/>
              <a:gd name="connsiteX3" fmla="*/ 0 w 9260567"/>
              <a:gd name="connsiteY3" fmla="*/ 4970418 h 4970418"/>
              <a:gd name="connsiteX4" fmla="*/ 104503 w 9260567"/>
              <a:gd name="connsiteY4" fmla="*/ 0 h 4970418"/>
              <a:gd name="connsiteX0" fmla="*/ 104503 w 9260567"/>
              <a:gd name="connsiteY0" fmla="*/ 139336 h 4787537"/>
              <a:gd name="connsiteX1" fmla="*/ 9260567 w 9260567"/>
              <a:gd name="connsiteY1" fmla="*/ 0 h 4787537"/>
              <a:gd name="connsiteX2" fmla="*/ 9217024 w 9260567"/>
              <a:gd name="connsiteY2" fmla="*/ 4787537 h 4787537"/>
              <a:gd name="connsiteX3" fmla="*/ 0 w 9260567"/>
              <a:gd name="connsiteY3" fmla="*/ 4787537 h 4787537"/>
              <a:gd name="connsiteX4" fmla="*/ 104503 w 9260567"/>
              <a:gd name="connsiteY4" fmla="*/ 139336 h 4787537"/>
              <a:gd name="connsiteX0" fmla="*/ 104503 w 9260567"/>
              <a:gd name="connsiteY0" fmla="*/ 304799 h 4953000"/>
              <a:gd name="connsiteX1" fmla="*/ 9260567 w 9260567"/>
              <a:gd name="connsiteY1" fmla="*/ 0 h 4953000"/>
              <a:gd name="connsiteX2" fmla="*/ 9217024 w 9260567"/>
              <a:gd name="connsiteY2" fmla="*/ 4953000 h 4953000"/>
              <a:gd name="connsiteX3" fmla="*/ 0 w 9260567"/>
              <a:gd name="connsiteY3" fmla="*/ 4953000 h 4953000"/>
              <a:gd name="connsiteX4" fmla="*/ 104503 w 9260567"/>
              <a:gd name="connsiteY4" fmla="*/ 304799 h 49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0567" h="4953000">
                <a:moveTo>
                  <a:pt x="104503" y="304799"/>
                </a:moveTo>
                <a:lnTo>
                  <a:pt x="9260567" y="0"/>
                </a:lnTo>
                <a:lnTo>
                  <a:pt x="9217024" y="4953000"/>
                </a:lnTo>
                <a:lnTo>
                  <a:pt x="0" y="4953000"/>
                </a:lnTo>
                <a:lnTo>
                  <a:pt x="104503" y="3047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sp>
        <p:nvSpPr>
          <p:cNvPr id="40" name="직사각형 39"/>
          <p:cNvSpPr/>
          <p:nvPr/>
        </p:nvSpPr>
        <p:spPr>
          <a:xfrm>
            <a:off x="1104900" y="1406525"/>
            <a:ext cx="5241925" cy="6721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pic>
        <p:nvPicPr>
          <p:cNvPr id="283652" name="그림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222375"/>
            <a:ext cx="36623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3" name="그림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222375"/>
            <a:ext cx="36607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8D5F0F-6132-474E-B46F-35AF444DCCAA}" type="slidenum">
              <a:rPr lang="ko-KR" altLang="en-US" smtClean="0"/>
              <a:pPr>
                <a:defRPr/>
              </a:pPr>
              <a:t>280</a:t>
            </a:fld>
            <a:endParaRPr lang="ko-KR" altLang="en-US" dirty="0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1350963" y="2397125"/>
            <a:ext cx="4841875" cy="1979613"/>
          </a:xfrm>
          <a:prstGeom prst="roundRect">
            <a:avLst>
              <a:gd name="adj" fmla="val 3889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1279525" y="1635125"/>
            <a:ext cx="510381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사례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1.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지자체의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공공 건물 관리 서비스 </a:t>
            </a:r>
            <a:endParaRPr lang="en-US" altLang="ko-KR" sz="1200" b="1" dirty="0">
              <a:latin typeface="+mn-ea"/>
              <a:ea typeface="+mn-ea"/>
              <a:sym typeface="Wingdings 2"/>
            </a:endParaRPr>
          </a:p>
          <a:p>
            <a:pPr marL="173038" indent="-173038" latinLnBrk="0">
              <a:lnSpc>
                <a:spcPct val="150000"/>
              </a:lnSpc>
              <a:defRPr/>
            </a:pPr>
            <a:r>
              <a:rPr lang="en-US" altLang="ko-KR" sz="1200" dirty="0">
                <a:latin typeface="+mn-ea"/>
                <a:ea typeface="+mn-ea"/>
                <a:sym typeface="Wingdings 2"/>
              </a:rPr>
              <a:t>        -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청소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근로자의 고용안정성에 기여한다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1508125" y="2511425"/>
            <a:ext cx="4684713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청소 전문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사회적기업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‘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함께일하는세상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(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함세상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)’</a:t>
            </a:r>
          </a:p>
          <a:p>
            <a:pPr marL="173038" indent="1588" latinLnBrk="0">
              <a:lnSpc>
                <a:spcPct val="150000"/>
              </a:lnSpc>
              <a:defRPr/>
            </a:pPr>
            <a:r>
              <a:rPr lang="en-US" altLang="ko-KR" sz="1200" dirty="0">
                <a:latin typeface="+mn-ea"/>
                <a:ea typeface="+mn-ea"/>
                <a:sym typeface="Wingdings 2"/>
              </a:rPr>
              <a:t>‘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함세상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’은 건물관리 서비스를 제공하는 한국의 대표적인 청소 전문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이 사회적기업의 주 소비자는 공공기관이나 지방자치단체이다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‘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함세상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’은 일반기업과 차별화된 사회적 가치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(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취약계층의 고용과 지역사회의 기여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친환경 용제의 사용을 통한 서비스의 질 개선 등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)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를 창출하고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</a:t>
            </a:r>
          </a:p>
        </p:txBody>
      </p:sp>
      <p:graphicFrame>
        <p:nvGraphicFramePr>
          <p:cNvPr id="44" name="표 43"/>
          <p:cNvGraphicFramePr>
            <a:graphicFrameLocks noGrp="1"/>
          </p:cNvGraphicFramePr>
          <p:nvPr/>
        </p:nvGraphicFramePr>
        <p:xfrm>
          <a:off x="1350963" y="4603750"/>
          <a:ext cx="4841875" cy="2901950"/>
        </p:xfrm>
        <a:graphic>
          <a:graphicData uri="http://schemas.openxmlformats.org/drawingml/2006/table">
            <a:tbl>
              <a:tblPr/>
              <a:tblGrid>
                <a:gridCol w="776287"/>
                <a:gridCol w="1936750"/>
                <a:gridCol w="2128838"/>
              </a:tblGrid>
              <a:tr h="3492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</a:p>
                  </a:txBody>
                  <a:tcPr marL="54778" marR="54778" marT="15144" marB="1514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사회적기업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청소용역업체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고용안정</a:t>
                      </a:r>
                    </a:p>
                  </a:txBody>
                  <a:tcPr marL="54778" marR="54778" marT="15144" marB="1514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대다수 정규직</a:t>
                      </a:r>
                    </a:p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비정규직의 정규직화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일용직 다수</a:t>
                      </a:r>
                    </a:p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1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년 이내 고용계약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근로조건</a:t>
                      </a:r>
                    </a:p>
                  </a:txBody>
                  <a:tcPr marL="54778" marR="54778" marT="15144" marB="1514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4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대보험 의무가입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선별적으로 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대보험 적용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04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친환경</a:t>
                      </a:r>
                    </a:p>
                  </a:txBody>
                  <a:tcPr marL="54778" marR="54778" marT="15144" marB="1514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락스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염산등 유독물 사용금지</a:t>
                      </a:r>
                    </a:p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친환경 약품 및 매뉴얼 사용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락스 다량사용</a:t>
                      </a:r>
                    </a:p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약품 혼합 과사용 문제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사회공헌</a:t>
                      </a:r>
                    </a:p>
                  </a:txBody>
                  <a:tcPr marL="54778" marR="54778" marT="15144" marB="15144" anchor="ctr" horzOverflow="overflow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·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다양한 지역 사회공헌 사업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</a:p>
                  </a:txBody>
                  <a:tcPr marL="54778" marR="54778" marT="15144" marB="15144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644775" y="7532688"/>
            <a:ext cx="3725863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latin typeface="+mn-ea"/>
                <a:ea typeface="+mn-ea"/>
              </a:rPr>
              <a:t>*</a:t>
            </a:r>
            <a:r>
              <a:rPr lang="ko-KR" altLang="en-US" sz="1000" dirty="0">
                <a:latin typeface="+mn-ea"/>
                <a:ea typeface="+mn-ea"/>
              </a:rPr>
              <a:t>이 자료는 사회적기업 현장 관계자의 인터뷰를 바탕으로 작성되었다</a:t>
            </a:r>
            <a:r>
              <a:rPr lang="en-US" altLang="ko-KR" sz="1000" dirty="0">
                <a:latin typeface="+mn-ea"/>
                <a:ea typeface="+mn-ea"/>
              </a:rPr>
              <a:t>.</a:t>
            </a:r>
          </a:p>
        </p:txBody>
      </p:sp>
      <p:grpSp>
        <p:nvGrpSpPr>
          <p:cNvPr id="283685" name="그룹 8"/>
          <p:cNvGrpSpPr>
            <a:grpSpLocks/>
          </p:cNvGrpSpPr>
          <p:nvPr/>
        </p:nvGrpSpPr>
        <p:grpSpPr bwMode="auto">
          <a:xfrm>
            <a:off x="222250" y="1158875"/>
            <a:ext cx="901700" cy="1012825"/>
            <a:chOff x="675560" y="7372392"/>
            <a:chExt cx="902944" cy="1014225"/>
          </a:xfrm>
        </p:grpSpPr>
        <p:sp>
          <p:nvSpPr>
            <p:cNvPr id="48" name="TextBox 47"/>
            <p:cNvSpPr txBox="1"/>
            <p:nvPr/>
          </p:nvSpPr>
          <p:spPr>
            <a:xfrm>
              <a:off x="675560" y="7677613"/>
              <a:ext cx="902944" cy="709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통한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3687" name="그림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D99788-BB9B-4648-A1DE-5BF169BBC027}" type="slidenum">
              <a:rPr lang="ko-KR" altLang="en-US" smtClean="0"/>
              <a:pPr>
                <a:defRPr/>
              </a:pPr>
              <a:t>281</a:t>
            </a:fld>
            <a:endParaRPr lang="ko-KR" altLang="en-US" dirty="0"/>
          </a:p>
        </p:txBody>
      </p:sp>
      <p:sp>
        <p:nvSpPr>
          <p:cNvPr id="4" name="직사각형 48"/>
          <p:cNvSpPr/>
          <p:nvPr/>
        </p:nvSpPr>
        <p:spPr>
          <a:xfrm>
            <a:off x="1120775" y="1373188"/>
            <a:ext cx="5281613" cy="3128962"/>
          </a:xfrm>
          <a:custGeom>
            <a:avLst/>
            <a:gdLst>
              <a:gd name="connsiteX0" fmla="*/ 0 w 9217024"/>
              <a:gd name="connsiteY0" fmla="*/ 0 h 4944292"/>
              <a:gd name="connsiteX1" fmla="*/ 9217024 w 9217024"/>
              <a:gd name="connsiteY1" fmla="*/ 0 h 4944292"/>
              <a:gd name="connsiteX2" fmla="*/ 9217024 w 9217024"/>
              <a:gd name="connsiteY2" fmla="*/ 4944292 h 4944292"/>
              <a:gd name="connsiteX3" fmla="*/ 0 w 9217024"/>
              <a:gd name="connsiteY3" fmla="*/ 4944292 h 4944292"/>
              <a:gd name="connsiteX4" fmla="*/ 0 w 9217024"/>
              <a:gd name="connsiteY4" fmla="*/ 0 h 4944292"/>
              <a:gd name="connsiteX0" fmla="*/ 104503 w 9217024"/>
              <a:gd name="connsiteY0" fmla="*/ 0 h 4970418"/>
              <a:gd name="connsiteX1" fmla="*/ 9217024 w 9217024"/>
              <a:gd name="connsiteY1" fmla="*/ 26126 h 4970418"/>
              <a:gd name="connsiteX2" fmla="*/ 9217024 w 9217024"/>
              <a:gd name="connsiteY2" fmla="*/ 4970418 h 4970418"/>
              <a:gd name="connsiteX3" fmla="*/ 0 w 9217024"/>
              <a:gd name="connsiteY3" fmla="*/ 4970418 h 4970418"/>
              <a:gd name="connsiteX4" fmla="*/ 104503 w 9217024"/>
              <a:gd name="connsiteY4" fmla="*/ 0 h 4970418"/>
              <a:gd name="connsiteX0" fmla="*/ 104503 w 9260567"/>
              <a:gd name="connsiteY0" fmla="*/ 0 h 4970418"/>
              <a:gd name="connsiteX1" fmla="*/ 9260567 w 9260567"/>
              <a:gd name="connsiteY1" fmla="*/ 182881 h 4970418"/>
              <a:gd name="connsiteX2" fmla="*/ 9217024 w 9260567"/>
              <a:gd name="connsiteY2" fmla="*/ 4970418 h 4970418"/>
              <a:gd name="connsiteX3" fmla="*/ 0 w 9260567"/>
              <a:gd name="connsiteY3" fmla="*/ 4970418 h 4970418"/>
              <a:gd name="connsiteX4" fmla="*/ 104503 w 9260567"/>
              <a:gd name="connsiteY4" fmla="*/ 0 h 4970418"/>
              <a:gd name="connsiteX0" fmla="*/ 104503 w 9260567"/>
              <a:gd name="connsiteY0" fmla="*/ 139336 h 4787537"/>
              <a:gd name="connsiteX1" fmla="*/ 9260567 w 9260567"/>
              <a:gd name="connsiteY1" fmla="*/ 0 h 4787537"/>
              <a:gd name="connsiteX2" fmla="*/ 9217024 w 9260567"/>
              <a:gd name="connsiteY2" fmla="*/ 4787537 h 4787537"/>
              <a:gd name="connsiteX3" fmla="*/ 0 w 9260567"/>
              <a:gd name="connsiteY3" fmla="*/ 4787537 h 4787537"/>
              <a:gd name="connsiteX4" fmla="*/ 104503 w 9260567"/>
              <a:gd name="connsiteY4" fmla="*/ 139336 h 4787537"/>
              <a:gd name="connsiteX0" fmla="*/ 104503 w 9260567"/>
              <a:gd name="connsiteY0" fmla="*/ 304799 h 4953000"/>
              <a:gd name="connsiteX1" fmla="*/ 9260567 w 9260567"/>
              <a:gd name="connsiteY1" fmla="*/ 0 h 4953000"/>
              <a:gd name="connsiteX2" fmla="*/ 9217024 w 9260567"/>
              <a:gd name="connsiteY2" fmla="*/ 4953000 h 4953000"/>
              <a:gd name="connsiteX3" fmla="*/ 0 w 9260567"/>
              <a:gd name="connsiteY3" fmla="*/ 4953000 h 4953000"/>
              <a:gd name="connsiteX4" fmla="*/ 104503 w 9260567"/>
              <a:gd name="connsiteY4" fmla="*/ 304799 h 49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0567" h="4953000">
                <a:moveTo>
                  <a:pt x="104503" y="304799"/>
                </a:moveTo>
                <a:lnTo>
                  <a:pt x="9260567" y="0"/>
                </a:lnTo>
                <a:lnTo>
                  <a:pt x="9217024" y="4953000"/>
                </a:lnTo>
                <a:lnTo>
                  <a:pt x="0" y="4953000"/>
                </a:lnTo>
                <a:lnTo>
                  <a:pt x="104503" y="3047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sp>
        <p:nvSpPr>
          <p:cNvPr id="5" name="직사각형 4"/>
          <p:cNvSpPr/>
          <p:nvPr/>
        </p:nvSpPr>
        <p:spPr>
          <a:xfrm>
            <a:off x="1104900" y="1406525"/>
            <a:ext cx="5241925" cy="5414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pic>
        <p:nvPicPr>
          <p:cNvPr id="284678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222375"/>
            <a:ext cx="36623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9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222375"/>
            <a:ext cx="36607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1350963" y="2700338"/>
            <a:ext cx="4841875" cy="3454400"/>
          </a:xfrm>
          <a:prstGeom prst="roundRect">
            <a:avLst>
              <a:gd name="adj" fmla="val 3889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279525" y="1635125"/>
            <a:ext cx="51038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사례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2. 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보건복지부의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노인돌봄바우처사업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</a:t>
            </a:r>
            <a:endParaRPr lang="en-US" altLang="ko-KR" sz="1200" b="1" dirty="0">
              <a:latin typeface="+mn-ea"/>
              <a:ea typeface="+mn-ea"/>
              <a:sym typeface="Wingdings 2"/>
            </a:endParaRPr>
          </a:p>
          <a:p>
            <a:pPr marL="173038" indent="-173038" latinLnBrk="0">
              <a:lnSpc>
                <a:spcPct val="150000"/>
              </a:lnSpc>
              <a:defRPr/>
            </a:pPr>
            <a:r>
              <a:rPr lang="en-US" altLang="ko-KR" sz="1200" b="1" dirty="0">
                <a:latin typeface="+mn-ea"/>
                <a:ea typeface="+mn-ea"/>
                <a:sym typeface="Wingdings 2"/>
              </a:rPr>
              <a:t>  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–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돌봄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돌봄 대상 노인에 대한 사례관리를 하면서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중장년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여성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200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명의 안정적인 일자리를 창출한다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508125" y="2803525"/>
            <a:ext cx="4684713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노인 돌봄 전문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사회적기업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‘부천 나눔과 돌봄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(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이하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부천나눔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)’</a:t>
            </a:r>
          </a:p>
          <a:p>
            <a:pPr marL="173038" indent="-173038" latinLnBrk="0">
              <a:lnSpc>
                <a:spcPct val="150000"/>
              </a:lnSpc>
              <a:defRPr/>
            </a:pPr>
            <a:endParaRPr lang="en-US" altLang="ko-KR" sz="1200" dirty="0">
              <a:latin typeface="+mn-ea"/>
              <a:ea typeface="+mn-ea"/>
              <a:sym typeface="Wingdings 2"/>
            </a:endParaRPr>
          </a:p>
          <a:p>
            <a:pPr marL="173038" indent="1588" latinLnBrk="0">
              <a:lnSpc>
                <a:spcPct val="150000"/>
              </a:lnSpc>
              <a:defRPr/>
            </a:pPr>
            <a:r>
              <a:rPr lang="en-US" altLang="ko-KR" sz="1200" dirty="0">
                <a:latin typeface="+mn-ea"/>
                <a:ea typeface="+mn-ea"/>
                <a:sym typeface="Wingdings 2"/>
              </a:rPr>
              <a:t>‘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부천나눔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’은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250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여명의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중장년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여성을 고용하는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노인돌봄서비스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사업체이며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도시지역에서 자활공동체를 기반으로 성장한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주로 노인 돌봄 관련 재가서비스를 제공하여 수익을 창출하는데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노인요양서비스가 주력 업종이며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바우처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사업인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노인돌봄서비스와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가사간병서비스 등도 병행하고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2003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년 지역자활센터의 사업단에서 시작하여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2009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년 독립법인으로 전환한 이후 독립 사업체로서 성장기를 걷고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부천지역에서 이해당사자와 협의를 통하여 사업체의 규모화를 이루고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동시에 지역 내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노인돌봄시장을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조기에 선점한 것이 성장에 중요한 발판이었다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</a:t>
            </a:r>
          </a:p>
        </p:txBody>
      </p:sp>
      <p:grpSp>
        <p:nvGrpSpPr>
          <p:cNvPr id="284683" name="그룹 8"/>
          <p:cNvGrpSpPr>
            <a:grpSpLocks/>
          </p:cNvGrpSpPr>
          <p:nvPr/>
        </p:nvGrpSpPr>
        <p:grpSpPr bwMode="auto">
          <a:xfrm>
            <a:off x="222250" y="1158875"/>
            <a:ext cx="901700" cy="1012825"/>
            <a:chOff x="675560" y="7372392"/>
            <a:chExt cx="902944" cy="1014225"/>
          </a:xfrm>
        </p:grpSpPr>
        <p:sp>
          <p:nvSpPr>
            <p:cNvPr id="14" name="TextBox 13"/>
            <p:cNvSpPr txBox="1"/>
            <p:nvPr/>
          </p:nvSpPr>
          <p:spPr>
            <a:xfrm>
              <a:off x="675560" y="7677613"/>
              <a:ext cx="902944" cy="709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통한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4685" name="그림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9E4B35-EC47-472C-902F-077D657C31ED}" type="slidenum">
              <a:rPr lang="ko-KR" altLang="en-US" smtClean="0"/>
              <a:pPr>
                <a:defRPr/>
              </a:pPr>
              <a:t>282</a:t>
            </a:fld>
            <a:endParaRPr lang="ko-KR" altLang="en-US" dirty="0"/>
          </a:p>
        </p:txBody>
      </p:sp>
      <p:sp>
        <p:nvSpPr>
          <p:cNvPr id="4" name="직사각형 48"/>
          <p:cNvSpPr/>
          <p:nvPr/>
        </p:nvSpPr>
        <p:spPr>
          <a:xfrm>
            <a:off x="1120775" y="1373188"/>
            <a:ext cx="5281613" cy="3128962"/>
          </a:xfrm>
          <a:custGeom>
            <a:avLst/>
            <a:gdLst>
              <a:gd name="connsiteX0" fmla="*/ 0 w 9217024"/>
              <a:gd name="connsiteY0" fmla="*/ 0 h 4944292"/>
              <a:gd name="connsiteX1" fmla="*/ 9217024 w 9217024"/>
              <a:gd name="connsiteY1" fmla="*/ 0 h 4944292"/>
              <a:gd name="connsiteX2" fmla="*/ 9217024 w 9217024"/>
              <a:gd name="connsiteY2" fmla="*/ 4944292 h 4944292"/>
              <a:gd name="connsiteX3" fmla="*/ 0 w 9217024"/>
              <a:gd name="connsiteY3" fmla="*/ 4944292 h 4944292"/>
              <a:gd name="connsiteX4" fmla="*/ 0 w 9217024"/>
              <a:gd name="connsiteY4" fmla="*/ 0 h 4944292"/>
              <a:gd name="connsiteX0" fmla="*/ 104503 w 9217024"/>
              <a:gd name="connsiteY0" fmla="*/ 0 h 4970418"/>
              <a:gd name="connsiteX1" fmla="*/ 9217024 w 9217024"/>
              <a:gd name="connsiteY1" fmla="*/ 26126 h 4970418"/>
              <a:gd name="connsiteX2" fmla="*/ 9217024 w 9217024"/>
              <a:gd name="connsiteY2" fmla="*/ 4970418 h 4970418"/>
              <a:gd name="connsiteX3" fmla="*/ 0 w 9217024"/>
              <a:gd name="connsiteY3" fmla="*/ 4970418 h 4970418"/>
              <a:gd name="connsiteX4" fmla="*/ 104503 w 9217024"/>
              <a:gd name="connsiteY4" fmla="*/ 0 h 4970418"/>
              <a:gd name="connsiteX0" fmla="*/ 104503 w 9260567"/>
              <a:gd name="connsiteY0" fmla="*/ 0 h 4970418"/>
              <a:gd name="connsiteX1" fmla="*/ 9260567 w 9260567"/>
              <a:gd name="connsiteY1" fmla="*/ 182881 h 4970418"/>
              <a:gd name="connsiteX2" fmla="*/ 9217024 w 9260567"/>
              <a:gd name="connsiteY2" fmla="*/ 4970418 h 4970418"/>
              <a:gd name="connsiteX3" fmla="*/ 0 w 9260567"/>
              <a:gd name="connsiteY3" fmla="*/ 4970418 h 4970418"/>
              <a:gd name="connsiteX4" fmla="*/ 104503 w 9260567"/>
              <a:gd name="connsiteY4" fmla="*/ 0 h 4970418"/>
              <a:gd name="connsiteX0" fmla="*/ 104503 w 9260567"/>
              <a:gd name="connsiteY0" fmla="*/ 139336 h 4787537"/>
              <a:gd name="connsiteX1" fmla="*/ 9260567 w 9260567"/>
              <a:gd name="connsiteY1" fmla="*/ 0 h 4787537"/>
              <a:gd name="connsiteX2" fmla="*/ 9217024 w 9260567"/>
              <a:gd name="connsiteY2" fmla="*/ 4787537 h 4787537"/>
              <a:gd name="connsiteX3" fmla="*/ 0 w 9260567"/>
              <a:gd name="connsiteY3" fmla="*/ 4787537 h 4787537"/>
              <a:gd name="connsiteX4" fmla="*/ 104503 w 9260567"/>
              <a:gd name="connsiteY4" fmla="*/ 139336 h 4787537"/>
              <a:gd name="connsiteX0" fmla="*/ 104503 w 9260567"/>
              <a:gd name="connsiteY0" fmla="*/ 304799 h 4953000"/>
              <a:gd name="connsiteX1" fmla="*/ 9260567 w 9260567"/>
              <a:gd name="connsiteY1" fmla="*/ 0 h 4953000"/>
              <a:gd name="connsiteX2" fmla="*/ 9217024 w 9260567"/>
              <a:gd name="connsiteY2" fmla="*/ 4953000 h 4953000"/>
              <a:gd name="connsiteX3" fmla="*/ 0 w 9260567"/>
              <a:gd name="connsiteY3" fmla="*/ 4953000 h 4953000"/>
              <a:gd name="connsiteX4" fmla="*/ 104503 w 9260567"/>
              <a:gd name="connsiteY4" fmla="*/ 304799 h 49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0567" h="4953000">
                <a:moveTo>
                  <a:pt x="104503" y="304799"/>
                </a:moveTo>
                <a:lnTo>
                  <a:pt x="9260567" y="0"/>
                </a:lnTo>
                <a:lnTo>
                  <a:pt x="9217024" y="4953000"/>
                </a:lnTo>
                <a:lnTo>
                  <a:pt x="0" y="4953000"/>
                </a:lnTo>
                <a:lnTo>
                  <a:pt x="104503" y="3047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sp>
        <p:nvSpPr>
          <p:cNvPr id="5" name="직사각형 4"/>
          <p:cNvSpPr/>
          <p:nvPr/>
        </p:nvSpPr>
        <p:spPr>
          <a:xfrm>
            <a:off x="1104900" y="1406525"/>
            <a:ext cx="5241925" cy="49514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pic>
        <p:nvPicPr>
          <p:cNvPr id="285702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222375"/>
            <a:ext cx="36623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3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222375"/>
            <a:ext cx="36607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1350963" y="2700338"/>
            <a:ext cx="4841875" cy="2933700"/>
          </a:xfrm>
          <a:prstGeom prst="roundRect">
            <a:avLst>
              <a:gd name="adj" fmla="val 3889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279525" y="1635125"/>
            <a:ext cx="51038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사례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3.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지자체의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아동 및 노인 급식서비스 </a:t>
            </a:r>
            <a:endParaRPr lang="en-US" altLang="ko-KR" sz="1200" b="1" dirty="0">
              <a:latin typeface="+mn-ea"/>
              <a:ea typeface="+mn-ea"/>
              <a:sym typeface="Wingdings 2"/>
            </a:endParaRPr>
          </a:p>
          <a:p>
            <a:pPr marL="173038" indent="-173038" latinLnBrk="0">
              <a:lnSpc>
                <a:spcPct val="150000"/>
              </a:lnSpc>
              <a:defRPr/>
            </a:pPr>
            <a:r>
              <a:rPr lang="en-US" altLang="ko-KR" sz="1200" b="1" dirty="0">
                <a:latin typeface="+mn-ea"/>
                <a:ea typeface="+mn-ea"/>
                <a:sym typeface="Wingdings 2"/>
              </a:rPr>
              <a:t>  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–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급식 전문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저소득 아동과 노인을 위한 급식서비스를 제공하면서 사례관리도 병행한다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508125" y="2803525"/>
            <a:ext cx="4684713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급식 전문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사회적기업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‘부천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행복나눔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 도시락’</a:t>
            </a:r>
            <a:endParaRPr lang="en-US" altLang="ko-KR" sz="1200" b="1" dirty="0">
              <a:latin typeface="+mn-ea"/>
              <a:ea typeface="+mn-ea"/>
              <a:sym typeface="Wingdings 2"/>
            </a:endParaRPr>
          </a:p>
          <a:p>
            <a:pPr marL="173038" indent="1588" latinLnBrk="0">
              <a:lnSpc>
                <a:spcPct val="150000"/>
              </a:lnSpc>
              <a:defRPr/>
            </a:pPr>
            <a:endParaRPr lang="en-US" altLang="ko-KR" sz="1200" dirty="0">
              <a:latin typeface="+mn-ea"/>
              <a:ea typeface="+mn-ea"/>
              <a:sym typeface="Wingdings 2"/>
            </a:endParaRPr>
          </a:p>
          <a:p>
            <a:pPr marL="173038" indent="1588" latinLnBrk="0">
              <a:lnSpc>
                <a:spcPct val="150000"/>
              </a:lnSpc>
              <a:defRPr/>
            </a:pPr>
            <a:r>
              <a:rPr lang="ko-KR" altLang="en-US" sz="1200" dirty="0">
                <a:latin typeface="+mn-ea"/>
                <a:ea typeface="+mn-ea"/>
                <a:sym typeface="Wingdings 2"/>
              </a:rPr>
              <a:t>통상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지자체에서는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저소득 아동을 위한 무료 급식 이용권을 제공하고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이 이용권을 받은 아이들은 동네의 편의점에서 도식락 등의 음식을 사먹는다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하지만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아이들에게 질 좋은 식사를 제공하는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있는데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바로 ‘부천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행복나눔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도식락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’ 사업단이다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이 사회적기업은 매일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1,000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식 가량의 식사를 저소득 가정에 배달하며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그 가정의 안녕도 살핀다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여기서 종사하는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중장년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여성들은 삶의 보람을 얻는 일터라는 자부심이 대단하다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grpSp>
        <p:nvGrpSpPr>
          <p:cNvPr id="285707" name="그룹 8"/>
          <p:cNvGrpSpPr>
            <a:grpSpLocks/>
          </p:cNvGrpSpPr>
          <p:nvPr/>
        </p:nvGrpSpPr>
        <p:grpSpPr bwMode="auto">
          <a:xfrm>
            <a:off x="222250" y="1158875"/>
            <a:ext cx="901700" cy="1012825"/>
            <a:chOff x="675560" y="7372392"/>
            <a:chExt cx="902944" cy="1014225"/>
          </a:xfrm>
        </p:grpSpPr>
        <p:sp>
          <p:nvSpPr>
            <p:cNvPr id="12" name="TextBox 11"/>
            <p:cNvSpPr txBox="1"/>
            <p:nvPr/>
          </p:nvSpPr>
          <p:spPr>
            <a:xfrm>
              <a:off x="675560" y="7677613"/>
              <a:ext cx="902944" cy="709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통한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5709" name="그림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16DBC7-ADCA-4FA6-B6B0-2C5FAE3EE22A}" type="slidenum">
              <a:rPr lang="ko-KR" altLang="en-US" smtClean="0"/>
              <a:pPr>
                <a:defRPr/>
              </a:pPr>
              <a:t>283</a:t>
            </a:fld>
            <a:endParaRPr lang="ko-KR" altLang="en-US" dirty="0"/>
          </a:p>
        </p:txBody>
      </p:sp>
      <p:sp>
        <p:nvSpPr>
          <p:cNvPr id="4" name="직사각형 48"/>
          <p:cNvSpPr/>
          <p:nvPr/>
        </p:nvSpPr>
        <p:spPr>
          <a:xfrm>
            <a:off x="1120775" y="1373188"/>
            <a:ext cx="5281613" cy="3128962"/>
          </a:xfrm>
          <a:custGeom>
            <a:avLst/>
            <a:gdLst>
              <a:gd name="connsiteX0" fmla="*/ 0 w 9217024"/>
              <a:gd name="connsiteY0" fmla="*/ 0 h 4944292"/>
              <a:gd name="connsiteX1" fmla="*/ 9217024 w 9217024"/>
              <a:gd name="connsiteY1" fmla="*/ 0 h 4944292"/>
              <a:gd name="connsiteX2" fmla="*/ 9217024 w 9217024"/>
              <a:gd name="connsiteY2" fmla="*/ 4944292 h 4944292"/>
              <a:gd name="connsiteX3" fmla="*/ 0 w 9217024"/>
              <a:gd name="connsiteY3" fmla="*/ 4944292 h 4944292"/>
              <a:gd name="connsiteX4" fmla="*/ 0 w 9217024"/>
              <a:gd name="connsiteY4" fmla="*/ 0 h 4944292"/>
              <a:gd name="connsiteX0" fmla="*/ 104503 w 9217024"/>
              <a:gd name="connsiteY0" fmla="*/ 0 h 4970418"/>
              <a:gd name="connsiteX1" fmla="*/ 9217024 w 9217024"/>
              <a:gd name="connsiteY1" fmla="*/ 26126 h 4970418"/>
              <a:gd name="connsiteX2" fmla="*/ 9217024 w 9217024"/>
              <a:gd name="connsiteY2" fmla="*/ 4970418 h 4970418"/>
              <a:gd name="connsiteX3" fmla="*/ 0 w 9217024"/>
              <a:gd name="connsiteY3" fmla="*/ 4970418 h 4970418"/>
              <a:gd name="connsiteX4" fmla="*/ 104503 w 9217024"/>
              <a:gd name="connsiteY4" fmla="*/ 0 h 4970418"/>
              <a:gd name="connsiteX0" fmla="*/ 104503 w 9260567"/>
              <a:gd name="connsiteY0" fmla="*/ 0 h 4970418"/>
              <a:gd name="connsiteX1" fmla="*/ 9260567 w 9260567"/>
              <a:gd name="connsiteY1" fmla="*/ 182881 h 4970418"/>
              <a:gd name="connsiteX2" fmla="*/ 9217024 w 9260567"/>
              <a:gd name="connsiteY2" fmla="*/ 4970418 h 4970418"/>
              <a:gd name="connsiteX3" fmla="*/ 0 w 9260567"/>
              <a:gd name="connsiteY3" fmla="*/ 4970418 h 4970418"/>
              <a:gd name="connsiteX4" fmla="*/ 104503 w 9260567"/>
              <a:gd name="connsiteY4" fmla="*/ 0 h 4970418"/>
              <a:gd name="connsiteX0" fmla="*/ 104503 w 9260567"/>
              <a:gd name="connsiteY0" fmla="*/ 139336 h 4787537"/>
              <a:gd name="connsiteX1" fmla="*/ 9260567 w 9260567"/>
              <a:gd name="connsiteY1" fmla="*/ 0 h 4787537"/>
              <a:gd name="connsiteX2" fmla="*/ 9217024 w 9260567"/>
              <a:gd name="connsiteY2" fmla="*/ 4787537 h 4787537"/>
              <a:gd name="connsiteX3" fmla="*/ 0 w 9260567"/>
              <a:gd name="connsiteY3" fmla="*/ 4787537 h 4787537"/>
              <a:gd name="connsiteX4" fmla="*/ 104503 w 9260567"/>
              <a:gd name="connsiteY4" fmla="*/ 139336 h 4787537"/>
              <a:gd name="connsiteX0" fmla="*/ 104503 w 9260567"/>
              <a:gd name="connsiteY0" fmla="*/ 304799 h 4953000"/>
              <a:gd name="connsiteX1" fmla="*/ 9260567 w 9260567"/>
              <a:gd name="connsiteY1" fmla="*/ 0 h 4953000"/>
              <a:gd name="connsiteX2" fmla="*/ 9217024 w 9260567"/>
              <a:gd name="connsiteY2" fmla="*/ 4953000 h 4953000"/>
              <a:gd name="connsiteX3" fmla="*/ 0 w 9260567"/>
              <a:gd name="connsiteY3" fmla="*/ 4953000 h 4953000"/>
              <a:gd name="connsiteX4" fmla="*/ 104503 w 9260567"/>
              <a:gd name="connsiteY4" fmla="*/ 304799 h 49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0567" h="4953000">
                <a:moveTo>
                  <a:pt x="104503" y="304799"/>
                </a:moveTo>
                <a:lnTo>
                  <a:pt x="9260567" y="0"/>
                </a:lnTo>
                <a:lnTo>
                  <a:pt x="9217024" y="4953000"/>
                </a:lnTo>
                <a:lnTo>
                  <a:pt x="0" y="4953000"/>
                </a:lnTo>
                <a:lnTo>
                  <a:pt x="104503" y="3047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sp>
        <p:nvSpPr>
          <p:cNvPr id="5" name="직사각형 4"/>
          <p:cNvSpPr/>
          <p:nvPr/>
        </p:nvSpPr>
        <p:spPr>
          <a:xfrm>
            <a:off x="1104900" y="1406525"/>
            <a:ext cx="5241925" cy="42275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pic>
        <p:nvPicPr>
          <p:cNvPr id="28672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222375"/>
            <a:ext cx="36623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2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222375"/>
            <a:ext cx="36607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1350963" y="2700338"/>
            <a:ext cx="4841875" cy="2428875"/>
          </a:xfrm>
          <a:prstGeom prst="roundRect">
            <a:avLst>
              <a:gd name="adj" fmla="val 3889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279525" y="1635125"/>
            <a:ext cx="51038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상상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1. </a:t>
            </a:r>
          </a:p>
          <a:p>
            <a:pPr marL="173038" indent="-173038" latinLnBrk="0">
              <a:lnSpc>
                <a:spcPct val="150000"/>
              </a:lnSpc>
              <a:defRPr/>
            </a:pPr>
            <a:r>
              <a:rPr lang="en-US" altLang="ko-KR" sz="1200" b="1" dirty="0">
                <a:latin typeface="+mn-ea"/>
                <a:ea typeface="+mn-ea"/>
                <a:sym typeface="Wingdings 2"/>
              </a:rPr>
              <a:t>  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–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도시형 보건지소를 주민의 병원인 의료생활협동조합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(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사회적 협동조합이면서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)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이 관리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·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운영하면서 환자 중심의 의료서비스를 제공한다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508125" y="2803525"/>
            <a:ext cx="4684713" cy="1998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의료생활협동조합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(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이하 </a:t>
            </a:r>
            <a:r>
              <a:rPr lang="ko-KR" altLang="en-US" sz="1200" b="1" dirty="0" err="1">
                <a:latin typeface="+mn-ea"/>
                <a:ea typeface="+mn-ea"/>
                <a:sym typeface="Wingdings 2"/>
              </a:rPr>
              <a:t>의료생협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): </a:t>
            </a:r>
            <a:r>
              <a:rPr lang="ko-KR" altLang="en-US" sz="1200" b="1" dirty="0">
                <a:latin typeface="+mn-ea"/>
                <a:ea typeface="+mn-ea"/>
                <a:sym typeface="Wingdings 2"/>
              </a:rPr>
              <a:t>환자 중심의 의료서비스 제공</a:t>
            </a:r>
            <a:endParaRPr lang="en-US" altLang="ko-KR" sz="1200" b="1" dirty="0">
              <a:latin typeface="+mn-ea"/>
              <a:ea typeface="+mn-ea"/>
              <a:sym typeface="Wingdings 2"/>
            </a:endParaRPr>
          </a:p>
          <a:p>
            <a:pPr marL="173038" indent="4763" latinLnBrk="0">
              <a:lnSpc>
                <a:spcPct val="150000"/>
              </a:lnSpc>
              <a:defRPr/>
            </a:pPr>
            <a:endParaRPr lang="en-US" altLang="ko-KR" sz="1200" dirty="0">
              <a:latin typeface="+mn-ea"/>
              <a:ea typeface="+mn-ea"/>
              <a:sym typeface="Wingdings 2"/>
            </a:endParaRPr>
          </a:p>
          <a:p>
            <a:pPr marL="173038" indent="4763" latinLnBrk="0">
              <a:lnSpc>
                <a:spcPct val="150000"/>
              </a:lnSpc>
              <a:defRPr/>
            </a:pPr>
            <a:r>
              <a:rPr lang="ko-KR" altLang="en-US" sz="1200" dirty="0" err="1">
                <a:latin typeface="+mn-ea"/>
                <a:ea typeface="+mn-ea"/>
                <a:sym typeface="Wingdings 2"/>
              </a:rPr>
              <a:t>의료생협은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지역 주민이 중심이 되어 환자 중심의 의료서비스를 제공하는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소비자 협동조합이므로 주민이 주인인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사회적기업이다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한국에서 대표적인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의료생협은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안성의료생협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안산의료생협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인천평화의료생협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등이며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이들 모두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2,000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명 이상의 조합원을 보유하고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grpSp>
        <p:nvGrpSpPr>
          <p:cNvPr id="286731" name="그룹 8"/>
          <p:cNvGrpSpPr>
            <a:grpSpLocks/>
          </p:cNvGrpSpPr>
          <p:nvPr/>
        </p:nvGrpSpPr>
        <p:grpSpPr bwMode="auto">
          <a:xfrm>
            <a:off x="222250" y="1158875"/>
            <a:ext cx="901700" cy="1012825"/>
            <a:chOff x="675560" y="7372392"/>
            <a:chExt cx="902944" cy="1014225"/>
          </a:xfrm>
        </p:grpSpPr>
        <p:sp>
          <p:nvSpPr>
            <p:cNvPr id="12" name="TextBox 11"/>
            <p:cNvSpPr txBox="1"/>
            <p:nvPr/>
          </p:nvSpPr>
          <p:spPr>
            <a:xfrm>
              <a:off x="675560" y="7677613"/>
              <a:ext cx="902944" cy="709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통한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6733" name="그림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3392B9-3583-4CBA-BA44-F882207564D8}" type="slidenum">
              <a:rPr lang="ko-KR" altLang="en-US" smtClean="0"/>
              <a:pPr>
                <a:defRPr/>
              </a:pPr>
              <a:t>284</a:t>
            </a:fld>
            <a:endParaRPr lang="ko-KR" altLang="en-US" dirty="0"/>
          </a:p>
        </p:txBody>
      </p:sp>
      <p:sp>
        <p:nvSpPr>
          <p:cNvPr id="4" name="직사각형 48"/>
          <p:cNvSpPr/>
          <p:nvPr/>
        </p:nvSpPr>
        <p:spPr>
          <a:xfrm>
            <a:off x="1120775" y="1373188"/>
            <a:ext cx="5281613" cy="3128962"/>
          </a:xfrm>
          <a:custGeom>
            <a:avLst/>
            <a:gdLst>
              <a:gd name="connsiteX0" fmla="*/ 0 w 9217024"/>
              <a:gd name="connsiteY0" fmla="*/ 0 h 4944292"/>
              <a:gd name="connsiteX1" fmla="*/ 9217024 w 9217024"/>
              <a:gd name="connsiteY1" fmla="*/ 0 h 4944292"/>
              <a:gd name="connsiteX2" fmla="*/ 9217024 w 9217024"/>
              <a:gd name="connsiteY2" fmla="*/ 4944292 h 4944292"/>
              <a:gd name="connsiteX3" fmla="*/ 0 w 9217024"/>
              <a:gd name="connsiteY3" fmla="*/ 4944292 h 4944292"/>
              <a:gd name="connsiteX4" fmla="*/ 0 w 9217024"/>
              <a:gd name="connsiteY4" fmla="*/ 0 h 4944292"/>
              <a:gd name="connsiteX0" fmla="*/ 104503 w 9217024"/>
              <a:gd name="connsiteY0" fmla="*/ 0 h 4970418"/>
              <a:gd name="connsiteX1" fmla="*/ 9217024 w 9217024"/>
              <a:gd name="connsiteY1" fmla="*/ 26126 h 4970418"/>
              <a:gd name="connsiteX2" fmla="*/ 9217024 w 9217024"/>
              <a:gd name="connsiteY2" fmla="*/ 4970418 h 4970418"/>
              <a:gd name="connsiteX3" fmla="*/ 0 w 9217024"/>
              <a:gd name="connsiteY3" fmla="*/ 4970418 h 4970418"/>
              <a:gd name="connsiteX4" fmla="*/ 104503 w 9217024"/>
              <a:gd name="connsiteY4" fmla="*/ 0 h 4970418"/>
              <a:gd name="connsiteX0" fmla="*/ 104503 w 9260567"/>
              <a:gd name="connsiteY0" fmla="*/ 0 h 4970418"/>
              <a:gd name="connsiteX1" fmla="*/ 9260567 w 9260567"/>
              <a:gd name="connsiteY1" fmla="*/ 182881 h 4970418"/>
              <a:gd name="connsiteX2" fmla="*/ 9217024 w 9260567"/>
              <a:gd name="connsiteY2" fmla="*/ 4970418 h 4970418"/>
              <a:gd name="connsiteX3" fmla="*/ 0 w 9260567"/>
              <a:gd name="connsiteY3" fmla="*/ 4970418 h 4970418"/>
              <a:gd name="connsiteX4" fmla="*/ 104503 w 9260567"/>
              <a:gd name="connsiteY4" fmla="*/ 0 h 4970418"/>
              <a:gd name="connsiteX0" fmla="*/ 104503 w 9260567"/>
              <a:gd name="connsiteY0" fmla="*/ 139336 h 4787537"/>
              <a:gd name="connsiteX1" fmla="*/ 9260567 w 9260567"/>
              <a:gd name="connsiteY1" fmla="*/ 0 h 4787537"/>
              <a:gd name="connsiteX2" fmla="*/ 9217024 w 9260567"/>
              <a:gd name="connsiteY2" fmla="*/ 4787537 h 4787537"/>
              <a:gd name="connsiteX3" fmla="*/ 0 w 9260567"/>
              <a:gd name="connsiteY3" fmla="*/ 4787537 h 4787537"/>
              <a:gd name="connsiteX4" fmla="*/ 104503 w 9260567"/>
              <a:gd name="connsiteY4" fmla="*/ 139336 h 4787537"/>
              <a:gd name="connsiteX0" fmla="*/ 104503 w 9260567"/>
              <a:gd name="connsiteY0" fmla="*/ 304799 h 4953000"/>
              <a:gd name="connsiteX1" fmla="*/ 9260567 w 9260567"/>
              <a:gd name="connsiteY1" fmla="*/ 0 h 4953000"/>
              <a:gd name="connsiteX2" fmla="*/ 9217024 w 9260567"/>
              <a:gd name="connsiteY2" fmla="*/ 4953000 h 4953000"/>
              <a:gd name="connsiteX3" fmla="*/ 0 w 9260567"/>
              <a:gd name="connsiteY3" fmla="*/ 4953000 h 4953000"/>
              <a:gd name="connsiteX4" fmla="*/ 104503 w 9260567"/>
              <a:gd name="connsiteY4" fmla="*/ 304799 h 49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0567" h="4953000">
                <a:moveTo>
                  <a:pt x="104503" y="304799"/>
                </a:moveTo>
                <a:lnTo>
                  <a:pt x="9260567" y="0"/>
                </a:lnTo>
                <a:lnTo>
                  <a:pt x="9217024" y="4953000"/>
                </a:lnTo>
                <a:lnTo>
                  <a:pt x="0" y="4953000"/>
                </a:lnTo>
                <a:lnTo>
                  <a:pt x="104503" y="3047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sp>
        <p:nvSpPr>
          <p:cNvPr id="5" name="직사각형 4"/>
          <p:cNvSpPr/>
          <p:nvPr/>
        </p:nvSpPr>
        <p:spPr>
          <a:xfrm>
            <a:off x="1104900" y="1406525"/>
            <a:ext cx="5241925" cy="622935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/>
          </a:p>
        </p:txBody>
      </p:sp>
      <p:pic>
        <p:nvPicPr>
          <p:cNvPr id="287750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222375"/>
            <a:ext cx="36623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751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222375"/>
            <a:ext cx="36607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1350963" y="2359025"/>
            <a:ext cx="4841875" cy="2428875"/>
          </a:xfrm>
          <a:prstGeom prst="roundRect">
            <a:avLst>
              <a:gd name="adj" fmla="val 3889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279525" y="1635125"/>
            <a:ext cx="510381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  <a:sym typeface="Wingdings 2"/>
              </a:rPr>
              <a:t>상상</a:t>
            </a:r>
            <a:r>
              <a:rPr lang="en-US" altLang="ko-KR" sz="1200" b="1" dirty="0">
                <a:latin typeface="+mn-ea"/>
                <a:ea typeface="+mn-ea"/>
                <a:sym typeface="Wingdings 2"/>
              </a:rPr>
              <a:t>2. </a:t>
            </a:r>
          </a:p>
          <a:p>
            <a:pPr marL="173038" indent="-173038" latinLnBrk="0">
              <a:lnSpc>
                <a:spcPct val="150000"/>
              </a:lnSpc>
              <a:defRPr/>
            </a:pPr>
            <a:r>
              <a:rPr lang="en-US" altLang="ko-KR" sz="1200" b="1" dirty="0">
                <a:latin typeface="+mn-ea"/>
                <a:ea typeface="+mn-ea"/>
                <a:sym typeface="Wingdings 2"/>
              </a:rPr>
              <a:t>  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–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공공조달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(100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조원 규모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)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의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30%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가량을 사회적 경제 부문이 공급한다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449388" y="2462213"/>
            <a:ext cx="4684712" cy="1998662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en-US" altLang="ko-KR" sz="1200" dirty="0">
                <a:latin typeface="+mn-ea"/>
                <a:ea typeface="+mn-ea"/>
                <a:sym typeface="Wingdings 2"/>
              </a:rPr>
              <a:t>2009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년 기준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국내 공공조달 규모는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GDP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의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11.5%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인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122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조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2,846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억 원이며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2000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년 이후 대략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GDP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의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9~11%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대를 유지하고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공공조달의 영역은 제품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용역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공사 등이 주를 이루며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이들 모든 재화의 수급은 거의 일반기업 부문에 의존하고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  <a:p>
            <a:pPr latinLnBrk="0">
              <a:lnSpc>
                <a:spcPct val="150000"/>
              </a:lnSpc>
              <a:defRPr/>
            </a:pPr>
            <a:r>
              <a:rPr lang="ko-KR" altLang="en-US" sz="1200" dirty="0">
                <a:latin typeface="+mn-ea"/>
                <a:ea typeface="+mn-ea"/>
                <a:sym typeface="Wingdings 2"/>
              </a:rPr>
              <a:t>정부가 공공조달에서 사회적 경제 부문을 위한 기회 제공을 위한 노력은 이제 시작단계에 있다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2012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년 기준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공공기간의 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사회적기업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제품 구매 규모는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1,916</a:t>
            </a:r>
            <a:r>
              <a:rPr lang="ko-KR" altLang="en-US" sz="1200" dirty="0" err="1">
                <a:latin typeface="+mn-ea"/>
                <a:ea typeface="+mn-ea"/>
                <a:sym typeface="Wingdings 2"/>
              </a:rPr>
              <a:t>억원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 규모로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공공기관의 총 구매목표액의 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0.5%</a:t>
            </a:r>
            <a:r>
              <a:rPr lang="ko-KR" altLang="en-US" sz="1200" dirty="0">
                <a:latin typeface="+mn-ea"/>
                <a:ea typeface="+mn-ea"/>
                <a:sym typeface="Wingdings 2"/>
              </a:rPr>
              <a:t>에 불과하다</a:t>
            </a:r>
            <a:r>
              <a:rPr lang="en-US" altLang="ko-KR" sz="1200" dirty="0">
                <a:latin typeface="+mn-ea"/>
                <a:ea typeface="+mn-ea"/>
                <a:sym typeface="Wingdings 2"/>
              </a:rPr>
              <a:t>. </a:t>
            </a:r>
          </a:p>
        </p:txBody>
      </p:sp>
      <p:grpSp>
        <p:nvGrpSpPr>
          <p:cNvPr id="287755" name="그룹 8"/>
          <p:cNvGrpSpPr>
            <a:grpSpLocks/>
          </p:cNvGrpSpPr>
          <p:nvPr/>
        </p:nvGrpSpPr>
        <p:grpSpPr bwMode="auto">
          <a:xfrm>
            <a:off x="222250" y="1158875"/>
            <a:ext cx="901700" cy="1012825"/>
            <a:chOff x="675560" y="7372392"/>
            <a:chExt cx="902944" cy="1014225"/>
          </a:xfrm>
        </p:grpSpPr>
        <p:sp>
          <p:nvSpPr>
            <p:cNvPr id="12" name="TextBox 11"/>
            <p:cNvSpPr txBox="1"/>
            <p:nvPr/>
          </p:nvSpPr>
          <p:spPr>
            <a:xfrm>
              <a:off x="675560" y="7677613"/>
              <a:ext cx="902944" cy="7090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통한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7781" name="그림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449388" y="5354249"/>
          <a:ext cx="4572000" cy="1155852"/>
        </p:xfrm>
        <a:graphic>
          <a:graphicData uri="http://schemas.openxmlformats.org/drawingml/2006/table">
            <a:tbl>
              <a:tblPr/>
              <a:tblGrid>
                <a:gridCol w="1035781"/>
                <a:gridCol w="1258715"/>
                <a:gridCol w="1457229"/>
                <a:gridCol w="820275"/>
              </a:tblGrid>
              <a:tr h="5071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 구매액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A] </a:t>
                      </a:r>
                      <a:endParaRPr 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 제품 구매액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[B]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비율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B/A)</a:t>
                      </a:r>
                      <a:endParaRPr 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2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`12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실적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35,991,782</a:t>
                      </a:r>
                      <a:endParaRPr 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191,633</a:t>
                      </a:r>
                      <a:endParaRPr 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0.5</a:t>
                      </a:r>
                      <a:endParaRPr 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2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`13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계획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34,506,932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313,307</a:t>
                      </a:r>
                      <a:endParaRPr 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0.9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7393" marR="57393" marT="15858" marB="15858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7776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39988" y="6600825"/>
            <a:ext cx="2460625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100" dirty="0">
                <a:latin typeface="+mn-ea"/>
                <a:ea typeface="+mn-ea"/>
              </a:rPr>
              <a:t>[</a:t>
            </a:r>
            <a:r>
              <a:rPr lang="ko-KR" altLang="en-US" sz="1100" dirty="0">
                <a:latin typeface="+mn-ea"/>
                <a:ea typeface="+mn-ea"/>
              </a:rPr>
              <a:t>공공기관의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제품 구매 현황</a:t>
            </a:r>
            <a:r>
              <a:rPr lang="en-US" altLang="ko-KR" sz="1100" dirty="0">
                <a:latin typeface="+mn-ea"/>
                <a:ea typeface="+mn-ea"/>
              </a:rPr>
              <a:t>]</a:t>
            </a: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7900" y="5066912"/>
            <a:ext cx="1217613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단위</a:t>
            </a:r>
            <a:r>
              <a:rPr lang="en-US" altLang="ko-KR" sz="1100" dirty="0">
                <a:latin typeface="+mn-ea"/>
                <a:ea typeface="+mn-ea"/>
              </a:rPr>
              <a:t>: </a:t>
            </a:r>
            <a:r>
              <a:rPr lang="ko-KR" altLang="en-US" sz="1100" dirty="0" err="1">
                <a:latin typeface="+mn-ea"/>
                <a:ea typeface="+mn-ea"/>
              </a:rPr>
              <a:t>백만원</a:t>
            </a:r>
            <a:r>
              <a:rPr lang="en-US" altLang="ko-KR" sz="1100" dirty="0">
                <a:latin typeface="+mn-ea"/>
                <a:ea typeface="+mn-ea"/>
              </a:rPr>
              <a:t>, %)</a:t>
            </a: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876425" y="6945313"/>
            <a:ext cx="4470400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000" dirty="0">
                <a:latin typeface="+mn-ea"/>
                <a:ea typeface="+mn-ea"/>
              </a:rPr>
              <a:t>*</a:t>
            </a:r>
            <a:r>
              <a:rPr lang="ko-KR" altLang="en-US" sz="1000" dirty="0">
                <a:latin typeface="+mn-ea"/>
                <a:ea typeface="+mn-ea"/>
              </a:rPr>
              <a:t>자료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ko-KR" altLang="en-US" sz="1000" dirty="0">
                <a:latin typeface="+mn-ea"/>
                <a:ea typeface="+mn-ea"/>
              </a:rPr>
              <a:t>고용노동부</a:t>
            </a:r>
            <a:r>
              <a:rPr lang="en-US" altLang="ko-KR" sz="1000" dirty="0">
                <a:latin typeface="+mn-ea"/>
                <a:ea typeface="+mn-ea"/>
              </a:rPr>
              <a:t>(2013), “</a:t>
            </a:r>
            <a:r>
              <a:rPr lang="ko-KR" altLang="en-US" sz="1000" dirty="0">
                <a:latin typeface="+mn-ea"/>
                <a:ea typeface="+mn-ea"/>
              </a:rPr>
              <a:t>공공기관의 </a:t>
            </a:r>
            <a:r>
              <a:rPr lang="ko-KR" altLang="en-US" sz="1000" dirty="0" err="1">
                <a:latin typeface="+mn-ea"/>
                <a:ea typeface="+mn-ea"/>
              </a:rPr>
              <a:t>사회적기업제품</a:t>
            </a:r>
            <a:r>
              <a:rPr lang="ko-KR" altLang="en-US" sz="1000" dirty="0">
                <a:latin typeface="+mn-ea"/>
                <a:ea typeface="+mn-ea"/>
              </a:rPr>
              <a:t> 구매실적 및 구매계획”</a:t>
            </a:r>
          </a:p>
        </p:txBody>
      </p:sp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Activity. </a:t>
            </a:r>
            <a:r>
              <a:rPr dirty="0" smtClean="0"/>
              <a:t>상상해</a:t>
            </a:r>
            <a:r>
              <a:rPr lang="en-US" altLang="ko-KR" dirty="0" smtClean="0"/>
              <a:t> </a:t>
            </a:r>
            <a:r>
              <a:rPr dirty="0" smtClean="0"/>
              <a:t>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53E6DE-5A18-4C5A-AAD6-39F5467F0C97}" type="slidenum">
              <a:rPr lang="ko-KR" altLang="en-US" smtClean="0"/>
              <a:pPr>
                <a:defRPr/>
              </a:pPr>
              <a:t>285</a:t>
            </a:fld>
            <a:endParaRPr lang="ko-KR" altLang="en-US" dirty="0"/>
          </a:p>
        </p:txBody>
      </p:sp>
      <p:grpSp>
        <p:nvGrpSpPr>
          <p:cNvPr id="288772" name="그룹 24"/>
          <p:cNvGrpSpPr>
            <a:grpSpLocks/>
          </p:cNvGrpSpPr>
          <p:nvPr/>
        </p:nvGrpSpPr>
        <p:grpSpPr bwMode="auto">
          <a:xfrm>
            <a:off x="388938" y="1235075"/>
            <a:ext cx="495300" cy="758825"/>
            <a:chOff x="1709010" y="7198056"/>
            <a:chExt cx="495327" cy="757901"/>
          </a:xfrm>
        </p:grpSpPr>
        <p:pic>
          <p:nvPicPr>
            <p:cNvPr id="288777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1709010" y="7556394"/>
              <a:ext cx="495327" cy="39956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이야기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27" name="모서리가 둥근 직사각형 26"/>
          <p:cNvSpPr/>
          <p:nvPr/>
        </p:nvSpPr>
        <p:spPr>
          <a:xfrm>
            <a:off x="995363" y="1198563"/>
            <a:ext cx="5507037" cy="79533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223963" y="1271588"/>
            <a:ext cx="4938712" cy="6143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</a:rPr>
              <a:t>지역사회에서 </a:t>
            </a:r>
            <a:r>
              <a:rPr lang="ko-KR" altLang="en-US" sz="1200" b="1" dirty="0" err="1">
                <a:latin typeface="+mn-ea"/>
                <a:ea typeface="+mn-ea"/>
              </a:rPr>
              <a:t>사회적경제를</a:t>
            </a:r>
            <a:r>
              <a:rPr lang="ko-KR" altLang="en-US" sz="1200" b="1" dirty="0">
                <a:latin typeface="+mn-ea"/>
                <a:ea typeface="+mn-ea"/>
              </a:rPr>
              <a:t> 통해 사회책임조달이 구현되는 공공시장을 상상해 본 후</a:t>
            </a:r>
            <a:r>
              <a:rPr lang="en-US" altLang="ko-KR" sz="1200" b="1" dirty="0">
                <a:latin typeface="+mn-ea"/>
                <a:ea typeface="+mn-ea"/>
              </a:rPr>
              <a:t>, </a:t>
            </a:r>
            <a:r>
              <a:rPr lang="ko-KR" altLang="en-US" sz="1200" b="1" dirty="0">
                <a:latin typeface="+mn-ea"/>
                <a:ea typeface="+mn-ea"/>
              </a:rPr>
              <a:t>각자 상상해 본 내용을 얘기해보세요</a:t>
            </a:r>
            <a:r>
              <a:rPr lang="en-US" altLang="ko-KR" sz="1200" b="1" dirty="0">
                <a:latin typeface="+mn-ea"/>
                <a:ea typeface="+mn-ea"/>
              </a:rPr>
              <a:t>.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2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사회책임조달제도의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286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273508" y="1235079"/>
            <a:ext cx="726161" cy="604992"/>
            <a:chOff x="1593571" y="7198056"/>
            <a:chExt cx="726199" cy="604255"/>
          </a:xfrm>
        </p:grpSpPr>
        <p:pic>
          <p:nvPicPr>
            <p:cNvPr id="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593571" y="7556390"/>
              <a:ext cx="726199" cy="24592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생각해봅시다</a:t>
              </a:r>
              <a:r>
                <a:rPr kumimoji="0"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995363" y="1198563"/>
            <a:ext cx="5507037" cy="79533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223963" y="1271588"/>
            <a:ext cx="4938712" cy="614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200" b="1" dirty="0" err="1" smtClean="0">
                <a:latin typeface="+mn-ea"/>
                <a:ea typeface="+mn-ea"/>
              </a:rPr>
              <a:t>사회적경제를</a:t>
            </a:r>
            <a:r>
              <a:rPr lang="ko-KR" altLang="en-US" sz="1200" b="1" dirty="0" smtClean="0">
                <a:latin typeface="+mn-ea"/>
                <a:ea typeface="+mn-ea"/>
              </a:rPr>
              <a:t> 위한 사회책임조달제도가 활성화되기 위해 어떤 법적</a:t>
            </a:r>
            <a:r>
              <a:rPr lang="en-US" altLang="ko-KR" sz="1200" b="1" dirty="0" smtClean="0">
                <a:latin typeface="+mn-ea"/>
                <a:ea typeface="+mn-ea"/>
              </a:rPr>
              <a:t>, </a:t>
            </a:r>
            <a:r>
              <a:rPr lang="ko-KR" altLang="en-US" sz="1200" b="1" dirty="0" smtClean="0">
                <a:latin typeface="+mn-ea"/>
                <a:ea typeface="+mn-ea"/>
              </a:rPr>
              <a:t>제도적 과제가 있을까요</a:t>
            </a:r>
            <a:r>
              <a:rPr lang="en-US" altLang="ko-KR" sz="1200" b="1" dirty="0" smtClean="0">
                <a:latin typeface="+mn-ea"/>
                <a:ea typeface="+mn-ea"/>
              </a:rPr>
              <a:t>?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68300" y="5238750"/>
            <a:ext cx="612298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pic>
        <p:nvPicPr>
          <p:cNvPr id="12" name="tabl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5667375"/>
            <a:ext cx="594995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그림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121275"/>
            <a:ext cx="2444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3. </a:t>
            </a:r>
            <a:r>
              <a:rPr dirty="0" smtClean="0"/>
              <a:t>사회책임조달제도의 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64E8B1-28C0-4DF6-A2EC-5FDE1E626539}" type="slidenum">
              <a:rPr lang="ko-KR" altLang="en-US" smtClean="0"/>
              <a:pPr>
                <a:defRPr/>
              </a:pPr>
              <a:t>287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47750" y="2006600"/>
          <a:ext cx="5454650" cy="6061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8869"/>
                <a:gridCol w="2297565"/>
                <a:gridCol w="1818216"/>
              </a:tblGrid>
              <a:tr h="4358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구분</a:t>
                      </a:r>
                      <a:endParaRPr lang="ko-KR" altLang="en-US" sz="1200" b="1" dirty="0"/>
                    </a:p>
                  </a:txBody>
                  <a:tcPr marL="91450" marR="91450" marT="45716" marB="45716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주요 내용</a:t>
                      </a:r>
                      <a:endParaRPr lang="ko-KR" altLang="en-US" sz="1200" b="1" dirty="0"/>
                    </a:p>
                  </a:txBody>
                  <a:tcPr marL="91450" marR="91450" marT="45716" marB="45716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제도의 사례</a:t>
                      </a:r>
                      <a:endParaRPr lang="ko-KR" altLang="en-US" sz="1200" b="1" dirty="0"/>
                    </a:p>
                  </a:txBody>
                  <a:tcPr marL="91450" marR="91450" marT="45716" marB="45716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605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완전경쟁시장과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입찰 방식을 매칭하는 제도</a:t>
                      </a:r>
                    </a:p>
                  </a:txBody>
                  <a:tcPr marL="91450" marR="91450" marT="45716" marB="45716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5250" indent="-9525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일반경쟁 제도 하에서 사회적 입찰 방식을 적용하는 방안</a:t>
                      </a:r>
                    </a:p>
                    <a:p>
                      <a:pPr marL="95250" indent="-9525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입찰의 요건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고용안정성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임금 수준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지역사회에 대한 기여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환경적 영향 등의 사회적 가치 창출에 대한 조건을 입찰 조건에 포함</a:t>
                      </a:r>
                    </a:p>
                  </a:txBody>
                  <a:tcPr marL="91450" marR="91450" marT="45716" marB="45716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유럽연합의 사회책임조달 지침</a:t>
                      </a:r>
                    </a:p>
                  </a:txBody>
                  <a:tcPr marL="91450" marR="91450" marT="45716" marB="45716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9008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제한경쟁시장과 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입찰 방식을 매칭하는 제도</a:t>
                      </a:r>
                    </a:p>
                  </a:txBody>
                  <a:tcPr marL="91450" marR="91450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특정 기업으로 신청자격을 제한하여 서비스 구매</a:t>
                      </a:r>
                    </a:p>
                  </a:txBody>
                  <a:tcPr marL="91450" marR="91450" marT="45716" marB="45716"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수의계약</a:t>
                      </a:r>
                    </a:p>
                    <a:p>
                      <a:pPr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제한경쟁입찰</a:t>
                      </a:r>
                    </a:p>
                  </a:txBody>
                  <a:tcPr marL="91450" marR="91450" marT="45716" marB="45716" anchor="ctr">
                    <a:lnR w="12700" cmpd="sng">
                      <a:noFill/>
                    </a:lnR>
                  </a:tcPr>
                </a:tc>
              </a:tr>
              <a:tr h="90086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 smtClean="0">
                          <a:latin typeface="+mj-lt"/>
                        </a:rPr>
                        <a:t>우선구매제도</a:t>
                      </a:r>
                      <a:endParaRPr lang="ko-KR" altLang="en-US" sz="1200" dirty="0">
                        <a:latin typeface="+mj-lt"/>
                      </a:endParaRPr>
                    </a:p>
                  </a:txBody>
                  <a:tcPr marL="91450" marR="91450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특정기업 제품에 대한 우선구매제도</a:t>
                      </a:r>
                    </a:p>
                  </a:txBody>
                  <a:tcPr marL="91450" marR="91450" marT="45716" marB="45716"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목표비율제</a:t>
                      </a: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품목지정제</a:t>
                      </a: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50" marR="91450" marT="45716" marB="45716" anchor="ctr">
                    <a:lnR w="12700" cmpd="sng">
                      <a:noFill/>
                    </a:lnR>
                  </a:tcPr>
                </a:tc>
              </a:tr>
              <a:tr h="9008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낙찰과정에서 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이익에 대한 평가 </a:t>
                      </a:r>
                    </a:p>
                  </a:txBody>
                  <a:tcPr marL="91450" marR="91450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평가 및 선정과정에서 사회적 이익이나 영향의 창출 정도를 심사기준에 반영</a:t>
                      </a:r>
                    </a:p>
                  </a:txBody>
                  <a:tcPr marL="91450" marR="91450" marT="45716" marB="45716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최적가치 낙찰제</a:t>
                      </a:r>
                    </a:p>
                  </a:txBody>
                  <a:tcPr marL="91450" marR="91450" marT="45716" marB="45716" anchor="ctr">
                    <a:lnR w="12700" cmpd="sng">
                      <a:noFill/>
                    </a:lnR>
                  </a:tcPr>
                </a:tc>
              </a:tr>
              <a:tr h="12620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정부와 민간의 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파트너십</a:t>
                      </a: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50" marR="91450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정부와 민간이 협력하여 전략적으로 공공시장의 개발하는 방안</a:t>
                      </a:r>
                    </a:p>
                  </a:txBody>
                  <a:tcPr marL="91450" marR="91450" marT="45716" marB="45716" anchor="ctr"/>
                </a:tc>
                <a:tc>
                  <a:txBody>
                    <a:bodyPr/>
                    <a:lstStyle/>
                    <a:p>
                      <a:pPr marL="95250" marR="0" indent="-95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이탈리아의 </a:t>
                      </a: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사회적협동조합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지방정부가 전략적으로 사회적 협동조합을 사회서비스 </a:t>
                      </a: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공급체로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육성</a:t>
                      </a:r>
                    </a:p>
                  </a:txBody>
                  <a:tcPr marL="91450" marR="91450" marT="45716" marB="45716"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grpSp>
        <p:nvGrpSpPr>
          <p:cNvPr id="289824" name="그룹 17"/>
          <p:cNvGrpSpPr>
            <a:grpSpLocks/>
          </p:cNvGrpSpPr>
          <p:nvPr/>
        </p:nvGrpSpPr>
        <p:grpSpPr bwMode="auto">
          <a:xfrm>
            <a:off x="296863" y="1158875"/>
            <a:ext cx="750887" cy="858838"/>
            <a:chOff x="750914" y="7372392"/>
            <a:chExt cx="752240" cy="860102"/>
          </a:xfrm>
        </p:grpSpPr>
        <p:sp>
          <p:nvSpPr>
            <p:cNvPr id="7" name="TextBox 6"/>
            <p:cNvSpPr txBox="1"/>
            <p:nvPr/>
          </p:nvSpPr>
          <p:spPr>
            <a:xfrm>
              <a:off x="750914" y="7677641"/>
              <a:ext cx="752240" cy="5548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제도들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9827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1047750" y="1263650"/>
            <a:ext cx="54546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사회책임조달을 위한 기제에는 사회적 입찰 방식을 제도화하거나 </a:t>
            </a:r>
            <a:r>
              <a:rPr lang="ko-KR" altLang="en-US" sz="1200" dirty="0" err="1">
                <a:latin typeface="+mn-ea"/>
                <a:ea typeface="+mn-ea"/>
              </a:rPr>
              <a:t>사회적기업에게</a:t>
            </a:r>
            <a:r>
              <a:rPr lang="ko-KR" altLang="en-US" sz="1200" dirty="0">
                <a:latin typeface="+mn-ea"/>
                <a:ea typeface="+mn-ea"/>
              </a:rPr>
              <a:t> 우선 시장기회를 제공하거나 정부와 민관이 전략적 </a:t>
            </a:r>
            <a:r>
              <a:rPr lang="ko-KR" altLang="en-US" sz="1200" dirty="0" err="1">
                <a:latin typeface="+mn-ea"/>
                <a:ea typeface="+mn-ea"/>
              </a:rPr>
              <a:t>파트너십을</a:t>
            </a:r>
            <a:r>
              <a:rPr lang="ko-KR" altLang="en-US" sz="1200" dirty="0">
                <a:latin typeface="+mn-ea"/>
                <a:ea typeface="+mn-ea"/>
              </a:rPr>
              <a:t> 통해 시장을 개발하는 방안 등 다양한 방안이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사회책임조달제도의 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F18648-34F8-4418-85DD-12F5D2F5CC59}" type="slidenum">
              <a:rPr lang="ko-KR" altLang="en-US" smtClean="0"/>
              <a:pPr>
                <a:defRPr/>
              </a:pPr>
              <a:t>288</a:t>
            </a:fld>
            <a:endParaRPr lang="ko-KR" altLang="en-US" dirty="0"/>
          </a:p>
        </p:txBody>
      </p:sp>
      <p:grpSp>
        <p:nvGrpSpPr>
          <p:cNvPr id="290820" name="그룹 17"/>
          <p:cNvGrpSpPr>
            <a:grpSpLocks/>
          </p:cNvGrpSpPr>
          <p:nvPr/>
        </p:nvGrpSpPr>
        <p:grpSpPr bwMode="auto">
          <a:xfrm>
            <a:off x="182563" y="1158875"/>
            <a:ext cx="979487" cy="704850"/>
            <a:chOff x="637084" y="7372392"/>
            <a:chExt cx="979900" cy="705979"/>
          </a:xfrm>
        </p:grpSpPr>
        <p:sp>
          <p:nvSpPr>
            <p:cNvPr id="19" name="TextBox 18"/>
            <p:cNvSpPr txBox="1"/>
            <p:nvPr/>
          </p:nvSpPr>
          <p:spPr>
            <a:xfrm>
              <a:off x="637084" y="7677680"/>
              <a:ext cx="979900" cy="400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장애요인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90848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모서리가 둥근 직사각형 19"/>
          <p:cNvSpPr/>
          <p:nvPr/>
        </p:nvSpPr>
        <p:spPr>
          <a:xfrm>
            <a:off x="1270000" y="2419350"/>
            <a:ext cx="5168900" cy="515938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266700">
              <a:defRPr/>
            </a:pPr>
            <a:r>
              <a:rPr lang="ko-KR" altLang="en-US" sz="1200" dirty="0">
                <a:latin typeface="+mn-ea"/>
              </a:rPr>
              <a:t>정부의 조달이 경제적 요인에 의해 결정되는 조건</a:t>
            </a:r>
          </a:p>
          <a:p>
            <a:pPr indent="266700">
              <a:defRPr/>
            </a:pPr>
            <a:r>
              <a:rPr lang="ko-KR" altLang="en-US" sz="1200" dirty="0">
                <a:latin typeface="+mn-ea"/>
              </a:rPr>
              <a:t>  </a:t>
            </a:r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>
                <a:latin typeface="+mn-ea"/>
              </a:rPr>
              <a:t>최저가격입찰제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270000" y="3063875"/>
            <a:ext cx="5168900" cy="515938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266700">
              <a:defRPr/>
            </a:pPr>
            <a:r>
              <a:rPr lang="ko-KR" altLang="en-US" sz="1200" dirty="0" err="1">
                <a:latin typeface="+mn-ea"/>
              </a:rPr>
              <a:t>사일로</a:t>
            </a:r>
            <a:r>
              <a:rPr lang="ko-KR" altLang="en-US" sz="1200" dirty="0">
                <a:latin typeface="+mn-ea"/>
              </a:rPr>
              <a:t> 효과</a:t>
            </a:r>
            <a:r>
              <a:rPr lang="en-US" altLang="ko-KR" sz="1200" dirty="0">
                <a:latin typeface="+mn-ea"/>
              </a:rPr>
              <a:t>(silos effect): </a:t>
            </a:r>
            <a:r>
              <a:rPr lang="ko-KR" altLang="en-US" sz="1200" dirty="0">
                <a:latin typeface="+mn-ea"/>
              </a:rPr>
              <a:t>조직 내의 부서 간 장벽을 의미   </a:t>
            </a:r>
          </a:p>
          <a:p>
            <a:pPr indent="266700">
              <a:defRPr/>
            </a:pPr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>
                <a:latin typeface="+mn-ea"/>
              </a:rPr>
              <a:t>주무부서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 err="1">
                <a:latin typeface="+mn-ea"/>
              </a:rPr>
              <a:t>사회적기업과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와 구매부서 간 칸막이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270000" y="3708400"/>
            <a:ext cx="5168900" cy="515938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266700">
              <a:defRPr/>
            </a:pPr>
            <a:r>
              <a:rPr lang="ko-KR" altLang="en-US" sz="1200" dirty="0">
                <a:latin typeface="+mn-ea"/>
              </a:rPr>
              <a:t>공공의 </a:t>
            </a:r>
            <a:r>
              <a:rPr lang="ko-KR" altLang="en-US" sz="1200" dirty="0" err="1">
                <a:latin typeface="+mn-ea"/>
              </a:rPr>
              <a:t>사회적기업에</a:t>
            </a:r>
            <a:r>
              <a:rPr lang="ko-KR" altLang="en-US" sz="1200" dirty="0">
                <a:latin typeface="+mn-ea"/>
              </a:rPr>
              <a:t> 대한 이해 부족과 상품에 대한 불신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270000" y="4354513"/>
            <a:ext cx="5168900" cy="515937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266700">
              <a:defRPr/>
            </a:pPr>
            <a:r>
              <a:rPr lang="ko-KR" altLang="en-US" sz="1200" dirty="0">
                <a:latin typeface="+mn-ea"/>
              </a:rPr>
              <a:t>사회적 가치에 대한 측정과 평가 도구의 부재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270000" y="4999038"/>
            <a:ext cx="5168900" cy="515937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266700">
              <a:defRPr/>
            </a:pPr>
            <a:r>
              <a:rPr lang="ko-KR" altLang="en-US" sz="1200" dirty="0" err="1">
                <a:latin typeface="+mn-ea"/>
              </a:rPr>
              <a:t>사회적기업의</a:t>
            </a:r>
            <a:r>
              <a:rPr lang="ko-KR" altLang="en-US" sz="1200" dirty="0">
                <a:latin typeface="+mn-ea"/>
              </a:rPr>
              <a:t> 공급 역량의 한계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생산 규모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서비스 질 등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1270000" y="1774825"/>
            <a:ext cx="5168900" cy="515938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266700">
              <a:defRPr/>
            </a:pPr>
            <a:r>
              <a:rPr lang="ko-KR" altLang="en-US" sz="1200" dirty="0">
                <a:latin typeface="+mn-ea"/>
              </a:rPr>
              <a:t>사회책임조달에 대한 법적 기제의 미비 및 실효성 문제</a:t>
            </a:r>
          </a:p>
          <a:p>
            <a:pPr indent="266700">
              <a:defRPr/>
            </a:pPr>
            <a:r>
              <a:rPr lang="ko-KR" altLang="en-US" sz="1200" dirty="0">
                <a:latin typeface="+mn-ea"/>
              </a:rPr>
              <a:t>  </a:t>
            </a:r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 err="1">
                <a:latin typeface="+mn-ea"/>
              </a:rPr>
              <a:t>사회적기업에</a:t>
            </a:r>
            <a:r>
              <a:rPr lang="ko-KR" altLang="en-US" sz="1200" dirty="0">
                <a:latin typeface="+mn-ea"/>
              </a:rPr>
              <a:t> 대한 </a:t>
            </a:r>
            <a:r>
              <a:rPr lang="ko-KR" altLang="en-US" sz="1200" dirty="0" err="1">
                <a:latin typeface="+mn-ea"/>
              </a:rPr>
              <a:t>가산점</a:t>
            </a:r>
            <a:r>
              <a:rPr lang="ko-KR" altLang="en-US" sz="1200" dirty="0">
                <a:latin typeface="+mn-ea"/>
              </a:rPr>
              <a:t> 등 </a:t>
            </a:r>
          </a:p>
        </p:txBody>
      </p:sp>
      <p:sp>
        <p:nvSpPr>
          <p:cNvPr id="27" name="타원 26"/>
          <p:cNvSpPr/>
          <p:nvPr/>
        </p:nvSpPr>
        <p:spPr>
          <a:xfrm>
            <a:off x="1077163" y="1838987"/>
            <a:ext cx="386909" cy="3869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latin typeface="+mn-ea"/>
              </a:rPr>
              <a:t>1</a:t>
            </a:r>
            <a:endParaRPr lang="ko-KR" altLang="en-US" sz="1200" b="1" i="1" dirty="0">
              <a:latin typeface="+mn-ea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1077163" y="2484191"/>
            <a:ext cx="386909" cy="3869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latin typeface="+mn-ea"/>
              </a:rPr>
              <a:t>2</a:t>
            </a:r>
            <a:endParaRPr lang="ko-KR" altLang="en-US" sz="1200" b="1" i="1" dirty="0">
              <a:latin typeface="+mn-ea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1077163" y="3129038"/>
            <a:ext cx="386909" cy="3869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latin typeface="+mn-ea"/>
              </a:rPr>
              <a:t>3</a:t>
            </a:r>
            <a:endParaRPr lang="ko-KR" altLang="en-US" sz="1200" b="1" i="1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1077163" y="3773886"/>
            <a:ext cx="386909" cy="3869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latin typeface="+mn-ea"/>
              </a:rPr>
              <a:t>4</a:t>
            </a:r>
            <a:endParaRPr lang="ko-KR" altLang="en-US" sz="1200" b="1" i="1" dirty="0">
              <a:latin typeface="+mn-ea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1077163" y="4418734"/>
            <a:ext cx="386909" cy="3869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latin typeface="+mn-ea"/>
              </a:rPr>
              <a:t>5</a:t>
            </a:r>
            <a:endParaRPr lang="ko-KR" altLang="en-US" sz="1200" b="1" i="1" dirty="0">
              <a:latin typeface="+mn-ea"/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1077163" y="5063582"/>
            <a:ext cx="386909" cy="38690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latin typeface="+mn-ea"/>
              </a:rPr>
              <a:t>6</a:t>
            </a:r>
            <a:endParaRPr lang="ko-KR" altLang="en-US" sz="1200" b="1" i="1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47750" y="1263650"/>
            <a:ext cx="54546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유럽과 미국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한국 등의 경험에서 사회책임조달의 운영 과정에서 수요와 공급측면에서 다양한 장애 요인들이 확인되고 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7750" y="5616575"/>
            <a:ext cx="54546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 err="1"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latin typeface="+mn-ea"/>
                <a:ea typeface="+mn-ea"/>
              </a:rPr>
              <a:t> 부문의 사회책임조달을 위한 환경의 조성을 위해서는 기존 관련 법적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행정적 제도에 대한 개선이 필요하고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수요 측면에서 공공의 인식 개선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유효 수요의 창출 등이 요구되며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공급 측면에서 생산 역량의 강화와 품질 보증 방안 등이 과제이다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3. </a:t>
            </a:r>
            <a:r>
              <a:rPr dirty="0" smtClean="0"/>
              <a:t>사회책임조달제도의 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DE3EC3-89F5-4BDA-8312-CD6C71AEEB2F}" type="slidenum">
              <a:rPr lang="ko-KR" altLang="en-US" smtClean="0"/>
              <a:pPr>
                <a:defRPr/>
              </a:pPr>
              <a:t>289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106488" y="2066925"/>
          <a:ext cx="5395912" cy="41721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6733"/>
                <a:gridCol w="1424267"/>
                <a:gridCol w="1275934"/>
                <a:gridCol w="1348978"/>
              </a:tblGrid>
              <a:tr h="6060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 영향 차원</a:t>
                      </a:r>
                    </a:p>
                  </a:txBody>
                  <a:tcPr marL="91433" marR="91433" marT="45707" marB="45707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수요 차원</a:t>
                      </a:r>
                    </a:p>
                  </a:txBody>
                  <a:tcPr marL="91433" marR="91433" marT="45707" marB="45707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공급 차원</a:t>
                      </a:r>
                    </a:p>
                  </a:txBody>
                  <a:tcPr marL="91433" marR="91433" marT="45707" marB="45707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수요</a:t>
                      </a:r>
                      <a:r>
                        <a:rPr lang="en-US" altLang="ko-KR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공급 </a:t>
                      </a:r>
                      <a:endParaRPr lang="en-US" altLang="ko-KR" sz="12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매칭</a:t>
                      </a: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기제 </a:t>
                      </a:r>
                    </a:p>
                  </a:txBody>
                  <a:tcPr marL="91433" marR="91433" marT="45707" marB="45707"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65946"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사회적 입찰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최적가치 낙찰제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주요 고려 요소</a:t>
                      </a:r>
                    </a:p>
                    <a:p>
                      <a:pPr marL="177800" indent="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고용기회</a:t>
                      </a:r>
                    </a:p>
                    <a:p>
                      <a:pPr marL="177800" indent="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양질의 일자리</a:t>
                      </a:r>
                    </a:p>
                    <a:p>
                      <a:pPr marL="177800" indent="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사회권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노동권 준수</a:t>
                      </a:r>
                    </a:p>
                    <a:p>
                      <a:pPr marL="177800" indent="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사회통합</a:t>
                      </a:r>
                    </a:p>
                    <a:p>
                      <a:pPr marL="177800" indent="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기회균등 </a:t>
                      </a:r>
                    </a:p>
                    <a:p>
                      <a:pPr marL="177800" indent="0" latinLnBrk="0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윤리적 무역</a:t>
                      </a:r>
                    </a:p>
                  </a:txBody>
                  <a:tcPr marL="91433" marR="91433" marT="45707" marB="45707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구매계획의 수립과 공개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제한경쟁입찰과 협상에 의한 계약제도의 활성화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우선구매 </a:t>
                      </a: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목표제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품목지정제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민관 </a:t>
                      </a: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파트너십을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통한 전략적 시장개발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공무원을 위한 인센티브 제도의 활성화</a:t>
                      </a:r>
                    </a:p>
                  </a:txBody>
                  <a:tcPr marL="91433" marR="91433" marT="45707" marB="45707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품질인증제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생산력 제고를 위한 융자 지원</a:t>
                      </a:r>
                    </a:p>
                    <a:p>
                      <a:pPr marL="177800" indent="0" latinLnBrk="0">
                        <a:buFontTx/>
                        <a:buChar char="-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시설비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기술개발비 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Tx/>
                        <a:buNone/>
                      </a:pP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공유공간의 임대</a:t>
                      </a:r>
                    </a:p>
                  </a:txBody>
                  <a:tcPr marL="91433" marR="91433" marT="45707" marB="45707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사회적 가치 평가 도구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공공시장 중개지원조직</a:t>
                      </a:r>
                    </a:p>
                  </a:txBody>
                  <a:tcPr marL="91433" marR="91433" marT="45707" marB="45707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pSp>
        <p:nvGrpSpPr>
          <p:cNvPr id="291859" name="그룹 17"/>
          <p:cNvGrpSpPr>
            <a:grpSpLocks/>
          </p:cNvGrpSpPr>
          <p:nvPr/>
        </p:nvGrpSpPr>
        <p:grpSpPr bwMode="auto">
          <a:xfrm>
            <a:off x="238125" y="1158875"/>
            <a:ext cx="868363" cy="704850"/>
            <a:chOff x="693197" y="7372392"/>
            <a:chExt cx="867673" cy="705979"/>
          </a:xfrm>
        </p:grpSpPr>
        <p:sp>
          <p:nvSpPr>
            <p:cNvPr id="7" name="TextBox 6"/>
            <p:cNvSpPr txBox="1"/>
            <p:nvPr/>
          </p:nvSpPr>
          <p:spPr>
            <a:xfrm>
              <a:off x="693197" y="7677680"/>
              <a:ext cx="867673" cy="400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사회책임조달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제도의 과제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91862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1047750" y="1263650"/>
            <a:ext cx="54546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사회책임조달이 구현되는 </a:t>
            </a:r>
            <a:r>
              <a:rPr lang="ko-KR" altLang="en-US" sz="1200" dirty="0" err="1">
                <a:latin typeface="+mn-ea"/>
                <a:ea typeface="+mn-ea"/>
              </a:rPr>
              <a:t>사회적경제기업</a:t>
            </a:r>
            <a:r>
              <a:rPr lang="ko-KR" altLang="en-US" sz="1200" dirty="0">
                <a:latin typeface="+mn-ea"/>
                <a:ea typeface="+mn-ea"/>
              </a:rPr>
              <a:t> 친화적 공공시장을 위한 제도에는 ➀ 유효 수요의 창출</a:t>
            </a:r>
            <a:r>
              <a:rPr lang="en-US" altLang="ko-KR" sz="1200" dirty="0">
                <a:latin typeface="+mn-ea"/>
                <a:ea typeface="+mn-ea"/>
              </a:rPr>
              <a:t>, ➁ </a:t>
            </a:r>
            <a:r>
              <a:rPr lang="ko-KR" altLang="en-US" sz="1200" dirty="0" err="1">
                <a:latin typeface="+mn-ea"/>
                <a:ea typeface="+mn-ea"/>
              </a:rPr>
              <a:t>공급체의</a:t>
            </a:r>
            <a:r>
              <a:rPr lang="ko-KR" altLang="en-US" sz="1200" dirty="0">
                <a:latin typeface="+mn-ea"/>
                <a:ea typeface="+mn-ea"/>
              </a:rPr>
              <a:t> 정당성 확보와 혁신</a:t>
            </a:r>
            <a:r>
              <a:rPr lang="en-US" altLang="ko-KR" sz="1200" dirty="0">
                <a:latin typeface="+mn-ea"/>
                <a:ea typeface="+mn-ea"/>
              </a:rPr>
              <a:t>, ➂ </a:t>
            </a:r>
            <a:r>
              <a:rPr lang="ko-KR" altLang="en-US" sz="1200" dirty="0">
                <a:latin typeface="+mn-ea"/>
                <a:ea typeface="+mn-ea"/>
              </a:rPr>
              <a:t>수요와 공급의 </a:t>
            </a:r>
            <a:r>
              <a:rPr lang="ko-KR" altLang="en-US" sz="1200" dirty="0" err="1">
                <a:latin typeface="+mn-ea"/>
                <a:ea typeface="+mn-ea"/>
              </a:rPr>
              <a:t>매칭을</a:t>
            </a:r>
            <a:r>
              <a:rPr lang="ko-KR" altLang="en-US" sz="1200" dirty="0">
                <a:latin typeface="+mn-ea"/>
                <a:ea typeface="+mn-ea"/>
              </a:rPr>
              <a:t> 위한 기제</a:t>
            </a:r>
            <a:r>
              <a:rPr lang="en-US" altLang="ko-KR" sz="1200" dirty="0">
                <a:latin typeface="+mn-ea"/>
                <a:ea typeface="+mn-ea"/>
              </a:rPr>
              <a:t>, ④ </a:t>
            </a:r>
            <a:r>
              <a:rPr lang="ko-KR" altLang="en-US" sz="1200" dirty="0">
                <a:latin typeface="+mn-ea"/>
                <a:ea typeface="+mn-ea"/>
              </a:rPr>
              <a:t>사회적 영향에 대한 평가 기준 등을 포함할 수 있을 것이다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1.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29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4198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58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0" name="그룹 15"/>
          <p:cNvGrpSpPr>
            <a:grpSpLocks/>
          </p:cNvGrpSpPr>
          <p:nvPr/>
        </p:nvGrpSpPr>
        <p:grpSpPr bwMode="auto">
          <a:xfrm>
            <a:off x="1049338" y="1290638"/>
            <a:ext cx="5453062" cy="865187"/>
            <a:chOff x="1049000" y="1290520"/>
            <a:chExt cx="5809000" cy="864772"/>
          </a:xfrm>
        </p:grpSpPr>
        <p:sp>
          <p:nvSpPr>
            <p:cNvPr id="27" name="오각형 26"/>
            <p:cNvSpPr/>
            <p:nvPr/>
          </p:nvSpPr>
          <p:spPr>
            <a:xfrm>
              <a:off x="1049000" y="1290520"/>
              <a:ext cx="1232138" cy="864772"/>
            </a:xfrm>
            <a:prstGeom prst="homePlate">
              <a:avLst/>
            </a:prstGeom>
            <a:solidFill>
              <a:srgbClr val="C0504D">
                <a:lumMod val="75000"/>
              </a:srgbClr>
            </a:solidFill>
            <a:ln w="76200">
              <a:solidFill>
                <a:srgbClr val="C0504D">
                  <a:lumMod val="75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지원사업 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의제설정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4" name="갈매기형 수장 33"/>
            <p:cNvSpPr/>
            <p:nvPr/>
          </p:nvSpPr>
          <p:spPr>
            <a:xfrm>
              <a:off x="1903112" y="1290520"/>
              <a:ext cx="1548000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국내외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유사사례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연구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5" name="갈매기형 수장 34"/>
            <p:cNvSpPr/>
            <p:nvPr/>
          </p:nvSpPr>
          <p:spPr>
            <a:xfrm>
              <a:off x="3040648" y="1290520"/>
              <a:ext cx="1548000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지원사업 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기획서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작성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6" name="갈매기형 수장 35"/>
            <p:cNvSpPr/>
            <p:nvPr/>
          </p:nvSpPr>
          <p:spPr>
            <a:xfrm>
              <a:off x="4185764" y="1290520"/>
              <a:ext cx="1548000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최종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보고서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작성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7" name="갈매기형 수장 36"/>
            <p:cNvSpPr/>
            <p:nvPr/>
          </p:nvSpPr>
          <p:spPr>
            <a:xfrm>
              <a:off x="5330881" y="1290520"/>
              <a:ext cx="1527119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최종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보고서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발표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41991" name="직사각형 28"/>
          <p:cNvSpPr>
            <a:spLocks noChangeArrowheads="1"/>
          </p:cNvSpPr>
          <p:nvPr/>
        </p:nvSpPr>
        <p:spPr bwMode="auto">
          <a:xfrm>
            <a:off x="1080918" y="2346325"/>
            <a:ext cx="5129213" cy="5929312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509416" y="2485231"/>
            <a:ext cx="17684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1</a:t>
            </a:r>
            <a:r>
              <a:rPr kumimoji="0" lang="ko-KR" altLang="en-US" sz="1200" b="1" dirty="0">
                <a:solidFill>
                  <a:srgbClr val="000000"/>
                </a:solidFill>
              </a:rPr>
              <a:t>단계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 </a:t>
            </a:r>
            <a:r>
              <a:rPr kumimoji="0" lang="ko-KR" altLang="en-US" sz="1200" b="1" dirty="0">
                <a:solidFill>
                  <a:srgbClr val="000000"/>
                </a:solidFill>
              </a:rPr>
              <a:t>지원사업 의제설정</a:t>
            </a:r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910138" y="2826543"/>
            <a:ext cx="78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작성자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소속지역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41994" name="TextBox 13"/>
          <p:cNvSpPr txBox="1">
            <a:spLocks noChangeArrowheads="1"/>
          </p:cNvSpPr>
          <p:nvPr/>
        </p:nvSpPr>
        <p:spPr bwMode="auto">
          <a:xfrm>
            <a:off x="1420812" y="3427413"/>
            <a:ext cx="777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아이디어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 rot="867957">
            <a:off x="5221288" y="2413000"/>
            <a:ext cx="1101725" cy="265113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Sample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smtClean="0"/>
              <a:t>좀 더 알아보기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2F2FEF-9667-4677-B032-C5FB720D0793}" type="slidenum">
              <a:rPr lang="ko-KR" altLang="en-US" smtClean="0"/>
              <a:pPr>
                <a:defRPr/>
              </a:pPr>
              <a:t>290</a:t>
            </a:fld>
            <a:endParaRPr lang="ko-KR" altLang="en-US" dirty="0"/>
          </a:p>
        </p:txBody>
      </p:sp>
      <p:pic>
        <p:nvPicPr>
          <p:cNvPr id="292868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1187450"/>
            <a:ext cx="4048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6638" y="1270000"/>
            <a:ext cx="5346700" cy="5903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ko-KR" altLang="en-US" sz="1100" dirty="0">
                <a:latin typeface="+mn-ea"/>
                <a:ea typeface="+mn-ea"/>
              </a:rPr>
              <a:t>지난 </a:t>
            </a:r>
            <a:r>
              <a:rPr lang="en-US" altLang="ko-KR" sz="1100" dirty="0">
                <a:latin typeface="+mn-ea"/>
                <a:ea typeface="+mn-ea"/>
              </a:rPr>
              <a:t>2012</a:t>
            </a:r>
            <a:r>
              <a:rPr lang="ko-KR" altLang="en-US" sz="1100" dirty="0">
                <a:latin typeface="+mn-ea"/>
                <a:ea typeface="+mn-ea"/>
              </a:rPr>
              <a:t>년 </a:t>
            </a:r>
            <a:r>
              <a:rPr lang="en-US" altLang="ko-KR" sz="1100" dirty="0">
                <a:latin typeface="+mn-ea"/>
                <a:ea typeface="+mn-ea"/>
              </a:rPr>
              <a:t>12</a:t>
            </a:r>
            <a:r>
              <a:rPr lang="ko-KR" altLang="en-US" sz="1100" dirty="0">
                <a:latin typeface="+mn-ea"/>
                <a:ea typeface="+mn-ea"/>
              </a:rPr>
              <a:t>월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고용노동부는 </a:t>
            </a:r>
            <a:r>
              <a:rPr lang="ko-KR" altLang="en-US" sz="1100" dirty="0" err="1">
                <a:latin typeface="+mn-ea"/>
                <a:ea typeface="+mn-ea"/>
              </a:rPr>
              <a:t>사회적기업육성법</a:t>
            </a:r>
            <a:r>
              <a:rPr lang="ko-KR" altLang="en-US" sz="1100" dirty="0">
                <a:latin typeface="+mn-ea"/>
                <a:ea typeface="+mn-ea"/>
              </a:rPr>
              <a:t> 제</a:t>
            </a:r>
            <a:r>
              <a:rPr lang="en-US" altLang="ko-KR" sz="1100" dirty="0">
                <a:latin typeface="+mn-ea"/>
                <a:ea typeface="+mn-ea"/>
              </a:rPr>
              <a:t>5</a:t>
            </a:r>
            <a:r>
              <a:rPr lang="ko-KR" altLang="en-US" sz="1100" dirty="0">
                <a:latin typeface="+mn-ea"/>
                <a:ea typeface="+mn-ea"/>
              </a:rPr>
              <a:t>조에 따라 사회적 가치 실현을 위하여 성장하는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육성을 목표로 ‘제</a:t>
            </a:r>
            <a:r>
              <a:rPr lang="en-US" altLang="ko-KR" sz="1100" dirty="0">
                <a:latin typeface="+mn-ea"/>
                <a:ea typeface="+mn-ea"/>
              </a:rPr>
              <a:t>2</a:t>
            </a:r>
            <a:r>
              <a:rPr lang="ko-KR" altLang="en-US" sz="1100" dirty="0">
                <a:latin typeface="+mn-ea"/>
                <a:ea typeface="+mn-ea"/>
              </a:rPr>
              <a:t>차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육성 기본계획</a:t>
            </a:r>
            <a:r>
              <a:rPr lang="en-US" altLang="ko-KR" sz="1100" dirty="0">
                <a:latin typeface="+mn-ea"/>
                <a:ea typeface="+mn-ea"/>
              </a:rPr>
              <a:t>(2013</a:t>
            </a:r>
            <a:r>
              <a:rPr lang="ko-KR" altLang="en-US" sz="1100" dirty="0">
                <a:latin typeface="+mn-ea"/>
                <a:ea typeface="+mn-ea"/>
              </a:rPr>
              <a:t>년</a:t>
            </a:r>
            <a:r>
              <a:rPr lang="en-US" altLang="ko-KR" sz="1100" dirty="0">
                <a:latin typeface="+mn-ea"/>
                <a:ea typeface="+mn-ea"/>
              </a:rPr>
              <a:t>-2017</a:t>
            </a:r>
            <a:r>
              <a:rPr lang="ko-KR" altLang="en-US" sz="1100" dirty="0">
                <a:latin typeface="+mn-ea"/>
                <a:ea typeface="+mn-ea"/>
              </a:rPr>
              <a:t>년</a:t>
            </a:r>
            <a:r>
              <a:rPr lang="en-US" altLang="ko-KR" sz="1100" dirty="0">
                <a:latin typeface="+mn-ea"/>
                <a:ea typeface="+mn-ea"/>
              </a:rPr>
              <a:t>)’ </a:t>
            </a:r>
            <a:r>
              <a:rPr lang="ko-KR" altLang="en-US" sz="1100" dirty="0">
                <a:latin typeface="+mn-ea"/>
                <a:ea typeface="+mn-ea"/>
              </a:rPr>
              <a:t>을 수립한 바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defRPr/>
            </a:pPr>
            <a:r>
              <a:rPr lang="ko-KR" altLang="en-US" sz="1100" dirty="0">
                <a:latin typeface="+mn-ea"/>
                <a:ea typeface="+mn-ea"/>
              </a:rPr>
              <a:t>정부는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지속가능성을 높이기 위해서 </a:t>
            </a:r>
            <a:r>
              <a:rPr lang="en-US" altLang="ko-KR" sz="1100" dirty="0">
                <a:latin typeface="+mn-ea"/>
                <a:ea typeface="+mn-ea"/>
              </a:rPr>
              <a:t>1)</a:t>
            </a:r>
            <a:r>
              <a:rPr lang="ko-KR" altLang="en-US" sz="1100" dirty="0">
                <a:latin typeface="+mn-ea"/>
                <a:ea typeface="+mn-ea"/>
              </a:rPr>
              <a:t>자금조달 경로 확충</a:t>
            </a:r>
            <a:r>
              <a:rPr lang="en-US" altLang="ko-KR" sz="1100" dirty="0">
                <a:latin typeface="+mn-ea"/>
                <a:ea typeface="+mn-ea"/>
              </a:rPr>
              <a:t>, 2)</a:t>
            </a:r>
            <a:r>
              <a:rPr lang="ko-KR" altLang="en-US" sz="1100" dirty="0">
                <a:latin typeface="+mn-ea"/>
                <a:ea typeface="+mn-ea"/>
              </a:rPr>
              <a:t>공공시장 진출 확대</a:t>
            </a:r>
            <a:r>
              <a:rPr lang="en-US" altLang="ko-KR" sz="1100" dirty="0">
                <a:latin typeface="+mn-ea"/>
                <a:ea typeface="+mn-ea"/>
              </a:rPr>
              <a:t>, 3)</a:t>
            </a:r>
            <a:r>
              <a:rPr lang="ko-KR" altLang="en-US" sz="1100" dirty="0">
                <a:latin typeface="+mn-ea"/>
                <a:ea typeface="+mn-ea"/>
              </a:rPr>
              <a:t>경영 </a:t>
            </a:r>
            <a:r>
              <a:rPr lang="en-US" altLang="ko-KR" sz="1100" dirty="0">
                <a:latin typeface="+mn-ea"/>
                <a:ea typeface="+mn-ea"/>
              </a:rPr>
              <a:t>‧ </a:t>
            </a:r>
            <a:r>
              <a:rPr lang="ko-KR" altLang="en-US" sz="1100" dirty="0">
                <a:latin typeface="+mn-ea"/>
                <a:ea typeface="+mn-ea"/>
              </a:rPr>
              <a:t>창업지원 강화</a:t>
            </a:r>
            <a:r>
              <a:rPr lang="en-US" altLang="ko-KR" sz="1100" dirty="0">
                <a:latin typeface="+mn-ea"/>
                <a:ea typeface="+mn-ea"/>
              </a:rPr>
              <a:t>, 4)</a:t>
            </a:r>
            <a:r>
              <a:rPr lang="ko-KR" altLang="en-US" sz="1100" dirty="0">
                <a:latin typeface="+mn-ea"/>
                <a:ea typeface="+mn-ea"/>
              </a:rPr>
              <a:t>투명성 </a:t>
            </a:r>
            <a:r>
              <a:rPr lang="en-US" altLang="ko-KR" sz="1100" dirty="0">
                <a:latin typeface="+mn-ea"/>
                <a:ea typeface="+mn-ea"/>
              </a:rPr>
              <a:t>‧ </a:t>
            </a:r>
            <a:r>
              <a:rPr lang="ko-KR" altLang="en-US" sz="1100" dirty="0">
                <a:latin typeface="+mn-ea"/>
                <a:ea typeface="+mn-ea"/>
              </a:rPr>
              <a:t>책임성 강화를 제시하고 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공공시장 진출 확대를 위한 정책과제로 재정지원 일자리사업을 통한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시장 조성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바우처</a:t>
            </a:r>
            <a:r>
              <a:rPr lang="ko-KR" altLang="en-US" sz="1100" dirty="0">
                <a:latin typeface="+mn-ea"/>
                <a:ea typeface="+mn-ea"/>
              </a:rPr>
              <a:t> 시장 진출 지원과 공공기관 등의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제품 </a:t>
            </a:r>
            <a:r>
              <a:rPr lang="en-US" altLang="ko-KR" sz="1100" dirty="0">
                <a:latin typeface="+mn-ea"/>
                <a:ea typeface="+mn-ea"/>
              </a:rPr>
              <a:t>‧ </a:t>
            </a:r>
            <a:r>
              <a:rPr lang="ko-KR" altLang="en-US" sz="1100" dirty="0">
                <a:latin typeface="+mn-ea"/>
                <a:ea typeface="+mn-ea"/>
              </a:rPr>
              <a:t>서비스 우선 구매 지원을 설정하고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defRPr/>
            </a:pPr>
            <a:r>
              <a:rPr lang="ko-KR" altLang="en-US" sz="1100" dirty="0">
                <a:latin typeface="+mn-ea"/>
                <a:ea typeface="+mn-ea"/>
              </a:rPr>
              <a:t>특히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공공시장에 진출하고자 하는 </a:t>
            </a:r>
            <a:r>
              <a:rPr lang="ko-KR" altLang="en-US" sz="1100" dirty="0" err="1">
                <a:latin typeface="+mn-ea"/>
                <a:ea typeface="+mn-ea"/>
              </a:rPr>
              <a:t>사회적기업가들은</a:t>
            </a:r>
            <a:r>
              <a:rPr lang="ko-KR" altLang="en-US" sz="1100" dirty="0">
                <a:latin typeface="+mn-ea"/>
                <a:ea typeface="+mn-ea"/>
              </a:rPr>
              <a:t> ‘</a:t>
            </a:r>
            <a:r>
              <a:rPr lang="ko-KR" altLang="en-US" sz="1100" dirty="0" err="1">
                <a:latin typeface="+mn-ea"/>
                <a:ea typeface="+mn-ea"/>
              </a:rPr>
              <a:t>사회적기업제품</a:t>
            </a:r>
            <a:r>
              <a:rPr lang="ko-KR" altLang="en-US" sz="1100" dirty="0">
                <a:latin typeface="+mn-ea"/>
                <a:ea typeface="+mn-ea"/>
              </a:rPr>
              <a:t> 공공기관 우선구매 제도’ </a:t>
            </a:r>
            <a:r>
              <a:rPr lang="ko-KR" altLang="en-US" sz="1100" dirty="0" err="1">
                <a:latin typeface="+mn-ea"/>
                <a:ea typeface="+mn-ea"/>
              </a:rPr>
              <a:t>를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눈여겨</a:t>
            </a:r>
            <a:r>
              <a:rPr lang="ko-KR" altLang="en-US" sz="1100" dirty="0">
                <a:latin typeface="+mn-ea"/>
                <a:ea typeface="+mn-ea"/>
              </a:rPr>
              <a:t> 볼 필요가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 제도는 정부가 사회적기업의 활성화와 </a:t>
            </a:r>
            <a:r>
              <a:rPr lang="ko-KR" altLang="en-US" sz="1100" dirty="0" err="1">
                <a:latin typeface="+mn-ea"/>
                <a:ea typeface="+mn-ea"/>
              </a:rPr>
              <a:t>지속가능한</a:t>
            </a:r>
            <a:r>
              <a:rPr lang="ko-KR" altLang="en-US" sz="1100" dirty="0">
                <a:latin typeface="+mn-ea"/>
                <a:ea typeface="+mn-ea"/>
              </a:rPr>
              <a:t> 성장을 지원하고 실제적인 판로개척을 지원하고자 공공기관의 우선구매를 유도하는 제도이다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즉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공공기관에서 구매하고자 하는 품목에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제품이 있는 경우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제품을 우선적으로 구매하도록 하고 있으며 이는 경영평가에도 포함되어 있어 공공기관은 </a:t>
            </a:r>
            <a:r>
              <a:rPr lang="ko-KR" altLang="en-US" sz="1100" dirty="0" err="1">
                <a:latin typeface="+mn-ea"/>
                <a:ea typeface="+mn-ea"/>
              </a:rPr>
              <a:t>총구매액</a:t>
            </a:r>
            <a:r>
              <a:rPr lang="ko-KR" altLang="en-US" sz="1100" dirty="0">
                <a:latin typeface="+mn-ea"/>
                <a:ea typeface="+mn-ea"/>
              </a:rPr>
              <a:t> 대비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제품 구매 실적에 대해서 평가를 받게 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defRPr/>
            </a:pPr>
            <a:r>
              <a:rPr lang="ko-KR" altLang="en-US" sz="1100" dirty="0">
                <a:latin typeface="+mn-ea"/>
                <a:ea typeface="+mn-ea"/>
              </a:rPr>
              <a:t>공공기관의 장은「</a:t>
            </a:r>
            <a:r>
              <a:rPr lang="ko-KR" altLang="en-US" sz="1100" dirty="0" err="1">
                <a:latin typeface="+mn-ea"/>
                <a:ea typeface="+mn-ea"/>
              </a:rPr>
              <a:t>사회적기업육성법</a:t>
            </a:r>
            <a:r>
              <a:rPr lang="ko-KR" altLang="en-US" sz="1100" dirty="0">
                <a:latin typeface="+mn-ea"/>
                <a:ea typeface="+mn-ea"/>
              </a:rPr>
              <a:t>」제</a:t>
            </a:r>
            <a:r>
              <a:rPr lang="en-US" altLang="ko-KR" sz="1100" dirty="0">
                <a:latin typeface="+mn-ea"/>
                <a:ea typeface="+mn-ea"/>
              </a:rPr>
              <a:t>12</a:t>
            </a:r>
            <a:r>
              <a:rPr lang="ko-KR" altLang="en-US" sz="1100" dirty="0">
                <a:latin typeface="+mn-ea"/>
                <a:ea typeface="+mn-ea"/>
              </a:rPr>
              <a:t>조와 동법 시행령 제</a:t>
            </a:r>
            <a:r>
              <a:rPr lang="en-US" altLang="ko-KR" sz="1100" dirty="0">
                <a:latin typeface="+mn-ea"/>
                <a:ea typeface="+mn-ea"/>
              </a:rPr>
              <a:t>12</a:t>
            </a:r>
            <a:r>
              <a:rPr lang="ko-KR" altLang="en-US" sz="1100" dirty="0">
                <a:latin typeface="+mn-ea"/>
                <a:ea typeface="+mn-ea"/>
              </a:rPr>
              <a:t>조의</a:t>
            </a:r>
            <a:r>
              <a:rPr lang="en-US" altLang="ko-KR" sz="1100" dirty="0">
                <a:latin typeface="+mn-ea"/>
                <a:ea typeface="+mn-ea"/>
              </a:rPr>
              <a:t>2</a:t>
            </a:r>
            <a:r>
              <a:rPr lang="ko-KR" altLang="en-US" sz="1100" dirty="0">
                <a:latin typeface="+mn-ea"/>
                <a:ea typeface="+mn-ea"/>
              </a:rPr>
              <a:t>에 따라 사회적기업 제품에 대한 전년도 구매실적 및 해당연도 구매계획을 매년 </a:t>
            </a:r>
            <a:r>
              <a:rPr lang="en-US" altLang="ko-KR" sz="1100" dirty="0">
                <a:latin typeface="+mn-ea"/>
                <a:ea typeface="+mn-ea"/>
              </a:rPr>
              <a:t>2</a:t>
            </a:r>
            <a:r>
              <a:rPr lang="ko-KR" altLang="en-US" sz="1100" dirty="0">
                <a:latin typeface="+mn-ea"/>
                <a:ea typeface="+mn-ea"/>
              </a:rPr>
              <a:t>월 말일까지 고용노동부장관에게 통보하여야 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고용노동부장관은 이를 종합하여 매년 </a:t>
            </a:r>
            <a:r>
              <a:rPr lang="en-US" altLang="ko-KR" sz="1100" dirty="0">
                <a:latin typeface="+mn-ea"/>
                <a:ea typeface="+mn-ea"/>
              </a:rPr>
              <a:t>4</a:t>
            </a:r>
            <a:r>
              <a:rPr lang="ko-KR" altLang="en-US" sz="1100" dirty="0">
                <a:latin typeface="+mn-ea"/>
                <a:ea typeface="+mn-ea"/>
              </a:rPr>
              <a:t>월 </a:t>
            </a:r>
            <a:r>
              <a:rPr lang="en-US" altLang="ko-KR" sz="1100" dirty="0">
                <a:latin typeface="+mn-ea"/>
                <a:ea typeface="+mn-ea"/>
              </a:rPr>
              <a:t>30</a:t>
            </a:r>
            <a:r>
              <a:rPr lang="ko-KR" altLang="en-US" sz="1100" dirty="0">
                <a:latin typeface="+mn-ea"/>
                <a:ea typeface="+mn-ea"/>
              </a:rPr>
              <a:t>일까지 인터넷 홈페이지에 공고하여야 한다</a:t>
            </a:r>
            <a:r>
              <a:rPr lang="en-US" altLang="ko-KR" sz="1100" dirty="0">
                <a:latin typeface="+mn-ea"/>
                <a:ea typeface="+mn-ea"/>
              </a:rPr>
              <a:t>. 2013</a:t>
            </a:r>
            <a:r>
              <a:rPr lang="ko-KR" altLang="en-US" sz="1100" dirty="0">
                <a:latin typeface="+mn-ea"/>
                <a:ea typeface="+mn-ea"/>
              </a:rPr>
              <a:t>년부터 처음으로 비영리형태인 </a:t>
            </a:r>
            <a:r>
              <a:rPr lang="ko-KR" altLang="en-US" sz="1100" dirty="0" err="1">
                <a:latin typeface="+mn-ea"/>
                <a:ea typeface="+mn-ea"/>
              </a:rPr>
              <a:t>사회적기업도</a:t>
            </a:r>
            <a:r>
              <a:rPr lang="ko-KR" altLang="en-US" sz="1100" dirty="0">
                <a:latin typeface="+mn-ea"/>
                <a:ea typeface="+mn-ea"/>
              </a:rPr>
              <a:t> 포함하여 공공기관의 우선구매 계획뿐만 아니라 실적이 온전히 공개된다</a:t>
            </a:r>
            <a:r>
              <a:rPr lang="en-US" altLang="ko-KR" sz="1100" dirty="0">
                <a:latin typeface="+mn-ea"/>
                <a:ea typeface="+mn-ea"/>
              </a:rPr>
              <a:t>. 2012</a:t>
            </a:r>
            <a:r>
              <a:rPr lang="ko-KR" altLang="en-US" sz="1100" dirty="0">
                <a:latin typeface="+mn-ea"/>
                <a:ea typeface="+mn-ea"/>
              </a:rPr>
              <a:t>년 구매실적과 </a:t>
            </a:r>
            <a:r>
              <a:rPr lang="en-US" altLang="ko-KR" sz="1100" dirty="0">
                <a:latin typeface="+mn-ea"/>
                <a:ea typeface="+mn-ea"/>
              </a:rPr>
              <a:t>2013</a:t>
            </a:r>
            <a:r>
              <a:rPr lang="ko-KR" altLang="en-US" sz="1100" dirty="0">
                <a:latin typeface="+mn-ea"/>
                <a:ea typeface="+mn-ea"/>
              </a:rPr>
              <a:t>년 구매계획의 공개 대상이 되는 공공기관은 </a:t>
            </a:r>
            <a:r>
              <a:rPr lang="en-US" altLang="ko-KR" sz="1100" dirty="0">
                <a:latin typeface="+mn-ea"/>
                <a:ea typeface="+mn-ea"/>
              </a:rPr>
              <a:t>｢</a:t>
            </a:r>
            <a:r>
              <a:rPr lang="ko-KR" altLang="en-US" sz="1100" dirty="0">
                <a:latin typeface="+mn-ea"/>
                <a:ea typeface="+mn-ea"/>
              </a:rPr>
              <a:t>중소기업제품 구매촉진 및 판로지원에 관한 법률</a:t>
            </a:r>
            <a:r>
              <a:rPr lang="en-US" altLang="ko-KR" sz="1100" dirty="0">
                <a:latin typeface="+mn-ea"/>
                <a:ea typeface="+mn-ea"/>
              </a:rPr>
              <a:t>｣ </a:t>
            </a:r>
            <a:r>
              <a:rPr lang="ko-KR" altLang="en-US" sz="1100" dirty="0">
                <a:latin typeface="+mn-ea"/>
                <a:ea typeface="+mn-ea"/>
              </a:rPr>
              <a:t>제</a:t>
            </a:r>
            <a:r>
              <a:rPr lang="en-US" altLang="ko-KR" sz="1100" dirty="0">
                <a:latin typeface="+mn-ea"/>
                <a:ea typeface="+mn-ea"/>
              </a:rPr>
              <a:t>2</a:t>
            </a:r>
            <a:r>
              <a:rPr lang="ko-KR" altLang="en-US" sz="1100" dirty="0">
                <a:latin typeface="+mn-ea"/>
                <a:ea typeface="+mn-ea"/>
              </a:rPr>
              <a:t>조제</a:t>
            </a:r>
            <a:r>
              <a:rPr lang="en-US" altLang="ko-KR" sz="1100" dirty="0">
                <a:latin typeface="+mn-ea"/>
                <a:ea typeface="+mn-ea"/>
              </a:rPr>
              <a:t>2</a:t>
            </a:r>
            <a:r>
              <a:rPr lang="ko-KR" altLang="en-US" sz="1100" dirty="0">
                <a:latin typeface="+mn-ea"/>
                <a:ea typeface="+mn-ea"/>
              </a:rPr>
              <a:t>호에 따른 총 </a:t>
            </a:r>
            <a:r>
              <a:rPr lang="en-US" altLang="ko-KR" sz="1100" dirty="0">
                <a:latin typeface="+mn-ea"/>
                <a:ea typeface="+mn-ea"/>
              </a:rPr>
              <a:t>504</a:t>
            </a:r>
            <a:r>
              <a:rPr lang="ko-KR" altLang="en-US" sz="1100" dirty="0">
                <a:latin typeface="+mn-ea"/>
                <a:ea typeface="+mn-ea"/>
              </a:rPr>
              <a:t>개 공공기관으로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여기서 자치단체와 교육청은 광역 단위가 소속 기초 단위의 구매실적</a:t>
            </a:r>
            <a:r>
              <a:rPr lang="en-US" altLang="ko-KR" sz="1100" dirty="0">
                <a:latin typeface="+mn-ea"/>
                <a:ea typeface="+mn-ea"/>
              </a:rPr>
              <a:t>‧</a:t>
            </a:r>
            <a:r>
              <a:rPr lang="ko-KR" altLang="en-US" sz="1100" dirty="0">
                <a:latin typeface="+mn-ea"/>
                <a:ea typeface="+mn-ea"/>
              </a:rPr>
              <a:t>계획을 합산하여 광역 단위 전체 실적 </a:t>
            </a:r>
            <a:r>
              <a:rPr lang="en-US" altLang="ko-KR" sz="1100" dirty="0">
                <a:latin typeface="+mn-ea"/>
                <a:ea typeface="+mn-ea"/>
              </a:rPr>
              <a:t>‧ </a:t>
            </a:r>
            <a:r>
              <a:rPr lang="ko-KR" altLang="en-US" sz="1100" dirty="0">
                <a:latin typeface="+mn-ea"/>
                <a:ea typeface="+mn-ea"/>
              </a:rPr>
              <a:t>계획으로 제출하도록 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317625" y="7245350"/>
          <a:ext cx="4821238" cy="979489"/>
        </p:xfrm>
        <a:graphic>
          <a:graphicData uri="http://schemas.openxmlformats.org/drawingml/2006/table">
            <a:tbl>
              <a:tblPr/>
              <a:tblGrid>
                <a:gridCol w="475247"/>
                <a:gridCol w="475247"/>
                <a:gridCol w="385552"/>
                <a:gridCol w="432014"/>
                <a:gridCol w="432014"/>
                <a:gridCol w="422630"/>
                <a:gridCol w="466169"/>
                <a:gridCol w="466169"/>
                <a:gridCol w="466169"/>
                <a:gridCol w="422630"/>
                <a:gridCol w="377397"/>
              </a:tblGrid>
              <a:tr h="18675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dirty="0">
                          <a:solidFill>
                            <a:srgbClr val="000000"/>
                          </a:solidFill>
                          <a:latin typeface="굴림"/>
                        </a:rPr>
                        <a:t>총계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>
                          <a:solidFill>
                            <a:srgbClr val="000000"/>
                          </a:solidFill>
                          <a:latin typeface="굴림"/>
                        </a:rPr>
                        <a:t>행정기관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dirty="0">
                          <a:solidFill>
                            <a:srgbClr val="000000"/>
                          </a:solidFill>
                          <a:latin typeface="굴림"/>
                        </a:rPr>
                        <a:t>공공기관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886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소계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국가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자치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단체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교육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행정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소계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공기업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준정부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공공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지 방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공기업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기타 특별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법인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</a:tr>
              <a:tr h="3041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504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75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41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17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17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429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28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83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177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135</a:t>
                      </a:r>
                      <a:endParaRPr lang="en-US" sz="110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Georgia" pitchFamily="18" charset="0"/>
                          <a:ea typeface="굴림"/>
                        </a:rPr>
                        <a:t>6</a:t>
                      </a:r>
                      <a:endParaRPr lang="en-US" sz="1100" dirty="0">
                        <a:solidFill>
                          <a:srgbClr val="000000"/>
                        </a:solidFill>
                        <a:latin typeface="Georgia" pitchFamily="18" charset="0"/>
                      </a:endParaRPr>
                    </a:p>
                  </a:txBody>
                  <a:tcPr marL="17906" marR="17906" marT="17913" marB="17913" anchor="ctr">
                    <a:lnL w="3175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66688" y="1516063"/>
            <a:ext cx="869950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latinLnBrk="0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고용노동부의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사회적기업을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 위한 우선구매지원정책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781175" y="8237538"/>
            <a:ext cx="3898900" cy="260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latin typeface="+mn-ea"/>
                <a:ea typeface="+mn-ea"/>
              </a:rPr>
              <a:t>[2012</a:t>
            </a:r>
            <a:r>
              <a:rPr lang="ko-KR" altLang="en-US" sz="1100" dirty="0">
                <a:latin typeface="+mn-ea"/>
                <a:ea typeface="+mn-ea"/>
              </a:rPr>
              <a:t>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재화</a:t>
            </a:r>
            <a:r>
              <a:rPr lang="en-US" altLang="ko-KR" sz="1100" dirty="0">
                <a:latin typeface="+mn-ea"/>
                <a:ea typeface="+mn-ea"/>
              </a:rPr>
              <a:t>․</a:t>
            </a:r>
            <a:r>
              <a:rPr lang="ko-KR" altLang="en-US" sz="1100" dirty="0">
                <a:latin typeface="+mn-ea"/>
                <a:ea typeface="+mn-ea"/>
              </a:rPr>
              <a:t>서비스 우선구매 대상 공공기관 현황</a:t>
            </a:r>
            <a:r>
              <a:rPr lang="en-US" altLang="ko-KR" sz="1100" dirty="0">
                <a:latin typeface="+mn-ea"/>
                <a:ea typeface="+mn-ea"/>
              </a:rPr>
              <a:t>]</a:t>
            </a:r>
            <a:endParaRPr lang="ko-KR" altLang="en-US" sz="11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smtClean="0"/>
              <a:t>좀 더 알아보기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BED9B8-B6C9-4E19-BB6D-469CF58F5B2A}" type="slidenum">
              <a:rPr lang="ko-KR" altLang="en-US" smtClean="0"/>
              <a:pPr>
                <a:defRPr/>
              </a:pPr>
              <a:t>291</a:t>
            </a:fld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6688" y="1516063"/>
            <a:ext cx="869950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latinLnBrk="0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고용노동부의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사회적기업을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 위한 우선구매지원정책</a:t>
            </a:r>
          </a:p>
        </p:txBody>
      </p:sp>
      <p:pic>
        <p:nvPicPr>
          <p:cNvPr id="293893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1187450"/>
            <a:ext cx="4048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36638" y="1223963"/>
            <a:ext cx="53467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en-US" altLang="ko-KR" sz="1100" dirty="0">
                <a:latin typeface="+mn-ea"/>
                <a:ea typeface="+mn-ea"/>
              </a:rPr>
              <a:t>2012</a:t>
            </a:r>
            <a:r>
              <a:rPr lang="ko-KR" altLang="en-US" sz="1100" dirty="0">
                <a:latin typeface="+mn-ea"/>
                <a:ea typeface="+mn-ea"/>
              </a:rPr>
              <a:t>년 실적으로 공공기관의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제품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서비스 포함</a:t>
            </a:r>
            <a:r>
              <a:rPr lang="en-US" altLang="ko-KR" sz="1100" dirty="0">
                <a:latin typeface="+mn-ea"/>
                <a:ea typeface="+mn-ea"/>
              </a:rPr>
              <a:t>) </a:t>
            </a:r>
            <a:r>
              <a:rPr lang="ko-KR" altLang="en-US" sz="1100" dirty="0">
                <a:latin typeface="+mn-ea"/>
                <a:ea typeface="+mn-ea"/>
              </a:rPr>
              <a:t>구매액은 </a:t>
            </a:r>
            <a:r>
              <a:rPr lang="en-US" altLang="ko-KR" sz="1100" dirty="0">
                <a:latin typeface="+mn-ea"/>
                <a:ea typeface="+mn-ea"/>
              </a:rPr>
              <a:t>1,916</a:t>
            </a:r>
            <a:r>
              <a:rPr lang="ko-KR" altLang="en-US" sz="1100" dirty="0" err="1">
                <a:latin typeface="+mn-ea"/>
                <a:ea typeface="+mn-ea"/>
              </a:rPr>
              <a:t>억원</a:t>
            </a:r>
            <a:r>
              <a:rPr lang="ko-KR" altLang="en-US" sz="1100" dirty="0">
                <a:latin typeface="+mn-ea"/>
                <a:ea typeface="+mn-ea"/>
              </a:rPr>
              <a:t> 규모로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총 구매액의 </a:t>
            </a:r>
            <a:r>
              <a:rPr lang="en-US" altLang="ko-KR" sz="1100" dirty="0">
                <a:latin typeface="+mn-ea"/>
                <a:ea typeface="+mn-ea"/>
              </a:rPr>
              <a:t>0.5%</a:t>
            </a:r>
            <a:r>
              <a:rPr lang="ko-KR" altLang="en-US" sz="1100" dirty="0">
                <a:latin typeface="+mn-ea"/>
                <a:ea typeface="+mn-ea"/>
              </a:rPr>
              <a:t>를 차지하고 있으며</a:t>
            </a:r>
            <a:r>
              <a:rPr lang="en-US" altLang="ko-KR" sz="1100" dirty="0">
                <a:latin typeface="+mn-ea"/>
                <a:ea typeface="+mn-ea"/>
              </a:rPr>
              <a:t>, 2013</a:t>
            </a:r>
            <a:r>
              <a:rPr lang="ko-KR" altLang="en-US" sz="1100" dirty="0">
                <a:latin typeface="+mn-ea"/>
                <a:ea typeface="+mn-ea"/>
              </a:rPr>
              <a:t>년도 구매계획은 </a:t>
            </a:r>
            <a:r>
              <a:rPr lang="en-US" altLang="ko-KR" sz="1100" dirty="0">
                <a:latin typeface="+mn-ea"/>
                <a:ea typeface="+mn-ea"/>
              </a:rPr>
              <a:t>3,133</a:t>
            </a:r>
            <a:r>
              <a:rPr lang="ko-KR" altLang="en-US" sz="1100" dirty="0" err="1">
                <a:latin typeface="+mn-ea"/>
                <a:ea typeface="+mn-ea"/>
              </a:rPr>
              <a:t>억원으로</a:t>
            </a:r>
            <a:r>
              <a:rPr lang="ko-KR" altLang="en-US" sz="1100" dirty="0">
                <a:latin typeface="+mn-ea"/>
                <a:ea typeface="+mn-ea"/>
              </a:rPr>
              <a:t> 공개되었다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기관 유형별 구매실적 비율의 경우 특별법인을 제외하고 국가기관</a:t>
            </a:r>
            <a:r>
              <a:rPr lang="en-US" altLang="ko-KR" sz="1100" dirty="0">
                <a:latin typeface="+mn-ea"/>
                <a:ea typeface="+mn-ea"/>
              </a:rPr>
              <a:t>(0.2%), </a:t>
            </a:r>
            <a:r>
              <a:rPr lang="ko-KR" altLang="en-US" sz="1100" dirty="0">
                <a:latin typeface="+mn-ea"/>
                <a:ea typeface="+mn-ea"/>
              </a:rPr>
              <a:t>기타 공공기관</a:t>
            </a:r>
            <a:r>
              <a:rPr lang="en-US" altLang="ko-KR" sz="1100" dirty="0">
                <a:latin typeface="+mn-ea"/>
                <a:ea typeface="+mn-ea"/>
              </a:rPr>
              <a:t>(0.3%), </a:t>
            </a:r>
            <a:r>
              <a:rPr lang="ko-KR" altLang="en-US" sz="1100" dirty="0">
                <a:latin typeface="+mn-ea"/>
                <a:ea typeface="+mn-ea"/>
              </a:rPr>
              <a:t>교육청</a:t>
            </a:r>
            <a:r>
              <a:rPr lang="en-US" altLang="ko-KR" sz="1100" dirty="0">
                <a:latin typeface="+mn-ea"/>
                <a:ea typeface="+mn-ea"/>
              </a:rPr>
              <a:t>(0.4%)</a:t>
            </a:r>
            <a:r>
              <a:rPr lang="ko-KR" altLang="en-US" sz="1100" dirty="0">
                <a:latin typeface="+mn-ea"/>
                <a:ea typeface="+mn-ea"/>
              </a:rPr>
              <a:t>의 순으로 집계되었다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82688" y="2670175"/>
          <a:ext cx="5016500" cy="944639"/>
        </p:xfrm>
        <a:graphic>
          <a:graphicData uri="http://schemas.openxmlformats.org/drawingml/2006/table">
            <a:tbl>
              <a:tblPr/>
              <a:tblGrid>
                <a:gridCol w="792739"/>
                <a:gridCol w="1368475"/>
                <a:gridCol w="1763489"/>
                <a:gridCol w="1091797"/>
              </a:tblGrid>
              <a:tr h="3854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63" marR="64763" marT="17868" marB="17868" anchor="ctr">
                    <a:lnL>
                      <a:noFill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 구매액</a:t>
                      </a: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A] 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 제품 구매액</a:t>
                      </a: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[B]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비율</a:t>
                      </a: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B/A)</a:t>
                      </a:r>
                      <a:endParaRPr 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</a:tr>
              <a:tr h="2795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`12</a:t>
                      </a: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실적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63" marR="64763" marT="17868" marB="17868" anchor="ctr">
                    <a:lnL>
                      <a:noFill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35,991,782</a:t>
                      </a: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191,633</a:t>
                      </a: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0.5</a:t>
                      </a: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5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`13</a:t>
                      </a: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계획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63" marR="64763" marT="17868" marB="17868" anchor="ctr">
                    <a:lnL>
                      <a:noFill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34,506,932</a:t>
                      </a: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313,307</a:t>
                      </a: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0.9</a:t>
                      </a:r>
                    </a:p>
                  </a:txBody>
                  <a:tcPr marL="64763" marR="64763" marT="17868" marB="1786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3915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ko-KR" sz="1800">
              <a:ea typeface="굴림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820863" y="3597275"/>
            <a:ext cx="4044950" cy="261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latin typeface="+mn-ea"/>
                <a:ea typeface="+mn-ea"/>
              </a:rPr>
              <a:t>[12</a:t>
            </a:r>
            <a:r>
              <a:rPr lang="ko-KR" altLang="en-US" sz="1100" dirty="0">
                <a:latin typeface="+mn-ea"/>
                <a:ea typeface="+mn-ea"/>
              </a:rPr>
              <a:t>년도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재화</a:t>
            </a:r>
            <a:r>
              <a:rPr lang="en-US" altLang="ko-KR" sz="1100" dirty="0">
                <a:latin typeface="+mn-ea"/>
                <a:ea typeface="+mn-ea"/>
              </a:rPr>
              <a:t>․</a:t>
            </a:r>
            <a:r>
              <a:rPr lang="ko-KR" altLang="en-US" sz="1100" dirty="0">
                <a:latin typeface="+mn-ea"/>
                <a:ea typeface="+mn-ea"/>
              </a:rPr>
              <a:t>서비스 구매실적 및 </a:t>
            </a:r>
            <a:r>
              <a:rPr lang="en-US" altLang="ko-KR" sz="1100" dirty="0">
                <a:latin typeface="+mn-ea"/>
                <a:ea typeface="+mn-ea"/>
              </a:rPr>
              <a:t>13</a:t>
            </a:r>
            <a:r>
              <a:rPr lang="ko-KR" altLang="en-US" sz="1100" dirty="0">
                <a:latin typeface="+mn-ea"/>
                <a:ea typeface="+mn-ea"/>
              </a:rPr>
              <a:t>년도 구매계획</a:t>
            </a:r>
            <a:r>
              <a:rPr lang="en-US" altLang="ko-KR" sz="1100" dirty="0">
                <a:latin typeface="+mn-ea"/>
                <a:ea typeface="+mn-ea"/>
              </a:rPr>
              <a:t>]</a:t>
            </a: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857750" y="2408238"/>
            <a:ext cx="1341438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단위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ko-KR" altLang="en-US" sz="1000" dirty="0" err="1">
                <a:latin typeface="+mn-ea"/>
                <a:ea typeface="+mn-ea"/>
              </a:rPr>
              <a:t>백만원</a:t>
            </a:r>
            <a:r>
              <a:rPr lang="en-US" altLang="ko-KR" sz="1000" dirty="0">
                <a:latin typeface="+mn-ea"/>
                <a:ea typeface="+mn-ea"/>
              </a:rPr>
              <a:t>, %)</a:t>
            </a:r>
            <a:endParaRPr lang="ko-KR" altLang="en-US" sz="1000" dirty="0">
              <a:latin typeface="+mn-ea"/>
              <a:ea typeface="+mn-ea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82688" y="4187825"/>
          <a:ext cx="5016500" cy="3440113"/>
        </p:xfrm>
        <a:graphic>
          <a:graphicData uri="http://schemas.openxmlformats.org/drawingml/2006/table">
            <a:tbl>
              <a:tblPr/>
              <a:tblGrid>
                <a:gridCol w="433100"/>
                <a:gridCol w="843061"/>
                <a:gridCol w="700572"/>
                <a:gridCol w="692716"/>
                <a:gridCol w="577812"/>
                <a:gridCol w="871482"/>
                <a:gridCol w="620702"/>
                <a:gridCol w="277055"/>
              </a:tblGrid>
              <a:tr h="264355">
                <a:tc rowSpan="2" gridSpan="2"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실적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`13</a:t>
                      </a: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계획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30114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구매액</a:t>
                      </a: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A)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제품 구매액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(B)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비율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B/A)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구매액</a:t>
                      </a: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A)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 제품 구매액</a:t>
                      </a: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(B)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비율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B/A)</a:t>
                      </a:r>
                      <a:endParaRPr 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</a:tr>
              <a:tr h="282849">
                <a:tc rowSpan="3">
                  <a:txBody>
                    <a:bodyPr/>
                    <a:lstStyle/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행정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기관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국가기관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6,704,775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15,889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6,053,879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16,422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0.3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thinThick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자치단체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4,786,438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56,849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5,449,862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104,798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교육청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4,973,589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17,936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0.4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4,975,152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39,768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rowSpan="5">
                  <a:txBody>
                    <a:bodyPr/>
                    <a:lstStyle/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공공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기관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공기업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10,681,706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43,069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0.4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9,278,368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70,926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준정부기관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3,521,179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37,117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1.0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3,752,323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50,612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1.4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기타공공기관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3,603,129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10,321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0.3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3,369,591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16,681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0.5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지방공기업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1,340,704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10,392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0.8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1,435,402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13,534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0.9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특별법인</a:t>
                      </a:r>
                    </a:p>
                  </a:txBody>
                  <a:tcPr marL="37103" marR="37103" marT="10258" marB="102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380,262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60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0.02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192,355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566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0.3</a:t>
                      </a: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4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7103" marR="37103" marT="10258" marB="10258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35,991,782</a:t>
                      </a:r>
                      <a:endParaRPr 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191,633</a:t>
                      </a:r>
                      <a:endParaRPr 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0.5</a:t>
                      </a:r>
                      <a:endParaRPr 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34,506,932</a:t>
                      </a:r>
                      <a:endParaRPr 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313,307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0.9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2381" marR="52381" marT="26190" marB="2619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</a:tbl>
          </a:graphicData>
        </a:graphic>
      </p:graphicFrame>
      <p:sp>
        <p:nvSpPr>
          <p:cNvPr id="294018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31950" y="7627938"/>
            <a:ext cx="4044950" cy="261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100" dirty="0">
                <a:latin typeface="+mn-ea"/>
                <a:ea typeface="+mn-ea"/>
              </a:rPr>
              <a:t>[</a:t>
            </a:r>
            <a:r>
              <a:rPr lang="ko-KR" altLang="en-US" sz="1100" dirty="0">
                <a:latin typeface="+mn-ea"/>
                <a:ea typeface="+mn-ea"/>
              </a:rPr>
              <a:t>기관 유형별 구매실적 및 구매계획</a:t>
            </a:r>
            <a:r>
              <a:rPr lang="en-US" altLang="ko-KR" sz="1100" dirty="0">
                <a:latin typeface="+mn-ea"/>
                <a:ea typeface="+mn-ea"/>
              </a:rPr>
              <a:t>]</a:t>
            </a: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857750" y="3941763"/>
            <a:ext cx="1341438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ko-KR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단위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ko-KR" altLang="en-US" sz="1000" dirty="0" err="1">
                <a:latin typeface="+mn-ea"/>
                <a:ea typeface="+mn-ea"/>
              </a:rPr>
              <a:t>백만원</a:t>
            </a:r>
            <a:r>
              <a:rPr lang="en-US" altLang="ko-KR" sz="1000" dirty="0">
                <a:latin typeface="+mn-ea"/>
                <a:ea typeface="+mn-ea"/>
              </a:rPr>
              <a:t>, %)</a:t>
            </a:r>
            <a:endParaRPr lang="ko-KR" altLang="en-US" sz="1000" dirty="0">
              <a:latin typeface="+mn-ea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338388" y="8324850"/>
            <a:ext cx="4044950" cy="261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ko-KR" altLang="en-US" sz="1100" dirty="0">
                <a:latin typeface="+mn-ea"/>
                <a:ea typeface="+mn-ea"/>
              </a:rPr>
              <a:t>자료출처</a:t>
            </a:r>
            <a:r>
              <a:rPr lang="en-US" altLang="ko-KR" sz="1100" dirty="0">
                <a:latin typeface="+mn-ea"/>
                <a:ea typeface="+mn-ea"/>
              </a:rPr>
              <a:t>: </a:t>
            </a:r>
            <a:r>
              <a:rPr lang="ko-KR" altLang="en-US" sz="1100" dirty="0" err="1">
                <a:latin typeface="+mn-ea"/>
                <a:ea typeface="+mn-ea"/>
              </a:rPr>
              <a:t>한국사회적기업진흥원</a:t>
            </a:r>
            <a:endParaRPr lang="ko-KR" altLang="en-US" sz="1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23FAEF61-D3C5-4711-A8E4-0B13C17A3484}" type="slidenum">
              <a:rPr lang="ko-KR" altLang="en-US"/>
              <a:pPr>
                <a:defRPr/>
              </a:pPr>
              <a:t>292</a:t>
            </a:fld>
            <a:endParaRPr lang="ko-KR" altLang="en-US" dirty="0"/>
          </a:p>
        </p:txBody>
      </p:sp>
      <p:sp>
        <p:nvSpPr>
          <p:cNvPr id="5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 smtClean="0">
                <a:latin typeface="Georgia" pitchFamily="18" charset="0"/>
                <a:ea typeface="+mj-ea"/>
                <a:cs typeface="+mj-cs"/>
              </a:rPr>
              <a:t>3. </a:t>
            </a:r>
            <a:r>
              <a:rPr kumimoji="0" lang="ko-KR" altLang="en-US" sz="3600" b="1" dirty="0" err="1" smtClean="0">
                <a:latin typeface="Georgia" pitchFamily="18" charset="0"/>
                <a:ea typeface="+mj-ea"/>
                <a:cs typeface="+mj-cs"/>
              </a:rPr>
              <a:t>사회적경제부문의</a:t>
            </a:r>
            <a:endParaRPr kumimoji="0" lang="en-US" altLang="ko-KR" sz="3600" b="1" dirty="0" smtClean="0">
              <a:latin typeface="Georgia" pitchFamily="18" charset="0"/>
              <a:ea typeface="+mj-ea"/>
              <a:cs typeface="+mj-cs"/>
            </a:endParaRPr>
          </a:p>
          <a:p>
            <a:pPr algn="ctr" latinLnBrk="0">
              <a:defRPr/>
            </a:pPr>
            <a:r>
              <a:rPr kumimoji="0" lang="ko-KR" altLang="en-US" sz="3600" b="1" dirty="0" smtClean="0">
                <a:latin typeface="Georgia" pitchFamily="18" charset="0"/>
                <a:ea typeface="+mj-ea"/>
                <a:cs typeface="+mj-cs"/>
              </a:rPr>
              <a:t>공공시장 비즈니스 사례</a:t>
            </a:r>
            <a:endParaRPr kumimoji="0" lang="ko-KR" altLang="en-US" sz="3600" b="1" dirty="0"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공공시장 비즈니스 사례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DE3EC3-89F5-4BDA-8312-CD6C71AEEB2F}" type="slidenum">
              <a:rPr lang="ko-KR" altLang="en-US" smtClean="0"/>
              <a:pPr>
                <a:defRPr/>
              </a:pPr>
              <a:t>293</a:t>
            </a:fld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288" y="1194574"/>
            <a:ext cx="441424" cy="43276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3125" y="1601520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1793958" y="1691249"/>
            <a:ext cx="4816546" cy="1885782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1103328" y="1633193"/>
            <a:ext cx="1330926" cy="585071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1128495" y="1777336"/>
            <a:ext cx="1280592" cy="3087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ko-KR" altLang="en-US" sz="1200" b="1" kern="0" dirty="0" err="1" smtClean="0">
                <a:solidFill>
                  <a:prstClr val="black"/>
                </a:solidFill>
                <a:latin typeface="+mn-ea"/>
                <a:ea typeface="+mn-ea"/>
              </a:rPr>
              <a:t>함께사는</a:t>
            </a: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  <a:ea typeface="+mn-ea"/>
              </a:rPr>
              <a:t> 세상</a:t>
            </a:r>
            <a:endParaRPr lang="ko-KR" altLang="en-US" sz="1200" b="1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5" name="모서리가 둥근 직사각형 24"/>
          <p:cNvSpPr/>
          <p:nvPr/>
        </p:nvSpPr>
        <p:spPr bwMode="auto">
          <a:xfrm>
            <a:off x="1793958" y="3862379"/>
            <a:ext cx="4816546" cy="1885782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1103328" y="3804323"/>
            <a:ext cx="1330926" cy="585071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1128495" y="3948466"/>
            <a:ext cx="1280592" cy="3087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ko-KR" altLang="en-US" sz="1200" b="1" kern="0" dirty="0" err="1" smtClean="0">
                <a:solidFill>
                  <a:prstClr val="black"/>
                </a:solidFill>
                <a:latin typeface="+mn-ea"/>
                <a:ea typeface="+mn-ea"/>
              </a:rPr>
              <a:t>핸인핸</a:t>
            </a:r>
            <a:endParaRPr lang="ko-KR" altLang="en-US" sz="1200" b="1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8" name="모서리가 둥근 직사각형 27"/>
          <p:cNvSpPr/>
          <p:nvPr/>
        </p:nvSpPr>
        <p:spPr bwMode="auto">
          <a:xfrm>
            <a:off x="1793958" y="6094627"/>
            <a:ext cx="4816546" cy="1885782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1103328" y="6036571"/>
            <a:ext cx="1330926" cy="585071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30" name="직사각형 29"/>
          <p:cNvSpPr/>
          <p:nvPr/>
        </p:nvSpPr>
        <p:spPr bwMode="auto">
          <a:xfrm>
            <a:off x="1128495" y="6180714"/>
            <a:ext cx="1280592" cy="3087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  <a:ea typeface="+mn-ea"/>
              </a:rPr>
              <a:t>한국 컴퓨터 </a:t>
            </a:r>
            <a:r>
              <a:rPr lang="ko-KR" altLang="en-US" sz="1200" b="1" kern="0" dirty="0" err="1" smtClean="0">
                <a:solidFill>
                  <a:prstClr val="black"/>
                </a:solidFill>
                <a:latin typeface="+mn-ea"/>
                <a:ea typeface="+mn-ea"/>
              </a:rPr>
              <a:t>재생셑터</a:t>
            </a:r>
            <a:endParaRPr lang="ko-KR" altLang="en-US" sz="1200" b="1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021620" y="1191291"/>
            <a:ext cx="50691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  <a:sym typeface="Wingdings 2"/>
              </a:rPr>
              <a:t>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사회적기업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사례에 대한 설명 중 인상 깊은 내용을 적으세요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공공시장 비즈니스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294</a:t>
            </a:fld>
            <a:endParaRPr lang="ko-KR" altLang="en-US" dirty="0"/>
          </a:p>
        </p:txBody>
      </p:sp>
      <p:sp>
        <p:nvSpPr>
          <p:cNvPr id="5" name="슬라이드 번호 개체 틀 2"/>
          <p:cNvSpPr txBox="1">
            <a:spLocks/>
          </p:cNvSpPr>
          <p:nvPr/>
        </p:nvSpPr>
        <p:spPr>
          <a:xfrm>
            <a:off x="2459038" y="8905875"/>
            <a:ext cx="1939925" cy="179388"/>
          </a:xfrm>
          <a:prstGeom prst="rect">
            <a:avLst/>
          </a:prstGeom>
        </p:spPr>
        <p:txBody>
          <a:bodyPr vert="horz" lIns="91454" tIns="45728" rIns="91454" bIns="45728" rtlCol="0" anchor="ctr"/>
          <a:lstStyle/>
          <a:p>
            <a:pPr marL="0" marR="0" lvl="0" indent="0" algn="ctr" defTabSz="457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E3EC3-89F5-4BDA-8312-CD6C71AEEB2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pPr marL="0" marR="0" lvl="0" indent="0" algn="ctr" defTabSz="457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294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36872" y="1192666"/>
            <a:ext cx="6265527" cy="3433122"/>
            <a:chOff x="236872" y="5634038"/>
            <a:chExt cx="6265527" cy="343312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8" name="모서리가 둥근 직사각형 7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6872" y="6042892"/>
              <a:ext cx="8034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M" pitchFamily="18" charset="-127"/>
                  <a:ea typeface="서울남산체 M" pitchFamily="18" charset="-127"/>
                </a:rPr>
                <a:t>Text Movie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53093" y="5641097"/>
              <a:ext cx="5449306" cy="316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 이들은  어떻게 공공시장을 개척해 왔을까요</a:t>
              </a:r>
              <a:r>
                <a:rPr lang="en-US" altLang="ko-KR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?</a:t>
              </a:r>
              <a:endParaRPr lang="en-US" altLang="ko-KR" sz="1100" dirty="0">
                <a:latin typeface="서울남산체 M" pitchFamily="18" charset="-127"/>
                <a:ea typeface="서울남산체 M" pitchFamily="18" charset="-127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13" name="직사각형 12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5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비즈니스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295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06488" y="1592317"/>
          <a:ext cx="5276850" cy="6432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6809"/>
                <a:gridCol w="4050041"/>
              </a:tblGrid>
              <a:tr h="3114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기업명</a:t>
                      </a:r>
                    </a:p>
                  </a:txBody>
                  <a:tcPr marL="91433" marR="91433" marT="45707" marB="45707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성공 포인트</a:t>
                      </a:r>
                    </a:p>
                  </a:txBody>
                  <a:tcPr marL="91433" marR="91433" marT="45707" marB="45707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67683">
                <a:tc>
                  <a:txBody>
                    <a:bodyPr/>
                    <a:lstStyle/>
                    <a:p>
                      <a:pPr marL="177800" indent="-4763" algn="l" latinLnBrk="0">
                        <a:buFont typeface="Arial" pitchFamily="34" charset="0"/>
                        <a:buNone/>
                      </a:pP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함께 일하는 세상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3" marR="91433" marT="45707" marB="45707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latinLnBrk="0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3" marR="91433" marT="45707" marB="45707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107">
                <a:tc>
                  <a:txBody>
                    <a:bodyPr/>
                    <a:lstStyle/>
                    <a:p>
                      <a:pPr marL="177800" indent="0" algn="l" latinLnBrk="0"/>
                      <a:r>
                        <a:rPr lang="ko-KR" altLang="en-US" sz="12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핸인핸</a:t>
                      </a: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3" marR="91433" marT="45707" marB="45707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3" marR="91433" marT="45707" marB="45707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278">
                <a:tc>
                  <a:txBody>
                    <a:bodyPr/>
                    <a:lstStyle/>
                    <a:p>
                      <a:pPr marL="177800" indent="0" algn="l" latinLnBrk="0"/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한국 컴퓨터 재생센터</a:t>
                      </a:r>
                    </a:p>
                  </a:txBody>
                  <a:tcPr marL="91433" marR="91433" marT="45707" marB="45707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3" marR="91433" marT="45707" marB="45707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pSp>
        <p:nvGrpSpPr>
          <p:cNvPr id="5" name="그룹 17"/>
          <p:cNvGrpSpPr>
            <a:grpSpLocks/>
          </p:cNvGrpSpPr>
          <p:nvPr/>
        </p:nvGrpSpPr>
        <p:grpSpPr bwMode="auto">
          <a:xfrm>
            <a:off x="278610" y="1158863"/>
            <a:ext cx="787395" cy="858807"/>
            <a:chOff x="733651" y="7372392"/>
            <a:chExt cx="786770" cy="860184"/>
          </a:xfrm>
        </p:grpSpPr>
        <p:sp>
          <p:nvSpPr>
            <p:cNvPr id="6" name="TextBox 5"/>
            <p:cNvSpPr txBox="1"/>
            <p:nvPr/>
          </p:nvSpPr>
          <p:spPr>
            <a:xfrm>
              <a:off x="733651" y="7677690"/>
              <a:ext cx="786770" cy="554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공공시장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진입을 위한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주요 역량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직사각형 8"/>
          <p:cNvSpPr/>
          <p:nvPr/>
        </p:nvSpPr>
        <p:spPr>
          <a:xfrm>
            <a:off x="1053093" y="1199725"/>
            <a:ext cx="544930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  <a:sym typeface="Wingdings 2"/>
              </a:rPr>
              <a:t> 각 </a:t>
            </a:r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  <a:sym typeface="Wingdings 2"/>
              </a:rPr>
              <a:t>사회적기업의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  <a:sym typeface="Wingdings 2"/>
              </a:rPr>
              <a:t> 성공 포인트를 적어보세요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Activity. </a:t>
            </a:r>
            <a:r>
              <a:rPr dirty="0" smtClean="0"/>
              <a:t>이야기 해봅시다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819BDB-D83F-4B47-83A1-C25BAE3DBD2A}" type="slidenum">
              <a:rPr lang="ko-KR" altLang="en-US" smtClean="0"/>
              <a:pPr>
                <a:defRPr/>
              </a:pPr>
              <a:t>296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388938" y="1235075"/>
            <a:ext cx="495300" cy="758825"/>
            <a:chOff x="1709010" y="7198056"/>
            <a:chExt cx="495327" cy="757901"/>
          </a:xfrm>
        </p:grpSpPr>
        <p:pic>
          <p:nvPicPr>
            <p:cNvPr id="302089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709010" y="7556394"/>
              <a:ext cx="495327" cy="39956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이야기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23" name="모서리가 둥근 직사각형 22"/>
          <p:cNvSpPr/>
          <p:nvPr/>
        </p:nvSpPr>
        <p:spPr>
          <a:xfrm>
            <a:off x="995363" y="1198563"/>
            <a:ext cx="5507037" cy="755650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latin typeface="+mn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098550" y="1223963"/>
            <a:ext cx="5284788" cy="614362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ko-KR" altLang="en-US" sz="1200" b="1" dirty="0">
                <a:latin typeface="+mn-ea"/>
                <a:ea typeface="+mn-ea"/>
              </a:rPr>
              <a:t>중간지원기관 활동가로서 </a:t>
            </a:r>
            <a:r>
              <a:rPr lang="ko-KR" altLang="en-US" sz="1200" b="1" dirty="0" err="1">
                <a:latin typeface="+mn-ea"/>
                <a:ea typeface="+mn-ea"/>
              </a:rPr>
              <a:t>사회적기업의</a:t>
            </a:r>
            <a:r>
              <a:rPr lang="ko-KR" altLang="en-US" sz="1200" b="1" dirty="0">
                <a:latin typeface="+mn-ea"/>
                <a:ea typeface="+mn-ea"/>
              </a:rPr>
              <a:t> 공공시장 개척을 지원하기 위해 어떤 노력을 해야 할까요</a:t>
            </a:r>
            <a:r>
              <a:rPr lang="en-US" altLang="ko-KR" sz="1200" b="1" dirty="0">
                <a:latin typeface="+mn-ea"/>
                <a:ea typeface="+mn-ea"/>
              </a:rPr>
              <a:t>?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  <p:extLst>
      <p:ext uri="{BB962C8B-B14F-4D97-AF65-F5344CB8AC3E}">
        <p14:creationId xmlns="" xmlns:p14="http://schemas.microsoft.com/office/powerpoint/2010/main" val="351119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6.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298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4198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58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오각형 26"/>
          <p:cNvSpPr/>
          <p:nvPr/>
        </p:nvSpPr>
        <p:spPr bwMode="auto">
          <a:xfrm>
            <a:off x="1049338" y="1290638"/>
            <a:ext cx="1156641" cy="865187"/>
          </a:xfrm>
          <a:prstGeom prst="homePlate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의제설정</a:t>
            </a:r>
          </a:p>
        </p:txBody>
      </p:sp>
      <p:sp>
        <p:nvSpPr>
          <p:cNvPr id="34" name="갈매기형 수장 33"/>
          <p:cNvSpPr/>
          <p:nvPr/>
        </p:nvSpPr>
        <p:spPr bwMode="auto">
          <a:xfrm>
            <a:off x="1851116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국내외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유사사례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연구</a:t>
            </a:r>
          </a:p>
        </p:txBody>
      </p:sp>
      <p:sp>
        <p:nvSpPr>
          <p:cNvPr id="35" name="갈매기형 수장 34"/>
          <p:cNvSpPr/>
          <p:nvPr/>
        </p:nvSpPr>
        <p:spPr bwMode="auto">
          <a:xfrm>
            <a:off x="291895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기획서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작성</a:t>
            </a:r>
          </a:p>
        </p:txBody>
      </p:sp>
      <p:sp>
        <p:nvSpPr>
          <p:cNvPr id="36" name="갈매기형 수장 35"/>
          <p:cNvSpPr/>
          <p:nvPr/>
        </p:nvSpPr>
        <p:spPr bwMode="auto">
          <a:xfrm>
            <a:off x="3993901" y="1290638"/>
            <a:ext cx="1453149" cy="865187"/>
          </a:xfrm>
          <a:prstGeom prst="chevron">
            <a:avLst/>
          </a:prstGeom>
          <a:solidFill>
            <a:srgbClr val="C0504D">
              <a:lumMod val="75000"/>
            </a:srgbClr>
          </a:solidFill>
          <a:ln w="76200">
            <a:solidFill>
              <a:srgbClr val="C0504D">
                <a:lumMod val="75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최종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보고서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작성</a:t>
            </a:r>
          </a:p>
        </p:txBody>
      </p:sp>
      <p:sp>
        <p:nvSpPr>
          <p:cNvPr id="37" name="갈매기형 수장 36"/>
          <p:cNvSpPr/>
          <p:nvPr/>
        </p:nvSpPr>
        <p:spPr bwMode="auto">
          <a:xfrm>
            <a:off x="5068853" y="1290638"/>
            <a:ext cx="1433547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최종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보고서</a:t>
            </a:r>
            <a:endParaRPr kumimoji="0" lang="en-US" altLang="ko-KR" sz="1200" dirty="0" smtClean="0">
              <a:solidFill>
                <a:sysClr val="window" lastClr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ysClr val="window" lastClr="FFFFFF"/>
                </a:solidFill>
              </a:rPr>
              <a:t>발표</a:t>
            </a:r>
            <a:endParaRPr kumimoji="0" lang="ko-KR" altLang="en-US" sz="1200" dirty="0">
              <a:solidFill>
                <a:sysClr val="window" lastClr="FFFFFF"/>
              </a:solidFill>
            </a:endParaRPr>
          </a:p>
        </p:txBody>
      </p:sp>
      <p:sp>
        <p:nvSpPr>
          <p:cNvPr id="41991" name="직사각형 28"/>
          <p:cNvSpPr>
            <a:spLocks noChangeArrowheads="1"/>
          </p:cNvSpPr>
          <p:nvPr/>
        </p:nvSpPr>
        <p:spPr bwMode="auto">
          <a:xfrm>
            <a:off x="1080918" y="2346325"/>
            <a:ext cx="5129213" cy="5929312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710680" y="2485231"/>
            <a:ext cx="16498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buNone/>
            </a:pPr>
            <a:r>
              <a:rPr lang="en-US" altLang="ko-KR" sz="1200" b="1" dirty="0" smtClean="0"/>
              <a:t>4</a:t>
            </a:r>
            <a:r>
              <a:rPr lang="ko-KR" altLang="en-US" sz="1200" b="1" dirty="0" smtClean="0"/>
              <a:t>단계</a:t>
            </a:r>
            <a:r>
              <a:rPr lang="en-US" altLang="ko-KR" sz="1200" b="1" dirty="0" smtClean="0"/>
              <a:t>: </a:t>
            </a:r>
            <a:r>
              <a:rPr lang="ko-KR" altLang="en-US" sz="1200" b="1" dirty="0" smtClean="0"/>
              <a:t>최종보고서 작성</a:t>
            </a:r>
            <a:endParaRPr lang="ko-KR" altLang="en-US" sz="1200" b="1" dirty="0"/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910138" y="2826543"/>
            <a:ext cx="78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작성자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소속지역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 rot="867957">
            <a:off x="5221288" y="2413000"/>
            <a:ext cx="1101725" cy="265113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Sample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437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869B71-0438-40DF-B940-869107FBC30F}" type="slidenum">
              <a:rPr lang="ko-KR" altLang="en-US" smtClean="0"/>
              <a:pPr>
                <a:defRPr/>
              </a:pPr>
              <a:t>299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95550" y="4483100"/>
            <a:ext cx="2143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latin typeface="+mj-ea"/>
                <a:ea typeface="+mj-ea"/>
              </a:rPr>
              <a:t>반갑습니다</a:t>
            </a:r>
            <a:r>
              <a:rPr lang="en-US" altLang="ko-KR" sz="3200" b="1" dirty="0">
                <a:latin typeface="+mj-ea"/>
                <a:ea typeface="+mj-ea"/>
              </a:rPr>
              <a:t>!</a:t>
            </a:r>
            <a:endParaRPr lang="ko-KR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dirty="0" err="1" smtClean="0"/>
              <a:t>다음</a:t>
            </a:r>
            <a:r>
              <a:rPr dirty="0" smtClean="0"/>
              <a:t> </a:t>
            </a:r>
            <a:r>
              <a:rPr dirty="0" err="1" smtClean="0"/>
              <a:t>시간</a:t>
            </a:r>
            <a:r>
              <a:rPr dirty="0" smtClean="0"/>
              <a:t> </a:t>
            </a:r>
            <a:r>
              <a:rPr dirty="0" err="1" smtClean="0"/>
              <a:t>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BE2E5A-DF88-4FC4-BE73-6BE27F28ED21}" type="slidenum">
              <a:rPr lang="ko-KR" altLang="en-US" smtClean="0"/>
              <a:pPr>
                <a:defRPr/>
              </a:pPr>
              <a:t>30</a:t>
            </a:fld>
            <a:endParaRPr lang="ko-KR" altLang="en-US" dirty="0"/>
          </a:p>
        </p:txBody>
      </p:sp>
      <p:sp>
        <p:nvSpPr>
          <p:cNvPr id="44037" name="TextBox 10"/>
          <p:cNvSpPr txBox="1">
            <a:spLocks noChangeArrowheads="1"/>
          </p:cNvSpPr>
          <p:nvPr/>
        </p:nvSpPr>
        <p:spPr bwMode="auto">
          <a:xfrm>
            <a:off x="946150" y="1173163"/>
            <a:ext cx="5437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 dirty="0" smtClean="0">
                <a:solidFill>
                  <a:srgbClr val="000000"/>
                </a:solidFill>
              </a:rPr>
              <a:t>학습자 교재의 모듈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2. </a:t>
            </a:r>
            <a:r>
              <a:rPr kumimoji="0" lang="ko-KR" altLang="en-US" sz="1200" dirty="0" err="1" smtClean="0">
                <a:solidFill>
                  <a:srgbClr val="000000"/>
                </a:solidFill>
              </a:rPr>
              <a:t>사회적경제운동의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사상과 실천 중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</a:t>
            </a:r>
            <a:r>
              <a:rPr kumimoji="0" lang="en-US" altLang="ko-KR" sz="1200" dirty="0">
                <a:solidFill>
                  <a:srgbClr val="000000"/>
                </a:solidFill>
              </a:rPr>
              <a:t>‘</a:t>
            </a:r>
            <a:r>
              <a:rPr kumimoji="0" lang="ko-KR" altLang="en-US" sz="1200" dirty="0">
                <a:solidFill>
                  <a:srgbClr val="000000"/>
                </a:solidFill>
              </a:rPr>
              <a:t>한국의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사회적경제의</a:t>
            </a:r>
            <a:r>
              <a:rPr kumimoji="0" lang="ko-KR" altLang="en-US" sz="1200" dirty="0">
                <a:solidFill>
                  <a:srgbClr val="000000"/>
                </a:solidFill>
              </a:rPr>
              <a:t> 사상과 실천의 발전과정</a:t>
            </a:r>
            <a:r>
              <a:rPr kumimoji="0" lang="en-US" altLang="ko-KR" sz="1200" dirty="0">
                <a:solidFill>
                  <a:srgbClr val="000000"/>
                </a:solidFill>
              </a:rPr>
              <a:t>’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과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‘</a:t>
            </a:r>
            <a:r>
              <a:rPr kumimoji="0" lang="ko-KR" altLang="en-US" sz="1200" dirty="0">
                <a:solidFill>
                  <a:srgbClr val="000000"/>
                </a:solidFill>
              </a:rPr>
              <a:t>프랑스 </a:t>
            </a:r>
            <a:r>
              <a:rPr kumimoji="0" lang="ko-KR" altLang="en-US" sz="1200" dirty="0" err="1">
                <a:solidFill>
                  <a:srgbClr val="000000"/>
                </a:solidFill>
              </a:rPr>
              <a:t>사회적경제의</a:t>
            </a:r>
            <a:r>
              <a:rPr kumimoji="0" lang="ko-KR" altLang="en-US" sz="1200" dirty="0">
                <a:solidFill>
                  <a:srgbClr val="000000"/>
                </a:solidFill>
              </a:rPr>
              <a:t> 사상과 실천의 변화과정</a:t>
            </a:r>
            <a:r>
              <a:rPr kumimoji="0" lang="en-US" altLang="ko-KR" sz="1200" dirty="0">
                <a:solidFill>
                  <a:srgbClr val="000000"/>
                </a:solidFill>
              </a:rPr>
              <a:t>’</a:t>
            </a:r>
            <a:r>
              <a:rPr kumimoji="0" lang="ko-KR" altLang="en-US" sz="1200" dirty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부분을 다음 시간까지 반드시 읽어오시기 바랍니다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</a:t>
            </a:r>
            <a:endParaRPr kumimoji="0" lang="ko-KR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53306" y="2063453"/>
            <a:ext cx="5449094" cy="6292271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946150" y="192057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 smtClean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4FF28D-CEBA-4E1C-B381-391BC1818122}" type="slidenum">
              <a:rPr lang="ko-KR" altLang="en-US" smtClean="0"/>
              <a:pPr>
                <a:defRPr/>
              </a:pPr>
              <a:t>300</a:t>
            </a:fld>
            <a:endParaRPr lang="ko-KR" altLang="en-US" dirty="0"/>
          </a:p>
        </p:txBody>
      </p:sp>
      <p:pic>
        <p:nvPicPr>
          <p:cNvPr id="296963" name="그림 3" descr="여럿이함ㄲ[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6858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mtClean="0">
                <a:latin typeface="Georgia" pitchFamily="18" charset="0"/>
              </a:rPr>
              <a:t>Module 7.</a:t>
            </a:r>
            <a:br>
              <a:rPr lang="en-US" altLang="ko-KR" smtClean="0">
                <a:latin typeface="Georgia" pitchFamily="18" charset="0"/>
              </a:rPr>
            </a:br>
            <a:r>
              <a:rPr lang="ko-KR" altLang="en-US" smtClean="0">
                <a:latin typeface="Georgia" pitchFamily="18" charset="0"/>
              </a:rPr>
              <a:t>공공시장 판로개척 지원</a:t>
            </a:r>
            <a:endParaRPr lang="ko-KR" altLang="en-US" smtClean="0"/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EF9262A8-FB6E-4068-AB15-633F010C11BE}" type="slidenum">
              <a:rPr lang="ko-KR" altLang="en-US"/>
              <a:pPr>
                <a:defRPr/>
              </a:pPr>
              <a:t>302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04D469-33D1-45E3-A8FF-99FD1959C56A}" type="slidenum">
              <a:rPr lang="ko-KR" altLang="en-US"/>
              <a:pPr>
                <a:defRPr/>
              </a:pPr>
              <a:t>303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99013" name="Content Placeholder 2"/>
          <p:cNvSpPr txBox="1">
            <a:spLocks/>
          </p:cNvSpPr>
          <p:nvPr/>
        </p:nvSpPr>
        <p:spPr bwMode="auto">
          <a:xfrm>
            <a:off x="509588" y="1825625"/>
            <a:ext cx="58451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buFont typeface="서울남산체 B" pitchFamily="18" charset="-127"/>
              <a:buAutoNum type="arabicPeriod"/>
            </a:pPr>
            <a:r>
              <a:rPr kumimoji="0" lang="ko-KR" altLang="en-US" sz="1400"/>
              <a:t>사회적경제 부문의 공공시장 판로개척을 위한 시장조사를 위해 지자체 예산 분석방법론을 활용할 수 있다</a:t>
            </a:r>
            <a:r>
              <a:rPr kumimoji="0" lang="en-US" altLang="ko-KR" sz="1400"/>
              <a:t>.</a:t>
            </a:r>
            <a:endParaRPr kumimoji="0" lang="en-US" altLang="ko-KR" sz="1400">
              <a:solidFill>
                <a:srgbClr val="000000"/>
              </a:solidFill>
            </a:endParaRPr>
          </a:p>
          <a:p>
            <a:pPr defTabSz="914400" eaLnBrk="1" latinLnBrk="0" hangingPunct="1">
              <a:buFont typeface="서울남산체 B" pitchFamily="18" charset="-127"/>
              <a:buAutoNum type="arabicPeriod"/>
            </a:pPr>
            <a:endParaRPr kumimoji="0" lang="ko-KR" altLang="en-US" sz="1400">
              <a:solidFill>
                <a:srgbClr val="000000"/>
              </a:solidFill>
            </a:endParaRP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99016" name="Content Placeholder 2"/>
          <p:cNvSpPr txBox="1">
            <a:spLocks/>
          </p:cNvSpPr>
          <p:nvPr/>
        </p:nvSpPr>
        <p:spPr bwMode="auto">
          <a:xfrm>
            <a:off x="509588" y="3783013"/>
            <a:ext cx="577215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Arial" pitchFamily="34" charset="0"/>
              <a:buAutoNum type="arabicPeriod"/>
            </a:pPr>
            <a:r>
              <a:rPr lang="ko-KR" altLang="en-US" sz="1400" dirty="0" smtClean="0"/>
              <a:t>공공시장 </a:t>
            </a:r>
            <a:r>
              <a:rPr lang="ko-KR" altLang="en-US" sz="1400" dirty="0"/>
              <a:t>조사분석 및 판로개척방안 </a:t>
            </a:r>
            <a:r>
              <a:rPr lang="ko-KR" altLang="en-US" sz="1400" dirty="0" smtClean="0"/>
              <a:t>수립</a:t>
            </a:r>
            <a:endParaRPr lang="en-US" altLang="ko-KR" sz="1400" dirty="0" smtClean="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 dirty="0" smtClean="0"/>
              <a:t>공공시장 개척을 위한 액션플랜 세우기</a:t>
            </a:r>
            <a:endParaRPr kumimoji="0" lang="en-US" altLang="ko-KR" sz="1400" dirty="0" smtClean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299020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3106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오늘 학습목표와 학습내용은 아래와 같습니다</a:t>
            </a:r>
            <a:r>
              <a:rPr lang="en-US" altLang="ko-KR" sz="1200"/>
              <a:t>. </a:t>
            </a:r>
            <a:endParaRPr lang="ko-KR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E11110F7-773B-472B-B4F2-F6C602AC66C2}" type="slidenum">
              <a:rPr lang="ko-KR" altLang="en-US" smtClean="0"/>
              <a:pPr>
                <a:defRPr/>
              </a:pPr>
              <a:t>304</a:t>
            </a:fld>
            <a:endParaRPr lang="ko-KR" altLang="en-US" dirty="0"/>
          </a:p>
        </p:txBody>
      </p:sp>
      <p:sp>
        <p:nvSpPr>
          <p:cNvPr id="5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 smtClean="0">
                <a:latin typeface="Georgia" pitchFamily="18" charset="0"/>
                <a:ea typeface="+mj-ea"/>
                <a:cs typeface="+mj-cs"/>
              </a:rPr>
              <a:t>1. </a:t>
            </a: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공공시장 조사</a:t>
            </a: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  <a:sym typeface="Wingdings 2"/>
              </a:rPr>
              <a:t>분석 및 판로개척 방안 수립</a:t>
            </a:r>
            <a:endParaRPr kumimoji="0" lang="ko-KR" altLang="en-US" sz="3600" b="1" dirty="0"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3EC694-84C7-462F-B57F-D7DE5E8A6752}" type="slidenum">
              <a:rPr lang="ko-KR" altLang="en-US" smtClean="0"/>
              <a:pPr>
                <a:defRPr/>
              </a:pPr>
              <a:t>305</a:t>
            </a:fld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104900" y="1433513"/>
            <a:ext cx="5219700" cy="276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Ⅰ. </a:t>
            </a:r>
            <a:r>
              <a:rPr lang="ko-KR" altLang="en-US" sz="1200" b="1" dirty="0">
                <a:latin typeface="+mn-ea"/>
                <a:ea typeface="+mn-ea"/>
              </a:rPr>
              <a:t>잠재적 수요 분석하기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39825" y="1809750"/>
            <a:ext cx="51181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1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자료의 분류 및 분석 절차</a:t>
            </a:r>
            <a:r>
              <a:rPr lang="en-US" altLang="ko-KR" sz="1200" dirty="0">
                <a:latin typeface="+mn-ea"/>
                <a:ea typeface="+mn-ea"/>
              </a:rPr>
              <a:t>,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원예산에서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latin typeface="+mn-ea"/>
                <a:ea typeface="+mn-ea"/>
              </a:rPr>
              <a:t> 사업을 추출하는 단계</a:t>
            </a:r>
            <a:endParaRPr lang="en-US" altLang="ko-KR" sz="1200" dirty="0">
              <a:latin typeface="+mn-ea"/>
              <a:ea typeface="+mn-ea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2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분석틀에 따른 </a:t>
            </a:r>
            <a:r>
              <a:rPr lang="ko-KR" altLang="en-US" sz="1200" dirty="0" err="1">
                <a:latin typeface="+mn-ea"/>
                <a:ea typeface="+mn-ea"/>
              </a:rPr>
              <a:t>재분류</a:t>
            </a:r>
            <a:r>
              <a:rPr lang="ko-KR" altLang="en-US" sz="1200" dirty="0">
                <a:latin typeface="+mn-ea"/>
                <a:ea typeface="+mn-ea"/>
              </a:rPr>
              <a:t> 예산의 입력단계</a:t>
            </a:r>
            <a:endParaRPr lang="en-US" altLang="ko-KR" sz="1200" dirty="0">
              <a:latin typeface="+mn-ea"/>
              <a:ea typeface="+mn-ea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3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입력된 자료의 분석단계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04900" y="3136900"/>
            <a:ext cx="5219700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Ⅱ. </a:t>
            </a:r>
            <a:r>
              <a:rPr lang="ko-KR" altLang="en-US" sz="1200" b="1" dirty="0">
                <a:latin typeface="+mn-ea"/>
                <a:ea typeface="+mn-ea"/>
              </a:rPr>
              <a:t>기존 공급시장 분석하기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39825" y="3552825"/>
            <a:ext cx="51181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1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잠재 수요 분석 리스트를 입력하기</a:t>
            </a:r>
            <a:endParaRPr lang="en-US" altLang="ko-KR" sz="1200" dirty="0">
              <a:latin typeface="+mn-ea"/>
              <a:ea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2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기존 공급 시장 조사하기</a:t>
            </a:r>
            <a:endParaRPr lang="en-US" altLang="ko-KR" sz="1200" dirty="0">
              <a:latin typeface="+mn-ea"/>
              <a:ea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3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시장 진입 가능성 진단하기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057275" y="1336675"/>
            <a:ext cx="5319713" cy="1568450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057275" y="3033713"/>
            <a:ext cx="5319713" cy="1574800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>
              <a:latin typeface="+mn-ea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4157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4158" name="그룹 17"/>
          <p:cNvGrpSpPr>
            <a:grpSpLocks/>
          </p:cNvGrpSpPr>
          <p:nvPr/>
        </p:nvGrpSpPr>
        <p:grpSpPr bwMode="auto">
          <a:xfrm>
            <a:off x="334963" y="1158875"/>
            <a:ext cx="674687" cy="858838"/>
            <a:chOff x="790197" y="7372392"/>
            <a:chExt cx="673682" cy="860102"/>
          </a:xfrm>
        </p:grpSpPr>
        <p:sp>
          <p:nvSpPr>
            <p:cNvPr id="27" name="TextBox 26"/>
            <p:cNvSpPr txBox="1"/>
            <p:nvPr/>
          </p:nvSpPr>
          <p:spPr>
            <a:xfrm>
              <a:off x="790197" y="7677641"/>
              <a:ext cx="673682" cy="5548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공공시장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조사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  <a:sym typeface="Wingdings 2"/>
                </a:rPr>
                <a:t>분석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  <a:sym typeface="Wingdings 2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절차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4160" name="그림 1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8FA4B1-31C7-4429-B3F7-30757A31C97F}" type="slidenum">
              <a:rPr lang="ko-KR" altLang="en-US" smtClean="0"/>
              <a:pPr>
                <a:defRPr/>
              </a:pPr>
              <a:t>306</a:t>
            </a:fld>
            <a:endParaRPr lang="ko-KR" altLang="en-US" dirty="0"/>
          </a:p>
        </p:txBody>
      </p:sp>
      <p:grpSp>
        <p:nvGrpSpPr>
          <p:cNvPr id="305155" name="그룹 24"/>
          <p:cNvGrpSpPr>
            <a:grpSpLocks/>
          </p:cNvGrpSpPr>
          <p:nvPr/>
        </p:nvGrpSpPr>
        <p:grpSpPr bwMode="auto">
          <a:xfrm>
            <a:off x="395288" y="1268413"/>
            <a:ext cx="465137" cy="604837"/>
            <a:chOff x="1716162" y="7198056"/>
            <a:chExt cx="465136" cy="604265"/>
          </a:xfrm>
        </p:grpSpPr>
        <p:pic>
          <p:nvPicPr>
            <p:cNvPr id="305164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735212" y="7556492"/>
              <a:ext cx="442911" cy="24582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46150" y="1244600"/>
            <a:ext cx="5556250" cy="276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Ⅰ. </a:t>
            </a:r>
            <a:r>
              <a:rPr lang="ko-KR" altLang="en-US" sz="1200" b="1" dirty="0">
                <a:latin typeface="+mn-ea"/>
                <a:ea typeface="+mn-ea"/>
              </a:rPr>
              <a:t>잠재적 수요 분석하기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1563" y="1579563"/>
            <a:ext cx="5091112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1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자료의 분류 및 분석 절차</a:t>
            </a:r>
            <a:r>
              <a:rPr lang="en-US" altLang="ko-KR" sz="1200" dirty="0">
                <a:latin typeface="+mn-ea"/>
                <a:ea typeface="+mn-ea"/>
              </a:rPr>
              <a:t>,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원예산에서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사회적기업</a:t>
            </a:r>
            <a:r>
              <a:rPr lang="ko-KR" altLang="en-US" sz="1200" dirty="0">
                <a:latin typeface="+mn-ea"/>
                <a:ea typeface="+mn-ea"/>
              </a:rPr>
              <a:t> 사업을 추출하는 단계</a:t>
            </a:r>
            <a:endParaRPr lang="en-US" altLang="ko-KR" sz="1200" dirty="0">
              <a:latin typeface="+mn-ea"/>
              <a:ea typeface="+mn-ea"/>
            </a:endParaRPr>
          </a:p>
        </p:txBody>
      </p:sp>
      <p:pic>
        <p:nvPicPr>
          <p:cNvPr id="305158" name="_x90504064" descr="EMB000011380f6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416"/>
          <a:stretch>
            <a:fillRect/>
          </a:stretch>
        </p:blipFill>
        <p:spPr bwMode="auto">
          <a:xfrm>
            <a:off x="1069975" y="2303463"/>
            <a:ext cx="5297488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292225" y="1903413"/>
            <a:ext cx="3805238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 </a:t>
            </a:r>
            <a:r>
              <a:rPr lang="ko-KR" altLang="en-US" sz="1200" b="1" i="1" dirty="0">
                <a:latin typeface="+mn-ea"/>
                <a:ea typeface="+mn-ea"/>
              </a:rPr>
              <a:t>아래 </a:t>
            </a:r>
            <a:r>
              <a:rPr lang="ko-KR" altLang="en-US" sz="1200" b="1" i="1" dirty="0" err="1">
                <a:latin typeface="+mn-ea"/>
                <a:ea typeface="+mn-ea"/>
              </a:rPr>
              <a:t>원예산서에서</a:t>
            </a:r>
            <a:r>
              <a:rPr lang="ko-KR" altLang="en-US" sz="1200" b="1" i="1" dirty="0">
                <a:latin typeface="+mn-ea"/>
                <a:ea typeface="+mn-ea"/>
              </a:rPr>
              <a:t> </a:t>
            </a:r>
            <a:r>
              <a:rPr lang="ko-KR" altLang="en-US" sz="1200" b="1" i="1" dirty="0" err="1">
                <a:latin typeface="+mn-ea"/>
                <a:ea typeface="+mn-ea"/>
              </a:rPr>
              <a:t>사회적기업</a:t>
            </a:r>
            <a:r>
              <a:rPr lang="ko-KR" altLang="en-US" sz="1200" b="1" i="1" dirty="0">
                <a:latin typeface="+mn-ea"/>
                <a:ea typeface="+mn-ea"/>
              </a:rPr>
              <a:t> 관련 사업을 찾아보세요</a:t>
            </a:r>
            <a:r>
              <a:rPr lang="en-US" altLang="ko-KR" sz="1200" b="1" i="1" dirty="0">
                <a:latin typeface="+mn-ea"/>
                <a:ea typeface="+mn-ea"/>
              </a:rPr>
              <a:t>.</a:t>
            </a:r>
          </a:p>
        </p:txBody>
      </p:sp>
      <p:sp>
        <p:nvSpPr>
          <p:cNvPr id="17" name="모서리가 접힌 도형 16"/>
          <p:cNvSpPr/>
          <p:nvPr/>
        </p:nvSpPr>
        <p:spPr>
          <a:xfrm>
            <a:off x="1071563" y="4927600"/>
            <a:ext cx="5091112" cy="100012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292225" y="5141913"/>
            <a:ext cx="48704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2060"/>
                </a:solidFill>
                <a:latin typeface="+mn-ea"/>
                <a:ea typeface="+mn-ea"/>
              </a:rPr>
              <a:t>구로구 예산서는 구청 홈페이지 </a:t>
            </a:r>
            <a:r>
              <a:rPr lang="en-US" altLang="ko-KR" sz="1200" dirty="0">
                <a:solidFill>
                  <a:srgbClr val="002060"/>
                </a:solidFill>
                <a:latin typeface="+mn-ea"/>
                <a:ea typeface="+mn-ea"/>
              </a:rPr>
              <a:t>(http://www.guro.go.kr)</a:t>
            </a:r>
            <a:r>
              <a:rPr lang="ko-KR" altLang="en-US" sz="1200" dirty="0">
                <a:solidFill>
                  <a:srgbClr val="002060"/>
                </a:solidFill>
                <a:latin typeface="+mn-ea"/>
                <a:ea typeface="+mn-ea"/>
              </a:rPr>
              <a:t>에서 확인 가능하며</a:t>
            </a:r>
            <a:r>
              <a:rPr lang="en-US" altLang="ko-KR" sz="1200" dirty="0">
                <a:solidFill>
                  <a:srgbClr val="002060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srgbClr val="002060"/>
                </a:solidFill>
                <a:latin typeface="+mn-ea"/>
                <a:ea typeface="+mn-ea"/>
              </a:rPr>
              <a:t>부서별로 제시된 세부사업 </a:t>
            </a:r>
            <a:r>
              <a:rPr lang="ko-KR" altLang="en-US" sz="1200" dirty="0" err="1">
                <a:solidFill>
                  <a:srgbClr val="002060"/>
                </a:solidFill>
                <a:latin typeface="+mn-ea"/>
                <a:ea typeface="+mn-ea"/>
              </a:rPr>
              <a:t>예산서를</a:t>
            </a:r>
            <a:r>
              <a:rPr lang="ko-KR" altLang="en-US" sz="1200" dirty="0">
                <a:solidFill>
                  <a:srgbClr val="002060"/>
                </a:solidFill>
                <a:latin typeface="+mn-ea"/>
                <a:ea typeface="+mn-ea"/>
              </a:rPr>
              <a:t> 활용하면 된다</a:t>
            </a:r>
            <a:r>
              <a:rPr lang="en-US" altLang="ko-KR" sz="1200" dirty="0">
                <a:solidFill>
                  <a:srgbClr val="002060"/>
                </a:solidFill>
                <a:latin typeface="+mn-ea"/>
                <a:ea typeface="+mn-ea"/>
              </a:rPr>
              <a:t>.</a:t>
            </a:r>
          </a:p>
        </p:txBody>
      </p:sp>
      <p:pic>
        <p:nvPicPr>
          <p:cNvPr id="305162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88" y="4713288"/>
            <a:ext cx="4476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 bwMode="auto">
          <a:xfrm>
            <a:off x="1071563" y="5634038"/>
            <a:ext cx="5422900" cy="2784475"/>
          </a:xfrm>
          <a:prstGeom prst="roundRect">
            <a:avLst>
              <a:gd name="adj" fmla="val 421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13D503-4BD9-4051-A205-3B7799ACD42B}" type="slidenum">
              <a:rPr lang="ko-KR" altLang="en-US" smtClean="0"/>
              <a:pPr>
                <a:defRPr/>
              </a:pPr>
              <a:t>307</a:t>
            </a:fld>
            <a:endParaRPr lang="ko-KR" altLang="en-US" dirty="0"/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222375" y="2376488"/>
          <a:ext cx="5280025" cy="2411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0003"/>
                <a:gridCol w="718831"/>
                <a:gridCol w="601176"/>
                <a:gridCol w="660003"/>
                <a:gridCol w="660003"/>
                <a:gridCol w="660003"/>
                <a:gridCol w="556234"/>
                <a:gridCol w="763772"/>
              </a:tblGrid>
              <a:tr h="5259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부서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단위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사업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세부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사업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편성목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예산액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예산</a:t>
                      </a:r>
                      <a:endParaRPr lang="en-US" altLang="ko-KR" sz="1200" dirty="0" smtClean="0"/>
                    </a:p>
                    <a:p>
                      <a:pPr algn="ctr" latinLnBrk="1"/>
                      <a:r>
                        <a:rPr lang="ko-KR" altLang="en-US" sz="1200" dirty="0" smtClean="0"/>
                        <a:t>성격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종류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상품코드</a:t>
                      </a:r>
                      <a:endParaRPr lang="ko-KR" altLang="en-US" sz="1200" dirty="0"/>
                    </a:p>
                  </a:txBody>
                  <a:tcPr marL="91442" marR="91442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42748"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</a:tr>
              <a:tr h="942748"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 marL="91442" marR="91442" marT="45716" marB="45716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marL="91442" marR="91442" marT="45716" marB="45716"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362325" y="4794250"/>
            <a:ext cx="976313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b="1" dirty="0">
                <a:latin typeface="+mn-ea"/>
                <a:ea typeface="+mn-ea"/>
              </a:rPr>
              <a:t>[</a:t>
            </a:r>
            <a:r>
              <a:rPr lang="ko-KR" altLang="en-US" sz="1200" b="1" dirty="0">
                <a:latin typeface="+mn-ea"/>
                <a:ea typeface="+mn-ea"/>
              </a:rPr>
              <a:t>수요분석틀</a:t>
            </a:r>
            <a:r>
              <a:rPr lang="en-US" altLang="ko-KR" sz="1200" b="1" dirty="0">
                <a:latin typeface="+mn-ea"/>
                <a:ea typeface="+mn-ea"/>
              </a:rPr>
              <a:t>]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713" y="1889125"/>
            <a:ext cx="3846512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 </a:t>
            </a:r>
            <a:r>
              <a:rPr lang="en-US" altLang="ko-KR" sz="1200" b="1" i="1" dirty="0">
                <a:latin typeface="+mn-ea"/>
                <a:ea typeface="+mn-ea"/>
              </a:rPr>
              <a:t>1</a:t>
            </a:r>
            <a:r>
              <a:rPr lang="ko-KR" altLang="en-US" sz="1200" b="1" i="1" dirty="0">
                <a:latin typeface="+mn-ea"/>
                <a:ea typeface="+mn-ea"/>
              </a:rPr>
              <a:t>단계에서 분류된 사업을 엑셀분석틀에 입력해보세요</a:t>
            </a:r>
            <a:r>
              <a:rPr lang="en-US" altLang="ko-KR" sz="1200" b="1" i="1" dirty="0">
                <a:latin typeface="+mn-ea"/>
                <a:ea typeface="+mn-ea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6150" y="1244600"/>
            <a:ext cx="5556250" cy="276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Ⅰ. </a:t>
            </a:r>
            <a:r>
              <a:rPr lang="ko-KR" altLang="en-US" sz="1200" b="1" dirty="0">
                <a:latin typeface="+mn-ea"/>
                <a:ea typeface="+mn-ea"/>
              </a:rPr>
              <a:t>잠재적 수요 분석하기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71563" y="1579563"/>
            <a:ext cx="3036887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2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분석틀에 따른 </a:t>
            </a:r>
            <a:r>
              <a:rPr lang="ko-KR" altLang="en-US" sz="1200" dirty="0" err="1">
                <a:latin typeface="+mn-ea"/>
                <a:ea typeface="+mn-ea"/>
              </a:rPr>
              <a:t>재분류</a:t>
            </a:r>
            <a:r>
              <a:rPr lang="ko-KR" altLang="en-US" sz="1200" dirty="0">
                <a:latin typeface="+mn-ea"/>
                <a:ea typeface="+mn-ea"/>
              </a:rPr>
              <a:t> 예산의 입력단계</a:t>
            </a:r>
          </a:p>
        </p:txBody>
      </p:sp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graphicFrame>
        <p:nvGraphicFramePr>
          <p:cNvPr id="23" name="표 22"/>
          <p:cNvGraphicFramePr>
            <a:graphicFrameLocks noGrp="1"/>
          </p:cNvGraphicFramePr>
          <p:nvPr/>
        </p:nvGraphicFramePr>
        <p:xfrm>
          <a:off x="1255713" y="6053138"/>
          <a:ext cx="5127625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4604"/>
                <a:gridCol w="850482"/>
                <a:gridCol w="928946"/>
                <a:gridCol w="928945"/>
                <a:gridCol w="769282"/>
                <a:gridCol w="795366"/>
              </a:tblGrid>
              <a:tr h="2591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부서</a:t>
                      </a:r>
                      <a:endParaRPr lang="ko-KR" altLang="en-US" sz="1100" dirty="0"/>
                    </a:p>
                  </a:txBody>
                  <a:tcPr marL="91443" marR="91443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단위사업</a:t>
                      </a:r>
                      <a:endParaRPr lang="ko-KR" altLang="en-US" sz="1100" dirty="0"/>
                    </a:p>
                  </a:txBody>
                  <a:tcPr marL="91443" marR="91443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세부사업</a:t>
                      </a:r>
                      <a:endParaRPr lang="ko-KR" altLang="en-US" sz="1100" dirty="0"/>
                    </a:p>
                  </a:txBody>
                  <a:tcPr marL="91443" marR="91443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편성목</a:t>
                      </a:r>
                      <a:endParaRPr lang="ko-KR" altLang="en-US" sz="1100" dirty="0"/>
                    </a:p>
                  </a:txBody>
                  <a:tcPr marL="91443" marR="91443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예산액</a:t>
                      </a:r>
                      <a:endParaRPr lang="ko-KR" altLang="en-US" sz="1100" dirty="0"/>
                    </a:p>
                  </a:txBody>
                  <a:tcPr marL="91443" marR="91443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상품코드</a:t>
                      </a:r>
                      <a:endParaRPr lang="ko-KR" altLang="en-US" sz="1100" dirty="0"/>
                    </a:p>
                  </a:txBody>
                  <a:tcPr marL="91443" marR="91443" marT="45734" marB="45734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4813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교육지원과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평생학습도시조성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err="1" smtClean="0"/>
                        <a:t>인프라및</a:t>
                      </a:r>
                      <a:r>
                        <a:rPr lang="ko-KR" altLang="en-US" sz="1100" dirty="0" smtClean="0"/>
                        <a:t> 네트워크구축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err="1" smtClean="0"/>
                        <a:t>평새학습동아리지원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100" dirty="0" smtClean="0"/>
                        <a:t>16380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100" dirty="0" smtClean="0"/>
                        <a:t>g12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</a:tr>
              <a:tr h="624813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노인청소년과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노인복지증진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err="1" smtClean="0"/>
                        <a:t>노인복지관우영지원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프로그램강사료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100" dirty="0" smtClean="0"/>
                        <a:t>54000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100" dirty="0" smtClean="0"/>
                        <a:t>G12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</a:tr>
              <a:tr h="624813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노인청소년과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어르신사회활동지원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어르신행사지원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100" dirty="0" smtClean="0"/>
                        <a:t>경로당 지도자교육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100" dirty="0" smtClean="0"/>
                        <a:t>5000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100" dirty="0" smtClean="0"/>
                        <a:t>G12</a:t>
                      </a:r>
                      <a:endParaRPr lang="ko-KR" altLang="en-US" sz="1100" dirty="0"/>
                    </a:p>
                  </a:txBody>
                  <a:tcPr marL="91443" marR="91443" marT="45734" marB="45734" anchor="ctr"/>
                </a:tc>
              </a:tr>
            </a:tbl>
          </a:graphicData>
        </a:graphic>
      </p:graphicFrame>
      <p:sp>
        <p:nvSpPr>
          <p:cNvPr id="24" name="모서리가 둥근 직사각형 23"/>
          <p:cNvSpPr/>
          <p:nvPr/>
        </p:nvSpPr>
        <p:spPr>
          <a:xfrm>
            <a:off x="946150" y="5501951"/>
            <a:ext cx="2160240" cy="24819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  <a:latin typeface="Georgia" pitchFamily="18" charset="0"/>
              </a:rPr>
              <a:t>Sample</a:t>
            </a:r>
            <a:endParaRPr lang="ko-KR" altLang="en-US" sz="1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pSp>
        <p:nvGrpSpPr>
          <p:cNvPr id="306263" name="그룹 24"/>
          <p:cNvGrpSpPr>
            <a:grpSpLocks/>
          </p:cNvGrpSpPr>
          <p:nvPr/>
        </p:nvGrpSpPr>
        <p:grpSpPr bwMode="auto">
          <a:xfrm>
            <a:off x="395288" y="1268413"/>
            <a:ext cx="465137" cy="604837"/>
            <a:chOff x="1716162" y="7198056"/>
            <a:chExt cx="465136" cy="604265"/>
          </a:xfrm>
        </p:grpSpPr>
        <p:pic>
          <p:nvPicPr>
            <p:cNvPr id="306264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1735212" y="7556492"/>
              <a:ext cx="442911" cy="24582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DEA368-6105-4B9B-964B-0F45EEFE2D02}" type="slidenum">
              <a:rPr lang="ko-KR" altLang="en-US" smtClean="0"/>
              <a:pPr>
                <a:defRPr/>
              </a:pPr>
              <a:t>308</a:t>
            </a:fld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4738" y="1857375"/>
            <a:ext cx="54276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 입력된 자료를 내용과 </a:t>
            </a:r>
            <a:r>
              <a:rPr lang="ko-KR" altLang="en-US" sz="1200" b="1" i="1" dirty="0" err="1">
                <a:latin typeface="+mn-ea"/>
                <a:ea typeface="+mn-ea"/>
                <a:sym typeface="Wingdings 2"/>
              </a:rPr>
              <a:t>코드별로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 세분화하여 시장 진입 가능한 품목을 도출해보세요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.</a:t>
            </a:r>
            <a:endParaRPr lang="en-US" altLang="ko-KR" sz="1200" b="1" i="1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6150" y="1244600"/>
            <a:ext cx="5556250" cy="276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Ⅰ. </a:t>
            </a:r>
            <a:r>
              <a:rPr lang="ko-KR" altLang="en-US" sz="1200" b="1" dirty="0">
                <a:latin typeface="+mn-ea"/>
                <a:ea typeface="+mn-ea"/>
              </a:rPr>
              <a:t>잠재적 수요 분석하기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1563" y="1579563"/>
            <a:ext cx="2101850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3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입력된 자료의 분석단계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085850" y="2525713"/>
            <a:ext cx="5416550" cy="3338512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1339850" y="2859088"/>
          <a:ext cx="4902200" cy="2868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2200"/>
              </a:tblGrid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577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44" marR="91444" marT="42199" marB="42199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226" name="그림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24082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27" name="그룹 24"/>
          <p:cNvGrpSpPr>
            <a:grpSpLocks/>
          </p:cNvGrpSpPr>
          <p:nvPr/>
        </p:nvGrpSpPr>
        <p:grpSpPr bwMode="auto">
          <a:xfrm>
            <a:off x="395288" y="1268413"/>
            <a:ext cx="465137" cy="604837"/>
            <a:chOff x="1716162" y="7198056"/>
            <a:chExt cx="465136" cy="604265"/>
          </a:xfrm>
        </p:grpSpPr>
        <p:pic>
          <p:nvPicPr>
            <p:cNvPr id="307228" name="그림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735212" y="7556492"/>
              <a:ext cx="442911" cy="24582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3D0D17-0C70-41DB-84EF-DFB39384F17A}" type="slidenum">
              <a:rPr lang="ko-KR" altLang="en-US" smtClean="0"/>
              <a:pPr>
                <a:defRPr/>
              </a:pPr>
              <a:t>309</a:t>
            </a:fld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023858" y="1771998"/>
            <a:ext cx="5312182" cy="4208865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03500" y="1917700"/>
            <a:ext cx="223043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400" b="1" dirty="0">
                <a:latin typeface="+mn-ea"/>
                <a:ea typeface="+mn-ea"/>
              </a:rPr>
              <a:t>교육문화 사업분야 예산분석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2850" y="2341563"/>
            <a:ext cx="5170488" cy="32924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ko-KR" altLang="en-US" sz="1200" dirty="0">
                <a:latin typeface="+mn-ea"/>
                <a:ea typeface="+mn-ea"/>
              </a:rPr>
              <a:t>해당 사업 </a:t>
            </a:r>
            <a:r>
              <a:rPr lang="en-US" altLang="ko-KR" sz="1200" dirty="0">
                <a:latin typeface="+mn-ea"/>
                <a:ea typeface="+mn-ea"/>
              </a:rPr>
              <a:t>59</a:t>
            </a:r>
            <a:r>
              <a:rPr lang="ko-KR" altLang="en-US" sz="1200" dirty="0">
                <a:latin typeface="+mn-ea"/>
                <a:ea typeface="+mn-ea"/>
              </a:rPr>
              <a:t>개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ko-KR" altLang="en-US" sz="1200" dirty="0">
                <a:latin typeface="+mn-ea"/>
                <a:ea typeface="+mn-ea"/>
              </a:rPr>
              <a:t>해당 부서 </a:t>
            </a:r>
            <a:r>
              <a:rPr lang="en-US" altLang="ko-KR" sz="1200" dirty="0">
                <a:latin typeface="+mn-ea"/>
                <a:ea typeface="+mn-ea"/>
              </a:rPr>
              <a:t>17</a:t>
            </a:r>
            <a:r>
              <a:rPr lang="ko-KR" altLang="en-US" sz="1200" dirty="0">
                <a:latin typeface="+mn-ea"/>
                <a:ea typeface="+mn-ea"/>
              </a:rPr>
              <a:t>개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ko-KR" altLang="en-US" sz="1200" dirty="0">
                <a:latin typeface="+mn-ea"/>
                <a:ea typeface="+mn-ea"/>
              </a:rPr>
              <a:t>예산</a:t>
            </a:r>
            <a:r>
              <a:rPr lang="en-US" altLang="ko-KR" sz="1200" dirty="0">
                <a:latin typeface="+mn-ea"/>
                <a:ea typeface="+mn-ea"/>
              </a:rPr>
              <a:t>: 275</a:t>
            </a:r>
            <a:r>
              <a:rPr lang="ko-KR" altLang="en-US" sz="1200" dirty="0">
                <a:latin typeface="+mn-ea"/>
                <a:ea typeface="+mn-ea"/>
              </a:rPr>
              <a:t>억 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일반 회계 </a:t>
            </a:r>
            <a:r>
              <a:rPr lang="en-US" altLang="ko-KR" sz="1200" dirty="0">
                <a:latin typeface="+mn-ea"/>
                <a:ea typeface="+mn-ea"/>
              </a:rPr>
              <a:t>8%)</a:t>
            </a: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ko-KR" altLang="en-US" sz="1200" dirty="0">
                <a:latin typeface="+mn-ea"/>
                <a:ea typeface="+mn-ea"/>
              </a:rPr>
              <a:t>예산 분석 결과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 - </a:t>
            </a:r>
            <a:r>
              <a:rPr lang="ko-KR" altLang="en-US" sz="1200" dirty="0">
                <a:latin typeface="+mn-ea"/>
                <a:ea typeface="+mn-ea"/>
              </a:rPr>
              <a:t>예산 분석에서의 전문성 필요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 - </a:t>
            </a:r>
            <a:r>
              <a:rPr lang="ko-KR" altLang="en-US" sz="1200" dirty="0">
                <a:latin typeface="+mn-ea"/>
                <a:ea typeface="+mn-ea"/>
              </a:rPr>
              <a:t>자기 분야의 정책에 민감해야 할 것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 - </a:t>
            </a:r>
            <a:r>
              <a:rPr lang="ko-KR" altLang="en-US" sz="1200" dirty="0">
                <a:latin typeface="+mn-ea"/>
                <a:ea typeface="+mn-ea"/>
              </a:rPr>
              <a:t>공급처의 역량을 먼저 알아야 함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 - ‘</a:t>
            </a:r>
            <a:r>
              <a:rPr lang="ko-KR" altLang="en-US" sz="1200" dirty="0">
                <a:latin typeface="+mn-ea"/>
                <a:ea typeface="+mn-ea"/>
              </a:rPr>
              <a:t>시설</a:t>
            </a:r>
            <a:r>
              <a:rPr lang="en-US" altLang="ko-KR" sz="1200" dirty="0">
                <a:latin typeface="+mn-ea"/>
                <a:ea typeface="+mn-ea"/>
              </a:rPr>
              <a:t>’</a:t>
            </a:r>
            <a:r>
              <a:rPr lang="ko-KR" altLang="en-US" sz="1200" dirty="0">
                <a:latin typeface="+mn-ea"/>
                <a:ea typeface="+mn-ea"/>
              </a:rPr>
              <a:t>에 집중된 사업이 많아 시설 안 </a:t>
            </a:r>
            <a:r>
              <a:rPr lang="en-US" altLang="ko-KR" sz="1200" dirty="0">
                <a:latin typeface="+mn-ea"/>
                <a:ea typeface="+mn-ea"/>
              </a:rPr>
              <a:t>‘</a:t>
            </a:r>
            <a:r>
              <a:rPr lang="ko-KR" altLang="en-US" sz="1200" dirty="0" err="1">
                <a:latin typeface="+mn-ea"/>
                <a:ea typeface="+mn-ea"/>
              </a:rPr>
              <a:t>콘텐츠</a:t>
            </a:r>
            <a:r>
              <a:rPr lang="en-US" altLang="ko-KR" sz="1200" dirty="0">
                <a:latin typeface="+mn-ea"/>
                <a:ea typeface="+mn-ea"/>
              </a:rPr>
              <a:t>’</a:t>
            </a:r>
            <a:r>
              <a:rPr lang="ko-KR" altLang="en-US" sz="1200" dirty="0">
                <a:latin typeface="+mn-ea"/>
                <a:ea typeface="+mn-ea"/>
              </a:rPr>
              <a:t>에 전략적 접근 시 승산 가능성 큼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 - </a:t>
            </a:r>
            <a:r>
              <a:rPr lang="ko-KR" altLang="en-US" sz="1200" dirty="0">
                <a:latin typeface="+mn-ea"/>
                <a:ea typeface="+mn-ea"/>
              </a:rPr>
              <a:t>지역 사회에 의미 있는 사업으로 제안 준비</a:t>
            </a:r>
            <a:endParaRPr lang="en-US" altLang="ko-KR" sz="1200" dirty="0">
              <a:latin typeface="+mn-ea"/>
              <a:ea typeface="+mn-ea"/>
            </a:endParaRPr>
          </a:p>
          <a:p>
            <a:pPr marL="228600" indent="-228600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 - </a:t>
            </a:r>
            <a:r>
              <a:rPr lang="ko-KR" altLang="en-US" sz="1200" dirty="0" err="1">
                <a:latin typeface="+mn-ea"/>
                <a:ea typeface="+mn-ea"/>
              </a:rPr>
              <a:t>파트너쉽</a:t>
            </a:r>
            <a:r>
              <a:rPr lang="ko-KR" altLang="en-US" sz="1200" dirty="0">
                <a:latin typeface="+mn-ea"/>
                <a:ea typeface="+mn-ea"/>
              </a:rPr>
              <a:t> 필요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복지</a:t>
            </a:r>
            <a:r>
              <a:rPr lang="en-US" altLang="ko-KR" sz="1200" dirty="0">
                <a:latin typeface="+mn-ea"/>
                <a:ea typeface="+mn-ea"/>
              </a:rPr>
              <a:t>+</a:t>
            </a:r>
            <a:r>
              <a:rPr lang="ko-KR" altLang="en-US" sz="1200" dirty="0">
                <a:latin typeface="+mn-ea"/>
                <a:ea typeface="+mn-ea"/>
              </a:rPr>
              <a:t>교육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복지</a:t>
            </a:r>
            <a:r>
              <a:rPr lang="en-US" altLang="ko-KR" sz="1200" dirty="0">
                <a:latin typeface="+mn-ea"/>
                <a:ea typeface="+mn-ea"/>
              </a:rPr>
              <a:t>+</a:t>
            </a:r>
            <a:r>
              <a:rPr lang="ko-KR" altLang="en-US" sz="1200" dirty="0">
                <a:latin typeface="+mn-ea"/>
                <a:ea typeface="+mn-ea"/>
              </a:rPr>
              <a:t>제조</a:t>
            </a:r>
          </a:p>
        </p:txBody>
      </p:sp>
      <p:grpSp>
        <p:nvGrpSpPr>
          <p:cNvPr id="308233" name="그룹 17"/>
          <p:cNvGrpSpPr>
            <a:grpSpLocks/>
          </p:cNvGrpSpPr>
          <p:nvPr/>
        </p:nvGrpSpPr>
        <p:grpSpPr bwMode="auto">
          <a:xfrm>
            <a:off x="352425" y="1158875"/>
            <a:ext cx="639763" cy="704850"/>
            <a:chOff x="807031" y="7372392"/>
            <a:chExt cx="640013" cy="705980"/>
          </a:xfrm>
        </p:grpSpPr>
        <p:sp>
          <p:nvSpPr>
            <p:cNvPr id="9" name="TextBox 8"/>
            <p:cNvSpPr txBox="1"/>
            <p:nvPr/>
          </p:nvSpPr>
          <p:spPr>
            <a:xfrm>
              <a:off x="807031" y="7677681"/>
              <a:ext cx="640013" cy="400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예산분석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Sample</a:t>
              </a:r>
            </a:p>
          </p:txBody>
        </p:sp>
        <p:pic>
          <p:nvPicPr>
            <p:cNvPr id="308236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946150" y="1244600"/>
            <a:ext cx="5556250" cy="276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Ⅰ. </a:t>
            </a:r>
            <a:r>
              <a:rPr lang="ko-KR" altLang="en-US" sz="1200" b="1" dirty="0">
                <a:latin typeface="+mn-ea"/>
                <a:ea typeface="+mn-ea"/>
              </a:rPr>
              <a:t>잠재적 수요 분석하기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9C2052-CB6E-4C21-93F2-163E88B1B986}" type="slidenum">
              <a:rPr lang="ko-KR" altLang="en-US" smtClean="0"/>
              <a:pPr>
                <a:defRPr/>
              </a:pPr>
              <a:t>31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F35527-6637-41BA-B170-BDB82B189CEF}" type="slidenum">
              <a:rPr lang="ko-KR" altLang="en-US" smtClean="0"/>
              <a:pPr>
                <a:defRPr/>
              </a:pPr>
              <a:t>310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6150" y="1268413"/>
            <a:ext cx="5556250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Ⅱ. </a:t>
            </a:r>
            <a:r>
              <a:rPr lang="ko-KR" altLang="en-US" sz="1200" b="1" dirty="0">
                <a:latin typeface="+mn-ea"/>
                <a:ea typeface="+mn-ea"/>
              </a:rPr>
              <a:t>기존 공급시장 분석하기</a:t>
            </a:r>
          </a:p>
        </p:txBody>
      </p:sp>
      <p:grpSp>
        <p:nvGrpSpPr>
          <p:cNvPr id="309253" name="그룹 15"/>
          <p:cNvGrpSpPr>
            <a:grpSpLocks/>
          </p:cNvGrpSpPr>
          <p:nvPr/>
        </p:nvGrpSpPr>
        <p:grpSpPr bwMode="auto">
          <a:xfrm>
            <a:off x="1090613" y="1916113"/>
            <a:ext cx="5175250" cy="3214687"/>
            <a:chOff x="1692275" y="2276872"/>
            <a:chExt cx="5560447" cy="3672408"/>
          </a:xfrm>
        </p:grpSpPr>
        <p:sp>
          <p:nvSpPr>
            <p:cNvPr id="5" name="직사각형 4"/>
            <p:cNvSpPr/>
            <p:nvPr/>
          </p:nvSpPr>
          <p:spPr>
            <a:xfrm>
              <a:off x="1692275" y="2276872"/>
              <a:ext cx="1727832" cy="18008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3565088" y="2276872"/>
              <a:ext cx="1727832" cy="18008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692275" y="4221088"/>
              <a:ext cx="1727597" cy="360040"/>
            </a:xfrm>
            <a:prstGeom prst="rect">
              <a:avLst/>
            </a:prstGeom>
            <a:solidFill>
              <a:srgbClr val="E6B9B8"/>
            </a:solidFill>
            <a:ln w="9525">
              <a:solidFill>
                <a:srgbClr val="BA385D"/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>
                  <a:solidFill>
                    <a:schemeClr val="tx1"/>
                  </a:solidFill>
                  <a:latin typeface="+mn-ea"/>
                </a:rPr>
                <a:t>홈페이지</a:t>
              </a:r>
              <a:endParaRPr lang="ko-KR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309262" name="Picture 3" descr="C:\Users\서태영\AppData\Local\Microsoft\Windows\Temporary Internet Files\Content.IE5\SO7D66MF\MC900054709[1].wm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691" y="2276872"/>
              <a:ext cx="1816031" cy="18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직사각형 8"/>
            <p:cNvSpPr/>
            <p:nvPr/>
          </p:nvSpPr>
          <p:spPr>
            <a:xfrm>
              <a:off x="5436691" y="4221088"/>
              <a:ext cx="1800200" cy="360040"/>
            </a:xfrm>
            <a:prstGeom prst="rect">
              <a:avLst/>
            </a:prstGeom>
            <a:solidFill>
              <a:srgbClr val="E6B9B8"/>
            </a:solidFill>
            <a:ln w="9525">
              <a:solidFill>
                <a:srgbClr val="BA385D"/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tx1"/>
                  </a:solidFill>
                  <a:latin typeface="+mn-ea"/>
                </a:rPr>
                <a:t>인터뷰</a:t>
              </a:r>
            </a:p>
          </p:txBody>
        </p:sp>
        <p:sp>
          <p:nvSpPr>
            <p:cNvPr id="10" name="왼쪽 중괄호 9"/>
            <p:cNvSpPr/>
            <p:nvPr/>
          </p:nvSpPr>
          <p:spPr>
            <a:xfrm rot="16200000">
              <a:off x="4500142" y="2709504"/>
              <a:ext cx="360893" cy="4247090"/>
            </a:xfrm>
            <a:prstGeom prst="leftBrace">
              <a:avLst>
                <a:gd name="adj1" fmla="val 50627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latin typeface="+mn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1835550" y="5086037"/>
              <a:ext cx="5401820" cy="359080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latin typeface="+mn-ea"/>
                </a:rPr>
                <a:t>사업결과보고서 수집 </a:t>
              </a: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1835550" y="5588387"/>
              <a:ext cx="5401820" cy="36089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latin typeface="+mn-ea"/>
                </a:rPr>
                <a:t>다음 년도에 사용될 과별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 err="1">
                  <a:latin typeface="+mn-ea"/>
                </a:rPr>
                <a:t>사업단위별</a:t>
              </a:r>
              <a:r>
                <a:rPr lang="ko-KR" altLang="en-US" sz="1200" dirty="0">
                  <a:latin typeface="+mn-ea"/>
                </a:rPr>
                <a:t> 계획 예산서 확보</a:t>
              </a:r>
            </a:p>
          </p:txBody>
        </p:sp>
        <p:pic>
          <p:nvPicPr>
            <p:cNvPr id="309269" name="Picture 5" descr="C:\Users\서태영\AppData\Local\Microsoft\Windows\Temporary Internet Files\Content.IE5\DD2XAFG7\MC900039023[1].wm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564904"/>
              <a:ext cx="1338177" cy="136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270" name="Picture 6" descr="C:\Users\서태영\AppData\Local\Microsoft\Windows\Temporary Internet Files\Content.IE5\6IVOOZP1\MC900234426[1].wm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2420888"/>
              <a:ext cx="1516693" cy="1501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직사각형 14"/>
            <p:cNvSpPr/>
            <p:nvPr/>
          </p:nvSpPr>
          <p:spPr>
            <a:xfrm>
              <a:off x="3563888" y="4221088"/>
              <a:ext cx="1727597" cy="360040"/>
            </a:xfrm>
            <a:prstGeom prst="rect">
              <a:avLst/>
            </a:prstGeom>
            <a:solidFill>
              <a:srgbClr val="E6B9B8"/>
            </a:solidFill>
            <a:ln w="9525">
              <a:solidFill>
                <a:srgbClr val="BA385D"/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dirty="0">
                  <a:solidFill>
                    <a:schemeClr val="tx1"/>
                  </a:solidFill>
                  <a:latin typeface="+mn-ea"/>
                </a:rPr>
                <a:t>안내자료</a:t>
              </a:r>
            </a:p>
          </p:txBody>
        </p:sp>
      </p:grpSp>
      <p:grpSp>
        <p:nvGrpSpPr>
          <p:cNvPr id="309254" name="그룹 17"/>
          <p:cNvGrpSpPr>
            <a:grpSpLocks/>
          </p:cNvGrpSpPr>
          <p:nvPr/>
        </p:nvGrpSpPr>
        <p:grpSpPr bwMode="auto">
          <a:xfrm>
            <a:off x="352425" y="1158875"/>
            <a:ext cx="639763" cy="858838"/>
            <a:chOff x="807033" y="7372392"/>
            <a:chExt cx="640014" cy="860103"/>
          </a:xfrm>
        </p:grpSpPr>
        <p:sp>
          <p:nvSpPr>
            <p:cNvPr id="22" name="TextBox 21"/>
            <p:cNvSpPr txBox="1"/>
            <p:nvPr/>
          </p:nvSpPr>
          <p:spPr>
            <a:xfrm>
              <a:off x="807033" y="7677641"/>
              <a:ext cx="640014" cy="5548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기존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공급시장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9256" name="그림 1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1071563" y="5634038"/>
            <a:ext cx="5422900" cy="2784475"/>
          </a:xfrm>
          <a:prstGeom prst="roundRect">
            <a:avLst>
              <a:gd name="adj" fmla="val 421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946150" y="5501951"/>
            <a:ext cx="2160240" cy="24819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  <a:latin typeface="Georgia" pitchFamily="18" charset="0"/>
              </a:rPr>
              <a:t>Sample</a:t>
            </a:r>
            <a:endParaRPr lang="ko-KR" altLang="en-US" sz="1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3E979A-4A44-4F1F-A9ED-0BFAF0563A73}" type="slidenum">
              <a:rPr lang="ko-KR" altLang="en-US" smtClean="0"/>
              <a:pPr>
                <a:defRPr/>
              </a:pPr>
              <a:t>311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277938" y="2259013"/>
          <a:ext cx="5224462" cy="2601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7882"/>
                <a:gridCol w="1835622"/>
                <a:gridCol w="2070958"/>
              </a:tblGrid>
              <a:tr h="274316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18" marB="45718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43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부서</a:t>
                      </a:r>
                      <a:endParaRPr lang="ko-KR" altLang="en-US" sz="1200" dirty="0"/>
                    </a:p>
                  </a:txBody>
                  <a:tcPr marL="91428" marR="91428" marT="45718" marB="4571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구매상품</a:t>
                      </a:r>
                      <a:endParaRPr lang="ko-KR" altLang="en-US" sz="1200" dirty="0"/>
                    </a:p>
                  </a:txBody>
                  <a:tcPr marL="91428" marR="91428" marT="45718" marB="4571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구매액</a:t>
                      </a:r>
                      <a:endParaRPr lang="ko-KR" altLang="en-US" sz="1200" dirty="0"/>
                    </a:p>
                  </a:txBody>
                  <a:tcPr marL="91428" marR="91428" marT="45718" marB="4571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13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</a:tr>
              <a:tr h="513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</a:tr>
              <a:tr h="513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</a:tr>
              <a:tr h="513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marL="91428" marR="91428" marT="45718" marB="45718" anchor="ctr"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277938" y="5991225"/>
          <a:ext cx="5105400" cy="2060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7849"/>
                <a:gridCol w="1793789"/>
                <a:gridCol w="2023762"/>
              </a:tblGrid>
              <a:tr h="274295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8" marB="45708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7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부서</a:t>
                      </a:r>
                      <a:endParaRPr lang="ko-KR" altLang="en-US" sz="1200" dirty="0"/>
                    </a:p>
                  </a:txBody>
                  <a:tcPr marL="91428" marR="91428" marT="45708" marB="4570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구매상품</a:t>
                      </a:r>
                      <a:endParaRPr lang="ko-KR" altLang="en-US" sz="1200" dirty="0"/>
                    </a:p>
                  </a:txBody>
                  <a:tcPr marL="91428" marR="91428" marT="45708" marB="4570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구매액</a:t>
                      </a:r>
                      <a:endParaRPr lang="ko-KR" altLang="en-US" sz="1200" dirty="0"/>
                    </a:p>
                  </a:txBody>
                  <a:tcPr marL="91428" marR="91428" marT="45708" marB="45708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7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공원녹지과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화장실용 화장지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14,235,000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</a:tr>
              <a:tr h="357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회계과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청소용품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33,600,000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</a:tr>
              <a:tr h="357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/>
                        <a:t>청소과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개방화장실용품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30,000,000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</a:tr>
              <a:tr h="357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도서관정책과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청소미화용역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800,000,000</a:t>
                      </a:r>
                      <a:endParaRPr lang="ko-KR" altLang="en-US" sz="1200" dirty="0"/>
                    </a:p>
                  </a:txBody>
                  <a:tcPr marL="91428" marR="91428" marT="45708" marB="45708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46150" y="1268413"/>
            <a:ext cx="5556250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Ⅱ. </a:t>
            </a:r>
            <a:r>
              <a:rPr lang="ko-KR" altLang="en-US" sz="1200" b="1" dirty="0">
                <a:latin typeface="+mn-ea"/>
                <a:ea typeface="+mn-ea"/>
              </a:rPr>
              <a:t>기존 공급시장 분석하기</a:t>
            </a:r>
          </a:p>
        </p:txBody>
      </p:sp>
      <p:grpSp>
        <p:nvGrpSpPr>
          <p:cNvPr id="310337" name="그룹 24"/>
          <p:cNvGrpSpPr>
            <a:grpSpLocks/>
          </p:cNvGrpSpPr>
          <p:nvPr/>
        </p:nvGrpSpPr>
        <p:grpSpPr bwMode="auto">
          <a:xfrm>
            <a:off x="395288" y="1268413"/>
            <a:ext cx="465137" cy="604837"/>
            <a:chOff x="1716162" y="7198056"/>
            <a:chExt cx="465136" cy="604265"/>
          </a:xfrm>
        </p:grpSpPr>
        <p:pic>
          <p:nvPicPr>
            <p:cNvPr id="310341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735212" y="7556492"/>
              <a:ext cx="442911" cy="24582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74738" y="1857375"/>
            <a:ext cx="54276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 제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1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과업에서 도출한 잠재 수요의 리스트를 입력하세요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1563" y="1579563"/>
            <a:ext cx="275272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1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잠재 수요 분석 리스트를 입력하기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01850" y="4883150"/>
            <a:ext cx="4424363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latin typeface="+mn-ea"/>
                <a:ea typeface="+mn-ea"/>
              </a:rPr>
              <a:t>*</a:t>
            </a:r>
            <a:r>
              <a:rPr lang="ko-KR" altLang="en-US" sz="1000" dirty="0">
                <a:latin typeface="+mn-ea"/>
                <a:ea typeface="+mn-ea"/>
              </a:rPr>
              <a:t>여기서 잠재 수요 리스트는 해당 </a:t>
            </a:r>
            <a:r>
              <a:rPr lang="ko-KR" altLang="en-US" sz="1000" dirty="0" err="1">
                <a:latin typeface="+mn-ea"/>
                <a:ea typeface="+mn-ea"/>
              </a:rPr>
              <a:t>사회적기업가가</a:t>
            </a:r>
            <a:r>
              <a:rPr lang="ko-KR" altLang="en-US" sz="1000" dirty="0">
                <a:latin typeface="+mn-ea"/>
                <a:ea typeface="+mn-ea"/>
              </a:rPr>
              <a:t> 시장 진출을 희망하는 목록이다</a:t>
            </a:r>
            <a:r>
              <a:rPr lang="en-US" altLang="ko-KR" sz="1000" dirty="0">
                <a:latin typeface="+mn-ea"/>
                <a:ea typeface="+mn-ea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3399C8-6BA2-4BB8-BB38-CABC6CA7FBA4}" type="slidenum">
              <a:rPr lang="ko-KR" altLang="en-US" smtClean="0"/>
              <a:pPr>
                <a:defRPr/>
              </a:pPr>
              <a:t>312</a:t>
            </a:fld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4738" y="2505075"/>
            <a:ext cx="3608387" cy="1293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66700" latinLnBrk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 </a:t>
            </a: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기존 </a:t>
            </a:r>
            <a:r>
              <a:rPr lang="ko-KR" altLang="en-US" sz="1200" b="1" i="1" dirty="0" err="1">
                <a:solidFill>
                  <a:schemeClr val="tx2"/>
                </a:solidFill>
                <a:latin typeface="+mn-ea"/>
                <a:ea typeface="+mn-ea"/>
              </a:rPr>
              <a:t>공급체는</a:t>
            </a: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 누구인가</a:t>
            </a: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?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 </a:t>
            </a: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행정의 구매자는 어떤 방법으로 구매하는가</a:t>
            </a: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?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(</a:t>
            </a: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단순구매</a:t>
            </a: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/</a:t>
            </a: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계약에 의한 구매</a:t>
            </a: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/</a:t>
            </a: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민간위탁에 의한 구매</a:t>
            </a: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)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ko-KR" altLang="en-US" sz="1200" b="1" i="1" dirty="0">
                <a:solidFill>
                  <a:schemeClr val="tx2"/>
                </a:solidFill>
                <a:latin typeface="+mn-ea"/>
                <a:ea typeface="+mn-ea"/>
              </a:rPr>
              <a:t>행정은 언제  구매하는가</a:t>
            </a:r>
            <a:r>
              <a:rPr lang="en-US" altLang="ko-KR" sz="1200" b="1" i="1" dirty="0">
                <a:solidFill>
                  <a:schemeClr val="tx2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6150" y="1268413"/>
            <a:ext cx="5556250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Ⅱ. </a:t>
            </a:r>
            <a:r>
              <a:rPr lang="ko-KR" altLang="en-US" sz="1200" b="1" dirty="0">
                <a:latin typeface="+mn-ea"/>
                <a:ea typeface="+mn-ea"/>
              </a:rPr>
              <a:t>기존 공급시장 분석하기</a:t>
            </a:r>
          </a:p>
        </p:txBody>
      </p:sp>
      <p:grpSp>
        <p:nvGrpSpPr>
          <p:cNvPr id="311302" name="그룹 24"/>
          <p:cNvGrpSpPr>
            <a:grpSpLocks/>
          </p:cNvGrpSpPr>
          <p:nvPr/>
        </p:nvGrpSpPr>
        <p:grpSpPr bwMode="auto">
          <a:xfrm>
            <a:off x="395288" y="1268413"/>
            <a:ext cx="465137" cy="604837"/>
            <a:chOff x="1716162" y="7198056"/>
            <a:chExt cx="465136" cy="604265"/>
          </a:xfrm>
        </p:grpSpPr>
        <p:pic>
          <p:nvPicPr>
            <p:cNvPr id="311356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735212" y="7556492"/>
              <a:ext cx="442911" cy="24582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4738" y="1857375"/>
            <a:ext cx="5427662" cy="614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latinLnBrk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 앞에서 입력한 잠재적 희망사업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(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리스트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)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들에 대해 기존 공급시장의 상황을 조사합니다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1563" y="1579563"/>
            <a:ext cx="2162175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2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기존 공급 시장 조사하기</a:t>
            </a: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071563" y="5634038"/>
            <a:ext cx="5422900" cy="2784475"/>
          </a:xfrm>
          <a:prstGeom prst="roundRect">
            <a:avLst>
              <a:gd name="adj" fmla="val 421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946150" y="4881014"/>
            <a:ext cx="2160240" cy="24819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  <a:latin typeface="Georgia" pitchFamily="18" charset="0"/>
              </a:rPr>
              <a:t>Sample</a:t>
            </a:r>
            <a:endParaRPr lang="ko-KR" altLang="en-US" sz="1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1195388" y="5502275"/>
          <a:ext cx="5187950" cy="2730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1774"/>
                <a:gridCol w="683437"/>
                <a:gridCol w="967275"/>
                <a:gridCol w="856700"/>
                <a:gridCol w="939382"/>
                <a:gridCol w="939382"/>
              </a:tblGrid>
              <a:tr h="31793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9" marR="91429" marT="45733" marB="45733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36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부서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구매상품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구매액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구매방식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현공급체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구매시기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36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공원녹지과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화장실용 화장지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14,235,000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단순구매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지역용품 유통업체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화장지는 장애인 생산품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분기</a:t>
                      </a:r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회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79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회계과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청소용품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33,600,000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월</a:t>
                      </a:r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회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36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청소과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개방화장실용품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30,000,000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수시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36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도서관정책과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청소미화용역</a:t>
                      </a:r>
                      <a:endParaRPr lang="ko-KR" altLang="en-US" sz="1100" dirty="0"/>
                    </a:p>
                  </a:txBody>
                  <a:tcPr marL="91429" marR="91429" marT="45733" marB="45733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800,000,000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총액경쟁입찰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경기환경공사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매년 </a:t>
                      </a:r>
                      <a:r>
                        <a:rPr lang="en-US" altLang="ko-KR" sz="1100" dirty="0" smtClean="0"/>
                        <a:t>2</a:t>
                      </a:r>
                      <a:r>
                        <a:rPr lang="ko-KR" altLang="en-US" sz="1100" dirty="0" smtClean="0"/>
                        <a:t>월</a:t>
                      </a:r>
                      <a:endParaRPr lang="ko-KR" altLang="en-US" sz="1100" dirty="0"/>
                    </a:p>
                  </a:txBody>
                  <a:tcPr marL="91429" marR="91429" marT="45733" marB="45733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C87757-40A7-4A77-A9A2-AF6B4FFCF79C}" type="slidenum">
              <a:rPr lang="ko-KR" altLang="en-US" smtClean="0"/>
              <a:pPr>
                <a:defRPr/>
              </a:pPr>
              <a:t>313</a:t>
            </a:fld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46150" y="1268413"/>
            <a:ext cx="5556250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Ⅱ. </a:t>
            </a:r>
            <a:r>
              <a:rPr lang="ko-KR" altLang="en-US" sz="1200" b="1" dirty="0">
                <a:latin typeface="+mn-ea"/>
                <a:ea typeface="+mn-ea"/>
              </a:rPr>
              <a:t>기존 공급시장 분석하기</a:t>
            </a:r>
          </a:p>
        </p:txBody>
      </p:sp>
      <p:grpSp>
        <p:nvGrpSpPr>
          <p:cNvPr id="312325" name="그룹 24"/>
          <p:cNvGrpSpPr>
            <a:grpSpLocks/>
          </p:cNvGrpSpPr>
          <p:nvPr/>
        </p:nvGrpSpPr>
        <p:grpSpPr bwMode="auto">
          <a:xfrm>
            <a:off x="395288" y="1268413"/>
            <a:ext cx="465137" cy="604837"/>
            <a:chOff x="1716162" y="7198056"/>
            <a:chExt cx="465136" cy="604265"/>
          </a:xfrm>
        </p:grpSpPr>
        <p:pic>
          <p:nvPicPr>
            <p:cNvPr id="312386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735212" y="7556492"/>
              <a:ext cx="442911" cy="24582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4738" y="1857375"/>
            <a:ext cx="5427662" cy="1144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latinLnBrk="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 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1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과업과 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2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과업을 통해 수행한 수요와 공급에 대한 정보를 바탕으로 자신의 상품이나 서비스가 공공시장에 진입할 수 있는지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, </a:t>
            </a:r>
            <a:r>
              <a:rPr lang="ko-KR" altLang="en-US" sz="1200" b="1" i="1" dirty="0">
                <a:latin typeface="+mn-ea"/>
                <a:ea typeface="+mn-ea"/>
                <a:sym typeface="Wingdings 2"/>
              </a:rPr>
              <a:t>있다면 어떻게 진입가능한지를 진단해보세요</a:t>
            </a:r>
            <a:r>
              <a:rPr lang="en-US" altLang="ko-KR" sz="1200" b="1" i="1" dirty="0">
                <a:latin typeface="+mn-ea"/>
                <a:ea typeface="+mn-ea"/>
                <a:sym typeface="Wingdings 2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1563" y="1579563"/>
            <a:ext cx="2281237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b="1" dirty="0">
                <a:latin typeface="+mn-ea"/>
                <a:ea typeface="+mn-ea"/>
              </a:rPr>
              <a:t>3</a:t>
            </a:r>
            <a:r>
              <a:rPr lang="ko-KR" altLang="en-US" sz="1200" b="1" dirty="0">
                <a:latin typeface="+mn-ea"/>
                <a:ea typeface="+mn-ea"/>
              </a:rPr>
              <a:t>단계</a:t>
            </a:r>
            <a:r>
              <a:rPr lang="en-US" altLang="ko-KR" sz="1200" b="1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시장 진입 가능성 진단하기</a:t>
            </a:r>
          </a:p>
        </p:txBody>
      </p:sp>
      <p:sp>
        <p:nvSpPr>
          <p:cNvPr id="13" name="모서리가 둥근 직사각형 12"/>
          <p:cNvSpPr/>
          <p:nvPr/>
        </p:nvSpPr>
        <p:spPr bwMode="auto">
          <a:xfrm>
            <a:off x="1071563" y="3490913"/>
            <a:ext cx="5422900" cy="3810000"/>
          </a:xfrm>
          <a:prstGeom prst="roundRect">
            <a:avLst>
              <a:gd name="adj" fmla="val 421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192310" y="3303362"/>
            <a:ext cx="2160240" cy="24819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  <a:latin typeface="Georgia" pitchFamily="18" charset="0"/>
              </a:rPr>
              <a:t>Sample</a:t>
            </a:r>
            <a:endParaRPr lang="ko-KR" altLang="en-US" sz="1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273175" y="3670300"/>
          <a:ext cx="5062539" cy="3511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2444"/>
                <a:gridCol w="740378"/>
                <a:gridCol w="623477"/>
                <a:gridCol w="707826"/>
                <a:gridCol w="776138"/>
                <a:gridCol w="776138"/>
                <a:gridCol w="776138"/>
              </a:tblGrid>
              <a:tr h="390397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 marT="45716" marB="45716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 marT="45716" marB="45716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91434" marR="91434" marT="45716" marB="45716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726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부서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구매상품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구매액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구매방식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현공급체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구매시기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진입가능성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636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공원녹지과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화장실용 화장지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14,235,000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단순구매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지역용품 유통업체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화장지는 장애인 생산품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분기</a:t>
                      </a:r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회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○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75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회계과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청소용품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33,600,000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월</a:t>
                      </a:r>
                      <a:r>
                        <a:rPr lang="en-US" altLang="ko-KR" sz="1100" dirty="0" smtClean="0"/>
                        <a:t>1</a:t>
                      </a:r>
                      <a:r>
                        <a:rPr lang="ko-KR" altLang="en-US" sz="1100" dirty="0" smtClean="0"/>
                        <a:t>회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○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636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청소과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개방화장실용품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30,000,000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수시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○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636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도서관정책과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청소미화용역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800,000,000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총액경쟁입찰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경기환경공사</a:t>
                      </a:r>
                      <a:endParaRPr lang="ko-KR" altLang="en-US" sz="1100" dirty="0"/>
                    </a:p>
                  </a:txBody>
                  <a:tcPr marL="91434" marR="91434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매년 </a:t>
                      </a:r>
                      <a:r>
                        <a:rPr lang="en-US" altLang="ko-KR" sz="1100" dirty="0" smtClean="0"/>
                        <a:t>2</a:t>
                      </a:r>
                      <a:r>
                        <a:rPr lang="ko-KR" altLang="en-US" sz="1100" dirty="0" smtClean="0"/>
                        <a:t>월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○</a:t>
                      </a:r>
                      <a:endParaRPr lang="ko-KR" altLang="en-US" sz="1100" dirty="0"/>
                    </a:p>
                  </a:txBody>
                  <a:tcPr marL="91434" marR="91434" marT="45716" marB="45716"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dirty="0" smtClean="0"/>
              <a:t>공공시장 조사</a:t>
            </a:r>
            <a:r>
              <a:rPr dirty="0" smtClean="0">
                <a:sym typeface="Wingdings 2"/>
              </a:rPr>
              <a:t>분석 방법의 실제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901B59-F0EC-4E62-B5A0-A7B1C058A849}" type="slidenum">
              <a:rPr lang="ko-KR" altLang="en-US" smtClean="0"/>
              <a:pPr>
                <a:defRPr/>
              </a:pPr>
              <a:t>314</a:t>
            </a:fld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200150" y="1709738"/>
            <a:ext cx="5302250" cy="2898775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b="1" dirty="0"/>
              <a:t>1. </a:t>
            </a:r>
            <a:r>
              <a:rPr lang="ko-KR" altLang="en-US" sz="1200" b="1" dirty="0"/>
              <a:t>전년도 입찰 정보의 수입</a:t>
            </a:r>
            <a:r>
              <a:rPr lang="en-US" altLang="ko-KR" sz="1200" b="1" dirty="0"/>
              <a:t>: </a:t>
            </a:r>
            <a:r>
              <a:rPr lang="ko-KR" altLang="en-US" sz="1200" b="1" dirty="0" err="1"/>
              <a:t>지자체</a:t>
            </a:r>
            <a:r>
              <a:rPr lang="ko-KR" altLang="en-US" sz="1200" b="1" dirty="0"/>
              <a:t> 홈페이지의 온라인 정보 검색</a:t>
            </a:r>
            <a:endParaRPr lang="en-US" altLang="ko-KR" sz="1200" b="1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dirty="0"/>
              <a:t>   (</a:t>
            </a:r>
            <a:r>
              <a:rPr lang="ko-KR" altLang="en-US" sz="1200" dirty="0"/>
              <a:t>전년도 사업 공고 검색</a:t>
            </a:r>
            <a:r>
              <a:rPr lang="en-US" altLang="ko-KR" sz="1200" dirty="0"/>
              <a:t>)</a:t>
            </a:r>
          </a:p>
          <a:p>
            <a:pPr marL="177800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dirty="0"/>
              <a:t>- </a:t>
            </a:r>
            <a:r>
              <a:rPr lang="ko-KR" altLang="en-US" sz="1200" dirty="0"/>
              <a:t>모집 방법</a:t>
            </a:r>
            <a:r>
              <a:rPr lang="en-US" altLang="ko-KR" sz="1200" dirty="0"/>
              <a:t>, </a:t>
            </a:r>
            <a:r>
              <a:rPr lang="ko-KR" altLang="en-US" sz="1200" dirty="0"/>
              <a:t>시기</a:t>
            </a:r>
            <a:r>
              <a:rPr lang="en-US" altLang="ko-KR" sz="1200" dirty="0"/>
              <a:t>, </a:t>
            </a:r>
            <a:r>
              <a:rPr lang="ko-KR" altLang="en-US" sz="1200" dirty="0"/>
              <a:t>사업 목적 등 세부 사항 파악 가능</a:t>
            </a:r>
            <a:endParaRPr lang="en-US" altLang="ko-KR" sz="1200" dirty="0"/>
          </a:p>
          <a:p>
            <a:pPr marL="177800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dirty="0"/>
              <a:t>- </a:t>
            </a:r>
            <a:r>
              <a:rPr lang="ko-KR" altLang="en-US" sz="1200" dirty="0"/>
              <a:t>결과 </a:t>
            </a:r>
            <a:r>
              <a:rPr lang="en-US" altLang="ko-KR" sz="1200" dirty="0"/>
              <a:t>(</a:t>
            </a:r>
            <a:r>
              <a:rPr lang="ko-KR" altLang="en-US" sz="1200" dirty="0"/>
              <a:t>현 </a:t>
            </a:r>
            <a:r>
              <a:rPr lang="ko-KR" altLang="en-US" sz="1200" dirty="0" err="1"/>
              <a:t>공급체</a:t>
            </a:r>
            <a:r>
              <a:rPr lang="ko-KR" altLang="en-US" sz="1200" dirty="0"/>
              <a:t> 파악 가능</a:t>
            </a:r>
            <a:r>
              <a:rPr lang="en-US" altLang="ko-KR" sz="1200" dirty="0"/>
              <a:t>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lang="en-US" altLang="ko-KR" sz="120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b="1" dirty="0"/>
              <a:t>2. </a:t>
            </a:r>
            <a:r>
              <a:rPr lang="ko-KR" altLang="en-US" sz="1200" b="1" dirty="0"/>
              <a:t>해당 부서 담당자에 대한 인터뷰</a:t>
            </a:r>
            <a:endParaRPr lang="en-US" altLang="ko-KR" sz="1200" b="1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lang="en-US" altLang="ko-KR" sz="120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b="1" dirty="0"/>
              <a:t>3. </a:t>
            </a:r>
            <a:r>
              <a:rPr lang="ko-KR" altLang="en-US" sz="1200" b="1" dirty="0" err="1"/>
              <a:t>지자체의</a:t>
            </a:r>
            <a:r>
              <a:rPr lang="ko-KR" altLang="en-US" sz="1200" b="1" dirty="0"/>
              <a:t> 시책사업계획서 또는 결과보고서의 수집 </a:t>
            </a:r>
            <a:endParaRPr lang="en-US" altLang="ko-KR" sz="1200" b="1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endParaRPr lang="en-US" altLang="ko-KR" sz="120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ko-KR" sz="1200" b="1" dirty="0"/>
              <a:t>4. </a:t>
            </a:r>
            <a:r>
              <a:rPr lang="ko-KR" altLang="en-US" sz="1200" b="1" dirty="0"/>
              <a:t>과별</a:t>
            </a:r>
            <a:r>
              <a:rPr lang="en-US" altLang="ko-KR" sz="1200" b="1" dirty="0"/>
              <a:t>·</a:t>
            </a:r>
            <a:r>
              <a:rPr lang="ko-KR" altLang="en-US" sz="1200" b="1" dirty="0" err="1"/>
              <a:t>사업단위별</a:t>
            </a:r>
            <a:r>
              <a:rPr lang="ko-KR" altLang="en-US" sz="1200" b="1" dirty="0"/>
              <a:t> 계획 예산서 확보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1199408" y="1187450"/>
            <a:ext cx="5302992" cy="380093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공급분석을 위한 추가 </a:t>
            </a:r>
            <a:r>
              <a:rPr lang="en-US" altLang="ko-KR" sz="1200" b="1" dirty="0"/>
              <a:t>TIP </a:t>
            </a:r>
            <a:endParaRPr lang="ko-KR" altLang="en-US" sz="1200" b="1" dirty="0"/>
          </a:p>
        </p:txBody>
      </p:sp>
      <p:grpSp>
        <p:nvGrpSpPr>
          <p:cNvPr id="313352" name="그룹 17"/>
          <p:cNvGrpSpPr>
            <a:grpSpLocks/>
          </p:cNvGrpSpPr>
          <p:nvPr/>
        </p:nvGrpSpPr>
        <p:grpSpPr bwMode="auto">
          <a:xfrm>
            <a:off x="295275" y="1158875"/>
            <a:ext cx="754063" cy="858838"/>
            <a:chOff x="749935" y="7372392"/>
            <a:chExt cx="754210" cy="860045"/>
          </a:xfrm>
        </p:grpSpPr>
        <p:sp>
          <p:nvSpPr>
            <p:cNvPr id="7" name="TextBox 6"/>
            <p:cNvSpPr txBox="1"/>
            <p:nvPr/>
          </p:nvSpPr>
          <p:spPr>
            <a:xfrm>
              <a:off x="749935" y="7677620"/>
              <a:ext cx="754210" cy="554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공급분석을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추가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TIP</a:t>
              </a:r>
            </a:p>
          </p:txBody>
        </p:sp>
        <p:pic>
          <p:nvPicPr>
            <p:cNvPr id="313374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3372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315</a:t>
            </a:fld>
            <a:endParaRPr lang="ko-KR" altLang="en-US" dirty="0"/>
          </a:p>
        </p:txBody>
      </p:sp>
      <p:sp>
        <p:nvSpPr>
          <p:cNvPr id="4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 smtClean="0">
                <a:latin typeface="Georgia" pitchFamily="18" charset="0"/>
                <a:ea typeface="+mj-ea"/>
                <a:cs typeface="+mj-cs"/>
              </a:rPr>
              <a:t>2. </a:t>
            </a:r>
            <a:r>
              <a:rPr kumimoji="0" lang="ko-KR" altLang="en-US" sz="3600" b="1" dirty="0" smtClean="0">
                <a:latin typeface="Georgia" pitchFamily="18" charset="0"/>
                <a:ea typeface="+mj-ea"/>
                <a:cs typeface="+mj-cs"/>
              </a:rPr>
              <a:t>공공시장 개척을 위한</a:t>
            </a:r>
            <a:endParaRPr kumimoji="0" lang="en-US" altLang="ko-KR" sz="3600" b="1" dirty="0" smtClean="0">
              <a:latin typeface="Georgia" pitchFamily="18" charset="0"/>
              <a:ea typeface="+mj-ea"/>
              <a:cs typeface="+mj-cs"/>
            </a:endParaRPr>
          </a:p>
          <a:p>
            <a:pPr algn="ctr" latinLnBrk="0">
              <a:defRPr/>
            </a:pPr>
            <a:r>
              <a:rPr kumimoji="0" lang="ko-KR" altLang="en-US" sz="3600" b="1" dirty="0" smtClean="0">
                <a:latin typeface="Georgia" pitchFamily="18" charset="0"/>
                <a:ea typeface="+mj-ea"/>
                <a:cs typeface="+mj-cs"/>
              </a:rPr>
              <a:t>액션플랜 세우기</a:t>
            </a:r>
            <a:endParaRPr kumimoji="0" lang="ko-KR" altLang="en-US" sz="3600" b="1" dirty="0"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AutoShape 45"/>
          <p:cNvSpPr>
            <a:spLocks noChangeArrowheads="1"/>
          </p:cNvSpPr>
          <p:nvPr/>
        </p:nvSpPr>
        <p:spPr bwMode="auto">
          <a:xfrm rot="5400000">
            <a:off x="3614738" y="5537200"/>
            <a:ext cx="295275" cy="1673225"/>
          </a:xfrm>
          <a:prstGeom prst="rightArrow">
            <a:avLst>
              <a:gd name="adj1" fmla="val 73787"/>
              <a:gd name="adj2" fmla="val 59472"/>
            </a:avLst>
          </a:prstGeom>
          <a:gradFill rotWithShape="1">
            <a:gsLst>
              <a:gs pos="0">
                <a:srgbClr val="FFFFFF"/>
              </a:gs>
              <a:gs pos="100000">
                <a:srgbClr val="FF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314371" name="AutoShape 45"/>
          <p:cNvSpPr>
            <a:spLocks noChangeArrowheads="1"/>
          </p:cNvSpPr>
          <p:nvPr/>
        </p:nvSpPr>
        <p:spPr bwMode="auto">
          <a:xfrm rot="5400000">
            <a:off x="3614738" y="4459288"/>
            <a:ext cx="295275" cy="1673225"/>
          </a:xfrm>
          <a:prstGeom prst="rightArrow">
            <a:avLst>
              <a:gd name="adj1" fmla="val 73787"/>
              <a:gd name="adj2" fmla="val 59472"/>
            </a:avLst>
          </a:prstGeom>
          <a:gradFill rotWithShape="1">
            <a:gsLst>
              <a:gs pos="0">
                <a:srgbClr val="FFFFFF"/>
              </a:gs>
              <a:gs pos="100000">
                <a:srgbClr val="FF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314372" name="AutoShape 45"/>
          <p:cNvSpPr>
            <a:spLocks noChangeArrowheads="1"/>
          </p:cNvSpPr>
          <p:nvPr/>
        </p:nvSpPr>
        <p:spPr bwMode="auto">
          <a:xfrm rot="5400000">
            <a:off x="3613945" y="3383756"/>
            <a:ext cx="296862" cy="1673225"/>
          </a:xfrm>
          <a:prstGeom prst="rightArrow">
            <a:avLst>
              <a:gd name="adj1" fmla="val 73787"/>
              <a:gd name="adj2" fmla="val 59472"/>
            </a:avLst>
          </a:prstGeom>
          <a:gradFill rotWithShape="1">
            <a:gsLst>
              <a:gs pos="0">
                <a:srgbClr val="FFFFFF"/>
              </a:gs>
              <a:gs pos="100000">
                <a:srgbClr val="FF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314373" name="AutoShape 45"/>
          <p:cNvSpPr>
            <a:spLocks noChangeArrowheads="1"/>
          </p:cNvSpPr>
          <p:nvPr/>
        </p:nvSpPr>
        <p:spPr bwMode="auto">
          <a:xfrm rot="5400000">
            <a:off x="3614738" y="2373313"/>
            <a:ext cx="295275" cy="1673225"/>
          </a:xfrm>
          <a:prstGeom prst="rightArrow">
            <a:avLst>
              <a:gd name="adj1" fmla="val 73787"/>
              <a:gd name="adj2" fmla="val 59472"/>
            </a:avLst>
          </a:prstGeom>
          <a:gradFill rotWithShape="1">
            <a:gsLst>
              <a:gs pos="0">
                <a:srgbClr val="FFFFFF"/>
              </a:gs>
              <a:gs pos="100000">
                <a:srgbClr val="FF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314374" name="AutoShape 45"/>
          <p:cNvSpPr>
            <a:spLocks noChangeArrowheads="1"/>
          </p:cNvSpPr>
          <p:nvPr/>
        </p:nvSpPr>
        <p:spPr bwMode="auto">
          <a:xfrm rot="5400000">
            <a:off x="3614738" y="1319213"/>
            <a:ext cx="295275" cy="1673225"/>
          </a:xfrm>
          <a:prstGeom prst="rightArrow">
            <a:avLst>
              <a:gd name="adj1" fmla="val 73787"/>
              <a:gd name="adj2" fmla="val 59472"/>
            </a:avLst>
          </a:prstGeom>
          <a:gradFill rotWithShape="1">
            <a:gsLst>
              <a:gs pos="0">
                <a:srgbClr val="FFFFFF"/>
              </a:gs>
              <a:gs pos="100000">
                <a:srgbClr val="FF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3C624F-C782-4B80-9A33-E94AFF44867E}" type="slidenum">
              <a:rPr lang="ko-KR" altLang="en-US" smtClean="0"/>
              <a:pPr>
                <a:defRPr/>
              </a:pPr>
              <a:t>316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223963" y="1249363"/>
            <a:ext cx="4856162" cy="2778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1450" indent="-171450" algn="ctr" defTabSz="914400">
              <a:defRPr/>
            </a:pPr>
            <a:r>
              <a:rPr lang="en-US" altLang="ko-KR" sz="1200" b="1" kern="0" dirty="0">
                <a:solidFill>
                  <a:prstClr val="black"/>
                </a:solidFill>
              </a:rPr>
              <a:t>1</a:t>
            </a:r>
            <a:r>
              <a:rPr lang="ko-KR" altLang="en-US" sz="1200" b="1" kern="0" dirty="0">
                <a:solidFill>
                  <a:prstClr val="black"/>
                </a:solidFill>
              </a:rPr>
              <a:t>단계</a:t>
            </a:r>
            <a:r>
              <a:rPr lang="en-US" altLang="ko-KR" sz="1200" b="1" kern="0" dirty="0">
                <a:solidFill>
                  <a:prstClr val="black"/>
                </a:solidFill>
              </a:rPr>
              <a:t>: </a:t>
            </a:r>
            <a:r>
              <a:rPr lang="ko-KR" altLang="en-US" sz="1200" b="1" kern="0" dirty="0">
                <a:solidFill>
                  <a:prstClr val="black"/>
                </a:solidFill>
              </a:rPr>
              <a:t>해당 </a:t>
            </a:r>
            <a:r>
              <a:rPr lang="ko-KR" altLang="en-US" sz="1200" b="1" kern="0" dirty="0" err="1">
                <a:solidFill>
                  <a:prstClr val="black"/>
                </a:solidFill>
              </a:rPr>
              <a:t>사회적기업의</a:t>
            </a:r>
            <a:r>
              <a:rPr lang="ko-KR" altLang="en-US" sz="1200" b="1" kern="0" dirty="0">
                <a:solidFill>
                  <a:prstClr val="black"/>
                </a:solidFill>
              </a:rPr>
              <a:t> 개요 정리하기</a:t>
            </a:r>
          </a:p>
        </p:txBody>
      </p:sp>
      <p:sp>
        <p:nvSpPr>
          <p:cNvPr id="6" name="직사각형 5"/>
          <p:cNvSpPr/>
          <p:nvPr/>
        </p:nvSpPr>
        <p:spPr bwMode="auto">
          <a:xfrm>
            <a:off x="1223963" y="1527175"/>
            <a:ext cx="4856162" cy="48101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latinLnBrk="0">
              <a:defRPr/>
            </a:pPr>
            <a:r>
              <a:rPr lang="ko-KR" altLang="en-US" sz="1200" dirty="0">
                <a:latin typeface="+mn-ea"/>
              </a:rPr>
              <a:t>전략을 수립하기에 앞서 </a:t>
            </a:r>
            <a:r>
              <a:rPr lang="ko-KR" altLang="en-US" sz="1200" dirty="0" err="1">
                <a:latin typeface="+mn-ea"/>
              </a:rPr>
              <a:t>사회적기업명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미션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상품 및 서비스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수익창출을 위한 주요 과제 등을 먼저 정리해 본다</a:t>
            </a:r>
            <a:r>
              <a:rPr lang="en-US" altLang="ko-KR" sz="1200" dirty="0">
                <a:latin typeface="+mn-ea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223963" y="2303463"/>
            <a:ext cx="4856162" cy="2778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1450" indent="-171450" algn="ctr" defTabSz="914400">
              <a:defRPr/>
            </a:pPr>
            <a:r>
              <a:rPr lang="en-US" altLang="ko-KR" sz="1200" b="1" kern="0" dirty="0">
                <a:solidFill>
                  <a:prstClr val="black"/>
                </a:solidFill>
              </a:rPr>
              <a:t>2</a:t>
            </a:r>
            <a:r>
              <a:rPr lang="ko-KR" altLang="en-US" sz="1200" b="1" kern="0" dirty="0">
                <a:solidFill>
                  <a:prstClr val="black"/>
                </a:solidFill>
              </a:rPr>
              <a:t>단계 </a:t>
            </a:r>
            <a:r>
              <a:rPr lang="en-US" altLang="ko-KR" sz="1200" b="1" kern="0" dirty="0">
                <a:solidFill>
                  <a:prstClr val="black"/>
                </a:solidFill>
              </a:rPr>
              <a:t>: </a:t>
            </a:r>
            <a:r>
              <a:rPr lang="ko-KR" altLang="en-US" sz="1200" b="1" kern="0" dirty="0">
                <a:solidFill>
                  <a:prstClr val="black"/>
                </a:solidFill>
              </a:rPr>
              <a:t>시장의 잠재수요 기록 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1223963" y="2581275"/>
            <a:ext cx="4856162" cy="48101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latinLnBrk="0">
              <a:defRPr/>
            </a:pPr>
            <a:r>
              <a:rPr lang="ko-KR" altLang="en-US" sz="1200" dirty="0">
                <a:latin typeface="+mn-ea"/>
              </a:rPr>
              <a:t>수요분석의 결과를 토대로 상품기준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해당부서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구매품목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금액 등을 기록한다</a:t>
            </a:r>
            <a:r>
              <a:rPr lang="en-US" altLang="ko-KR" sz="1200" dirty="0">
                <a:latin typeface="+mn-ea"/>
              </a:rPr>
              <a:t>.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223963" y="3354388"/>
            <a:ext cx="4856162" cy="2778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</a:rPr>
              <a:t>3</a:t>
            </a:r>
            <a:r>
              <a:rPr lang="ko-KR" altLang="en-US" sz="1200" b="1" dirty="0">
                <a:latin typeface="+mn-ea"/>
              </a:rPr>
              <a:t>단계 </a:t>
            </a:r>
            <a:r>
              <a:rPr lang="en-US" altLang="ko-KR" sz="1200" b="1" dirty="0">
                <a:latin typeface="+mn-ea"/>
              </a:rPr>
              <a:t>: </a:t>
            </a:r>
            <a:r>
              <a:rPr lang="ko-KR" altLang="en-US" sz="1200" b="1" dirty="0">
                <a:latin typeface="+mn-ea"/>
              </a:rPr>
              <a:t>기존 공급 시장 분석 </a:t>
            </a:r>
          </a:p>
        </p:txBody>
      </p:sp>
      <p:sp>
        <p:nvSpPr>
          <p:cNvPr id="10" name="직사각형 9"/>
          <p:cNvSpPr/>
          <p:nvPr/>
        </p:nvSpPr>
        <p:spPr bwMode="auto">
          <a:xfrm>
            <a:off x="1223963" y="3632200"/>
            <a:ext cx="4856162" cy="48101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latinLnBrk="0">
              <a:defRPr/>
            </a:pPr>
            <a:r>
              <a:rPr lang="ko-KR" altLang="en-US" sz="1200" dirty="0">
                <a:latin typeface="+mn-ea"/>
              </a:rPr>
              <a:t>공급 분석 결과를 토대로 기존에 형성되어 있는 공급 시장의 현황을 정리한다</a:t>
            </a:r>
            <a:r>
              <a:rPr lang="en-US" altLang="ko-KR" sz="1200" dirty="0">
                <a:latin typeface="+mn-ea"/>
              </a:rPr>
              <a:t>.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223963" y="4368800"/>
            <a:ext cx="4856162" cy="2762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</a:rPr>
              <a:t>4</a:t>
            </a:r>
            <a:r>
              <a:rPr lang="ko-KR" altLang="en-US" sz="1200" b="1" dirty="0">
                <a:latin typeface="+mn-ea"/>
              </a:rPr>
              <a:t>단계 </a:t>
            </a:r>
            <a:r>
              <a:rPr lang="en-US" altLang="ko-KR" sz="1200" b="1" dirty="0">
                <a:latin typeface="+mn-ea"/>
              </a:rPr>
              <a:t>: </a:t>
            </a:r>
            <a:r>
              <a:rPr lang="ko-KR" altLang="en-US" sz="1200" b="1" dirty="0">
                <a:latin typeface="+mn-ea"/>
              </a:rPr>
              <a:t>판로개척 전략수립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1223963" y="4645025"/>
            <a:ext cx="4856162" cy="48101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latinLnBrk="0">
              <a:defRPr/>
            </a:pPr>
            <a:r>
              <a:rPr lang="en-US" altLang="ko-KR" sz="1200" dirty="0">
                <a:latin typeface="+mn-ea"/>
              </a:rPr>
              <a:t>1-3</a:t>
            </a:r>
            <a:r>
              <a:rPr lang="ko-KR" altLang="en-US" sz="1200" dirty="0">
                <a:latin typeface="+mn-ea"/>
              </a:rPr>
              <a:t>단계의 내용을 토대로 구체적인 목표와 핵심적인 전략을 수립한다</a:t>
            </a:r>
            <a:r>
              <a:rPr lang="en-US" altLang="ko-KR" sz="1200" dirty="0">
                <a:latin typeface="+mn-ea"/>
              </a:rPr>
              <a:t>. </a:t>
            </a:r>
            <a:r>
              <a:rPr lang="ko-KR" altLang="en-US" sz="1200" dirty="0">
                <a:latin typeface="+mn-ea"/>
              </a:rPr>
              <a:t>아이템 결정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상품개발 방법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관련 이슈 등이 포함 된다</a:t>
            </a:r>
            <a:r>
              <a:rPr lang="en-US" altLang="ko-KR" sz="1200" dirty="0">
                <a:latin typeface="+mn-ea"/>
              </a:rPr>
              <a:t>. 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223963" y="5456238"/>
            <a:ext cx="4856162" cy="2762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</a:rPr>
              <a:t>5</a:t>
            </a:r>
            <a:r>
              <a:rPr lang="ko-KR" altLang="en-US" sz="1200" b="1" dirty="0">
                <a:latin typeface="+mn-ea"/>
              </a:rPr>
              <a:t>단계 </a:t>
            </a:r>
            <a:r>
              <a:rPr lang="en-US" altLang="ko-KR" sz="1200" b="1" dirty="0">
                <a:latin typeface="+mn-ea"/>
              </a:rPr>
              <a:t>: </a:t>
            </a:r>
            <a:r>
              <a:rPr lang="ko-KR" altLang="en-US" sz="1200" b="1" dirty="0">
                <a:latin typeface="+mn-ea"/>
              </a:rPr>
              <a:t>판로개척 계획 수립 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1223963" y="5732463"/>
            <a:ext cx="4856162" cy="48101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44000" anchor="ctr"/>
          <a:lstStyle/>
          <a:p>
            <a:pPr latinLnBrk="0">
              <a:defRPr/>
            </a:pPr>
            <a:r>
              <a:rPr lang="ko-KR" altLang="en-US" sz="1200" dirty="0">
                <a:latin typeface="+mn-ea"/>
              </a:rPr>
              <a:t>목표시장 및 목표액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영업활동방안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주요이슈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추진일정 등을 수립한다</a:t>
            </a:r>
            <a:r>
              <a:rPr lang="en-US" altLang="ko-KR" sz="1200" dirty="0">
                <a:latin typeface="+mn-ea"/>
              </a:rPr>
              <a:t>.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1223963" y="6535738"/>
            <a:ext cx="4856162" cy="2762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</a:rPr>
              <a:t>6</a:t>
            </a:r>
            <a:r>
              <a:rPr lang="ko-KR" altLang="en-US" sz="1200" b="1" dirty="0">
                <a:latin typeface="+mn-ea"/>
              </a:rPr>
              <a:t>단계 </a:t>
            </a:r>
            <a:r>
              <a:rPr lang="en-US" altLang="ko-KR" sz="1200" b="1" dirty="0">
                <a:latin typeface="+mn-ea"/>
              </a:rPr>
              <a:t>: </a:t>
            </a:r>
            <a:r>
              <a:rPr lang="ko-KR" altLang="en-US" sz="1200" b="1" dirty="0">
                <a:latin typeface="+mn-ea"/>
              </a:rPr>
              <a:t>수립된 계획을 바탕으로 시장의 문 두드리기</a:t>
            </a:r>
          </a:p>
        </p:txBody>
      </p:sp>
      <p:grpSp>
        <p:nvGrpSpPr>
          <p:cNvPr id="314388" name="그룹 17"/>
          <p:cNvGrpSpPr>
            <a:grpSpLocks/>
          </p:cNvGrpSpPr>
          <p:nvPr/>
        </p:nvGrpSpPr>
        <p:grpSpPr bwMode="auto">
          <a:xfrm>
            <a:off x="349250" y="1158875"/>
            <a:ext cx="646113" cy="858838"/>
            <a:chOff x="804355" y="7372392"/>
            <a:chExt cx="645368" cy="860053"/>
          </a:xfrm>
        </p:grpSpPr>
        <p:sp>
          <p:nvSpPr>
            <p:cNvPr id="23" name="TextBox 22"/>
            <p:cNvSpPr txBox="1"/>
            <p:nvPr/>
          </p:nvSpPr>
          <p:spPr>
            <a:xfrm>
              <a:off x="804355" y="7677623"/>
              <a:ext cx="645368" cy="5548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판로개척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단계별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14390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317</a:t>
            </a:fld>
            <a:endParaRPr lang="ko-KR" altLang="en-US" dirty="0"/>
          </a:p>
        </p:txBody>
      </p:sp>
      <p:cxnSp>
        <p:nvCxnSpPr>
          <p:cNvPr id="5" name="직선 연결선 4"/>
          <p:cNvCxnSpPr/>
          <p:nvPr/>
        </p:nvCxnSpPr>
        <p:spPr>
          <a:xfrm>
            <a:off x="368300" y="690563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368300" y="1187450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19621" y="709613"/>
            <a:ext cx="16161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rPr>
              <a:t>사례 읽어보기</a:t>
            </a:r>
            <a:endParaRPr lang="ko-KR" altLang="en-US" sz="2000" b="1" dirty="0" smtClean="0">
              <a:solidFill>
                <a:schemeClr val="accent3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76263" y="4140199"/>
            <a:ext cx="5521325" cy="106521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400" b="1" dirty="0" err="1" smtClean="0">
                <a:solidFill>
                  <a:schemeClr val="tx1"/>
                </a:solidFill>
              </a:rPr>
              <a:t>사회적기업의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 공공시장 진입을 위한</a:t>
            </a:r>
            <a:endParaRPr lang="en-US" altLang="ko-KR" sz="2400" b="1" dirty="0" smtClean="0">
              <a:solidFill>
                <a:schemeClr val="tx1"/>
              </a:solidFill>
            </a:endParaRPr>
          </a:p>
          <a:p>
            <a:pPr algn="ctr" latinLnBrk="0"/>
            <a:r>
              <a:rPr lang="ko-KR" altLang="en-US" sz="2400" b="1" dirty="0" smtClean="0">
                <a:solidFill>
                  <a:schemeClr val="tx1"/>
                </a:solidFill>
              </a:rPr>
              <a:t>액션플랜 사례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299" y="6568648"/>
            <a:ext cx="6015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sz="1200" dirty="0" smtClean="0">
                <a:latin typeface="+mn-ea"/>
                <a:ea typeface="+mn-ea"/>
              </a:rPr>
              <a:t>본 가이드에서 소개하는 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사회적기업의</a:t>
            </a:r>
            <a:r>
              <a:rPr lang="ko-KR" altLang="en-US" sz="1200" dirty="0" smtClean="0">
                <a:latin typeface="+mn-ea"/>
                <a:ea typeface="+mn-ea"/>
              </a:rPr>
              <a:t> 공공시장 진입을 위한 액션 플랜 사례는 성공회대학교 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사회적기업연구센터가</a:t>
            </a:r>
            <a:r>
              <a:rPr lang="ko-KR" altLang="en-US" sz="1200" dirty="0" smtClean="0">
                <a:latin typeface="+mn-ea"/>
                <a:ea typeface="+mn-ea"/>
              </a:rPr>
              <a:t> 구로구청과 부천시청에서 실시한 ‘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</a:t>
            </a:r>
            <a:r>
              <a:rPr lang="ko-KR" altLang="en-US" sz="1200" dirty="0" smtClean="0">
                <a:latin typeface="+mn-ea"/>
                <a:ea typeface="+mn-ea"/>
              </a:rPr>
              <a:t> </a:t>
            </a:r>
            <a:r>
              <a:rPr lang="en-US" altLang="ko-KR" sz="1200" dirty="0" smtClean="0">
                <a:latin typeface="+mn-ea"/>
                <a:ea typeface="+mn-ea"/>
              </a:rPr>
              <a:t>CEO</a:t>
            </a:r>
            <a:r>
              <a:rPr lang="ko-KR" altLang="en-US" sz="1200" dirty="0" smtClean="0">
                <a:latin typeface="+mn-ea"/>
                <a:ea typeface="+mn-ea"/>
              </a:rPr>
              <a:t>를 위한 공공시장 판로개척 교육 과정’에서 수강생의 과업 수행 결과물임을 밝혀둔다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 smtClean="0">
              <a:latin typeface="+mn-ea"/>
              <a:ea typeface="+mn-ea"/>
            </a:endParaRPr>
          </a:p>
          <a:p>
            <a:pPr algn="ctr" latinLnBrk="0"/>
            <a:endParaRPr lang="ko-KR" altLang="en-US" sz="1200" dirty="0" smtClean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문화서비스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318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235992"/>
            <a:ext cx="5266034" cy="1445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‘</a:t>
            </a:r>
            <a:r>
              <a:rPr lang="ko-KR" altLang="en-US" sz="1200" dirty="0" smtClean="0">
                <a:latin typeface="+mn-ea"/>
                <a:ea typeface="+mn-ea"/>
              </a:rPr>
              <a:t>○○○ </a:t>
            </a:r>
            <a:r>
              <a:rPr lang="ko-KR" altLang="en-US" sz="1200" dirty="0" err="1" smtClean="0">
                <a:latin typeface="+mn-ea"/>
                <a:ea typeface="+mn-ea"/>
              </a:rPr>
              <a:t>보존회</a:t>
            </a:r>
            <a:r>
              <a:rPr lang="ko-KR" altLang="en-US" sz="1200" dirty="0" smtClean="0">
                <a:latin typeface="+mn-ea"/>
                <a:ea typeface="+mn-ea"/>
              </a:rPr>
              <a:t>’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○○○ </a:t>
            </a:r>
            <a:r>
              <a:rPr lang="ko-KR" altLang="en-US" sz="1200" dirty="0" err="1" smtClean="0">
                <a:latin typeface="+mn-ea"/>
                <a:ea typeface="+mn-ea"/>
              </a:rPr>
              <a:t>보존회는</a:t>
            </a:r>
            <a:r>
              <a:rPr lang="ko-KR" altLang="en-US" sz="1200" dirty="0" smtClean="0">
                <a:latin typeface="+mn-ea"/>
                <a:ea typeface="+mn-ea"/>
              </a:rPr>
              <a:t> 구로구에 있는 문화예술 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사회적기업이다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국악 교육을 비롯하여 국악 강사 양성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기획 공연 및 초청공연을 주요 사업으로 하고 있다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이 기업은 기존의 사업을 확장해 나가면서 장기적으로 취약계층을 위한 전통혼례사업 등을 진행하며 사회적으로도 의미 있는 문화예술 사회적기업으로 성장해 나가고자 한다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  <p:grpSp>
        <p:nvGrpSpPr>
          <p:cNvPr id="6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7" name="TextBox 6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8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117304" y="2681692"/>
            <a:ext cx="52660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1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잠재시장 </a:t>
            </a:r>
            <a:r>
              <a:rPr lang="ko-KR" altLang="en-US" sz="1200" b="1" dirty="0" smtClean="0">
                <a:latin typeface="+mn-ea"/>
                <a:ea typeface="+mn-ea"/>
              </a:rPr>
              <a:t>조사하기</a:t>
            </a:r>
            <a:endParaRPr lang="ko-KR" altLang="en-US" sz="1200" b="1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○○○ </a:t>
            </a:r>
            <a:r>
              <a:rPr lang="ko-KR" altLang="en-US" sz="1200" dirty="0" err="1" smtClean="0">
                <a:latin typeface="+mn-ea"/>
                <a:ea typeface="+mn-ea"/>
              </a:rPr>
              <a:t>보존회는</a:t>
            </a:r>
            <a:r>
              <a:rPr lang="ko-KR" altLang="en-US" sz="1200" dirty="0" smtClean="0">
                <a:latin typeface="+mn-ea"/>
                <a:ea typeface="+mn-ea"/>
              </a:rPr>
              <a:t> 구로구의 </a:t>
            </a:r>
            <a:r>
              <a:rPr lang="ko-KR" altLang="en-US" sz="1200" dirty="0" err="1" smtClean="0">
                <a:latin typeface="+mn-ea"/>
                <a:ea typeface="+mn-ea"/>
              </a:rPr>
              <a:t>예산서를</a:t>
            </a:r>
            <a:r>
              <a:rPr lang="ko-KR" altLang="en-US" sz="1200" dirty="0" smtClean="0">
                <a:latin typeface="+mn-ea"/>
                <a:ea typeface="+mn-ea"/>
              </a:rPr>
              <a:t> 자료로 하여 해당되는 사업을 중심으로 예산을 구분하고 분석하였다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교육과 공연이라는 두 개의 사업 아이템을 토대로 하였으며 내용은 아래와 같다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 smtClean="0">
              <a:latin typeface="+mn-ea"/>
              <a:ea typeface="+mn-ea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233488" y="4152900"/>
          <a:ext cx="5014912" cy="4330752"/>
        </p:xfrm>
        <a:graphic>
          <a:graphicData uri="http://schemas.openxmlformats.org/drawingml/2006/table">
            <a:tbl>
              <a:tblPr/>
              <a:tblGrid>
                <a:gridCol w="919162"/>
                <a:gridCol w="1047750"/>
                <a:gridCol w="895350"/>
                <a:gridCol w="800100"/>
                <a:gridCol w="732798"/>
                <a:gridCol w="619752"/>
              </a:tblGrid>
              <a:tr h="3282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굴림"/>
                        </a:rPr>
                        <a:t>부서 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단위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사업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세부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사업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굴림"/>
                        </a:rPr>
                        <a:t>편성목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예산액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상품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코드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368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교육지원과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굴림"/>
                        </a:rPr>
                        <a:t>평생학습도시조성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굴림"/>
                        </a:rPr>
                        <a:t>인프라및네트워크구축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굴림"/>
                        </a:rPr>
                        <a:t>평생학습동아리지원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16380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g12</a:t>
                      </a:r>
                      <a:endParaRPr 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노인청소년과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노인복지증진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노인복지관운영지원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프로그램강사료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54000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g12</a:t>
                      </a:r>
                      <a:endParaRPr 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1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노인청소년과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어르신사회활동지원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어르신행사지원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경로당지도자교육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5000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g12</a:t>
                      </a:r>
                      <a:endParaRPr 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4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노인청소년과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아동청소년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문화향유기회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증진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문화존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운영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문화존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운영위탁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40000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g12</a:t>
                      </a:r>
                      <a:endParaRPr 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7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노인청소년과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아동청소년문화향유기회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증진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주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굴림"/>
                        </a:rPr>
                        <a:t>5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일수업제관련 주말프로그램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청소년주말활동프로그램관련행사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g12</a:t>
                      </a:r>
                      <a:endParaRPr 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7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문화체육과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아마추어동아리 활동지원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행사운영비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굴림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내고장 문화바로 알기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책임강사 강사료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2400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g12</a:t>
                      </a:r>
                      <a:endParaRPr 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919" marR="47919" marT="13248" marB="1324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478087" y="3912970"/>
            <a:ext cx="3429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</a:t>
            </a:r>
            <a:r>
              <a:rPr lang="ko-KR" altLang="en-US" sz="1100" dirty="0" smtClean="0">
                <a:latin typeface="+mn-ea"/>
                <a:ea typeface="+mn-ea"/>
              </a:rPr>
              <a:t>○○○ </a:t>
            </a:r>
            <a:r>
              <a:rPr lang="ko-KR" altLang="en-US" sz="1100" dirty="0" err="1" smtClean="0">
                <a:latin typeface="+mn-ea"/>
                <a:ea typeface="+mn-ea"/>
              </a:rPr>
              <a:t>보존회</a:t>
            </a:r>
            <a:r>
              <a:rPr lang="ko-KR" altLang="en-US" sz="1100" dirty="0" smtClean="0">
                <a:latin typeface="+mn-ea"/>
                <a:ea typeface="+mn-ea"/>
              </a:rPr>
              <a:t> 수요분석 내용</a:t>
            </a:r>
            <a:r>
              <a:rPr lang="en-US" altLang="ko-KR" sz="1100" dirty="0" smtClean="0">
                <a:latin typeface="+mn-ea"/>
                <a:ea typeface="+mn-ea"/>
              </a:rPr>
              <a:t>(</a:t>
            </a:r>
            <a:r>
              <a:rPr lang="ko-KR" altLang="en-US" sz="1100" dirty="0" smtClean="0">
                <a:latin typeface="+mn-ea"/>
                <a:ea typeface="+mn-ea"/>
              </a:rPr>
              <a:t>일부 요약</a:t>
            </a:r>
            <a:r>
              <a:rPr lang="en-US" altLang="ko-KR" sz="1100" dirty="0" smtClean="0">
                <a:latin typeface="+mn-ea"/>
                <a:ea typeface="+mn-ea"/>
              </a:rPr>
              <a:t>)&gt;</a:t>
            </a:r>
            <a:endParaRPr lang="ko-KR" altLang="en-US" sz="1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문화서비스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319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251758"/>
            <a:ext cx="5266034" cy="1168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2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시장 기회 확인하기 </a:t>
            </a:r>
            <a:endParaRPr lang="en-US" altLang="ko-KR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ko-KR" altLang="en-US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위의 수요분석을 토대로 구로구 공공구매 사업의 공급시장을 아래와 같이 분석하고 시장 진입 가능성을 확인하였다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277007" y="2738952"/>
          <a:ext cx="5106331" cy="4683990"/>
        </p:xfrm>
        <a:graphic>
          <a:graphicData uri="http://schemas.openxmlformats.org/drawingml/2006/table">
            <a:tbl>
              <a:tblPr/>
              <a:tblGrid>
                <a:gridCol w="1072055"/>
                <a:gridCol w="1734207"/>
                <a:gridCol w="2300069"/>
              </a:tblGrid>
              <a:tr h="174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공급시장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교육상품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공연상품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57984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교육지원과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어린이 대상의 다양한 교육상품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주말 프로그램등 학교 도서관과 연계된 프로그램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전통음악 체험프로그램으로 교육 상품의 공연유도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삶의 질 향상 프로그램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지역사회 참여프로그램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84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문화체육과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총무과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구로구문화재단 문화 교육 강좌 개최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지역문화탐방 체험연수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일반대상 문화사업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구로문화재단 등 위탁사업이 많음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문화예술단체 초청공연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0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노인청소년과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어르신 대상의 다양한 교육상품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노인복지관 프로그램 강사료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내고장 문화바로 알기 강사료 지원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어르신 대상의 다양한 문화 축제행사 개최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어르신 사회활동 행사지원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청소년 문화보존 운영 위탁지원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0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자치행정과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지역경제과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복지정책과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없음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마을공동체 활성화 지원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아마추어 동아리 우선 지원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저소득주민 생활 안정지원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전통시장 활성화 이벤트 행사 지원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다문화 축제 개최 </a:t>
                      </a:r>
                    </a:p>
                  </a:txBody>
                  <a:tcPr marL="46019" marR="46019" marT="12723" marB="12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08106" y="7403592"/>
            <a:ext cx="5266034" cy="1168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&lt;</a:t>
            </a:r>
            <a:r>
              <a:rPr lang="ko-KR" altLang="en-US" sz="1200" b="1" dirty="0" smtClean="0">
                <a:latin typeface="+mn-ea"/>
                <a:ea typeface="+mn-ea"/>
              </a:rPr>
              <a:t>분석결과</a:t>
            </a:r>
            <a:r>
              <a:rPr lang="en-US" altLang="ko-KR" sz="1200" b="1" dirty="0" smtClean="0">
                <a:latin typeface="+mn-ea"/>
                <a:ea typeface="+mn-ea"/>
              </a:rPr>
              <a:t>&gt; </a:t>
            </a:r>
            <a:endParaRPr lang="ko-KR" altLang="en-US" sz="1200" b="1" dirty="0" smtClean="0">
              <a:latin typeface="+mn-ea"/>
              <a:ea typeface="+mn-ea"/>
            </a:endParaRPr>
          </a:p>
          <a:p>
            <a:pPr marL="268288" indent="-95250">
              <a:lnSpc>
                <a:spcPct val="150000"/>
              </a:lnSpc>
            </a:pPr>
            <a:r>
              <a:rPr lang="en-US" altLang="ko-KR" sz="1200" dirty="0" smtClean="0">
                <a:latin typeface="+mn-ea"/>
                <a:ea typeface="+mn-ea"/>
              </a:rPr>
              <a:t>-</a:t>
            </a:r>
            <a:r>
              <a:rPr lang="ko-KR" altLang="en-US" sz="1200" dirty="0" smtClean="0">
                <a:latin typeface="+mn-ea"/>
                <a:ea typeface="+mn-ea"/>
              </a:rPr>
              <a:t>급변하는 고객 </a:t>
            </a:r>
            <a:r>
              <a:rPr lang="ko-KR" altLang="en-US" sz="1200" dirty="0" err="1" smtClean="0">
                <a:latin typeface="+mn-ea"/>
                <a:ea typeface="+mn-ea"/>
              </a:rPr>
              <a:t>트랜드에</a:t>
            </a:r>
            <a:r>
              <a:rPr lang="ko-KR" altLang="en-US" sz="1200" dirty="0" smtClean="0">
                <a:latin typeface="+mn-ea"/>
                <a:ea typeface="+mn-ea"/>
              </a:rPr>
              <a:t> 적합한 차별적인 국악 공연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교육프로그램 개발 필요 </a:t>
            </a:r>
          </a:p>
          <a:p>
            <a:pPr marL="268288" indent="-95250">
              <a:lnSpc>
                <a:spcPct val="150000"/>
              </a:lnSpc>
            </a:pPr>
            <a:r>
              <a:rPr lang="en-US" altLang="ko-KR" sz="1200" dirty="0" smtClean="0">
                <a:latin typeface="+mn-ea"/>
                <a:ea typeface="+mn-ea"/>
              </a:rPr>
              <a:t>-</a:t>
            </a:r>
            <a:r>
              <a:rPr lang="ko-KR" altLang="en-US" sz="1200" dirty="0" smtClean="0">
                <a:latin typeface="+mn-ea"/>
                <a:ea typeface="+mn-ea"/>
              </a:rPr>
              <a:t>다양한 문화 </a:t>
            </a:r>
            <a:r>
              <a:rPr lang="ko-KR" altLang="en-US" sz="1200" dirty="0" err="1" smtClean="0">
                <a:latin typeface="+mn-ea"/>
                <a:ea typeface="+mn-ea"/>
              </a:rPr>
              <a:t>콘텐츠</a:t>
            </a:r>
            <a:r>
              <a:rPr lang="ko-KR" altLang="en-US" sz="1200" dirty="0" smtClean="0">
                <a:latin typeface="+mn-ea"/>
                <a:ea typeface="+mn-ea"/>
              </a:rPr>
              <a:t> 시장에 맞는 </a:t>
            </a:r>
            <a:r>
              <a:rPr lang="ko-KR" altLang="en-US" sz="1200" dirty="0" err="1" smtClean="0">
                <a:latin typeface="+mn-ea"/>
                <a:ea typeface="+mn-ea"/>
              </a:rPr>
              <a:t>맞춤식</a:t>
            </a:r>
            <a:r>
              <a:rPr lang="ko-KR" altLang="en-US" sz="1200" dirty="0" smtClean="0">
                <a:latin typeface="+mn-ea"/>
                <a:ea typeface="+mn-ea"/>
              </a:rPr>
              <a:t> 마케팅 전개 </a:t>
            </a:r>
            <a:r>
              <a:rPr lang="en-US" altLang="ko-KR" sz="1200" dirty="0" smtClean="0">
                <a:latin typeface="+mn-ea"/>
                <a:ea typeface="+mn-ea"/>
              </a:rPr>
              <a:t>: </a:t>
            </a:r>
            <a:r>
              <a:rPr lang="ko-KR" altLang="en-US" sz="1200" dirty="0" smtClean="0">
                <a:latin typeface="+mn-ea"/>
                <a:ea typeface="+mn-ea"/>
              </a:rPr>
              <a:t>취약계층을 위한 공연 교육상품 개발 필요 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792608" y="2508874"/>
            <a:ext cx="20168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</a:t>
            </a:r>
            <a:r>
              <a:rPr lang="ko-KR" altLang="en-US" sz="1100" dirty="0" smtClean="0">
                <a:latin typeface="+mn-ea"/>
                <a:ea typeface="+mn-ea"/>
              </a:rPr>
              <a:t>○○○ </a:t>
            </a:r>
            <a:r>
              <a:rPr lang="ko-KR" altLang="en-US" sz="1100" dirty="0" err="1" smtClean="0">
                <a:latin typeface="+mn-ea"/>
                <a:ea typeface="+mn-ea"/>
              </a:rPr>
              <a:t>보존회</a:t>
            </a:r>
            <a:r>
              <a:rPr lang="ko-KR" altLang="en-US" sz="1100" dirty="0" smtClean="0">
                <a:latin typeface="+mn-ea"/>
                <a:ea typeface="+mn-ea"/>
              </a:rPr>
              <a:t> 공급분석 내용</a:t>
            </a:r>
            <a:r>
              <a:rPr lang="en-US" altLang="ko-KR" sz="1100" dirty="0" smtClean="0">
                <a:latin typeface="+mn-ea"/>
                <a:ea typeface="+mn-ea"/>
              </a:rPr>
              <a:t>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10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1" name="TextBox 10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2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E2D230-CEFE-457A-80A3-44FC0FFA68E1}" type="slidenum">
              <a:rPr lang="ko-KR" altLang="en-US" smtClean="0"/>
              <a:pPr>
                <a:defRPr/>
              </a:pPr>
              <a:t>32</a:t>
            </a:fld>
            <a:endParaRPr lang="ko-KR" altLang="en-US" dirty="0"/>
          </a:p>
        </p:txBody>
      </p:sp>
      <p:pic>
        <p:nvPicPr>
          <p:cNvPr id="45059" name="그림 3" descr="여럿이함ㄲ[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6858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문화서비스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320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346354"/>
            <a:ext cx="5266034" cy="1445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3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판로개척 방안 </a:t>
            </a:r>
            <a:r>
              <a:rPr lang="ko-KR" altLang="en-US" sz="1200" b="1" dirty="0" smtClean="0">
                <a:latin typeface="+mn-ea"/>
                <a:ea typeface="+mn-ea"/>
              </a:rPr>
              <a:t>세우기</a:t>
            </a:r>
            <a:endParaRPr lang="en-US" altLang="ko-KR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ko-KR" altLang="en-US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○○○ </a:t>
            </a:r>
            <a:r>
              <a:rPr lang="ko-KR" altLang="en-US" sz="1200" dirty="0" err="1" smtClean="0">
                <a:latin typeface="+mn-ea"/>
                <a:ea typeface="+mn-ea"/>
              </a:rPr>
              <a:t>보존회는</a:t>
            </a:r>
            <a:r>
              <a:rPr lang="ko-KR" altLang="en-US" sz="1200" dirty="0" smtClean="0">
                <a:latin typeface="+mn-ea"/>
                <a:ea typeface="+mn-ea"/>
              </a:rPr>
              <a:t> 구로구 관련 부서와의 연계를 통하여 교육상품과 공연상품 공공시장의 판로개척 전략과 구체적인 추진계획을 수립하였다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이들은 또한 ‘</a:t>
            </a:r>
            <a:r>
              <a:rPr lang="ko-KR" altLang="en-US" sz="1200" dirty="0" err="1" smtClean="0">
                <a:latin typeface="+mn-ea"/>
                <a:ea typeface="+mn-ea"/>
              </a:rPr>
              <a:t>희망나눔</a:t>
            </a:r>
            <a:r>
              <a:rPr lang="ko-KR" altLang="en-US" sz="1200" dirty="0" smtClean="0">
                <a:latin typeface="+mn-ea"/>
                <a:ea typeface="+mn-ea"/>
              </a:rPr>
              <a:t> 공연 속 전통혼례’ 라는 내용을 토대로 새로운 브랜드 상품 개발 계획도 수립하였다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257299" y="3013668"/>
          <a:ext cx="5126040" cy="5439403"/>
        </p:xfrm>
        <a:graphic>
          <a:graphicData uri="http://schemas.openxmlformats.org/drawingml/2006/table">
            <a:tbl>
              <a:tblPr/>
              <a:tblGrid>
                <a:gridCol w="413193"/>
                <a:gridCol w="461431"/>
                <a:gridCol w="2149827"/>
                <a:gridCol w="2101589"/>
              </a:tblGrid>
              <a:tr h="1764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부서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목표액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전략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영업활동 방안 및 추진일정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9868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교육지원과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900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국악사업 및 사업구조의 재포지셔닝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차별적인 공연 프로그램 개발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음악의 질 극대화 및 이미지 제고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고객 니즈에 적합한 프로모션 전략 구축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현재 주말체험 동아리반 운영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교육지원과 주임의 도움으로 도서관 주임과 미팅 연결로 한옥도서관 장소협찬 논의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체험프로그램 홍보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7-10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 무료 전통혼례 사업 추진계획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노인청소년과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500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중장기 관점의 역량강화 방안수립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다양한 마케팅 채널 조사 및 확보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우선 전략과제를 실행한 후 병행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-2011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노노강사 파견교육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노인복지과 과장과의 미팅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현재 노인대학 특강 프로그램 강좌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어르신 문화축제 추진방향 모색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6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총무과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500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지역 문화탐방 체험 연수 전통혼례 및 전통음악 체험 프로그램 지원유도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사회목적실현으로 복지국가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소외계층의 참여로 함께 나누는 환경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국악의 대중화와 서도소리의 대중화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8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문화체육과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장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국악사업 및 사업구조의 재포지셔닝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차별적인 공연 프로그램 개발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대중이 이해할 수 있는 개발 프로그램 강화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고객 니즈에 적합한 프로모션 전략 구축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문화체육과 담당과 네트웍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관광상품개발을 위한 정기성 프로그램 개최 유도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현재 코레일 공항철도와 협약으로 한류음악공연 중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관광상품 홍보 마련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노인청소년과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500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중장기 관점의 역량강화 방안 수립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다양한 마케팅 채널 조사 및 확보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우선 전략과제를 실행한 후 또는 병행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취약계층 일자리 제공 및 사회서비스제공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참여근로자들의 내부역량강화로 사회적기반 마련 및 사회적기업가 발굴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7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복지정책과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1500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 홍보 및 복지 정책 일환으로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7-10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 전통혼례 다문화가정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쌍 무료 결혼사업추진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구로구 축제 가능성 제시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사회목적실현으로 복지국가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소외계층의 참여로 함께 나누는 환경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언론 홍보 및 방송 홍보를 위한 연예인 사회 섭외 완료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-100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명 풍물 놀이 가마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거리 행렬 퍼레이드 준비 </a:t>
                      </a:r>
                    </a:p>
                  </a:txBody>
                  <a:tcPr marL="24513" marR="24513" marT="6777" marB="67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4305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763148" y="2752058"/>
            <a:ext cx="20168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</a:t>
            </a:r>
            <a:r>
              <a:rPr lang="ko-KR" altLang="en-US" sz="1100" dirty="0" smtClean="0">
                <a:latin typeface="+mn-ea"/>
                <a:ea typeface="+mn-ea"/>
              </a:rPr>
              <a:t>○○○ </a:t>
            </a:r>
            <a:r>
              <a:rPr lang="ko-KR" altLang="en-US" sz="1100" dirty="0" err="1" smtClean="0">
                <a:latin typeface="+mn-ea"/>
                <a:ea typeface="+mn-ea"/>
              </a:rPr>
              <a:t>보존회</a:t>
            </a:r>
            <a:r>
              <a:rPr lang="ko-KR" altLang="en-US" sz="1100" dirty="0" smtClean="0">
                <a:latin typeface="+mn-ea"/>
                <a:ea typeface="+mn-ea"/>
              </a:rPr>
              <a:t> 판로개척 방안</a:t>
            </a:r>
            <a:r>
              <a:rPr lang="en-US" altLang="ko-KR" sz="1100" dirty="0" smtClean="0">
                <a:latin typeface="+mn-ea"/>
                <a:ea typeface="+mn-ea"/>
              </a:rPr>
              <a:t>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9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0" name="TextBox 9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1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청소서비스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321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220226"/>
            <a:ext cx="526603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‘</a:t>
            </a:r>
            <a:r>
              <a:rPr lang="ko-KR" altLang="en-US" sz="1200" dirty="0" smtClean="0">
                <a:latin typeface="+mn-ea"/>
                <a:ea typeface="+mn-ea"/>
              </a:rPr>
              <a:t>○○서비스’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○○서비스는 위생관리 용역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방역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청소대행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청소용품 유통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청소교육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컨설팅 등 위생 및 청소 분야를 </a:t>
            </a:r>
            <a:r>
              <a:rPr lang="ko-KR" altLang="en-US" sz="1200" dirty="0" err="1" smtClean="0">
                <a:latin typeface="+mn-ea"/>
                <a:ea typeface="+mn-ea"/>
              </a:rPr>
              <a:t>주사업으로</a:t>
            </a:r>
            <a:r>
              <a:rPr lang="ko-KR" altLang="en-US" sz="1200" dirty="0" smtClean="0">
                <a:latin typeface="+mn-ea"/>
                <a:ea typeface="+mn-ea"/>
              </a:rPr>
              <a:t> 하여 취약계층에게 일자리를 제공하는 부천시의 청소서비스 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사회적기업이다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이 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사회적기업은</a:t>
            </a:r>
            <a:r>
              <a:rPr lang="ko-KR" altLang="en-US" sz="1200" dirty="0" smtClean="0">
                <a:latin typeface="+mn-ea"/>
                <a:ea typeface="+mn-ea"/>
              </a:rPr>
              <a:t> 청소 마케팅 관련 다각화와 단순구매 방식에 그치고 있는 장기적인 청소용품의 거래처를 확보하고자 하는 사업적 과제를 안고 있었다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en-US" altLang="ko-KR" sz="12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ko-KR" altLang="en-US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1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잠재시장 </a:t>
            </a:r>
            <a:r>
              <a:rPr lang="ko-KR" altLang="en-US" sz="1200" b="1" dirty="0" smtClean="0">
                <a:latin typeface="+mn-ea"/>
                <a:ea typeface="+mn-ea"/>
              </a:rPr>
              <a:t>조사하기</a:t>
            </a:r>
            <a:endParaRPr lang="ko-KR" altLang="en-US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○○서비스는 부천시의 </a:t>
            </a:r>
            <a:r>
              <a:rPr lang="ko-KR" altLang="en-US" sz="1200" dirty="0" err="1" smtClean="0">
                <a:latin typeface="+mn-ea"/>
                <a:ea typeface="+mn-ea"/>
              </a:rPr>
              <a:t>예산서를</a:t>
            </a:r>
            <a:r>
              <a:rPr lang="ko-KR" altLang="en-US" sz="1200" dirty="0" smtClean="0">
                <a:latin typeface="+mn-ea"/>
                <a:ea typeface="+mn-ea"/>
              </a:rPr>
              <a:t> 자료로 하여 해당되는 사업을 중심으로 예산을 구분하고 분석하였다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청소 서비스 제공과 청소용품 판매라는 두 가지 사업 아이템을 토대로 하였으며 내용은 아래와 같다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 smtClean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138238" y="4602826"/>
          <a:ext cx="5245099" cy="3883852"/>
        </p:xfrm>
        <a:graphic>
          <a:graphicData uri="http://schemas.openxmlformats.org/drawingml/2006/table">
            <a:tbl>
              <a:tblPr/>
              <a:tblGrid>
                <a:gridCol w="656002"/>
                <a:gridCol w="1043881"/>
                <a:gridCol w="849940"/>
                <a:gridCol w="898426"/>
                <a:gridCol w="946910"/>
                <a:gridCol w="849940"/>
              </a:tblGrid>
              <a:tr h="3350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굴림"/>
                        </a:rPr>
                        <a:t>부서 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단위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사업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세부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사업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편성목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예산액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굴림"/>
                        </a:rPr>
                        <a:t>구매품목</a:t>
                      </a:r>
                      <a:endParaRPr lang="en-US" altLang="ko-KR" sz="1000" dirty="0" smtClean="0">
                        <a:solidFill>
                          <a:srgbClr val="000000"/>
                        </a:solidFill>
                        <a:latin typeface="굴림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smtClean="0">
                          <a:solidFill>
                            <a:srgbClr val="000000"/>
                          </a:solidFill>
                          <a:latin typeface="굴림"/>
                        </a:rPr>
                        <a:t>재정의 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4203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청소과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친환경적 폐기물처리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가로청소지원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청소대행업체위탁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1,831,338,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청소용역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5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청소과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친환경적 폐기물처리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가로청소지원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시설공단위탁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1,680,826,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청소용역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4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청소과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친환경적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폐기물처리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가로청소지원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골목길 청소원 청소비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2,278,830,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청소용역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4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도서관정책과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쾌적하고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편안한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이용환경조성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청사관리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청사미화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용역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800,000,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청소용역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공원녹지과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공원관리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공원유지관리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공원청소용 쓰레기봉투 구입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11,235,000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청소용품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4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원미구행정지원과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정보화 기반시설 운영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청사 유지관리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굴림"/>
                        </a:rPr>
                        <a:t>청사 청소용품 구입비 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12,000,000</a:t>
                      </a:r>
                      <a:endParaRPr lang="en-US" sz="10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굴림"/>
                        </a:rPr>
                        <a:t>청소용품 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50945" marR="50945" marT="14085" marB="140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532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588371" y="4327665"/>
            <a:ext cx="46688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100" dirty="0" smtClean="0">
                <a:latin typeface="+mn-ea"/>
                <a:ea typeface="+mn-ea"/>
              </a:rPr>
              <a:t>&lt;○○</a:t>
            </a:r>
            <a:r>
              <a:rPr lang="ko-KR" altLang="en-US" sz="1100" dirty="0" smtClean="0">
                <a:latin typeface="+mn-ea"/>
                <a:ea typeface="+mn-ea"/>
              </a:rPr>
              <a:t>서비스 수요분석 내용</a:t>
            </a:r>
            <a:r>
              <a:rPr lang="en-US" altLang="ko-KR" sz="1100" dirty="0" smtClean="0">
                <a:latin typeface="+mn-ea"/>
                <a:ea typeface="+mn-ea"/>
              </a:rPr>
              <a:t>(</a:t>
            </a:r>
            <a:r>
              <a:rPr lang="ko-KR" altLang="en-US" sz="1100" dirty="0" smtClean="0">
                <a:latin typeface="+mn-ea"/>
                <a:ea typeface="+mn-ea"/>
              </a:rPr>
              <a:t>일부 요약</a:t>
            </a:r>
            <a:r>
              <a:rPr lang="en-US" altLang="ko-KR" sz="1100" dirty="0" smtClean="0">
                <a:latin typeface="+mn-ea"/>
                <a:ea typeface="+mn-ea"/>
              </a:rPr>
              <a:t>)&gt;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9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0" name="TextBox 9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2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1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청소서비스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322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346354"/>
            <a:ext cx="5266034" cy="1168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2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시장 기회 확인하기 </a:t>
            </a:r>
            <a:endParaRPr lang="en-US" altLang="ko-KR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ko-KR" altLang="en-US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위의 수요분석을 토대로 부천시 공공구매 시장의 공급시장을 아래와 같이 분석하고 시장 진입 가능성을 확인하였다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138238" y="2941841"/>
          <a:ext cx="5245100" cy="4746559"/>
        </p:xfrm>
        <a:graphic>
          <a:graphicData uri="http://schemas.openxmlformats.org/drawingml/2006/table">
            <a:tbl>
              <a:tblPr/>
              <a:tblGrid>
                <a:gridCol w="897381"/>
                <a:gridCol w="749300"/>
                <a:gridCol w="601219"/>
                <a:gridCol w="749300"/>
                <a:gridCol w="749300"/>
                <a:gridCol w="749300"/>
                <a:gridCol w="749300"/>
              </a:tblGrid>
              <a:tr h="3100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부서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구매상품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구매액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구매방식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굴림"/>
                        </a:rPr>
                        <a:t>현공급체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구매시기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진입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가능성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3100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공원녹지과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화장실용화장지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14,235,000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단순구매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지역용품유통업체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화장지는장애인 생산품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)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분기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굴림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회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O</a:t>
                      </a:r>
                      <a:endParaRPr 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회계과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청소용품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33,600,000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월 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1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회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O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0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청소과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개방화장실용품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30,000,000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수시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O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9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도서관정책과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청사미화용역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800,000,000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총액경쟁입찰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경기환경공사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매년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2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월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O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9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소사구행정지원과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청사관리용역비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,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동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574,634,000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총액입찰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사회적기업제한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꿈이있는일터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매년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2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월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O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9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청소과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청소대행업체위탁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1,831,338,000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수의계약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부천환경개발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,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원미환경하우스환경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매년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2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월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△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9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청소과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골목길 청소원 청소비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2,279,830,000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△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47140" marR="47140" marT="13033" marB="13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6353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769525" y="2651339"/>
            <a:ext cx="182774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&lt;○○</a:t>
            </a:r>
            <a:r>
              <a:rPr lang="ko-KR" altLang="en-US" sz="1100" dirty="0" smtClean="0">
                <a:latin typeface="+mn-ea"/>
                <a:ea typeface="+mn-ea"/>
              </a:rPr>
              <a:t>서비스 공급분석 내용</a:t>
            </a:r>
            <a:r>
              <a:rPr lang="en-US" altLang="ko-KR" sz="1100" dirty="0" smtClean="0">
                <a:latin typeface="+mn-ea"/>
                <a:ea typeface="+mn-ea"/>
              </a:rPr>
              <a:t>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9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0" name="TextBox 9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2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1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청소서비스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323</a:t>
            </a:fld>
            <a:endParaRPr lang="ko-KR" altLang="en-US" dirty="0"/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304" y="1346354"/>
            <a:ext cx="5266034" cy="1445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3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판로개척 방안 </a:t>
            </a:r>
            <a:r>
              <a:rPr lang="ko-KR" altLang="en-US" sz="1200" b="1" dirty="0" smtClean="0">
                <a:latin typeface="+mn-ea"/>
                <a:ea typeface="+mn-ea"/>
              </a:rPr>
              <a:t>세우기</a:t>
            </a:r>
            <a:endParaRPr lang="en-US" altLang="ko-KR" sz="1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ko-KR" altLang="en-US" sz="12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○○서비스는 수요조사와 시장진입 가능성을 타진한 결과 </a:t>
            </a:r>
            <a:r>
              <a:rPr lang="ko-KR" altLang="en-US" sz="1200" dirty="0" err="1" smtClean="0">
                <a:latin typeface="+mn-ea"/>
                <a:ea typeface="+mn-ea"/>
              </a:rPr>
              <a:t>다음와</a:t>
            </a:r>
            <a:r>
              <a:rPr lang="ko-KR" altLang="en-US" sz="1200" dirty="0" smtClean="0">
                <a:latin typeface="+mn-ea"/>
                <a:ea typeface="+mn-ea"/>
              </a:rPr>
              <a:t> 같이 판로개척 방안을 수립하였다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이 기업은 초기 과제로 세웠던 청소용품 판매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청소서비스 용역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청소 위탁 등으로 세분화 하여 판로 개척을 아래와 같이 수립하였다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169771" y="3079532"/>
          <a:ext cx="5245100" cy="5404250"/>
        </p:xfrm>
        <a:graphic>
          <a:graphicData uri="http://schemas.openxmlformats.org/drawingml/2006/table">
            <a:tbl>
              <a:tblPr/>
              <a:tblGrid>
                <a:gridCol w="324070"/>
                <a:gridCol w="602974"/>
                <a:gridCol w="1671145"/>
                <a:gridCol w="2646911"/>
              </a:tblGrid>
              <a:tr h="1671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부서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목표액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천원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영업활동방안 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주요이슈 및 추진일정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9323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공원녹지과외 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148,000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청소용품 카달록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세제 견본품 제작 구매부서 배포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쇼핑몰 품목 정비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배송시스템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차량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인력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확보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화장지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비누 등 장애인생산품 매입처 발굴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가격경쟁력 확보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기존 업체와 동일한 수준 유지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고객만족 서비스 체계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신속한 반품 처리 등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수립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산업용 세제 직접 생산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(SE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직접 생산품 확보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카달록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쇼핑몰 정비 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(-2013. 9)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장애인 생산품 거래처 확보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(-2013. 10)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우편발송 및 직접 방문 영업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(-2013. 11-12)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공원녹지과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370,000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기존 기간제일자리 사업을 위탁방식 전환 방식 제안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위탁사업의 장점 부각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효율적인 노무관리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교육훈련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직업의식 제고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타 지자체 사례 소개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경기도 시흥시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조경관리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화장실 시설관리 전문성 확보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기존 사업비 규모를 동일하게 하면서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개월 연속고용 가능 여부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공원화장실 위탁관리제안서 제출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(-2013. 9/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공원녹지과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관련 부서 협의 및 협력체계 구축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(2013. 10-12)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 공공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건물중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곳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500,000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재무평가점수 높이기 위한 재무구조개선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부채줄이기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입찰 시 기존 사정률 연구 및 입찰가격 책정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협상에 의한 계약 대비 제안서 강화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도서관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시설관리 공단 건물 청소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경비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시설 등 분리 발주 필요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위탁 시 근로자 복지 개선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사회공헌 참여 방안 강구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재무구조 개선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부채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억 줄이기 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(-2013. 12)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부천시 청소용역 사회적기업 사회공헌 프로젝트 제안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(2013. 8)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청소과 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500,000</a:t>
                      </a:r>
                      <a:endParaRPr 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골목길 청소 구역 중 시범적으로 일부구역 위탁 추진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 위탁시 효과성 입증할 제안서 작성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환경미화원 협동조합 추진 등 대안적인 조직방안 제안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수의계약 참여를 위한 전제조건 해결 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입찰보증금 등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환경미화원 협동조합 추진 사례 소개</a:t>
                      </a:r>
                    </a:p>
                  </a:txBody>
                  <a:tcPr marL="25409" marR="25409" marT="7025" marB="70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7377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943334" y="2836328"/>
            <a:ext cx="182774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&lt;○○</a:t>
            </a:r>
            <a:r>
              <a:rPr lang="ko-KR" altLang="en-US" sz="1100" dirty="0" smtClean="0">
                <a:latin typeface="+mn-ea"/>
                <a:ea typeface="+mn-ea"/>
              </a:rPr>
              <a:t>서비스 판로개척 방안</a:t>
            </a:r>
            <a:r>
              <a:rPr lang="en-US" altLang="ko-KR" sz="1100" dirty="0" smtClean="0">
                <a:latin typeface="+mn-ea"/>
                <a:ea typeface="+mn-ea"/>
              </a:rPr>
              <a:t>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10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1" name="TextBox 10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2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2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급식서비스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324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346354"/>
            <a:ext cx="5266034" cy="5046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‘</a:t>
            </a:r>
            <a:r>
              <a:rPr lang="ko-KR" altLang="en-US" sz="1200" dirty="0" smtClean="0">
                <a:latin typeface="+mn-ea"/>
                <a:ea typeface="+mn-ea"/>
              </a:rPr>
              <a:t>○○도시락’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○○도시락은 </a:t>
            </a:r>
            <a:r>
              <a:rPr lang="en-US" altLang="ko-KR" sz="1200" dirty="0" smtClean="0">
                <a:latin typeface="+mn-ea"/>
                <a:ea typeface="+mn-ea"/>
              </a:rPr>
              <a:t>2006</a:t>
            </a:r>
            <a:r>
              <a:rPr lang="ko-KR" altLang="en-US" sz="1200" dirty="0" smtClean="0">
                <a:latin typeface="+mn-ea"/>
                <a:ea typeface="+mn-ea"/>
              </a:rPr>
              <a:t>년 설립되어 </a:t>
            </a:r>
            <a:r>
              <a:rPr lang="en-US" altLang="ko-KR" sz="1200" dirty="0" smtClean="0">
                <a:latin typeface="+mn-ea"/>
                <a:ea typeface="+mn-ea"/>
              </a:rPr>
              <a:t>2008</a:t>
            </a:r>
            <a:r>
              <a:rPr lang="ko-KR" altLang="en-US" sz="1200" dirty="0" smtClean="0">
                <a:latin typeface="+mn-ea"/>
                <a:ea typeface="+mn-ea"/>
              </a:rPr>
              <a:t>년 </a:t>
            </a:r>
            <a:r>
              <a:rPr lang="en-US" altLang="ko-KR" sz="1200" dirty="0" smtClean="0">
                <a:latin typeface="+mn-ea"/>
                <a:ea typeface="+mn-ea"/>
              </a:rPr>
              <a:t>10</a:t>
            </a:r>
            <a:r>
              <a:rPr lang="ko-KR" altLang="en-US" sz="1200" dirty="0" smtClean="0">
                <a:latin typeface="+mn-ea"/>
                <a:ea typeface="+mn-ea"/>
              </a:rPr>
              <a:t>월 사회적 기업으로 인증 받아 공공급식을 주력으로 도시락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급식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밑반찬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출장뷔페 등의 사업을 하고 있다</a:t>
            </a:r>
            <a:r>
              <a:rPr lang="en-US" altLang="ko-KR" sz="1200" dirty="0" smtClean="0">
                <a:latin typeface="+mn-ea"/>
                <a:ea typeface="+mn-ea"/>
              </a:rPr>
              <a:t>. ○○</a:t>
            </a:r>
            <a:r>
              <a:rPr lang="ko-KR" altLang="en-US" sz="1200" dirty="0" smtClean="0">
                <a:latin typeface="+mn-ea"/>
                <a:ea typeface="+mn-ea"/>
              </a:rPr>
              <a:t>도시락은 자활기관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고용노동부</a:t>
            </a:r>
            <a:r>
              <a:rPr lang="en-US" altLang="ko-KR" sz="1200" dirty="0" smtClean="0">
                <a:latin typeface="+mn-ea"/>
                <a:ea typeface="+mn-ea"/>
              </a:rPr>
              <a:t>, SK</a:t>
            </a:r>
            <a:r>
              <a:rPr lang="ko-KR" altLang="en-US" sz="1200" dirty="0" smtClean="0">
                <a:latin typeface="+mn-ea"/>
                <a:ea typeface="+mn-ea"/>
              </a:rPr>
              <a:t>간의 </a:t>
            </a:r>
            <a:r>
              <a:rPr lang="ko-KR" altLang="en-US" sz="1200" dirty="0" err="1" smtClean="0">
                <a:latin typeface="+mn-ea"/>
                <a:ea typeface="+mn-ea"/>
              </a:rPr>
              <a:t>파트너쉽을</a:t>
            </a:r>
            <a:r>
              <a:rPr lang="ko-KR" altLang="en-US" sz="1200" dirty="0" smtClean="0">
                <a:latin typeface="+mn-ea"/>
                <a:ea typeface="+mn-ea"/>
              </a:rPr>
              <a:t> 기반으로 급식서비스를 하며 사회적 일자리를 창출하고 있다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en-US" altLang="ko-KR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endParaRPr lang="ko-KR" altLang="en-US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1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잠재시장 조사하기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○○도시락은 공공판로 개척을 위하여 급식서비스 제공이라는 사업적 과제를 수행하기 위하여 부천시의 식당 위탁의 수요 상황을 우선적으로 조사하였다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en-US" altLang="ko-KR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endParaRPr lang="ko-KR" altLang="en-US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○○도시락은 공공 기관의 식당위탁 수요 상황을 우선적으로 조사하였는데 그 이유는 </a:t>
            </a:r>
            <a:r>
              <a:rPr lang="en-US" altLang="ko-KR" sz="1200" dirty="0" smtClean="0">
                <a:latin typeface="+mn-ea"/>
                <a:ea typeface="+mn-ea"/>
              </a:rPr>
              <a:t>1)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사회적기업으로서</a:t>
            </a:r>
            <a:r>
              <a:rPr lang="ko-KR" altLang="en-US" sz="1200" dirty="0" smtClean="0">
                <a:latin typeface="+mn-ea"/>
                <a:ea typeface="+mn-ea"/>
              </a:rPr>
              <a:t> 공공 </a:t>
            </a:r>
            <a:r>
              <a:rPr lang="ko-KR" altLang="en-US" sz="1200" dirty="0" err="1" smtClean="0">
                <a:latin typeface="+mn-ea"/>
                <a:ea typeface="+mn-ea"/>
              </a:rPr>
              <a:t>시장내에</a:t>
            </a:r>
            <a:r>
              <a:rPr lang="ko-KR" altLang="en-US" sz="1200" dirty="0" smtClean="0">
                <a:latin typeface="+mn-ea"/>
                <a:ea typeface="+mn-ea"/>
              </a:rPr>
              <a:t> 진입하여 일자리 창출과 </a:t>
            </a:r>
            <a:r>
              <a:rPr lang="ko-KR" altLang="en-US" sz="1200" dirty="0" err="1" smtClean="0">
                <a:latin typeface="+mn-ea"/>
                <a:ea typeface="+mn-ea"/>
              </a:rPr>
              <a:t>사회적가치에</a:t>
            </a:r>
            <a:r>
              <a:rPr lang="ko-KR" altLang="en-US" sz="1200" dirty="0" smtClean="0">
                <a:latin typeface="+mn-ea"/>
                <a:ea typeface="+mn-ea"/>
              </a:rPr>
              <a:t> 기여할 수 있다고 판단하였고 </a:t>
            </a:r>
            <a:r>
              <a:rPr lang="en-US" altLang="ko-KR" sz="1200" dirty="0" smtClean="0">
                <a:latin typeface="+mn-ea"/>
                <a:ea typeface="+mn-ea"/>
              </a:rPr>
              <a:t>2)</a:t>
            </a:r>
            <a:r>
              <a:rPr lang="ko-KR" altLang="en-US" sz="1200" dirty="0" smtClean="0">
                <a:latin typeface="+mn-ea"/>
                <a:ea typeface="+mn-ea"/>
              </a:rPr>
              <a:t>음식제조에서 서비스 분야로 사업을 확대하여 지속가능성을 도모하고자 하였으며 </a:t>
            </a:r>
            <a:r>
              <a:rPr lang="en-US" altLang="ko-KR" sz="1200" dirty="0" smtClean="0">
                <a:latin typeface="+mn-ea"/>
                <a:ea typeface="+mn-ea"/>
              </a:rPr>
              <a:t>3)</a:t>
            </a:r>
            <a:r>
              <a:rPr lang="ko-KR" altLang="en-US" sz="1200" dirty="0" smtClean="0">
                <a:latin typeface="+mn-ea"/>
                <a:ea typeface="+mn-ea"/>
              </a:rPr>
              <a:t>지속가능성을 위한 신규 사업이 필요한 시점인데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공공식당의 경우 초기 투자비에 부담이 없다는 판단이 있었고 </a:t>
            </a:r>
            <a:r>
              <a:rPr lang="en-US" altLang="ko-KR" sz="1200" dirty="0" smtClean="0">
                <a:latin typeface="+mn-ea"/>
                <a:ea typeface="+mn-ea"/>
              </a:rPr>
              <a:t>4)</a:t>
            </a:r>
            <a:r>
              <a:rPr lang="ko-KR" altLang="en-US" sz="1200" dirty="0" smtClean="0">
                <a:latin typeface="+mn-ea"/>
                <a:ea typeface="+mn-ea"/>
              </a:rPr>
              <a:t>위탁입찰의 경우 공정한 경쟁을 통해 진입이 가능하며 </a:t>
            </a:r>
            <a:r>
              <a:rPr lang="en-US" altLang="ko-KR" sz="1200" dirty="0" smtClean="0">
                <a:latin typeface="+mn-ea"/>
                <a:ea typeface="+mn-ea"/>
              </a:rPr>
              <a:t>5)</a:t>
            </a:r>
            <a:r>
              <a:rPr lang="ko-KR" altLang="en-US" sz="1200" dirty="0" smtClean="0">
                <a:latin typeface="+mn-ea"/>
                <a:ea typeface="+mn-ea"/>
              </a:rPr>
              <a:t>구내식당의 위탁은 최소 </a:t>
            </a:r>
            <a:r>
              <a:rPr lang="en-US" altLang="ko-KR" sz="1200" dirty="0" smtClean="0">
                <a:latin typeface="+mn-ea"/>
                <a:ea typeface="+mn-ea"/>
              </a:rPr>
              <a:t>2</a:t>
            </a:r>
            <a:r>
              <a:rPr lang="ko-KR" altLang="en-US" sz="1200" dirty="0" smtClean="0">
                <a:latin typeface="+mn-ea"/>
                <a:ea typeface="+mn-ea"/>
              </a:rPr>
              <a:t>년 계약할 수 있고 만족도가 높을 시 연장이 가능하기 때문에 사업적으로 장점이 있다는 판단에서였다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>
              <a:latin typeface="+mn-ea"/>
              <a:ea typeface="+mn-ea"/>
            </a:endParaRPr>
          </a:p>
        </p:txBody>
      </p:sp>
      <p:grpSp>
        <p:nvGrpSpPr>
          <p:cNvPr id="6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7" name="TextBox 6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3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8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급식서비스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325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277004" y="1672643"/>
          <a:ext cx="5011737" cy="6362580"/>
        </p:xfrm>
        <a:graphic>
          <a:graphicData uri="http://schemas.openxmlformats.org/drawingml/2006/table">
            <a:tbl>
              <a:tblPr/>
              <a:tblGrid>
                <a:gridCol w="626815"/>
                <a:gridCol w="997436"/>
                <a:gridCol w="812126"/>
                <a:gridCol w="765798"/>
                <a:gridCol w="997436"/>
                <a:gridCol w="812126"/>
              </a:tblGrid>
              <a:tr h="1800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굴림"/>
                        </a:rPr>
                        <a:t>기관명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업체명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소재지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기간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금액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천원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계약방법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2556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○○푸드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원미구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2011.7-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2013.6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무상계약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수의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1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부천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시청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○○푸드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서울송파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2012.1-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2013.12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100,000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이행보증금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소사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주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)○○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푸드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서울 서초구 양재동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 1- 2014. 1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50,000</a:t>
                      </a:r>
                      <a:endParaRPr 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6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오정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주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)○○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푸드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서울시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2012.1-</a:t>
                      </a:r>
                      <a:endParaRPr 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2013.12</a:t>
                      </a:r>
                      <a:endParaRPr 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100,000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계약보증금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○○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진흥원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주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)○○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케터링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인천 남동구 간석동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2011.10-2014.9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49,156</a:t>
                      </a:r>
                      <a:endParaRPr 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7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도서관운영과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원미도서관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원미도서관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, 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구내식당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, 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매점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원미구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2011.12-2012.12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32,399</a:t>
                      </a:r>
                      <a:endParaRPr 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7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도서관운영과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심곡도서관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심곡도서관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구내식당</a:t>
                      </a: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심곡본동 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555-76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2011.9-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2012.11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9,300</a:t>
                      </a:r>
                      <a:endParaRPr 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7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도서관운영과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꿈빛도서관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꿈빛도서관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구내식당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매점</a:t>
                      </a: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중동 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1051-8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2011.12-2013.12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36,311</a:t>
                      </a:r>
                      <a:endParaRPr 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38870" marR="38870" marT="10746" marB="1074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01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2942952" y="1413673"/>
            <a:ext cx="18341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&lt;○○</a:t>
            </a:r>
            <a:r>
              <a:rPr lang="ko-KR" altLang="en-US" sz="1100" dirty="0" smtClean="0">
                <a:latin typeface="+mn-ea"/>
                <a:ea typeface="+mn-ea"/>
              </a:rPr>
              <a:t>도시락 수요분석 내용</a:t>
            </a:r>
            <a:r>
              <a:rPr lang="en-US" altLang="ko-KR" sz="1100" dirty="0" smtClean="0">
                <a:latin typeface="+mn-ea"/>
                <a:ea typeface="+mn-ea"/>
              </a:rPr>
              <a:t>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8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9" name="TextBox 8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3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0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급식서비스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326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304" y="1346354"/>
            <a:ext cx="5266034" cy="3415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200" b="1" dirty="0" smtClean="0">
                <a:latin typeface="+mn-ea"/>
                <a:ea typeface="+mn-ea"/>
              </a:rPr>
              <a:t>2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시장 기회 확인하기 </a:t>
            </a:r>
            <a:endParaRPr lang="en-US" altLang="ko-KR" sz="1200" b="1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ko-KR" altLang="en-US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n-ea"/>
                <a:ea typeface="+mn-ea"/>
              </a:rPr>
              <a:t>○○도시락은 공급분석을 통해서 계약방식과 단가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조건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진입장벽 등을 파악하였으며 이를 통해 시장 기회를 확인하는 작업을 진행하였다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계약방식이 수의계약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입찰 등 계약방식이 시청과 구청이 다르다는 것을 파악하였고</a:t>
            </a:r>
            <a:r>
              <a:rPr lang="en-US" altLang="ko-KR" sz="1200" dirty="0" smtClean="0">
                <a:latin typeface="+mn-ea"/>
                <a:ea typeface="+mn-ea"/>
              </a:rPr>
              <a:t>, ○○</a:t>
            </a:r>
            <a:r>
              <a:rPr lang="ko-KR" altLang="en-US" sz="1200" dirty="0" smtClean="0">
                <a:latin typeface="+mn-ea"/>
                <a:ea typeface="+mn-ea"/>
              </a:rPr>
              <a:t>의 경우에는 식수가 </a:t>
            </a:r>
            <a:r>
              <a:rPr lang="en-US" altLang="ko-KR" sz="1200" dirty="0" smtClean="0">
                <a:latin typeface="+mn-ea"/>
                <a:ea typeface="+mn-ea"/>
              </a:rPr>
              <a:t>100-200</a:t>
            </a:r>
            <a:r>
              <a:rPr lang="ko-KR" altLang="en-US" sz="1200" dirty="0" smtClean="0">
                <a:latin typeface="+mn-ea"/>
                <a:ea typeface="+mn-ea"/>
              </a:rPr>
              <a:t>식 정도로 큰 사업성이 없다고 판단하였다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en-US" altLang="ko-KR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n-ea"/>
                <a:ea typeface="+mn-ea"/>
              </a:rPr>
              <a:t>또한 </a:t>
            </a:r>
            <a:r>
              <a:rPr lang="ko-KR" altLang="en-US" sz="1200" dirty="0" smtClean="0">
                <a:latin typeface="+mn-ea"/>
                <a:ea typeface="+mn-ea"/>
              </a:rPr>
              <a:t>무상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입찰 보증금 등의 조건은 상이하고 </a:t>
            </a:r>
            <a:r>
              <a:rPr lang="ko-KR" altLang="en-US" sz="1200" dirty="0" err="1" smtClean="0">
                <a:latin typeface="+mn-ea"/>
                <a:ea typeface="+mn-ea"/>
              </a:rPr>
              <a:t>사회적기업으로서의</a:t>
            </a:r>
            <a:r>
              <a:rPr lang="ko-KR" altLang="en-US" sz="1200" dirty="0" smtClean="0">
                <a:latin typeface="+mn-ea"/>
                <a:ea typeface="+mn-ea"/>
              </a:rPr>
              <a:t> </a:t>
            </a:r>
            <a:r>
              <a:rPr lang="ko-KR" altLang="en-US" sz="1200" dirty="0" err="1" smtClean="0">
                <a:latin typeface="+mn-ea"/>
                <a:ea typeface="+mn-ea"/>
              </a:rPr>
              <a:t>가산점은</a:t>
            </a:r>
            <a:r>
              <a:rPr lang="ko-KR" altLang="en-US" sz="1200" dirty="0" smtClean="0">
                <a:latin typeface="+mn-ea"/>
                <a:ea typeface="+mn-ea"/>
              </a:rPr>
              <a:t> </a:t>
            </a:r>
            <a:r>
              <a:rPr lang="en-US" altLang="ko-KR" sz="1200" dirty="0" smtClean="0">
                <a:latin typeface="+mn-ea"/>
                <a:ea typeface="+mn-ea"/>
              </a:rPr>
              <a:t>5</a:t>
            </a:r>
            <a:r>
              <a:rPr lang="ko-KR" altLang="en-US" sz="1200" dirty="0" smtClean="0">
                <a:latin typeface="+mn-ea"/>
                <a:ea typeface="+mn-ea"/>
              </a:rPr>
              <a:t>점으로 동일하다는 것을 확인하여 사업적으로 고려해 볼 필요가 있다고 보았다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그러나 ○○의 경우 </a:t>
            </a:r>
            <a:r>
              <a:rPr lang="en-US" altLang="ko-KR" sz="1200" dirty="0" smtClean="0">
                <a:latin typeface="+mn-ea"/>
                <a:ea typeface="+mn-ea"/>
              </a:rPr>
              <a:t>500</a:t>
            </a:r>
            <a:r>
              <a:rPr lang="ko-KR" altLang="en-US" sz="1200" dirty="0" smtClean="0">
                <a:latin typeface="+mn-ea"/>
                <a:ea typeface="+mn-ea"/>
              </a:rPr>
              <a:t>인 이상 대면 서비스 실적을 요구하였고 ○○의 경우 임대료가 높아 진입 장벽이 높다는 현실도 절감하였다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endParaRPr lang="ko-KR" altLang="en-US" sz="12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ko-KR" altLang="en-US" sz="1200" dirty="0">
              <a:latin typeface="+mn-ea"/>
              <a:ea typeface="+mn-ea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154004" y="4687343"/>
          <a:ext cx="5245101" cy="3701796"/>
        </p:xfrm>
        <a:graphic>
          <a:graphicData uri="http://schemas.openxmlformats.org/drawingml/2006/table">
            <a:tbl>
              <a:tblPr/>
              <a:tblGrid>
                <a:gridCol w="607517"/>
                <a:gridCol w="946911"/>
                <a:gridCol w="656002"/>
                <a:gridCol w="704486"/>
                <a:gridCol w="898426"/>
                <a:gridCol w="519054"/>
                <a:gridCol w="912705"/>
              </a:tblGrid>
              <a:tr h="2999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굴림"/>
                        </a:rPr>
                        <a:t>기관명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업체명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굴림"/>
                        </a:rPr>
                        <a:t>소재지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기간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금액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천원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계약방법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비고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421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○○푸드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원미구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2011.7-2013.6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무상계약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수의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고객만족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재계약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부천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시청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○○푸드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서울시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2012.1-2013.12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100,000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이행보증금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입찰준비중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소사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주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)○○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푸드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서울시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2012.1-2014.1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50,000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이행보증금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만족조사후결정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오정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구청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주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)○○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푸드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서울시 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2012.1-2013.12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100,000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이행보증금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상동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한국만화영상진흥원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(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주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)○○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케터링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인천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2011.10-2014.9</a:t>
                      </a:r>
                      <a:endParaRPr 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굴림"/>
                          <a:ea typeface="굴림"/>
                        </a:rPr>
                        <a:t>49,156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사용료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굴림"/>
                        </a:rPr>
                        <a:t>입찰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044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880127" y="4425733"/>
            <a:ext cx="18341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latin typeface="+mn-ea"/>
                <a:ea typeface="+mn-ea"/>
              </a:rPr>
              <a:t>&lt;○○</a:t>
            </a:r>
            <a:r>
              <a:rPr lang="ko-KR" altLang="en-US" sz="1100" dirty="0" smtClean="0">
                <a:latin typeface="+mn-ea"/>
                <a:ea typeface="+mn-ea"/>
              </a:rPr>
              <a:t>도시락 공급분석 내용</a:t>
            </a:r>
            <a:r>
              <a:rPr lang="en-US" altLang="ko-KR" sz="1100" dirty="0" smtClean="0">
                <a:latin typeface="+mn-ea"/>
                <a:ea typeface="+mn-ea"/>
              </a:rPr>
              <a:t>&gt;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10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1" name="TextBox 10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3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2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급식서비스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공공시장 사업개발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327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1070006" y="1191267"/>
            <a:ext cx="5432393" cy="7380000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7304" y="1346354"/>
            <a:ext cx="5266034" cy="172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3</a:t>
            </a:r>
            <a:r>
              <a:rPr lang="ko-KR" altLang="en-US" sz="1200" b="1" dirty="0" smtClean="0">
                <a:latin typeface="+mn-ea"/>
                <a:ea typeface="+mn-ea"/>
              </a:rPr>
              <a:t>단계 </a:t>
            </a:r>
            <a:r>
              <a:rPr lang="en-US" altLang="ko-KR" sz="1200" b="1" dirty="0" smtClean="0">
                <a:latin typeface="+mn-ea"/>
                <a:ea typeface="+mn-ea"/>
              </a:rPr>
              <a:t>: </a:t>
            </a:r>
            <a:r>
              <a:rPr lang="ko-KR" altLang="en-US" sz="1200" b="1" dirty="0" smtClean="0">
                <a:latin typeface="+mn-ea"/>
                <a:ea typeface="+mn-ea"/>
              </a:rPr>
              <a:t>판로개척 방안 </a:t>
            </a:r>
            <a:r>
              <a:rPr lang="ko-KR" altLang="en-US" sz="1200" b="1" dirty="0" smtClean="0">
                <a:latin typeface="+mn-ea"/>
                <a:ea typeface="+mn-ea"/>
              </a:rPr>
              <a:t>세우기</a:t>
            </a:r>
            <a:endParaRPr lang="en-US" altLang="ko-KR" sz="1200" b="1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endParaRPr lang="ko-KR" altLang="en-US" sz="1200" b="1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>
                <a:latin typeface="+mn-ea"/>
                <a:ea typeface="+mn-ea"/>
              </a:rPr>
              <a:t>○○도시락은 수요조사와 시장진입 가능성을 타진한 결과 아래와 같이 판로개척 방안을 수립하였다</a:t>
            </a:r>
            <a:r>
              <a:rPr lang="en-US" altLang="ko-KR" sz="1200" dirty="0" smtClean="0"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latin typeface="+mn-ea"/>
                <a:ea typeface="+mn-ea"/>
              </a:rPr>
              <a:t>이 기업은 공동입찰과 컨설팅 서비스</a:t>
            </a:r>
            <a:r>
              <a:rPr lang="en-US" altLang="ko-KR" sz="1200" dirty="0" smtClean="0"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latin typeface="+mn-ea"/>
                <a:ea typeface="+mn-ea"/>
              </a:rPr>
              <a:t>구청의 담당자와의 미팅을 통한 사업의 가능성을 타진하는 것을 주요 전략으로 삼았다</a:t>
            </a:r>
            <a:r>
              <a:rPr lang="en-US" altLang="ko-KR" sz="1200" dirty="0" smtClean="0">
                <a:latin typeface="+mn-ea"/>
                <a:ea typeface="+mn-ea"/>
              </a:rPr>
              <a:t>. ○○</a:t>
            </a:r>
            <a:r>
              <a:rPr lang="ko-KR" altLang="en-US" sz="1200" dirty="0" smtClean="0">
                <a:latin typeface="+mn-ea"/>
                <a:ea typeface="+mn-ea"/>
              </a:rPr>
              <a:t>도시락이 수립한 판로개척 방안은 다음과 같다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138238" y="3403948"/>
          <a:ext cx="5245099" cy="2733612"/>
        </p:xfrm>
        <a:graphic>
          <a:graphicData uri="http://schemas.openxmlformats.org/drawingml/2006/table">
            <a:tbl>
              <a:tblPr/>
              <a:tblGrid>
                <a:gridCol w="1586024"/>
                <a:gridCol w="1586024"/>
                <a:gridCol w="2073051"/>
              </a:tblGrid>
              <a:tr h="3171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공동입찰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컨설팅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사전준비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</a:tr>
              <a:tr h="161759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○○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사업장과 함께 입찰전략 세우기</a:t>
                      </a:r>
                    </a:p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소사구청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오정구청 담당자 미팅</a:t>
                      </a:r>
                    </a:p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부천시청 입찰 준비과정 논의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-A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식당의 경우 구내 식당 운영관련 어려움을 겪고 있어 의견을 제출함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.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고객 만족도 확인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시스템 문제 확인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대안 제시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오정구정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소사구청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담당자 미팅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문제점 또는 가능성 타진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고객 만족도 조사 확인</a:t>
                      </a:r>
                    </a:p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부천시청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타지역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사례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공공우선구매 정책 등 소개 </a:t>
                      </a:r>
                    </a:p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-○○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진흥원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이슈 확인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입찰제도 논의 확인 </a:t>
                      </a:r>
                    </a:p>
                    <a:p>
                      <a:pPr marL="0" marR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- 7-8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월 확인 후 각 기관별 입찰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설계시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사전 논의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1473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70741" y="3157727"/>
            <a:ext cx="1685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 smtClean="0">
                <a:latin typeface="+mn-ea"/>
                <a:ea typeface="+mn-ea"/>
              </a:rPr>
              <a:t>&lt;○○</a:t>
            </a:r>
            <a:r>
              <a:rPr lang="ko-KR" altLang="en-US" sz="1000" dirty="0" smtClean="0">
                <a:latin typeface="+mn-ea"/>
                <a:ea typeface="+mn-ea"/>
              </a:rPr>
              <a:t>도시락 판로개척 방안</a:t>
            </a:r>
            <a:r>
              <a:rPr lang="en-US" altLang="ko-KR" sz="1000" dirty="0" smtClean="0">
                <a:latin typeface="+mn-ea"/>
                <a:ea typeface="+mn-ea"/>
              </a:rPr>
              <a:t>&gt;</a:t>
            </a:r>
            <a:endParaRPr lang="ko-KR" altLang="en-US" sz="1000" dirty="0" smtClean="0">
              <a:latin typeface="+mn-ea"/>
              <a:ea typeface="+mn-ea"/>
            </a:endParaRPr>
          </a:p>
        </p:txBody>
      </p:sp>
      <p:grpSp>
        <p:nvGrpSpPr>
          <p:cNvPr id="12" name="그룹 17"/>
          <p:cNvGrpSpPr>
            <a:grpSpLocks/>
          </p:cNvGrpSpPr>
          <p:nvPr/>
        </p:nvGrpSpPr>
        <p:grpSpPr bwMode="auto">
          <a:xfrm>
            <a:off x="384482" y="1158869"/>
            <a:ext cx="581696" cy="551027"/>
            <a:chOff x="839546" y="7372392"/>
            <a:chExt cx="581025" cy="551807"/>
          </a:xfrm>
        </p:grpSpPr>
        <p:sp>
          <p:nvSpPr>
            <p:cNvPr id="13" name="TextBox 12"/>
            <p:cNvSpPr txBox="1"/>
            <p:nvPr/>
          </p:nvSpPr>
          <p:spPr>
            <a:xfrm>
              <a:off x="847478" y="7677629"/>
              <a:ext cx="559123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사례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3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.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pic>
          <p:nvPicPr>
            <p:cNvPr id="14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이야기해봅시다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328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388938" y="1235075"/>
            <a:ext cx="495300" cy="758825"/>
            <a:chOff x="1709010" y="7198056"/>
            <a:chExt cx="495327" cy="757901"/>
          </a:xfrm>
        </p:grpSpPr>
        <p:pic>
          <p:nvPicPr>
            <p:cNvPr id="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709010" y="7556394"/>
              <a:ext cx="495327" cy="39956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이야기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995363" y="1198563"/>
            <a:ext cx="5507037" cy="755650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098550" y="1223963"/>
            <a:ext cx="5284788" cy="614271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ko-KR" altLang="en-US" sz="1200" b="1" dirty="0" smtClean="0">
                <a:latin typeface="+mn-ea"/>
                <a:ea typeface="+mn-ea"/>
              </a:rPr>
              <a:t>중간지원기관은 지역현장에서 공공시장 조사</a:t>
            </a:r>
            <a:r>
              <a:rPr lang="ko-KR" altLang="en-US" sz="1200" b="1" dirty="0" smtClean="0">
                <a:latin typeface="+mn-ea"/>
                <a:ea typeface="+mn-ea"/>
                <a:sym typeface="Wingdings 2"/>
              </a:rPr>
              <a:t>분석 방법론을 어떻게 적용할 수 있을지에 대해 얘기해 봅시다</a:t>
            </a:r>
            <a:r>
              <a:rPr lang="en-US" altLang="ko-KR" sz="1200" b="1" dirty="0" smtClean="0">
                <a:latin typeface="+mn-ea"/>
                <a:ea typeface="+mn-ea"/>
                <a:sym typeface="Wingdings 2"/>
              </a:rPr>
              <a:t>.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  <p:extLst>
      <p:ext uri="{BB962C8B-B14F-4D97-AF65-F5344CB8AC3E}">
        <p14:creationId xmlns="" xmlns:p14="http://schemas.microsoft.com/office/powerpoint/2010/main" val="241505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6.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330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4198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58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오각형 26"/>
          <p:cNvSpPr/>
          <p:nvPr/>
        </p:nvSpPr>
        <p:spPr bwMode="auto">
          <a:xfrm>
            <a:off x="1049338" y="1290638"/>
            <a:ext cx="1156641" cy="865187"/>
          </a:xfrm>
          <a:prstGeom prst="homePlate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의제설정</a:t>
            </a:r>
          </a:p>
        </p:txBody>
      </p:sp>
      <p:sp>
        <p:nvSpPr>
          <p:cNvPr id="34" name="갈매기형 수장 33"/>
          <p:cNvSpPr/>
          <p:nvPr/>
        </p:nvSpPr>
        <p:spPr bwMode="auto">
          <a:xfrm>
            <a:off x="1851116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국내외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유사사례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연구</a:t>
            </a:r>
          </a:p>
        </p:txBody>
      </p:sp>
      <p:sp>
        <p:nvSpPr>
          <p:cNvPr id="35" name="갈매기형 수장 34"/>
          <p:cNvSpPr/>
          <p:nvPr/>
        </p:nvSpPr>
        <p:spPr bwMode="auto">
          <a:xfrm>
            <a:off x="291895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지원사업 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기획서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작성</a:t>
            </a:r>
          </a:p>
        </p:txBody>
      </p:sp>
      <p:sp>
        <p:nvSpPr>
          <p:cNvPr id="36" name="갈매기형 수장 35"/>
          <p:cNvSpPr/>
          <p:nvPr/>
        </p:nvSpPr>
        <p:spPr bwMode="auto">
          <a:xfrm>
            <a:off x="3993901" y="1290638"/>
            <a:ext cx="1453149" cy="865187"/>
          </a:xfrm>
          <a:prstGeom prst="chevron">
            <a:avLst/>
          </a:prstGeom>
          <a:solidFill>
            <a:srgbClr val="4BACC6">
              <a:lumMod val="5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최종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보고서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작성</a:t>
            </a:r>
          </a:p>
        </p:txBody>
      </p:sp>
      <p:sp>
        <p:nvSpPr>
          <p:cNvPr id="37" name="갈매기형 수장 36"/>
          <p:cNvSpPr/>
          <p:nvPr/>
        </p:nvSpPr>
        <p:spPr bwMode="auto">
          <a:xfrm>
            <a:off x="5068853" y="1290638"/>
            <a:ext cx="1433547" cy="865187"/>
          </a:xfrm>
          <a:prstGeom prst="chevron">
            <a:avLst/>
          </a:prstGeom>
          <a:solidFill>
            <a:srgbClr val="C0504D">
              <a:lumMod val="75000"/>
            </a:srgbClr>
          </a:solidFill>
          <a:ln w="76200">
            <a:solidFill>
              <a:srgbClr val="C0504D">
                <a:lumMod val="75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rIns="72000" bIns="3600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최종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보고서</a:t>
            </a:r>
            <a:endParaRPr kumimoji="0" lang="en-US" altLang="ko-KR" sz="1200" dirty="0">
              <a:solidFill>
                <a:sysClr val="window" lastClr="FFFFFF"/>
              </a:solidFill>
              <a:latin typeface="+mn-lt"/>
              <a:ea typeface="+mn-ea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dirty="0">
                <a:solidFill>
                  <a:sysClr val="window" lastClr="FFFFFF"/>
                </a:solidFill>
                <a:latin typeface="+mn-lt"/>
                <a:ea typeface="+mn-ea"/>
              </a:rPr>
              <a:t>발표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053307" y="2546659"/>
            <a:ext cx="5330032" cy="5914953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053306" y="2403784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 smtClean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73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8ED7DC-5279-4CDC-A0F3-56F7F333EC6E}" type="slidenum">
              <a:rPr lang="ko-KR" altLang="en-US" smtClean="0"/>
              <a:pPr>
                <a:defRPr/>
              </a:pPr>
              <a:t>331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28F29-1F35-44DA-A26D-A9A847A6845F}" type="slidenum">
              <a:rPr lang="ko-KR" altLang="en-US" smtClean="0"/>
              <a:pPr>
                <a:defRPr/>
              </a:pPr>
              <a:t>332</a:t>
            </a:fld>
            <a:endParaRPr lang="ko-KR" altLang="en-US" dirty="0"/>
          </a:p>
        </p:txBody>
      </p:sp>
      <p:grpSp>
        <p:nvGrpSpPr>
          <p:cNvPr id="2" name="그룹 14"/>
          <p:cNvGrpSpPr>
            <a:grpSpLocks/>
          </p:cNvGrpSpPr>
          <p:nvPr/>
        </p:nvGrpSpPr>
        <p:grpSpPr bwMode="auto">
          <a:xfrm>
            <a:off x="430213" y="1196975"/>
            <a:ext cx="447675" cy="595313"/>
            <a:chOff x="5492584" y="7177960"/>
            <a:chExt cx="448842" cy="596266"/>
          </a:xfrm>
        </p:grpSpPr>
        <p:pic>
          <p:nvPicPr>
            <p:cNvPr id="294919" name="그림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037" y="7177960"/>
              <a:ext cx="380655" cy="355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5492584" y="7527769"/>
              <a:ext cx="448842" cy="24645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생각거리</a:t>
              </a:r>
            </a:p>
          </p:txBody>
        </p:sp>
      </p:grpSp>
      <p:cxnSp>
        <p:nvCxnSpPr>
          <p:cNvPr id="9" name="직선 연결선 8"/>
          <p:cNvCxnSpPr/>
          <p:nvPr/>
        </p:nvCxnSpPr>
        <p:spPr>
          <a:xfrm>
            <a:off x="1058863" y="1431925"/>
            <a:ext cx="49498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직사각형 9"/>
          <p:cNvSpPr/>
          <p:nvPr/>
        </p:nvSpPr>
        <p:spPr>
          <a:xfrm>
            <a:off x="2973388" y="1123950"/>
            <a:ext cx="3035300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1400" b="1" dirty="0">
                <a:latin typeface="+mn-ea"/>
                <a:ea typeface="+mn-ea"/>
              </a:rPr>
              <a:t>시계는 살 수 있지만 시간은 살 수 없다</a:t>
            </a:r>
            <a:r>
              <a:rPr lang="en-US" altLang="ko-KR" sz="1400" b="1" dirty="0">
                <a:latin typeface="+mn-ea"/>
                <a:ea typeface="+mn-ea"/>
              </a:rPr>
              <a:t>.</a:t>
            </a:r>
            <a:endParaRPr lang="ko-KR" altLang="en-US" sz="1400" b="1" dirty="0">
              <a:latin typeface="+mn-ea"/>
              <a:ea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58863" y="1771650"/>
            <a:ext cx="5268912" cy="684847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시계를 만드는 기술이 뛰어난 한 젊은이가 있었습니다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그는 시간이 정확하게 맞는 시계를 만들기 위해 늘 최선을 다했습니다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내가 시계를 잘못 만들어서 사람들이 약속시간을 어기게 되면 정말 큰일이야</a:t>
            </a:r>
            <a:r>
              <a:rPr lang="en-US" altLang="ko-KR" sz="1200" dirty="0">
                <a:latin typeface="+mn-ea"/>
                <a:ea typeface="+mn-ea"/>
              </a:rPr>
              <a:t>”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그는 늘 그런 생각을 하며 보이지 않는 부분까지 꼼꼼히 살피곤 했습니다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세월이 흘렀습니다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그는 결혼을 하고 예쁜 딸을 얻었습니다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딸이 태어난 그날부터 온갖 기술과 정성을 다해 딸에게 줄 특별한 시계를 만들기 시작했습니다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어느덧 딸은 어엿한 소녀로 자랐습니다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 err="1">
                <a:latin typeface="+mn-ea"/>
                <a:ea typeface="+mn-ea"/>
              </a:rPr>
              <a:t>어느날</a:t>
            </a:r>
            <a:r>
              <a:rPr lang="ko-KR" altLang="en-US" sz="1200" dirty="0">
                <a:latin typeface="+mn-ea"/>
                <a:ea typeface="+mn-ea"/>
              </a:rPr>
              <a:t> 그는 </a:t>
            </a:r>
            <a:r>
              <a:rPr lang="ko-KR" altLang="en-US" sz="1200" dirty="0" err="1">
                <a:latin typeface="+mn-ea"/>
                <a:ea typeface="+mn-ea"/>
              </a:rPr>
              <a:t>그동안</a:t>
            </a:r>
            <a:r>
              <a:rPr lang="ko-KR" altLang="en-US" sz="1200" dirty="0">
                <a:latin typeface="+mn-ea"/>
                <a:ea typeface="+mn-ea"/>
              </a:rPr>
              <a:t> 몰래 만들어왔던 시계를 딸의 손목에 채워주었습니다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이 시계는 너만을 위해 만든 소중한 거란다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잘 간직해야 한다</a:t>
            </a:r>
            <a:r>
              <a:rPr lang="en-US" altLang="ko-KR" sz="1200" dirty="0">
                <a:latin typeface="+mn-ea"/>
                <a:ea typeface="+mn-ea"/>
              </a:rPr>
              <a:t>.”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그 시계는 다른 시계와 모양은 똑같았지만 초침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분침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시침이 각각 금과 은과 동으로 되어 있었습니다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아버지가 준 시계를 환히 웃는 얼굴로 요모조모 살피던 딸이 말했습니다</a:t>
            </a:r>
            <a:r>
              <a:rPr lang="en-US" altLang="ko-KR" sz="1200" dirty="0">
                <a:latin typeface="+mn-ea"/>
                <a:ea typeface="+mn-ea"/>
              </a:rPr>
              <a:t>.’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아버지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시침이 금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분침이 은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초침이 동이었더라면 더 좋을 뻔 했어요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시계를 볼 때 맨 먼저 보는 게 시침이잖아요</a:t>
            </a:r>
            <a:r>
              <a:rPr lang="en-US" altLang="ko-KR" sz="1200" dirty="0">
                <a:latin typeface="+mn-ea"/>
                <a:ea typeface="+mn-ea"/>
              </a:rPr>
              <a:t>.”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그는 잠시 빙그레 웃기만 하다가 딸에게 말했습니다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그래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다들 그렇게 생각하지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그렇지만 초를 아끼지 않는 사람이 어떻게 분과 시를 아낄 수 있겠니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시와 분은 초가 모여 만들어진다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초를 허비하는 것은 곧 황금을 버리는 것과 같단다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초침이 가는 길이 바로 황금의 길이야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인생의 시간이 초침에 의해 흐른다는 것을 잊지 말거라</a:t>
            </a:r>
            <a:r>
              <a:rPr lang="en-US" altLang="ko-KR" sz="1200" dirty="0">
                <a:latin typeface="+mn-ea"/>
                <a:ea typeface="+mn-ea"/>
              </a:rPr>
              <a:t>.”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200" dirty="0">
                <a:latin typeface="+mn-ea"/>
                <a:ea typeface="+mn-ea"/>
              </a:rPr>
              <a:t>“</a:t>
            </a:r>
            <a:r>
              <a:rPr lang="ko-KR" altLang="en-US" sz="1200" dirty="0">
                <a:latin typeface="+mn-ea"/>
                <a:ea typeface="+mn-ea"/>
              </a:rPr>
              <a:t>네</a:t>
            </a:r>
            <a:r>
              <a:rPr lang="en-US" altLang="ko-KR" sz="1200" dirty="0">
                <a:latin typeface="+mn-ea"/>
                <a:ea typeface="+mn-ea"/>
              </a:rPr>
              <a:t>.”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딸은 아버지의 말씀에 고개를 숙이며 자신의 손목에 채워진 시계를 오랫동안 바라보았습니다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</a:p>
          <a:p>
            <a:pPr algn="r"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300" dirty="0">
                <a:latin typeface="+mn-ea"/>
                <a:ea typeface="+mn-ea"/>
              </a:rPr>
              <a:t>- </a:t>
            </a:r>
            <a:r>
              <a:rPr lang="ko-KR" altLang="en-US" sz="1300" dirty="0">
                <a:latin typeface="+mn-ea"/>
                <a:ea typeface="+mn-ea"/>
              </a:rPr>
              <a:t>정호승 </a:t>
            </a:r>
            <a:r>
              <a:rPr lang="en-US" altLang="ko-KR" sz="1300" dirty="0">
                <a:latin typeface="+mn-ea"/>
                <a:ea typeface="+mn-ea"/>
              </a:rPr>
              <a:t>[</a:t>
            </a:r>
            <a:r>
              <a:rPr lang="ko-KR" altLang="en-US" sz="1300" dirty="0">
                <a:latin typeface="+mn-ea"/>
                <a:ea typeface="+mn-ea"/>
              </a:rPr>
              <a:t>내 인생에 용기가 되어준 한마디</a:t>
            </a:r>
            <a:r>
              <a:rPr lang="en-US" altLang="ko-KR" sz="1300" dirty="0">
                <a:latin typeface="+mn-ea"/>
                <a:ea typeface="+mn-ea"/>
              </a:rPr>
              <a:t>] </a:t>
            </a:r>
            <a:r>
              <a:rPr lang="ko-KR" altLang="en-US" sz="1300" dirty="0">
                <a:latin typeface="+mn-ea"/>
                <a:ea typeface="+mn-ea"/>
              </a:rPr>
              <a:t>中</a:t>
            </a:r>
            <a:endParaRPr lang="en-US" altLang="ko-KR" sz="13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C760A1-97C6-4878-8E98-B88DCC44602B}" type="slidenum">
              <a:rPr lang="ko-KR" altLang="en-US" smtClean="0"/>
              <a:pPr>
                <a:defRPr/>
              </a:pPr>
              <a:t>333</a:t>
            </a:fld>
            <a:endParaRPr lang="ko-KR" altLang="en-US" dirty="0"/>
          </a:p>
        </p:txBody>
      </p:sp>
      <p:pic>
        <p:nvPicPr>
          <p:cNvPr id="316419" name="그림 3" descr="여럿이함ㄲ[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6858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제목 1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r>
              <a:rPr lang="en-US" altLang="ko-KR" dirty="0" smtClean="0">
                <a:latin typeface="Georgia" pitchFamily="18" charset="0"/>
              </a:rPr>
              <a:t>Module 2.</a:t>
            </a:r>
            <a:endParaRPr lang="ko-KR" altLang="en-US" dirty="0" smtClean="0">
              <a:latin typeface="Georgia" pitchFamily="18" charset="0"/>
            </a:endParaRPr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256A38BF-90A9-45B7-AAA1-63C61A65389A}" type="slidenum">
              <a:rPr lang="ko-KR" altLang="en-US"/>
              <a:pPr>
                <a:defRPr/>
              </a:pPr>
              <a:t>34</a:t>
            </a:fld>
            <a:endParaRPr lang="ko-KR" altLang="en-US" dirty="0"/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641350" y="4483100"/>
            <a:ext cx="5443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ko-KR" altLang="en-US" b="1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사회적 경제 운동의 사상과 실천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ABE3B0-BA4B-461E-AD97-222364476651}" type="slidenum">
              <a:rPr lang="ko-KR" altLang="en-US"/>
              <a:pPr>
                <a:defRPr/>
              </a:pPr>
              <a:t>35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979488"/>
            <a:ext cx="6237288" cy="1800225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47108" name="Content Placeholder 2"/>
          <p:cNvSpPr txBox="1">
            <a:spLocks/>
          </p:cNvSpPr>
          <p:nvPr/>
        </p:nvSpPr>
        <p:spPr bwMode="auto">
          <a:xfrm>
            <a:off x="509588" y="1403350"/>
            <a:ext cx="58451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marL="514350" lvl="0" indent="-51435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dirty="0" err="1"/>
              <a:t>사회적경제의</a:t>
            </a:r>
            <a:r>
              <a:rPr kumimoji="0" lang="ko-KR" altLang="en-US" sz="1400" dirty="0"/>
              <a:t> 사상과 운동을 프랑스의 경험을 중심으로 설명하고 시사점을 제시할 수 있다</a:t>
            </a:r>
            <a:r>
              <a:rPr kumimoji="0" lang="en-US" altLang="ko-KR" sz="1400" dirty="0"/>
              <a:t>.</a:t>
            </a:r>
          </a:p>
          <a:p>
            <a:pPr marL="514350" lvl="0" indent="-51435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ko-KR" altLang="en-US" sz="1400" dirty="0"/>
              <a:t>한국 </a:t>
            </a:r>
            <a:r>
              <a:rPr lang="ko-KR" altLang="en-US" sz="1400" dirty="0" err="1"/>
              <a:t>사회적경제</a:t>
            </a:r>
            <a:r>
              <a:rPr lang="ko-KR" altLang="en-US" sz="1400" dirty="0"/>
              <a:t> 운동의 발전과정을 </a:t>
            </a:r>
            <a:r>
              <a:rPr lang="ko-KR" altLang="en-US" sz="1400" dirty="0" err="1"/>
              <a:t>사회적기업을</a:t>
            </a:r>
            <a:r>
              <a:rPr lang="ko-KR" altLang="en-US" sz="1400" dirty="0"/>
              <a:t> 중심으로 설명할 수 있다</a:t>
            </a:r>
            <a:r>
              <a:rPr lang="en-US" altLang="ko-KR" sz="1400" dirty="0"/>
              <a:t>.</a:t>
            </a:r>
          </a:p>
          <a:p>
            <a:pPr marL="514350" lvl="0" indent="-51435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dirty="0" err="1"/>
              <a:t>사회적경제조직의</a:t>
            </a:r>
            <a:r>
              <a:rPr kumimoji="0" lang="ko-KR" altLang="en-US" sz="1400" dirty="0"/>
              <a:t> 혁신사례를 분석할 수 있다</a:t>
            </a:r>
            <a:r>
              <a:rPr kumimoji="0" lang="en-US" altLang="ko-KR" sz="1400" dirty="0" smtClean="0"/>
              <a:t>.</a:t>
            </a:r>
            <a:endParaRPr kumimoji="0" lang="en-US" altLang="ko-KR" sz="1400" dirty="0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96996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 smtClean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  <a:endParaRPr kumimoji="0" lang="ko-KR" altLang="en-US" sz="1400" b="1" kern="0" dirty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2925763"/>
            <a:ext cx="6237288" cy="1924050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47111" name="Content Placeholder 2"/>
          <p:cNvSpPr txBox="1">
            <a:spLocks/>
          </p:cNvSpPr>
          <p:nvPr/>
        </p:nvSpPr>
        <p:spPr bwMode="auto">
          <a:xfrm>
            <a:off x="509588" y="3501044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marL="514350" lvl="0" indent="-51435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ko-KR" altLang="en-US" sz="1400" dirty="0" smtClean="0"/>
              <a:t>한국과 프랑스의 </a:t>
            </a:r>
            <a:r>
              <a:rPr lang="ko-KR" altLang="en-US" sz="1400" dirty="0" err="1" smtClean="0"/>
              <a:t>사회적경제운동의</a:t>
            </a:r>
            <a:r>
              <a:rPr lang="ko-KR" altLang="en-US" sz="1400" dirty="0" smtClean="0"/>
              <a:t> 사상과 실천</a:t>
            </a:r>
            <a:endParaRPr lang="en-US" altLang="ko-KR" sz="1400" dirty="0" smtClean="0"/>
          </a:p>
          <a:p>
            <a:pPr marL="514350" lvl="0" indent="-51435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ko-KR" altLang="en-US" sz="1400" dirty="0" err="1" smtClean="0"/>
              <a:t>사회적경제와</a:t>
            </a:r>
            <a:r>
              <a:rPr lang="ko-KR" altLang="en-US" sz="1400" dirty="0" smtClean="0"/>
              <a:t> </a:t>
            </a:r>
            <a:r>
              <a:rPr lang="ko-KR" altLang="en-US" sz="1400" dirty="0"/>
              <a:t>사회혁신</a:t>
            </a:r>
            <a:endParaRPr kumimoji="0" lang="ko-KR" altLang="en-US" sz="1400" dirty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29194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 smtClean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  <a:endParaRPr kumimoji="0" lang="ko-KR" altLang="en-US" sz="1400" b="1" kern="0" dirty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학습목표 및 학습내용</a:t>
            </a:r>
            <a:endParaRPr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Georgia" pitchFamily="18" charset="0"/>
                <a:ea typeface="서울남산체 B" pitchFamily="18" charset="-127"/>
              </a:rPr>
              <a:t>1. </a:t>
            </a:r>
            <a:r>
              <a:rPr lang="ko-KR" altLang="en-US" b="1" dirty="0" smtClean="0">
                <a:latin typeface="Georgia" pitchFamily="18" charset="0"/>
                <a:ea typeface="서울남산체 B" pitchFamily="18" charset="-127"/>
              </a:rPr>
              <a:t>한국과 프랑스의 </a:t>
            </a:r>
            <a:endParaRPr lang="en-US" altLang="ko-KR" b="1" dirty="0" smtClean="0">
              <a:latin typeface="Georgia" pitchFamily="18" charset="0"/>
              <a:ea typeface="서울남산체 B" pitchFamily="18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b="1" dirty="0" err="1" smtClean="0">
                <a:latin typeface="Georgia" pitchFamily="18" charset="0"/>
                <a:ea typeface="서울남산체 B" pitchFamily="18" charset="-127"/>
              </a:rPr>
              <a:t>사회적경제운동의</a:t>
            </a:r>
            <a:r>
              <a:rPr lang="ko-KR" altLang="en-US" b="1" dirty="0" smtClean="0">
                <a:latin typeface="Georgia" pitchFamily="18" charset="0"/>
                <a:ea typeface="서울남산체 B" pitchFamily="18" charset="-127"/>
              </a:rPr>
              <a:t> 사상과 실천</a:t>
            </a:r>
            <a:endParaRPr lang="ko-KR" altLang="en-US" b="1" dirty="0">
              <a:latin typeface="Georgia" pitchFamily="18" charset="0"/>
              <a:ea typeface="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사회적경제운동의</a:t>
            </a:r>
            <a:r>
              <a:rPr lang="ko-KR" altLang="en-US" dirty="0" smtClean="0"/>
              <a:t> 사상과 실천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37</a:t>
            </a:fld>
            <a:endParaRPr lang="ko-KR" altLang="en-US" dirty="0"/>
          </a:p>
        </p:txBody>
      </p:sp>
      <p:grpSp>
        <p:nvGrpSpPr>
          <p:cNvPr id="4" name="그룹 16"/>
          <p:cNvGrpSpPr>
            <a:grpSpLocks/>
          </p:cNvGrpSpPr>
          <p:nvPr/>
        </p:nvGrpSpPr>
        <p:grpSpPr bwMode="auto">
          <a:xfrm>
            <a:off x="294633" y="1158869"/>
            <a:ext cx="756938" cy="551021"/>
            <a:chOff x="749737" y="7372392"/>
            <a:chExt cx="754305" cy="551828"/>
          </a:xfrm>
        </p:grpSpPr>
        <p:sp>
          <p:nvSpPr>
            <p:cNvPr id="5" name="TextBox 4"/>
            <p:cNvSpPr txBox="1"/>
            <p:nvPr/>
          </p:nvSpPr>
          <p:spPr>
            <a:xfrm>
              <a:off x="749737" y="7677638"/>
              <a:ext cx="754305" cy="2465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생각해보기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169368" y="1275127"/>
            <a:ext cx="5441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1. </a:t>
            </a:r>
            <a:r>
              <a:rPr kumimoji="0" lang="ko-KR" altLang="en-US" sz="1200" i="1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사회적경제가</a:t>
            </a:r>
            <a:r>
              <a:rPr kumimoji="0" lang="ko-KR" altLang="en-US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 여러 </a:t>
            </a:r>
            <a:r>
              <a:rPr kumimoji="0" lang="ko-KR" altLang="en-US" sz="1200" i="1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사회적문제를</a:t>
            </a:r>
            <a:r>
              <a:rPr kumimoji="0" lang="ko-KR" altLang="en-US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 해결하는 만병통치약이 될 수 있을까</a:t>
            </a:r>
            <a:r>
              <a:rPr kumimoji="0" lang="en-US" altLang="ko-KR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?</a:t>
            </a:r>
            <a:endParaRPr kumimoji="0" lang="ko-KR" altLang="en-US" sz="1200" i="1" dirty="0">
              <a:solidFill>
                <a:prstClr val="black"/>
              </a:solidFill>
              <a:latin typeface="서울남산체 M"/>
              <a:ea typeface="서울남산체 M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9368" y="4557067"/>
            <a:ext cx="5180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2. </a:t>
            </a:r>
            <a:r>
              <a:rPr kumimoji="0" lang="ko-KR" altLang="en-US" sz="1200" i="1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사회적경제가</a:t>
            </a:r>
            <a:r>
              <a:rPr kumimoji="0" lang="ko-KR" altLang="en-US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 자본주의의 폐해를 극복할 수 있는 새로운 대안이 되어 경제민주화와 사회통합을 이룰 수 있는 영향력을 발휘할 수 있을까</a:t>
            </a:r>
            <a:r>
              <a:rPr kumimoji="0" lang="en-US" altLang="ko-KR" sz="1200" i="1" dirty="0">
                <a:solidFill>
                  <a:prstClr val="black"/>
                </a:solidFill>
                <a:latin typeface="서울남산체 M"/>
                <a:ea typeface="서울남산체 M"/>
              </a:rPr>
              <a:t>?</a:t>
            </a:r>
            <a:endParaRPr kumimoji="0" lang="ko-KR" altLang="en-US" sz="1200" i="1" dirty="0">
              <a:solidFill>
                <a:prstClr val="black"/>
              </a:solidFill>
              <a:latin typeface="서울남산체 M"/>
              <a:ea typeface="서울남산체 M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169369" y="1726680"/>
            <a:ext cx="5333032" cy="254577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78567833"/>
              </p:ext>
            </p:extLst>
          </p:nvPr>
        </p:nvGraphicFramePr>
        <p:xfrm>
          <a:off x="1297955" y="2155305"/>
          <a:ext cx="5052347" cy="1745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2347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768" y="1609205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1169369" y="5258375"/>
            <a:ext cx="5333032" cy="254577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78567833"/>
              </p:ext>
            </p:extLst>
          </p:nvPr>
        </p:nvGraphicFramePr>
        <p:xfrm>
          <a:off x="1297955" y="5687000"/>
          <a:ext cx="5052347" cy="1745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2347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768" y="5140900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088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38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411162" y="1147691"/>
            <a:ext cx="465138" cy="604837"/>
            <a:chOff x="1716162" y="7198056"/>
            <a:chExt cx="465136" cy="604051"/>
          </a:xfrm>
        </p:grpSpPr>
        <p:pic>
          <p:nvPicPr>
            <p:cNvPr id="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0" name="모서리가 둥근 직사각형 9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mtClean="0">
                <a:latin typeface="+mn-ea"/>
                <a:ea typeface="+mn-ea"/>
              </a:rPr>
              <a:t>한국팀 과제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224552" y="1679347"/>
            <a:ext cx="4938123" cy="824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한국의 </a:t>
            </a:r>
            <a:r>
              <a:rPr kumimoji="0" lang="ko-KR" altLang="en-US" sz="1100" dirty="0" err="1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사회적경제의</a:t>
            </a:r>
            <a:r>
              <a:rPr kumimoji="0" lang="ko-KR" altLang="en-US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 장점은 무엇인가요</a:t>
            </a:r>
            <a:r>
              <a:rPr kumimoji="0" lang="en-US" altLang="ko-KR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?</a:t>
            </a:r>
          </a:p>
          <a:p>
            <a:pPr lvl="0" algn="ctr" defTabSz="91440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한국 </a:t>
            </a:r>
            <a:r>
              <a:rPr kumimoji="0" lang="ko-KR" altLang="en-US" sz="1100" dirty="0" err="1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사회적경제의</a:t>
            </a:r>
            <a:r>
              <a:rPr kumimoji="0" lang="ko-KR" altLang="en-US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 장점을 살릴 수 있는 </a:t>
            </a:r>
            <a:endParaRPr kumimoji="0" lang="en-US" altLang="ko-KR" sz="1100" dirty="0">
              <a:solidFill>
                <a:srgbClr val="EEECE1">
                  <a:lumMod val="25000"/>
                </a:srgbClr>
              </a:solidFill>
              <a:latin typeface="서울남산체 M"/>
              <a:ea typeface="서울남산체 M"/>
            </a:endParaRPr>
          </a:p>
          <a:p>
            <a:pPr lvl="0" algn="ctr" defTabSz="91440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한국형 </a:t>
            </a:r>
            <a:r>
              <a:rPr kumimoji="0" lang="ko-KR" altLang="en-US" sz="1100" dirty="0" err="1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사회적경제의</a:t>
            </a:r>
            <a:r>
              <a:rPr kumimoji="0" lang="ko-KR" altLang="en-US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 미래의 모습을 전지에 그려보세요</a:t>
            </a:r>
            <a:r>
              <a:rPr kumimoji="0" lang="en-US" altLang="ko-KR" sz="110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rPr>
              <a:t>.</a:t>
            </a:r>
            <a:endParaRPr kumimoji="0" lang="ko-KR" altLang="en-US" sz="1100" dirty="0">
              <a:solidFill>
                <a:srgbClr val="EEECE1">
                  <a:lumMod val="25000"/>
                </a:srgbClr>
              </a:solidFill>
              <a:latin typeface="서울남산체 M"/>
              <a:ea typeface="서울남산체 M"/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7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39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411162" y="1147691"/>
            <a:ext cx="465138" cy="604837"/>
            <a:chOff x="1716162" y="7198056"/>
            <a:chExt cx="465136" cy="604051"/>
          </a:xfrm>
        </p:grpSpPr>
        <p:pic>
          <p:nvPicPr>
            <p:cNvPr id="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>
                <a:latin typeface="+mn-ea"/>
                <a:ea typeface="+mn-ea"/>
              </a:rPr>
              <a:t>프랑스팀 과제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224552" y="1679347"/>
            <a:ext cx="493812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프랑스의 </a:t>
            </a:r>
            <a:r>
              <a:rPr kumimoji="0" lang="ko-KR" altLang="en-US" sz="1100" dirty="0" err="1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사회적경제운동의</a:t>
            </a:r>
            <a:r>
              <a:rPr kumimoji="0" lang="ko-KR" altLang="en-US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 변화가 </a:t>
            </a:r>
            <a:endParaRPr kumimoji="0" lang="en-US" altLang="ko-KR" sz="1100" dirty="0" smtClean="0">
              <a:solidFill>
                <a:srgbClr val="EEECE1">
                  <a:lumMod val="25000"/>
                </a:srgbClr>
              </a:solidFill>
              <a:latin typeface="+mn-ea"/>
              <a:ea typeface="+mn-ea"/>
            </a:endParaRPr>
          </a:p>
          <a:p>
            <a:pPr lvl="0" algn="ctr" defTabSz="91440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우리에게 주는 시사점은 무엇인가요</a:t>
            </a:r>
            <a:r>
              <a:rPr kumimoji="0" lang="en-US" altLang="ko-KR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?</a:t>
            </a:r>
          </a:p>
          <a:p>
            <a:pPr lvl="0" algn="ctr" defTabSz="91440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그 시사점을 바탕으로 한국 </a:t>
            </a:r>
            <a:r>
              <a:rPr kumimoji="0" lang="ko-KR" altLang="en-US" sz="1100" dirty="0" err="1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사회적경제의</a:t>
            </a:r>
            <a:r>
              <a:rPr kumimoji="0" lang="ko-KR" altLang="en-US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 미래의 모습을 전지에 그려보세요</a:t>
            </a:r>
            <a:r>
              <a:rPr kumimoji="0" lang="en-US" altLang="ko-KR" sz="1100" dirty="0" smtClean="0">
                <a:solidFill>
                  <a:srgbClr val="EEECE1">
                    <a:lumMod val="25000"/>
                  </a:srgbClr>
                </a:solidFill>
                <a:latin typeface="+mn-ea"/>
                <a:ea typeface="+mn-ea"/>
              </a:rPr>
              <a:t>.</a:t>
            </a:r>
            <a:endParaRPr kumimoji="0" lang="ko-KR" altLang="en-US" sz="1100" dirty="0">
              <a:solidFill>
                <a:srgbClr val="EEECE1">
                  <a:lumMod val="25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930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나를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소개해주세요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2C0FDF-EDC2-4C3B-A192-6DD6744A316F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  <p:pic>
        <p:nvPicPr>
          <p:cNvPr id="19" name="Picture 2" descr="Y:\08_런투컨설팅_신라호텔 강의슬라이드\디자인\3_작업물\공유-(작업자)\도형배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541" y="1031646"/>
            <a:ext cx="6999082" cy="460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454611" y="1395924"/>
            <a:ext cx="5928727" cy="237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4396" tIns="42198" rIns="84396" bIns="42198">
            <a:spAutoFit/>
          </a:bodyPr>
          <a:lstStyle/>
          <a:p>
            <a:pPr marL="316495" indent="-316495" fontAlgn="auto" latinLnBrk="0">
              <a:lnSpc>
                <a:spcPct val="200000"/>
              </a:lnSpc>
              <a:spcBef>
                <a:spcPts val="0"/>
              </a:spcBef>
              <a:spcAft>
                <a:spcPts val="462"/>
              </a:spcAft>
              <a:buClr>
                <a:prstClr val="black"/>
              </a:buClr>
              <a:defRPr/>
            </a:pPr>
            <a:r>
              <a:rPr kumimoji="0" lang="en-US" altLang="ko-KR" sz="1100" kern="0" dirty="0" smtClean="0">
                <a:latin typeface="+mn-ea"/>
                <a:ea typeface="+mn-ea"/>
              </a:rPr>
              <a:t>1.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나를 소개할 수 있는 특별한 사건이나 재능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특성들을 </a:t>
            </a:r>
            <a:r>
              <a:rPr kumimoji="0" lang="en-US" altLang="ko-KR" sz="1100" kern="0" dirty="0" smtClean="0">
                <a:latin typeface="+mn-ea"/>
                <a:ea typeface="+mn-ea"/>
              </a:rPr>
              <a:t>10</a:t>
            </a:r>
            <a:r>
              <a:rPr kumimoji="0" lang="ko-KR" altLang="en-US" sz="1100" kern="0" dirty="0" smtClean="0">
                <a:latin typeface="+mn-ea"/>
                <a:ea typeface="+mn-ea"/>
              </a:rPr>
              <a:t>개씩 포스트 </a:t>
            </a:r>
            <a:r>
              <a:rPr kumimoji="0" lang="ko-KR" altLang="en-US" sz="1100" kern="0" dirty="0" err="1" smtClean="0">
                <a:latin typeface="+mn-ea"/>
                <a:ea typeface="+mn-ea"/>
              </a:rPr>
              <a:t>잇에</a:t>
            </a:r>
            <a:r>
              <a:rPr kumimoji="0" lang="ko-KR" altLang="en-US" sz="1100" kern="0" dirty="0" smtClean="0">
                <a:latin typeface="+mn-ea"/>
                <a:ea typeface="+mn-ea"/>
              </a:rPr>
              <a:t> 작성합니다</a:t>
            </a:r>
            <a:r>
              <a:rPr kumimoji="0" lang="en-US" altLang="ko-KR" sz="1100" kern="0" dirty="0" smtClean="0">
                <a:latin typeface="+mn-ea"/>
                <a:ea typeface="+mn-ea"/>
              </a:rPr>
              <a:t>.</a:t>
            </a:r>
          </a:p>
          <a:p>
            <a:pPr marL="315913" indent="-138113" fontAlgn="auto" latinLnBrk="0">
              <a:lnSpc>
                <a:spcPct val="200000"/>
              </a:lnSpc>
              <a:spcBef>
                <a:spcPts val="0"/>
              </a:spcBef>
              <a:spcAft>
                <a:spcPts val="462"/>
              </a:spcAft>
              <a:buClr>
                <a:prstClr val="black"/>
              </a:buClr>
              <a:defRPr/>
            </a:pPr>
            <a:r>
              <a:rPr kumimoji="0" lang="ko-KR" altLang="en-US" sz="1100" kern="0" dirty="0" smtClean="0">
                <a:latin typeface="+mn-ea"/>
                <a:ea typeface="+mn-ea"/>
              </a:rPr>
              <a:t>예</a:t>
            </a:r>
            <a:r>
              <a:rPr kumimoji="0" lang="en-US" altLang="ko-KR" sz="1100" kern="0" dirty="0" smtClean="0">
                <a:latin typeface="+mn-ea"/>
                <a:ea typeface="+mn-ea"/>
              </a:rPr>
              <a:t>)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창의적인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아이디어 맨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겸손한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성실 그 자체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7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전 </a:t>
            </a:r>
            <a:r>
              <a:rPr kumimoji="0" lang="en-US" altLang="ko-KR" sz="1100" kern="0" dirty="0" smtClean="0">
                <a:latin typeface="+mn-ea"/>
                <a:ea typeface="+mn-ea"/>
              </a:rPr>
              <a:t>8</a:t>
            </a:r>
            <a:r>
              <a:rPr kumimoji="0" lang="ko-KR" altLang="en-US" sz="1100" kern="0" dirty="0" smtClean="0">
                <a:latin typeface="+mn-ea"/>
                <a:ea typeface="+mn-ea"/>
              </a:rPr>
              <a:t>기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팔방미인</a:t>
            </a:r>
            <a:r>
              <a:rPr kumimoji="0" lang="en-US" altLang="ko-KR" sz="1100" kern="0" dirty="0" smtClean="0">
                <a:latin typeface="+mn-ea"/>
                <a:ea typeface="+mn-ea"/>
              </a:rPr>
              <a:t>,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작은 거인 등</a:t>
            </a:r>
            <a:endParaRPr kumimoji="0" lang="en-US" altLang="ko-KR" sz="1100" kern="0" dirty="0" smtClean="0">
              <a:latin typeface="+mn-ea"/>
              <a:ea typeface="+mn-ea"/>
            </a:endParaRPr>
          </a:p>
          <a:p>
            <a:pPr marL="316495" indent="-316495" fontAlgn="auto" latinLnBrk="0">
              <a:lnSpc>
                <a:spcPct val="200000"/>
              </a:lnSpc>
              <a:spcBef>
                <a:spcPts val="0"/>
              </a:spcBef>
              <a:spcAft>
                <a:spcPts val="462"/>
              </a:spcAft>
              <a:buClr>
                <a:prstClr val="black"/>
              </a:buClr>
              <a:defRPr/>
            </a:pPr>
            <a:r>
              <a:rPr kumimoji="0" lang="en-US" altLang="ko-KR" sz="1100" kern="0" dirty="0" smtClean="0">
                <a:latin typeface="+mn-ea"/>
                <a:ea typeface="+mn-ea"/>
              </a:rPr>
              <a:t>2.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작성한 </a:t>
            </a:r>
            <a:r>
              <a:rPr kumimoji="0" lang="en-US" altLang="ko-KR" sz="1100" kern="0" dirty="0" smtClean="0">
                <a:latin typeface="+mn-ea"/>
                <a:ea typeface="+mn-ea"/>
              </a:rPr>
              <a:t>10</a:t>
            </a:r>
            <a:r>
              <a:rPr kumimoji="0" lang="ko-KR" altLang="en-US" sz="1100" kern="0" dirty="0" smtClean="0">
                <a:latin typeface="+mn-ea"/>
                <a:ea typeface="+mn-ea"/>
              </a:rPr>
              <a:t>개의 포스트 </a:t>
            </a:r>
            <a:r>
              <a:rPr kumimoji="0" lang="ko-KR" altLang="en-US" sz="1100" kern="0" dirty="0" err="1" smtClean="0">
                <a:latin typeface="+mn-ea"/>
                <a:ea typeface="+mn-ea"/>
              </a:rPr>
              <a:t>잇을</a:t>
            </a:r>
            <a:r>
              <a:rPr kumimoji="0" lang="ko-KR" altLang="en-US" sz="1100" kern="0" dirty="0" smtClean="0">
                <a:latin typeface="+mn-ea"/>
                <a:ea typeface="+mn-ea"/>
              </a:rPr>
              <a:t> 제출합니다</a:t>
            </a:r>
            <a:r>
              <a:rPr kumimoji="0" lang="en-US" altLang="ko-KR" sz="1100" kern="0" dirty="0" smtClean="0">
                <a:latin typeface="+mn-ea"/>
                <a:ea typeface="+mn-ea"/>
              </a:rPr>
              <a:t>.</a:t>
            </a:r>
          </a:p>
          <a:p>
            <a:pPr marL="316495" indent="-316495" fontAlgn="auto" latinLnBrk="0">
              <a:lnSpc>
                <a:spcPct val="200000"/>
              </a:lnSpc>
              <a:spcBef>
                <a:spcPts val="0"/>
              </a:spcBef>
              <a:spcAft>
                <a:spcPts val="462"/>
              </a:spcAft>
              <a:buClr>
                <a:prstClr val="black"/>
              </a:buClr>
              <a:defRPr/>
            </a:pPr>
            <a:r>
              <a:rPr kumimoji="0" lang="en-US" altLang="ko-KR" sz="1100" kern="0" dirty="0" smtClean="0">
                <a:latin typeface="+mn-ea"/>
                <a:ea typeface="+mn-ea"/>
              </a:rPr>
              <a:t>3.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벽면에 붙은 </a:t>
            </a:r>
            <a:r>
              <a:rPr kumimoji="0" lang="ko-KR" altLang="en-US" sz="1100" kern="0" dirty="0" err="1" smtClean="0">
                <a:latin typeface="+mn-ea"/>
                <a:ea typeface="+mn-ea"/>
              </a:rPr>
              <a:t>포스트잇을</a:t>
            </a:r>
            <a:r>
              <a:rPr kumimoji="0" lang="ko-KR" altLang="en-US" sz="1100" kern="0" dirty="0" smtClean="0">
                <a:latin typeface="+mn-ea"/>
                <a:ea typeface="+mn-ea"/>
              </a:rPr>
              <a:t> 보며 </a:t>
            </a:r>
            <a:r>
              <a:rPr kumimoji="0" lang="ko-KR" altLang="en-US" sz="1100" kern="0" dirty="0" err="1" smtClean="0">
                <a:latin typeface="+mn-ea"/>
                <a:ea typeface="+mn-ea"/>
              </a:rPr>
              <a:t>포스트잇</a:t>
            </a:r>
            <a:r>
              <a:rPr kumimoji="0" lang="ko-KR" altLang="en-US" sz="1100" kern="0" dirty="0" smtClean="0">
                <a:latin typeface="+mn-ea"/>
                <a:ea typeface="+mn-ea"/>
              </a:rPr>
              <a:t> 쇼핑을 합니다</a:t>
            </a:r>
            <a:r>
              <a:rPr kumimoji="0" lang="en-US" altLang="ko-KR" sz="1100" kern="0" dirty="0" smtClean="0">
                <a:latin typeface="+mn-ea"/>
                <a:ea typeface="+mn-ea"/>
              </a:rPr>
              <a:t>.</a:t>
            </a:r>
          </a:p>
          <a:p>
            <a:pPr marL="316495" indent="-316495" fontAlgn="auto" latinLnBrk="0">
              <a:lnSpc>
                <a:spcPct val="200000"/>
              </a:lnSpc>
              <a:spcBef>
                <a:spcPts val="0"/>
              </a:spcBef>
              <a:spcAft>
                <a:spcPts val="462"/>
              </a:spcAft>
              <a:buClr>
                <a:prstClr val="black"/>
              </a:buClr>
              <a:defRPr/>
            </a:pPr>
            <a:r>
              <a:rPr kumimoji="0" lang="en-US" altLang="ko-KR" sz="1100" kern="0" dirty="0" smtClean="0">
                <a:latin typeface="+mn-ea"/>
                <a:ea typeface="+mn-ea"/>
              </a:rPr>
              <a:t>4. </a:t>
            </a:r>
            <a:r>
              <a:rPr kumimoji="0" lang="ko-KR" altLang="en-US" sz="1100" kern="0" dirty="0" smtClean="0">
                <a:latin typeface="+mn-ea"/>
                <a:ea typeface="+mn-ea"/>
              </a:rPr>
              <a:t>선택하고 싶은 한 장의 포스트 </a:t>
            </a:r>
            <a:r>
              <a:rPr kumimoji="0" lang="ko-KR" altLang="en-US" sz="1100" kern="0" dirty="0" err="1" smtClean="0">
                <a:latin typeface="+mn-ea"/>
                <a:ea typeface="+mn-ea"/>
              </a:rPr>
              <a:t>잇을</a:t>
            </a:r>
            <a:r>
              <a:rPr kumimoji="0" lang="ko-KR" altLang="en-US" sz="1100" kern="0" dirty="0" smtClean="0">
                <a:latin typeface="+mn-ea"/>
                <a:ea typeface="+mn-ea"/>
              </a:rPr>
              <a:t> 선택한 후 한 사람씩 왜 그 포스트 </a:t>
            </a:r>
            <a:r>
              <a:rPr kumimoji="0" lang="ko-KR" altLang="en-US" sz="1100" kern="0" dirty="0" err="1" smtClean="0">
                <a:latin typeface="+mn-ea"/>
                <a:ea typeface="+mn-ea"/>
              </a:rPr>
              <a:t>잇을</a:t>
            </a:r>
            <a:r>
              <a:rPr kumimoji="0" lang="ko-KR" altLang="en-US" sz="1100" kern="0" dirty="0" smtClean="0">
                <a:latin typeface="+mn-ea"/>
                <a:ea typeface="+mn-ea"/>
              </a:rPr>
              <a:t> 선택했는지 이유와 자신의 이야기를 하도록 합니다</a:t>
            </a:r>
            <a:r>
              <a:rPr kumimoji="0" lang="en-US" altLang="ko-KR" sz="1100" kern="0" dirty="0" smtClean="0">
                <a:latin typeface="+mn-ea"/>
                <a:ea typeface="+mn-ea"/>
              </a:rPr>
              <a:t>.</a:t>
            </a:r>
          </a:p>
        </p:txBody>
      </p:sp>
      <p:pic>
        <p:nvPicPr>
          <p:cNvPr id="21" name="그림 20" descr="포스트잇_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8963" y="3049112"/>
            <a:ext cx="1916212" cy="1916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smtClean="0"/>
              <a:t>한국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미래 모습 그리기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40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411162" y="1147691"/>
            <a:ext cx="465138" cy="604837"/>
            <a:chOff x="1716162" y="7198056"/>
            <a:chExt cx="465136" cy="604051"/>
          </a:xfrm>
        </p:grpSpPr>
        <p:pic>
          <p:nvPicPr>
            <p:cNvPr id="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8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3455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  <a:ea typeface="+mn-ea"/>
                </a:rPr>
                <a:t>Activity Step</a:t>
              </a:r>
            </a:p>
            <a:p>
              <a:pPr marL="228600" indent="-228600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100" kern="0" dirty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1.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팀 토론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한국팀은 한국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발전과정에 대한 내용을 공유하고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,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한국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장점에 대해 팀원들과 함께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또론합니다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  <a:ea typeface="+mn-ea"/>
                </a:rPr>
                <a:t> 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프랑스팀은 프랑스의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사회적경제운동의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변화가 우리에게 주는 시사점이 무엇인지 팀원들과 함께 토론합니다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</a:t>
              </a: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2.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팀 별 </a:t>
              </a:r>
              <a:r>
                <a:rPr lang="ko-KR" altLang="en-US" sz="1200" b="1" kern="0" dirty="0" err="1" smtClean="0">
                  <a:latin typeface="+mn-ea"/>
                  <a:ea typeface="+mn-ea"/>
                </a:rPr>
                <a:t>꼴라쥬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 제작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한국팀은 토론을 통해 팀원들과 함께 도출한 한국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장점을 살린 한국의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미래 모습을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꼴라쥬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방법을 사용하여 전지에 표현해보세요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프랑스팀은 토론을 통해 팀원들과 함께 도출한 프랑스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시사점을 바탕으로 한국의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사회적경제의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미래의 모습을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꼴라쥬를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활용하여 전지에 표현해보세요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3.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발표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228600" indent="-53975" latinLnBrk="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작성한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꼴라쥬에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대해 팀 대표가 나와서 발표합니다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  <a:endParaRPr lang="en-US" altLang="ko-KR" sz="1200" kern="0" dirty="0">
                <a:latin typeface="+mn-ea"/>
                <a:ea typeface="+mn-ea"/>
              </a:endParaRPr>
            </a:p>
          </p:txBody>
        </p:sp>
      </p:grpSp>
      <p:sp>
        <p:nvSpPr>
          <p:cNvPr id="10" name="모서리가 둥근 직사각형 9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1224552" y="1271013"/>
            <a:ext cx="5277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한국과 프랑스의 </a:t>
            </a:r>
            <a:r>
              <a:rPr lang="ko-KR" altLang="en-US" sz="1200" b="1" dirty="0" err="1" smtClean="0">
                <a:latin typeface="+mn-ea"/>
                <a:ea typeface="+mn-ea"/>
              </a:rPr>
              <a:t>사회적경제의</a:t>
            </a:r>
            <a:r>
              <a:rPr lang="ko-KR" altLang="en-US" sz="1200" b="1" dirty="0" smtClean="0">
                <a:latin typeface="+mn-ea"/>
                <a:ea typeface="+mn-ea"/>
              </a:rPr>
              <a:t> 발전과정과 변화과정을 통해 한국 </a:t>
            </a:r>
            <a:r>
              <a:rPr lang="ko-KR" altLang="en-US" sz="1200" b="1" dirty="0" err="1" smtClean="0">
                <a:latin typeface="+mn-ea"/>
                <a:ea typeface="+mn-ea"/>
              </a:rPr>
              <a:t>사회적경제의</a:t>
            </a:r>
            <a:r>
              <a:rPr lang="ko-KR" altLang="en-US" sz="1200" b="1" dirty="0" smtClean="0">
                <a:latin typeface="+mn-ea"/>
                <a:ea typeface="+mn-ea"/>
              </a:rPr>
              <a:t> 미래 모습을 그려봅시다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  <a:r>
              <a:rPr lang="ko-KR" altLang="en-US" sz="1200" b="1" dirty="0" smtClean="0">
                <a:latin typeface="+mn-ea"/>
                <a:ea typeface="+mn-ea"/>
              </a:rPr>
              <a:t> </a:t>
            </a:r>
            <a:endParaRPr lang="en-US" altLang="ko-KR" sz="12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30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41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862013" y="3181350"/>
            <a:ext cx="5521325" cy="118110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400" b="1" dirty="0" smtClean="0">
                <a:solidFill>
                  <a:schemeClr val="tx1"/>
                </a:solidFill>
              </a:rPr>
              <a:t>한국과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프랑스의 사회적 경제 운동의 사상과 실천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368300" y="690563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368300" y="1187450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32443" y="709613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rPr>
              <a:t>미리 읽어가기</a:t>
            </a:r>
            <a:endParaRPr lang="ko-KR" altLang="en-US" sz="2000" b="1" dirty="0" smtClean="0">
              <a:solidFill>
                <a:schemeClr val="accent3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 bwMode="auto">
          <a:xfrm>
            <a:off x="1070006" y="1191267"/>
            <a:ext cx="5432393" cy="5398719"/>
          </a:xfrm>
          <a:prstGeom prst="roundRect">
            <a:avLst>
              <a:gd name="adj" fmla="val 5277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B3A5DB-00F0-4FB4-B996-24A15C238CA5}" type="slidenum">
              <a:rPr lang="ko-KR" altLang="en-US"/>
              <a:pPr>
                <a:defRPr/>
              </a:pPr>
              <a:t>42</a:t>
            </a:fld>
            <a:endParaRPr lang="ko-KR" altLang="en-US" dirty="0"/>
          </a:p>
        </p:txBody>
      </p:sp>
      <p:grpSp>
        <p:nvGrpSpPr>
          <p:cNvPr id="48133" name="그룹 16"/>
          <p:cNvGrpSpPr>
            <a:grpSpLocks/>
          </p:cNvGrpSpPr>
          <p:nvPr/>
        </p:nvGrpSpPr>
        <p:grpSpPr bwMode="auto">
          <a:xfrm>
            <a:off x="276199" y="1158878"/>
            <a:ext cx="793807" cy="1012686"/>
            <a:chOff x="731369" y="7372392"/>
            <a:chExt cx="791047" cy="1014168"/>
          </a:xfrm>
        </p:grpSpPr>
        <p:sp>
          <p:nvSpPr>
            <p:cNvPr id="19" name="TextBox 18"/>
            <p:cNvSpPr txBox="1"/>
            <p:nvPr/>
          </p:nvSpPr>
          <p:spPr>
            <a:xfrm>
              <a:off x="731369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8135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213942" y="1377890"/>
            <a:ext cx="5090566" cy="4285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 smtClean="0">
                <a:latin typeface="+mn-ea"/>
                <a:ea typeface="+mn-ea"/>
              </a:rPr>
              <a:t>프랑스 </a:t>
            </a:r>
            <a:r>
              <a:rPr lang="ko-KR" altLang="en-US" sz="1200" b="1" dirty="0">
                <a:latin typeface="+mn-ea"/>
                <a:ea typeface="+mn-ea"/>
              </a:rPr>
              <a:t>사회적 경제의 사상과 실천의 역사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프랑스 </a:t>
            </a:r>
            <a:r>
              <a:rPr lang="ko-KR" altLang="en-US" sz="1100" dirty="0" err="1">
                <a:latin typeface="+mn-ea"/>
                <a:ea typeface="+mn-ea"/>
              </a:rPr>
              <a:t>사회적경제</a:t>
            </a:r>
            <a:r>
              <a:rPr lang="ko-KR" altLang="en-US" sz="1100" dirty="0">
                <a:latin typeface="+mn-ea"/>
                <a:ea typeface="+mn-ea"/>
              </a:rPr>
              <a:t> 리뷰 ‘</a:t>
            </a:r>
            <a:r>
              <a:rPr lang="en-US" altLang="ko-KR" sz="1100" dirty="0">
                <a:latin typeface="+mn-ea"/>
                <a:ea typeface="+mn-ea"/>
              </a:rPr>
              <a:t>RECMA’</a:t>
            </a:r>
            <a:r>
              <a:rPr lang="ko-KR" altLang="en-US" sz="1100" dirty="0">
                <a:latin typeface="+mn-ea"/>
                <a:ea typeface="+mn-ea"/>
              </a:rPr>
              <a:t>의 편집장인 드라프리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en-US" altLang="ko-KR" sz="1100" dirty="0" err="1">
                <a:latin typeface="+mn-ea"/>
                <a:ea typeface="+mn-ea"/>
              </a:rPr>
              <a:t>Draperi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에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오늘날 프랑스에서의 사회적 경제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조직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는 </a:t>
            </a:r>
            <a:r>
              <a:rPr lang="en-US" altLang="ko-KR" sz="1100" dirty="0">
                <a:latin typeface="+mn-ea"/>
                <a:ea typeface="+mn-ea"/>
              </a:rPr>
              <a:t>4</a:t>
            </a:r>
            <a:r>
              <a:rPr lang="ko-KR" altLang="en-US" sz="1100" dirty="0">
                <a:latin typeface="+mn-ea"/>
                <a:ea typeface="+mn-ea"/>
              </a:rPr>
              <a:t>가지 법적 지위를 가진 협동조합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공제조합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결사체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재단 등을 포함하는 부문으로 자본에 종속되지 않는 사람을 위한 조직이다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그가 말하는 ‘사람을 위한 조직’은 자본이 아닌 인간의 자유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평등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연대 등의 가치를 실현하는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즉 프랑스 혁명의 이념을 실천하는 경제 주체이다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그렇다면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프랑스의 사회적 경제는 어떤 사상과 실천적인 변화과정을 거쳤을까</a:t>
            </a:r>
            <a:r>
              <a:rPr lang="en-US" altLang="ko-KR" sz="1100" dirty="0">
                <a:latin typeface="+mn-ea"/>
                <a:ea typeface="+mn-ea"/>
              </a:rPr>
              <a:t>? </a:t>
            </a:r>
            <a:r>
              <a:rPr lang="ko-KR" altLang="en-US" sz="1100" dirty="0" err="1">
                <a:latin typeface="+mn-ea"/>
                <a:ea typeface="+mn-ea"/>
              </a:rPr>
              <a:t>드라프리가</a:t>
            </a:r>
            <a:r>
              <a:rPr lang="ko-KR" altLang="en-US" sz="1100" dirty="0">
                <a:latin typeface="+mn-ea"/>
                <a:ea typeface="+mn-ea"/>
              </a:rPr>
              <a:t> 말한 대로 프랑스 혁명의 이념이 시작부터 지금까지 줄곧 견지되면서 성장해 온 것일까</a:t>
            </a:r>
            <a:r>
              <a:rPr lang="en-US" altLang="ko-KR" sz="1100" dirty="0">
                <a:latin typeface="+mn-ea"/>
                <a:ea typeface="+mn-ea"/>
              </a:rPr>
              <a:t>?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이 절에서는 프랑스 사회적 경제의 사상과 실천의 변천과정을 ① 사회적 경제의 태동기</a:t>
            </a:r>
            <a:r>
              <a:rPr lang="en-US" altLang="ko-KR" sz="1100" dirty="0">
                <a:latin typeface="+mn-ea"/>
                <a:ea typeface="+mn-ea"/>
              </a:rPr>
              <a:t>, ② </a:t>
            </a:r>
            <a:r>
              <a:rPr lang="ko-KR" altLang="en-US" sz="1100" dirty="0">
                <a:latin typeface="+mn-ea"/>
                <a:ea typeface="+mn-ea"/>
              </a:rPr>
              <a:t>구 사회적 경제기</a:t>
            </a:r>
            <a:r>
              <a:rPr lang="en-US" altLang="ko-KR" sz="1100" dirty="0">
                <a:latin typeface="+mn-ea"/>
                <a:ea typeface="+mn-ea"/>
              </a:rPr>
              <a:t>, ③ </a:t>
            </a:r>
            <a:r>
              <a:rPr lang="ko-KR" altLang="en-US" sz="1100" dirty="0">
                <a:latin typeface="+mn-ea"/>
                <a:ea typeface="+mn-ea"/>
              </a:rPr>
              <a:t>사회적 경제의 </a:t>
            </a:r>
            <a:r>
              <a:rPr lang="ko-KR" altLang="en-US" sz="1100" dirty="0" err="1">
                <a:latin typeface="+mn-ea"/>
                <a:ea typeface="+mn-ea"/>
              </a:rPr>
              <a:t>재조명기</a:t>
            </a:r>
            <a:r>
              <a:rPr lang="en-US" altLang="ko-KR" sz="1100" dirty="0">
                <a:latin typeface="+mn-ea"/>
                <a:ea typeface="+mn-ea"/>
              </a:rPr>
              <a:t>: </a:t>
            </a:r>
            <a:r>
              <a:rPr lang="ko-KR" altLang="en-US" sz="1100" dirty="0">
                <a:latin typeface="+mn-ea"/>
                <a:ea typeface="+mn-ea"/>
              </a:rPr>
              <a:t>사회연대경제의 등장</a:t>
            </a:r>
            <a:r>
              <a:rPr lang="en-US" altLang="ko-KR" sz="1100" dirty="0">
                <a:latin typeface="+mn-ea"/>
                <a:ea typeface="+mn-ea"/>
              </a:rPr>
              <a:t>, ④ </a:t>
            </a:r>
            <a:r>
              <a:rPr lang="ko-KR" altLang="en-US" sz="1100" dirty="0">
                <a:latin typeface="+mn-ea"/>
                <a:ea typeface="+mn-ea"/>
              </a:rPr>
              <a:t>다각화된 사회적 경제의 </a:t>
            </a:r>
            <a:r>
              <a:rPr lang="ko-KR" altLang="en-US" sz="1100" dirty="0" err="1">
                <a:latin typeface="+mn-ea"/>
                <a:ea typeface="+mn-ea"/>
              </a:rPr>
              <a:t>공존기</a:t>
            </a:r>
            <a:r>
              <a:rPr lang="ko-KR" altLang="en-US" sz="1100" dirty="0">
                <a:latin typeface="+mn-ea"/>
                <a:ea typeface="+mn-ea"/>
              </a:rPr>
              <a:t> 등으로 시기 성격을 구분하여 살펴본다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이 </a:t>
            </a:r>
            <a:r>
              <a:rPr lang="ko-KR" altLang="en-US" sz="1100" dirty="0">
                <a:latin typeface="+mn-ea"/>
                <a:ea typeface="+mn-ea"/>
              </a:rPr>
              <a:t>글에서 다루는 프랑스 사회적 경제의 역사에 관한 내용은 상당 부분 드라프리의 강연 내용을 바탕으로 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7385174"/>
          </a:xfrm>
          <a:prstGeom prst="roundRect">
            <a:avLst>
              <a:gd name="adj" fmla="val 5277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DD6DE5-8234-4FAA-A0F9-B6BD77CACB0F}" type="slidenum">
              <a:rPr lang="ko-KR" altLang="en-US" smtClean="0"/>
              <a:pPr>
                <a:defRPr/>
              </a:pPr>
              <a:t>43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24547297"/>
              </p:ext>
            </p:extLst>
          </p:nvPr>
        </p:nvGraphicFramePr>
        <p:xfrm>
          <a:off x="1213944" y="1755774"/>
          <a:ext cx="5171090" cy="6514299"/>
        </p:xfrm>
        <a:graphic>
          <a:graphicData uri="http://schemas.openxmlformats.org/drawingml/2006/table">
            <a:tbl>
              <a:tblPr/>
              <a:tblGrid>
                <a:gridCol w="819807"/>
                <a:gridCol w="2853558"/>
                <a:gridCol w="1497725"/>
              </a:tblGrid>
              <a:tr h="264599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시기 구분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주요 활동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 경제의 맥락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280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태동기의 사회적 경제</a:t>
                      </a:r>
                    </a:p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(19c 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후반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1830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샤를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뒤노아에가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최초로 사용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「사회적 경제에 관한 신협약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(Nouveau </a:t>
                      </a:r>
                      <a:r>
                        <a:rPr lang="en-US" altLang="ko-KR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traité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d’Économie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Sociale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」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사를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 경제를 학문적으로 공식화함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.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르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플레리가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 만국박람회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(1884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에서 ‘사회적 경제 전시장’의 개관을 주도함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.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1885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최초의 소비자 협동조합 태동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영국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로치데일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공정개척자 협동조합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(1844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영국에서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소협의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태동과 유럽으로의 확산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사회개혁 운동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평화적인 방법을 통한 노동존중 사회 실현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협동조합과 민간단체의 사회개혁 활동을 포괄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054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 사회적 경제 운동</a:t>
                      </a:r>
                    </a:p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(20c 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초중반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협동조합의 활성화 시기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소협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농협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신협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등 확산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협동조합의 제도화 및 사회적 경제 부문의 제도적 분화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협동조합법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1917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상호공제조합법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1898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1910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민간단체법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1901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 경제의 제도적 동형화와 분화기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일부에서는 협동조합이 경제적 이익 중심의 운동으로 귀착되고 있다는 지적도 있음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. 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054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 경제의 재조명과 ‘사회연대경제’의 등장</a:t>
                      </a:r>
                    </a:p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(20C </a:t>
                      </a: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중후반</a:t>
                      </a: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앙리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데로쉬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(Henry </a:t>
                      </a:r>
                      <a:r>
                        <a:rPr lang="en-US" altLang="ko-KR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Desroshes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가 사회적 경제 조직의 통합을 주창 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 운동과 공익적 사회운동의 결합을 주창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1980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사회당 정부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 경제 헌장’의 선언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사회연대경제와 구분하는 연대경제운동의 등장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 경제의 부활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사회연대경제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이윤이 아닌 공동체의 이익 또는 사회적 목적을 중시하는 연대경제의 사업체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공제조합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민간재단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재단 등을 포괄하는 경제 부문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72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다양한 사회적 경제의 공존</a:t>
                      </a:r>
                    </a:p>
                    <a:p>
                      <a:pPr marL="0" marR="0" 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(21C)</a:t>
                      </a:r>
                      <a:endParaRPr lang="ko-KR" altLang="en-US" sz="11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2012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년 사회연대경제 부처 신설</a:t>
                      </a:r>
                    </a:p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EU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차원의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정책 확산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21C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프랑스 사회적 경제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다각화된 사회적 경제</a:t>
                      </a:r>
                    </a:p>
                    <a:p>
                      <a:pPr marL="82550" marR="0" indent="-8255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사회연대경제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연대경제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공존</a:t>
                      </a:r>
                    </a:p>
                  </a:txBody>
                  <a:tcPr marL="36000" marR="36000" marT="6867" marB="686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43088" y="1433513"/>
            <a:ext cx="3643312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&lt;</a:t>
            </a:r>
            <a:r>
              <a:rPr lang="ko-KR" altLang="en-US" sz="1200" b="1" dirty="0">
                <a:latin typeface="+mn-ea"/>
                <a:ea typeface="+mn-ea"/>
              </a:rPr>
              <a:t>표</a:t>
            </a:r>
            <a:r>
              <a:rPr lang="en-US" altLang="ko-KR" sz="1200" b="1" dirty="0">
                <a:latin typeface="+mn-ea"/>
                <a:ea typeface="+mn-ea"/>
              </a:rPr>
              <a:t> 1-1&gt; </a:t>
            </a:r>
            <a:r>
              <a:rPr lang="ko-KR" altLang="en-US" sz="1200" b="1" dirty="0">
                <a:latin typeface="+mn-ea"/>
                <a:ea typeface="+mn-ea"/>
              </a:rPr>
              <a:t>프랑스 사회적 경제의 사상과 실천의 변천과정</a:t>
            </a:r>
          </a:p>
        </p:txBody>
      </p:sp>
      <p:sp>
        <p:nvSpPr>
          <p:cNvPr id="13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grpSp>
        <p:nvGrpSpPr>
          <p:cNvPr id="50207" name="그룹 13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5" name="TextBox 14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0209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6391947"/>
          </a:xfrm>
          <a:prstGeom prst="roundRect">
            <a:avLst>
              <a:gd name="adj" fmla="val 1504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87D37F-0CA2-4EEC-AF4B-19ACEEDF9C9C}" type="slidenum">
              <a:rPr lang="ko-KR" altLang="en-US"/>
              <a:pPr>
                <a:defRPr/>
              </a:pPr>
              <a:t>44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229710" y="1346354"/>
            <a:ext cx="5137862" cy="603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 smtClean="0">
                <a:latin typeface="+mn-ea"/>
                <a:ea typeface="+mn-ea"/>
              </a:rPr>
              <a:t>사회적 </a:t>
            </a:r>
            <a:r>
              <a:rPr lang="ko-KR" altLang="en-US" sz="1200" b="1" dirty="0">
                <a:latin typeface="+mn-ea"/>
                <a:ea typeface="+mn-ea"/>
              </a:rPr>
              <a:t>경제의 태동</a:t>
            </a:r>
            <a:r>
              <a:rPr lang="en-US" altLang="ko-KR" sz="1200" b="1" dirty="0">
                <a:latin typeface="+mn-ea"/>
                <a:ea typeface="+mn-ea"/>
              </a:rPr>
              <a:t>(19c </a:t>
            </a:r>
            <a:r>
              <a:rPr lang="ko-KR" altLang="en-US" sz="1200" b="1" dirty="0">
                <a:latin typeface="+mn-ea"/>
                <a:ea typeface="+mn-ea"/>
              </a:rPr>
              <a:t>초</a:t>
            </a:r>
            <a:r>
              <a:rPr lang="en-US" altLang="ko-KR" sz="1200" b="1" dirty="0">
                <a:latin typeface="+mn-ea"/>
                <a:ea typeface="+mn-ea"/>
              </a:rPr>
              <a:t>, 1830</a:t>
            </a:r>
            <a:r>
              <a:rPr lang="ko-KR" altLang="en-US" sz="1200" b="1" dirty="0">
                <a:latin typeface="+mn-ea"/>
                <a:ea typeface="+mn-ea"/>
              </a:rPr>
              <a:t>년대 이후</a:t>
            </a:r>
            <a:r>
              <a:rPr lang="en-US" altLang="ko-KR" sz="1200" b="1" dirty="0">
                <a:latin typeface="+mn-ea"/>
                <a:ea typeface="+mn-ea"/>
              </a:rPr>
              <a:t>)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프랑스에서의 사회적 경제는 </a:t>
            </a:r>
            <a:r>
              <a:rPr lang="ko-KR" altLang="en-US" sz="1100" dirty="0" err="1">
                <a:latin typeface="+mn-ea"/>
                <a:ea typeface="+mn-ea"/>
              </a:rPr>
              <a:t>산업혁명이후</a:t>
            </a:r>
            <a:r>
              <a:rPr lang="ko-KR" altLang="en-US" sz="1100" dirty="0">
                <a:latin typeface="+mn-ea"/>
                <a:ea typeface="+mn-ea"/>
              </a:rPr>
              <a:t> 등장한 자본주의의 극심한 노동착취와 폐해를 극복하고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임노동의</a:t>
            </a:r>
            <a:r>
              <a:rPr lang="ko-KR" altLang="en-US" sz="1100" dirty="0">
                <a:latin typeface="+mn-ea"/>
                <a:ea typeface="+mn-ea"/>
              </a:rPr>
              <a:t> 철폐와 자율적인 노동의 가치를 실현하고자 하는 프랑스의 사상가와 실천가들에 의해서 태동하였다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100" dirty="0">
                <a:latin typeface="+mn-ea"/>
                <a:ea typeface="+mn-ea"/>
              </a:rPr>
              <a:t>1830</a:t>
            </a:r>
            <a:r>
              <a:rPr lang="ko-KR" altLang="en-US" sz="1100" dirty="0">
                <a:latin typeface="+mn-ea"/>
                <a:ea typeface="+mn-ea"/>
              </a:rPr>
              <a:t>년 </a:t>
            </a:r>
            <a:r>
              <a:rPr lang="ko-KR" altLang="en-US" sz="1100" dirty="0" err="1">
                <a:latin typeface="+mn-ea"/>
                <a:ea typeface="+mn-ea"/>
              </a:rPr>
              <a:t>샤를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뒤노아에는</a:t>
            </a:r>
            <a:r>
              <a:rPr lang="ko-KR" altLang="en-US" sz="1100" dirty="0">
                <a:latin typeface="+mn-ea"/>
                <a:ea typeface="+mn-ea"/>
              </a:rPr>
              <a:t> 「사회적 경제에 관한 신협약</a:t>
            </a:r>
            <a:r>
              <a:rPr lang="en-US" altLang="ko-KR" sz="1100" dirty="0">
                <a:latin typeface="+mn-ea"/>
                <a:ea typeface="+mn-ea"/>
              </a:rPr>
              <a:t>(Nouveau </a:t>
            </a:r>
            <a:r>
              <a:rPr lang="en-US" altLang="ko-KR" sz="1100" dirty="0" err="1">
                <a:latin typeface="+mn-ea"/>
                <a:ea typeface="+mn-ea"/>
              </a:rPr>
              <a:t>traité</a:t>
            </a: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en-US" altLang="ko-KR" sz="1100" dirty="0" err="1">
                <a:latin typeface="+mn-ea"/>
                <a:ea typeface="+mn-ea"/>
              </a:rPr>
              <a:t>d’Économie</a:t>
            </a: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en-US" altLang="ko-KR" sz="1100" dirty="0" err="1">
                <a:latin typeface="+mn-ea"/>
                <a:ea typeface="+mn-ea"/>
              </a:rPr>
              <a:t>Sociale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」이라는 책에서 ‘사회적 경제’라는 용어를 처음 사용하였다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이어 </a:t>
            </a:r>
            <a:r>
              <a:rPr lang="en-US" altLang="ko-KR" sz="1100" dirty="0">
                <a:latin typeface="+mn-ea"/>
                <a:ea typeface="+mn-ea"/>
              </a:rPr>
              <a:t>1885</a:t>
            </a:r>
            <a:r>
              <a:rPr lang="ko-KR" altLang="en-US" sz="1100" dirty="0">
                <a:latin typeface="+mn-ea"/>
                <a:ea typeface="+mn-ea"/>
              </a:rPr>
              <a:t>년에 프랑스에서 최초로 소비자협동조합연맹이 창설되었고</a:t>
            </a:r>
            <a:r>
              <a:rPr lang="en-US" altLang="ko-KR" sz="1100" dirty="0">
                <a:latin typeface="+mn-ea"/>
                <a:ea typeface="+mn-ea"/>
              </a:rPr>
              <a:t>, 1898</a:t>
            </a:r>
            <a:r>
              <a:rPr lang="ko-KR" altLang="en-US" sz="1100" dirty="0">
                <a:latin typeface="+mn-ea"/>
                <a:ea typeface="+mn-ea"/>
              </a:rPr>
              <a:t>년에는 공제조합 헌장이 채택되었다</a:t>
            </a:r>
            <a:r>
              <a:rPr lang="en-US" altLang="ko-KR" sz="1100" dirty="0">
                <a:latin typeface="+mn-ea"/>
                <a:ea typeface="+mn-ea"/>
              </a:rPr>
              <a:t>. 1844</a:t>
            </a:r>
            <a:r>
              <a:rPr lang="ko-KR" altLang="en-US" sz="1100" dirty="0">
                <a:latin typeface="+mn-ea"/>
                <a:ea typeface="+mn-ea"/>
              </a:rPr>
              <a:t>년 영국에서 </a:t>
            </a:r>
            <a:r>
              <a:rPr lang="ko-KR" altLang="en-US" sz="1100" dirty="0" err="1">
                <a:latin typeface="+mn-ea"/>
                <a:ea typeface="+mn-ea"/>
              </a:rPr>
              <a:t>로치데일</a:t>
            </a:r>
            <a:r>
              <a:rPr lang="ko-KR" altLang="en-US" sz="1100" dirty="0">
                <a:latin typeface="+mn-ea"/>
                <a:ea typeface="+mn-ea"/>
              </a:rPr>
              <a:t> 공정개척자 협동조합이 최초로 설립되었는데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그 영향이 프랑스와 유럽 전역으로 확산된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또한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르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플레리</a:t>
            </a:r>
            <a:r>
              <a:rPr lang="en-US" altLang="ko-KR" sz="1100" dirty="0">
                <a:latin typeface="+mn-ea"/>
                <a:ea typeface="+mn-ea"/>
              </a:rPr>
              <a:t>(Le Play)</a:t>
            </a:r>
            <a:r>
              <a:rPr lang="ko-KR" altLang="en-US" sz="1100" dirty="0">
                <a:latin typeface="+mn-ea"/>
                <a:ea typeface="+mn-ea"/>
              </a:rPr>
              <a:t>는 제</a:t>
            </a:r>
            <a:r>
              <a:rPr lang="en-US" altLang="ko-KR" sz="1100" dirty="0">
                <a:latin typeface="+mn-ea"/>
                <a:ea typeface="+mn-ea"/>
              </a:rPr>
              <a:t>3</a:t>
            </a:r>
            <a:r>
              <a:rPr lang="ko-KR" altLang="en-US" sz="1100" dirty="0">
                <a:latin typeface="+mn-ea"/>
                <a:ea typeface="+mn-ea"/>
              </a:rPr>
              <a:t>차 만국박람회</a:t>
            </a:r>
            <a:r>
              <a:rPr lang="en-US" altLang="ko-KR" sz="1100" dirty="0">
                <a:latin typeface="+mn-ea"/>
                <a:ea typeface="+mn-ea"/>
              </a:rPr>
              <a:t>(1884</a:t>
            </a:r>
            <a:r>
              <a:rPr lang="ko-KR" altLang="en-US" sz="1100" dirty="0">
                <a:latin typeface="+mn-ea"/>
                <a:ea typeface="+mn-ea"/>
              </a:rPr>
              <a:t>년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에서 ‘사회적 경제 전시장’의 개관을 주도했는데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전시장을 통해 소비자협동조합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주택협동조합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각종 시민단체들의 활동을 소개하면서 사회적 경제 운동의 필요성을 국제적으로 알리고자 하였다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err="1" smtClean="0">
                <a:latin typeface="+mn-ea"/>
                <a:ea typeface="+mn-ea"/>
              </a:rPr>
              <a:t>드라프리는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>
                <a:latin typeface="+mn-ea"/>
                <a:ea typeface="+mn-ea"/>
              </a:rPr>
              <a:t>‘프랑스 사회적 경제는 자본주의 초기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임금노동의 철폐와 자율적 노동가치를 지향하는 사상에서 출발했으며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맑시즘이</a:t>
            </a:r>
            <a:r>
              <a:rPr lang="ko-KR" altLang="en-US" sz="1100" dirty="0">
                <a:latin typeface="+mn-ea"/>
                <a:ea typeface="+mn-ea"/>
              </a:rPr>
              <a:t> 계급 투쟁을 통해 </a:t>
            </a:r>
            <a:r>
              <a:rPr lang="ko-KR" altLang="en-US" sz="1100" dirty="0" err="1">
                <a:latin typeface="+mn-ea"/>
                <a:ea typeface="+mn-ea"/>
              </a:rPr>
              <a:t>임노동을</a:t>
            </a:r>
            <a:r>
              <a:rPr lang="ko-KR" altLang="en-US" sz="1100" dirty="0">
                <a:latin typeface="+mn-ea"/>
                <a:ea typeface="+mn-ea"/>
              </a:rPr>
              <a:t> 철폐하려 했다면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경제 주의는 협동과 평화적인 방법으로 접근했다는 점에서 차이가 있다’고 말한다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프랑스에서 태동기의 사회적 경제는 자율적 시민 주체에 의한 노동존중 사회를 협동조합과 민간단체 등을 통해 구현하려는 사회개혁의 사상과 실천에서 출발했다고 볼 수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최근의 한국에서 회자되는 ‘사회적 경제’도 </a:t>
            </a:r>
            <a:r>
              <a:rPr lang="ko-KR" altLang="en-US" sz="1100" dirty="0" err="1">
                <a:latin typeface="+mn-ea"/>
                <a:ea typeface="+mn-ea"/>
              </a:rPr>
              <a:t>사회적기업과</a:t>
            </a:r>
            <a:r>
              <a:rPr lang="ko-KR" altLang="en-US" sz="1100" dirty="0">
                <a:latin typeface="+mn-ea"/>
                <a:ea typeface="+mn-ea"/>
              </a:rPr>
              <a:t> 협동조합을 통해 사회문제를 해결하는 것에 주목하고 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이러한 점에서 프랑스에서의 태동기 사회적 경제와 현 단계 한국의 맥락이 유사하다고 볼 수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sp>
        <p:nvSpPr>
          <p:cNvPr id="51205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51206" name="그룹 1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7" name="TextBox 16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1208" name="그림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7487864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6CC6C-3DD7-44FF-8C26-6E0BD9C80F17}" type="slidenum">
              <a:rPr lang="ko-KR" altLang="en-US"/>
              <a:pPr>
                <a:defRPr/>
              </a:pPr>
              <a:t>45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17304" y="1346354"/>
            <a:ext cx="5266034" cy="7332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 smtClean="0">
                <a:latin typeface="+mn-ea"/>
                <a:ea typeface="+mn-ea"/>
              </a:rPr>
              <a:t>구 </a:t>
            </a:r>
            <a:r>
              <a:rPr lang="ko-KR" altLang="en-US" sz="1200" b="1" dirty="0">
                <a:latin typeface="+mn-ea"/>
                <a:ea typeface="+mn-ea"/>
              </a:rPr>
              <a:t>사회적 경제</a:t>
            </a:r>
            <a:r>
              <a:rPr lang="en-US" altLang="ko-KR" sz="1200" b="1" dirty="0">
                <a:latin typeface="+mn-ea"/>
                <a:ea typeface="+mn-ea"/>
              </a:rPr>
              <a:t>(20c </a:t>
            </a:r>
            <a:r>
              <a:rPr lang="ko-KR" altLang="en-US" sz="1200" b="1" dirty="0" err="1">
                <a:latin typeface="+mn-ea"/>
                <a:ea typeface="+mn-ea"/>
              </a:rPr>
              <a:t>초중반</a:t>
            </a:r>
            <a:r>
              <a:rPr lang="en-US" altLang="ko-KR" sz="1200" b="1" dirty="0">
                <a:latin typeface="+mn-ea"/>
                <a:ea typeface="+mn-ea"/>
              </a:rPr>
              <a:t>): </a:t>
            </a:r>
            <a:r>
              <a:rPr lang="ko-KR" altLang="en-US" sz="1200" b="1" dirty="0">
                <a:latin typeface="+mn-ea"/>
                <a:ea typeface="+mn-ea"/>
              </a:rPr>
              <a:t>사회적 경제의 제도적 동형화 및 분화 기기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100" dirty="0">
                <a:latin typeface="+mn-ea"/>
                <a:ea typeface="+mn-ea"/>
              </a:rPr>
              <a:t>20c</a:t>
            </a:r>
            <a:r>
              <a:rPr lang="ko-KR" altLang="en-US" sz="1100" dirty="0">
                <a:latin typeface="+mn-ea"/>
                <a:ea typeface="+mn-ea"/>
              </a:rPr>
              <a:t>기 초부터 프랑스에서 사회적 경제 부문은 협동조합의 제도화 등에 영향을 받아 본격적인 확산의 국면에 들어선다</a:t>
            </a:r>
            <a:r>
              <a:rPr lang="en-US" altLang="ko-KR" sz="1100" dirty="0">
                <a:latin typeface="+mn-ea"/>
                <a:ea typeface="+mn-ea"/>
              </a:rPr>
              <a:t>. 1898</a:t>
            </a:r>
            <a:r>
              <a:rPr lang="ko-KR" altLang="en-US" sz="1100" dirty="0">
                <a:latin typeface="+mn-ea"/>
                <a:ea typeface="+mn-ea"/>
              </a:rPr>
              <a:t>년에 제정된 상호공제조합법이 </a:t>
            </a:r>
            <a:r>
              <a:rPr lang="en-US" altLang="ko-KR" sz="1100" dirty="0">
                <a:latin typeface="+mn-ea"/>
                <a:ea typeface="+mn-ea"/>
              </a:rPr>
              <a:t>1910</a:t>
            </a:r>
            <a:r>
              <a:rPr lang="ko-KR" altLang="en-US" sz="1100" dirty="0">
                <a:latin typeface="+mn-ea"/>
                <a:ea typeface="+mn-ea"/>
              </a:rPr>
              <a:t>년에 개정되었고</a:t>
            </a:r>
            <a:r>
              <a:rPr lang="en-US" altLang="ko-KR" sz="1100" dirty="0">
                <a:latin typeface="+mn-ea"/>
                <a:ea typeface="+mn-ea"/>
              </a:rPr>
              <a:t>, 1901</a:t>
            </a:r>
            <a:r>
              <a:rPr lang="ko-KR" altLang="en-US" sz="1100" dirty="0">
                <a:latin typeface="+mn-ea"/>
                <a:ea typeface="+mn-ea"/>
              </a:rPr>
              <a:t>년에 민간단체법이</a:t>
            </a:r>
            <a:r>
              <a:rPr lang="en-US" altLang="ko-KR" sz="1100" dirty="0">
                <a:latin typeface="+mn-ea"/>
                <a:ea typeface="+mn-ea"/>
              </a:rPr>
              <a:t>, 1917</a:t>
            </a:r>
            <a:r>
              <a:rPr lang="ko-KR" altLang="en-US" sz="1100" dirty="0">
                <a:latin typeface="+mn-ea"/>
                <a:ea typeface="+mn-ea"/>
              </a:rPr>
              <a:t>년에 협동조합법이 제정되었다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이러한 사회적 경제의 제도적 분화는 사회적 경제 부문의 분화로 이어졌고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 과정에서 프랑스에서의 사회적 경제는 협동조합 중심으로 재편되었다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드라프리</a:t>
            </a:r>
            <a:r>
              <a:rPr lang="en-US" altLang="ko-KR" sz="1100" dirty="0">
                <a:latin typeface="+mn-ea"/>
                <a:ea typeface="+mn-ea"/>
              </a:rPr>
              <a:t>(2005)</a:t>
            </a:r>
            <a:r>
              <a:rPr lang="ko-KR" altLang="en-US" sz="1100" dirty="0">
                <a:latin typeface="+mn-ea"/>
                <a:ea typeface="+mn-ea"/>
              </a:rPr>
              <a:t>는 자신의 책에서 그 시기를 사회적경제가 ‘협동조합 공화국’을 지향했던 시기라고 규정한다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err="1">
                <a:latin typeface="+mn-ea"/>
                <a:ea typeface="+mn-ea"/>
              </a:rPr>
              <a:t>드라프리에</a:t>
            </a:r>
            <a:r>
              <a:rPr lang="ko-KR" altLang="en-US" sz="1100" dirty="0">
                <a:latin typeface="+mn-ea"/>
                <a:ea typeface="+mn-ea"/>
              </a:rPr>
              <a:t>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태동기의 인간 존중 사회를 지향하는 사회적 경제 운동은 </a:t>
            </a:r>
            <a:r>
              <a:rPr lang="en-US" altLang="ko-KR" sz="1100" dirty="0">
                <a:latin typeface="+mn-ea"/>
                <a:ea typeface="+mn-ea"/>
              </a:rPr>
              <a:t>20</a:t>
            </a:r>
            <a:r>
              <a:rPr lang="ko-KR" altLang="en-US" sz="1100" dirty="0">
                <a:latin typeface="+mn-ea"/>
                <a:ea typeface="+mn-ea"/>
              </a:rPr>
              <a:t>세기 제도화와 확산 시기에 사회의 영향력을 주도할 정도로 성장하지 못했다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그는 이 현상을 두 가지 측면으로 설명한다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격변하는 </a:t>
            </a:r>
            <a:r>
              <a:rPr lang="en-US" altLang="ko-KR" sz="1100" dirty="0">
                <a:latin typeface="+mn-ea"/>
                <a:ea typeface="+mn-ea"/>
              </a:rPr>
              <a:t>20</a:t>
            </a:r>
            <a:r>
              <a:rPr lang="ko-KR" altLang="en-US" sz="1100" dirty="0">
                <a:latin typeface="+mn-ea"/>
                <a:ea typeface="+mn-ea"/>
              </a:rPr>
              <a:t>세기 초에 </a:t>
            </a:r>
            <a:r>
              <a:rPr lang="ko-KR" altLang="en-US" sz="1100" dirty="0" err="1">
                <a:latin typeface="+mn-ea"/>
                <a:ea typeface="+mn-ea"/>
              </a:rPr>
              <a:t>맑스주의자들의</a:t>
            </a:r>
            <a:r>
              <a:rPr lang="ko-KR" altLang="en-US" sz="1100" dirty="0">
                <a:latin typeface="+mn-ea"/>
                <a:ea typeface="+mn-ea"/>
              </a:rPr>
              <a:t> 급진적 방식이 다양한 사회운동 세력을 결집하는 데 효과적이었던 데 반해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상대적으로 평화로운 방식을 지향했던 사회적 경제 운동은 주변화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왜소화되는 결과를 가져왔다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또 다른 이유로 산업영역에서 일반산업은 </a:t>
            </a:r>
            <a:r>
              <a:rPr lang="ko-KR" altLang="en-US" sz="1100" dirty="0" err="1">
                <a:latin typeface="+mn-ea"/>
                <a:ea typeface="+mn-ea"/>
              </a:rPr>
              <a:t>대자본을</a:t>
            </a:r>
            <a:r>
              <a:rPr lang="ko-KR" altLang="en-US" sz="1100" dirty="0">
                <a:latin typeface="+mn-ea"/>
                <a:ea typeface="+mn-ea"/>
              </a:rPr>
              <a:t> 통한 축적과 확장이 가능했지만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협동조합은 자본력의 한계로 발전이 미미할 수밖에 없었다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태초에 사회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정치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경제적 개혁을 지향했던 프랑스의 사회적 경제 운동은 </a:t>
            </a:r>
            <a:r>
              <a:rPr lang="en-US" altLang="ko-KR" sz="1100" dirty="0">
                <a:latin typeface="+mn-ea"/>
                <a:ea typeface="+mn-ea"/>
              </a:rPr>
              <a:t>20</a:t>
            </a:r>
            <a:r>
              <a:rPr lang="ko-KR" altLang="en-US" sz="1100" dirty="0">
                <a:latin typeface="+mn-ea"/>
                <a:ea typeface="+mn-ea"/>
              </a:rPr>
              <a:t>세기 이후 제도화와 결합하면서 체제 내에서 급속하게 성장해나갔지만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한편으로 기존 시장경제에 편입되거나 복지 관련 제도로 흡수되었다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디마지오와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파웰</a:t>
            </a:r>
            <a:r>
              <a:rPr lang="en-US" altLang="ko-KR" sz="1100" dirty="0">
                <a:latin typeface="+mn-ea"/>
                <a:ea typeface="+mn-ea"/>
              </a:rPr>
              <a:t>(DiMaggio &amp; Powel)</a:t>
            </a:r>
            <a:r>
              <a:rPr lang="ko-KR" altLang="en-US" sz="1100" dirty="0">
                <a:latin typeface="+mn-ea"/>
                <a:ea typeface="+mn-ea"/>
              </a:rPr>
              <a:t>의 표현을 빌자면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경제 조직의 ‘모방적 동형화</a:t>
            </a:r>
            <a:r>
              <a:rPr lang="en-US" altLang="ko-KR" sz="1100" dirty="0">
                <a:latin typeface="+mn-ea"/>
                <a:ea typeface="+mn-ea"/>
              </a:rPr>
              <a:t>(mimetic isomorphism)’</a:t>
            </a:r>
            <a:r>
              <a:rPr lang="ko-KR" altLang="en-US" sz="1100" dirty="0">
                <a:latin typeface="+mn-ea"/>
                <a:ea typeface="+mn-ea"/>
              </a:rPr>
              <a:t>가 일어난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모방적 동형화는 조직이 환경적 변화에 적응하여 자신의 본성을 잃게 되는 것을 의미한다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예를 들면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협동조합의 경우는 시장경제와 경쟁을 하게 되면서 대다수는 생존을 위해 시장경제에 편입하게 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상호 공제조합은 주로 의료보험 기능을 </a:t>
            </a:r>
            <a:r>
              <a:rPr lang="ko-KR" altLang="en-US" sz="1100" dirty="0" err="1">
                <a:latin typeface="+mn-ea"/>
                <a:ea typeface="+mn-ea"/>
              </a:rPr>
              <a:t>수행하가다</a:t>
            </a:r>
            <a:r>
              <a:rPr lang="ko-KR" altLang="en-US" sz="1100" dirty="0">
                <a:latin typeface="+mn-ea"/>
                <a:ea typeface="+mn-ea"/>
              </a:rPr>
              <a:t> 국가 주도의 의료보장제도가 확대되면서 이를 보조하는 영역으로 흡수된다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민간단체들은 </a:t>
            </a:r>
            <a:r>
              <a:rPr lang="en-US" altLang="ko-KR" sz="1100" dirty="0">
                <a:latin typeface="+mn-ea"/>
                <a:ea typeface="+mn-ea"/>
              </a:rPr>
              <a:t>2</a:t>
            </a:r>
            <a:r>
              <a:rPr lang="ko-KR" altLang="en-US" sz="1100" dirty="0">
                <a:latin typeface="+mn-ea"/>
                <a:ea typeface="+mn-ea"/>
              </a:rPr>
              <a:t>차 세계대전 이후 복지국가를 건설하는 과정에서 정부의 재정적 지원을 받으면서 사회서비스를 공급하는 주체로 깊이 관여하게 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이러면서 ‘사회적 경제’라는 개념은 사람들의 뇌리에서 잊히게 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sp>
        <p:nvSpPr>
          <p:cNvPr id="5222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52230" name="그룹 1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7" name="TextBox 16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2232" name="그림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7118156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D03EF1-485B-41FF-9262-9D9C2215DE2E}" type="slidenum">
              <a:rPr lang="ko-KR" altLang="en-US"/>
              <a:pPr>
                <a:defRPr/>
              </a:pPr>
              <a:t>46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82413" y="1330589"/>
            <a:ext cx="5185159" cy="6978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 smtClean="0">
                <a:latin typeface="+mn-ea"/>
                <a:ea typeface="+mn-ea"/>
              </a:rPr>
              <a:t>사회적 </a:t>
            </a:r>
            <a:r>
              <a:rPr lang="ko-KR" altLang="en-US" sz="1200" b="1" dirty="0">
                <a:latin typeface="+mn-ea"/>
                <a:ea typeface="+mn-ea"/>
              </a:rPr>
              <a:t>경제의 재조명과 사회연대경제의 등장</a:t>
            </a:r>
            <a:r>
              <a:rPr lang="en-US" altLang="ko-KR" sz="1200" b="1" dirty="0">
                <a:latin typeface="+mn-ea"/>
                <a:ea typeface="+mn-ea"/>
              </a:rPr>
              <a:t>: 1970</a:t>
            </a:r>
            <a:r>
              <a:rPr lang="ko-KR" altLang="en-US" sz="1200" b="1" dirty="0">
                <a:latin typeface="+mn-ea"/>
                <a:ea typeface="+mn-ea"/>
              </a:rPr>
              <a:t>년대 이후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100" dirty="0">
                <a:latin typeface="+mn-ea"/>
                <a:ea typeface="+mn-ea"/>
              </a:rPr>
              <a:t>1970</a:t>
            </a:r>
            <a:r>
              <a:rPr lang="ko-KR" altLang="en-US" sz="1100" dirty="0">
                <a:latin typeface="+mn-ea"/>
                <a:ea typeface="+mn-ea"/>
              </a:rPr>
              <a:t>년대 이후 프랑스에서 사회적 경제 개념은 상호공제조합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민간조직 등이 ‘사회적 경제 헌장’을 채택하면서 다시 부활하게 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 헌장에서 ‘사회적 경제’는 그들의 공통된 정체성을 표현할 개념어로 채택된다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이것은 사회학자 </a:t>
            </a:r>
            <a:r>
              <a:rPr lang="ko-KR" altLang="en-US" sz="1100" dirty="0" err="1">
                <a:latin typeface="+mn-ea"/>
                <a:ea typeface="+mn-ea"/>
              </a:rPr>
              <a:t>앙리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데로쉬</a:t>
            </a:r>
            <a:r>
              <a:rPr lang="en-US" altLang="ko-KR" sz="1100" dirty="0">
                <a:latin typeface="+mn-ea"/>
                <a:ea typeface="+mn-ea"/>
              </a:rPr>
              <a:t>(Henry </a:t>
            </a:r>
            <a:r>
              <a:rPr lang="en-US" altLang="ko-KR" sz="1100" dirty="0" err="1">
                <a:latin typeface="+mn-ea"/>
                <a:ea typeface="+mn-ea"/>
              </a:rPr>
              <a:t>Desroches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의 제안이 계기가 되었다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그 배경에는 사회경제 조직 부문 간의 상호 호혜와 연대가 생존을 위해 절실했기 때문이었다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당시 공제조합과 같은 </a:t>
            </a:r>
            <a:r>
              <a:rPr lang="ko-KR" altLang="en-US" sz="1100" dirty="0" err="1">
                <a:latin typeface="+mn-ea"/>
                <a:ea typeface="+mn-ea"/>
              </a:rPr>
              <a:t>사회적경제</a:t>
            </a:r>
            <a:r>
              <a:rPr lang="ko-KR" altLang="en-US" sz="1100" dirty="0">
                <a:latin typeface="+mn-ea"/>
                <a:ea typeface="+mn-ea"/>
              </a:rPr>
              <a:t> 조직은 사회적으로 인정을 받지 못하고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기업 활동의 한계가 노정되어 위기가 가중되었다</a:t>
            </a:r>
            <a:r>
              <a:rPr lang="en-US" altLang="ko-KR" sz="1100" dirty="0">
                <a:latin typeface="+mn-ea"/>
                <a:ea typeface="+mn-ea"/>
              </a:rPr>
              <a:t>. 1973</a:t>
            </a:r>
            <a:r>
              <a:rPr lang="ko-KR" altLang="en-US" sz="1100" dirty="0">
                <a:latin typeface="+mn-ea"/>
                <a:ea typeface="+mn-ea"/>
              </a:rPr>
              <a:t>년 오일쇼크 이전부터 이미 기업들의 수익률 하락이 커다란 문제로 대두됐는데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이후 사업체들마다 파생된 과열 경쟁 상황에 대해 개별 대응하지 말고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상호 간에 힘을 합쳐 파국을 면하자는 자각을 한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극심한 경쟁이 초래한 위기감도 작용했고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협동조합이나 공제조합 등 몇몇 리더들에 의해서 사회적 경제의 가치를 </a:t>
            </a:r>
            <a:r>
              <a:rPr lang="ko-KR" altLang="en-US" sz="1100" dirty="0" err="1">
                <a:latin typeface="+mn-ea"/>
                <a:ea typeface="+mn-ea"/>
              </a:rPr>
              <a:t>회복해야한다는</a:t>
            </a:r>
            <a:r>
              <a:rPr lang="ko-KR" altLang="en-US" sz="1100" dirty="0">
                <a:latin typeface="+mn-ea"/>
                <a:ea typeface="+mn-ea"/>
              </a:rPr>
              <a:t> 의지가 크게 작용했기 때문이다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이러한 배경에서 프랑스에서 사회적 경제는 재등장하게 됐는데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경제에 대한 철학적 성찰을 바탕으로 호혜와 연대의 정신을 복원하자는 것이 ‘사회연대경제 운동</a:t>
            </a:r>
            <a:r>
              <a:rPr lang="en-US" altLang="ko-KR" sz="1100" dirty="0">
                <a:latin typeface="+mn-ea"/>
                <a:ea typeface="+mn-ea"/>
              </a:rPr>
              <a:t>(ESS, </a:t>
            </a:r>
            <a:r>
              <a:rPr lang="en-US" altLang="ko-KR" sz="1100" dirty="0" err="1">
                <a:latin typeface="+mn-ea"/>
                <a:ea typeface="+mn-ea"/>
              </a:rPr>
              <a:t>Économie</a:t>
            </a: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en-US" altLang="ko-KR" sz="1100" dirty="0" err="1">
                <a:latin typeface="+mn-ea"/>
                <a:ea typeface="+mn-ea"/>
              </a:rPr>
              <a:t>Sociale</a:t>
            </a:r>
            <a:r>
              <a:rPr lang="en-US" altLang="ko-KR" sz="1100" dirty="0">
                <a:latin typeface="+mn-ea"/>
                <a:ea typeface="+mn-ea"/>
              </a:rPr>
              <a:t> et </a:t>
            </a:r>
            <a:r>
              <a:rPr lang="en-US" altLang="ko-KR" sz="1100" dirty="0" err="1">
                <a:latin typeface="+mn-ea"/>
                <a:ea typeface="+mn-ea"/>
              </a:rPr>
              <a:t>Solidaire</a:t>
            </a:r>
            <a:r>
              <a:rPr lang="en-US" altLang="ko-KR" sz="1100" dirty="0">
                <a:latin typeface="+mn-ea"/>
                <a:ea typeface="+mn-ea"/>
              </a:rPr>
              <a:t>)’</a:t>
            </a:r>
            <a:r>
              <a:rPr lang="ko-KR" altLang="en-US" sz="1100" dirty="0">
                <a:latin typeface="+mn-ea"/>
                <a:ea typeface="+mn-ea"/>
              </a:rPr>
              <a:t>으로 표출되었다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결국 새롭게 등장한 사회적 경제 개념은 전통적인 사회적 경제에 대한 반성을 담고 있다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이와 더불어 정부도 사회</a:t>
            </a:r>
            <a:r>
              <a:rPr lang="en-US" altLang="ko-KR" sz="1100" dirty="0">
                <a:latin typeface="+mn-ea"/>
                <a:ea typeface="+mn-ea"/>
              </a:rPr>
              <a:t>·</a:t>
            </a:r>
            <a:r>
              <a:rPr lang="ko-KR" altLang="en-US" sz="1100" dirty="0">
                <a:latin typeface="+mn-ea"/>
                <a:ea typeface="+mn-ea"/>
              </a:rPr>
              <a:t>경제적으로 여러 위기적 상황에 직면하게 되자 수십 년 간 진척 없이 머물러있던 사회적 경제에 대한 관심을 보이기 시작하였다</a:t>
            </a:r>
            <a:r>
              <a:rPr lang="en-US" altLang="ko-KR" sz="1100" dirty="0">
                <a:latin typeface="+mn-ea"/>
                <a:ea typeface="+mn-ea"/>
              </a:rPr>
              <a:t>. 2000</a:t>
            </a:r>
            <a:r>
              <a:rPr lang="ko-KR" altLang="en-US" sz="1100" dirty="0">
                <a:latin typeface="+mn-ea"/>
                <a:ea typeface="+mn-ea"/>
              </a:rPr>
              <a:t>년 초 </a:t>
            </a:r>
            <a:r>
              <a:rPr lang="ko-KR" altLang="en-US" sz="1100" dirty="0" err="1">
                <a:latin typeface="+mn-ea"/>
                <a:ea typeface="+mn-ea"/>
              </a:rPr>
              <a:t>조스팽</a:t>
            </a:r>
            <a:r>
              <a:rPr lang="ko-KR" altLang="en-US" sz="1100" dirty="0">
                <a:latin typeface="+mn-ea"/>
                <a:ea typeface="+mn-ea"/>
              </a:rPr>
              <a:t> 총리 시기에 기존의 사회적 경제 용어를 대체하여 연대경제라는 이름의 정부차관이 임명됐고</a:t>
            </a:r>
            <a:r>
              <a:rPr lang="en-US" altLang="ko-KR" sz="1100" dirty="0">
                <a:latin typeface="+mn-ea"/>
                <a:ea typeface="+mn-ea"/>
              </a:rPr>
              <a:t>, 2002</a:t>
            </a:r>
            <a:r>
              <a:rPr lang="ko-KR" altLang="en-US" sz="1100" dirty="0">
                <a:latin typeface="+mn-ea"/>
                <a:ea typeface="+mn-ea"/>
              </a:rPr>
              <a:t>년에는 유럽연합 차원에서 사회적 경제 헌장이 만들어졌다</a:t>
            </a:r>
            <a:r>
              <a:rPr lang="en-US" altLang="ko-KR" sz="1100" dirty="0">
                <a:latin typeface="+mn-ea"/>
                <a:ea typeface="+mn-ea"/>
              </a:rPr>
              <a:t>. 2012</a:t>
            </a:r>
            <a:r>
              <a:rPr lang="ko-KR" altLang="en-US" sz="1100" dirty="0">
                <a:latin typeface="+mn-ea"/>
                <a:ea typeface="+mn-ea"/>
              </a:rPr>
              <a:t>년 사회당 정부가 들어선 이후 새로이 사회연대경제장관이 임명되었다</a:t>
            </a:r>
            <a:r>
              <a:rPr lang="en-US" altLang="ko-KR" sz="1100" dirty="0">
                <a:latin typeface="+mn-ea"/>
                <a:ea typeface="+mn-ea"/>
              </a:rPr>
              <a:t>. 2013</a:t>
            </a:r>
            <a:r>
              <a:rPr lang="ko-KR" altLang="en-US" sz="1100" dirty="0">
                <a:latin typeface="+mn-ea"/>
                <a:ea typeface="+mn-ea"/>
              </a:rPr>
              <a:t>년 들어서는 사회연대경제법의 제정이 정부 차원에서 모색되고 있는 중이다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  <p:sp>
        <p:nvSpPr>
          <p:cNvPr id="53253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53254" name="그룹 1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7" name="TextBox 16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3256" name="그림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6470774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B6564B-CA95-402A-BA6F-9232E0620650}" type="slidenum">
              <a:rPr lang="ko-KR" altLang="en-US"/>
              <a:pPr>
                <a:defRPr/>
              </a:pPr>
              <a:t>47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98175" y="1353315"/>
            <a:ext cx="5162331" cy="595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오늘날 제도적으로 수용된 프랑스의 ‘사회연대경제’는 이윤보다는 구성원이나 공동체를 위한 서비스에 목적을 두고</a:t>
            </a:r>
            <a:r>
              <a:rPr lang="en-US" altLang="ko-KR" sz="1100" dirty="0">
                <a:latin typeface="+mn-ea"/>
                <a:ea typeface="+mn-ea"/>
              </a:rPr>
              <a:t>, 1</a:t>
            </a:r>
            <a:r>
              <a:rPr lang="ko-KR" altLang="en-US" sz="1100" dirty="0">
                <a:latin typeface="+mn-ea"/>
                <a:ea typeface="+mn-ea"/>
              </a:rPr>
              <a:t>인 </a:t>
            </a:r>
            <a:r>
              <a:rPr lang="en-US" altLang="ko-KR" sz="1100" dirty="0">
                <a:latin typeface="+mn-ea"/>
                <a:ea typeface="+mn-ea"/>
              </a:rPr>
              <a:t>1</a:t>
            </a:r>
            <a:r>
              <a:rPr lang="ko-KR" altLang="en-US" sz="1100" dirty="0">
                <a:latin typeface="+mn-ea"/>
                <a:ea typeface="+mn-ea"/>
              </a:rPr>
              <a:t>표제에 기반을 둔 민주적 운영을 하며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개인적 이윤 획득을 지양하고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정부로부터의 독립성을 확보하는 사회적 목적의 경제조직이다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김상배</a:t>
            </a:r>
            <a:r>
              <a:rPr lang="en-US" altLang="ko-KR" sz="1100" dirty="0">
                <a:latin typeface="+mn-ea"/>
                <a:ea typeface="+mn-ea"/>
              </a:rPr>
              <a:t>, 2012). </a:t>
            </a:r>
            <a:r>
              <a:rPr lang="ko-KR" altLang="en-US" sz="1100" dirty="0">
                <a:latin typeface="+mn-ea"/>
                <a:ea typeface="+mn-ea"/>
              </a:rPr>
              <a:t>이러한 의미의 사회적 경제가 </a:t>
            </a:r>
            <a:r>
              <a:rPr lang="en-US" altLang="ko-KR" sz="1100" dirty="0">
                <a:latin typeface="+mn-ea"/>
                <a:ea typeface="+mn-ea"/>
              </a:rPr>
              <a:t>2000</a:t>
            </a:r>
            <a:r>
              <a:rPr lang="ko-KR" altLang="en-US" sz="1100" dirty="0">
                <a:latin typeface="+mn-ea"/>
                <a:ea typeface="+mn-ea"/>
              </a:rPr>
              <a:t>년 이후 </a:t>
            </a:r>
            <a:r>
              <a:rPr lang="ko-KR" altLang="en-US" sz="1100" dirty="0" err="1">
                <a:latin typeface="+mn-ea"/>
                <a:ea typeface="+mn-ea"/>
              </a:rPr>
              <a:t>전방위적으로</a:t>
            </a:r>
            <a:r>
              <a:rPr lang="ko-KR" altLang="en-US" sz="1100" dirty="0">
                <a:latin typeface="+mn-ea"/>
                <a:ea typeface="+mn-ea"/>
              </a:rPr>
              <a:t> 확산되고 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지역별 연합조직도 생기고 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노르드깔래</a:t>
            </a:r>
            <a:r>
              <a:rPr lang="ko-KR" altLang="en-US" sz="1100" dirty="0">
                <a:latin typeface="+mn-ea"/>
                <a:ea typeface="+mn-ea"/>
              </a:rPr>
              <a:t> 지방정부</a:t>
            </a:r>
            <a:r>
              <a:rPr lang="en-US" altLang="ko-KR" sz="1100" dirty="0">
                <a:latin typeface="+mn-ea"/>
                <a:ea typeface="+mn-ea"/>
              </a:rPr>
              <a:t>(Nord Pas-de-Calais)</a:t>
            </a:r>
            <a:r>
              <a:rPr lang="ko-KR" altLang="en-US" sz="1100" dirty="0">
                <a:latin typeface="+mn-ea"/>
                <a:ea typeface="+mn-ea"/>
              </a:rPr>
              <a:t>와 같이 지역에서 독자적인 법과 정책을 통해 활성화하는 경우도 있다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err="1">
                <a:latin typeface="+mn-ea"/>
                <a:ea typeface="+mn-ea"/>
              </a:rPr>
              <a:t>앙리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데로쉬가</a:t>
            </a:r>
            <a:r>
              <a:rPr lang="ko-KR" altLang="en-US" sz="1100" dirty="0">
                <a:latin typeface="+mn-ea"/>
                <a:ea typeface="+mn-ea"/>
              </a:rPr>
              <a:t> 제시한 ‘사회연대경제 운동’은 협동조합 부문과 시민운동 부문의 연대를 통한 사회문제의 해결을 촉진하고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시민 중심의 대안 경제를 구축하는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하지만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이에 대한 사회적 경제 진영의 수용은 다양한 흐름이 존재하는 것 같다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사회적 경제 박물관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en-US" altLang="ko-KR" sz="1100" dirty="0" err="1">
                <a:latin typeface="+mn-ea"/>
                <a:ea typeface="+mn-ea"/>
              </a:rPr>
              <a:t>Musée</a:t>
            </a:r>
            <a:r>
              <a:rPr lang="en-US" altLang="ko-KR" sz="1100" dirty="0">
                <a:latin typeface="+mn-ea"/>
                <a:ea typeface="+mn-ea"/>
              </a:rPr>
              <a:t> social)</a:t>
            </a:r>
            <a:r>
              <a:rPr lang="ko-KR" altLang="en-US" sz="1100" dirty="0">
                <a:latin typeface="+mn-ea"/>
                <a:ea typeface="+mn-ea"/>
              </a:rPr>
              <a:t>의 관계자의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경제 진영에 ‘사회연대경제’의 사상과 실천이 수용된 이후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초기 양상은 법적 형태가 다른 조직 부문들 사이의 상호 협력으로 이해되었다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하지만 점차 </a:t>
            </a:r>
            <a:r>
              <a:rPr lang="ko-KR" altLang="en-US" sz="1100" dirty="0" err="1">
                <a:latin typeface="+mn-ea"/>
                <a:ea typeface="+mn-ea"/>
              </a:rPr>
              <a:t>범사회적</a:t>
            </a:r>
            <a:r>
              <a:rPr lang="ko-KR" altLang="en-US" sz="1100" dirty="0">
                <a:latin typeface="+mn-ea"/>
                <a:ea typeface="+mn-ea"/>
              </a:rPr>
              <a:t> 경제 진영이 사람 중심의 조직이라는 정체성을 바탕을 두고 사회통합과 호혜적 경제를 중시하는 포괄적이고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대자적인 수용이 설득력을 얻고 있는 중이다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다른 한편으로 사회적 경제 진영 내의 각 부문 간의 온도 차이가 있는데</a:t>
            </a:r>
            <a:r>
              <a:rPr lang="en-US" altLang="ko-KR" sz="1100" dirty="0">
                <a:latin typeface="+mn-ea"/>
                <a:ea typeface="+mn-ea"/>
              </a:rPr>
              <a:t>, ‘</a:t>
            </a:r>
            <a:r>
              <a:rPr lang="ko-KR" altLang="en-US" sz="1100" dirty="0">
                <a:latin typeface="+mn-ea"/>
                <a:ea typeface="+mn-ea"/>
              </a:rPr>
              <a:t>사회연대경제’</a:t>
            </a:r>
            <a:r>
              <a:rPr lang="ko-KR" altLang="en-US" sz="1100" dirty="0" err="1">
                <a:latin typeface="+mn-ea"/>
                <a:ea typeface="+mn-ea"/>
              </a:rPr>
              <a:t>를</a:t>
            </a:r>
            <a:r>
              <a:rPr lang="ko-KR" altLang="en-US" sz="1100" dirty="0">
                <a:latin typeface="+mn-ea"/>
                <a:ea typeface="+mn-ea"/>
              </a:rPr>
              <a:t> 협동조합과 공제조합 등 경제활동 중심의 조직이 주도하는 사회적 경제를 지향하는 경향이 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민간단체 등과 같이 사회문제를 포괄적으로 다루는 조직이 주도하는 사회적 경제를 지향하는 진영도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이렇듯 사회적 경제 부문의 통합과 연대를 지향하는 ‘사회연대경제’지만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 사회적 경제 운동은 주체들의 이질성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사상과 미션의 상이함 등의 조건에서 태초의 사회적 경제를 향해 다양한 접근이 시도되고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sp>
        <p:nvSpPr>
          <p:cNvPr id="54277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54278" name="그룹 1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7" name="TextBox 16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4280" name="그림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7118156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6F1A71-E9CC-463B-81E0-9E27D3239F00}" type="slidenum">
              <a:rPr lang="ko-KR" altLang="en-US"/>
              <a:pPr>
                <a:defRPr/>
              </a:pPr>
              <a:t>48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340069" y="1463677"/>
            <a:ext cx="5043269" cy="603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 smtClean="0">
                <a:latin typeface="+mn-ea"/>
                <a:ea typeface="+mn-ea"/>
              </a:rPr>
              <a:t>다양한 </a:t>
            </a:r>
            <a:r>
              <a:rPr lang="ko-KR" altLang="en-US" sz="1200" b="1" dirty="0">
                <a:latin typeface="+mn-ea"/>
                <a:ea typeface="+mn-ea"/>
              </a:rPr>
              <a:t>사회적 경제의 공존</a:t>
            </a:r>
            <a:r>
              <a:rPr lang="en-US" altLang="ko-KR" sz="1200" b="1" dirty="0">
                <a:latin typeface="+mn-ea"/>
                <a:ea typeface="+mn-ea"/>
              </a:rPr>
              <a:t>: 21C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지난 여름 프랑스에서 만난 전문가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활동가 등이 전하는 프랑스의 사회적 경제 운동의 동향을 종합해 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최근 프랑스 사회적 경제 운동은 사회연대경제운동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연대경제운동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운동 등 세 가지 차원의 흐름이 공존하고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그러나 각 진영 간의 상호 연대와 협력이 활발히 진행되면서 공통의 비전과 목표가 공유되고 있는 것 같지 않다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오히려 각 진영의 고유한 사상과 실천 전략에 따라 </a:t>
            </a:r>
            <a:r>
              <a:rPr lang="ko-KR" altLang="en-US" sz="1100" dirty="0" err="1">
                <a:latin typeface="+mn-ea"/>
                <a:ea typeface="+mn-ea"/>
              </a:rPr>
              <a:t>각개약진하는</a:t>
            </a:r>
            <a:r>
              <a:rPr lang="ko-KR" altLang="en-US" sz="1100" dirty="0">
                <a:latin typeface="+mn-ea"/>
                <a:ea typeface="+mn-ea"/>
              </a:rPr>
              <a:t> 측면이 큰 것 같다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우선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직전에도 확인한 사회연대경제 운동은 프랑스 사회적 경제 운동의 주류적 흐름을 형성하고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최근 사회당 정부 집권 이후 사회연대경제법의 제정이 모색되고 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 정부는 사회적 경제 조직을 통한 고용 확대 정책에 무게를 두고 있는 것으로 보인다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둘째</a:t>
            </a:r>
            <a:r>
              <a:rPr lang="en-US" altLang="ko-KR" sz="1100" dirty="0">
                <a:latin typeface="+mn-ea"/>
                <a:ea typeface="+mn-ea"/>
              </a:rPr>
              <a:t>, 1990</a:t>
            </a:r>
            <a:r>
              <a:rPr lang="ko-KR" altLang="en-US" sz="1100" dirty="0">
                <a:latin typeface="+mn-ea"/>
                <a:ea typeface="+mn-ea"/>
              </a:rPr>
              <a:t>년대에 들어 </a:t>
            </a:r>
            <a:r>
              <a:rPr lang="ko-KR" altLang="en-US" sz="1100" dirty="0" err="1">
                <a:latin typeface="+mn-ea"/>
                <a:ea typeface="+mn-ea"/>
              </a:rPr>
              <a:t>사회적기업에</a:t>
            </a:r>
            <a:r>
              <a:rPr lang="ko-KR" altLang="en-US" sz="1100" dirty="0">
                <a:latin typeface="+mn-ea"/>
                <a:ea typeface="+mn-ea"/>
              </a:rPr>
              <a:t> 대한 관심과 더불어 제도화된 사회적 경제에 대한 비판으로 ‘</a:t>
            </a:r>
            <a:r>
              <a:rPr lang="ko-KR" altLang="en-US" sz="1100" dirty="0" err="1">
                <a:latin typeface="+mn-ea"/>
                <a:ea typeface="+mn-ea"/>
              </a:rPr>
              <a:t>연대의경제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en-US" altLang="ko-KR" sz="1100" dirty="0" err="1">
                <a:latin typeface="+mn-ea"/>
                <a:ea typeface="+mn-ea"/>
              </a:rPr>
              <a:t>économie</a:t>
            </a: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en-US" altLang="ko-KR" sz="1100" dirty="0" err="1">
                <a:latin typeface="+mn-ea"/>
                <a:ea typeface="+mn-ea"/>
              </a:rPr>
              <a:t>solidaire</a:t>
            </a:r>
            <a:r>
              <a:rPr lang="en-US" altLang="ko-KR" sz="1100" dirty="0">
                <a:latin typeface="+mn-ea"/>
                <a:ea typeface="+mn-ea"/>
              </a:rPr>
              <a:t>)’ </a:t>
            </a:r>
            <a:r>
              <a:rPr lang="ko-KR" altLang="en-US" sz="1100" dirty="0">
                <a:latin typeface="+mn-ea"/>
                <a:ea typeface="+mn-ea"/>
              </a:rPr>
              <a:t>개념이 등장하였다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김신양에</a:t>
            </a:r>
            <a:r>
              <a:rPr lang="ko-KR" altLang="en-US" sz="1100" dirty="0">
                <a:latin typeface="+mn-ea"/>
                <a:ea typeface="+mn-ea"/>
              </a:rPr>
              <a:t>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연대의경제는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라빌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en-US" altLang="ko-KR" sz="1100" dirty="0" err="1">
                <a:latin typeface="+mn-ea"/>
                <a:ea typeface="+mn-ea"/>
              </a:rPr>
              <a:t>Laville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이 </a:t>
            </a:r>
            <a:r>
              <a:rPr lang="en-US" altLang="ko-KR" sz="1100" dirty="0">
                <a:latin typeface="+mn-ea"/>
                <a:ea typeface="+mn-ea"/>
              </a:rPr>
              <a:t>1990</a:t>
            </a:r>
            <a:r>
              <a:rPr lang="ko-KR" altLang="en-US" sz="1100" dirty="0">
                <a:latin typeface="+mn-ea"/>
                <a:ea typeface="+mn-ea"/>
              </a:rPr>
              <a:t>년대에 고안한 개념으로 현재 프랑스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브라질 뿐 아니라 세계사회포럼과 같은 세계시민운동 차원에서도 공식적으로 사용되는 개념으로서 ‘광의의 의미에서 </a:t>
            </a:r>
            <a:r>
              <a:rPr lang="ko-KR" altLang="en-US" sz="1100" dirty="0" err="1">
                <a:latin typeface="+mn-ea"/>
                <a:ea typeface="+mn-ea"/>
              </a:rPr>
              <a:t>연대의경제는</a:t>
            </a:r>
            <a:r>
              <a:rPr lang="ko-KR" altLang="en-US" sz="1100" dirty="0">
                <a:latin typeface="+mn-ea"/>
                <a:ea typeface="+mn-ea"/>
              </a:rPr>
              <a:t> 시민의 참여를 통한 경제민주화에 기여하는 활동 전체’</a:t>
            </a:r>
            <a:r>
              <a:rPr lang="ko-KR" altLang="en-US" sz="1100" dirty="0" err="1">
                <a:latin typeface="+mn-ea"/>
                <a:ea typeface="+mn-ea"/>
              </a:rPr>
              <a:t>로</a:t>
            </a:r>
            <a:r>
              <a:rPr lang="ko-KR" altLang="en-US" sz="1100" dirty="0">
                <a:latin typeface="+mn-ea"/>
                <a:ea typeface="+mn-ea"/>
              </a:rPr>
              <a:t> 넓게 규정하고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연대의경제</a:t>
            </a:r>
            <a:r>
              <a:rPr lang="ko-KR" altLang="en-US" sz="1100" dirty="0">
                <a:latin typeface="+mn-ea"/>
                <a:ea typeface="+mn-ea"/>
              </a:rPr>
              <a:t> 운동은 주로 지역 차원에서 활발한 편이며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특히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대안적 생태 운동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대안적 지역운동과 연계되어 </a:t>
            </a:r>
            <a:r>
              <a:rPr lang="ko-KR" altLang="en-US" sz="1100" dirty="0" err="1">
                <a:latin typeface="+mn-ea"/>
                <a:ea typeface="+mn-ea"/>
              </a:rPr>
              <a:t>지속가능한</a:t>
            </a:r>
            <a:r>
              <a:rPr lang="ko-KR" altLang="en-US" sz="1100" dirty="0">
                <a:latin typeface="+mn-ea"/>
                <a:ea typeface="+mn-ea"/>
              </a:rPr>
              <a:t> 지역공동체 복원에 관심을 둔다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예컨대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 여러 지역에서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풀뿌리</a:t>
            </a:r>
            <a:r>
              <a:rPr lang="ko-KR" altLang="en-US" sz="1100" dirty="0">
                <a:latin typeface="+mn-ea"/>
                <a:ea typeface="+mn-ea"/>
              </a:rPr>
              <a:t> 지역 단체와 사회적 경제 조직의 협동화 거점인 ‘연대의 집’의 건립이 확산되고 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시갈</a:t>
            </a:r>
            <a:r>
              <a:rPr lang="en-US" altLang="ko-KR" sz="1100" dirty="0">
                <a:latin typeface="+mn-ea"/>
                <a:ea typeface="+mn-ea"/>
              </a:rPr>
              <a:t>(CIGALES) </a:t>
            </a:r>
            <a:r>
              <a:rPr lang="ko-KR" altLang="en-US" sz="1100" dirty="0">
                <a:latin typeface="+mn-ea"/>
                <a:ea typeface="+mn-ea"/>
              </a:rPr>
              <a:t>등과 같은 사회적 경제를 위한 시민투자자 조직도 활성화되는 중이다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grpSp>
        <p:nvGrpSpPr>
          <p:cNvPr id="55302" name="그룹 1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7" name="TextBox 16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5304" name="그림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 bwMode="auto">
          <a:xfrm>
            <a:off x="1070006" y="1191267"/>
            <a:ext cx="5432393" cy="5729795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E32675-50A1-43E1-AE64-AE9484A38401}" type="slidenum">
              <a:rPr lang="ko-KR" altLang="en-US"/>
              <a:pPr>
                <a:defRPr/>
              </a:pPr>
              <a:t>49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82414" y="1463674"/>
            <a:ext cx="5200924" cy="519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셋째</a:t>
            </a:r>
            <a:r>
              <a:rPr lang="en-US" altLang="ko-KR" sz="1100" dirty="0">
                <a:latin typeface="+mn-ea"/>
                <a:ea typeface="+mn-ea"/>
              </a:rPr>
              <a:t>, 1990</a:t>
            </a:r>
            <a:r>
              <a:rPr lang="ko-KR" altLang="en-US" sz="1100" dirty="0">
                <a:latin typeface="+mn-ea"/>
                <a:ea typeface="+mn-ea"/>
              </a:rPr>
              <a:t>년대 이후 영국에서 주목되어 유럽 차원으로 확산되고 있는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운동이다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유럽에서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운동은 고용창출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사회서비스 공급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지역사회 재생 등 사회문제를 기업적 방식으로 해결하려는 다양한 이니셔티브</a:t>
            </a:r>
            <a:r>
              <a:rPr lang="en-US" altLang="ko-KR" sz="1100" dirty="0">
                <a:latin typeface="+mn-ea"/>
                <a:ea typeface="+mn-ea"/>
              </a:rPr>
              <a:t>(initiative)</a:t>
            </a:r>
            <a:r>
              <a:rPr lang="ko-KR" altLang="en-US" sz="1100" dirty="0">
                <a:latin typeface="+mn-ea"/>
                <a:ea typeface="+mn-ea"/>
              </a:rPr>
              <a:t>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한축으로</a:t>
            </a:r>
            <a:r>
              <a:rPr lang="ko-KR" altLang="en-US" sz="1100" dirty="0">
                <a:latin typeface="+mn-ea"/>
                <a:ea typeface="+mn-ea"/>
              </a:rPr>
              <a:t> 사회적 협동조합 운동의 흐름이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기존 협동조합이 구성원의 경제적 이익을 중시하는 데 반해 이와는 달리 사회문제 해결을 중시하는 협동조합 운동이다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예컨대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이탈리아에서 </a:t>
            </a:r>
            <a:r>
              <a:rPr lang="en-US" altLang="ko-KR" sz="1100" dirty="0">
                <a:latin typeface="+mn-ea"/>
                <a:ea typeface="+mn-ea"/>
              </a:rPr>
              <a:t>1991</a:t>
            </a:r>
            <a:r>
              <a:rPr lang="ko-KR" altLang="en-US" sz="1100" dirty="0">
                <a:latin typeface="+mn-ea"/>
                <a:ea typeface="+mn-ea"/>
              </a:rPr>
              <a:t>년 사회적 협동조합법의 제도화가 그 대표적인 경우이며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프랑스에서도 공동체이익협동조합</a:t>
            </a:r>
            <a:r>
              <a:rPr lang="en-US" altLang="ko-KR" sz="1100" dirty="0">
                <a:latin typeface="+mn-ea"/>
                <a:ea typeface="+mn-ea"/>
              </a:rPr>
              <a:t>(SCIC)</a:t>
            </a:r>
            <a:r>
              <a:rPr lang="ko-KR" altLang="en-US" sz="1100" dirty="0">
                <a:latin typeface="+mn-ea"/>
                <a:ea typeface="+mn-ea"/>
              </a:rPr>
              <a:t>으로 </a:t>
            </a:r>
            <a:r>
              <a:rPr lang="en-US" altLang="ko-KR" sz="1100" dirty="0">
                <a:latin typeface="+mn-ea"/>
                <a:ea typeface="+mn-ea"/>
              </a:rPr>
              <a:t>2001</a:t>
            </a:r>
            <a:r>
              <a:rPr lang="ko-KR" altLang="en-US" sz="1100" dirty="0">
                <a:latin typeface="+mn-ea"/>
                <a:ea typeface="+mn-ea"/>
              </a:rPr>
              <a:t>년에 제도화되었다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또 다른 흐름은 영국과 같이 비영리조직의 혁신화나 기업 부문의 사회화 등의 맥락에서 사회문제를 해결하는 다양한 혁신적 부문을 포괄하는 의미로 </a:t>
            </a:r>
            <a:r>
              <a:rPr lang="ko-KR" altLang="en-US" sz="1100" dirty="0" err="1">
                <a:latin typeface="+mn-ea"/>
                <a:ea typeface="+mn-ea"/>
              </a:rPr>
              <a:t>사회적기업을</a:t>
            </a:r>
            <a:r>
              <a:rPr lang="ko-KR" altLang="en-US" sz="1100" dirty="0">
                <a:latin typeface="+mn-ea"/>
                <a:ea typeface="+mn-ea"/>
              </a:rPr>
              <a:t> 수용하는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사회적 경제 지원조직인 </a:t>
            </a:r>
            <a:r>
              <a:rPr lang="en-US" altLang="ko-KR" sz="1100" dirty="0">
                <a:latin typeface="+mn-ea"/>
                <a:ea typeface="+mn-ea"/>
              </a:rPr>
              <a:t>CJDES</a:t>
            </a:r>
            <a:r>
              <a:rPr lang="ko-KR" altLang="en-US" sz="1100" dirty="0">
                <a:latin typeface="+mn-ea"/>
                <a:ea typeface="+mn-ea"/>
              </a:rPr>
              <a:t>의 제라드 </a:t>
            </a:r>
            <a:r>
              <a:rPr lang="ko-KR" altLang="en-US" sz="1100" dirty="0" err="1">
                <a:latin typeface="+mn-ea"/>
                <a:ea typeface="+mn-ea"/>
              </a:rPr>
              <a:t>르쉘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en-US" altLang="ko-KR" sz="1100" dirty="0" err="1">
                <a:latin typeface="+mn-ea"/>
                <a:ea typeface="+mn-ea"/>
              </a:rPr>
              <a:t>Gérard</a:t>
            </a: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en-US" altLang="ko-KR" sz="1100" dirty="0" err="1">
                <a:latin typeface="+mn-ea"/>
                <a:ea typeface="+mn-ea"/>
              </a:rPr>
              <a:t>Leseul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에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패러다임은 영국을 넘어 유럽연합 차원에서 적극 수용되고 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그러한 흐름이 프랑스에도 확산되고 있는 중이다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이와 같이 최근의 프랑스 사회적 경제 운동은 전통적인 협동조합 부문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새로운 협동조합 운동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운동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대안경제 운동 등 다양한 차원이 공존하고 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신정부가 들어 선 이후 제도화라는 새로운 국면에 마주하고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프랑스 현장에서 파악한 분위기로 보건대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최근 사회연대경제법의 제정에 대해 그들 간의 공동의 논의나 실천적 모색이 그리 활발한 것 같지 않다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  <p:sp>
        <p:nvSpPr>
          <p:cNvPr id="56325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56326" name="그룹 1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17" name="TextBox 16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6328" name="그림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제목 1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r>
              <a:rPr lang="en-US" altLang="ko-KR" dirty="0" smtClean="0">
                <a:latin typeface="Georgia" pitchFamily="18" charset="0"/>
              </a:rPr>
              <a:t>Module 1.</a:t>
            </a:r>
            <a:endParaRPr lang="ko-KR" altLang="en-US" dirty="0" smtClean="0">
              <a:latin typeface="Georgia" pitchFamily="18" charset="0"/>
            </a:endParaRPr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256A38BF-90A9-45B7-AAA1-63C61A65389A}" type="slidenum">
              <a:rPr lang="ko-KR" altLang="en-US"/>
              <a:pPr>
                <a:defRPr/>
              </a:pPr>
              <a:t>5</a:t>
            </a:fld>
            <a:endParaRPr lang="ko-KR" altLang="en-US" dirty="0"/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331684" y="4483100"/>
            <a:ext cx="6062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ko-KR" altLang="en-US" b="1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사회적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경제와</a:t>
            </a:r>
            <a:r>
              <a:rPr kumimoji="0" lang="en-US" altLang="ko-KR" b="1" dirty="0" smtClean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중간지원기관 활동가</a:t>
            </a:r>
            <a:endParaRPr kumimoji="0" lang="ko-KR" altLang="en-US" b="1" dirty="0">
              <a:solidFill>
                <a:srgbClr val="000000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1070006" y="1191267"/>
            <a:ext cx="5432393" cy="6533836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5B9AA1-06CC-4D06-9A84-17C05696AEC7}" type="slidenum">
              <a:rPr lang="ko-KR" altLang="en-US"/>
              <a:pPr>
                <a:defRPr/>
              </a:pPr>
              <a:t>50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36650" y="1425186"/>
            <a:ext cx="5365750" cy="3716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ko-KR" altLang="en-US" sz="1300" b="1" dirty="0" smtClean="0">
                <a:latin typeface="+mn-ea"/>
                <a:ea typeface="+mn-ea"/>
              </a:rPr>
              <a:t>프랑스 </a:t>
            </a:r>
            <a:r>
              <a:rPr lang="ko-KR" altLang="en-US" sz="1300" b="1" dirty="0">
                <a:latin typeface="+mn-ea"/>
                <a:ea typeface="+mn-ea"/>
              </a:rPr>
              <a:t>사회적 경제 현황과 최근의 새로운 도전들</a:t>
            </a:r>
            <a:endParaRPr lang="en-US" altLang="ko-KR" sz="1300" b="1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defRPr/>
            </a:pPr>
            <a:endParaRPr lang="ko-KR" altLang="en-US" sz="12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defRPr/>
            </a:pPr>
            <a:r>
              <a:rPr lang="en-US" altLang="ko-KR" sz="1100" dirty="0">
                <a:latin typeface="+mn-ea"/>
                <a:ea typeface="+mn-ea"/>
              </a:rPr>
              <a:t>2008</a:t>
            </a:r>
            <a:r>
              <a:rPr lang="ko-KR" altLang="en-US" sz="1100" dirty="0">
                <a:latin typeface="+mn-ea"/>
                <a:ea typeface="+mn-ea"/>
              </a:rPr>
              <a:t>년 기준으로 프랑스 사회적 경제의 규모는 사업체 수로 약 </a:t>
            </a:r>
            <a:r>
              <a:rPr lang="en-US" altLang="ko-KR" sz="1100" dirty="0">
                <a:latin typeface="+mn-ea"/>
                <a:ea typeface="+mn-ea"/>
              </a:rPr>
              <a:t>215</a:t>
            </a:r>
            <a:r>
              <a:rPr lang="ko-KR" altLang="en-US" sz="1100" dirty="0" err="1">
                <a:latin typeface="+mn-ea"/>
                <a:ea typeface="+mn-ea"/>
              </a:rPr>
              <a:t>천개이며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사업체의 고용자 수는 약 </a:t>
            </a:r>
            <a:r>
              <a:rPr lang="en-US" altLang="ko-KR" sz="1100" dirty="0">
                <a:latin typeface="+mn-ea"/>
                <a:ea typeface="+mn-ea"/>
              </a:rPr>
              <a:t>2,259</a:t>
            </a:r>
            <a:r>
              <a:rPr lang="ko-KR" altLang="en-US" sz="1100" dirty="0">
                <a:latin typeface="+mn-ea"/>
                <a:ea typeface="+mn-ea"/>
              </a:rPr>
              <a:t>천명이다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이는 프랑스 전체 사업체 수의 </a:t>
            </a:r>
            <a:r>
              <a:rPr lang="en-US" altLang="ko-KR" sz="1100" dirty="0">
                <a:latin typeface="+mn-ea"/>
                <a:ea typeface="+mn-ea"/>
              </a:rPr>
              <a:t>9.9%, </a:t>
            </a:r>
            <a:r>
              <a:rPr lang="ko-KR" altLang="en-US" sz="1100" dirty="0">
                <a:latin typeface="+mn-ea"/>
                <a:ea typeface="+mn-ea"/>
              </a:rPr>
              <a:t>고용자의 </a:t>
            </a:r>
            <a:r>
              <a:rPr lang="en-US" altLang="ko-KR" sz="1100" dirty="0">
                <a:latin typeface="+mn-ea"/>
                <a:ea typeface="+mn-ea"/>
              </a:rPr>
              <a:t>13.3%</a:t>
            </a:r>
            <a:r>
              <a:rPr lang="ko-KR" altLang="en-US" sz="1100" dirty="0">
                <a:latin typeface="+mn-ea"/>
                <a:ea typeface="+mn-ea"/>
              </a:rPr>
              <a:t>에 달하며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en-US" altLang="ko-KR" sz="1100" dirty="0" err="1">
                <a:latin typeface="+mn-ea"/>
                <a:ea typeface="+mn-ea"/>
              </a:rPr>
              <a:t>Observatoire</a:t>
            </a:r>
            <a:r>
              <a:rPr lang="en-US" altLang="ko-KR" sz="1100" dirty="0">
                <a:latin typeface="+mn-ea"/>
                <a:ea typeface="+mn-ea"/>
              </a:rPr>
              <a:t> National de </a:t>
            </a:r>
            <a:r>
              <a:rPr lang="en-US" altLang="ko-KR" sz="1100" dirty="0" err="1">
                <a:latin typeface="+mn-ea"/>
                <a:ea typeface="+mn-ea"/>
              </a:rPr>
              <a:t>l’ESS</a:t>
            </a:r>
            <a:r>
              <a:rPr lang="en-US" altLang="ko-KR" sz="1100" dirty="0">
                <a:latin typeface="+mn-ea"/>
                <a:ea typeface="+mn-ea"/>
              </a:rPr>
              <a:t>, 2010), </a:t>
            </a:r>
            <a:r>
              <a:rPr lang="ko-KR" altLang="en-US" sz="1100" dirty="0">
                <a:latin typeface="+mn-ea"/>
                <a:ea typeface="+mn-ea"/>
              </a:rPr>
              <a:t>사회적 경제의 경제력은 </a:t>
            </a:r>
            <a:r>
              <a:rPr lang="en-US" altLang="ko-KR" sz="1100" dirty="0">
                <a:latin typeface="+mn-ea"/>
                <a:ea typeface="+mn-ea"/>
              </a:rPr>
              <a:t>GDP</a:t>
            </a:r>
            <a:r>
              <a:rPr lang="ko-KR" altLang="en-US" sz="1100" dirty="0">
                <a:latin typeface="+mn-ea"/>
                <a:ea typeface="+mn-ea"/>
              </a:rPr>
              <a:t>의 </a:t>
            </a:r>
            <a:r>
              <a:rPr lang="en-US" altLang="ko-KR" sz="1100" dirty="0">
                <a:latin typeface="+mn-ea"/>
                <a:ea typeface="+mn-ea"/>
              </a:rPr>
              <a:t>8% </a:t>
            </a:r>
            <a:r>
              <a:rPr lang="ko-KR" altLang="en-US" sz="1100" dirty="0">
                <a:latin typeface="+mn-ea"/>
                <a:ea typeface="+mn-ea"/>
              </a:rPr>
              <a:t>수준이다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사회적 경제가 활발하게 활동하는 부문은 사회복지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문화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은행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보험 등이며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 산업 부문의 규모는 각 산업 부문에서 절반 정도를 차지할 정도이다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defRPr/>
            </a:pPr>
            <a:r>
              <a:rPr lang="ko-KR" altLang="en-US" sz="1100" dirty="0">
                <a:latin typeface="+mn-ea"/>
                <a:ea typeface="+mn-ea"/>
              </a:rPr>
              <a:t>하지만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드라프리에</a:t>
            </a:r>
            <a:r>
              <a:rPr lang="ko-KR" altLang="en-US" sz="1100" dirty="0">
                <a:latin typeface="+mn-ea"/>
                <a:ea typeface="+mn-ea"/>
              </a:rPr>
              <a:t>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경제의 영향력은 사회조사를 통해 보고된 지표 이상이다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예컨대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자발적 자원 활동가에 의해 운영되는 결사체</a:t>
            </a:r>
            <a:r>
              <a:rPr lang="en-US" altLang="ko-KR" sz="1100" dirty="0">
                <a:latin typeface="+mn-ea"/>
                <a:ea typeface="+mn-ea"/>
              </a:rPr>
              <a:t>(association)</a:t>
            </a:r>
            <a:r>
              <a:rPr lang="ko-KR" altLang="en-US" sz="1100" dirty="0">
                <a:latin typeface="+mn-ea"/>
                <a:ea typeface="+mn-ea"/>
              </a:rPr>
              <a:t>의 경우 거기서 일하는 자원 활동가를 전일제 근무자로 환산하면 </a:t>
            </a:r>
            <a:r>
              <a:rPr lang="en-US" altLang="ko-KR" sz="1100" dirty="0">
                <a:latin typeface="+mn-ea"/>
                <a:ea typeface="+mn-ea"/>
              </a:rPr>
              <a:t>100</a:t>
            </a:r>
            <a:r>
              <a:rPr lang="ko-KR" altLang="en-US" sz="1100" dirty="0">
                <a:latin typeface="+mn-ea"/>
                <a:ea typeface="+mn-ea"/>
              </a:rPr>
              <a:t>만 명 정도가 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이들의 자발적 활동은 </a:t>
            </a:r>
            <a:r>
              <a:rPr lang="en-US" altLang="ko-KR" sz="1100" dirty="0">
                <a:latin typeface="+mn-ea"/>
                <a:ea typeface="+mn-ea"/>
              </a:rPr>
              <a:t>GDP</a:t>
            </a:r>
            <a:r>
              <a:rPr lang="ko-KR" altLang="en-US" sz="1100" dirty="0">
                <a:latin typeface="+mn-ea"/>
                <a:ea typeface="+mn-ea"/>
              </a:rPr>
              <a:t>에 반영되지 않지만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사회적으로 커다란 기여가 있음에 분명하다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한편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프랑스와 동일하게 사회적 경제 조직에 대한 범주를 적용한 집계는 아니지만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한국의 사회적 경제의 고용규모는 </a:t>
            </a:r>
            <a:r>
              <a:rPr lang="en-US" altLang="ko-KR" sz="1100" dirty="0">
                <a:latin typeface="+mn-ea"/>
                <a:ea typeface="+mn-ea"/>
              </a:rPr>
              <a:t>0.4% </a:t>
            </a:r>
            <a:r>
              <a:rPr lang="ko-KR" altLang="en-US" sz="1100" dirty="0">
                <a:latin typeface="+mn-ea"/>
                <a:ea typeface="+mn-ea"/>
              </a:rPr>
              <a:t>수준에 불과하다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고용노동부</a:t>
            </a:r>
            <a:r>
              <a:rPr lang="en-US" altLang="ko-KR" sz="1100" dirty="0">
                <a:latin typeface="+mn-ea"/>
                <a:ea typeface="+mn-ea"/>
              </a:rPr>
              <a:t>, 2013). </a:t>
            </a:r>
          </a:p>
        </p:txBody>
      </p:sp>
      <p:sp>
        <p:nvSpPr>
          <p:cNvPr id="5734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00130870"/>
              </p:ext>
            </p:extLst>
          </p:nvPr>
        </p:nvGraphicFramePr>
        <p:xfrm>
          <a:off x="1214763" y="5397715"/>
          <a:ext cx="5168574" cy="823938"/>
        </p:xfrm>
        <a:graphic>
          <a:graphicData uri="http://schemas.openxmlformats.org/drawingml/2006/table">
            <a:tbl>
              <a:tblPr/>
              <a:tblGrid>
                <a:gridCol w="686673"/>
                <a:gridCol w="861429"/>
                <a:gridCol w="861429"/>
                <a:gridCol w="861429"/>
                <a:gridCol w="861429"/>
                <a:gridCol w="1036185"/>
              </a:tblGrid>
              <a:tr h="2746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협동조합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공제조합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민간단체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재단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총계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사업체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25,413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6,672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181,732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1,172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214,994(</a:t>
                      </a: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개</a:t>
                      </a:r>
                      <a:r>
                        <a:rPr lang="en-US" altLang="ko-KR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고용자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308,493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119,816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1,768,168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63,179</a:t>
                      </a: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2,259,656(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55716" marR="55716" marT="15403" marB="154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486025" y="3919538"/>
            <a:ext cx="2554288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200" dirty="0">
                <a:latin typeface="+mn-ea"/>
                <a:ea typeface="+mn-ea"/>
              </a:rPr>
              <a:t>&lt;</a:t>
            </a:r>
            <a:r>
              <a:rPr lang="ko-KR" altLang="en-US" sz="1200" dirty="0">
                <a:latin typeface="+mn-ea"/>
                <a:ea typeface="+mn-ea"/>
              </a:rPr>
              <a:t>표</a:t>
            </a:r>
            <a:r>
              <a:rPr lang="en-US" altLang="ko-KR" sz="1200" dirty="0">
                <a:latin typeface="+mn-ea"/>
                <a:ea typeface="+mn-ea"/>
              </a:rPr>
              <a:t> 1-2&gt; </a:t>
            </a:r>
            <a:r>
              <a:rPr lang="ko-KR" altLang="en-US" sz="1200" dirty="0">
                <a:latin typeface="+mn-ea"/>
                <a:ea typeface="+mn-ea"/>
              </a:rPr>
              <a:t>프랑스 사회연대경제의 현황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36650" y="5057775"/>
            <a:ext cx="26447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latin typeface="+mn-ea"/>
                <a:ea typeface="+mn-ea"/>
              </a:rPr>
              <a:t>* 자료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en-US" altLang="ko-KR" sz="1000" dirty="0" err="1">
                <a:latin typeface="+mn-ea"/>
                <a:ea typeface="+mn-ea"/>
              </a:rPr>
              <a:t>Observatoire</a:t>
            </a:r>
            <a:r>
              <a:rPr lang="en-US" altLang="ko-KR" sz="1000" dirty="0">
                <a:latin typeface="+mn-ea"/>
                <a:ea typeface="+mn-ea"/>
              </a:rPr>
              <a:t> National de </a:t>
            </a:r>
            <a:r>
              <a:rPr lang="en-US" altLang="ko-KR" sz="1000" dirty="0" err="1">
                <a:latin typeface="+mn-ea"/>
                <a:ea typeface="+mn-ea"/>
              </a:rPr>
              <a:t>l’ESS</a:t>
            </a:r>
            <a:r>
              <a:rPr lang="en-US" altLang="ko-KR" sz="1000" dirty="0">
                <a:latin typeface="+mn-ea"/>
                <a:ea typeface="+mn-ea"/>
              </a:rPr>
              <a:t>(2010)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3615" y="6351892"/>
            <a:ext cx="519972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lang="ko-KR" altLang="en-US" sz="1100" dirty="0">
                <a:latin typeface="+mn-ea"/>
                <a:ea typeface="+mn-ea"/>
              </a:rPr>
              <a:t>협동조합 부문의 상황을 좀 더 살펴보면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 사업체는 </a:t>
            </a:r>
            <a:r>
              <a:rPr lang="en-US" altLang="ko-KR" sz="1100" dirty="0">
                <a:latin typeface="+mn-ea"/>
                <a:ea typeface="+mn-ea"/>
              </a:rPr>
              <a:t>21</a:t>
            </a:r>
            <a:r>
              <a:rPr lang="ko-KR" altLang="en-US" sz="1100" dirty="0" err="1">
                <a:latin typeface="+mn-ea"/>
                <a:ea typeface="+mn-ea"/>
              </a:rPr>
              <a:t>천개이며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전체 고용자 수의 </a:t>
            </a:r>
            <a:r>
              <a:rPr lang="en-US" altLang="ko-KR" sz="1100" dirty="0">
                <a:latin typeface="+mn-ea"/>
                <a:ea typeface="+mn-ea"/>
              </a:rPr>
              <a:t>3.5%</a:t>
            </a:r>
            <a:r>
              <a:rPr lang="ko-KR" altLang="en-US" sz="1100" dirty="0">
                <a:latin typeface="+mn-ea"/>
                <a:ea typeface="+mn-ea"/>
              </a:rPr>
              <a:t>를 포괄하고 있다</a:t>
            </a:r>
            <a:r>
              <a:rPr lang="en-US" altLang="ko-KR" sz="1100" dirty="0">
                <a:latin typeface="+mn-ea"/>
                <a:ea typeface="+mn-ea"/>
              </a:rPr>
              <a:t>(Coop FR, 2010). </a:t>
            </a:r>
            <a:r>
              <a:rPr lang="ko-KR" altLang="en-US" sz="1100" dirty="0">
                <a:latin typeface="+mn-ea"/>
                <a:ea typeface="+mn-ea"/>
              </a:rPr>
              <a:t>전통적인 협동조합인 농협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신협</a:t>
            </a:r>
            <a:r>
              <a:rPr lang="ko-KR" altLang="en-US" sz="1100" dirty="0">
                <a:latin typeface="+mn-ea"/>
                <a:ea typeface="+mn-ea"/>
              </a:rPr>
              <a:t> 등이 협동조합의 주도적 부문이며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프랑스의 경우는 타 유럽지역과 달리 상대적으로 노동자 협동조합이 활성화된 지역이기도 하다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grpSp>
        <p:nvGrpSpPr>
          <p:cNvPr id="57384" name="그룹 2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23" name="TextBox 22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7386" name="그림 2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 bwMode="auto">
          <a:xfrm>
            <a:off x="1070006" y="1191267"/>
            <a:ext cx="5432393" cy="5556374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1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295049-F289-4710-9735-13357C817130}" type="slidenum">
              <a:rPr lang="ko-KR" altLang="en-US"/>
              <a:pPr>
                <a:defRPr/>
              </a:pPr>
              <a:t>51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35669" y="1255168"/>
            <a:ext cx="5247669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최근 전통적 협동조합 등과 달리 새로운 사회적 경제 운동의 도전도 전개되고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err="1" smtClean="0">
                <a:latin typeface="+mn-ea"/>
                <a:ea typeface="+mn-ea"/>
              </a:rPr>
              <a:t>드라프리가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>
                <a:latin typeface="+mn-ea"/>
                <a:ea typeface="+mn-ea"/>
              </a:rPr>
              <a:t>전하는 몇 개의 사례를 소개한다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첫째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농업부문에서 활발한 활동을 하는 ‘농기구 이용자 협동조합’이다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현재 농기구이용자협동조합이 </a:t>
            </a:r>
            <a:r>
              <a:rPr lang="en-US" altLang="ko-KR" sz="1100" dirty="0">
                <a:latin typeface="+mn-ea"/>
                <a:ea typeface="+mn-ea"/>
              </a:rPr>
              <a:t>13,000</a:t>
            </a:r>
            <a:r>
              <a:rPr lang="ko-KR" altLang="en-US" sz="1100" dirty="0" err="1">
                <a:latin typeface="+mn-ea"/>
                <a:ea typeface="+mn-ea"/>
              </a:rPr>
              <a:t>여개</a:t>
            </a:r>
            <a:r>
              <a:rPr lang="ko-KR" altLang="en-US" sz="1100" dirty="0">
                <a:latin typeface="+mn-ea"/>
                <a:ea typeface="+mn-ea"/>
              </a:rPr>
              <a:t> 규모인데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수치상으로는 고용 인원도 없고 매출도 없다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하지만 농기구이용협동조합이 제공하는 다양한 서비스들과 공동구매는 농업에 크게 기여를 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또한 생산 차원뿐만 아니라 농민들의 상호부조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교류강화 측면에서도 큰 역할을 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드라프리는</a:t>
            </a:r>
            <a:r>
              <a:rPr lang="ko-KR" altLang="en-US" sz="1100" dirty="0">
                <a:latin typeface="+mn-ea"/>
                <a:ea typeface="+mn-ea"/>
              </a:rPr>
              <a:t> 농기구이용자협동조합이 없다면 농업에 상당한 차질이 빚어질 것이라고 강조했다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둘째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근래에 특히 두드러지고 있는 ‘</a:t>
            </a:r>
            <a:r>
              <a:rPr lang="ko-KR" altLang="en-US" sz="1100" dirty="0" err="1">
                <a:latin typeface="+mn-ea"/>
                <a:ea typeface="+mn-ea"/>
              </a:rPr>
              <a:t>농업인을</a:t>
            </a:r>
            <a:r>
              <a:rPr lang="ko-KR" altLang="en-US" sz="1100" dirty="0">
                <a:latin typeface="+mn-ea"/>
                <a:ea typeface="+mn-ea"/>
              </a:rPr>
              <a:t> 위한 농업단체’</a:t>
            </a:r>
            <a:r>
              <a:rPr lang="en-US" altLang="ko-KR" sz="1100" dirty="0">
                <a:latin typeface="+mn-ea"/>
                <a:ea typeface="+mn-ea"/>
              </a:rPr>
              <a:t>(AMAP)</a:t>
            </a:r>
            <a:r>
              <a:rPr lang="ko-KR" altLang="en-US" sz="1100" dirty="0">
                <a:latin typeface="+mn-ea"/>
                <a:ea typeface="+mn-ea"/>
              </a:rPr>
              <a:t>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프랑스 전역에 </a:t>
            </a:r>
            <a:r>
              <a:rPr lang="en-US" altLang="ko-KR" sz="1100" dirty="0">
                <a:latin typeface="+mn-ea"/>
                <a:ea typeface="+mn-ea"/>
              </a:rPr>
              <a:t>1,200</a:t>
            </a:r>
            <a:r>
              <a:rPr lang="ko-KR" altLang="en-US" sz="1100" dirty="0">
                <a:latin typeface="+mn-ea"/>
                <a:ea typeface="+mn-ea"/>
              </a:rPr>
              <a:t>개 정도가 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다른 지역에서 새롭게 이주한 사람들의 정착과 </a:t>
            </a:r>
            <a:r>
              <a:rPr lang="ko-KR" altLang="en-US" sz="1100" dirty="0" err="1">
                <a:latin typeface="+mn-ea"/>
                <a:ea typeface="+mn-ea"/>
              </a:rPr>
              <a:t>로컬푸드</a:t>
            </a:r>
            <a:r>
              <a:rPr lang="ko-KR" altLang="en-US" sz="1100" dirty="0">
                <a:latin typeface="+mn-ea"/>
                <a:ea typeface="+mn-ea"/>
              </a:rPr>
              <a:t> 활성화를 지원하는 조직이다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셋째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최근 협동조합부문에서 활발한 활동을 보이는 공동체이익협동조합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일종의 사회적 협동조합 모델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을 들 수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지역을 중심으로 노동자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이용자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의원 등이 참여하는 복합이해관계자 협동조합으로 이들의 주된 역할은 지역개발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문화 및 사회복지서비스의 제공 등이다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</p:txBody>
      </p:sp>
      <p:sp>
        <p:nvSpPr>
          <p:cNvPr id="58373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5837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58375" name="그룹 18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20" name="TextBox 19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8377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프랑스의 </a:t>
            </a:r>
            <a:r>
              <a:rPr lang="ko-KR" altLang="en-US" dirty="0"/>
              <a:t>사회적 경제 운동의 사상과 실천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52</a:t>
            </a:fld>
            <a:endParaRPr lang="ko-KR" altLang="en-US" dirty="0"/>
          </a:p>
        </p:txBody>
      </p:sp>
      <p:grpSp>
        <p:nvGrpSpPr>
          <p:cNvPr id="4" name="그룹 21"/>
          <p:cNvGrpSpPr>
            <a:grpSpLocks/>
          </p:cNvGrpSpPr>
          <p:nvPr/>
        </p:nvGrpSpPr>
        <p:grpSpPr bwMode="auto">
          <a:xfrm>
            <a:off x="276197" y="1158877"/>
            <a:ext cx="793808" cy="1012686"/>
            <a:chOff x="731366" y="7372392"/>
            <a:chExt cx="791047" cy="1014168"/>
          </a:xfrm>
        </p:grpSpPr>
        <p:sp>
          <p:nvSpPr>
            <p:cNvPr id="5" name="TextBox 4"/>
            <p:cNvSpPr txBox="1"/>
            <p:nvPr/>
          </p:nvSpPr>
          <p:spPr>
            <a:xfrm>
              <a:off x="731366" y="7677638"/>
              <a:ext cx="791047" cy="7089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프랑스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" name="그림 2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모서리가 둥근 직사각형 6"/>
          <p:cNvSpPr/>
          <p:nvPr/>
        </p:nvSpPr>
        <p:spPr bwMode="auto">
          <a:xfrm>
            <a:off x="1070006" y="1191267"/>
            <a:ext cx="5432393" cy="4736567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1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5669" y="1255168"/>
            <a:ext cx="5247669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넷째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파리의 협동조합이라는 의미의 ‘</a:t>
            </a:r>
            <a:r>
              <a:rPr lang="ko-KR" altLang="en-US" sz="1100" dirty="0" err="1">
                <a:latin typeface="+mn-ea"/>
                <a:ea typeface="+mn-ea"/>
              </a:rPr>
              <a:t>꼬빠남</a:t>
            </a:r>
            <a:r>
              <a:rPr lang="ko-KR" altLang="en-US" sz="1100" dirty="0">
                <a:latin typeface="+mn-ea"/>
                <a:ea typeface="+mn-ea"/>
              </a:rPr>
              <a:t>’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활동고용노동자협동조합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이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주된 참여자는 창업을 했거나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향후 사업계획을 가진 사람들이다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처음 사업은 </a:t>
            </a:r>
            <a:r>
              <a:rPr lang="ko-KR" altLang="en-US" sz="1100" dirty="0" err="1">
                <a:latin typeface="+mn-ea"/>
                <a:ea typeface="+mn-ea"/>
              </a:rPr>
              <a:t>미용업에서</a:t>
            </a:r>
            <a:r>
              <a:rPr lang="ko-KR" altLang="en-US" sz="1100" dirty="0">
                <a:latin typeface="+mn-ea"/>
                <a:ea typeface="+mn-ea"/>
              </a:rPr>
              <a:t> 시작했는데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무리한 창업보다는 협동조합 인으로 참여하도록 목표를 두는데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교육 프로그램을 이수하고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교육 참여 간의 교류를 권장한다</a:t>
            </a:r>
            <a:r>
              <a:rPr lang="en-US" altLang="ko-KR" sz="1100" dirty="0">
                <a:latin typeface="+mn-ea"/>
                <a:ea typeface="+mn-ea"/>
              </a:rPr>
              <a:t>. 2000</a:t>
            </a:r>
            <a:r>
              <a:rPr lang="ko-KR" altLang="en-US" sz="1100" dirty="0">
                <a:latin typeface="+mn-ea"/>
                <a:ea typeface="+mn-ea"/>
              </a:rPr>
              <a:t>년대 이후 파리에 </a:t>
            </a:r>
            <a:r>
              <a:rPr lang="en-US" altLang="ko-KR" sz="1100" dirty="0">
                <a:latin typeface="+mn-ea"/>
                <a:ea typeface="+mn-ea"/>
              </a:rPr>
              <a:t>500</a:t>
            </a:r>
            <a:r>
              <a:rPr lang="ko-KR" altLang="en-US" sz="1100" dirty="0">
                <a:latin typeface="+mn-ea"/>
                <a:ea typeface="+mn-ea"/>
              </a:rPr>
              <a:t>개가 생길 정도로 확산되었다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이러한 현장의 역동성뿐 만이 아니라 정책 환경도 새로운 도전을 모색 중이다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최근 </a:t>
            </a:r>
            <a:r>
              <a:rPr lang="ko-KR" altLang="en-US" sz="1100" dirty="0">
                <a:latin typeface="+mn-ea"/>
                <a:ea typeface="+mn-ea"/>
              </a:rPr>
              <a:t>정부는 사회연대경제 부서를 신설하였고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올해 사회연대경제에 대한 법안도 준비 중인데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이러한 제도화의 영향으로 사회적 경제가 더욱 확산될 것으로 기대되고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법안의 주요쟁점은 사회연대조직으로 규정하는 데 있어서 발생하는 민주적 운영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목적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잉여 배분 등에 대한 규제장치의 제도화 문제이다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err="1" smtClean="0">
                <a:latin typeface="+mn-ea"/>
                <a:ea typeface="+mn-ea"/>
              </a:rPr>
              <a:t>드라프리는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>
                <a:latin typeface="+mn-ea"/>
                <a:ea typeface="+mn-ea"/>
              </a:rPr>
              <a:t>만약 일반기업도 사회연대조직으로 포함할 경우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일반기업 부문이 사회적 목적과 잉여배분 제한 등에 대해서는 수용하겠지만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과연 그들에게 자본 소유권에 따른 의사결정권마저도 민주적 원리에 충실하도록 법적 규제를 적용할 수 있을지 우려를 덧붙였다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0005" y="6079413"/>
            <a:ext cx="531333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defRPr/>
            </a:pPr>
            <a:r>
              <a:rPr lang="ko-KR" altLang="en-US" sz="1000" b="1" dirty="0">
                <a:solidFill>
                  <a:prstClr val="black"/>
                </a:solidFill>
                <a:latin typeface="서울남산체 M"/>
                <a:ea typeface="서울남산체 M"/>
              </a:rPr>
              <a:t>■ 참고문헌</a:t>
            </a:r>
          </a:p>
          <a:p>
            <a:pPr marL="355600" indent="-355600" latinLnBrk="0">
              <a:defRPr/>
            </a:pPr>
            <a:endParaRPr lang="en-US" altLang="ko-KR" sz="1000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marL="355600" indent="-355600" latinLnBrk="0">
              <a:defRPr/>
            </a:pP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김성기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·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이영석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·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주현정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(2013), “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프랑스 사회적 경제의 발전과정과 시사점”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제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7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차 해외연수보고서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성공회대학교 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사회적기업연구센터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 </a:t>
            </a:r>
          </a:p>
          <a:p>
            <a:pPr marL="355600" indent="-355600" latinLnBrk="0">
              <a:defRPr/>
            </a:pP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고용노동부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(2013. 7), “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 활성화 계획”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355600" indent="-355600" latinLnBrk="0">
              <a:defRPr/>
            </a:pP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김상배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(2012), “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프랑스 사회연대경제의 고용 현황”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국제노동브리프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 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2012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년 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12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월호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pp.64-72, 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한국노동연구원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355600" indent="-355600" latinLnBrk="0">
              <a:defRPr/>
            </a:pP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김성기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(2011), 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사회적기업의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 이슈와 쟁점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아르케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355600" indent="-355600" latinLnBrk="0">
              <a:defRPr/>
            </a:pP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김신양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(2013), “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프랑스의 사회적 경제”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미간행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 자료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355600" indent="-355600" latinLnBrk="0">
              <a:defRPr/>
            </a:pPr>
            <a:endParaRPr lang="en-US" altLang="ko-KR" sz="1000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marL="355600" indent="-355600" latinLnBrk="0">
              <a:defRPr/>
            </a:pP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Coop FR(2010), Top 100 des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Entreprises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Coopératives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 et panorama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sectoriel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 </a:t>
            </a:r>
          </a:p>
          <a:p>
            <a:pPr marL="355600" indent="-355600" latinLnBrk="0">
              <a:defRPr/>
            </a:pP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Jacques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Dughera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(2010), “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프랑스의 사회연대경제”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>
                <a:solidFill>
                  <a:prstClr val="black"/>
                </a:solidFill>
                <a:latin typeface="서울남산체 M"/>
                <a:ea typeface="서울남산체 M"/>
              </a:rPr>
              <a:t>성공회대학교 간담회 자료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미간행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355600" indent="-355600" latinLnBrk="0">
              <a:defRPr/>
            </a:pP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Jean-François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Draperi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(2005), Making Another World Possible: Social economy, cooperative and sustainable development, translated by Jesse Bryant, DE L’ÉCONOMIE SOCIALE.</a:t>
            </a:r>
          </a:p>
          <a:p>
            <a:pPr marL="355600" indent="-355600" latinLnBrk="0">
              <a:defRPr/>
            </a:pP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Observatoire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 National de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l’ESS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(2010), Panorama de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l’ESS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 en France et </a:t>
            </a:r>
            <a:r>
              <a:rPr lang="en-US" altLang="ko-KR" sz="1000" dirty="0" err="1">
                <a:solidFill>
                  <a:prstClr val="black"/>
                </a:solidFill>
                <a:latin typeface="서울남산체 M"/>
                <a:ea typeface="서울남산체 M"/>
              </a:rPr>
              <a:t>dans</a:t>
            </a:r>
            <a:r>
              <a:rPr lang="en-US" altLang="ko-KR" sz="1000" dirty="0">
                <a:solidFill>
                  <a:prstClr val="black"/>
                </a:solidFill>
                <a:latin typeface="서울남산체 M"/>
                <a:ea typeface="서울남산체 M"/>
              </a:rPr>
              <a:t> les regions.</a:t>
            </a:r>
          </a:p>
        </p:txBody>
      </p:sp>
    </p:spTree>
    <p:extLst>
      <p:ext uri="{BB962C8B-B14F-4D97-AF65-F5344CB8AC3E}">
        <p14:creationId xmlns="" xmlns:p14="http://schemas.microsoft.com/office/powerpoint/2010/main" val="194994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 bwMode="auto">
          <a:xfrm>
            <a:off x="1070006" y="1191267"/>
            <a:ext cx="5432393" cy="6880678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C542C9-1FD5-4CE5-AAD3-54CCE39B1579}" type="slidenum">
              <a:rPr lang="ko-KR" altLang="en-US"/>
              <a:pPr>
                <a:defRPr/>
              </a:pPr>
              <a:t>53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245476" y="1302466"/>
            <a:ext cx="5137862" cy="661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개요</a:t>
            </a:r>
            <a:endParaRPr lang="ko-KR" altLang="en-US" sz="1200" b="1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유럽에서 협동조합에 대한 도전은 </a:t>
            </a:r>
            <a:r>
              <a:rPr lang="en-US" altLang="ko-KR" sz="1100" dirty="0">
                <a:latin typeface="+mn-ea"/>
                <a:ea typeface="+mn-ea"/>
              </a:rPr>
              <a:t>18</a:t>
            </a:r>
            <a:r>
              <a:rPr lang="ko-KR" altLang="en-US" sz="1100" dirty="0">
                <a:latin typeface="+mn-ea"/>
                <a:ea typeface="+mn-ea"/>
              </a:rPr>
              <a:t>세기 후반 </a:t>
            </a:r>
            <a:r>
              <a:rPr lang="ko-KR" altLang="en-US" sz="1100" dirty="0" err="1">
                <a:latin typeface="+mn-ea"/>
                <a:ea typeface="+mn-ea"/>
              </a:rPr>
              <a:t>로버트</a:t>
            </a:r>
            <a:r>
              <a:rPr lang="ko-KR" altLang="en-US" sz="1100" dirty="0">
                <a:latin typeface="+mn-ea"/>
                <a:ea typeface="+mn-ea"/>
              </a:rPr>
              <a:t> 오엔</a:t>
            </a:r>
            <a:r>
              <a:rPr lang="en-US" altLang="ko-KR" sz="1100" dirty="0">
                <a:latin typeface="+mn-ea"/>
                <a:ea typeface="+mn-ea"/>
              </a:rPr>
              <a:t>(Robert Owen)</a:t>
            </a:r>
            <a:r>
              <a:rPr lang="ko-KR" altLang="en-US" sz="1100" dirty="0">
                <a:latin typeface="+mn-ea"/>
                <a:ea typeface="+mn-ea"/>
              </a:rPr>
              <a:t>의 노동공동체에 대한 실험에서 비롯되어 오늘날에 이르고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소비자협동조합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한국에서는 생활협동조합으로 명명되고 있음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이하 </a:t>
            </a:r>
            <a:r>
              <a:rPr lang="ko-KR" altLang="en-US" sz="1100" dirty="0" err="1">
                <a:latin typeface="+mn-ea"/>
                <a:ea typeface="+mn-ea"/>
              </a:rPr>
              <a:t>생협</a:t>
            </a:r>
            <a:r>
              <a:rPr lang="en-US" altLang="ko-KR" sz="1100" dirty="0">
                <a:latin typeface="+mn-ea"/>
                <a:ea typeface="+mn-ea"/>
              </a:rPr>
              <a:t>), </a:t>
            </a:r>
            <a:r>
              <a:rPr lang="ko-KR" altLang="en-US" sz="1100" dirty="0">
                <a:latin typeface="+mn-ea"/>
                <a:ea typeface="+mn-ea"/>
              </a:rPr>
              <a:t>신용협동조합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이하 </a:t>
            </a:r>
            <a:r>
              <a:rPr lang="ko-KR" altLang="en-US" sz="1100" dirty="0" err="1">
                <a:latin typeface="+mn-ea"/>
                <a:ea typeface="+mn-ea"/>
              </a:rPr>
              <a:t>신협</a:t>
            </a:r>
            <a:r>
              <a:rPr lang="en-US" altLang="ko-KR" sz="1100" dirty="0">
                <a:latin typeface="+mn-ea"/>
                <a:ea typeface="+mn-ea"/>
              </a:rPr>
              <a:t>), </a:t>
            </a:r>
            <a:r>
              <a:rPr lang="ko-KR" altLang="en-US" sz="1100" dirty="0">
                <a:latin typeface="+mn-ea"/>
                <a:ea typeface="+mn-ea"/>
              </a:rPr>
              <a:t>노동자협동조합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이하 </a:t>
            </a:r>
            <a:r>
              <a:rPr lang="ko-KR" altLang="en-US" sz="1100" dirty="0" err="1">
                <a:latin typeface="+mn-ea"/>
                <a:ea typeface="+mn-ea"/>
              </a:rPr>
              <a:t>노협</a:t>
            </a:r>
            <a:r>
              <a:rPr lang="en-US" altLang="ko-KR" sz="1100" dirty="0">
                <a:latin typeface="+mn-ea"/>
                <a:ea typeface="+mn-ea"/>
              </a:rPr>
              <a:t>) </a:t>
            </a:r>
            <a:r>
              <a:rPr lang="ko-KR" altLang="en-US" sz="1100" dirty="0">
                <a:latin typeface="+mn-ea"/>
                <a:ea typeface="+mn-ea"/>
              </a:rPr>
              <a:t>등 협동조합 부문에서 축적한 </a:t>
            </a:r>
            <a:r>
              <a:rPr lang="en-US" altLang="ko-KR" sz="1100" dirty="0">
                <a:latin typeface="+mn-ea"/>
                <a:ea typeface="+mn-ea"/>
              </a:rPr>
              <a:t>200</a:t>
            </a:r>
            <a:r>
              <a:rPr lang="ko-KR" altLang="en-US" sz="1100" dirty="0">
                <a:latin typeface="+mn-ea"/>
                <a:ea typeface="+mn-ea"/>
              </a:rPr>
              <a:t>년 이상의 역사적 경험은 사회적 경제의 든든한 배경이었다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한편 </a:t>
            </a:r>
            <a:r>
              <a:rPr lang="en-US" altLang="ko-KR" sz="1100" dirty="0">
                <a:latin typeface="+mn-ea"/>
                <a:ea typeface="+mn-ea"/>
              </a:rPr>
              <a:t>1970</a:t>
            </a:r>
            <a:r>
              <a:rPr lang="ko-KR" altLang="en-US" sz="1100" dirty="0">
                <a:latin typeface="+mn-ea"/>
                <a:ea typeface="+mn-ea"/>
              </a:rPr>
              <a:t>년대 이후 기존의 전통적 협동조합의 제도화와 시장화에 대한 반성으로 새로운 ‘사회적 경제’가 </a:t>
            </a:r>
            <a:r>
              <a:rPr lang="ko-KR" altLang="en-US" sz="1100" dirty="0" err="1">
                <a:latin typeface="+mn-ea"/>
                <a:ea typeface="+mn-ea"/>
              </a:rPr>
              <a:t>재부상했고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그 흐름은 사회 문제에 대한 혁신적 수법인 ‘사회적 기업</a:t>
            </a:r>
            <a:r>
              <a:rPr lang="en-US" altLang="ko-KR" sz="1100" dirty="0">
                <a:latin typeface="+mn-ea"/>
                <a:ea typeface="+mn-ea"/>
              </a:rPr>
              <a:t>(social enterprise)’</a:t>
            </a:r>
            <a:r>
              <a:rPr lang="ko-KR" altLang="en-US" sz="1100" dirty="0">
                <a:latin typeface="+mn-ea"/>
                <a:ea typeface="+mn-ea"/>
              </a:rPr>
              <a:t>이라 불리는 새로운 현상과 접합되었다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최근의 유럽에서 사회적 경제는 사람 중심의 조직들이 사회적 목적의 경제를 실천하는 다양한 노력들이라고 할 수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유럽에서의 </a:t>
            </a:r>
            <a:r>
              <a:rPr lang="ko-KR" altLang="en-US" sz="1100" dirty="0" err="1">
                <a:latin typeface="+mn-ea"/>
                <a:ea typeface="+mn-ea"/>
              </a:rPr>
              <a:t>사회적기업은</a:t>
            </a:r>
            <a:r>
              <a:rPr lang="ko-KR" altLang="en-US" sz="1100" dirty="0">
                <a:latin typeface="+mn-ea"/>
                <a:ea typeface="+mn-ea"/>
              </a:rPr>
              <a:t> 협동조합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상호공제조합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민간조직 등 사회적 경제의 역량에 기반을 두고 그와 동반성장하고 있는 중이며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유럽연합의 보고에 따르면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유럽의 사회적 경제는 전체 경제 중에 약 </a:t>
            </a:r>
            <a:r>
              <a:rPr lang="en-US" altLang="ko-KR" sz="1100" dirty="0">
                <a:latin typeface="+mn-ea"/>
                <a:ea typeface="+mn-ea"/>
              </a:rPr>
              <a:t>10%</a:t>
            </a:r>
            <a:r>
              <a:rPr lang="ko-KR" altLang="en-US" sz="1100" dirty="0">
                <a:latin typeface="+mn-ea"/>
                <a:ea typeface="+mn-ea"/>
              </a:rPr>
              <a:t>를 차지하고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반면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한국의 사회적 경제에 대한 경험과 역량은 서구 유럽에 비해 대단히 미약한 편이다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이영환</a:t>
            </a:r>
            <a:r>
              <a:rPr lang="en-US" altLang="ko-KR" sz="1100" dirty="0">
                <a:latin typeface="+mn-ea"/>
                <a:ea typeface="+mn-ea"/>
              </a:rPr>
              <a:t>(2009)</a:t>
            </a:r>
            <a:r>
              <a:rPr lang="ko-KR" altLang="en-US" sz="1100" dirty="0">
                <a:latin typeface="+mn-ea"/>
                <a:ea typeface="+mn-ea"/>
              </a:rPr>
              <a:t>이 지적한바와 같이 일제강점기에 자율적인 협동조합 운동은 금기시되면서 역사적으로 좌절을 겪었고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또한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군사정권 시기에 농협 등 특정 목적의 협동조합만이 선별적으로 허용되어 민간의 자율적 운동이 보편화 될 수 있는 기회가 매우 </a:t>
            </a:r>
            <a:r>
              <a:rPr lang="ko-KR" altLang="en-US" sz="1100" dirty="0" err="1">
                <a:latin typeface="+mn-ea"/>
                <a:ea typeface="+mn-ea"/>
              </a:rPr>
              <a:t>제한받았다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한국에서 본격적인 사회적 목적의 협동조합은 </a:t>
            </a:r>
            <a:r>
              <a:rPr lang="en-US" altLang="ko-KR" sz="1100" dirty="0">
                <a:latin typeface="+mn-ea"/>
                <a:ea typeface="+mn-ea"/>
              </a:rPr>
              <a:t>1980</a:t>
            </a:r>
            <a:r>
              <a:rPr lang="ko-KR" altLang="en-US" sz="1100" dirty="0">
                <a:latin typeface="+mn-ea"/>
                <a:ea typeface="+mn-ea"/>
              </a:rPr>
              <a:t>년대 후반 민주화 이후 부각된 </a:t>
            </a:r>
            <a:r>
              <a:rPr lang="ko-KR" altLang="en-US" sz="1100" dirty="0" err="1">
                <a:latin typeface="+mn-ea"/>
                <a:ea typeface="+mn-ea"/>
              </a:rPr>
              <a:t>생협을</a:t>
            </a:r>
            <a:r>
              <a:rPr lang="ko-KR" altLang="en-US" sz="1100" dirty="0">
                <a:latin typeface="+mn-ea"/>
                <a:ea typeface="+mn-ea"/>
              </a:rPr>
              <a:t> 필두로 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 이후 </a:t>
            </a:r>
            <a:r>
              <a:rPr lang="ko-KR" altLang="en-US" sz="1100" dirty="0" err="1">
                <a:latin typeface="+mn-ea"/>
                <a:ea typeface="+mn-ea"/>
              </a:rPr>
              <a:t>노협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협동조합 등으로 확산되고 있는 양상이다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본고에서는 한국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발전과정을 </a:t>
            </a:r>
            <a:r>
              <a:rPr lang="en-US" altLang="ko-KR" sz="1100" dirty="0">
                <a:latin typeface="+mn-ea"/>
                <a:ea typeface="+mn-ea"/>
              </a:rPr>
              <a:t>2007</a:t>
            </a:r>
            <a:r>
              <a:rPr lang="ko-KR" altLang="en-US" sz="1100" dirty="0">
                <a:latin typeface="+mn-ea"/>
                <a:ea typeface="+mn-ea"/>
              </a:rPr>
              <a:t>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제도화를 기준으로 그 이전과 이후로 구분하여 현재까지의 양상을 고찰하고자 한다</a:t>
            </a:r>
            <a:r>
              <a:rPr lang="en-US" altLang="ko-KR" sz="1100" dirty="0">
                <a:latin typeface="+mn-ea"/>
                <a:ea typeface="+mn-ea"/>
              </a:rPr>
              <a:t>(&lt;</a:t>
            </a:r>
            <a:r>
              <a:rPr lang="ko-KR" altLang="en-US" sz="1100" dirty="0">
                <a:latin typeface="+mn-ea"/>
                <a:ea typeface="+mn-ea"/>
              </a:rPr>
              <a:t>표 </a:t>
            </a:r>
            <a:r>
              <a:rPr lang="en-US" altLang="ko-KR" sz="1100" dirty="0">
                <a:latin typeface="+mn-ea"/>
                <a:ea typeface="+mn-ea"/>
              </a:rPr>
              <a:t>2-1&gt; </a:t>
            </a:r>
            <a:r>
              <a:rPr lang="ko-KR" altLang="en-US" sz="1100" dirty="0">
                <a:latin typeface="+mn-ea"/>
                <a:ea typeface="+mn-ea"/>
              </a:rPr>
              <a:t>참조</a:t>
            </a:r>
            <a:r>
              <a:rPr lang="en-US" altLang="ko-KR" sz="1100" dirty="0">
                <a:latin typeface="+mn-ea"/>
                <a:ea typeface="+mn-ea"/>
              </a:rPr>
              <a:t>).</a:t>
            </a:r>
          </a:p>
        </p:txBody>
      </p:sp>
      <p:sp>
        <p:nvSpPr>
          <p:cNvPr id="65541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65543" name="그룹 18"/>
          <p:cNvGrpSpPr>
            <a:grpSpLocks/>
          </p:cNvGrpSpPr>
          <p:nvPr/>
        </p:nvGrpSpPr>
        <p:grpSpPr bwMode="auto">
          <a:xfrm>
            <a:off x="220094" y="1158879"/>
            <a:ext cx="906017" cy="1012686"/>
            <a:chOff x="673877" y="7372392"/>
            <a:chExt cx="906017" cy="1014772"/>
          </a:xfrm>
        </p:grpSpPr>
        <p:sp>
          <p:nvSpPr>
            <p:cNvPr id="20" name="TextBox 19"/>
            <p:cNvSpPr txBox="1"/>
            <p:nvPr/>
          </p:nvSpPr>
          <p:spPr>
            <a:xfrm>
              <a:off x="673877" y="7677820"/>
              <a:ext cx="906017" cy="7093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5545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40EBF4-67F1-4315-A5B2-1D68520D1242}" type="slidenum">
              <a:rPr lang="ko-KR" altLang="en-US"/>
              <a:pPr>
                <a:defRPr/>
              </a:pPr>
              <a:t>54</a:t>
            </a:fld>
            <a:endParaRPr lang="ko-KR" altLang="en-US" dirty="0"/>
          </a:p>
        </p:txBody>
      </p:sp>
      <p:sp>
        <p:nvSpPr>
          <p:cNvPr id="6656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66565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66566" name="그룹 18"/>
          <p:cNvGrpSpPr>
            <a:grpSpLocks/>
          </p:cNvGrpSpPr>
          <p:nvPr/>
        </p:nvGrpSpPr>
        <p:grpSpPr bwMode="auto">
          <a:xfrm>
            <a:off x="220092" y="1158872"/>
            <a:ext cx="906017" cy="1012686"/>
            <a:chOff x="673875" y="7372392"/>
            <a:chExt cx="906017" cy="1014773"/>
          </a:xfrm>
        </p:grpSpPr>
        <p:sp>
          <p:nvSpPr>
            <p:cNvPr id="20" name="TextBox 19"/>
            <p:cNvSpPr txBox="1"/>
            <p:nvPr/>
          </p:nvSpPr>
          <p:spPr>
            <a:xfrm>
              <a:off x="673875" y="7677820"/>
              <a:ext cx="906017" cy="7093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6592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137257" y="1557338"/>
          <a:ext cx="5507037" cy="6980237"/>
        </p:xfrm>
        <a:graphic>
          <a:graphicData uri="http://schemas.openxmlformats.org/drawingml/2006/table">
            <a:tbl>
              <a:tblPr/>
              <a:tblGrid>
                <a:gridCol w="465615"/>
                <a:gridCol w="1163782"/>
                <a:gridCol w="3877640"/>
              </a:tblGrid>
              <a:tr h="17526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24395" marR="24395" marT="6744" marB="6744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000" dirty="0">
                        <a:latin typeface="+mn-ea"/>
                        <a:ea typeface="+mn-ea"/>
                      </a:endParaRP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주요 내용</a:t>
                      </a: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577796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제도화 이전</a:t>
                      </a:r>
                    </a:p>
                  </a:txBody>
                  <a:tcPr marL="24395" marR="24395" marT="6744" marB="6744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사회적 목적의 협동조합 운동의 등장</a:t>
                      </a:r>
                    </a:p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(1987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 민주화 이후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소비자생협의 태동과 확산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(1988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한살림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두레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생협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아이쿱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생협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의료생협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등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→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의료생협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제도화 이후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지위 획득</a:t>
                      </a: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93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맹아로서 생산공동체 운동의 등장</a:t>
                      </a:r>
                    </a:p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(1990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년대 후반 외환위기 전후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노협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지향의 생산공동체 운동 실험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도시 빈민운동이 중심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‘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나레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건설’ 등 극히 일부만이 제도화 이후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사회적기업으로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성장 </a:t>
                      </a: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1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ko-KR" altLang="en-US" sz="1000">
                          <a:latin typeface="+mn-ea"/>
                          <a:ea typeface="+mn-ea"/>
                        </a:rPr>
                        <a:t>빈곤 및 실업 관련 제도 및 정책의 시행과</a:t>
                      </a:r>
                    </a:p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ko-KR" altLang="en-US" sz="1000">
                          <a:latin typeface="+mn-ea"/>
                          <a:ea typeface="+mn-ea"/>
                        </a:rPr>
                        <a:t>잠재적 사회적기업 부문의 성장</a:t>
                      </a:r>
                    </a:p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en-US" altLang="ko-KR" sz="1000">
                          <a:latin typeface="+mn-ea"/>
                          <a:ea typeface="+mn-ea"/>
                        </a:rPr>
                        <a:t>(1998</a:t>
                      </a:r>
                      <a:r>
                        <a:rPr lang="ko-KR" altLang="en-US" sz="1000">
                          <a:latin typeface="+mn-ea"/>
                          <a:ea typeface="+mn-ea"/>
                        </a:rPr>
                        <a:t>년 외환위기 이후∼제도화 이전</a:t>
                      </a:r>
                      <a:r>
                        <a:rPr lang="en-US" altLang="ko-KR" sz="100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>
                        <a:latin typeface="+mn-ea"/>
                        <a:ea typeface="+mn-ea"/>
                      </a:endParaRP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자활사업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(2000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의 제도화에 따른 근로빈곤층을 위한 자활기업의 확산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청소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재활용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가사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간병 서비스 자활기업 등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→ 근로빈곤층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노동통합사회적기업으로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성장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사회적일자리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정책의 시행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(2003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과 비영리 부문 사회적 비즈니스 조직의 확산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복지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문화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교육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보육 등 서비스 제공 사업체의 등장과 확산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→ 사회서비스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제공형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등으로 성장</a:t>
                      </a: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05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제도화 이후</a:t>
                      </a:r>
                    </a:p>
                  </a:txBody>
                  <a:tcPr marL="24395" marR="24395" marT="6744" marB="6744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확산과 본격적인 </a:t>
                      </a:r>
                    </a:p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사회적 경제의 인식기</a:t>
                      </a:r>
                    </a:p>
                    <a:p>
                      <a:pPr algn="ctr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(2007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년∼현재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제도화와 다양한 지원정책의 추진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사회적기업육성법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시행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(2007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):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인증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제도로 설계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차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사회적기업육성기본계획의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수립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(2007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→ ’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07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46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개 ► 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월 기준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, 699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개 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고용노동부 중심에서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범부처로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관련 정책이 확산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마을기업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부처형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예비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등 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지방정부의 능동적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육성 노력의 확산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지역형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예비사회적기업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기초지자체형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등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→ 예비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1,522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개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(2012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월 기준</a:t>
                      </a:r>
                      <a:r>
                        <a:rPr lang="en-US" altLang="ko-KR" sz="1000" dirty="0">
                          <a:solidFill>
                            <a:srgbClr val="C75252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전문적인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지원 조직의 태동과 성장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전국차원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한국사회적기업진흥원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함께일하는재단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희망제작소 등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지역차원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광역단위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기초지자체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단위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사회적기업지원센터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등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협동조합의 제도화로 다양한 목적의 사회적 경제 조직 등장이 예상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일반협동조합과 사회적 협동조합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기존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사회적기업의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협동조합 전환 예정</a:t>
                      </a: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◼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관련 활동이 사회적 경제로 수렴되는 현상이 확산되고 있음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(2012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년 이후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).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지역의 민간 ‘사회적 경제 네트워크’가 자발적으로 조직되고 있음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일부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광역지자체는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관련 정책을 ‘사회적 경제 정책’</a:t>
                      </a:r>
                      <a:r>
                        <a:rPr lang="ko-KR" altLang="en-US" sz="1000" dirty="0" err="1">
                          <a:latin typeface="+mn-ea"/>
                          <a:ea typeface="+mn-ea"/>
                        </a:rPr>
                        <a:t>으로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 수렴하고 있음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000" dirty="0">
                        <a:latin typeface="+mn-ea"/>
                        <a:ea typeface="+mn-ea"/>
                      </a:endParaRPr>
                    </a:p>
                    <a:p>
                      <a:pPr marL="177800" indent="-177800" algn="l">
                        <a:lnSpc>
                          <a:spcPts val="1350"/>
                        </a:lnSpc>
                      </a:pP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충청남도</a:t>
                      </a:r>
                      <a:r>
                        <a:rPr lang="en-US" altLang="ko-KR" sz="1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서울특별시</a:t>
                      </a:r>
                    </a:p>
                  </a:txBody>
                  <a:tcPr marL="24395" marR="24395" marT="6744" marB="674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58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ko-KR" sz="1800">
              <a:ea typeface="굴림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3100" y="1223963"/>
            <a:ext cx="36099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latin typeface="+mn-ea"/>
                <a:ea typeface="+mn-ea"/>
              </a:rPr>
              <a:t>&lt;</a:t>
            </a:r>
            <a:r>
              <a:rPr lang="ko-KR" altLang="en-US" sz="1200" b="1" dirty="0">
                <a:latin typeface="+mn-ea"/>
                <a:ea typeface="+mn-ea"/>
              </a:rPr>
              <a:t>표 </a:t>
            </a:r>
            <a:r>
              <a:rPr lang="en-US" altLang="ko-KR" sz="1200" b="1" dirty="0">
                <a:latin typeface="+mn-ea"/>
                <a:ea typeface="+mn-ea"/>
              </a:rPr>
              <a:t>2-1&gt; </a:t>
            </a:r>
            <a:r>
              <a:rPr lang="ko-KR" altLang="en-US" sz="1200" b="1" dirty="0">
                <a:latin typeface="+mn-ea"/>
                <a:ea typeface="+mn-ea"/>
              </a:rPr>
              <a:t>한국 </a:t>
            </a:r>
            <a:r>
              <a:rPr lang="ko-KR" altLang="en-US" sz="1200" b="1" dirty="0" err="1">
                <a:latin typeface="+mn-ea"/>
                <a:ea typeface="+mn-ea"/>
              </a:rPr>
              <a:t>사회적기업의</a:t>
            </a:r>
            <a:r>
              <a:rPr lang="ko-KR" altLang="en-US" sz="1200" b="1" dirty="0">
                <a:latin typeface="+mn-ea"/>
                <a:ea typeface="+mn-ea"/>
              </a:rPr>
              <a:t> 발전과정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 bwMode="auto">
          <a:xfrm>
            <a:off x="1070006" y="1191266"/>
            <a:ext cx="5432393" cy="7164457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FEEBE-C908-4455-8DEB-4DE291BDC0E0}" type="slidenum">
              <a:rPr lang="ko-KR" altLang="en-US"/>
              <a:pPr>
                <a:defRPr/>
              </a:pPr>
              <a:t>55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26109" y="1362048"/>
            <a:ext cx="5257229" cy="514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2007</a:t>
            </a:r>
            <a:r>
              <a:rPr lang="ko-KR" altLang="en-US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년 </a:t>
            </a:r>
            <a:r>
              <a:rPr lang="ko-KR" altLang="en-US" sz="1200" b="1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</a:t>
            </a:r>
            <a:r>
              <a:rPr lang="ko-KR" altLang="en-US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 제도화 </a:t>
            </a:r>
            <a:r>
              <a:rPr lang="ko-KR" altLang="en-US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이전</a:t>
            </a:r>
            <a:endParaRPr lang="en-US" altLang="ko-KR" sz="1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b="1" dirty="0">
                <a:latin typeface="+mn-ea"/>
                <a:ea typeface="+mn-ea"/>
              </a:rPr>
              <a:t>■ 사회적 목적의 소비자 </a:t>
            </a:r>
            <a:r>
              <a:rPr lang="ko-KR" altLang="en-US" sz="1100" b="1" dirty="0" err="1">
                <a:latin typeface="+mn-ea"/>
                <a:ea typeface="+mn-ea"/>
              </a:rPr>
              <a:t>참여형</a:t>
            </a:r>
            <a:r>
              <a:rPr lang="ko-KR" altLang="en-US" sz="1100" b="1" dirty="0">
                <a:latin typeface="+mn-ea"/>
                <a:ea typeface="+mn-ea"/>
              </a:rPr>
              <a:t> 협동조합 운동의 등장</a:t>
            </a:r>
            <a:r>
              <a:rPr lang="en-US" altLang="ko-KR" sz="1100" b="1" dirty="0">
                <a:latin typeface="+mn-ea"/>
                <a:ea typeface="+mn-ea"/>
              </a:rPr>
              <a:t>: 1980</a:t>
            </a:r>
            <a:r>
              <a:rPr lang="ko-KR" altLang="en-US" sz="1100" b="1" dirty="0">
                <a:latin typeface="+mn-ea"/>
                <a:ea typeface="+mn-ea"/>
              </a:rPr>
              <a:t>년 민주화 </a:t>
            </a:r>
            <a:r>
              <a:rPr lang="ko-KR" altLang="en-US" sz="1100" b="1" dirty="0" smtClean="0">
                <a:latin typeface="+mn-ea"/>
                <a:ea typeface="+mn-ea"/>
              </a:rPr>
              <a:t>이후</a:t>
            </a:r>
            <a:endParaRPr lang="en-US" altLang="ko-KR" sz="1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100" dirty="0">
                <a:latin typeface="+mn-ea"/>
                <a:ea typeface="+mn-ea"/>
              </a:rPr>
              <a:t>1987</a:t>
            </a:r>
            <a:r>
              <a:rPr lang="ko-KR" altLang="en-US" sz="1100" dirty="0">
                <a:latin typeface="+mn-ea"/>
                <a:ea typeface="+mn-ea"/>
              </a:rPr>
              <a:t>년 민주화 이후 </a:t>
            </a:r>
            <a:r>
              <a:rPr lang="ko-KR" altLang="en-US" sz="1100" dirty="0" err="1">
                <a:latin typeface="+mn-ea"/>
                <a:ea typeface="+mn-ea"/>
              </a:rPr>
              <a:t>생협의</a:t>
            </a:r>
            <a:r>
              <a:rPr lang="ko-KR" altLang="en-US" sz="1100" dirty="0">
                <a:latin typeface="+mn-ea"/>
                <a:ea typeface="+mn-ea"/>
              </a:rPr>
              <a:t> 태동과 확산이 본격화되었으며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한살림</a:t>
            </a:r>
            <a:r>
              <a:rPr lang="ko-KR" altLang="en-US" sz="1100" dirty="0">
                <a:latin typeface="+mn-ea"/>
                <a:ea typeface="+mn-ea"/>
              </a:rPr>
              <a:t> 공동체 </a:t>
            </a:r>
            <a:r>
              <a:rPr lang="ko-KR" altLang="en-US" sz="1100" dirty="0" err="1">
                <a:latin typeface="+mn-ea"/>
                <a:ea typeface="+mn-ea"/>
              </a:rPr>
              <a:t>생협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en-US" altLang="ko-KR" sz="1100" dirty="0">
                <a:latin typeface="+mn-ea"/>
                <a:ea typeface="+mn-ea"/>
              </a:rPr>
              <a:t>(1988</a:t>
            </a:r>
            <a:r>
              <a:rPr lang="ko-KR" altLang="en-US" sz="1100" dirty="0">
                <a:latin typeface="+mn-ea"/>
                <a:ea typeface="+mn-ea"/>
              </a:rPr>
              <a:t>년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이 시초이다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한살림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생협을</a:t>
            </a:r>
            <a:r>
              <a:rPr lang="ko-KR" altLang="en-US" sz="1100" dirty="0">
                <a:latin typeface="+mn-ea"/>
                <a:ea typeface="+mn-ea"/>
              </a:rPr>
              <a:t> 필두로 발전한 </a:t>
            </a:r>
            <a:r>
              <a:rPr lang="ko-KR" altLang="en-US" sz="1100" dirty="0" err="1">
                <a:latin typeface="+mn-ea"/>
                <a:ea typeface="+mn-ea"/>
              </a:rPr>
              <a:t>생협</a:t>
            </a:r>
            <a:r>
              <a:rPr lang="ko-KR" altLang="en-US" sz="1100" dirty="0">
                <a:latin typeface="+mn-ea"/>
                <a:ea typeface="+mn-ea"/>
              </a:rPr>
              <a:t> 부문은 현재 한국의 사회적 경제 조직 중에 가장 성장한 조직 부문이 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대표적인 </a:t>
            </a:r>
            <a:r>
              <a:rPr lang="ko-KR" altLang="en-US" sz="1100" dirty="0" err="1">
                <a:latin typeface="+mn-ea"/>
                <a:ea typeface="+mn-ea"/>
              </a:rPr>
              <a:t>생협조직으로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두레생협</a:t>
            </a:r>
            <a:r>
              <a:rPr lang="ko-KR" altLang="en-US" sz="1100" dirty="0">
                <a:latin typeface="+mn-ea"/>
                <a:ea typeface="+mn-ea"/>
              </a:rPr>
              <a:t> 연합회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아이쿱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생협</a:t>
            </a:r>
            <a:r>
              <a:rPr lang="ko-KR" altLang="en-US" sz="1100" dirty="0">
                <a:latin typeface="+mn-ea"/>
                <a:ea typeface="+mn-ea"/>
              </a:rPr>
              <a:t> 연합회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한살림생협</a:t>
            </a:r>
            <a:r>
              <a:rPr lang="ko-KR" altLang="en-US" sz="1100" dirty="0">
                <a:latin typeface="+mn-ea"/>
                <a:ea typeface="+mn-ea"/>
              </a:rPr>
              <a:t> 연합회 등이 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 외에도 다양한 기원의 연합생협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 err="1">
                <a:latin typeface="+mn-ea"/>
                <a:ea typeface="+mn-ea"/>
              </a:rPr>
              <a:t>대학생협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여성민우회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생협</a:t>
            </a:r>
            <a:r>
              <a:rPr lang="ko-KR" altLang="en-US" sz="1100" dirty="0">
                <a:latin typeface="+mn-ea"/>
                <a:ea typeface="+mn-ea"/>
              </a:rPr>
              <a:t> 등</a:t>
            </a:r>
            <a:r>
              <a:rPr lang="en-US" altLang="ko-KR" sz="1100" dirty="0">
                <a:latin typeface="+mn-ea"/>
                <a:ea typeface="+mn-ea"/>
              </a:rPr>
              <a:t>), </a:t>
            </a:r>
            <a:r>
              <a:rPr lang="ko-KR" altLang="en-US" sz="1100" dirty="0">
                <a:latin typeface="+mn-ea"/>
                <a:ea typeface="+mn-ea"/>
              </a:rPr>
              <a:t>지역에 기반을 둔 </a:t>
            </a:r>
            <a:r>
              <a:rPr lang="ko-KR" altLang="en-US" sz="1100" dirty="0" err="1">
                <a:latin typeface="+mn-ea"/>
                <a:ea typeface="+mn-ea"/>
              </a:rPr>
              <a:t>독립생협</a:t>
            </a:r>
            <a:r>
              <a:rPr lang="ko-KR" altLang="en-US" sz="1100" dirty="0">
                <a:latin typeface="+mn-ea"/>
                <a:ea typeface="+mn-ea"/>
              </a:rPr>
              <a:t> 등이 활동하고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또한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주민의 협동으로 지역사회의 의료적 필요를 스스로 해결해나가는 조직인 </a:t>
            </a:r>
            <a:r>
              <a:rPr lang="ko-KR" altLang="en-US" sz="1100" dirty="0" err="1">
                <a:latin typeface="+mn-ea"/>
                <a:ea typeface="+mn-ea"/>
              </a:rPr>
              <a:t>의료생협도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생협에</a:t>
            </a:r>
            <a:r>
              <a:rPr lang="ko-KR" altLang="en-US" sz="1100" dirty="0">
                <a:latin typeface="+mn-ea"/>
                <a:ea typeface="+mn-ea"/>
              </a:rPr>
              <a:t> 비할 규모는 아니지만 전국적으로 활동하고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제도화 이후 </a:t>
            </a:r>
            <a:r>
              <a:rPr lang="ko-KR" altLang="en-US" sz="1100" dirty="0" err="1">
                <a:latin typeface="+mn-ea"/>
                <a:ea typeface="+mn-ea"/>
              </a:rPr>
              <a:t>한국의료생협연대</a:t>
            </a:r>
            <a:r>
              <a:rPr lang="ko-KR" altLang="en-US" sz="1100" dirty="0">
                <a:latin typeface="+mn-ea"/>
                <a:ea typeface="+mn-ea"/>
              </a:rPr>
              <a:t> 소속의 </a:t>
            </a:r>
            <a:r>
              <a:rPr lang="ko-KR" altLang="en-US" sz="1100" dirty="0" err="1">
                <a:latin typeface="+mn-ea"/>
                <a:ea typeface="+mn-ea"/>
              </a:rPr>
              <a:t>의료생협은</a:t>
            </a:r>
            <a:r>
              <a:rPr lang="ko-KR" altLang="en-US" sz="1100" dirty="0">
                <a:latin typeface="+mn-ea"/>
                <a:ea typeface="+mn-ea"/>
              </a:rPr>
              <a:t> 상당수가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지위를 획득했으며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안성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안산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 err="1">
                <a:latin typeface="+mn-ea"/>
                <a:ea typeface="+mn-ea"/>
              </a:rPr>
              <a:t>인천평화의료생협</a:t>
            </a:r>
            <a:r>
              <a:rPr lang="ko-KR" altLang="en-US" sz="1100" dirty="0">
                <a:latin typeface="+mn-ea"/>
                <a:ea typeface="+mn-ea"/>
              </a:rPr>
              <a:t> 등 </a:t>
            </a:r>
            <a:r>
              <a:rPr lang="en-US" altLang="ko-KR" sz="1100" dirty="0">
                <a:latin typeface="+mn-ea"/>
                <a:ea typeface="+mn-ea"/>
              </a:rPr>
              <a:t>17</a:t>
            </a:r>
            <a:r>
              <a:rPr lang="ko-KR" altLang="en-US" sz="1100" dirty="0">
                <a:latin typeface="+mn-ea"/>
                <a:ea typeface="+mn-ea"/>
              </a:rPr>
              <a:t>개가 인증 또는 예비 </a:t>
            </a:r>
            <a:r>
              <a:rPr lang="ko-KR" altLang="en-US" sz="1100" dirty="0" err="1">
                <a:latin typeface="+mn-ea"/>
                <a:ea typeface="+mn-ea"/>
              </a:rPr>
              <a:t>사회적기업이다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b="1" dirty="0">
                <a:latin typeface="+mn-ea"/>
                <a:ea typeface="+mn-ea"/>
              </a:rPr>
              <a:t>■ </a:t>
            </a:r>
            <a:r>
              <a:rPr lang="ko-KR" altLang="en-US" sz="1100" b="1" dirty="0" err="1">
                <a:latin typeface="+mn-ea"/>
                <a:ea typeface="+mn-ea"/>
              </a:rPr>
              <a:t>사회적기업의</a:t>
            </a:r>
            <a:r>
              <a:rPr lang="ko-KR" altLang="en-US" sz="1100" b="1" dirty="0">
                <a:latin typeface="+mn-ea"/>
                <a:ea typeface="+mn-ea"/>
              </a:rPr>
              <a:t> 맹아로서 생산공동체 운동의 등장</a:t>
            </a:r>
            <a:r>
              <a:rPr lang="en-US" altLang="ko-KR" sz="1100" b="1" dirty="0">
                <a:latin typeface="+mn-ea"/>
                <a:ea typeface="+mn-ea"/>
              </a:rPr>
              <a:t>: 1997</a:t>
            </a:r>
            <a:r>
              <a:rPr lang="ko-KR" altLang="en-US" sz="1100" b="1" dirty="0">
                <a:latin typeface="+mn-ea"/>
                <a:ea typeface="+mn-ea"/>
              </a:rPr>
              <a:t>년 외환위기 전</a:t>
            </a:r>
            <a:r>
              <a:rPr lang="en-US" altLang="ko-KR" sz="1100" b="1" dirty="0">
                <a:latin typeface="+mn-ea"/>
                <a:ea typeface="+mn-ea"/>
              </a:rPr>
              <a:t>·</a:t>
            </a:r>
            <a:r>
              <a:rPr lang="ko-KR" altLang="en-US" sz="1100" b="1" dirty="0" smtClean="0">
                <a:latin typeface="+mn-ea"/>
                <a:ea typeface="+mn-ea"/>
              </a:rPr>
              <a:t>후</a:t>
            </a:r>
            <a:endParaRPr lang="en-US" altLang="ko-KR" sz="1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100" dirty="0">
                <a:latin typeface="+mn-ea"/>
                <a:ea typeface="+mn-ea"/>
              </a:rPr>
              <a:t>1990</a:t>
            </a:r>
            <a:r>
              <a:rPr lang="ko-KR" altLang="en-US" sz="1100" dirty="0">
                <a:latin typeface="+mn-ea"/>
                <a:ea typeface="+mn-ea"/>
              </a:rPr>
              <a:t>년 초반에 도시 빈민운동 지역을 중심으로 </a:t>
            </a:r>
            <a:r>
              <a:rPr lang="ko-KR" altLang="en-US" sz="1100" dirty="0" err="1">
                <a:latin typeface="+mn-ea"/>
                <a:ea typeface="+mn-ea"/>
              </a:rPr>
              <a:t>노협을</a:t>
            </a:r>
            <a:r>
              <a:rPr lang="ko-KR" altLang="en-US" sz="1100" dirty="0">
                <a:latin typeface="+mn-ea"/>
                <a:ea typeface="+mn-ea"/>
              </a:rPr>
              <a:t> 지향하는 생산공동체에 대한 실험이 진행되었다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건설업종이나 봉제업종 등의 사업체를 협동조합 방식으로 경영하는 시도가 있었지만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기업으로서 경쟁력의 취약함으로 인해 대다수의 실험은 실패로 돌아갔다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그럼에도 ‘</a:t>
            </a:r>
            <a:r>
              <a:rPr lang="ko-KR" altLang="en-US" sz="1100" dirty="0" err="1">
                <a:latin typeface="+mn-ea"/>
                <a:ea typeface="+mn-ea"/>
              </a:rPr>
              <a:t>나레</a:t>
            </a:r>
            <a:r>
              <a:rPr lang="ko-KR" altLang="en-US" sz="1100" dirty="0">
                <a:latin typeface="+mn-ea"/>
                <a:ea typeface="+mn-ea"/>
              </a:rPr>
              <a:t> 건설’ 등 극히 일부의 생산공동체는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제도화 이후까지 생존하여 인증 </a:t>
            </a:r>
            <a:r>
              <a:rPr lang="ko-KR" altLang="en-US" sz="1100" dirty="0" err="1">
                <a:latin typeface="+mn-ea"/>
                <a:ea typeface="+mn-ea"/>
              </a:rPr>
              <a:t>사회적기업이</a:t>
            </a:r>
            <a:r>
              <a:rPr lang="ko-KR" altLang="en-US" sz="1100" dirty="0">
                <a:latin typeface="+mn-ea"/>
                <a:ea typeface="+mn-ea"/>
              </a:rPr>
              <a:t> 되었다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  <p:sp>
        <p:nvSpPr>
          <p:cNvPr id="6758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67590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67591" name="그룹 18"/>
          <p:cNvGrpSpPr>
            <a:grpSpLocks/>
          </p:cNvGrpSpPr>
          <p:nvPr/>
        </p:nvGrpSpPr>
        <p:grpSpPr bwMode="auto">
          <a:xfrm>
            <a:off x="220091" y="1158874"/>
            <a:ext cx="906018" cy="1012686"/>
            <a:chOff x="674441" y="7372392"/>
            <a:chExt cx="904897" cy="1014443"/>
          </a:xfrm>
        </p:grpSpPr>
        <p:sp>
          <p:nvSpPr>
            <p:cNvPr id="20" name="TextBox 19"/>
            <p:cNvSpPr txBox="1"/>
            <p:nvPr/>
          </p:nvSpPr>
          <p:spPr>
            <a:xfrm>
              <a:off x="674441" y="7677721"/>
              <a:ext cx="904897" cy="709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7598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596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ko-KR" sz="1800">
              <a:ea typeface="굴림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7396161"/>
              </p:ext>
            </p:extLst>
          </p:nvPr>
        </p:nvGraphicFramePr>
        <p:xfrm>
          <a:off x="1200195" y="6546988"/>
          <a:ext cx="5198909" cy="1676654"/>
        </p:xfrm>
        <a:graphic>
          <a:graphicData uri="http://schemas.openxmlformats.org/drawingml/2006/table">
            <a:tbl>
              <a:tblPr/>
              <a:tblGrid>
                <a:gridCol w="5198909"/>
              </a:tblGrid>
              <a:tr h="1493837">
                <a:tc>
                  <a:txBody>
                    <a:bodyPr/>
                    <a:lstStyle/>
                    <a:p>
                      <a:pPr marL="82550" indent="-82550"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※ 1990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년대 전후에 활동했던 생산공동체들</a:t>
                      </a:r>
                    </a:p>
                    <a:p>
                      <a:pPr marL="82550" indent="-82550" algn="l"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건설업종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건설일꾼두레’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(1990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서울 하월곡동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), ‘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나레건설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(1994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서울 노원지역과 관악지역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 algn="l"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의류봉제업종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두레협업사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(1990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 인천지역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), ‘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실과 바늘’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(1992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서울 노원지역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), ‘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옷누리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(1995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인천지역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), ‘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한백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(1995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구로지역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), ‘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논골의류생활협동조합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(1995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서울 금호동과 행당동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 algn="l"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생산공동체 중 인증 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사회적기업으로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 성장한 사례</a:t>
                      </a:r>
                    </a:p>
                    <a:p>
                      <a:pPr marL="82550" indent="-82550" algn="l">
                        <a:spcAft>
                          <a:spcPts val="600"/>
                        </a:spcAft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· ‘</a:t>
                      </a:r>
                      <a:r>
                        <a:rPr lang="ko-KR" altLang="en-US" sz="1100" dirty="0" err="1">
                          <a:latin typeface="+mn-ea"/>
                          <a:ea typeface="+mn-ea"/>
                        </a:rPr>
                        <a:t>나레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 건설’ → ‘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CNH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종합건설’</a:t>
                      </a:r>
                    </a:p>
                  </a:txBody>
                  <a:tcPr marL="55581" marR="55581" marT="15367" marB="15367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 bwMode="auto">
          <a:xfrm>
            <a:off x="1070006" y="1191266"/>
            <a:ext cx="5432393" cy="6297355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79C51C-8E39-44DF-AE1C-F2B3D08FF784}" type="slidenum">
              <a:rPr lang="ko-KR" altLang="en-US"/>
              <a:pPr>
                <a:defRPr/>
              </a:pPr>
              <a:t>56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67201" y="1412828"/>
            <a:ext cx="5216137" cy="3547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b="1" dirty="0">
                <a:latin typeface="+mn-ea"/>
                <a:ea typeface="+mn-ea"/>
              </a:rPr>
              <a:t>■ 빈곤 및 실업 관련 제도 및 정책의 시행과 잠재적 </a:t>
            </a:r>
            <a:r>
              <a:rPr lang="ko-KR" altLang="en-US" sz="1100" b="1" dirty="0" err="1">
                <a:latin typeface="+mn-ea"/>
                <a:ea typeface="+mn-ea"/>
              </a:rPr>
              <a:t>사회적기업</a:t>
            </a:r>
            <a:r>
              <a:rPr lang="ko-KR" altLang="en-US" sz="1100" b="1" dirty="0">
                <a:latin typeface="+mn-ea"/>
                <a:ea typeface="+mn-ea"/>
              </a:rPr>
              <a:t> 부문의 성장</a:t>
            </a:r>
            <a:r>
              <a:rPr lang="en-US" altLang="ko-KR" sz="1100" b="1" dirty="0">
                <a:latin typeface="+mn-ea"/>
                <a:ea typeface="+mn-ea"/>
              </a:rPr>
              <a:t>: </a:t>
            </a:r>
            <a:r>
              <a:rPr lang="ko-KR" altLang="en-US" sz="1100" b="1" dirty="0">
                <a:latin typeface="+mn-ea"/>
                <a:ea typeface="+mn-ea"/>
              </a:rPr>
              <a:t>외환위기 이후 ∼ </a:t>
            </a:r>
            <a:r>
              <a:rPr lang="en-US" altLang="ko-KR" sz="1100" b="1" dirty="0">
                <a:latin typeface="+mn-ea"/>
                <a:ea typeface="+mn-ea"/>
              </a:rPr>
              <a:t>2007</a:t>
            </a:r>
            <a:r>
              <a:rPr lang="ko-KR" altLang="en-US" sz="1100" b="1" dirty="0">
                <a:latin typeface="+mn-ea"/>
                <a:ea typeface="+mn-ea"/>
              </a:rPr>
              <a:t>년 제도화 이전</a:t>
            </a:r>
            <a:endParaRPr lang="en-US" altLang="ko-KR" sz="1100" b="1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우선 </a:t>
            </a:r>
            <a:r>
              <a:rPr lang="en-US" altLang="ko-KR" sz="1100" dirty="0">
                <a:latin typeface="+mn-ea"/>
                <a:ea typeface="+mn-ea"/>
              </a:rPr>
              <a:t>2000</a:t>
            </a:r>
            <a:r>
              <a:rPr lang="ko-KR" altLang="en-US" sz="1100" dirty="0">
                <a:latin typeface="+mn-ea"/>
                <a:ea typeface="+mn-ea"/>
              </a:rPr>
              <a:t>년 자활사업이 제도화되면서 근로 빈곤층을 위한 자활기업이 확산되었다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국민기초생활보장제도의 도입과 더불어 자활사업</a:t>
            </a:r>
            <a:r>
              <a:rPr lang="en-US" altLang="ko-KR" sz="1100" dirty="0">
                <a:latin typeface="+mn-ea"/>
                <a:ea typeface="+mn-ea"/>
              </a:rPr>
              <a:t>(</a:t>
            </a:r>
            <a:r>
              <a:rPr lang="ko-KR" altLang="en-US" sz="1100" dirty="0">
                <a:latin typeface="+mn-ea"/>
                <a:ea typeface="+mn-ea"/>
              </a:rPr>
              <a:t>舊 자활공동체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이 근로 빈곤층에 대한 근로연계복지 정책의 일환으로 추진되었다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전국의 기초자치단체에 지역자활센터가 설치되었으며</a:t>
            </a:r>
            <a:r>
              <a:rPr lang="en-US" altLang="ko-KR" sz="1100" dirty="0">
                <a:latin typeface="+mn-ea"/>
                <a:ea typeface="+mn-ea"/>
              </a:rPr>
              <a:t>, 2011</a:t>
            </a:r>
            <a:r>
              <a:rPr lang="ko-KR" altLang="en-US" sz="1100" dirty="0">
                <a:latin typeface="+mn-ea"/>
                <a:ea typeface="+mn-ea"/>
              </a:rPr>
              <a:t>년 기준으로 </a:t>
            </a:r>
            <a:r>
              <a:rPr lang="en-US" altLang="ko-KR" sz="1100" dirty="0">
                <a:latin typeface="+mn-ea"/>
                <a:ea typeface="+mn-ea"/>
              </a:rPr>
              <a:t>247</a:t>
            </a:r>
            <a:r>
              <a:rPr lang="ko-KR" altLang="en-US" sz="1100" dirty="0">
                <a:latin typeface="+mn-ea"/>
                <a:ea typeface="+mn-ea"/>
              </a:rPr>
              <a:t>개가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지역자활센터는 자활기업을 </a:t>
            </a:r>
            <a:r>
              <a:rPr lang="ko-KR" altLang="en-US" sz="1100" dirty="0" err="1">
                <a:latin typeface="+mn-ea"/>
                <a:ea typeface="+mn-ea"/>
              </a:rPr>
              <a:t>인큐베이팅</a:t>
            </a:r>
            <a:r>
              <a:rPr lang="en-US" altLang="ko-KR" sz="1100" dirty="0">
                <a:latin typeface="+mn-ea"/>
                <a:ea typeface="+mn-ea"/>
              </a:rPr>
              <a:t>(incubating)</a:t>
            </a:r>
            <a:r>
              <a:rPr lang="ko-KR" altLang="en-US" sz="1100" dirty="0">
                <a:latin typeface="+mn-ea"/>
                <a:ea typeface="+mn-ea"/>
              </a:rPr>
              <a:t>하는 역할을 맡고 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청소사업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가사</a:t>
            </a:r>
            <a:r>
              <a:rPr lang="en-US" altLang="ko-KR" sz="1100" dirty="0">
                <a:latin typeface="+mn-ea"/>
                <a:ea typeface="+mn-ea"/>
              </a:rPr>
              <a:t>·</a:t>
            </a:r>
            <a:r>
              <a:rPr lang="ko-KR" altLang="en-US" sz="1100" dirty="0">
                <a:latin typeface="+mn-ea"/>
                <a:ea typeface="+mn-ea"/>
              </a:rPr>
              <a:t>간병사업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자원재활용사업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집수리사업 등 </a:t>
            </a:r>
            <a:r>
              <a:rPr lang="en-US" altLang="ko-KR" sz="1100" dirty="0">
                <a:latin typeface="+mn-ea"/>
                <a:ea typeface="+mn-ea"/>
              </a:rPr>
              <a:t>5</a:t>
            </a:r>
            <a:r>
              <a:rPr lang="ko-KR" altLang="en-US" sz="1100" dirty="0">
                <a:latin typeface="+mn-ea"/>
                <a:ea typeface="+mn-ea"/>
              </a:rPr>
              <a:t>대 </a:t>
            </a:r>
            <a:r>
              <a:rPr lang="ko-KR" altLang="en-US" sz="1100" dirty="0" err="1">
                <a:latin typeface="+mn-ea"/>
                <a:ea typeface="+mn-ea"/>
              </a:rPr>
              <a:t>표준화사업을</a:t>
            </a:r>
            <a:r>
              <a:rPr lang="ko-KR" altLang="en-US" sz="1100" dirty="0">
                <a:latin typeface="+mn-ea"/>
                <a:ea typeface="+mn-ea"/>
              </a:rPr>
              <a:t> 수행한다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자활기업은 근로 취약계층을 위한 직업훈련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노동참여 등의 사회적 목적을 추구하면서 비즈니스 활동을 결합시킨다는 점에서 ‘노동통합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’의 성격을 갖는다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제도화 이후 자활기업 중에 </a:t>
            </a:r>
            <a:r>
              <a:rPr lang="en-US" altLang="ko-KR" sz="1100" dirty="0">
                <a:latin typeface="+mn-ea"/>
                <a:ea typeface="+mn-ea"/>
              </a:rPr>
              <a:t>82</a:t>
            </a:r>
            <a:r>
              <a:rPr lang="ko-KR" altLang="en-US" sz="1100" dirty="0">
                <a:latin typeface="+mn-ea"/>
                <a:ea typeface="+mn-ea"/>
              </a:rPr>
              <a:t>개</a:t>
            </a:r>
            <a:r>
              <a:rPr lang="en-US" altLang="ko-KR" sz="1100" dirty="0">
                <a:latin typeface="+mn-ea"/>
                <a:ea typeface="+mn-ea"/>
              </a:rPr>
              <a:t>(2012</a:t>
            </a:r>
            <a:r>
              <a:rPr lang="ko-KR" altLang="en-US" sz="1100" dirty="0">
                <a:latin typeface="+mn-ea"/>
                <a:ea typeface="+mn-ea"/>
              </a:rPr>
              <a:t>년 </a:t>
            </a:r>
            <a:r>
              <a:rPr lang="en-US" altLang="ko-KR" sz="1100" dirty="0">
                <a:latin typeface="+mn-ea"/>
                <a:ea typeface="+mn-ea"/>
              </a:rPr>
              <a:t>7</a:t>
            </a:r>
            <a:r>
              <a:rPr lang="ko-KR" altLang="en-US" sz="1100" dirty="0">
                <a:latin typeface="+mn-ea"/>
                <a:ea typeface="+mn-ea"/>
              </a:rPr>
              <a:t>월 현재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가 사회적기업의 지위를 획득하였다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자활사업은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주요한 성장 기반 중 하나라고 볼 수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  <p:sp>
        <p:nvSpPr>
          <p:cNvPr id="68613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6861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68615" name="그룹 18"/>
          <p:cNvGrpSpPr>
            <a:grpSpLocks/>
          </p:cNvGrpSpPr>
          <p:nvPr/>
        </p:nvGrpSpPr>
        <p:grpSpPr bwMode="auto">
          <a:xfrm>
            <a:off x="220091" y="1158874"/>
            <a:ext cx="906018" cy="1012686"/>
            <a:chOff x="674441" y="7372392"/>
            <a:chExt cx="904897" cy="1014443"/>
          </a:xfrm>
        </p:grpSpPr>
        <p:sp>
          <p:nvSpPr>
            <p:cNvPr id="20" name="TextBox 19"/>
            <p:cNvSpPr txBox="1"/>
            <p:nvPr/>
          </p:nvSpPr>
          <p:spPr>
            <a:xfrm>
              <a:off x="674441" y="7677721"/>
              <a:ext cx="904897" cy="709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8622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7281961"/>
              </p:ext>
            </p:extLst>
          </p:nvPr>
        </p:nvGraphicFramePr>
        <p:xfrm>
          <a:off x="1324579" y="5129212"/>
          <a:ext cx="4901379" cy="1807615"/>
        </p:xfrm>
        <a:graphic>
          <a:graphicData uri="http://schemas.openxmlformats.org/drawingml/2006/table">
            <a:tbl>
              <a:tblPr/>
              <a:tblGrid>
                <a:gridCol w="4901379"/>
              </a:tblGrid>
              <a:tr h="1807615">
                <a:tc>
                  <a:txBody>
                    <a:bodyPr/>
                    <a:lstStyle/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자활기업에서 인증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사회적기업으로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성장한 사례 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청소업종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함께일하는세상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경기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)’,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푸른환경코리아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서울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재활용업종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에코그린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경기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)’, ‘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사람과 환경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전북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가사간병업종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휴먼케어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충북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 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집수리업종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아름다운집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경기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)’, ‘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한국중앙자활물류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인천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</a:t>
                      </a:r>
                    </a:p>
                  </a:txBody>
                  <a:tcPr marL="55581" marR="55581" marT="15348" marB="15348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 bwMode="auto">
          <a:xfrm>
            <a:off x="1070006" y="1191266"/>
            <a:ext cx="5432393" cy="6801851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</a:t>
            </a:r>
            <a:r>
              <a:rPr lang="ko-KR" altLang="en-US" dirty="0" smtClean="0"/>
              <a:t>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136F3-373F-426F-A812-3E999646B617}" type="slidenum">
              <a:rPr lang="ko-KR" altLang="en-US"/>
              <a:pPr>
                <a:defRPr/>
              </a:pPr>
              <a:t>57</a:t>
            </a:fld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312809" y="1463674"/>
            <a:ext cx="5070529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다음으로 </a:t>
            </a:r>
            <a:r>
              <a:rPr lang="en-US" altLang="ko-KR" sz="1100" dirty="0">
                <a:latin typeface="+mn-ea"/>
                <a:ea typeface="+mn-ea"/>
              </a:rPr>
              <a:t>2003</a:t>
            </a:r>
            <a:r>
              <a:rPr lang="ko-KR" altLang="en-US" sz="1100" dirty="0">
                <a:latin typeface="+mn-ea"/>
                <a:ea typeface="+mn-ea"/>
              </a:rPr>
              <a:t>년 이후 고용노동부의 사회적 일자리 정책이 시행되면서 비영리 부문의 사회적 비즈니스를 수행하는 사업체가 확산되었다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 과정에서 축적된 성과를 이어가기 위해 정부는 </a:t>
            </a:r>
            <a:r>
              <a:rPr lang="en-US" altLang="ko-KR" sz="1100" dirty="0">
                <a:latin typeface="+mn-ea"/>
                <a:ea typeface="+mn-ea"/>
              </a:rPr>
              <a:t>2006</a:t>
            </a:r>
            <a:r>
              <a:rPr lang="ko-KR" altLang="en-US" sz="1100" dirty="0">
                <a:latin typeface="+mn-ea"/>
                <a:ea typeface="+mn-ea"/>
              </a:rPr>
              <a:t>년 말에 단기 일자리 창출 목적의 사회적 일자리 사업을 </a:t>
            </a:r>
            <a:r>
              <a:rPr lang="ko-KR" altLang="en-US" sz="1100" dirty="0" err="1">
                <a:latin typeface="+mn-ea"/>
                <a:ea typeface="+mn-ea"/>
              </a:rPr>
              <a:t>지속가능한</a:t>
            </a:r>
            <a:r>
              <a:rPr lang="ko-KR" altLang="en-US" sz="1100" dirty="0">
                <a:latin typeface="+mn-ea"/>
                <a:ea typeface="+mn-ea"/>
              </a:rPr>
              <a:t> 일자리 창출이 가능한 기업으로 발전시킬 목적으로 ‘</a:t>
            </a:r>
            <a:r>
              <a:rPr lang="ko-KR" altLang="en-US" sz="1100" dirty="0" err="1">
                <a:latin typeface="+mn-ea"/>
                <a:ea typeface="+mn-ea"/>
              </a:rPr>
              <a:t>사회적기업육성법</a:t>
            </a:r>
            <a:r>
              <a:rPr lang="ko-KR" altLang="en-US" sz="1100" dirty="0">
                <a:latin typeface="+mn-ea"/>
                <a:ea typeface="+mn-ea"/>
              </a:rPr>
              <a:t>’을 제정하였다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ko-KR" sz="1100" dirty="0">
                <a:latin typeface="+mn-ea"/>
                <a:ea typeface="+mn-ea"/>
              </a:rPr>
              <a:t>2003</a:t>
            </a:r>
            <a:r>
              <a:rPr lang="ko-KR" altLang="en-US" sz="1100" dirty="0">
                <a:latin typeface="+mn-ea"/>
                <a:ea typeface="+mn-ea"/>
              </a:rPr>
              <a:t>년부터 시행된 고용노동부의 사회적 일자리 사업은 ‘사회적으로 유용하지만 수익성 때문에 시장에서 충분히 공급되지 못하는 사회적 서비스 부문 일자리나 취약계층을 고용하여 창출되는 일자리’</a:t>
            </a:r>
            <a:r>
              <a:rPr lang="ko-KR" altLang="en-US" sz="1100" dirty="0" err="1">
                <a:latin typeface="+mn-ea"/>
                <a:ea typeface="+mn-ea"/>
              </a:rPr>
              <a:t>를</a:t>
            </a:r>
            <a:r>
              <a:rPr lang="ko-KR" altLang="en-US" sz="1100" dirty="0">
                <a:latin typeface="+mn-ea"/>
                <a:ea typeface="+mn-ea"/>
              </a:rPr>
              <a:t> 창출하는 사업이다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 사업은 주로 비영리 부문에 위탁하여 종사자의 인건비를 한시적으로 지원하는 방식으로 추진되었다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주된 사업 분야는 교육서비스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문화서비스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복지서비스 등 대인서비스 분야이며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주로 지역사회에 있는 시민단체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복지기관 등이 사업에 참여하였다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제도화 이후 사회적 일자리 사업체 중에 </a:t>
            </a:r>
            <a:r>
              <a:rPr lang="en-US" altLang="ko-KR" sz="1100" dirty="0">
                <a:latin typeface="+mn-ea"/>
                <a:ea typeface="+mn-ea"/>
              </a:rPr>
              <a:t>436</a:t>
            </a:r>
            <a:r>
              <a:rPr lang="ko-KR" altLang="en-US" sz="1100" dirty="0">
                <a:latin typeface="+mn-ea"/>
                <a:ea typeface="+mn-ea"/>
              </a:rPr>
              <a:t>개</a:t>
            </a:r>
            <a:r>
              <a:rPr lang="en-US" altLang="ko-KR" sz="1100" dirty="0">
                <a:latin typeface="+mn-ea"/>
                <a:ea typeface="+mn-ea"/>
              </a:rPr>
              <a:t>(2012</a:t>
            </a:r>
            <a:r>
              <a:rPr lang="ko-KR" altLang="en-US" sz="1100" dirty="0">
                <a:latin typeface="+mn-ea"/>
                <a:ea typeface="+mn-ea"/>
              </a:rPr>
              <a:t>년 </a:t>
            </a:r>
            <a:r>
              <a:rPr lang="en-US" altLang="ko-KR" sz="1100" dirty="0">
                <a:latin typeface="+mn-ea"/>
                <a:ea typeface="+mn-ea"/>
              </a:rPr>
              <a:t>7</a:t>
            </a:r>
            <a:r>
              <a:rPr lang="ko-KR" altLang="en-US" sz="1100" dirty="0">
                <a:latin typeface="+mn-ea"/>
                <a:ea typeface="+mn-ea"/>
              </a:rPr>
              <a:t>월 현재</a:t>
            </a:r>
            <a:r>
              <a:rPr lang="en-US" altLang="ko-KR" sz="1100" dirty="0">
                <a:latin typeface="+mn-ea"/>
                <a:ea typeface="+mn-ea"/>
              </a:rPr>
              <a:t>)</a:t>
            </a:r>
            <a:r>
              <a:rPr lang="ko-KR" altLang="en-US" sz="1100" dirty="0">
                <a:latin typeface="+mn-ea"/>
                <a:ea typeface="+mn-ea"/>
              </a:rPr>
              <a:t>가 사회적기업의 지위를 획득하였다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사회적 일자리 사업 부문은 제도화 이후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핵심 성장 동력이었다고 볼 수 있다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  <p:sp>
        <p:nvSpPr>
          <p:cNvPr id="69637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69638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69639" name="그룹 18"/>
          <p:cNvGrpSpPr>
            <a:grpSpLocks/>
          </p:cNvGrpSpPr>
          <p:nvPr/>
        </p:nvGrpSpPr>
        <p:grpSpPr bwMode="auto">
          <a:xfrm>
            <a:off x="220091" y="1158874"/>
            <a:ext cx="906018" cy="1012686"/>
            <a:chOff x="674441" y="7372392"/>
            <a:chExt cx="904897" cy="1014443"/>
          </a:xfrm>
        </p:grpSpPr>
        <p:sp>
          <p:nvSpPr>
            <p:cNvPr id="20" name="TextBox 19"/>
            <p:cNvSpPr txBox="1"/>
            <p:nvPr/>
          </p:nvSpPr>
          <p:spPr>
            <a:xfrm>
              <a:off x="674441" y="7677721"/>
              <a:ext cx="904897" cy="709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9646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28492950"/>
              </p:ext>
            </p:extLst>
          </p:nvPr>
        </p:nvGraphicFramePr>
        <p:xfrm>
          <a:off x="1312809" y="5394763"/>
          <a:ext cx="4946102" cy="1920488"/>
        </p:xfrm>
        <a:graphic>
          <a:graphicData uri="http://schemas.openxmlformats.org/drawingml/2006/table">
            <a:tbl>
              <a:tblPr/>
              <a:tblGrid>
                <a:gridCol w="4946102"/>
              </a:tblGrid>
              <a:tr h="1128713">
                <a:tc>
                  <a:txBody>
                    <a:bodyPr/>
                    <a:lstStyle/>
                    <a:p>
                      <a:pPr marL="82550" indent="-8255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사회적 일자리 사업체 중에서 인증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사회적기업으로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성장한 사례 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보육서비스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YMCA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지역 지부의 ‘아가야 사업단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전국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개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교육서비스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우리가만드는미래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서울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문화서비스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자빠르떼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서울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복지서비스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행복도시락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전국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18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개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급식서비스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장애인고용 분야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위캔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경기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쿠키제조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)’, ‘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핸인핸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인천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칫솔제조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)’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등</a:t>
                      </a:r>
                    </a:p>
                  </a:txBody>
                  <a:tcPr marL="55581" marR="55581" marT="15364" marB="15364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모서리가 둥근 직사각형 10"/>
          <p:cNvSpPr/>
          <p:nvPr/>
        </p:nvSpPr>
        <p:spPr bwMode="auto">
          <a:xfrm>
            <a:off x="1070006" y="1191266"/>
            <a:ext cx="5432393" cy="6801851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2B5E-23F8-4241-9DD2-7C04F8DC532A}" type="slidenum">
              <a:rPr lang="ko-KR" altLang="en-US"/>
              <a:pPr>
                <a:defRPr/>
              </a:pPr>
              <a:t>58</a:t>
            </a:fld>
            <a:endParaRPr lang="ko-KR" altLang="en-US" dirty="0"/>
          </a:p>
        </p:txBody>
      </p:sp>
      <p:sp>
        <p:nvSpPr>
          <p:cNvPr id="70660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70661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70662" name="그룹 18"/>
          <p:cNvGrpSpPr>
            <a:grpSpLocks/>
          </p:cNvGrpSpPr>
          <p:nvPr/>
        </p:nvGrpSpPr>
        <p:grpSpPr bwMode="auto">
          <a:xfrm>
            <a:off x="220091" y="1158874"/>
            <a:ext cx="906018" cy="1012686"/>
            <a:chOff x="674406" y="7372392"/>
            <a:chExt cx="904966" cy="1014443"/>
          </a:xfrm>
        </p:grpSpPr>
        <p:sp>
          <p:nvSpPr>
            <p:cNvPr id="20" name="TextBox 19"/>
            <p:cNvSpPr txBox="1"/>
            <p:nvPr/>
          </p:nvSpPr>
          <p:spPr>
            <a:xfrm>
              <a:off x="674406" y="7677721"/>
              <a:ext cx="904966" cy="709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0666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73023" y="1425112"/>
            <a:ext cx="5210315" cy="621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2007</a:t>
            </a:r>
            <a:r>
              <a:rPr lang="ko-KR" altLang="en-US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년 </a:t>
            </a:r>
            <a:r>
              <a:rPr lang="ko-KR" altLang="en-US" sz="1200" b="1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</a:t>
            </a:r>
            <a:r>
              <a:rPr lang="ko-KR" altLang="en-US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 제도화 이후</a:t>
            </a:r>
            <a:endParaRPr lang="ko-KR" altLang="en-US" sz="1200" b="1" dirty="0">
              <a:latin typeface="+mn-ea"/>
              <a:ea typeface="+mn-ea"/>
            </a:endParaRPr>
          </a:p>
          <a:p>
            <a:pPr latinLnBrk="0">
              <a:defRPr/>
            </a:pPr>
            <a:endParaRPr lang="en-US" altLang="ko-KR" sz="12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200" b="1" dirty="0">
                <a:latin typeface="+mn-ea"/>
                <a:ea typeface="+mn-ea"/>
              </a:rPr>
              <a:t>■ </a:t>
            </a:r>
            <a:r>
              <a:rPr lang="ko-KR" altLang="en-US" sz="1200" b="1" dirty="0" err="1">
                <a:latin typeface="+mn-ea"/>
                <a:ea typeface="+mn-ea"/>
              </a:rPr>
              <a:t>사회적기업의</a:t>
            </a:r>
            <a:r>
              <a:rPr lang="ko-KR" altLang="en-US" sz="1200" b="1" dirty="0">
                <a:latin typeface="+mn-ea"/>
                <a:ea typeface="+mn-ea"/>
              </a:rPr>
              <a:t> 확산과 사회적 경제의 인식기</a:t>
            </a:r>
            <a:r>
              <a:rPr lang="en-US" altLang="ko-KR" sz="1200" b="1" dirty="0">
                <a:latin typeface="+mn-ea"/>
                <a:ea typeface="+mn-ea"/>
              </a:rPr>
              <a:t>: 2007</a:t>
            </a:r>
            <a:r>
              <a:rPr lang="ko-KR" altLang="en-US" sz="1200" b="1" dirty="0">
                <a:latin typeface="+mn-ea"/>
                <a:ea typeface="+mn-ea"/>
              </a:rPr>
              <a:t>년 ∼ 현재</a:t>
            </a:r>
            <a:endParaRPr lang="en-US" altLang="ko-KR" sz="1200" b="1" dirty="0">
              <a:latin typeface="+mn-ea"/>
              <a:ea typeface="+mn-ea"/>
            </a:endParaRPr>
          </a:p>
          <a:p>
            <a:pPr latinLnBrk="0">
              <a:defRPr/>
            </a:pPr>
            <a:endParaRPr lang="en-US" altLang="ko-KR" sz="12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정부는 </a:t>
            </a:r>
            <a:r>
              <a:rPr lang="en-US" altLang="ko-KR" sz="1100" dirty="0">
                <a:latin typeface="+mn-ea"/>
                <a:ea typeface="+mn-ea"/>
              </a:rPr>
              <a:t>2007</a:t>
            </a:r>
            <a:r>
              <a:rPr lang="ko-KR" altLang="en-US" sz="1100" dirty="0">
                <a:latin typeface="+mn-ea"/>
                <a:ea typeface="+mn-ea"/>
              </a:rPr>
              <a:t>년 이후 </a:t>
            </a:r>
            <a:r>
              <a:rPr lang="ko-KR" altLang="en-US" sz="1100" dirty="0" err="1">
                <a:latin typeface="+mn-ea"/>
                <a:ea typeface="+mn-ea"/>
              </a:rPr>
              <a:t>사회적기업에</a:t>
            </a:r>
            <a:r>
              <a:rPr lang="ko-KR" altLang="en-US" sz="1100" dirty="0">
                <a:latin typeface="+mn-ea"/>
                <a:ea typeface="+mn-ea"/>
              </a:rPr>
              <a:t> 대한 인증과 더불어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발굴 및 성장 지원을 위해 직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간접적인 지원책을 시행하였다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직접 지원 정책으로 </a:t>
            </a:r>
            <a:r>
              <a:rPr lang="en-US" altLang="ko-KR" sz="1100" dirty="0">
                <a:latin typeface="+mn-ea"/>
                <a:ea typeface="+mn-ea"/>
              </a:rPr>
              <a:t>4</a:t>
            </a:r>
            <a:r>
              <a:rPr lang="ko-KR" altLang="en-US" sz="1100" dirty="0">
                <a:latin typeface="+mn-ea"/>
                <a:ea typeface="+mn-ea"/>
              </a:rPr>
              <a:t>대 보험료 지원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전문인력 </a:t>
            </a:r>
            <a:r>
              <a:rPr lang="ko-KR" altLang="en-US" sz="1100" dirty="0" err="1">
                <a:latin typeface="+mn-ea"/>
                <a:ea typeface="+mn-ea"/>
              </a:rPr>
              <a:t>인력비</a:t>
            </a:r>
            <a:r>
              <a:rPr lang="ko-KR" altLang="en-US" sz="1100" dirty="0">
                <a:latin typeface="+mn-ea"/>
                <a:ea typeface="+mn-ea"/>
              </a:rPr>
              <a:t> 지원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사회적 일자리 인건비 지원에 대한 우선 기회 부여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사업개발비 지원 등이 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간접 지원 정책으로 공공기관의 우선구매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컨설팅 등 경영지원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법인세 및 소득세의 감면 등이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여러 지원 정책 중에 사회적 일자리 사업을 통한 종사자 인건비 지원 정책이 민간이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제도로 진입하는 가장 강력한 유인 동기였을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지금까지 한국 </a:t>
            </a:r>
            <a:r>
              <a:rPr lang="ko-KR" altLang="en-US" sz="1100" dirty="0" err="1">
                <a:latin typeface="+mn-ea"/>
                <a:ea typeface="+mn-ea"/>
              </a:rPr>
              <a:t>사회적기업은</a:t>
            </a:r>
            <a:r>
              <a:rPr lang="ko-KR" altLang="en-US" sz="1100" dirty="0">
                <a:latin typeface="+mn-ea"/>
                <a:ea typeface="+mn-ea"/>
              </a:rPr>
              <a:t> 정부 정책을 배경으로 성장했다는 평가가 대체적인 견해이다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그 동안의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발전과정에서 드러난 몇 가지 주요 특징을 살펴본다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첫째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정부의 정책은 고용노동부 중심의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육성에서 </a:t>
            </a:r>
            <a:r>
              <a:rPr lang="ko-KR" altLang="en-US" sz="1100" dirty="0" err="1">
                <a:latin typeface="+mn-ea"/>
                <a:ea typeface="+mn-ea"/>
              </a:rPr>
              <a:t>범부처로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관련 육성 정책이 확산되었다</a:t>
            </a:r>
            <a:r>
              <a:rPr lang="en-US" altLang="ko-KR" sz="1100" dirty="0">
                <a:latin typeface="+mn-ea"/>
                <a:ea typeface="+mn-ea"/>
              </a:rPr>
              <a:t>. 2010</a:t>
            </a:r>
            <a:r>
              <a:rPr lang="ko-KR" altLang="en-US" sz="1100" dirty="0">
                <a:latin typeface="+mn-ea"/>
                <a:ea typeface="+mn-ea"/>
              </a:rPr>
              <a:t>년부터 행정안전부의 마을기업 육성정책이</a:t>
            </a:r>
            <a:r>
              <a:rPr lang="en-US" altLang="ko-KR" sz="1100" dirty="0">
                <a:latin typeface="+mn-ea"/>
                <a:ea typeface="+mn-ea"/>
              </a:rPr>
              <a:t>, 2012</a:t>
            </a:r>
            <a:r>
              <a:rPr lang="ko-KR" altLang="en-US" sz="1100" dirty="0">
                <a:latin typeface="+mn-ea"/>
                <a:ea typeface="+mn-ea"/>
              </a:rPr>
              <a:t>년부터 문화재청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교육부 등 부처 지정 예비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육성사업도 시행되고 있는 중이다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이미 존재했던 자활기업과 더불어 마을기업의 등장은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관련 부문의 다각적 확산이라는 의미를 담고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이러한 정책의 변화 과정에서 민간과 일부 </a:t>
            </a:r>
            <a:r>
              <a:rPr lang="ko-KR" altLang="en-US" sz="1100" dirty="0" err="1">
                <a:latin typeface="+mn-ea"/>
                <a:ea typeface="+mn-ea"/>
              </a:rPr>
              <a:t>지자체는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범사회적기업</a:t>
            </a:r>
            <a:r>
              <a:rPr lang="ko-KR" altLang="en-US" sz="1100" dirty="0">
                <a:latin typeface="+mn-ea"/>
                <a:ea typeface="+mn-ea"/>
              </a:rPr>
              <a:t> 조직을 포괄하는 의미로 ‘사회적 경제’의 개념을 수용하게 된다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둘째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지방정부의 능동적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육성 노력으로 지역사회 </a:t>
            </a:r>
            <a:r>
              <a:rPr lang="ko-KR" altLang="en-US" sz="1100" dirty="0" err="1">
                <a:latin typeface="+mn-ea"/>
                <a:ea typeface="+mn-ea"/>
              </a:rPr>
              <a:t>기반형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사회적기업이</a:t>
            </a:r>
            <a:r>
              <a:rPr lang="ko-KR" altLang="en-US" sz="1100" dirty="0">
                <a:latin typeface="+mn-ea"/>
                <a:ea typeface="+mn-ea"/>
              </a:rPr>
              <a:t> 확산되고 있다</a:t>
            </a:r>
            <a:r>
              <a:rPr lang="en-US" altLang="ko-KR" sz="1100" dirty="0">
                <a:latin typeface="+mn-ea"/>
                <a:ea typeface="+mn-ea"/>
              </a:rPr>
              <a:t>. 2010</a:t>
            </a:r>
            <a:r>
              <a:rPr lang="ko-KR" altLang="en-US" sz="1100" dirty="0">
                <a:latin typeface="+mn-ea"/>
                <a:ea typeface="+mn-ea"/>
              </a:rPr>
              <a:t>년 들어 주무부서인 고용노동부는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지원 정책의 지방화를 추진하였다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이에 따라 ‘</a:t>
            </a:r>
            <a:r>
              <a:rPr lang="ko-KR" altLang="en-US" sz="1100" dirty="0" err="1">
                <a:latin typeface="+mn-ea"/>
                <a:ea typeface="+mn-ea"/>
              </a:rPr>
              <a:t>지역형</a:t>
            </a:r>
            <a:r>
              <a:rPr lang="ko-KR" altLang="en-US" sz="1100" dirty="0">
                <a:latin typeface="+mn-ea"/>
                <a:ea typeface="+mn-ea"/>
              </a:rPr>
              <a:t> 예비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일자리 창출 사업’이 시행되었고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그에 대한 지정 권한이 </a:t>
            </a:r>
            <a:r>
              <a:rPr lang="ko-KR" altLang="en-US" sz="1100" dirty="0" err="1">
                <a:latin typeface="+mn-ea"/>
                <a:ea typeface="+mn-ea"/>
              </a:rPr>
              <a:t>광역지자체에</a:t>
            </a:r>
            <a:r>
              <a:rPr lang="ko-KR" altLang="en-US" sz="1100" dirty="0">
                <a:latin typeface="+mn-ea"/>
                <a:ea typeface="+mn-ea"/>
              </a:rPr>
              <a:t> 위임되었다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이 사업에 대하여 지자체가 지정하고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지원 대상으로 선정하는 </a:t>
            </a:r>
            <a:r>
              <a:rPr lang="ko-KR" altLang="en-US" sz="1100" dirty="0" err="1">
                <a:latin typeface="+mn-ea"/>
                <a:ea typeface="+mn-ea"/>
              </a:rPr>
              <a:t>사회적기업이</a:t>
            </a:r>
            <a:r>
              <a:rPr lang="ko-KR" altLang="en-US" sz="1100" dirty="0">
                <a:latin typeface="+mn-ea"/>
                <a:ea typeface="+mn-ea"/>
              </a:rPr>
              <a:t> ‘</a:t>
            </a:r>
            <a:r>
              <a:rPr lang="ko-KR" altLang="en-US" sz="1100" dirty="0" err="1">
                <a:latin typeface="+mn-ea"/>
                <a:ea typeface="+mn-ea"/>
              </a:rPr>
              <a:t>지역형</a:t>
            </a:r>
            <a:r>
              <a:rPr lang="ko-KR" altLang="en-US" sz="1100" dirty="0">
                <a:latin typeface="+mn-ea"/>
                <a:ea typeface="+mn-ea"/>
              </a:rPr>
              <a:t> 예비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’이다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1070006" y="1191266"/>
            <a:ext cx="5432393" cy="7038334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9F1869-3E30-4860-92BE-16FC6DF6F6C8}" type="slidenum">
              <a:rPr lang="ko-KR" altLang="en-US"/>
              <a:pPr>
                <a:defRPr/>
              </a:pPr>
              <a:t>59</a:t>
            </a:fld>
            <a:endParaRPr lang="ko-KR" altLang="en-US" dirty="0"/>
          </a:p>
        </p:txBody>
      </p:sp>
      <p:sp>
        <p:nvSpPr>
          <p:cNvPr id="71684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71685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71686" name="그룹 18"/>
          <p:cNvGrpSpPr>
            <a:grpSpLocks/>
          </p:cNvGrpSpPr>
          <p:nvPr/>
        </p:nvGrpSpPr>
        <p:grpSpPr bwMode="auto">
          <a:xfrm>
            <a:off x="220091" y="1158874"/>
            <a:ext cx="906018" cy="1012686"/>
            <a:chOff x="674406" y="7372392"/>
            <a:chExt cx="904966" cy="1014443"/>
          </a:xfrm>
        </p:grpSpPr>
        <p:sp>
          <p:nvSpPr>
            <p:cNvPr id="20" name="TextBox 19"/>
            <p:cNvSpPr txBox="1"/>
            <p:nvPr/>
          </p:nvSpPr>
          <p:spPr>
            <a:xfrm>
              <a:off x="674406" y="7677721"/>
              <a:ext cx="904966" cy="709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1695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245476" y="1425112"/>
            <a:ext cx="5137862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한편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이 과정에서 지방정부의 독자적인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육성 노력도 병행되고 있다는 점은 주목할 만하다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. 2010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년 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7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월에 출범한 민선 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5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기 지방정부 중에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사회적기업의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육성을 중요한 정책 과제로 설정하거나 독자적으로 기초지자체형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사회적기업을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지정하여 육성 및 지원하는 사례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(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서울 구로구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경기 부천시 등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) 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등도 다수 확인되고 있다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. 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이러한 흐름들이 확산되면서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지역형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예비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사회적기업이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전국의 모든 지역에서 확산되었고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, 2012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년 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9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월 기준으로 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1,522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개가 있다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셋째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사회적기업이</a:t>
            </a:r>
            <a:r>
              <a:rPr lang="ko-KR" altLang="en-US" sz="1100" dirty="0" smtClean="0">
                <a:latin typeface="+mn-ea"/>
                <a:ea typeface="+mn-ea"/>
              </a:rPr>
              <a:t> 확산됨에 따라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사회적기업가를</a:t>
            </a:r>
            <a:r>
              <a:rPr lang="ko-KR" altLang="en-US" sz="1100" dirty="0" smtClean="0">
                <a:latin typeface="+mn-ea"/>
                <a:ea typeface="+mn-ea"/>
              </a:rPr>
              <a:t> 교육하거나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사회적기업의</a:t>
            </a:r>
            <a:r>
              <a:rPr lang="ko-KR" altLang="en-US" sz="1100" dirty="0" smtClean="0">
                <a:latin typeface="+mn-ea"/>
                <a:ea typeface="+mn-ea"/>
              </a:rPr>
              <a:t> 창업을 지원하고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사회적기업에</a:t>
            </a:r>
            <a:r>
              <a:rPr lang="ko-KR" altLang="en-US" sz="1100" dirty="0" smtClean="0">
                <a:latin typeface="+mn-ea"/>
                <a:ea typeface="+mn-ea"/>
              </a:rPr>
              <a:t> 대한 설립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경영 등의 지원 서비스를 제공하는 등 다양한 목적과 형태의 전문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</a:t>
            </a:r>
            <a:r>
              <a:rPr lang="ko-KR" altLang="en-US" sz="1100" dirty="0" smtClean="0">
                <a:latin typeface="+mn-ea"/>
                <a:ea typeface="+mn-ea"/>
              </a:rPr>
              <a:t> 지원 조직이 성장하고 있는 중이다</a:t>
            </a:r>
            <a:r>
              <a:rPr lang="en-US" altLang="ko-KR" sz="1100" dirty="0" smtClean="0">
                <a:latin typeface="+mn-ea"/>
                <a:ea typeface="+mn-ea"/>
              </a:rPr>
              <a:t>. </a:t>
            </a:r>
            <a:r>
              <a:rPr lang="ko-KR" altLang="en-US" sz="1100" dirty="0" smtClean="0">
                <a:latin typeface="+mn-ea"/>
                <a:ea typeface="+mn-ea"/>
              </a:rPr>
              <a:t>또 다른 한편으로 정부는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사회적기업에</a:t>
            </a:r>
            <a:r>
              <a:rPr lang="ko-KR" altLang="en-US" sz="1100" dirty="0" smtClean="0">
                <a:latin typeface="+mn-ea"/>
                <a:ea typeface="+mn-ea"/>
              </a:rPr>
              <a:t> 대한 상시 인증 업무를 지원하고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사회적기업과</a:t>
            </a:r>
            <a:r>
              <a:rPr lang="ko-KR" altLang="en-US" sz="1100" dirty="0" smtClean="0">
                <a:latin typeface="+mn-ea"/>
                <a:ea typeface="+mn-ea"/>
              </a:rPr>
              <a:t> 관련된 경영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교육 등 다양한 지원서비스를 제공할 목적으로 중앙에 </a:t>
            </a:r>
            <a:r>
              <a:rPr lang="ko-KR" altLang="en-US" sz="1100" dirty="0" err="1" smtClean="0">
                <a:latin typeface="+mn-ea"/>
                <a:ea typeface="+mn-ea"/>
              </a:rPr>
              <a:t>한국사회적기업진흥원을</a:t>
            </a:r>
            <a:r>
              <a:rPr lang="ko-KR" altLang="en-US" sz="1100" dirty="0" smtClean="0">
                <a:latin typeface="+mn-ea"/>
                <a:ea typeface="+mn-ea"/>
              </a:rPr>
              <a:t> 설립하였고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지역에는 </a:t>
            </a:r>
            <a:r>
              <a:rPr lang="ko-KR" altLang="en-US" sz="1100" dirty="0" err="1" smtClean="0">
                <a:latin typeface="+mn-ea"/>
                <a:ea typeface="+mn-ea"/>
              </a:rPr>
              <a:t>권역별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사회적기업지원센터를</a:t>
            </a:r>
            <a:r>
              <a:rPr lang="ko-KR" altLang="en-US" sz="1100" dirty="0" smtClean="0">
                <a:latin typeface="+mn-ea"/>
                <a:ea typeface="+mn-ea"/>
              </a:rPr>
              <a:t> 민간에 위탁하는 방식으로 설치</a:t>
            </a:r>
            <a:r>
              <a:rPr lang="en-US" altLang="ko-KR" sz="1100" dirty="0" smtClean="0">
                <a:latin typeface="+mn-ea"/>
                <a:ea typeface="+mn-ea"/>
              </a:rPr>
              <a:t>·</a:t>
            </a:r>
            <a:r>
              <a:rPr lang="ko-KR" altLang="en-US" sz="1100" dirty="0" smtClean="0">
                <a:latin typeface="+mn-ea"/>
                <a:ea typeface="+mn-ea"/>
              </a:rPr>
              <a:t>운영하고 있다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  <a:endParaRPr lang="en-US" altLang="ko-KR" sz="1100" dirty="0">
              <a:latin typeface="+mn-ea"/>
              <a:ea typeface="+mn-ea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21821225"/>
              </p:ext>
            </p:extLst>
          </p:nvPr>
        </p:nvGraphicFramePr>
        <p:xfrm>
          <a:off x="1245477" y="4758780"/>
          <a:ext cx="5137862" cy="1036540"/>
        </p:xfrm>
        <a:graphic>
          <a:graphicData uri="http://schemas.openxmlformats.org/drawingml/2006/table">
            <a:tbl>
              <a:tblPr/>
              <a:tblGrid>
                <a:gridCol w="5137862"/>
              </a:tblGrid>
              <a:tr h="847725">
                <a:tc>
                  <a:txBody>
                    <a:bodyPr/>
                    <a:lstStyle/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지원 조직들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전국차원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한국사회적기업협의회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함께일하는재단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사회투자지원재단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br>
                        <a:rPr lang="en-US" altLang="ko-KR" sz="1100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           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사회연대은행 등</a:t>
                      </a:r>
                    </a:p>
                    <a:p>
                      <a:pPr marL="82550" indent="-82550">
                        <a:lnSpc>
                          <a:spcPct val="150000"/>
                        </a:lnSpc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지역차원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광역지자체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단위나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기초지자체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단위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사회적기업지원센터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등</a:t>
                      </a:r>
                    </a:p>
                  </a:txBody>
                  <a:tcPr marL="55581" marR="55581" marT="15350" marB="15350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45477" y="5979144"/>
            <a:ext cx="5137862" cy="2094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latin typeface="+mn-ea"/>
                <a:ea typeface="+mn-ea"/>
              </a:rPr>
              <a:t>넷째</a:t>
            </a:r>
            <a:r>
              <a:rPr lang="en-US" altLang="ko-KR" sz="1100" dirty="0">
                <a:latin typeface="+mn-ea"/>
                <a:ea typeface="+mn-ea"/>
              </a:rPr>
              <a:t>, 2012</a:t>
            </a:r>
            <a:r>
              <a:rPr lang="ko-KR" altLang="en-US" sz="1100" dirty="0">
                <a:latin typeface="+mn-ea"/>
                <a:ea typeface="+mn-ea"/>
              </a:rPr>
              <a:t>년 이후 일부 민간과 지방정부 차원에서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관련된 활동과 정책이 사회적 경제로 수렴되는 현상이 확산되고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 err="1">
                <a:latin typeface="+mn-ea"/>
                <a:ea typeface="+mn-ea"/>
              </a:rPr>
              <a:t>사회적기업을</a:t>
            </a:r>
            <a:r>
              <a:rPr lang="ko-KR" altLang="en-US" sz="1100" dirty="0">
                <a:latin typeface="+mn-ea"/>
                <a:ea typeface="+mn-ea"/>
              </a:rPr>
              <a:t> 위시하여 마을기업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자활기업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 등 </a:t>
            </a:r>
            <a:r>
              <a:rPr lang="ko-KR" altLang="en-US" sz="1100" dirty="0" err="1">
                <a:latin typeface="+mn-ea"/>
                <a:ea typeface="+mn-ea"/>
              </a:rPr>
              <a:t>사회적기업과</a:t>
            </a:r>
            <a:r>
              <a:rPr lang="ko-KR" altLang="en-US" sz="1100" dirty="0">
                <a:latin typeface="+mn-ea"/>
                <a:ea typeface="+mn-ea"/>
              </a:rPr>
              <a:t> 관련된 조직들이 다양화되고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제도적으로 </a:t>
            </a:r>
            <a:r>
              <a:rPr lang="ko-KR" altLang="en-US" sz="1100" dirty="0" err="1">
                <a:latin typeface="+mn-ea"/>
                <a:ea typeface="+mn-ea"/>
              </a:rPr>
              <a:t>사회적기업육성법과</a:t>
            </a:r>
            <a:r>
              <a:rPr lang="ko-KR" altLang="en-US" sz="1100" dirty="0">
                <a:latin typeface="+mn-ea"/>
                <a:ea typeface="+mn-ea"/>
              </a:rPr>
              <a:t> 협동조합기본법이 공존하게 되는 상황에서 </a:t>
            </a:r>
            <a:r>
              <a:rPr lang="ko-KR" altLang="en-US" sz="1100" dirty="0" err="1">
                <a:latin typeface="+mn-ea"/>
                <a:ea typeface="+mn-ea"/>
              </a:rPr>
              <a:t>사회적기업과</a:t>
            </a:r>
            <a:r>
              <a:rPr lang="ko-KR" altLang="en-US" sz="1100" dirty="0">
                <a:latin typeface="+mn-ea"/>
                <a:ea typeface="+mn-ea"/>
              </a:rPr>
              <a:t> 관련된 실천과 정책이 ‘사회적 경제’</a:t>
            </a:r>
            <a:r>
              <a:rPr lang="ko-KR" altLang="en-US" sz="1100" dirty="0" err="1">
                <a:latin typeface="+mn-ea"/>
                <a:ea typeface="+mn-ea"/>
              </a:rPr>
              <a:t>로</a:t>
            </a:r>
            <a:r>
              <a:rPr lang="ko-KR" altLang="en-US" sz="1100" dirty="0">
                <a:latin typeface="+mn-ea"/>
                <a:ea typeface="+mn-ea"/>
              </a:rPr>
              <a:t> 수렴되고 있는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예컨대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전북지역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금천지역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부천지역 등 민간 차원에서 ‘사회적 경제 네트워크’가 자발적으로 조직되고 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충청남도와 서울특별시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도봉구 등 </a:t>
            </a:r>
            <a:r>
              <a:rPr lang="ko-KR" altLang="en-US" sz="1100" dirty="0" err="1">
                <a:latin typeface="+mn-ea"/>
                <a:ea typeface="+mn-ea"/>
              </a:rPr>
              <a:t>광역지자체와</a:t>
            </a: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err="1">
                <a:latin typeface="+mn-ea"/>
                <a:ea typeface="+mn-ea"/>
              </a:rPr>
              <a:t>기초지자체</a:t>
            </a:r>
            <a:r>
              <a:rPr lang="ko-KR" altLang="en-US" sz="1100" dirty="0">
                <a:latin typeface="+mn-ea"/>
                <a:ea typeface="+mn-ea"/>
              </a:rPr>
              <a:t> 중에서도 기존의 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관련 정책들을 ‘사회적 경제’</a:t>
            </a:r>
            <a:r>
              <a:rPr lang="ko-KR" altLang="en-US" sz="1100" dirty="0" err="1">
                <a:latin typeface="+mn-ea"/>
                <a:ea typeface="+mn-ea"/>
              </a:rPr>
              <a:t>로</a:t>
            </a:r>
            <a:r>
              <a:rPr lang="ko-KR" altLang="en-US" sz="1100" dirty="0">
                <a:latin typeface="+mn-ea"/>
                <a:ea typeface="+mn-ea"/>
              </a:rPr>
              <a:t> 수렴하는 사례가 다수 확인되고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9FDD42-83EA-4DFA-AC78-FAA038A66261}" type="slidenum">
              <a:rPr lang="ko-KR" altLang="en-US"/>
              <a:pPr>
                <a:defRPr/>
              </a:pPr>
              <a:t>6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800225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9461" name="Content Placeholder 2"/>
          <p:cNvSpPr txBox="1">
            <a:spLocks/>
          </p:cNvSpPr>
          <p:nvPr/>
        </p:nvSpPr>
        <p:spPr bwMode="auto">
          <a:xfrm>
            <a:off x="509588" y="1782763"/>
            <a:ext cx="58451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lvl="0" latinLnBrk="0">
              <a:buFont typeface="+mj-lt"/>
              <a:buAutoNum type="arabicPeriod"/>
              <a:defRPr/>
            </a:pPr>
            <a:r>
              <a:rPr lang="ko-KR" altLang="en-US" sz="1400" dirty="0"/>
              <a:t>중간지원기관 활동가 과정의 개요를 설명할 수 있다</a:t>
            </a:r>
            <a:r>
              <a:rPr lang="en-US" altLang="ko-KR" sz="1400" dirty="0"/>
              <a:t>.</a:t>
            </a:r>
            <a:r>
              <a:rPr kumimoji="0" lang="en-US" altLang="ko-KR" sz="1400" dirty="0"/>
              <a:t> </a:t>
            </a:r>
          </a:p>
          <a:p>
            <a:pPr lvl="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dirty="0"/>
              <a:t>중간지원기관 활동가란 어떤 사람인지에 대해 설명할 수 있다</a:t>
            </a:r>
            <a:r>
              <a:rPr kumimoji="0" lang="en-US" altLang="ko-KR" sz="1400" dirty="0"/>
              <a:t>.</a:t>
            </a:r>
          </a:p>
          <a:p>
            <a:pPr lvl="0" defTabSz="914400" eaLnBrk="1" fontAlgn="auto" latinLnBrk="0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ko-KR" altLang="en-US" sz="1400" dirty="0" err="1"/>
              <a:t>사회적경제의</a:t>
            </a:r>
            <a:r>
              <a:rPr lang="ko-KR" altLang="en-US" sz="1400" dirty="0"/>
              <a:t> 의의와 현황에 대해 설명할 수 있다</a:t>
            </a:r>
            <a:r>
              <a:rPr lang="en-US" altLang="ko-KR" sz="1400" dirty="0"/>
              <a:t>.</a:t>
            </a:r>
            <a:endParaRPr kumimoji="0" lang="en-US" altLang="ko-KR" sz="1400" dirty="0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9464" name="Content Placeholder 2"/>
          <p:cNvSpPr txBox="1">
            <a:spLocks/>
          </p:cNvSpPr>
          <p:nvPr/>
        </p:nvSpPr>
        <p:spPr bwMode="auto">
          <a:xfrm>
            <a:off x="509588" y="3822700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lvl="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ko-KR" altLang="en-US" sz="1400" dirty="0"/>
              <a:t>중간지원기관 활동가 과정 개요</a:t>
            </a:r>
            <a:endParaRPr lang="en-US" altLang="ko-KR" sz="1400" dirty="0"/>
          </a:p>
          <a:p>
            <a:pPr lvl="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ko-KR" altLang="en-US" sz="1400" dirty="0"/>
              <a:t>중간지원기관 활동가 이해</a:t>
            </a:r>
            <a:endParaRPr lang="en-US" altLang="ko-KR" sz="1400" dirty="0"/>
          </a:p>
          <a:p>
            <a:pPr lvl="0" defTabSz="91440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ko-KR" altLang="en-US" sz="1400" dirty="0" err="1"/>
              <a:t>사회적경제의</a:t>
            </a:r>
            <a:r>
              <a:rPr lang="ko-KR" altLang="en-US" sz="1400" dirty="0"/>
              <a:t> 의의와 현황</a:t>
            </a:r>
            <a:endParaRPr lang="en-US" altLang="ko-KR" sz="1400" dirty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284162" y="5555456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19468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3106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/>
              <a:t>오늘 학습목표와 학습내용은 아래와 같습니다</a:t>
            </a:r>
            <a:r>
              <a:rPr lang="en-US" altLang="ko-KR" sz="1200"/>
              <a:t>. </a:t>
            </a:r>
            <a:endParaRPr lang="ko-KR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모서리가 둥근 직사각형 10"/>
          <p:cNvSpPr/>
          <p:nvPr/>
        </p:nvSpPr>
        <p:spPr bwMode="auto">
          <a:xfrm>
            <a:off x="1070006" y="1191266"/>
            <a:ext cx="5432393" cy="6344651"/>
          </a:xfrm>
          <a:prstGeom prst="roundRect">
            <a:avLst>
              <a:gd name="adj" fmla="val 2665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한국의 사회적 </a:t>
            </a:r>
            <a:r>
              <a:rPr lang="ko-KR" altLang="en-US" dirty="0"/>
              <a:t>경제 운동의 사상과 실천</a:t>
            </a:r>
            <a:endParaRPr dirty="0" smtClean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B1C9-9A77-4287-87AF-709A39CCD1EB}" type="slidenum">
              <a:rPr lang="ko-KR" altLang="en-US"/>
              <a:pPr>
                <a:defRPr/>
              </a:pPr>
              <a:t>60</a:t>
            </a:fld>
            <a:endParaRPr lang="ko-KR" altLang="en-US" dirty="0"/>
          </a:p>
        </p:txBody>
      </p:sp>
      <p:sp>
        <p:nvSpPr>
          <p:cNvPr id="72708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sp>
        <p:nvSpPr>
          <p:cNvPr id="72709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ea typeface="굴림" pitchFamily="50" charset="-127"/>
            </a:endParaRPr>
          </a:p>
        </p:txBody>
      </p:sp>
      <p:grpSp>
        <p:nvGrpSpPr>
          <p:cNvPr id="72710" name="그룹 18"/>
          <p:cNvGrpSpPr>
            <a:grpSpLocks/>
          </p:cNvGrpSpPr>
          <p:nvPr/>
        </p:nvGrpSpPr>
        <p:grpSpPr bwMode="auto">
          <a:xfrm>
            <a:off x="220091" y="1158874"/>
            <a:ext cx="906018" cy="1012686"/>
            <a:chOff x="674406" y="7372392"/>
            <a:chExt cx="904966" cy="1014443"/>
          </a:xfrm>
        </p:grpSpPr>
        <p:sp>
          <p:nvSpPr>
            <p:cNvPr id="20" name="TextBox 19"/>
            <p:cNvSpPr txBox="1"/>
            <p:nvPr/>
          </p:nvSpPr>
          <p:spPr>
            <a:xfrm>
              <a:off x="674406" y="7677721"/>
              <a:ext cx="904966" cy="709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한국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사회적경제의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사상과 실천의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2714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41875" y="1377814"/>
            <a:ext cx="525722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이러한 경향은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사회적기업가들과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관련 정책 주체들이 </a:t>
            </a:r>
            <a:r>
              <a:rPr lang="ko-KR" altLang="en-US" sz="1100" dirty="0" err="1">
                <a:solidFill>
                  <a:prstClr val="black"/>
                </a:solidFill>
                <a:latin typeface="서울남산체 M"/>
                <a:ea typeface="서울남산체 M"/>
              </a:rPr>
              <a:t>사회적기업의</a:t>
            </a:r>
            <a:r>
              <a:rPr lang="ko-KR" altLang="en-US" sz="1100" dirty="0">
                <a:solidFill>
                  <a:prstClr val="black"/>
                </a:solidFill>
                <a:latin typeface="서울남산체 M"/>
                <a:ea typeface="서울남산체 M"/>
              </a:rPr>
              <a:t> 울타리를 넘어 지역사회의 사회적 경제 조직들과의 폭넓은 협력과 네트워킹을 통해 그것의 잠재력을 사회적 목적의 경제로 확산해야 한다는 자기 인식의 결과로 이해할 수 있다</a:t>
            </a:r>
            <a:r>
              <a:rPr lang="en-US" altLang="ko-KR" sz="1100" dirty="0">
                <a:solidFill>
                  <a:prstClr val="black"/>
                </a:solidFill>
                <a:latin typeface="서울남산체 M"/>
                <a:ea typeface="서울남산체 M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다섯째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협동조합의 제도화에 따라 다양한 목적 및 형태의 사회적 경제 조직이 더욱 확산될 전망이다</a:t>
            </a:r>
            <a:r>
              <a:rPr lang="en-US" altLang="ko-KR" sz="1100" dirty="0" smtClean="0">
                <a:latin typeface="+mn-ea"/>
                <a:ea typeface="+mn-ea"/>
              </a:rPr>
              <a:t>. 2012</a:t>
            </a:r>
            <a:r>
              <a:rPr lang="ko-KR" altLang="en-US" sz="1100" dirty="0" smtClean="0">
                <a:latin typeface="+mn-ea"/>
                <a:ea typeface="+mn-ea"/>
              </a:rPr>
              <a:t>년 </a:t>
            </a:r>
            <a:r>
              <a:rPr lang="en-US" altLang="ko-KR" sz="1100" dirty="0" smtClean="0">
                <a:latin typeface="+mn-ea"/>
                <a:ea typeface="+mn-ea"/>
              </a:rPr>
              <a:t>12</a:t>
            </a:r>
            <a:r>
              <a:rPr lang="ko-KR" altLang="en-US" sz="1100" dirty="0" smtClean="0">
                <a:latin typeface="+mn-ea"/>
                <a:ea typeface="+mn-ea"/>
              </a:rPr>
              <a:t>월에 시행될 협동조합기본법은 협동조합의 보편적 설립을 보장하는 제도라는 의의가 있다</a:t>
            </a:r>
            <a:r>
              <a:rPr lang="en-US" altLang="ko-KR" sz="1100" dirty="0" smtClean="0">
                <a:latin typeface="+mn-ea"/>
                <a:ea typeface="+mn-ea"/>
              </a:rPr>
              <a:t>. </a:t>
            </a:r>
            <a:r>
              <a:rPr lang="ko-KR" altLang="en-US" sz="1100" dirty="0" smtClean="0">
                <a:latin typeface="+mn-ea"/>
                <a:ea typeface="+mn-ea"/>
              </a:rPr>
              <a:t>협동조합기본법은 일반 협동조합과 사회적 협동조합의 설립을 규정하고 있는데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이에 따라 공동체의 이익과 사회적 목적을 지향하는 노동자 협동조합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사회적 협동조합 등이 확산될 전망이다</a:t>
            </a:r>
            <a:r>
              <a:rPr lang="en-US" altLang="ko-KR" sz="1100" dirty="0" smtClean="0">
                <a:latin typeface="+mn-ea"/>
                <a:ea typeface="+mn-ea"/>
              </a:rPr>
              <a:t>. </a:t>
            </a:r>
            <a:r>
              <a:rPr lang="ko-KR" altLang="en-US" sz="1100" dirty="0" smtClean="0">
                <a:latin typeface="+mn-ea"/>
                <a:ea typeface="+mn-ea"/>
              </a:rPr>
              <a:t>또한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기존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</a:t>
            </a:r>
            <a:r>
              <a:rPr lang="ko-KR" altLang="en-US" sz="1100" dirty="0" smtClean="0">
                <a:latin typeface="+mn-ea"/>
                <a:ea typeface="+mn-ea"/>
              </a:rPr>
              <a:t> 중에도 협동조합기본법의 시행을 앞두고 이미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사회적기업으로의</a:t>
            </a:r>
            <a:r>
              <a:rPr lang="ko-KR" altLang="en-US" sz="1100" dirty="0" smtClean="0">
                <a:latin typeface="+mn-ea"/>
                <a:ea typeface="+mn-ea"/>
              </a:rPr>
              <a:t> 전환을 준비하는 경우가 다수 있고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여러 지역에서 일반 시민과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사회적기업가</a:t>
            </a:r>
            <a:r>
              <a:rPr lang="ko-KR" altLang="en-US" sz="1100" dirty="0" smtClean="0">
                <a:latin typeface="+mn-ea"/>
                <a:ea typeface="+mn-ea"/>
              </a:rPr>
              <a:t> 등을 위한 협동조합과 관련된 교육 프로그램이 최근 확산되는 추세이다</a:t>
            </a:r>
            <a:r>
              <a:rPr lang="en-US" altLang="ko-KR" sz="1100" dirty="0" smtClean="0">
                <a:latin typeface="+mn-ea"/>
                <a:ea typeface="+mn-ea"/>
              </a:rPr>
              <a:t>. </a:t>
            </a: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100" dirty="0">
              <a:latin typeface="+mn-ea"/>
              <a:ea typeface="+mn-ea"/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제도화 이후 지금까지 한국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발전은 정부의 정책적 이니셔티브</a:t>
            </a:r>
            <a:r>
              <a:rPr lang="en-US" altLang="ko-KR" sz="1100" dirty="0">
                <a:latin typeface="+mn-ea"/>
                <a:ea typeface="+mn-ea"/>
              </a:rPr>
              <a:t>(initiatives)</a:t>
            </a:r>
            <a:r>
              <a:rPr lang="ko-KR" altLang="en-US" sz="1100" dirty="0">
                <a:latin typeface="+mn-ea"/>
                <a:ea typeface="+mn-ea"/>
              </a:rPr>
              <a:t>에 의해 주도되는 과정이었지만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다양한 부문의 민간 주체들의 사회변화와 사회혁신을 위한 역동적 실천도 무시해서는 안 될 것이다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제도화 이후 지난 </a:t>
            </a:r>
            <a:r>
              <a:rPr lang="en-US" altLang="ko-KR" sz="1100" dirty="0">
                <a:latin typeface="+mn-ea"/>
                <a:ea typeface="+mn-ea"/>
              </a:rPr>
              <a:t>5</a:t>
            </a:r>
            <a:r>
              <a:rPr lang="ko-KR" altLang="en-US" sz="1100" dirty="0">
                <a:latin typeface="+mn-ea"/>
                <a:ea typeface="+mn-ea"/>
              </a:rPr>
              <a:t>년 동안에 정부와 민간은 </a:t>
            </a:r>
            <a:r>
              <a:rPr lang="ko-KR" altLang="en-US" sz="1100" dirty="0" err="1">
                <a:latin typeface="+mn-ea"/>
                <a:ea typeface="+mn-ea"/>
              </a:rPr>
              <a:t>사회적기업이</a:t>
            </a:r>
            <a:r>
              <a:rPr lang="ko-KR" altLang="en-US" sz="1100" dirty="0">
                <a:latin typeface="+mn-ea"/>
                <a:ea typeface="+mn-ea"/>
              </a:rPr>
              <a:t> ‘취약계층의 일자리 창출’을 넘어 사회서비스의 공급과 지역재생 등 사회통합에 대한 상당한 잠재력을 갖고 있음을 실체적으로 경험하고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정책과 실천 양 측면에서 각각의 주체들은 마을기업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자활기업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협동조합 등도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범주로 수용하고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그것들을 ‘사회적 경제’</a:t>
            </a:r>
            <a:r>
              <a:rPr lang="ko-KR" altLang="en-US" sz="1100" dirty="0" err="1">
                <a:latin typeface="+mn-ea"/>
                <a:ea typeface="+mn-ea"/>
              </a:rPr>
              <a:t>로</a:t>
            </a:r>
            <a:r>
              <a:rPr lang="ko-KR" altLang="en-US" sz="1100" dirty="0">
                <a:latin typeface="+mn-ea"/>
                <a:ea typeface="+mn-ea"/>
              </a:rPr>
              <a:t> 수렴하고 있으며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이러한 흐름은 일부에 국한된 것이 아니라 거의 전국적인 양상으로 퍼지고 있다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제도화 이후 한국 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발전 과정은 ‘</a:t>
            </a:r>
            <a:r>
              <a:rPr lang="ko-KR" altLang="en-US" sz="1100" dirty="0" err="1">
                <a:latin typeface="+mn-ea"/>
                <a:ea typeface="+mn-ea"/>
              </a:rPr>
              <a:t>사회적기업의</a:t>
            </a:r>
            <a:r>
              <a:rPr lang="ko-KR" altLang="en-US" sz="1100" dirty="0">
                <a:latin typeface="+mn-ea"/>
                <a:ea typeface="+mn-ea"/>
              </a:rPr>
              <a:t> 역동적 확산과 사회적 경제의 인식기’</a:t>
            </a:r>
            <a:r>
              <a:rPr lang="ko-KR" altLang="en-US" sz="1100" dirty="0" err="1">
                <a:latin typeface="+mn-ea"/>
                <a:ea typeface="+mn-ea"/>
              </a:rPr>
              <a:t>로</a:t>
            </a:r>
            <a:r>
              <a:rPr lang="ko-KR" altLang="en-US" sz="1100" dirty="0">
                <a:latin typeface="+mn-ea"/>
                <a:ea typeface="+mn-ea"/>
              </a:rPr>
              <a:t> 볼 수 있으며</a:t>
            </a:r>
            <a:r>
              <a:rPr lang="en-US" altLang="ko-KR" sz="1100" dirty="0">
                <a:latin typeface="+mn-ea"/>
                <a:ea typeface="+mn-ea"/>
              </a:rPr>
              <a:t>, ‘</a:t>
            </a: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부문이 주도하는 사회적 경제의 </a:t>
            </a:r>
            <a:r>
              <a:rPr lang="ko-KR" altLang="en-US" sz="1100" dirty="0" err="1">
                <a:latin typeface="+mn-ea"/>
                <a:ea typeface="+mn-ea"/>
              </a:rPr>
              <a:t>발현기</a:t>
            </a:r>
            <a:r>
              <a:rPr lang="ko-KR" altLang="en-US" sz="1100" dirty="0">
                <a:latin typeface="+mn-ea"/>
                <a:ea typeface="+mn-ea"/>
              </a:rPr>
              <a:t>’이기도 하다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3600" b="1" dirty="0" smtClean="0">
                <a:latin typeface="Georgia" pitchFamily="18" charset="0"/>
                <a:ea typeface="서울남산체 B" pitchFamily="18" charset="-127"/>
              </a:rPr>
              <a:t>2. </a:t>
            </a:r>
            <a:r>
              <a:rPr lang="ko-KR" altLang="en-US" sz="3600" b="1" dirty="0" err="1" smtClean="0">
                <a:latin typeface="Georgia" pitchFamily="18" charset="0"/>
                <a:ea typeface="서울남산체 B" pitchFamily="18" charset="-127"/>
              </a:rPr>
              <a:t>사회적경제와</a:t>
            </a: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 </a:t>
            </a:r>
            <a:endParaRPr lang="en-US" altLang="ko-KR" sz="3600" b="1" dirty="0" smtClean="0">
              <a:latin typeface="Georgia" pitchFamily="18" charset="0"/>
              <a:ea typeface="서울남산체 B" pitchFamily="18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사회혁신</a:t>
            </a:r>
            <a:endParaRPr lang="ko-KR" altLang="en-US" sz="3600" b="1" dirty="0">
              <a:latin typeface="Georgia" pitchFamily="18" charset="0"/>
              <a:ea typeface="서울남산체 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직사각형 15"/>
          <p:cNvSpPr/>
          <p:nvPr/>
        </p:nvSpPr>
        <p:spPr>
          <a:xfrm>
            <a:off x="3775348" y="1664208"/>
            <a:ext cx="2169368" cy="1630785"/>
          </a:xfrm>
          <a:prstGeom prst="roundRect">
            <a:avLst>
              <a:gd name="adj" fmla="val 5674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사회적경제와</a:t>
            </a:r>
            <a:r>
              <a:rPr lang="ko-KR" altLang="en-US" dirty="0" smtClean="0"/>
              <a:t> 사회혁신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62</a:t>
            </a:fld>
            <a:endParaRPr lang="ko-KR" altLang="en-US" dirty="0"/>
          </a:p>
        </p:txBody>
      </p:sp>
      <p:grpSp>
        <p:nvGrpSpPr>
          <p:cNvPr id="4" name="그룹 18"/>
          <p:cNvGrpSpPr>
            <a:grpSpLocks/>
          </p:cNvGrpSpPr>
          <p:nvPr/>
        </p:nvGrpSpPr>
        <p:grpSpPr bwMode="auto">
          <a:xfrm>
            <a:off x="274595" y="1158874"/>
            <a:ext cx="797013" cy="551021"/>
            <a:chOff x="728848" y="7372392"/>
            <a:chExt cx="796088" cy="551977"/>
          </a:xfrm>
        </p:grpSpPr>
        <p:sp>
          <p:nvSpPr>
            <p:cNvPr id="5" name="TextBox 4"/>
            <p:cNvSpPr txBox="1"/>
            <p:nvPr/>
          </p:nvSpPr>
          <p:spPr>
            <a:xfrm>
              <a:off x="728848" y="7677721"/>
              <a:ext cx="796088" cy="2466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시대의 화두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모서리가 둥근 직사각형 7"/>
          <p:cNvSpPr/>
          <p:nvPr/>
        </p:nvSpPr>
        <p:spPr>
          <a:xfrm>
            <a:off x="1259632" y="1664208"/>
            <a:ext cx="2169368" cy="1630785"/>
          </a:xfrm>
          <a:prstGeom prst="roundRect">
            <a:avLst>
              <a:gd name="adj" fmla="val 5674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552228" y="1817617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 smtClean="0">
                <a:solidFill>
                  <a:schemeClr val="tx1"/>
                </a:solidFill>
                <a:latin typeface="+mn-ea"/>
              </a:rPr>
              <a:t>시장 실패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170241" y="1829651"/>
            <a:ext cx="14580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 smtClean="0">
                <a:solidFill>
                  <a:schemeClr val="tx1"/>
                </a:solidFill>
                <a:latin typeface="+mn-ea"/>
              </a:rPr>
              <a:t>정부 실패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448819" y="2249665"/>
            <a:ext cx="17348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dirty="0" smtClean="0">
                <a:latin typeface="+mn-ea"/>
                <a:ea typeface="+mn-ea"/>
              </a:rPr>
              <a:t>기업 실패의 시대 </a:t>
            </a:r>
            <a:endParaRPr lang="en-US" altLang="ko-KR" sz="1100" dirty="0" smtClean="0">
              <a:latin typeface="+mn-ea"/>
              <a:ea typeface="+mn-ea"/>
            </a:endParaRPr>
          </a:p>
          <a:p>
            <a:pPr algn="ctr"/>
            <a:endParaRPr lang="en-US" altLang="ko-KR" sz="1100" dirty="0" smtClean="0">
              <a:latin typeface="+mn-ea"/>
              <a:ea typeface="+mn-ea"/>
              <a:sym typeface="Wingdings" pitchFamily="2" charset="2"/>
            </a:endParaRPr>
          </a:p>
          <a:p>
            <a:pPr algn="ctr"/>
            <a:r>
              <a:rPr lang="en-US" altLang="ko-KR" sz="1100" b="1" dirty="0" smtClean="0">
                <a:latin typeface="+mn-ea"/>
                <a:ea typeface="+mn-ea"/>
                <a:sym typeface="Wingdings" pitchFamily="2" charset="2"/>
              </a:rPr>
              <a:t> </a:t>
            </a:r>
            <a:r>
              <a:rPr lang="ko-KR" altLang="en-US" sz="1100" b="1" dirty="0" smtClean="0">
                <a:latin typeface="+mn-ea"/>
                <a:ea typeface="+mn-ea"/>
                <a:sym typeface="Wingdings" pitchFamily="2" charset="2"/>
              </a:rPr>
              <a:t>혁신의 사회화</a:t>
            </a:r>
            <a:endParaRPr lang="ko-KR" altLang="en-US" sz="1100" b="1" dirty="0"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048585" y="2261699"/>
            <a:ext cx="15481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dirty="0" smtClean="0">
                <a:latin typeface="+mn-ea"/>
                <a:ea typeface="+mn-ea"/>
              </a:rPr>
              <a:t>작은 정부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재정압박 등 </a:t>
            </a:r>
            <a:endParaRPr lang="en-US" altLang="ko-KR" sz="1100" dirty="0" smtClean="0">
              <a:latin typeface="+mn-ea"/>
              <a:ea typeface="+mn-ea"/>
            </a:endParaRPr>
          </a:p>
          <a:p>
            <a:pPr algn="ctr"/>
            <a:endParaRPr lang="en-US" altLang="ko-KR" sz="1100" dirty="0" smtClean="0">
              <a:latin typeface="+mn-ea"/>
              <a:ea typeface="+mn-ea"/>
              <a:sym typeface="Wingdings" pitchFamily="2" charset="2"/>
            </a:endParaRPr>
          </a:p>
          <a:p>
            <a:pPr algn="ctr"/>
            <a:r>
              <a:rPr lang="en-US" altLang="ko-KR" sz="1100" b="1" dirty="0" smtClean="0">
                <a:latin typeface="+mn-ea"/>
                <a:ea typeface="+mn-ea"/>
                <a:sym typeface="Wingdings" pitchFamily="2" charset="2"/>
              </a:rPr>
              <a:t> </a:t>
            </a:r>
            <a:r>
              <a:rPr lang="ko-KR" altLang="en-US" sz="1100" b="1" dirty="0" smtClean="0">
                <a:latin typeface="+mn-ea"/>
                <a:ea typeface="+mn-ea"/>
                <a:sym typeface="Wingdings" pitchFamily="2" charset="2"/>
              </a:rPr>
              <a:t>공공의 혁신화</a:t>
            </a:r>
            <a:endParaRPr lang="ko-KR" altLang="en-US" sz="1100" b="1" dirty="0">
              <a:latin typeface="+mn-ea"/>
              <a:ea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26108" y="1187450"/>
            <a:ext cx="44864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시대의 화두</a:t>
            </a:r>
            <a:r>
              <a:rPr lang="en-US" altLang="ko-KR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: </a:t>
            </a:r>
            <a:r>
              <a:rPr lang="ko-KR" altLang="en-US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지속가능성과 사회통합을 어떻게 확대할 것인가</a:t>
            </a:r>
            <a:r>
              <a:rPr lang="en-US" altLang="ko-KR" sz="1200" b="1" dirty="0">
                <a:solidFill>
                  <a:prstClr val="black"/>
                </a:solidFill>
                <a:latin typeface="서울남산체 M"/>
                <a:ea typeface="서울남산체 M"/>
              </a:rPr>
              <a:t>?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2179622" y="3524399"/>
            <a:ext cx="27814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1" dirty="0">
                <a:solidFill>
                  <a:prstClr val="black"/>
                </a:solidFill>
                <a:latin typeface="서울남산체 M"/>
                <a:ea typeface="서울남산체 M"/>
              </a:rPr>
              <a:t>대안은</a:t>
            </a:r>
            <a:r>
              <a:rPr kumimoji="0" lang="en-US" altLang="ko-KR" sz="1400" b="1" dirty="0">
                <a:solidFill>
                  <a:prstClr val="black"/>
                </a:solidFill>
                <a:latin typeface="서울남산체 M"/>
                <a:ea typeface="서울남산체 M"/>
              </a:rPr>
              <a:t>?</a:t>
            </a:r>
          </a:p>
        </p:txBody>
      </p:sp>
      <p:sp>
        <p:nvSpPr>
          <p:cNvPr id="20" name="Rectangle 68"/>
          <p:cNvSpPr>
            <a:spLocks noChangeArrowheads="1"/>
          </p:cNvSpPr>
          <p:nvPr/>
        </p:nvSpPr>
        <p:spPr bwMode="auto">
          <a:xfrm>
            <a:off x="1128447" y="4080806"/>
            <a:ext cx="5020106" cy="1124608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 anchor="t"/>
          <a:lstStyle/>
          <a:p>
            <a:pPr marL="174625" indent="-174625" latinLnBrk="0">
              <a:lnSpc>
                <a:spcPct val="20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endParaRPr lang="ko-KR" altLang="en-US" sz="1200" dirty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56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/>
              <a:t>사회적경제와</a:t>
            </a:r>
            <a:r>
              <a:rPr lang="ko-KR" altLang="en-US" dirty="0"/>
              <a:t> 사회혁신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63</a:t>
            </a:fld>
            <a:endParaRPr lang="ko-KR" altLang="en-US" dirty="0"/>
          </a:p>
        </p:txBody>
      </p:sp>
      <p:grpSp>
        <p:nvGrpSpPr>
          <p:cNvPr id="4" name="그룹 18"/>
          <p:cNvGrpSpPr>
            <a:grpSpLocks/>
          </p:cNvGrpSpPr>
          <p:nvPr/>
        </p:nvGrpSpPr>
        <p:grpSpPr bwMode="auto">
          <a:xfrm>
            <a:off x="168798" y="1158874"/>
            <a:ext cx="1008610" cy="551021"/>
            <a:chOff x="623175" y="7372392"/>
            <a:chExt cx="1007441" cy="551977"/>
          </a:xfrm>
        </p:grpSpPr>
        <p:sp>
          <p:nvSpPr>
            <p:cNvPr id="5" name="TextBox 4"/>
            <p:cNvSpPr txBox="1"/>
            <p:nvPr/>
          </p:nvSpPr>
          <p:spPr>
            <a:xfrm>
              <a:off x="623175" y="7677721"/>
              <a:ext cx="1007441" cy="2466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혁신과 사회혁신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6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직사각형 6"/>
          <p:cNvSpPr/>
          <p:nvPr/>
        </p:nvSpPr>
        <p:spPr>
          <a:xfrm>
            <a:off x="1198177" y="1849509"/>
            <a:ext cx="2354770" cy="18312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-180975" latinLnBrk="0">
              <a:buFontTx/>
              <a:buChar char="-"/>
            </a:pPr>
            <a:r>
              <a:rPr lang="ko-KR" altLang="en-US" sz="1200" dirty="0" smtClean="0">
                <a:latin typeface="+mn-ea"/>
              </a:rPr>
              <a:t>아이디어 이상의 것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행동과 실천이 동반되는 아이디어</a:t>
            </a:r>
            <a:endParaRPr lang="en-US" altLang="ko-KR" sz="1200" dirty="0" smtClean="0">
              <a:latin typeface="+mn-ea"/>
            </a:endParaRPr>
          </a:p>
          <a:p>
            <a:pPr marL="90488" indent="-90488" latinLnBrk="0">
              <a:buFontTx/>
              <a:buChar char="-"/>
            </a:pPr>
            <a:endParaRPr lang="en-US" altLang="ko-KR" sz="1200" dirty="0" smtClean="0">
              <a:latin typeface="+mn-ea"/>
            </a:endParaRPr>
          </a:p>
          <a:p>
            <a:pPr marL="180975" indent="-180975" latinLnBrk="0">
              <a:buFontTx/>
              <a:buChar char="-"/>
            </a:pPr>
            <a:r>
              <a:rPr lang="ko-KR" altLang="en-US" sz="1200" dirty="0" smtClean="0">
                <a:latin typeface="+mn-ea"/>
              </a:rPr>
              <a:t>어떤 목적을 달성하기 위한 </a:t>
            </a:r>
            <a:r>
              <a:rPr lang="ko-KR" altLang="en-US" sz="1200" dirty="0" err="1" smtClean="0">
                <a:latin typeface="+mn-ea"/>
              </a:rPr>
              <a:t>실현가능한</a:t>
            </a:r>
            <a:r>
              <a:rPr lang="ko-KR" altLang="en-US" sz="1200" dirty="0" smtClean="0">
                <a:latin typeface="+mn-ea"/>
              </a:rPr>
              <a:t> 아이디어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 rot="10800000">
            <a:off x="1198177" y="1437486"/>
            <a:ext cx="2354770" cy="457803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824651" y="1849509"/>
            <a:ext cx="2354770" cy="18312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-180975" latinLnBrk="0">
              <a:buFontTx/>
              <a:buChar char="-"/>
            </a:pPr>
            <a:r>
              <a:rPr lang="ko-KR" altLang="en-US" sz="1200" dirty="0" smtClean="0">
                <a:latin typeface="+mn-ea"/>
              </a:rPr>
              <a:t>사회혁신이란 사회적 필요를 충족시키려는 동기로 유발되고</a:t>
            </a:r>
            <a:r>
              <a:rPr lang="en-US" altLang="ko-KR" sz="1200" dirty="0" smtClean="0">
                <a:latin typeface="+mn-ea"/>
              </a:rPr>
              <a:t>, 1</a:t>
            </a:r>
            <a:r>
              <a:rPr lang="ko-KR" altLang="en-US" sz="1200" dirty="0" smtClean="0">
                <a:latin typeface="+mn-ea"/>
              </a:rPr>
              <a:t>차적 목표가 사회적 성격을 띠고 있으며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그런 조직들이 주도적으로 개발하고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확산시키는 혁신적인 행동과 서비스</a:t>
            </a:r>
            <a:endParaRPr lang="en-US" altLang="ko-KR" sz="1200" dirty="0" smtClean="0">
              <a:latin typeface="+mn-ea"/>
            </a:endParaRPr>
          </a:p>
          <a:p>
            <a:pPr marL="180975" indent="-180975" latinLnBrk="0"/>
            <a:r>
              <a:rPr lang="en-US" altLang="ko-KR" sz="1200" dirty="0" smtClean="0">
                <a:latin typeface="+mn-ea"/>
              </a:rPr>
              <a:t>  (</a:t>
            </a:r>
            <a:r>
              <a:rPr lang="ko-KR" altLang="en-US" sz="1200" dirty="0" err="1" smtClean="0">
                <a:latin typeface="+mn-ea"/>
              </a:rPr>
              <a:t>제프</a:t>
            </a:r>
            <a:r>
              <a:rPr lang="ko-KR" altLang="en-US" sz="1200" dirty="0" smtClean="0">
                <a:latin typeface="+mn-ea"/>
              </a:rPr>
              <a:t> 멀건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영파운데이션</a:t>
            </a:r>
            <a:r>
              <a:rPr lang="ko-KR" altLang="en-US" sz="1200" dirty="0" smtClean="0">
                <a:latin typeface="+mn-ea"/>
              </a:rPr>
              <a:t> 대표</a:t>
            </a:r>
            <a:r>
              <a:rPr lang="en-US" altLang="ko-KR" sz="1200" dirty="0" smtClean="0">
                <a:latin typeface="+mn-ea"/>
              </a:rPr>
              <a:t>)</a:t>
            </a:r>
          </a:p>
        </p:txBody>
      </p:sp>
      <p:sp>
        <p:nvSpPr>
          <p:cNvPr id="10" name="양쪽 모서리가 둥근 사각형 9"/>
          <p:cNvSpPr/>
          <p:nvPr/>
        </p:nvSpPr>
        <p:spPr>
          <a:xfrm rot="10800000">
            <a:off x="3824651" y="1437486"/>
            <a:ext cx="2354770" cy="457803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097583" y="1516863"/>
            <a:ext cx="4475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ea typeface="+mn-ea"/>
              </a:rPr>
              <a:t>혁신</a:t>
            </a:r>
            <a:endParaRPr lang="ko-KR" altLang="en-US" sz="1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610748" y="1516863"/>
            <a:ext cx="7200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ea typeface="+mn-ea"/>
              </a:rPr>
              <a:t>사회혁신</a:t>
            </a:r>
            <a:endParaRPr lang="ko-KR" altLang="en-US" sz="1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220819" y="3896892"/>
            <a:ext cx="4935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smtClean="0">
                <a:latin typeface="+mn-ea"/>
                <a:ea typeface="+mn-ea"/>
                <a:sym typeface="Wingdings" pitchFamily="2" charset="2"/>
              </a:rPr>
              <a:t>사회문제 해결을 위한 새로운 시각과 방법론</a:t>
            </a:r>
            <a:endParaRPr lang="en-US" altLang="ko-KR" sz="1200" dirty="0" smtClean="0">
              <a:latin typeface="+mn-ea"/>
              <a:ea typeface="+mn-ea"/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latin typeface="+mn-ea"/>
                <a:ea typeface="+mn-ea"/>
                <a:sym typeface="Wingdings" pitchFamily="2" charset="2"/>
              </a:rPr>
              <a:t>(</a:t>
            </a:r>
            <a:r>
              <a:rPr lang="ko-KR" altLang="en-US" sz="1200" dirty="0" err="1" smtClean="0">
                <a:latin typeface="+mn-ea"/>
                <a:ea typeface="+mn-ea"/>
                <a:sym typeface="Wingdings" pitchFamily="2" charset="2"/>
              </a:rPr>
              <a:t>레슬리</a:t>
            </a:r>
            <a:r>
              <a:rPr lang="ko-KR" altLang="en-US" sz="1200" dirty="0" smtClean="0">
                <a:latin typeface="+mn-ea"/>
                <a:ea typeface="+mn-ea"/>
                <a:sym typeface="Wingdings" pitchFamily="2" charset="2"/>
              </a:rPr>
              <a:t> 크러치필드</a:t>
            </a:r>
            <a:r>
              <a:rPr lang="en-US" altLang="ko-KR" sz="1200" dirty="0" smtClean="0">
                <a:latin typeface="+mn-ea"/>
                <a:ea typeface="+mn-ea"/>
                <a:sym typeface="Wingdings" pitchFamily="2" charset="2"/>
              </a:rPr>
              <a:t>, Forces for Good)</a:t>
            </a:r>
            <a:endParaRPr lang="en-US" altLang="ko-KR" sz="1200" dirty="0" smtClean="0">
              <a:latin typeface="+mn-ea"/>
              <a:ea typeface="+mn-ea"/>
            </a:endParaRPr>
          </a:p>
        </p:txBody>
      </p:sp>
      <p:sp>
        <p:nvSpPr>
          <p:cNvPr id="14" name="오른쪽 화살표 13"/>
          <p:cNvSpPr/>
          <p:nvPr/>
        </p:nvSpPr>
        <p:spPr>
          <a:xfrm>
            <a:off x="1877097" y="3774444"/>
            <a:ext cx="362272" cy="594766"/>
          </a:xfrm>
          <a:prstGeom prst="rightArrow">
            <a:avLst>
              <a:gd name="adj1" fmla="val 50000"/>
              <a:gd name="adj2" fmla="val 6589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+mn-ea"/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75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/>
              <a:t>사회적경제와</a:t>
            </a:r>
            <a:r>
              <a:rPr lang="ko-KR" altLang="en-US" dirty="0"/>
              <a:t> 사회혁신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64</a:t>
            </a:fld>
            <a:endParaRPr lang="ko-KR" altLang="en-US" dirty="0"/>
          </a:p>
        </p:txBody>
      </p:sp>
      <p:grpSp>
        <p:nvGrpSpPr>
          <p:cNvPr id="15" name="그룹 14"/>
          <p:cNvGrpSpPr/>
          <p:nvPr/>
        </p:nvGrpSpPr>
        <p:grpSpPr>
          <a:xfrm>
            <a:off x="1105530" y="1446521"/>
            <a:ext cx="5214744" cy="3229327"/>
            <a:chOff x="323528" y="1856437"/>
            <a:chExt cx="8519864" cy="3229327"/>
          </a:xfrm>
        </p:grpSpPr>
        <p:sp>
          <p:nvSpPr>
            <p:cNvPr id="4" name="TextBox 3"/>
            <p:cNvSpPr txBox="1"/>
            <p:nvPr/>
          </p:nvSpPr>
          <p:spPr>
            <a:xfrm>
              <a:off x="323528" y="4808765"/>
              <a:ext cx="8519864" cy="27699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사회혁신은 </a:t>
              </a:r>
              <a:r>
                <a:rPr lang="ko-KR" altLang="en-US" sz="1200" b="1" dirty="0" err="1" smtClean="0">
                  <a:solidFill>
                    <a:schemeClr val="bg1"/>
                  </a:solidFill>
                  <a:latin typeface="+mn-ea"/>
                  <a:ea typeface="+mn-ea"/>
                </a:rPr>
                <a:t>사회적경제기업의</a:t>
              </a:r>
              <a:r>
                <a:rPr lang="ko-KR" altLang="en-US" sz="12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 주요한 가치이자 목표</a:t>
              </a:r>
              <a:endParaRPr lang="en-US" altLang="ko-KR" sz="1200" b="1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467544" y="1856437"/>
              <a:ext cx="2088232" cy="79208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사회혁신의 목표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987824" y="1856437"/>
              <a:ext cx="2808312" cy="79208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사회문제의 혁신적 해결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228879" y="1856437"/>
              <a:ext cx="2591593" cy="79208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사회적경제기업의</a:t>
              </a:r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목표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467544" y="3152581"/>
              <a:ext cx="2088232" cy="79208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사회혁신의 </a:t>
              </a:r>
              <a:endPara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생태계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987824" y="3152581"/>
              <a:ext cx="2808312" cy="79208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복제가능한</a:t>
              </a:r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프로그램과 </a:t>
              </a:r>
              <a:endPara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조직에 관심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228879" y="3152581"/>
              <a:ext cx="2591593" cy="79208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사회적경제의</a:t>
              </a:r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endPara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r>
                <a:rPr lang="ko-KR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생태계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" name="아래쪽 화살표 10"/>
            <p:cNvSpPr/>
            <p:nvPr/>
          </p:nvSpPr>
          <p:spPr>
            <a:xfrm>
              <a:off x="2915816" y="4160693"/>
              <a:ext cx="3024336" cy="504056"/>
            </a:xfrm>
            <a:prstGeom prst="downArrow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12561" y="2149482"/>
              <a:ext cx="2744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=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01403" y="2133716"/>
              <a:ext cx="2744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=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01403" y="3380940"/>
              <a:ext cx="2744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=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12561" y="3380940"/>
              <a:ext cx="2744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=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그룹 18"/>
          <p:cNvGrpSpPr>
            <a:grpSpLocks/>
          </p:cNvGrpSpPr>
          <p:nvPr/>
        </p:nvGrpSpPr>
        <p:grpSpPr bwMode="auto">
          <a:xfrm>
            <a:off x="168798" y="1158874"/>
            <a:ext cx="1008610" cy="551021"/>
            <a:chOff x="623175" y="7372392"/>
            <a:chExt cx="1007441" cy="551977"/>
          </a:xfrm>
        </p:grpSpPr>
        <p:sp>
          <p:nvSpPr>
            <p:cNvPr id="17" name="TextBox 16"/>
            <p:cNvSpPr txBox="1"/>
            <p:nvPr/>
          </p:nvSpPr>
          <p:spPr>
            <a:xfrm>
              <a:off x="623175" y="7677721"/>
              <a:ext cx="1007441" cy="2466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혁신과 사회혁신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" name="그림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033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288" y="1194574"/>
            <a:ext cx="441424" cy="4327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6872" y="1601520"/>
            <a:ext cx="8034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rPr>
              <a:t>Text Movie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65</a:t>
            </a:fld>
            <a:endParaRPr lang="ko-KR" altLang="en-US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1042890" y="1302545"/>
            <a:ext cx="5167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b="1" dirty="0" smtClean="0">
                <a:latin typeface="서울남산체 M"/>
                <a:ea typeface="서울남산체 M"/>
              </a:rPr>
              <a:t>팀원들과 함께 </a:t>
            </a:r>
            <a:r>
              <a:rPr kumimoji="0" lang="en-US" altLang="ko-KR" sz="1200" b="1" dirty="0" smtClean="0">
                <a:latin typeface="서울남산체 M"/>
                <a:ea typeface="서울남산체 M"/>
              </a:rPr>
              <a:t>Text Movie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에서 본 사회적기업들 중 한 기업을 선택하여 조사하고</a:t>
            </a:r>
            <a:r>
              <a:rPr kumimoji="0" lang="en-US" altLang="ko-KR" sz="1200" b="1" dirty="0" smtClean="0">
                <a:latin typeface="서울남산체 M"/>
                <a:ea typeface="서울남산체 M"/>
              </a:rPr>
              <a:t>, 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그 </a:t>
            </a:r>
            <a:r>
              <a:rPr kumimoji="0" lang="ko-KR" altLang="en-US" sz="1200" b="1" dirty="0" err="1" smtClean="0">
                <a:latin typeface="서울남산체 M"/>
                <a:ea typeface="서울남산체 M"/>
              </a:rPr>
              <a:t>사회적기업의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 혁신의 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실체가 무엇인지 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얘기해봅시다</a:t>
            </a:r>
            <a:r>
              <a:rPr kumimoji="0" lang="en-US" altLang="ko-KR" sz="1200" b="1" dirty="0" smtClean="0">
                <a:latin typeface="서울남산체 M"/>
                <a:ea typeface="서울남산체 M"/>
              </a:rPr>
              <a:t>.</a:t>
            </a:r>
            <a:endParaRPr kumimoji="0" lang="en-US" altLang="ko-KR" sz="1200" b="1" dirty="0" smtClean="0">
              <a:latin typeface="서울남산체 M"/>
              <a:ea typeface="서울남산체 M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556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Activity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DE3EC3-89F5-4BDA-8312-CD6C71AEEB2F}" type="slidenum">
              <a:rPr lang="ko-KR" altLang="en-US" smtClean="0"/>
              <a:pPr>
                <a:defRPr/>
              </a:pPr>
              <a:t>66</a:t>
            </a:fld>
            <a:endParaRPr lang="ko-KR" altLang="en-US" dirty="0"/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1793958" y="1691249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1103328" y="1633194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 smtClean="0">
                <a:latin typeface="+mn-ea"/>
                <a:ea typeface="+mn-ea"/>
              </a:rPr>
              <a:t>그라민</a:t>
            </a:r>
            <a:r>
              <a:rPr kumimoji="0" lang="ko-KR" altLang="en-US" sz="1200" b="1" dirty="0" smtClean="0">
                <a:latin typeface="+mn-ea"/>
                <a:ea typeface="+mn-ea"/>
              </a:rPr>
              <a:t> 은행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021620" y="1191291"/>
            <a:ext cx="5480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  <a:sym typeface="Wingdings 2"/>
              </a:rPr>
              <a:t> 다음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  <a:sym typeface="Wingdings 2"/>
              </a:rPr>
              <a:t>사회적기업들의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  <a:sym typeface="Wingdings 2"/>
              </a:rPr>
              <a:t> 혁신의 실체가 무엇인지 작성해보세요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  <a:sym typeface="Wingdings 2"/>
              </a:rPr>
              <a:t>.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793958" y="2469169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1103328" y="2411114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 smtClean="0">
                <a:latin typeface="+mn-ea"/>
                <a:ea typeface="+mn-ea"/>
              </a:rPr>
              <a:t>긴자</a:t>
            </a:r>
            <a:r>
              <a:rPr kumimoji="0" lang="ko-KR" altLang="en-US" sz="1200" b="1" dirty="0" smtClean="0">
                <a:latin typeface="+mn-ea"/>
                <a:ea typeface="+mn-ea"/>
              </a:rPr>
              <a:t> 벌꿀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1793958" y="3260738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103328" y="3202683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 smtClean="0">
                <a:latin typeface="+mn-ea"/>
                <a:ea typeface="+mn-ea"/>
              </a:rPr>
              <a:t>빅이슈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1793958" y="4070849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1103328" y="4012794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latin typeface="+mn-ea"/>
                <a:ea typeface="+mn-ea"/>
              </a:rPr>
              <a:t>아름다운 가게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32" name="모서리가 둥근 직사각형 31"/>
          <p:cNvSpPr/>
          <p:nvPr/>
        </p:nvSpPr>
        <p:spPr bwMode="auto">
          <a:xfrm>
            <a:off x="1793958" y="4862417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1103328" y="4804362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 smtClean="0">
                <a:latin typeface="+mn-ea"/>
                <a:ea typeface="+mn-ea"/>
              </a:rPr>
              <a:t>스완</a:t>
            </a:r>
            <a:r>
              <a:rPr kumimoji="0" lang="ko-KR" altLang="en-US" sz="1200" b="1" dirty="0" smtClean="0">
                <a:latin typeface="+mn-ea"/>
                <a:ea typeface="+mn-ea"/>
              </a:rPr>
              <a:t> </a:t>
            </a:r>
            <a:r>
              <a:rPr kumimoji="0" lang="ko-KR" altLang="en-US" sz="1200" b="1" dirty="0" err="1" smtClean="0">
                <a:latin typeface="+mn-ea"/>
                <a:ea typeface="+mn-ea"/>
              </a:rPr>
              <a:t>베이커리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34" name="모서리가 둥근 직사각형 33"/>
          <p:cNvSpPr/>
          <p:nvPr/>
        </p:nvSpPr>
        <p:spPr bwMode="auto">
          <a:xfrm>
            <a:off x="1793958" y="5667634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1103328" y="5609579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 smtClean="0">
                <a:latin typeface="+mn-ea"/>
                <a:ea typeface="+mn-ea"/>
              </a:rPr>
              <a:t>위캔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36" name="모서리가 둥근 직사각형 35"/>
          <p:cNvSpPr/>
          <p:nvPr/>
        </p:nvSpPr>
        <p:spPr bwMode="auto">
          <a:xfrm>
            <a:off x="1793958" y="6450095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1103328" y="6392040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latin typeface="+mn-ea"/>
                <a:ea typeface="+mn-ea"/>
              </a:rPr>
              <a:t>의료생활협동조합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38" name="모서리가 둥근 직사각형 37"/>
          <p:cNvSpPr/>
          <p:nvPr/>
        </p:nvSpPr>
        <p:spPr bwMode="auto">
          <a:xfrm>
            <a:off x="1793958" y="7241663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1103328" y="7183608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 smtClean="0">
                <a:latin typeface="+mn-ea"/>
                <a:ea typeface="+mn-ea"/>
              </a:rPr>
              <a:t>딜라이트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sp>
        <p:nvSpPr>
          <p:cNvPr id="40" name="모서리가 둥근 직사각형 39"/>
          <p:cNvSpPr/>
          <p:nvPr/>
        </p:nvSpPr>
        <p:spPr bwMode="auto">
          <a:xfrm>
            <a:off x="1793958" y="8046880"/>
            <a:ext cx="4708442" cy="642518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1" name="AutoShape 3"/>
          <p:cNvSpPr>
            <a:spLocks noChangeArrowheads="1"/>
          </p:cNvSpPr>
          <p:nvPr/>
        </p:nvSpPr>
        <p:spPr bwMode="auto">
          <a:xfrm>
            <a:off x="1103328" y="7988825"/>
            <a:ext cx="1330926" cy="324000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smtClean="0">
                <a:latin typeface="+mn-ea"/>
                <a:ea typeface="+mn-ea"/>
              </a:rPr>
              <a:t>노리단</a:t>
            </a:r>
            <a:endParaRPr kumimoji="0" lang="ko-KR" altLang="en-US" sz="1200" b="1" dirty="0">
              <a:latin typeface="+mn-ea"/>
              <a:ea typeface="+mn-ea"/>
            </a:endParaRPr>
          </a:p>
        </p:txBody>
      </p:sp>
      <p:grpSp>
        <p:nvGrpSpPr>
          <p:cNvPr id="42" name="그룹 24"/>
          <p:cNvGrpSpPr>
            <a:grpSpLocks/>
          </p:cNvGrpSpPr>
          <p:nvPr/>
        </p:nvGrpSpPr>
        <p:grpSpPr bwMode="auto">
          <a:xfrm>
            <a:off x="411162" y="1147689"/>
            <a:ext cx="465138" cy="604998"/>
            <a:chOff x="1716162" y="7198056"/>
            <a:chExt cx="465136" cy="604212"/>
          </a:xfrm>
        </p:grpSpPr>
        <p:pic>
          <p:nvPicPr>
            <p:cNvPr id="43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1788352" y="7556367"/>
              <a:ext cx="336631" cy="24590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 </a:t>
              </a:r>
              <a:r>
                <a:rPr kumimoji="0"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1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303A36-1111-4DAF-AAB2-42D81A7C40D7}" type="slidenum">
              <a:rPr lang="ko-KR" altLang="en-US" smtClean="0"/>
              <a:pPr>
                <a:defRPr/>
              </a:pPr>
              <a:t>67</a:t>
            </a:fld>
            <a:endParaRPr lang="ko-KR" altLang="en-US" dirty="0"/>
          </a:p>
        </p:txBody>
      </p:sp>
      <p:grpSp>
        <p:nvGrpSpPr>
          <p:cNvPr id="4" name="그룹 24"/>
          <p:cNvGrpSpPr>
            <a:grpSpLocks/>
          </p:cNvGrpSpPr>
          <p:nvPr/>
        </p:nvGrpSpPr>
        <p:grpSpPr bwMode="auto">
          <a:xfrm>
            <a:off x="411162" y="1147689"/>
            <a:ext cx="465138" cy="604998"/>
            <a:chOff x="1716162" y="7198056"/>
            <a:chExt cx="465136" cy="604212"/>
          </a:xfrm>
        </p:grpSpPr>
        <p:pic>
          <p:nvPicPr>
            <p:cNvPr id="5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788353" y="7556367"/>
              <a:ext cx="336631" cy="24590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 </a:t>
              </a:r>
              <a:r>
                <a:rPr kumimoji="0"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1082658" y="1302545"/>
            <a:ext cx="530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b="1" dirty="0">
                <a:latin typeface="서울남산체 M"/>
                <a:ea typeface="서울남산체 M"/>
              </a:rPr>
              <a:t>중간지원기관 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활동가로서</a:t>
            </a:r>
            <a:r>
              <a:rPr kumimoji="0" lang="en-US" altLang="ko-KR" sz="1200" b="1" dirty="0" smtClean="0">
                <a:latin typeface="서울남산체 M"/>
                <a:ea typeface="서울남산체 M"/>
              </a:rPr>
              <a:t> 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사회혁신의 </a:t>
            </a:r>
            <a:r>
              <a:rPr kumimoji="0" lang="ko-KR" altLang="en-US" sz="1200" b="1" dirty="0">
                <a:latin typeface="서울남산체 M"/>
                <a:ea typeface="서울남산체 M"/>
              </a:rPr>
              <a:t>활성화를 위해 어떤 일을 해야 할지 토론해봅시다</a:t>
            </a:r>
            <a:r>
              <a:rPr kumimoji="0" lang="en-US" altLang="ko-KR" sz="1200" b="1" dirty="0">
                <a:latin typeface="서울남산체 M"/>
                <a:ea typeface="서울남산체 M"/>
              </a:rPr>
              <a:t>.</a:t>
            </a:r>
            <a:endParaRPr kumimoji="0" lang="ko-KR" altLang="en-US" sz="1200" b="1" dirty="0">
              <a:latin typeface="서울남산체 M"/>
              <a:ea typeface="서울남산체 M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그림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4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제목 17"/>
          <p:cNvSpPr>
            <a:spLocks noGrp="1"/>
          </p:cNvSpPr>
          <p:nvPr/>
        </p:nvSpPr>
        <p:spPr bwMode="auto">
          <a:xfrm>
            <a:off x="249238" y="3603625"/>
            <a:ext cx="6359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4" tIns="45728" rIns="91454" bIns="45728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3600" b="1" dirty="0" smtClean="0">
                <a:latin typeface="Georgia" pitchFamily="18" charset="0"/>
                <a:ea typeface="서울남산체 B" pitchFamily="18" charset="-127"/>
              </a:rPr>
              <a:t>최종 </a:t>
            </a: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Mission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수행을 위한</a:t>
            </a:r>
            <a:br>
              <a:rPr lang="ko-KR" altLang="en-US" sz="3600" b="1" dirty="0">
                <a:latin typeface="Georgia" pitchFamily="18" charset="0"/>
                <a:ea typeface="서울남산체 B" pitchFamily="18" charset="-127"/>
              </a:rPr>
            </a:br>
            <a:r>
              <a:rPr lang="en-US" altLang="ko-KR" sz="3600" b="1" dirty="0">
                <a:latin typeface="Georgia" pitchFamily="18" charset="0"/>
                <a:ea typeface="서울남산체 B" pitchFamily="18" charset="-127"/>
              </a:rPr>
              <a:t>Action Plan </a:t>
            </a:r>
            <a:r>
              <a:rPr lang="ko-KR" altLang="en-US" sz="3600" b="1" dirty="0">
                <a:latin typeface="Georgia" pitchFamily="18" charset="0"/>
                <a:ea typeface="서울남산체 B" pitchFamily="18" charset="-127"/>
              </a:rPr>
              <a:t>수립</a:t>
            </a:r>
          </a:p>
        </p:txBody>
      </p:sp>
    </p:spTree>
    <p:extLst>
      <p:ext uri="{BB962C8B-B14F-4D97-AF65-F5344CB8AC3E}">
        <p14:creationId xmlns="" xmlns:p14="http://schemas.microsoft.com/office/powerpoint/2010/main" val="337685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Week 2. Action Plan </a:t>
            </a:r>
            <a:r>
              <a:rPr dirty="0" smtClean="0"/>
              <a:t>수립 활동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709EF1-C62D-4F42-8D8E-26AFAA42D5CD}" type="slidenum">
              <a:rPr lang="ko-KR" altLang="en-US" smtClean="0"/>
              <a:pPr>
                <a:defRPr/>
              </a:pPr>
              <a:t>69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330200" y="1463675"/>
            <a:ext cx="684213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Action</a:t>
            </a:r>
          </a:p>
          <a:p>
            <a:pPr algn="ctr">
              <a:defRPr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Plan</a:t>
            </a:r>
          </a:p>
          <a:p>
            <a:pPr algn="ctr">
              <a:defRPr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수립 활동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41989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58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0" name="그룹 15"/>
          <p:cNvGrpSpPr>
            <a:grpSpLocks/>
          </p:cNvGrpSpPr>
          <p:nvPr/>
        </p:nvGrpSpPr>
        <p:grpSpPr bwMode="auto">
          <a:xfrm>
            <a:off x="1049338" y="1290638"/>
            <a:ext cx="5453062" cy="865187"/>
            <a:chOff x="1049000" y="1290520"/>
            <a:chExt cx="5809000" cy="864772"/>
          </a:xfrm>
        </p:grpSpPr>
        <p:sp>
          <p:nvSpPr>
            <p:cNvPr id="27" name="오각형 26"/>
            <p:cNvSpPr/>
            <p:nvPr/>
          </p:nvSpPr>
          <p:spPr>
            <a:xfrm>
              <a:off x="1049000" y="1290520"/>
              <a:ext cx="1232138" cy="864772"/>
            </a:xfrm>
            <a:prstGeom prst="homePlate">
              <a:avLst/>
            </a:prstGeom>
            <a:solidFill>
              <a:srgbClr val="C0504D">
                <a:lumMod val="75000"/>
              </a:srgbClr>
            </a:solidFill>
            <a:ln w="76200">
              <a:solidFill>
                <a:srgbClr val="C0504D">
                  <a:lumMod val="75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지원사업 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의제설정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4" name="갈매기형 수장 33"/>
            <p:cNvSpPr/>
            <p:nvPr/>
          </p:nvSpPr>
          <p:spPr>
            <a:xfrm>
              <a:off x="1903112" y="1290520"/>
              <a:ext cx="1548000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국내외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유사사례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연구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5" name="갈매기형 수장 34"/>
            <p:cNvSpPr/>
            <p:nvPr/>
          </p:nvSpPr>
          <p:spPr>
            <a:xfrm>
              <a:off x="3040648" y="1290520"/>
              <a:ext cx="1548000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지원사업 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기획서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작성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6" name="갈매기형 수장 35"/>
            <p:cNvSpPr/>
            <p:nvPr/>
          </p:nvSpPr>
          <p:spPr>
            <a:xfrm>
              <a:off x="4185764" y="1290520"/>
              <a:ext cx="1548000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최종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보고서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작성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37" name="갈매기형 수장 36"/>
            <p:cNvSpPr/>
            <p:nvPr/>
          </p:nvSpPr>
          <p:spPr>
            <a:xfrm>
              <a:off x="5330881" y="1290520"/>
              <a:ext cx="1527119" cy="864772"/>
            </a:xfrm>
            <a:prstGeom prst="chevron">
              <a:avLst/>
            </a:prstGeom>
            <a:solidFill>
              <a:srgbClr val="4BACC6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최종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보고서</a:t>
              </a:r>
              <a:endParaRPr kumimoji="0" lang="en-US" altLang="ko-KR" sz="1200" dirty="0" smtClean="0">
                <a:solidFill>
                  <a:sysClr val="window" lastClr="FFFFFF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dirty="0" smtClean="0">
                  <a:solidFill>
                    <a:sysClr val="window" lastClr="FFFFFF"/>
                  </a:solidFill>
                </a:rPr>
                <a:t>발표</a:t>
              </a:r>
              <a:endParaRPr kumimoji="0" lang="ko-KR" altLang="en-US" sz="1200" dirty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41991" name="직사각형 28"/>
          <p:cNvSpPr>
            <a:spLocks noChangeArrowheads="1"/>
          </p:cNvSpPr>
          <p:nvPr/>
        </p:nvSpPr>
        <p:spPr bwMode="auto">
          <a:xfrm>
            <a:off x="1080918" y="2346325"/>
            <a:ext cx="5129213" cy="5929312"/>
          </a:xfrm>
          <a:prstGeom prst="rect">
            <a:avLst/>
          </a:prstGeom>
          <a:solidFill>
            <a:srgbClr val="FFFFFF"/>
          </a:solidFill>
          <a:ln w="635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kumimoji="0" lang="ko-KR" altLang="en-US" sz="1200">
              <a:solidFill>
                <a:srgbClr val="FFFFFF"/>
              </a:solidFill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509416" y="2485231"/>
            <a:ext cx="17684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en-US" altLang="ko-KR" sz="1200" b="1" dirty="0">
                <a:solidFill>
                  <a:srgbClr val="000000"/>
                </a:solidFill>
              </a:rPr>
              <a:t>1</a:t>
            </a:r>
            <a:r>
              <a:rPr kumimoji="0" lang="ko-KR" altLang="en-US" sz="1200" b="1" dirty="0">
                <a:solidFill>
                  <a:srgbClr val="000000"/>
                </a:solidFill>
              </a:rPr>
              <a:t>단계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 </a:t>
            </a:r>
            <a:r>
              <a:rPr kumimoji="0" lang="ko-KR" altLang="en-US" sz="1200" b="1" dirty="0">
                <a:solidFill>
                  <a:srgbClr val="000000"/>
                </a:solidFill>
              </a:rPr>
              <a:t>지원사업 의제설정</a:t>
            </a:r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910138" y="2826543"/>
            <a:ext cx="78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작성자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소속지역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41994" name="TextBox 13"/>
          <p:cNvSpPr txBox="1">
            <a:spLocks noChangeArrowheads="1"/>
          </p:cNvSpPr>
          <p:nvPr/>
        </p:nvSpPr>
        <p:spPr bwMode="auto">
          <a:xfrm>
            <a:off x="1420812" y="3427413"/>
            <a:ext cx="777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kumimoji="0" lang="ko-KR" altLang="en-US" sz="1200" b="1" dirty="0">
                <a:solidFill>
                  <a:srgbClr val="000000"/>
                </a:solidFill>
              </a:rPr>
              <a:t>아이디어</a:t>
            </a:r>
            <a:r>
              <a:rPr kumimoji="0" lang="en-US" altLang="ko-KR" sz="1200" b="1" dirty="0">
                <a:solidFill>
                  <a:srgbClr val="000000"/>
                </a:solidFill>
              </a:rPr>
              <a:t>:</a:t>
            </a:r>
            <a:endParaRPr kumimoji="0" lang="ko-KR" altLang="en-US" sz="1200" b="1" dirty="0">
              <a:solidFill>
                <a:srgbClr val="000000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 rot="867957">
            <a:off x="5221288" y="2413000"/>
            <a:ext cx="1101725" cy="265113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ysClr val="windowText" lastClr="000000"/>
                </a:solidFill>
              </a:rPr>
              <a:t>Sample</a:t>
            </a:r>
            <a:endParaRPr kumimoji="0" lang="ko-KR" altLang="en-US" sz="1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070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7BD711A3-E394-4F24-AC44-F486B4094CDF}" type="slidenum">
              <a:rPr lang="ko-KR" altLang="en-US"/>
              <a:pPr>
                <a:defRPr/>
              </a:pPr>
              <a:t>7</a:t>
            </a:fld>
            <a:endParaRPr lang="ko-KR" altLang="en-US" dirty="0"/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567929" y="4544438"/>
            <a:ext cx="57951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ko-KR" b="1" dirty="0" smtClean="0">
                <a:solidFill>
                  <a:srgbClr val="000000"/>
                </a:solidFill>
                <a:latin typeface="Georgia" pitchFamily="18" charset="0"/>
                <a:ea typeface="서울남산체 B" pitchFamily="18" charset="-127"/>
              </a:rPr>
              <a:t>1.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중간지원기관 </a:t>
            </a:r>
            <a:r>
              <a:rPr kumimoji="0" lang="ko-KR" altLang="en-US" b="1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rPr>
              <a:t>활동가 과정 개요</a:t>
            </a:r>
            <a:endParaRPr lang="ko-KR" altLang="en-US" sz="1200" b="1" dirty="0"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dirty="0" err="1" smtClean="0"/>
              <a:t>다음</a:t>
            </a:r>
            <a:r>
              <a:rPr dirty="0" smtClean="0"/>
              <a:t> </a:t>
            </a:r>
            <a:r>
              <a:rPr dirty="0" err="1" smtClean="0"/>
              <a:t>시간</a:t>
            </a:r>
            <a:r>
              <a:rPr dirty="0" smtClean="0"/>
              <a:t> </a:t>
            </a:r>
            <a:r>
              <a:rPr dirty="0" err="1" smtClean="0"/>
              <a:t>과제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BE2E5A-DF88-4FC4-BE73-6BE27F28ED21}" type="slidenum">
              <a:rPr lang="ko-KR" altLang="en-US" smtClean="0"/>
              <a:pPr>
                <a:defRPr/>
              </a:pPr>
              <a:t>70</a:t>
            </a:fld>
            <a:endParaRPr lang="ko-KR" altLang="en-US" dirty="0"/>
          </a:p>
        </p:txBody>
      </p:sp>
      <p:sp>
        <p:nvSpPr>
          <p:cNvPr id="44037" name="TextBox 10"/>
          <p:cNvSpPr txBox="1">
            <a:spLocks noChangeArrowheads="1"/>
          </p:cNvSpPr>
          <p:nvPr/>
        </p:nvSpPr>
        <p:spPr bwMode="auto">
          <a:xfrm>
            <a:off x="946150" y="1173163"/>
            <a:ext cx="5437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0" hangingPunct="1">
              <a:spcBef>
                <a:spcPct val="0"/>
              </a:spcBef>
              <a:buFontTx/>
              <a:buNone/>
            </a:pPr>
            <a:r>
              <a:rPr kumimoji="0" lang="ko-KR" altLang="en-US" sz="1200" dirty="0" smtClean="0">
                <a:solidFill>
                  <a:srgbClr val="000000"/>
                </a:solidFill>
              </a:rPr>
              <a:t>학습자 교재의 모듈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3. </a:t>
            </a:r>
            <a:r>
              <a:rPr kumimoji="0" lang="ko-KR" altLang="en-US" sz="1200" dirty="0" err="1" smtClean="0">
                <a:solidFill>
                  <a:srgbClr val="000000"/>
                </a:solidFill>
              </a:rPr>
              <a:t>사회적경제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관련 제도 및 정책 중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‘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자활기업 제도와 정책과제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’ ‘</a:t>
            </a:r>
            <a:r>
              <a:rPr kumimoji="0" lang="ko-KR" altLang="en-US" sz="1200" dirty="0" err="1" smtClean="0">
                <a:solidFill>
                  <a:srgbClr val="000000"/>
                </a:solidFill>
              </a:rPr>
              <a:t>사회적기업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 제도와 정책과제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’ ‘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마을기업 제도와 정책과제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’ ‘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협동조합 제도와 정책과제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’ </a:t>
            </a:r>
            <a:r>
              <a:rPr kumimoji="0" lang="ko-KR" altLang="en-US" sz="1200" dirty="0" smtClean="0">
                <a:solidFill>
                  <a:srgbClr val="000000"/>
                </a:solidFill>
              </a:rPr>
              <a:t>부분을 다음 시간까지 반드시 읽어오시기 바랍니다</a:t>
            </a:r>
            <a:r>
              <a:rPr kumimoji="0" lang="en-US" altLang="ko-KR" sz="1200" dirty="0" smtClean="0">
                <a:solidFill>
                  <a:srgbClr val="000000"/>
                </a:solidFill>
              </a:rPr>
              <a:t>.</a:t>
            </a:r>
            <a:endParaRPr kumimoji="0" lang="ko-KR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53306" y="2063453"/>
            <a:ext cx="5449094" cy="6292271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946150" y="192057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 smtClean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9CFCB8-516C-4823-882F-43CA512D8D70}" type="slidenum">
              <a:rPr lang="ko-KR" altLang="en-US" smtClean="0"/>
              <a:pPr>
                <a:defRPr/>
              </a:pPr>
              <a:t>71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344488" y="446088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44488" y="303213"/>
            <a:ext cx="1439862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>
            <a:defPPr>
              <a:defRPr lang="en-US"/>
            </a:defPPr>
            <a:lvl1pPr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1pPr>
            <a:lvl2pPr marL="4572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2pPr>
            <a:lvl3pPr marL="9144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3pPr>
            <a:lvl4pPr marL="13716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4pPr>
            <a:lvl5pPr marL="1828800" algn="l" defTabSz="457200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  <a:cs typeface="+mn-cs"/>
              </a:defRPr>
            </a:lvl9pPr>
          </a:lstStyle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D4AD-089E-4358-B344-98524AC8698A}" type="slidenum">
              <a:rPr lang="ko-KR" altLang="en-US" smtClean="0"/>
              <a:pPr>
                <a:defRPr/>
              </a:pPr>
              <a:t>72</a:t>
            </a:fld>
            <a:endParaRPr lang="ko-KR" altLang="en-US" dirty="0"/>
          </a:p>
        </p:txBody>
      </p:sp>
      <p:pic>
        <p:nvPicPr>
          <p:cNvPr id="74755" name="그림 3" descr="여럿이함ㄲ[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6858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r>
              <a:rPr lang="en-US" altLang="ko-KR" dirty="0" smtClean="0">
                <a:latin typeface="Georgia" pitchFamily="18" charset="0"/>
              </a:rPr>
              <a:t>Module 3.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smtClean="0">
                <a:latin typeface="Georgia" pitchFamily="18" charset="0"/>
              </a:rPr>
              <a:t>사회적 경제 관련 제도 및 정책</a:t>
            </a:r>
          </a:p>
        </p:txBody>
      </p:sp>
      <p:sp>
        <p:nvSpPr>
          <p:cNvPr id="75779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E2EE2E1D-9057-4047-B0E2-C2AE5C57D5C0}" type="slidenum">
              <a:rPr lang="ko-KR" altLang="en-US" sz="1200" smtClean="0">
                <a:solidFill>
                  <a:srgbClr val="898989"/>
                </a:solidFill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74</a:t>
            </a:fld>
            <a:endParaRPr lang="ko-KR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7680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E1E25F1D-CAD9-4613-A8B2-C748D52B5EDA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76805" name="Content Placeholder 2"/>
          <p:cNvSpPr txBox="1">
            <a:spLocks/>
          </p:cNvSpPr>
          <p:nvPr/>
        </p:nvSpPr>
        <p:spPr bwMode="auto">
          <a:xfrm>
            <a:off x="509588" y="1868488"/>
            <a:ext cx="58451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Arial" pitchFamily="34" charset="0"/>
              <a:buAutoNum type="arabicPeriod"/>
            </a:pPr>
            <a:r>
              <a:rPr lang="ko-KR" altLang="en-US" sz="1400"/>
              <a:t>자활기업 제도와 정책과제에 대해 설명할 수 있다</a:t>
            </a:r>
            <a:r>
              <a:rPr lang="en-US" altLang="ko-KR" sz="1400"/>
              <a:t>.</a:t>
            </a:r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/>
              <a:t>사회적기업 제도와 정책과제</a:t>
            </a:r>
            <a:r>
              <a:rPr lang="ko-KR" altLang="en-US" sz="1400"/>
              <a:t>에 대해 설명할 수 있다</a:t>
            </a:r>
            <a:r>
              <a:rPr lang="en-US" altLang="ko-KR" sz="1400"/>
              <a:t>.</a:t>
            </a:r>
            <a:endParaRPr kumimoji="0" lang="en-US" altLang="ko-KR" sz="140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/>
              <a:t>마을기업 제도와 정책과제</a:t>
            </a:r>
            <a:r>
              <a:rPr lang="ko-KR" altLang="en-US" sz="1400"/>
              <a:t>에 대해 설명할 수 있다</a:t>
            </a:r>
            <a:r>
              <a:rPr lang="en-US" altLang="ko-KR" sz="1400"/>
              <a:t>.</a:t>
            </a:r>
            <a:endParaRPr kumimoji="0" lang="en-US" altLang="ko-KR" sz="140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/>
              <a:t>협동조합 제도와 정책과제</a:t>
            </a:r>
            <a:r>
              <a:rPr lang="ko-KR" altLang="en-US" sz="1400"/>
              <a:t>에 대해 설명할 수 있다</a:t>
            </a:r>
            <a:r>
              <a:rPr lang="en-US" altLang="ko-KR" sz="1400"/>
              <a:t>.</a:t>
            </a:r>
            <a:endParaRPr kumimoji="0" lang="ko-KR" altLang="en-US" sz="1400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76808" name="Content Placeholder 2"/>
          <p:cNvSpPr txBox="1">
            <a:spLocks/>
          </p:cNvSpPr>
          <p:nvPr/>
        </p:nvSpPr>
        <p:spPr bwMode="auto">
          <a:xfrm>
            <a:off x="509588" y="3848100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Arial" pitchFamily="34" charset="0"/>
              <a:buAutoNum type="arabicPeriod"/>
            </a:pPr>
            <a:r>
              <a:rPr lang="ko-KR" altLang="en-US" sz="1400" dirty="0"/>
              <a:t>자활기업 제도와 정책과제</a:t>
            </a:r>
            <a:endParaRPr lang="en-US" altLang="ko-KR" sz="1400" dirty="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 dirty="0" err="1"/>
              <a:t>사회적기업</a:t>
            </a:r>
            <a:r>
              <a:rPr kumimoji="0" lang="ko-KR" altLang="en-US" sz="1400" dirty="0"/>
              <a:t> 제도와 정책과제</a:t>
            </a:r>
            <a:endParaRPr kumimoji="0" lang="en-US" altLang="ko-KR" sz="1400" dirty="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 dirty="0"/>
              <a:t>마을기업 제도와 정책과제</a:t>
            </a:r>
            <a:endParaRPr kumimoji="0" lang="en-US" altLang="ko-KR" sz="1400" dirty="0"/>
          </a:p>
          <a:p>
            <a:pPr defTabSz="914400" eaLnBrk="1" hangingPunct="1">
              <a:buFont typeface="Arial" pitchFamily="34" charset="0"/>
              <a:buAutoNum type="arabicPeriod"/>
            </a:pPr>
            <a:r>
              <a:rPr kumimoji="0" lang="ko-KR" altLang="en-US" sz="1400" dirty="0"/>
              <a:t>협동조합 제도와 정책과제</a:t>
            </a:r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76812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100"/>
              <a:t>오늘 학습목표와 학습내용은 아래와 같습니다</a:t>
            </a:r>
            <a:r>
              <a:rPr lang="en-US" altLang="ko-KR" sz="1100"/>
              <a:t>. </a:t>
            </a:r>
            <a:endParaRPr lang="ko-KR" alt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err="1" smtClean="0"/>
              <a:t>사회적경제</a:t>
            </a:r>
            <a:r>
              <a:rPr dirty="0" smtClean="0"/>
              <a:t> </a:t>
            </a:r>
            <a:r>
              <a:rPr dirty="0"/>
              <a:t>분야의 제도와 정책에 주목해야 하는 </a:t>
            </a:r>
            <a:r>
              <a:rPr dirty="0" smtClean="0"/>
              <a:t>이유</a:t>
            </a:r>
            <a:endParaRPr dirty="0"/>
          </a:p>
        </p:txBody>
      </p:sp>
      <p:sp>
        <p:nvSpPr>
          <p:cNvPr id="7782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E7C5847-AD64-41D3-9880-6807E70F650F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4" name="AutoShape 380"/>
          <p:cNvSpPr>
            <a:spLocks noChangeArrowheads="1"/>
          </p:cNvSpPr>
          <p:nvPr/>
        </p:nvSpPr>
        <p:spPr bwMode="gray">
          <a:xfrm>
            <a:off x="1337481" y="1216025"/>
            <a:ext cx="5053794" cy="806450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ko-KR" altLang="en-US" sz="1400" kern="0" dirty="0" err="1" smtClean="0">
                <a:solidFill>
                  <a:sysClr val="windowText" lastClr="000000"/>
                </a:solidFill>
                <a:latin typeface="+mn-ea"/>
              </a:rPr>
              <a:t>사회적경제는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+mn-ea"/>
              </a:rPr>
              <a:t> </a:t>
            </a:r>
            <a:r>
              <a:rPr kumimoji="0" lang="ko-KR" altLang="en-US" sz="1400" b="1" u="sng" kern="0" dirty="0">
                <a:solidFill>
                  <a:sysClr val="windowText" lastClr="000000"/>
                </a:solidFill>
                <a:latin typeface="+mn-ea"/>
              </a:rPr>
              <a:t>제도와 운동의 긴장</a:t>
            </a:r>
            <a:r>
              <a:rPr kumimoji="0" lang="ko-KR" altLang="en-US" sz="1400" kern="0" dirty="0">
                <a:solidFill>
                  <a:sysClr val="windowText" lastClr="000000"/>
                </a:solidFill>
                <a:latin typeface="+mn-ea"/>
              </a:rPr>
              <a:t> 속에서 변화</a:t>
            </a:r>
            <a:r>
              <a:rPr kumimoji="0" lang="en-US" altLang="ko-KR" sz="1400" kern="0" dirty="0">
                <a:solidFill>
                  <a:sysClr val="windowText" lastClr="000000"/>
                </a:solidFill>
                <a:latin typeface="+mn-ea"/>
              </a:rPr>
              <a:t>·</a:t>
            </a:r>
            <a:r>
              <a:rPr kumimoji="0" lang="ko-KR" altLang="en-US" sz="1400" kern="0" dirty="0">
                <a:solidFill>
                  <a:sysClr val="windowText" lastClr="000000"/>
                </a:solidFill>
                <a:latin typeface="+mn-ea"/>
              </a:rPr>
              <a:t>발전한다</a:t>
            </a:r>
            <a:r>
              <a:rPr kumimoji="0" lang="en-US" altLang="ko-KR" sz="1400" kern="0" dirty="0">
                <a:solidFill>
                  <a:sysClr val="windowText" lastClr="000000"/>
                </a:solidFill>
                <a:latin typeface="+mn-ea"/>
              </a:rPr>
              <a:t>.</a:t>
            </a:r>
            <a:endParaRPr kumimoji="0" lang="ko-KR" altLang="en-US" sz="1400" kern="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5" name="AutoShape 380"/>
          <p:cNvSpPr>
            <a:spLocks noChangeArrowheads="1"/>
          </p:cNvSpPr>
          <p:nvPr/>
        </p:nvSpPr>
        <p:spPr bwMode="gray">
          <a:xfrm>
            <a:off x="1337481" y="2387600"/>
            <a:ext cx="5053794" cy="806450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400" dirty="0" err="1" smtClean="0">
                <a:latin typeface="+mn-ea"/>
              </a:rPr>
              <a:t>사회적경제는</a:t>
            </a:r>
            <a:r>
              <a:rPr lang="ko-KR" altLang="en-US" sz="1400" dirty="0" smtClean="0">
                <a:latin typeface="+mn-ea"/>
              </a:rPr>
              <a:t> </a:t>
            </a:r>
            <a:r>
              <a:rPr lang="ko-KR" altLang="en-US" sz="1400" b="1" u="sng" dirty="0">
                <a:latin typeface="+mn-ea"/>
              </a:rPr>
              <a:t>복지국가의 목표</a:t>
            </a:r>
            <a:r>
              <a:rPr lang="ko-KR" altLang="en-US" sz="1400" dirty="0">
                <a:latin typeface="+mn-ea"/>
              </a:rPr>
              <a:t>를 공유한다</a:t>
            </a:r>
            <a:r>
              <a:rPr lang="en-US" altLang="ko-KR" sz="1400" dirty="0">
                <a:latin typeface="+mn-ea"/>
              </a:rPr>
              <a:t>. </a:t>
            </a:r>
            <a:endParaRPr kumimoji="0" lang="en-US" altLang="ko-KR" sz="1400" kern="0" dirty="0">
              <a:solidFill>
                <a:sysClr val="windowText" lastClr="000000"/>
              </a:solidFill>
              <a:latin typeface="+mn-ea"/>
            </a:endParaRPr>
          </a:p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ysClr val="windowText" lastClr="000000"/>
                </a:solidFill>
                <a:latin typeface="+mn-ea"/>
              </a:rPr>
              <a:t>- </a:t>
            </a:r>
            <a:r>
              <a:rPr kumimoji="0" lang="ko-KR" altLang="en-US" sz="1400" kern="0" dirty="0">
                <a:solidFill>
                  <a:sysClr val="windowText" lastClr="000000"/>
                </a:solidFill>
                <a:latin typeface="+mn-ea"/>
              </a:rPr>
              <a:t>국민의 행복 추구와 사회통합</a:t>
            </a:r>
            <a:endParaRPr lang="en-US" altLang="ko-KR" sz="1400" dirty="0">
              <a:latin typeface="+mn-ea"/>
            </a:endParaRPr>
          </a:p>
        </p:txBody>
      </p:sp>
      <p:sp>
        <p:nvSpPr>
          <p:cNvPr id="16" name="AutoShape 380"/>
          <p:cNvSpPr>
            <a:spLocks noChangeArrowheads="1"/>
          </p:cNvSpPr>
          <p:nvPr/>
        </p:nvSpPr>
        <p:spPr bwMode="gray">
          <a:xfrm>
            <a:off x="1337481" y="3559175"/>
            <a:ext cx="5053794" cy="806450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400" dirty="0" err="1" smtClean="0">
                <a:latin typeface="+mn-ea"/>
              </a:rPr>
              <a:t>사회적경제는</a:t>
            </a:r>
            <a:r>
              <a:rPr lang="ko-KR" altLang="en-US" sz="1400" b="1" dirty="0" smtClean="0">
                <a:latin typeface="+mn-ea"/>
              </a:rPr>
              <a:t> </a:t>
            </a:r>
            <a:r>
              <a:rPr lang="ko-KR" altLang="en-US" sz="1400" b="1" u="sng" dirty="0">
                <a:latin typeface="+mn-ea"/>
              </a:rPr>
              <a:t>경제민주화의 중요 동력</a:t>
            </a:r>
            <a:r>
              <a:rPr lang="ko-KR" altLang="en-US" sz="1400" dirty="0">
                <a:latin typeface="+mn-ea"/>
              </a:rPr>
              <a:t>이 될 전망이다</a:t>
            </a:r>
            <a:r>
              <a:rPr lang="en-US" altLang="ko-KR" sz="1400" dirty="0">
                <a:latin typeface="+mn-ea"/>
              </a:rPr>
              <a:t>.</a:t>
            </a:r>
            <a:endParaRPr kumimoji="0" lang="ko-KR" altLang="en-US" sz="1400" kern="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7" name="AutoShape 380"/>
          <p:cNvSpPr>
            <a:spLocks noChangeArrowheads="1"/>
          </p:cNvSpPr>
          <p:nvPr/>
        </p:nvSpPr>
        <p:spPr bwMode="gray">
          <a:xfrm>
            <a:off x="1337481" y="4730750"/>
            <a:ext cx="5053794" cy="806450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400" dirty="0">
                <a:latin typeface="+mn-ea"/>
              </a:rPr>
              <a:t>제도와 정책은</a:t>
            </a:r>
            <a:r>
              <a:rPr lang="ko-KR" altLang="en-US" sz="1400" b="1" dirty="0">
                <a:latin typeface="+mn-ea"/>
              </a:rPr>
              <a:t> </a:t>
            </a:r>
            <a:r>
              <a:rPr lang="ko-KR" altLang="en-US" sz="1400" b="1" u="sng" dirty="0" err="1" smtClean="0">
                <a:latin typeface="+mn-ea"/>
              </a:rPr>
              <a:t>사회적경제</a:t>
            </a:r>
            <a:r>
              <a:rPr lang="ko-KR" altLang="en-US" sz="1400" b="1" u="sng" dirty="0" smtClean="0">
                <a:latin typeface="+mn-ea"/>
              </a:rPr>
              <a:t> </a:t>
            </a:r>
            <a:r>
              <a:rPr lang="ko-KR" altLang="en-US" sz="1400" b="1" u="sng" dirty="0">
                <a:latin typeface="+mn-ea"/>
              </a:rPr>
              <a:t>생태계의 핵심 구성요소</a:t>
            </a:r>
            <a:r>
              <a:rPr lang="ko-KR" altLang="en-US" sz="1400" dirty="0">
                <a:latin typeface="+mn-ea"/>
              </a:rPr>
              <a:t>이다</a:t>
            </a:r>
            <a:r>
              <a:rPr lang="en-US" altLang="ko-KR" sz="1400" dirty="0">
                <a:latin typeface="+mn-ea"/>
              </a:rPr>
              <a:t>. </a:t>
            </a:r>
          </a:p>
          <a:p>
            <a:pPr algn="ctr">
              <a:spcBef>
                <a:spcPts val="600"/>
              </a:spcBef>
              <a:buFontTx/>
              <a:buChar char="-"/>
              <a:defRPr/>
            </a:pPr>
            <a:r>
              <a:rPr lang="ko-KR" altLang="en-US" sz="1400" dirty="0">
                <a:latin typeface="+mn-ea"/>
              </a:rPr>
              <a:t> </a:t>
            </a:r>
            <a:r>
              <a:rPr lang="ko-KR" altLang="en-US" sz="1400" dirty="0" err="1">
                <a:latin typeface="+mn-ea"/>
              </a:rPr>
              <a:t>사회적기업의</a:t>
            </a:r>
            <a:r>
              <a:rPr lang="ko-KR" altLang="en-US" sz="1400" dirty="0">
                <a:latin typeface="+mn-ea"/>
              </a:rPr>
              <a:t> 발전에서 제도와 정책의 영향은 지대했음</a:t>
            </a:r>
            <a:r>
              <a:rPr lang="en-US" altLang="ko-KR" sz="1400" dirty="0">
                <a:latin typeface="+mn-ea"/>
              </a:rPr>
              <a:t>. </a:t>
            </a:r>
            <a:endParaRPr lang="ko-KR" altLang="en-US" sz="1400" dirty="0">
              <a:latin typeface="+mn-ea"/>
            </a:endParaRPr>
          </a:p>
        </p:txBody>
      </p:sp>
      <p:grpSp>
        <p:nvGrpSpPr>
          <p:cNvPr id="8" name="그룹 14"/>
          <p:cNvGrpSpPr>
            <a:grpSpLocks/>
          </p:cNvGrpSpPr>
          <p:nvPr/>
        </p:nvGrpSpPr>
        <p:grpSpPr bwMode="auto">
          <a:xfrm>
            <a:off x="273785" y="1158876"/>
            <a:ext cx="800220" cy="704909"/>
            <a:chOff x="728266" y="7372392"/>
            <a:chExt cx="798827" cy="706113"/>
          </a:xfrm>
        </p:grpSpPr>
        <p:sp>
          <p:nvSpPr>
            <p:cNvPr id="9" name="TextBox 8"/>
            <p:cNvSpPr txBox="1"/>
            <p:nvPr/>
          </p:nvSpPr>
          <p:spPr>
            <a:xfrm>
              <a:off x="728266" y="7677712"/>
              <a:ext cx="798827" cy="4007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사회적경제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제도와 정책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홍보해봅시다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77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latin typeface="+mn-ea"/>
                <a:ea typeface="+mn-ea"/>
              </a:rPr>
              <a:t>사회적경제</a:t>
            </a:r>
            <a:r>
              <a:rPr lang="ko-KR" altLang="en-US" sz="1200" b="1" dirty="0" smtClean="0">
                <a:latin typeface="+mn-ea"/>
                <a:ea typeface="+mn-ea"/>
              </a:rPr>
              <a:t> 활성화를 위해 관련 제도와 정책을 홍보합시다</a:t>
            </a:r>
            <a:r>
              <a:rPr lang="en-US" altLang="ko-KR" sz="1200" b="1" dirty="0" smtClean="0">
                <a:latin typeface="+mn-ea"/>
                <a:ea typeface="+mn-ea"/>
              </a:rPr>
              <a:t>!</a:t>
            </a:r>
            <a:endParaRPr lang="en-US" altLang="ko-KR" sz="1200" b="1" dirty="0">
              <a:latin typeface="+mn-ea"/>
              <a:ea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0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359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  <a:ea typeface="+mn-ea"/>
                </a:rPr>
                <a:t>Activity Step</a:t>
              </a:r>
            </a:p>
            <a:p>
              <a:pPr marL="228600" indent="-228600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100" kern="0" dirty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1. </a:t>
              </a:r>
              <a:r>
                <a:rPr lang="ko-KR" altLang="en-US" sz="1200" b="1" kern="0" dirty="0" err="1" smtClean="0">
                  <a:latin typeface="+mn-ea"/>
                  <a:ea typeface="+mn-ea"/>
                </a:rPr>
                <a:t>팀별로</a:t>
              </a:r>
              <a:r>
                <a:rPr lang="en-US" altLang="ko-KR" sz="1200" b="1" kern="0" dirty="0" smtClean="0">
                  <a:latin typeface="+mn-ea"/>
                  <a:ea typeface="+mn-ea"/>
                </a:rPr>
                <a:t>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주어진 주제에 대해 </a:t>
              </a:r>
              <a:r>
                <a:rPr lang="ko-KR" altLang="en-US" sz="1200" b="1" kern="0" dirty="0" err="1" smtClean="0">
                  <a:latin typeface="+mn-ea"/>
                  <a:ea typeface="+mn-ea"/>
                </a:rPr>
                <a:t>스터디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 합니다</a:t>
              </a:r>
              <a:r>
                <a:rPr lang="en-US" altLang="ko-KR" sz="1200" b="1" kern="0" dirty="0" smtClean="0">
                  <a:latin typeface="+mn-ea"/>
                  <a:ea typeface="+mn-ea"/>
                </a:rPr>
                <a:t>. </a:t>
              </a: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자활기업 제도와 정책과제</a:t>
              </a: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err="1" smtClean="0">
                  <a:latin typeface="+mn-ea"/>
                  <a:ea typeface="+mn-ea"/>
                </a:rPr>
                <a:t>사회적기업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 제도와 정책과제</a:t>
              </a: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마을기업 제도와 정책과제</a:t>
              </a: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협동조합 제도와 정책과제</a:t>
              </a: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2.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팀원들과 함께 홍보물 제작을 위한 기획회의를 합니다</a:t>
              </a:r>
              <a:r>
                <a:rPr lang="en-US" altLang="ko-KR" sz="1200" b="1" kern="0" dirty="0" smtClean="0">
                  <a:latin typeface="+mn-ea"/>
                  <a:ea typeface="+mn-ea"/>
                </a:rPr>
                <a:t>.</a:t>
              </a: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누구를 대상으로 할까요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?</a:t>
              </a: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  <a:ea typeface="+mn-ea"/>
                </a:rPr>
                <a:t> 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어떤 형식을 활용할까요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?</a:t>
              </a:r>
            </a:p>
            <a:p>
              <a:pPr marL="174625">
                <a:spcAft>
                  <a:spcPts val="300"/>
                </a:spcAft>
                <a:buClr>
                  <a:prstClr val="white"/>
                </a:buClr>
                <a:defRPr/>
              </a:pPr>
              <a:r>
                <a:rPr lang="en-US" altLang="ko-KR" sz="1200" kern="0" dirty="0" smtClean="0">
                  <a:latin typeface="+mn-ea"/>
                  <a:ea typeface="+mn-ea"/>
                </a:rPr>
                <a:t>   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어떤 포인트를 전달할까요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?</a:t>
              </a: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  <a:ea typeface="+mn-ea"/>
                </a:rPr>
                <a:t> - 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내용을 어떻게 구성할까요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?</a:t>
              </a: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3.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홍보물 제작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  <a:ea typeface="+mn-ea"/>
                </a:rPr>
                <a:t>Tool Box</a:t>
              </a:r>
              <a:r>
                <a:rPr lang="ko-KR" altLang="en-US" sz="1200" kern="0" dirty="0" smtClean="0">
                  <a:latin typeface="+mn-ea"/>
                  <a:ea typeface="+mn-ea"/>
                </a:rPr>
                <a:t>를 받아 주어진 전지에 홍보물을 제작합니다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  <a:ea typeface="+mn-ea"/>
                </a:rPr>
                <a:t>Step 4. </a:t>
              </a:r>
              <a:r>
                <a:rPr lang="ko-KR" altLang="en-US" sz="1200" b="1" kern="0" dirty="0" smtClean="0">
                  <a:latin typeface="+mn-ea"/>
                  <a:ea typeface="+mn-ea"/>
                </a:rPr>
                <a:t>발표</a:t>
              </a:r>
              <a:endParaRPr lang="en-US" altLang="ko-KR" sz="1200" b="1" kern="0" dirty="0" smtClean="0">
                <a:latin typeface="+mn-ea"/>
                <a:ea typeface="+mn-ea"/>
              </a:endParaRPr>
            </a:p>
            <a:p>
              <a:pPr marL="228600" indent="-53975">
                <a:spcAft>
                  <a:spcPts val="300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ko-KR" altLang="en-US" sz="1200" kern="0" dirty="0" smtClean="0">
                  <a:latin typeface="+mn-ea"/>
                  <a:ea typeface="+mn-ea"/>
                </a:rPr>
                <a:t>팀 별로 제작한 홍보물을 발표합니다</a:t>
              </a:r>
              <a:r>
                <a:rPr lang="en-US" altLang="ko-KR" sz="1200" kern="0" dirty="0" smtClean="0">
                  <a:latin typeface="+mn-ea"/>
                  <a:ea typeface="+mn-ea"/>
                </a:rPr>
                <a:t>.</a:t>
              </a:r>
              <a:endParaRPr lang="en-US" altLang="ko-KR" sz="1200" kern="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06802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홍보해봅시다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78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00051" y="1150938"/>
            <a:ext cx="465136" cy="757940"/>
            <a:chOff x="1716162" y="7198056"/>
            <a:chExt cx="465136" cy="75794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757599" y="7555886"/>
              <a:ext cx="397545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Step 1.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Study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주어진 주제에 대해 </a:t>
            </a:r>
            <a:r>
              <a:rPr lang="ko-KR" altLang="en-US" sz="1200" b="1" dirty="0">
                <a:latin typeface="+mn-ea"/>
                <a:ea typeface="+mn-ea"/>
              </a:rPr>
              <a:t> </a:t>
            </a:r>
            <a:r>
              <a:rPr lang="ko-KR" altLang="en-US" sz="1200" b="1" dirty="0" smtClean="0">
                <a:latin typeface="+mn-ea"/>
                <a:ea typeface="+mn-ea"/>
              </a:rPr>
              <a:t>팀원들과 함께 </a:t>
            </a:r>
            <a:r>
              <a:rPr lang="ko-KR" altLang="en-US" sz="1200" b="1" dirty="0" err="1" smtClean="0">
                <a:latin typeface="+mn-ea"/>
                <a:ea typeface="+mn-ea"/>
              </a:rPr>
              <a:t>스터디</a:t>
            </a:r>
            <a:r>
              <a:rPr lang="ko-KR" altLang="en-US" sz="1200" b="1" dirty="0" smtClean="0">
                <a:latin typeface="+mn-ea"/>
                <a:ea typeface="+mn-ea"/>
              </a:rPr>
              <a:t> 합니다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9" name="양쪽 모서리가 둥근 사각형 8"/>
          <p:cNvSpPr/>
          <p:nvPr/>
        </p:nvSpPr>
        <p:spPr>
          <a:xfrm>
            <a:off x="995591" y="2987784"/>
            <a:ext cx="290899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 smtClean="0">
                <a:solidFill>
                  <a:schemeClr val="tx1"/>
                </a:solidFill>
              </a:rPr>
              <a:t>스터디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내용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양쪽 모서리가 둥근 사각형 3"/>
          <p:cNvSpPr/>
          <p:nvPr/>
        </p:nvSpPr>
        <p:spPr>
          <a:xfrm>
            <a:off x="992233" y="3491549"/>
            <a:ext cx="5308164" cy="4958767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28578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0"/>
            <a:r>
              <a:rPr lang="en-US" altLang="ko-KR" dirty="0"/>
              <a:t>Activity. </a:t>
            </a:r>
            <a:r>
              <a:rPr lang="ko-KR" altLang="en-US" dirty="0"/>
              <a:t>홍보해봅시다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79</a:t>
            </a:fld>
            <a:endParaRPr lang="ko-KR" altLang="en-US" dirty="0"/>
          </a:p>
        </p:txBody>
      </p:sp>
      <p:grpSp>
        <p:nvGrpSpPr>
          <p:cNvPr id="4" name="그룹 4"/>
          <p:cNvGrpSpPr/>
          <p:nvPr/>
        </p:nvGrpSpPr>
        <p:grpSpPr>
          <a:xfrm>
            <a:off x="400051" y="1150938"/>
            <a:ext cx="465136" cy="757940"/>
            <a:chOff x="1716162" y="7198056"/>
            <a:chExt cx="465136" cy="757940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733553" y="7555886"/>
              <a:ext cx="445635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Step 2.</a:t>
              </a: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기획회의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8" name="모서리가 둥근 직사각형 7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홍보물 제작을 위한 기획회의를 합니다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  <a:endParaRPr lang="en-US" altLang="ko-KR" sz="1200" b="1" dirty="0">
              <a:latin typeface="+mn-ea"/>
              <a:ea typeface="+mn-ea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995591" y="2987784"/>
            <a:ext cx="192103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대상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1" name="양쪽 모서리가 둥근 사각형 10"/>
          <p:cNvSpPr/>
          <p:nvPr/>
        </p:nvSpPr>
        <p:spPr>
          <a:xfrm>
            <a:off x="995591" y="4104747"/>
            <a:ext cx="192103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형식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2" name="양쪽 모서리가 둥근 사각형 11"/>
          <p:cNvSpPr/>
          <p:nvPr/>
        </p:nvSpPr>
        <p:spPr>
          <a:xfrm>
            <a:off x="995591" y="5275792"/>
            <a:ext cx="192103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전달 포인트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내용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양쪽 모서리가 둥근 사각형 12"/>
          <p:cNvSpPr/>
          <p:nvPr/>
        </p:nvSpPr>
        <p:spPr>
          <a:xfrm>
            <a:off x="995591" y="7068664"/>
            <a:ext cx="192103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내용 구성 방법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양쪽 모서리가 둥근 사각형 3"/>
          <p:cNvSpPr/>
          <p:nvPr/>
        </p:nvSpPr>
        <p:spPr>
          <a:xfrm>
            <a:off x="992233" y="3491550"/>
            <a:ext cx="5308164" cy="449830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  <p:sp>
        <p:nvSpPr>
          <p:cNvPr id="15" name="양쪽 모서리가 둥근 사각형 3"/>
          <p:cNvSpPr/>
          <p:nvPr/>
        </p:nvSpPr>
        <p:spPr>
          <a:xfrm>
            <a:off x="992233" y="4596358"/>
            <a:ext cx="5308164" cy="449830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  <p:sp>
        <p:nvSpPr>
          <p:cNvPr id="16" name="양쪽 모서리가 둥근 사각형 3"/>
          <p:cNvSpPr/>
          <p:nvPr/>
        </p:nvSpPr>
        <p:spPr>
          <a:xfrm>
            <a:off x="992233" y="5779558"/>
            <a:ext cx="5308164" cy="1094208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  <p:sp>
        <p:nvSpPr>
          <p:cNvPr id="17" name="양쪽 모서리가 둥근 사각형 3"/>
          <p:cNvSpPr/>
          <p:nvPr/>
        </p:nvSpPr>
        <p:spPr>
          <a:xfrm>
            <a:off x="992233" y="7588196"/>
            <a:ext cx="5308164" cy="1094208"/>
          </a:xfrm>
          <a:prstGeom prst="foldedCorner">
            <a:avLst>
              <a:gd name="adj" fmla="val 6493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39376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중간지원기관 활동가 </a:t>
            </a:r>
            <a:r>
              <a:rPr dirty="0" err="1" smtClean="0"/>
              <a:t>과정</a:t>
            </a:r>
            <a:r>
              <a:rPr dirty="0" smtClean="0"/>
              <a:t> </a:t>
            </a:r>
            <a:r>
              <a:rPr lang="en-US" altLang="ko-KR" dirty="0" smtClean="0"/>
              <a:t>Roadmap</a:t>
            </a:r>
            <a:endParaRPr dirty="0"/>
          </a:p>
        </p:txBody>
      </p:sp>
      <p:grpSp>
        <p:nvGrpSpPr>
          <p:cNvPr id="21507" name="그룹 18"/>
          <p:cNvGrpSpPr>
            <a:grpSpLocks/>
          </p:cNvGrpSpPr>
          <p:nvPr/>
        </p:nvGrpSpPr>
        <p:grpSpPr bwMode="auto">
          <a:xfrm>
            <a:off x="180975" y="1158875"/>
            <a:ext cx="984250" cy="550863"/>
            <a:chOff x="635404" y="7372392"/>
            <a:chExt cx="982961" cy="551856"/>
          </a:xfrm>
        </p:grpSpPr>
        <p:sp>
          <p:nvSpPr>
            <p:cNvPr id="20" name="TextBox 19"/>
            <p:cNvSpPr txBox="1"/>
            <p:nvPr/>
          </p:nvSpPr>
          <p:spPr>
            <a:xfrm>
              <a:off x="635404" y="7677741"/>
              <a:ext cx="982961" cy="2465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과정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Roadmap</a:t>
              </a:r>
            </a:p>
          </p:txBody>
        </p:sp>
        <p:pic>
          <p:nvPicPr>
            <p:cNvPr id="21556" name="그림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27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8" name="그룹 31"/>
          <p:cNvGrpSpPr>
            <a:grpSpLocks/>
          </p:cNvGrpSpPr>
          <p:nvPr/>
        </p:nvGrpSpPr>
        <p:grpSpPr bwMode="auto">
          <a:xfrm>
            <a:off x="1157288" y="1292225"/>
            <a:ext cx="5213350" cy="3278188"/>
            <a:chOff x="35496" y="1614108"/>
            <a:chExt cx="6912768" cy="4479188"/>
          </a:xfrm>
        </p:grpSpPr>
        <p:sp>
          <p:nvSpPr>
            <p:cNvPr id="80" name="AutoShape 5"/>
            <p:cNvSpPr>
              <a:spLocks noChangeArrowheads="1"/>
            </p:cNvSpPr>
            <p:nvPr/>
          </p:nvSpPr>
          <p:spPr bwMode="auto">
            <a:xfrm>
              <a:off x="107065" y="5789622"/>
              <a:ext cx="2027099" cy="279813"/>
            </a:xfrm>
            <a:prstGeom prst="parallelogram">
              <a:avLst>
                <a:gd name="adj" fmla="val 89365"/>
              </a:avLst>
            </a:prstGeom>
            <a:solidFill>
              <a:srgbClr val="B09B92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5B4A42"/>
              </a:outerShdw>
            </a:effectLst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굴림" pitchFamily="50" charset="-127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1410050" y="5186613"/>
              <a:ext cx="1342980" cy="906683"/>
            </a:xfrm>
            <a:custGeom>
              <a:avLst/>
              <a:gdLst>
                <a:gd name="T0" fmla="*/ 0 w 545"/>
                <a:gd name="T1" fmla="*/ 409 h 414"/>
                <a:gd name="T2" fmla="*/ 180 w 545"/>
                <a:gd name="T3" fmla="*/ 409 h 414"/>
                <a:gd name="T4" fmla="*/ 413 w 545"/>
                <a:gd name="T5" fmla="*/ 67 h 414"/>
                <a:gd name="T6" fmla="*/ 545 w 545"/>
                <a:gd name="T7" fmla="*/ 0 h 414"/>
                <a:gd name="T8" fmla="*/ 217 w 545"/>
                <a:gd name="T9" fmla="*/ 408 h 414"/>
                <a:gd name="T10" fmla="*/ 152 w 545"/>
                <a:gd name="T11" fmla="*/ 414 h 4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14"/>
                <a:gd name="T20" fmla="*/ 545 w 545"/>
                <a:gd name="T21" fmla="*/ 414 h 4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14">
                  <a:moveTo>
                    <a:pt x="0" y="409"/>
                  </a:moveTo>
                  <a:lnTo>
                    <a:pt x="180" y="409"/>
                  </a:lnTo>
                  <a:lnTo>
                    <a:pt x="413" y="67"/>
                  </a:lnTo>
                  <a:lnTo>
                    <a:pt x="545" y="0"/>
                  </a:lnTo>
                  <a:lnTo>
                    <a:pt x="217" y="408"/>
                  </a:lnTo>
                  <a:lnTo>
                    <a:pt x="152" y="414"/>
                  </a:lnTo>
                </a:path>
              </a:pathLst>
            </a:custGeom>
            <a:solidFill>
              <a:srgbClr val="5B4A4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82" name="AutoShape 7"/>
            <p:cNvSpPr>
              <a:spLocks noChangeArrowheads="1"/>
            </p:cNvSpPr>
            <p:nvPr/>
          </p:nvSpPr>
          <p:spPr bwMode="auto">
            <a:xfrm>
              <a:off x="2395183" y="5075988"/>
              <a:ext cx="2020785" cy="281983"/>
            </a:xfrm>
            <a:prstGeom prst="parallelogram">
              <a:avLst>
                <a:gd name="adj" fmla="val 89149"/>
              </a:avLst>
            </a:prstGeom>
            <a:solidFill>
              <a:srgbClr val="B09B92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5B4A42"/>
              </a:outerShdw>
            </a:effectLst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굴림" pitchFamily="50" charset="-127"/>
              </a:endParaRPr>
            </a:p>
          </p:txBody>
        </p:sp>
        <p:sp>
          <p:nvSpPr>
            <p:cNvPr id="83" name="Freeform 8"/>
            <p:cNvSpPr>
              <a:spLocks/>
            </p:cNvSpPr>
            <p:nvPr/>
          </p:nvSpPr>
          <p:spPr bwMode="auto">
            <a:xfrm>
              <a:off x="3725533" y="4481656"/>
              <a:ext cx="1345086" cy="904515"/>
            </a:xfrm>
            <a:custGeom>
              <a:avLst/>
              <a:gdLst>
                <a:gd name="T0" fmla="*/ 0 w 545"/>
                <a:gd name="T1" fmla="*/ 409 h 414"/>
                <a:gd name="T2" fmla="*/ 180 w 545"/>
                <a:gd name="T3" fmla="*/ 409 h 414"/>
                <a:gd name="T4" fmla="*/ 413 w 545"/>
                <a:gd name="T5" fmla="*/ 67 h 414"/>
                <a:gd name="T6" fmla="*/ 545 w 545"/>
                <a:gd name="T7" fmla="*/ 0 h 414"/>
                <a:gd name="T8" fmla="*/ 217 w 545"/>
                <a:gd name="T9" fmla="*/ 408 h 414"/>
                <a:gd name="T10" fmla="*/ 152 w 545"/>
                <a:gd name="T11" fmla="*/ 414 h 4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14"/>
                <a:gd name="T20" fmla="*/ 545 w 545"/>
                <a:gd name="T21" fmla="*/ 414 h 4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14">
                  <a:moveTo>
                    <a:pt x="0" y="409"/>
                  </a:moveTo>
                  <a:lnTo>
                    <a:pt x="180" y="409"/>
                  </a:lnTo>
                  <a:lnTo>
                    <a:pt x="413" y="67"/>
                  </a:lnTo>
                  <a:lnTo>
                    <a:pt x="545" y="0"/>
                  </a:lnTo>
                  <a:lnTo>
                    <a:pt x="217" y="408"/>
                  </a:lnTo>
                  <a:lnTo>
                    <a:pt x="152" y="414"/>
                  </a:lnTo>
                </a:path>
              </a:pathLst>
            </a:custGeom>
            <a:solidFill>
              <a:srgbClr val="5B4A4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84" name="AutoShape 9"/>
            <p:cNvSpPr>
              <a:spLocks noChangeArrowheads="1"/>
            </p:cNvSpPr>
            <p:nvPr/>
          </p:nvSpPr>
          <p:spPr bwMode="auto">
            <a:xfrm>
              <a:off x="4729611" y="4355848"/>
              <a:ext cx="2024995" cy="281983"/>
            </a:xfrm>
            <a:prstGeom prst="parallelogram">
              <a:avLst>
                <a:gd name="adj" fmla="val 76375"/>
              </a:avLst>
            </a:prstGeom>
            <a:solidFill>
              <a:srgbClr val="B09B92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5B4A42"/>
              </a:outerShdw>
            </a:effectLst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굴림" pitchFamily="50" charset="-127"/>
              </a:endParaRPr>
            </a:p>
          </p:txBody>
        </p:sp>
        <p:sp>
          <p:nvSpPr>
            <p:cNvPr id="85" name="AutoShape 57"/>
            <p:cNvSpPr>
              <a:spLocks noChangeArrowheads="1"/>
            </p:cNvSpPr>
            <p:nvPr/>
          </p:nvSpPr>
          <p:spPr bwMode="auto">
            <a:xfrm>
              <a:off x="107065" y="3752839"/>
              <a:ext cx="1585052" cy="754846"/>
            </a:xfrm>
            <a:prstGeom prst="roundRect">
              <a:avLst>
                <a:gd name="adj" fmla="val 8111"/>
              </a:avLst>
            </a:prstGeom>
            <a:solidFill>
              <a:sysClr val="window" lastClr="FFFFFF"/>
            </a:solidFill>
            <a:ln w="38100">
              <a:solidFill>
                <a:srgbClr val="EEECE1">
                  <a:lumMod val="50000"/>
                </a:srgbClr>
              </a:solidFill>
              <a:round/>
              <a:headEnd/>
              <a:tailEnd/>
            </a:ln>
          </p:spPr>
          <p:txBody>
            <a:bodyPr lIns="50531" tIns="33689" rIns="50531" bIns="33689"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b="1" kern="0" dirty="0" err="1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사회적경제</a:t>
              </a:r>
              <a:r>
                <a:rPr kumimoji="0" lang="en-US" altLang="ko-KR" sz="1050" b="1" kern="0" dirty="0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 </a:t>
              </a: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kern="0" dirty="0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시작하기</a:t>
              </a:r>
            </a:p>
          </p:txBody>
        </p:sp>
        <p:sp>
          <p:nvSpPr>
            <p:cNvPr id="86" name="Freeform 58"/>
            <p:cNvSpPr>
              <a:spLocks/>
            </p:cNvSpPr>
            <p:nvPr/>
          </p:nvSpPr>
          <p:spPr bwMode="auto">
            <a:xfrm flipH="1">
              <a:off x="115485" y="4579266"/>
              <a:ext cx="1222995" cy="314519"/>
            </a:xfrm>
            <a:custGeom>
              <a:avLst/>
              <a:gdLst>
                <a:gd name="T0" fmla="*/ 0 w 770"/>
                <a:gd name="T1" fmla="*/ 0 h 274"/>
                <a:gd name="T2" fmla="*/ 770 w 770"/>
                <a:gd name="T3" fmla="*/ 0 h 274"/>
                <a:gd name="T4" fmla="*/ 451 w 770"/>
                <a:gd name="T5" fmla="*/ 274 h 274"/>
                <a:gd name="T6" fmla="*/ 0 60000 65536"/>
                <a:gd name="T7" fmla="*/ 0 60000 65536"/>
                <a:gd name="T8" fmla="*/ 0 60000 65536"/>
                <a:gd name="T9" fmla="*/ 0 w 770"/>
                <a:gd name="T10" fmla="*/ 0 h 274"/>
                <a:gd name="T11" fmla="*/ 770 w 770"/>
                <a:gd name="T12" fmla="*/ 274 h 2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0" h="274">
                  <a:moveTo>
                    <a:pt x="0" y="0"/>
                  </a:moveTo>
                  <a:lnTo>
                    <a:pt x="770" y="0"/>
                  </a:lnTo>
                  <a:lnTo>
                    <a:pt x="451" y="274"/>
                  </a:lnTo>
                </a:path>
              </a:pathLst>
            </a:custGeom>
            <a:noFill/>
            <a:ln w="12700">
              <a:solidFill>
                <a:sysClr val="windowText" lastClr="000000"/>
              </a:solidFill>
              <a:round/>
              <a:headEnd type="oval" w="sm" len="sm"/>
              <a:tailEnd type="oval" w="sm" len="sm"/>
            </a:ln>
          </p:spPr>
          <p:txBody>
            <a:bodyPr lIns="50531" tIns="33689" rIns="50531" bIns="33689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 flipH="1">
              <a:off x="2456228" y="3843941"/>
              <a:ext cx="1222995" cy="314520"/>
            </a:xfrm>
            <a:custGeom>
              <a:avLst/>
              <a:gdLst>
                <a:gd name="T0" fmla="*/ 0 w 770"/>
                <a:gd name="T1" fmla="*/ 0 h 274"/>
                <a:gd name="T2" fmla="*/ 770 w 770"/>
                <a:gd name="T3" fmla="*/ 0 h 274"/>
                <a:gd name="T4" fmla="*/ 451 w 770"/>
                <a:gd name="T5" fmla="*/ 274 h 274"/>
                <a:gd name="T6" fmla="*/ 0 60000 65536"/>
                <a:gd name="T7" fmla="*/ 0 60000 65536"/>
                <a:gd name="T8" fmla="*/ 0 60000 65536"/>
                <a:gd name="T9" fmla="*/ 0 w 770"/>
                <a:gd name="T10" fmla="*/ 0 h 274"/>
                <a:gd name="T11" fmla="*/ 770 w 770"/>
                <a:gd name="T12" fmla="*/ 274 h 2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0" h="274">
                  <a:moveTo>
                    <a:pt x="0" y="0"/>
                  </a:moveTo>
                  <a:lnTo>
                    <a:pt x="770" y="0"/>
                  </a:lnTo>
                  <a:lnTo>
                    <a:pt x="451" y="274"/>
                  </a:lnTo>
                </a:path>
              </a:pathLst>
            </a:custGeom>
            <a:noFill/>
            <a:ln w="12700">
              <a:solidFill>
                <a:sysClr val="windowText" lastClr="000000"/>
              </a:solidFill>
              <a:round/>
              <a:headEnd type="oval" w="sm" len="sm"/>
              <a:tailEnd type="oval" w="sm" len="sm"/>
            </a:ln>
          </p:spPr>
          <p:txBody>
            <a:bodyPr lIns="50531" tIns="33689" rIns="50531" bIns="33689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88" name="Freeform 62"/>
            <p:cNvSpPr>
              <a:spLocks/>
            </p:cNvSpPr>
            <p:nvPr/>
          </p:nvSpPr>
          <p:spPr bwMode="auto">
            <a:xfrm flipH="1">
              <a:off x="4788550" y="3104279"/>
              <a:ext cx="1222995" cy="314519"/>
            </a:xfrm>
            <a:custGeom>
              <a:avLst/>
              <a:gdLst>
                <a:gd name="T0" fmla="*/ 0 w 770"/>
                <a:gd name="T1" fmla="*/ 0 h 274"/>
                <a:gd name="T2" fmla="*/ 770 w 770"/>
                <a:gd name="T3" fmla="*/ 0 h 274"/>
                <a:gd name="T4" fmla="*/ 451 w 770"/>
                <a:gd name="T5" fmla="*/ 274 h 274"/>
                <a:gd name="T6" fmla="*/ 0 60000 65536"/>
                <a:gd name="T7" fmla="*/ 0 60000 65536"/>
                <a:gd name="T8" fmla="*/ 0 60000 65536"/>
                <a:gd name="T9" fmla="*/ 0 w 770"/>
                <a:gd name="T10" fmla="*/ 0 h 274"/>
                <a:gd name="T11" fmla="*/ 770 w 770"/>
                <a:gd name="T12" fmla="*/ 274 h 2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0" h="274">
                  <a:moveTo>
                    <a:pt x="0" y="0"/>
                  </a:moveTo>
                  <a:lnTo>
                    <a:pt x="770" y="0"/>
                  </a:lnTo>
                  <a:lnTo>
                    <a:pt x="451" y="274"/>
                  </a:lnTo>
                </a:path>
              </a:pathLst>
            </a:custGeom>
            <a:noFill/>
            <a:ln w="12700">
              <a:solidFill>
                <a:sysClr val="windowText" lastClr="000000"/>
              </a:solidFill>
              <a:round/>
              <a:headEnd type="oval" w="sm" len="sm"/>
              <a:tailEnd type="oval" w="sm" len="sm"/>
            </a:ln>
          </p:spPr>
          <p:txBody>
            <a:bodyPr lIns="50531" tIns="33689" rIns="50531" bIns="33689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89" name="타원 88"/>
            <p:cNvSpPr/>
            <p:nvPr/>
          </p:nvSpPr>
          <p:spPr>
            <a:xfrm>
              <a:off x="611560" y="4670028"/>
              <a:ext cx="1224136" cy="1224136"/>
            </a:xfrm>
            <a:prstGeom prst="ellipse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 extrusionH="25400" prstMaterial="plastic">
              <a:bevelT w="139700" h="139700"/>
            </a:sp3d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90" name="Rectangle 27"/>
            <p:cNvSpPr>
              <a:spLocks noChangeArrowheads="1"/>
            </p:cNvSpPr>
            <p:nvPr/>
          </p:nvSpPr>
          <p:spPr bwMode="auto">
            <a:xfrm>
              <a:off x="584896" y="5060805"/>
              <a:ext cx="1296670" cy="505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b="1" kern="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I</a:t>
              </a:r>
              <a:r>
                <a:rPr kumimoji="0" lang="en-US" altLang="ko-KR" sz="1100" b="1" kern="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nitiate</a:t>
              </a:r>
            </a:p>
          </p:txBody>
        </p:sp>
        <p:sp>
          <p:nvSpPr>
            <p:cNvPr id="91" name="타원 90"/>
            <p:cNvSpPr/>
            <p:nvPr/>
          </p:nvSpPr>
          <p:spPr>
            <a:xfrm>
              <a:off x="2843808" y="3949948"/>
              <a:ext cx="1224136" cy="1224136"/>
            </a:xfrm>
            <a:prstGeom prst="ellipse">
              <a:avLst/>
            </a:prstGeom>
            <a:solidFill>
              <a:srgbClr val="8064A2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 extrusionH="25400" prstMaterial="plastic">
              <a:bevelT w="139700" h="139700"/>
            </a:sp3d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92" name="타원 91"/>
            <p:cNvSpPr/>
            <p:nvPr/>
          </p:nvSpPr>
          <p:spPr>
            <a:xfrm>
              <a:off x="5220072" y="3229868"/>
              <a:ext cx="1224136" cy="1224136"/>
            </a:xfrm>
            <a:prstGeom prst="ellipse">
              <a:avLst/>
            </a:prstGeom>
            <a:solidFill>
              <a:srgbClr val="4BACC6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 extrusionH="25400" prstMaterial="plastic">
              <a:bevelT w="139700" h="139700"/>
            </a:sp3d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kern="0">
                <a:solidFill>
                  <a:prstClr val="white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93" name="Rectangle 29"/>
            <p:cNvSpPr>
              <a:spLocks noChangeArrowheads="1"/>
            </p:cNvSpPr>
            <p:nvPr/>
          </p:nvSpPr>
          <p:spPr bwMode="auto">
            <a:xfrm>
              <a:off x="2771975" y="4290775"/>
              <a:ext cx="1296670" cy="505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b="1" kern="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A</a:t>
              </a:r>
              <a:r>
                <a:rPr kumimoji="0" lang="en-US" altLang="ko-KR" sz="1100" b="1" kern="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ctivate</a:t>
              </a:r>
              <a:endParaRPr kumimoji="0" lang="en-US" altLang="ko-KR" sz="1400" b="1" kern="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4" name="Rectangle 29"/>
            <p:cNvSpPr>
              <a:spLocks noChangeArrowheads="1"/>
            </p:cNvSpPr>
            <p:nvPr/>
          </p:nvSpPr>
          <p:spPr bwMode="auto">
            <a:xfrm>
              <a:off x="5135872" y="3620524"/>
              <a:ext cx="1368240" cy="505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b="1" kern="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I</a:t>
              </a:r>
              <a:r>
                <a:rPr kumimoji="0" lang="en-US" altLang="ko-KR" sz="1100" b="1" kern="0" dirty="0">
                  <a:solidFill>
                    <a:prstClr val="white"/>
                  </a:solidFill>
                  <a:latin typeface="맑은 고딕" pitchFamily="50" charset="-127"/>
                  <a:ea typeface="맑은 고딕" pitchFamily="50" charset="-127"/>
                </a:rPr>
                <a:t>nnovate</a:t>
              </a:r>
              <a:endParaRPr kumimoji="0" lang="en-US" altLang="ko-KR" sz="1400" b="1" kern="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5" name="AutoShape 57"/>
            <p:cNvSpPr>
              <a:spLocks noChangeArrowheads="1"/>
            </p:cNvSpPr>
            <p:nvPr/>
          </p:nvSpPr>
          <p:spPr bwMode="auto">
            <a:xfrm>
              <a:off x="2412022" y="3050051"/>
              <a:ext cx="1585054" cy="754846"/>
            </a:xfrm>
            <a:prstGeom prst="roundRect">
              <a:avLst>
                <a:gd name="adj" fmla="val 8111"/>
              </a:avLst>
            </a:prstGeom>
            <a:solidFill>
              <a:sysClr val="window" lastClr="FFFFFF"/>
            </a:solidFill>
            <a:ln w="38100">
              <a:solidFill>
                <a:srgbClr val="EEECE1">
                  <a:lumMod val="50000"/>
                </a:srgbClr>
              </a:solidFill>
              <a:round/>
              <a:headEnd/>
              <a:tailEnd/>
            </a:ln>
          </p:spPr>
          <p:txBody>
            <a:bodyPr lIns="50531" tIns="33689" rIns="50531" bIns="33689"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b="1" kern="0" dirty="0" err="1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사회적경제</a:t>
              </a:r>
              <a:endParaRPr kumimoji="0" lang="en-US" altLang="ko-KR" sz="1050" b="1" kern="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kern="0" dirty="0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활성화하기</a:t>
              </a:r>
            </a:p>
          </p:txBody>
        </p:sp>
        <p:sp>
          <p:nvSpPr>
            <p:cNvPr id="96" name="AutoShape 57"/>
            <p:cNvSpPr>
              <a:spLocks noChangeArrowheads="1"/>
            </p:cNvSpPr>
            <p:nvPr/>
          </p:nvSpPr>
          <p:spPr bwMode="auto">
            <a:xfrm>
              <a:off x="4729611" y="2293036"/>
              <a:ext cx="1582948" cy="754846"/>
            </a:xfrm>
            <a:prstGeom prst="roundRect">
              <a:avLst>
                <a:gd name="adj" fmla="val 8111"/>
              </a:avLst>
            </a:prstGeom>
            <a:solidFill>
              <a:sysClr val="window" lastClr="FFFFFF"/>
            </a:solidFill>
            <a:ln w="38100">
              <a:solidFill>
                <a:srgbClr val="EEECE1">
                  <a:lumMod val="50000"/>
                </a:srgbClr>
              </a:solidFill>
              <a:round/>
              <a:headEnd/>
              <a:tailEnd/>
            </a:ln>
          </p:spPr>
          <p:txBody>
            <a:bodyPr lIns="50531" tIns="33689" rIns="50531" bIns="33689"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b="1" kern="0" dirty="0" err="1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사회적경제</a:t>
              </a:r>
              <a:r>
                <a:rPr kumimoji="0" lang="ko-KR" altLang="en-US" sz="1050" b="1" kern="0" dirty="0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 </a:t>
              </a:r>
              <a:endParaRPr kumimoji="0" lang="en-US" altLang="ko-KR" sz="1050" b="1" kern="0" dirty="0">
                <a:solidFill>
                  <a:srgbClr val="EEECE1">
                    <a:lumMod val="25000"/>
                  </a:srgbClr>
                </a:solidFill>
                <a:latin typeface="서울남산체 M"/>
                <a:ea typeface="서울남산체 M"/>
              </a:endParaRPr>
            </a:p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kern="0" dirty="0">
                  <a:solidFill>
                    <a:srgbClr val="EEECE1">
                      <a:lumMod val="25000"/>
                    </a:srgbClr>
                  </a:solidFill>
                  <a:latin typeface="서울남산체 M"/>
                  <a:ea typeface="서울남산체 M"/>
                </a:rPr>
                <a:t>혁신하기</a:t>
              </a: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35496" y="2546820"/>
              <a:ext cx="2231283" cy="118649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kumimoji="0" lang="ko-KR" altLang="en-US" sz="900" kern="0" dirty="0" err="1">
                  <a:solidFill>
                    <a:prstClr val="black"/>
                  </a:solidFill>
                  <a:latin typeface="서울남산체 M"/>
                  <a:ea typeface="서울남산체 M"/>
                </a:rPr>
                <a:t>사회적경제와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 중간지원기관 활동가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kumimoji="0" lang="ko-KR" altLang="en-US" sz="900" kern="0" dirty="0" err="1">
                  <a:solidFill>
                    <a:prstClr val="black"/>
                  </a:solidFill>
                  <a:latin typeface="서울남산체 M"/>
                  <a:ea typeface="서울남산체 M"/>
                </a:rPr>
                <a:t>사회적경제의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 사상과 실천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kumimoji="0" lang="ko-KR" altLang="en-US" sz="900" kern="0" dirty="0" err="1">
                  <a:solidFill>
                    <a:prstClr val="black"/>
                  </a:solidFill>
                  <a:latin typeface="서울남산체 M"/>
                  <a:ea typeface="서울남산체 M"/>
                </a:rPr>
                <a:t>사회적경제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 관련 정책과 이슈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2412022" y="2017560"/>
              <a:ext cx="2231283" cy="110624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4. </a:t>
              </a:r>
              <a:r>
                <a:rPr kumimoji="0" lang="ko-KR" altLang="en-US" sz="900" kern="0" dirty="0" err="1">
                  <a:solidFill>
                    <a:prstClr val="black"/>
                  </a:solidFill>
                  <a:latin typeface="서울남산체 M"/>
                  <a:ea typeface="서울남산체 M"/>
                </a:rPr>
                <a:t>사회적경제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 생태계 활성화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5. </a:t>
              </a:r>
              <a:r>
                <a:rPr kumimoji="0" lang="ko-KR" altLang="en-US" sz="900" kern="0" dirty="0" err="1">
                  <a:solidFill>
                    <a:prstClr val="black"/>
                  </a:solidFill>
                  <a:latin typeface="서울남산체 M"/>
                  <a:ea typeface="서울남산체 M"/>
                </a:rPr>
                <a:t>사회적경제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 지원사업 </a:t>
              </a:r>
              <a:r>
                <a:rPr kumimoji="0" lang="en-US" altLang="ko-KR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Action Plan 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수립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4716981" y="1614108"/>
              <a:ext cx="2231283" cy="67892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6. </a:t>
              </a:r>
              <a:r>
                <a:rPr kumimoji="0" lang="ko-KR" altLang="en-US" sz="900" kern="0" dirty="0" err="1">
                  <a:solidFill>
                    <a:prstClr val="black"/>
                  </a:solidFill>
                  <a:latin typeface="서울남산체 M"/>
                  <a:ea typeface="서울남산체 M"/>
                </a:rPr>
                <a:t>사회적경제를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 통한 사회책임조달제도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  <a:p>
              <a:pPr marL="228600" indent="-228600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7. </a:t>
              </a:r>
              <a:r>
                <a:rPr kumimoji="0" lang="ko-KR" altLang="en-US" sz="900" kern="0" dirty="0">
                  <a:solidFill>
                    <a:prstClr val="black"/>
                  </a:solidFill>
                  <a:latin typeface="서울남산체 M"/>
                  <a:ea typeface="서울남산체 M"/>
                </a:rPr>
                <a:t>공공시장 판로개척 지원</a:t>
              </a:r>
              <a:endParaRPr kumimoji="0" lang="en-US" altLang="ko-KR" sz="900" kern="0" dirty="0">
                <a:solidFill>
                  <a:prstClr val="black"/>
                </a:solidFill>
                <a:latin typeface="서울남산체 M"/>
                <a:ea typeface="서울남산체 M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홍보해봅시다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80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330880" y="1150938"/>
            <a:ext cx="618759" cy="757940"/>
            <a:chOff x="1646991" y="7198056"/>
            <a:chExt cx="618759" cy="75794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646991" y="7555886"/>
              <a:ext cx="618759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Step 3.</a:t>
              </a: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홍보물 제작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7" name="모서리가 둥근 직사각형 6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  <a:ea typeface="+mn-ea"/>
              </a:rPr>
              <a:t>Tool Box</a:t>
            </a:r>
            <a:r>
              <a:rPr lang="ko-KR" altLang="en-US" sz="1200" b="1" dirty="0" smtClean="0">
                <a:latin typeface="+mn-ea"/>
                <a:ea typeface="+mn-ea"/>
              </a:rPr>
              <a:t>를 활용하여 홍보물을 제작합니다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7962509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그림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08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홍보해봅시다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81</a:t>
            </a:fld>
            <a:endParaRPr lang="ko-KR" altLang="en-US" dirty="0"/>
          </a:p>
        </p:txBody>
      </p:sp>
      <p:sp>
        <p:nvSpPr>
          <p:cNvPr id="4" name="제목 1"/>
          <p:cNvSpPr txBox="1">
            <a:spLocks/>
          </p:cNvSpPr>
          <p:nvPr/>
        </p:nvSpPr>
        <p:spPr bwMode="auto">
          <a:xfrm>
            <a:off x="719572" y="240604"/>
            <a:ext cx="5890932" cy="36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54" tIns="45728" rIns="91454" bIns="45728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t>Activity. </a:t>
            </a:r>
            <a:r>
              <a:rPr kumimoji="0" lang="ko-KR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t>홍보해봅시다</a:t>
            </a:r>
            <a:r>
              <a:rPr kumimoji="0" lang="en-US" altLang="ko-KR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t>.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sp>
        <p:nvSpPr>
          <p:cNvPr id="5" name="슬라이드 번호 개체 틀 2"/>
          <p:cNvSpPr txBox="1">
            <a:spLocks/>
          </p:cNvSpPr>
          <p:nvPr/>
        </p:nvSpPr>
        <p:spPr>
          <a:xfrm>
            <a:off x="2459038" y="8905875"/>
            <a:ext cx="1939925" cy="179388"/>
          </a:xfrm>
          <a:prstGeom prst="rect">
            <a:avLst/>
          </a:prstGeom>
        </p:spPr>
        <p:txBody>
          <a:bodyPr vert="horz" lIns="91454" tIns="45728" rIns="91454" bIns="45728" rtlCol="0" anchor="ctr"/>
          <a:lstStyle/>
          <a:p>
            <a:pPr marL="0" marR="0" lvl="0" indent="0" algn="ctr" defTabSz="457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2ADA8D-9AA3-4677-ACF0-BC3B6BCFCF8F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pPr marL="0" marR="0" lvl="0" indent="0" algn="ctr" defTabSz="457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00051" y="1150938"/>
            <a:ext cx="465136" cy="757940"/>
            <a:chOff x="1716162" y="7198056"/>
            <a:chExt cx="465136" cy="757940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757598" y="7555886"/>
              <a:ext cx="397545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Step 4.</a:t>
              </a: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발표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9" name="모서리가 둥근 직사각형 8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latin typeface="+mn-ea"/>
                <a:ea typeface="+mn-ea"/>
              </a:rPr>
              <a:t>팀 별로 제작한 홍보물을 발표합니다</a:t>
            </a:r>
            <a:r>
              <a:rPr lang="en-US" altLang="ko-KR" sz="1200" b="1" dirty="0" smtClean="0">
                <a:latin typeface="+mn-ea"/>
                <a:ea typeface="+mn-ea"/>
              </a:rPr>
              <a:t>.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7962509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4D2ADA8D-9AA3-4677-ACF0-BC3B6BCFCF8F}" type="slidenum">
              <a:rPr lang="ko-KR" altLang="en-US" smtClean="0"/>
              <a:pPr>
                <a:defRPr/>
              </a:pPr>
              <a:t>82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862013" y="2886075"/>
            <a:ext cx="5521325" cy="59055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2400" b="1" dirty="0" smtClean="0">
                <a:solidFill>
                  <a:schemeClr val="tx1"/>
                </a:solidFill>
              </a:rPr>
              <a:t>1.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자활기업 제도와 정책 과제 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368300" y="690563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368300" y="1187450"/>
            <a:ext cx="601503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32443" y="709613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b="1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rPr>
              <a:t>미리 읽어가기</a:t>
            </a:r>
            <a:endParaRPr lang="ko-KR" altLang="en-US" sz="2000" b="1" dirty="0" smtClean="0">
              <a:solidFill>
                <a:schemeClr val="accent3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862013" y="3590925"/>
            <a:ext cx="5521325" cy="59055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2400" b="1" dirty="0" smtClean="0">
                <a:solidFill>
                  <a:schemeClr val="tx1"/>
                </a:solidFill>
              </a:rPr>
              <a:t>2. </a:t>
            </a:r>
            <a:r>
              <a:rPr lang="ko-KR" altLang="en-US" sz="2400" b="1" dirty="0" err="1" smtClean="0">
                <a:solidFill>
                  <a:schemeClr val="tx1"/>
                </a:solidFill>
              </a:rPr>
              <a:t>사회적기업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 제도와 정책 과제 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62013" y="4313238"/>
            <a:ext cx="5521325" cy="59055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2400" b="1" dirty="0" smtClean="0">
                <a:solidFill>
                  <a:schemeClr val="tx1"/>
                </a:solidFill>
              </a:rPr>
              <a:t>3.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마을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기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업 제도와 정책 과제 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862013" y="5018088"/>
            <a:ext cx="5521325" cy="59055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2400" b="1" dirty="0" smtClean="0">
                <a:solidFill>
                  <a:schemeClr val="tx1"/>
                </a:solidFill>
              </a:rPr>
              <a:t>4</a:t>
            </a:r>
            <a:r>
              <a:rPr lang="en-US" altLang="ko-KR" sz="2400" b="1" smtClean="0">
                <a:solidFill>
                  <a:schemeClr val="tx1"/>
                </a:solidFill>
              </a:rPr>
              <a:t>. 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협동조합 제도와 정책 과제 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자활기업 제도와 정책과제</a:t>
            </a:r>
          </a:p>
        </p:txBody>
      </p:sp>
      <p:sp>
        <p:nvSpPr>
          <p:cNvPr id="7885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8133564-65A3-47E1-82BA-A438F3797164}" type="slidenum">
              <a:rPr lang="ko-KR" altLang="en-US" sz="1200" smtClean="0">
                <a:solidFill>
                  <a:srgbClr val="898989"/>
                </a:solidFill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83</a:t>
            </a:fld>
            <a:endParaRPr lang="ko-KR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1-1. </a:t>
            </a:r>
            <a:r>
              <a:rPr dirty="0" smtClean="0"/>
              <a:t>자활사업의 </a:t>
            </a:r>
            <a:r>
              <a:rPr dirty="0"/>
              <a:t>역사적 배경과 </a:t>
            </a:r>
            <a:r>
              <a:rPr dirty="0" smtClean="0"/>
              <a:t>철학</a:t>
            </a:r>
            <a:endParaRPr dirty="0"/>
          </a:p>
        </p:txBody>
      </p:sp>
      <p:sp>
        <p:nvSpPr>
          <p:cNvPr id="7987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BDA90118-5273-4F4C-A81E-F2583B9B0BB7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84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79876" name="그룹 14"/>
          <p:cNvGrpSpPr>
            <a:grpSpLocks/>
          </p:cNvGrpSpPr>
          <p:nvPr/>
        </p:nvGrpSpPr>
        <p:grpSpPr bwMode="auto">
          <a:xfrm>
            <a:off x="269875" y="1158875"/>
            <a:ext cx="808038" cy="704850"/>
            <a:chOff x="724363" y="7372392"/>
            <a:chExt cx="806631" cy="706054"/>
          </a:xfrm>
        </p:grpSpPr>
        <p:sp>
          <p:nvSpPr>
            <p:cNvPr id="20" name="TextBox 19"/>
            <p:cNvSpPr txBox="1"/>
            <p:nvPr/>
          </p:nvSpPr>
          <p:spPr>
            <a:xfrm>
              <a:off x="724363" y="7677713"/>
              <a:ext cx="806631" cy="4007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태동과 발전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989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3" name="AutoShape 380"/>
          <p:cNvSpPr>
            <a:spLocks noChangeArrowheads="1"/>
          </p:cNvSpPr>
          <p:nvPr/>
        </p:nvSpPr>
        <p:spPr bwMode="gray">
          <a:xfrm>
            <a:off x="1182688" y="1017588"/>
            <a:ext cx="5372100" cy="3981450"/>
          </a:xfrm>
          <a:prstGeom prst="roundRect">
            <a:avLst>
              <a:gd name="adj" fmla="val 8616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5" name="사다리꼴 4"/>
          <p:cNvSpPr/>
          <p:nvPr/>
        </p:nvSpPr>
        <p:spPr>
          <a:xfrm rot="16200000">
            <a:off x="2178050" y="1570038"/>
            <a:ext cx="771525" cy="501650"/>
          </a:xfrm>
          <a:prstGeom prst="trapezoid">
            <a:avLst/>
          </a:prstGeom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sp>
        <p:nvSpPr>
          <p:cNvPr id="106" name="사다리꼴 105"/>
          <p:cNvSpPr/>
          <p:nvPr/>
        </p:nvSpPr>
        <p:spPr>
          <a:xfrm rot="16200000">
            <a:off x="3917950" y="1568451"/>
            <a:ext cx="985837" cy="506412"/>
          </a:xfrm>
          <a:prstGeom prst="trapezoid">
            <a:avLst/>
          </a:prstGeom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1371600" y="1543050"/>
            <a:ext cx="931863" cy="5461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태동기</a:t>
            </a:r>
            <a:endParaRPr lang="en-US" altLang="ko-KR" sz="1200" b="1" dirty="0">
              <a:latin typeface="+mn-ea"/>
            </a:endParaRPr>
          </a:p>
          <a:p>
            <a:pPr algn="ctr">
              <a:defRPr/>
            </a:pPr>
            <a:r>
              <a:rPr lang="en-US" altLang="ko-KR" sz="1200" b="1" dirty="0">
                <a:latin typeface="+mn-ea"/>
              </a:rPr>
              <a:t>(1980~)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108" name="직사각형 107"/>
          <p:cNvSpPr/>
          <p:nvPr/>
        </p:nvSpPr>
        <p:spPr>
          <a:xfrm>
            <a:off x="2814638" y="1423988"/>
            <a:ext cx="1336675" cy="7826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시범사업</a:t>
            </a:r>
            <a:endParaRPr lang="en-US" altLang="ko-KR" sz="1200" b="1" dirty="0">
              <a:latin typeface="+mn-ea"/>
            </a:endParaRPr>
          </a:p>
          <a:p>
            <a:pPr algn="ctr">
              <a:defRPr/>
            </a:pPr>
            <a:r>
              <a:rPr lang="en-US" altLang="ko-KR" sz="1200" b="1" dirty="0">
                <a:latin typeface="+mn-ea"/>
              </a:rPr>
              <a:t>(1996~)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109" name="직사각형 108"/>
          <p:cNvSpPr/>
          <p:nvPr/>
        </p:nvSpPr>
        <p:spPr>
          <a:xfrm>
            <a:off x="4664075" y="1316038"/>
            <a:ext cx="1701800" cy="9985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latin typeface="+mn-ea"/>
              </a:rPr>
              <a:t>본격시행</a:t>
            </a:r>
            <a:endParaRPr lang="en-US" altLang="ko-KR" sz="1200" b="1" dirty="0">
              <a:latin typeface="+mn-ea"/>
            </a:endParaRPr>
          </a:p>
          <a:p>
            <a:pPr algn="ctr">
              <a:defRPr/>
            </a:pPr>
            <a:r>
              <a:rPr lang="en-US" altLang="ko-KR" sz="1200" b="1" dirty="0">
                <a:latin typeface="+mn-ea"/>
              </a:rPr>
              <a:t>(2001~)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111" name="직사각형 110"/>
          <p:cNvSpPr/>
          <p:nvPr/>
        </p:nvSpPr>
        <p:spPr>
          <a:xfrm>
            <a:off x="2820988" y="2517775"/>
            <a:ext cx="1336675" cy="4587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생활보호법</a:t>
            </a:r>
          </a:p>
        </p:txBody>
      </p:sp>
      <p:sp>
        <p:nvSpPr>
          <p:cNvPr id="112" name="직사각형 111"/>
          <p:cNvSpPr/>
          <p:nvPr/>
        </p:nvSpPr>
        <p:spPr>
          <a:xfrm>
            <a:off x="4664075" y="2479675"/>
            <a:ext cx="1701800" cy="4683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 err="1">
                <a:latin typeface="+mn-ea"/>
              </a:rPr>
              <a:t>국민기초생활보장법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52" name="직사각형 151"/>
          <p:cNvSpPr/>
          <p:nvPr/>
        </p:nvSpPr>
        <p:spPr>
          <a:xfrm>
            <a:off x="1371600" y="2517775"/>
            <a:ext cx="941388" cy="4587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생활보호법</a:t>
            </a:r>
          </a:p>
        </p:txBody>
      </p:sp>
      <p:cxnSp>
        <p:nvCxnSpPr>
          <p:cNvPr id="8" name="직선 연결선 7"/>
          <p:cNvCxnSpPr>
            <a:stCxn id="107" idx="2"/>
          </p:cNvCxnSpPr>
          <p:nvPr/>
        </p:nvCxnSpPr>
        <p:spPr>
          <a:xfrm>
            <a:off x="1836738" y="2089150"/>
            <a:ext cx="3175" cy="428625"/>
          </a:xfrm>
          <a:prstGeom prst="line">
            <a:avLst/>
          </a:prstGeom>
          <a:ln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직선 연결선 152"/>
          <p:cNvCxnSpPr>
            <a:stCxn id="108" idx="2"/>
            <a:endCxn id="111" idx="0"/>
          </p:cNvCxnSpPr>
          <p:nvPr/>
        </p:nvCxnSpPr>
        <p:spPr>
          <a:xfrm>
            <a:off x="3482975" y="2206625"/>
            <a:ext cx="6350" cy="311150"/>
          </a:xfrm>
          <a:prstGeom prst="line">
            <a:avLst/>
          </a:prstGeom>
          <a:ln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직선 연결선 153"/>
          <p:cNvCxnSpPr>
            <a:stCxn id="109" idx="2"/>
            <a:endCxn id="112" idx="0"/>
          </p:cNvCxnSpPr>
          <p:nvPr/>
        </p:nvCxnSpPr>
        <p:spPr>
          <a:xfrm>
            <a:off x="5514975" y="2314575"/>
            <a:ext cx="0" cy="165100"/>
          </a:xfrm>
          <a:prstGeom prst="line">
            <a:avLst/>
          </a:prstGeom>
          <a:ln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9" name="직사각형 158"/>
          <p:cNvSpPr/>
          <p:nvPr/>
        </p:nvSpPr>
        <p:spPr>
          <a:xfrm>
            <a:off x="2820988" y="3038475"/>
            <a:ext cx="1336675" cy="1611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</a:rPr>
              <a:t>다양한 분야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형태 자활사업단 추진</a:t>
            </a:r>
            <a:endParaRPr lang="en-US" altLang="ko-KR" sz="1200" dirty="0">
              <a:latin typeface="+mn-ea"/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지역자활센터 </a:t>
            </a:r>
            <a:r>
              <a:rPr lang="en-US" altLang="ko-KR" sz="1200" dirty="0">
                <a:latin typeface="+mn-ea"/>
              </a:rPr>
              <a:t>20</a:t>
            </a:r>
            <a:r>
              <a:rPr lang="ko-KR" altLang="en-US" sz="1200" dirty="0">
                <a:latin typeface="+mn-ea"/>
              </a:rPr>
              <a:t>개소</a:t>
            </a:r>
            <a:r>
              <a:rPr lang="en-US" altLang="ko-KR" sz="1200" dirty="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60" name="직사각형 159"/>
          <p:cNvSpPr/>
          <p:nvPr/>
        </p:nvSpPr>
        <p:spPr>
          <a:xfrm>
            <a:off x="4664075" y="3001963"/>
            <a:ext cx="1701800" cy="9874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</a:rPr>
              <a:t>전국 확대 시행</a:t>
            </a:r>
            <a:endParaRPr lang="en-US" altLang="ko-KR" sz="1200" dirty="0">
              <a:latin typeface="+mn-ea"/>
            </a:endParaRPr>
          </a:p>
          <a:p>
            <a:pPr marL="177800">
              <a:spcBef>
                <a:spcPts val="600"/>
              </a:spcBef>
              <a:defRPr/>
            </a:pPr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>
                <a:latin typeface="+mn-ea"/>
              </a:rPr>
              <a:t>사회적 관심</a:t>
            </a:r>
            <a:r>
              <a:rPr lang="en-US" altLang="ko-KR" sz="1200" dirty="0">
                <a:latin typeface="+mn-ea"/>
              </a:rPr>
              <a:t/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>
                <a:latin typeface="+mn-ea"/>
              </a:rPr>
              <a:t>프로그램 다양화</a:t>
            </a:r>
          </a:p>
        </p:txBody>
      </p:sp>
      <p:sp>
        <p:nvSpPr>
          <p:cNvPr id="161" name="직사각형 160"/>
          <p:cNvSpPr/>
          <p:nvPr/>
        </p:nvSpPr>
        <p:spPr>
          <a:xfrm>
            <a:off x="1371600" y="3038475"/>
            <a:ext cx="941388" cy="1611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</a:rPr>
              <a:t>민간주도 </a:t>
            </a:r>
            <a:r>
              <a:rPr lang="ko-KR" altLang="en-US" sz="1200" dirty="0" err="1">
                <a:latin typeface="+mn-ea"/>
              </a:rPr>
              <a:t>탈빈곤운동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182688" y="5124450"/>
            <a:ext cx="5372100" cy="539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1997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 외환위기 이후 빈곤이 사회문제로 대두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2000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 기초생활보장제도 도입과 함께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빈곤층 자활지원 제도화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4664075" y="4079875"/>
            <a:ext cx="1701800" cy="5699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</a:rPr>
              <a:t>일자리 창출의 핵심</a:t>
            </a:r>
            <a:endParaRPr lang="en-US" altLang="ko-KR" sz="1200" dirty="0">
              <a:latin typeface="+mn-ea"/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지역자활센터 </a:t>
            </a:r>
            <a:r>
              <a:rPr lang="en-US" altLang="ko-KR" sz="1200" dirty="0">
                <a:latin typeface="+mn-ea"/>
              </a:rPr>
              <a:t>20</a:t>
            </a:r>
            <a:r>
              <a:rPr lang="ko-KR" altLang="en-US" sz="1200" dirty="0">
                <a:latin typeface="+mn-ea"/>
              </a:rPr>
              <a:t>개소</a:t>
            </a:r>
            <a:r>
              <a:rPr lang="en-US" altLang="ko-KR" sz="1200" dirty="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1-1. </a:t>
            </a:r>
            <a:r>
              <a:rPr dirty="0" smtClean="0"/>
              <a:t>자활사업의 </a:t>
            </a:r>
            <a:r>
              <a:rPr dirty="0"/>
              <a:t>역사적 배경과 </a:t>
            </a:r>
            <a:r>
              <a:rPr dirty="0" smtClean="0"/>
              <a:t>철학</a:t>
            </a:r>
            <a:endParaRPr dirty="0"/>
          </a:p>
        </p:txBody>
      </p:sp>
      <p:sp>
        <p:nvSpPr>
          <p:cNvPr id="8089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53340AB-9503-4906-B0C4-8E98485E94B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0900" name="그룹 14"/>
          <p:cNvGrpSpPr>
            <a:grpSpLocks/>
          </p:cNvGrpSpPr>
          <p:nvPr/>
        </p:nvGrpSpPr>
        <p:grpSpPr bwMode="auto">
          <a:xfrm>
            <a:off x="269875" y="1158875"/>
            <a:ext cx="808038" cy="704850"/>
            <a:chOff x="724363" y="7372392"/>
            <a:chExt cx="806631" cy="706054"/>
          </a:xfrm>
        </p:grpSpPr>
        <p:sp>
          <p:nvSpPr>
            <p:cNvPr id="20" name="TextBox 19"/>
            <p:cNvSpPr txBox="1"/>
            <p:nvPr/>
          </p:nvSpPr>
          <p:spPr>
            <a:xfrm>
              <a:off x="724363" y="7677713"/>
              <a:ext cx="806631" cy="4007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태동과 발전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0911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1182688" y="1117600"/>
            <a:ext cx="5372100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자활사업 태동기</a:t>
            </a:r>
            <a:r>
              <a:rPr lang="en-US" altLang="ko-KR" sz="1200" b="1" dirty="0"/>
              <a:t>(1980~1995)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82688" y="1576388"/>
            <a:ext cx="5372100" cy="985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민간진영의 자생적 시도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생산자협동조합을 통한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탈빈곤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가능성  제시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언론 및 학계의 주목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대부분 실패로 끝났지만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새로운 가능성을 제시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6688" y="3641725"/>
            <a:ext cx="4864100" cy="538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핵심가치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생산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나눔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협동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운동적 지향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빈민운동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생산공동체운동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지역운동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1" name="AutoShape 36"/>
          <p:cNvSpPr>
            <a:spLocks noChangeArrowheads="1"/>
          </p:cNvSpPr>
          <p:nvPr/>
        </p:nvSpPr>
        <p:spPr bwMode="auto">
          <a:xfrm>
            <a:off x="1182688" y="3243263"/>
            <a:ext cx="5372100" cy="4465637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6E815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12" name="AutoShape 37"/>
          <p:cNvSpPr>
            <a:spLocks noChangeArrowheads="1"/>
          </p:cNvSpPr>
          <p:nvPr/>
        </p:nvSpPr>
        <p:spPr bwMode="gray">
          <a:xfrm>
            <a:off x="1824038" y="3043238"/>
            <a:ext cx="4089400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3C2A"/>
              </a:gs>
              <a:gs pos="50000">
                <a:srgbClr val="6E815B"/>
              </a:gs>
              <a:gs pos="100000">
                <a:srgbClr val="333C2A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13" name="AutoShape 38"/>
          <p:cNvSpPr>
            <a:spLocks noChangeArrowheads="1"/>
          </p:cNvSpPr>
          <p:nvPr/>
        </p:nvSpPr>
        <p:spPr bwMode="auto">
          <a:xfrm flipH="1">
            <a:off x="5743575" y="3114675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14" name="AutoShape 39"/>
          <p:cNvSpPr>
            <a:spLocks noChangeArrowheads="1"/>
          </p:cNvSpPr>
          <p:nvPr/>
        </p:nvSpPr>
        <p:spPr bwMode="auto">
          <a:xfrm flipH="1">
            <a:off x="1958975" y="3116263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gray">
          <a:xfrm>
            <a:off x="2470150" y="3071813"/>
            <a:ext cx="2795588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>
              <a:defRPr/>
            </a:pPr>
            <a:r>
              <a:rPr lang="ko-KR" altLang="en-US" sz="1400" b="1" kern="0" dirty="0">
                <a:solidFill>
                  <a:srgbClr val="FFFFFF"/>
                </a:solidFill>
                <a:latin typeface="Georgia" pitchFamily="18" charset="0"/>
                <a:ea typeface="+mn-ea"/>
                <a:sym typeface="Wingdings 2" pitchFamily="18" charset="2"/>
              </a:rPr>
              <a:t>태동기의 핵심가치와 지향</a:t>
            </a:r>
          </a:p>
        </p:txBody>
      </p:sp>
      <p:graphicFrame>
        <p:nvGraphicFramePr>
          <p:cNvPr id="16" name="다이어그램 15"/>
          <p:cNvGraphicFramePr/>
          <p:nvPr/>
        </p:nvGraphicFramePr>
        <p:xfrm>
          <a:off x="1430800" y="4427849"/>
          <a:ext cx="4961338" cy="3307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1-1. </a:t>
            </a:r>
            <a:r>
              <a:rPr dirty="0" smtClean="0"/>
              <a:t>자활사업의 </a:t>
            </a:r>
            <a:r>
              <a:rPr dirty="0"/>
              <a:t>역사적 배경과 </a:t>
            </a:r>
            <a:r>
              <a:rPr dirty="0" smtClean="0"/>
              <a:t>철학</a:t>
            </a:r>
            <a:endParaRPr dirty="0"/>
          </a:p>
        </p:txBody>
      </p:sp>
      <p:sp>
        <p:nvSpPr>
          <p:cNvPr id="8192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DC9E77FA-20E3-48DB-A32F-256E8439E16E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1924" name="그룹 14"/>
          <p:cNvGrpSpPr>
            <a:grpSpLocks/>
          </p:cNvGrpSpPr>
          <p:nvPr/>
        </p:nvGrpSpPr>
        <p:grpSpPr bwMode="auto">
          <a:xfrm>
            <a:off x="269875" y="1158875"/>
            <a:ext cx="808038" cy="704850"/>
            <a:chOff x="724363" y="7372392"/>
            <a:chExt cx="806631" cy="706054"/>
          </a:xfrm>
        </p:grpSpPr>
        <p:sp>
          <p:nvSpPr>
            <p:cNvPr id="20" name="TextBox 19"/>
            <p:cNvSpPr txBox="1"/>
            <p:nvPr/>
          </p:nvSpPr>
          <p:spPr>
            <a:xfrm>
              <a:off x="724363" y="7677713"/>
              <a:ext cx="806631" cy="4007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태동과 발전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193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23"/>
          <p:cNvSpPr txBox="1"/>
          <p:nvPr/>
        </p:nvSpPr>
        <p:spPr>
          <a:xfrm>
            <a:off x="1436688" y="2262188"/>
            <a:ext cx="48641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그들은 무엇을 핵심가치로 삼았는가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? </a:t>
            </a:r>
          </a:p>
        </p:txBody>
      </p:sp>
      <p:sp>
        <p:nvSpPr>
          <p:cNvPr id="37" name="모서리가 둥근 직사각형 36"/>
          <p:cNvSpPr/>
          <p:nvPr/>
        </p:nvSpPr>
        <p:spPr>
          <a:xfrm>
            <a:off x="1182688" y="1117600"/>
            <a:ext cx="5372100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자활사업 태동기</a:t>
            </a:r>
            <a:r>
              <a:rPr lang="en-US" altLang="ko-KR" sz="1200" b="1" dirty="0"/>
              <a:t>(1980~1995)</a:t>
            </a:r>
          </a:p>
        </p:txBody>
      </p:sp>
      <p:sp>
        <p:nvSpPr>
          <p:cNvPr id="38" name="AutoShape 36"/>
          <p:cNvSpPr>
            <a:spLocks noChangeArrowheads="1"/>
          </p:cNvSpPr>
          <p:nvPr/>
        </p:nvSpPr>
        <p:spPr bwMode="auto">
          <a:xfrm>
            <a:off x="1182688" y="1863725"/>
            <a:ext cx="5372100" cy="5795963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6E815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39" name="AutoShape 37"/>
          <p:cNvSpPr>
            <a:spLocks noChangeArrowheads="1"/>
          </p:cNvSpPr>
          <p:nvPr/>
        </p:nvSpPr>
        <p:spPr bwMode="gray">
          <a:xfrm>
            <a:off x="1824038" y="1663700"/>
            <a:ext cx="4089400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3C2A"/>
              </a:gs>
              <a:gs pos="50000">
                <a:srgbClr val="6E815B"/>
              </a:gs>
              <a:gs pos="100000">
                <a:srgbClr val="333C2A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40" name="AutoShape 38"/>
          <p:cNvSpPr>
            <a:spLocks noChangeArrowheads="1"/>
          </p:cNvSpPr>
          <p:nvPr/>
        </p:nvSpPr>
        <p:spPr bwMode="auto">
          <a:xfrm flipH="1">
            <a:off x="5743575" y="1735138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41" name="AutoShape 39"/>
          <p:cNvSpPr>
            <a:spLocks noChangeArrowheads="1"/>
          </p:cNvSpPr>
          <p:nvPr/>
        </p:nvSpPr>
        <p:spPr bwMode="auto">
          <a:xfrm flipH="1">
            <a:off x="1958975" y="1736725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gray">
          <a:xfrm>
            <a:off x="2470150" y="1692275"/>
            <a:ext cx="2795588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>
              <a:defRPr/>
            </a:pPr>
            <a:r>
              <a:rPr lang="ko-KR" altLang="en-US" sz="1400" b="1" kern="0" dirty="0">
                <a:solidFill>
                  <a:srgbClr val="FFFFFF"/>
                </a:solidFill>
                <a:latin typeface="Georgia" pitchFamily="18" charset="0"/>
                <a:ea typeface="+mn-ea"/>
                <a:sym typeface="Wingdings 2" pitchFamily="18" charset="2"/>
              </a:rPr>
              <a:t>태동기의 실패와 교훈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662113" y="2538413"/>
            <a:ext cx="4548187" cy="1000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lvl="1" indent="-17780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사람중심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물질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), 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공동체성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개인주의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), 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민주주의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파시즘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노동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자본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177800" lvl="1" indent="-17780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노동과 복지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사민주의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사회적경제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생산공동체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복지국가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대안경제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6688" y="3709988"/>
            <a:ext cx="48641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어떤 도전들이 있었는가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1662113" y="3987800"/>
            <a:ext cx="4548187" cy="1379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lvl="1" indent="-17780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초기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건설일꾼 두레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나레건설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옷누리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한백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월곡공동체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실과바늘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…</a:t>
            </a:r>
          </a:p>
          <a:p>
            <a:pPr marL="177800" lvl="1" indent="-17780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시범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봉제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청소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건설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활용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음식물재활용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간병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세탁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먹거리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..(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초기자활공동체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특별취로사업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공공근로민간위탁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생업자금융자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36688" y="5534025"/>
            <a:ext cx="48641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그들의 도전은 어떤 것들이 성공했었을까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1662113" y="5810250"/>
            <a:ext cx="4548187" cy="11033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노동자협동조합 및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사회적협동조합의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실험적 모델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모태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사회적경제로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발전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7800" lvl="1" indent="-1778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핵심가치는 계승하되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방법을 개선하고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끊임없이 변화함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36688" y="7080250"/>
            <a:ext cx="48641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‘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오롯이 이어진 아름다운 사람들과 정신적 자산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’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이문국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, 2010)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380"/>
          <p:cNvSpPr>
            <a:spLocks noChangeArrowheads="1"/>
          </p:cNvSpPr>
          <p:nvPr/>
        </p:nvSpPr>
        <p:spPr bwMode="gray">
          <a:xfrm>
            <a:off x="1182688" y="1663700"/>
            <a:ext cx="5372100" cy="1912938"/>
          </a:xfrm>
          <a:prstGeom prst="roundRect">
            <a:avLst>
              <a:gd name="adj" fmla="val 8616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1-1. </a:t>
            </a:r>
            <a:r>
              <a:rPr dirty="0" smtClean="0"/>
              <a:t>자활사업의 </a:t>
            </a:r>
            <a:r>
              <a:rPr dirty="0"/>
              <a:t>역사적 배경과 </a:t>
            </a:r>
            <a:r>
              <a:rPr dirty="0" smtClean="0"/>
              <a:t>철학</a:t>
            </a:r>
            <a:endParaRPr dirty="0"/>
          </a:p>
        </p:txBody>
      </p:sp>
      <p:sp>
        <p:nvSpPr>
          <p:cNvPr id="82948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9CFC294-F990-447F-8E7C-AA62DBDA45FF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87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2949" name="그룹 14"/>
          <p:cNvGrpSpPr>
            <a:grpSpLocks/>
          </p:cNvGrpSpPr>
          <p:nvPr/>
        </p:nvGrpSpPr>
        <p:grpSpPr bwMode="auto">
          <a:xfrm>
            <a:off x="269875" y="1158875"/>
            <a:ext cx="808038" cy="704850"/>
            <a:chOff x="724363" y="7372392"/>
            <a:chExt cx="806631" cy="706054"/>
          </a:xfrm>
        </p:grpSpPr>
        <p:sp>
          <p:nvSpPr>
            <p:cNvPr id="20" name="TextBox 19"/>
            <p:cNvSpPr txBox="1"/>
            <p:nvPr/>
          </p:nvSpPr>
          <p:spPr>
            <a:xfrm>
              <a:off x="724363" y="7677713"/>
              <a:ext cx="806631" cy="4007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태동과 발전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297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1182688" y="1117600"/>
            <a:ext cx="5372100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자활사업 </a:t>
            </a:r>
            <a:r>
              <a:rPr lang="ko-KR" altLang="en-US" sz="1200" b="1" dirty="0" err="1"/>
              <a:t>시범사업기</a:t>
            </a:r>
            <a:r>
              <a:rPr lang="en-US" altLang="ko-KR" sz="1200" b="1" dirty="0"/>
              <a:t>(1996~2000)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82688" y="3776663"/>
            <a:ext cx="537210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빈곤탈출 가능성 제시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자활지원센터 시범사업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1996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년 최초 시범사업 실시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(5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개소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매 년마다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5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개씩 증설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(20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개소 운영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공동작업장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청소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건물보수 등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새로운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‘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복지 패러다임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’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제시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grpSp>
        <p:nvGrpSpPr>
          <p:cNvPr id="82952" name="Group 1040"/>
          <p:cNvGrpSpPr>
            <a:grpSpLocks/>
          </p:cNvGrpSpPr>
          <p:nvPr/>
        </p:nvGrpSpPr>
        <p:grpSpPr bwMode="auto">
          <a:xfrm>
            <a:off x="1377950" y="1914525"/>
            <a:ext cx="5033963" cy="1357313"/>
            <a:chOff x="575" y="1480"/>
            <a:chExt cx="4612" cy="1754"/>
          </a:xfrm>
        </p:grpSpPr>
        <p:grpSp>
          <p:nvGrpSpPr>
            <p:cNvPr id="82953" name="Group 1032"/>
            <p:cNvGrpSpPr>
              <a:grpSpLocks/>
            </p:cNvGrpSpPr>
            <p:nvPr/>
          </p:nvGrpSpPr>
          <p:grpSpPr bwMode="auto">
            <a:xfrm>
              <a:off x="575" y="2065"/>
              <a:ext cx="1937" cy="616"/>
              <a:chOff x="491" y="2257"/>
              <a:chExt cx="1977" cy="616"/>
            </a:xfrm>
          </p:grpSpPr>
          <p:grpSp>
            <p:nvGrpSpPr>
              <p:cNvPr id="82967" name="Group 1026"/>
              <p:cNvGrpSpPr>
                <a:grpSpLocks/>
              </p:cNvGrpSpPr>
              <p:nvPr/>
            </p:nvGrpSpPr>
            <p:grpSpPr bwMode="auto">
              <a:xfrm>
                <a:off x="491" y="2277"/>
                <a:ext cx="1131" cy="596"/>
                <a:chOff x="491" y="2277"/>
                <a:chExt cx="1131" cy="596"/>
              </a:xfrm>
            </p:grpSpPr>
            <p:sp>
              <p:nvSpPr>
                <p:cNvPr id="31" name="AutoShape 1008"/>
                <p:cNvSpPr>
                  <a:spLocks noChangeArrowheads="1"/>
                </p:cNvSpPr>
                <p:nvPr/>
              </p:nvSpPr>
              <p:spPr bwMode="auto">
                <a:xfrm>
                  <a:off x="491" y="2298"/>
                  <a:ext cx="1131" cy="501"/>
                </a:xfrm>
                <a:prstGeom prst="homePlate">
                  <a:avLst>
                    <a:gd name="adj" fmla="val 42305"/>
                  </a:avLst>
                </a:prstGeom>
                <a:gradFill rotWithShape="0">
                  <a:gsLst>
                    <a:gs pos="0">
                      <a:srgbClr val="006699"/>
                    </a:gs>
                    <a:gs pos="100000">
                      <a:srgbClr val="003956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  <a:effectLst>
                  <a:prstShdw prst="shdw17" dist="17961" dir="2700000">
                    <a:srgbClr val="003D5C"/>
                  </a:prstShdw>
                </a:effec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ko-KR" altLang="ko-KR" sz="1200" i="1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32" name="Rectangle 1009"/>
                <p:cNvSpPr>
                  <a:spLocks noChangeArrowheads="1"/>
                </p:cNvSpPr>
                <p:nvPr/>
              </p:nvSpPr>
              <p:spPr bwMode="auto">
                <a:xfrm>
                  <a:off x="628" y="2277"/>
                  <a:ext cx="549" cy="59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ko-KR" altLang="en-US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>잔여적</a:t>
                  </a:r>
                  <a:r>
                    <a:rPr lang="en-US" altLang="ko-KR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/>
                  </a:r>
                  <a:br>
                    <a:rPr lang="en-US" altLang="ko-KR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</a:br>
                  <a:r>
                    <a:rPr lang="ko-KR" altLang="en-US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>복지</a:t>
                  </a:r>
                  <a:endParaRPr lang="en-US" altLang="ko-KR" sz="1200" dirty="0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82968" name="Group 1027"/>
              <p:cNvGrpSpPr>
                <a:grpSpLocks/>
              </p:cNvGrpSpPr>
              <p:nvPr/>
            </p:nvGrpSpPr>
            <p:grpSpPr bwMode="auto">
              <a:xfrm>
                <a:off x="1338" y="2257"/>
                <a:ext cx="1130" cy="596"/>
                <a:chOff x="1338" y="2257"/>
                <a:chExt cx="1130" cy="596"/>
              </a:xfrm>
            </p:grpSpPr>
            <p:sp>
              <p:nvSpPr>
                <p:cNvPr id="29" name="AutoShape 1007"/>
                <p:cNvSpPr>
                  <a:spLocks noChangeArrowheads="1"/>
                </p:cNvSpPr>
                <p:nvPr/>
              </p:nvSpPr>
              <p:spPr bwMode="auto">
                <a:xfrm>
                  <a:off x="1340" y="2296"/>
                  <a:ext cx="1130" cy="503"/>
                </a:xfrm>
                <a:prstGeom prst="homePlate">
                  <a:avLst>
                    <a:gd name="adj" fmla="val 42268"/>
                  </a:avLst>
                </a:prstGeom>
                <a:gradFill rotWithShape="0">
                  <a:gsLst>
                    <a:gs pos="0">
                      <a:srgbClr val="7DD4FF"/>
                    </a:gs>
                    <a:gs pos="100000">
                      <a:srgbClr val="46778F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  <a:effectLst>
                  <a:prstShdw prst="shdw17" dist="17961" dir="2700000">
                    <a:srgbClr val="4B7F99"/>
                  </a:prstShdw>
                </a:effec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ko-KR" altLang="ko-KR" sz="1200" i="1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30" name="Rectangle 1010"/>
                <p:cNvSpPr>
                  <a:spLocks noChangeArrowheads="1"/>
                </p:cNvSpPr>
                <p:nvPr/>
              </p:nvSpPr>
              <p:spPr bwMode="auto">
                <a:xfrm>
                  <a:off x="1380" y="2257"/>
                  <a:ext cx="754" cy="59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>IMF</a:t>
                  </a:r>
                  <a:br>
                    <a:rPr lang="en-US" altLang="ko-KR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</a:br>
                  <a:r>
                    <a:rPr lang="ko-KR" altLang="en-US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>실직</a:t>
                  </a:r>
                  <a:r>
                    <a:rPr lang="en-US" altLang="ko-KR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>,</a:t>
                  </a:r>
                  <a:r>
                    <a:rPr lang="ko-KR" altLang="en-US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>파산</a:t>
                  </a:r>
                  <a:endParaRPr lang="en-US" altLang="ko-KR" sz="1200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  <p:grpSp>
          <p:nvGrpSpPr>
            <p:cNvPr id="82954" name="Group 1028"/>
            <p:cNvGrpSpPr>
              <a:grpSpLocks/>
            </p:cNvGrpSpPr>
            <p:nvPr/>
          </p:nvGrpSpPr>
          <p:grpSpPr bwMode="auto">
            <a:xfrm>
              <a:off x="2236" y="2105"/>
              <a:ext cx="1344" cy="503"/>
              <a:chOff x="2204" y="2297"/>
              <a:chExt cx="1373" cy="503"/>
            </a:xfrm>
          </p:grpSpPr>
          <p:sp>
            <p:nvSpPr>
              <p:cNvPr id="25" name="AutoShape 1006"/>
              <p:cNvSpPr>
                <a:spLocks noChangeArrowheads="1"/>
              </p:cNvSpPr>
              <p:nvPr/>
            </p:nvSpPr>
            <p:spPr bwMode="auto">
              <a:xfrm>
                <a:off x="2204" y="2298"/>
                <a:ext cx="1373" cy="503"/>
              </a:xfrm>
              <a:prstGeom prst="homePlate">
                <a:avLst>
                  <a:gd name="adj" fmla="val 58826"/>
                </a:avLst>
              </a:prstGeom>
              <a:gradFill rotWithShape="0">
                <a:gsLst>
                  <a:gs pos="0">
                    <a:srgbClr val="006699"/>
                  </a:gs>
                  <a:gs pos="100000">
                    <a:srgbClr val="003956"/>
                  </a:gs>
                </a:gsLst>
                <a:lin ang="5400000" scaled="1"/>
              </a:gradFill>
              <a:ln w="12700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003D5C"/>
                </a:prst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ko-KR" sz="1200" i="1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Rectangle 1011"/>
              <p:cNvSpPr>
                <a:spLocks noChangeArrowheads="1"/>
              </p:cNvSpPr>
              <p:nvPr/>
            </p:nvSpPr>
            <p:spPr bwMode="auto">
              <a:xfrm>
                <a:off x="2616" y="2376"/>
                <a:ext cx="575" cy="35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ko-KR" sz="1200">
                    <a:solidFill>
                      <a:schemeClr val="bg1"/>
                    </a:solidFill>
                    <a:latin typeface="+mn-ea"/>
                    <a:ea typeface="+mn-ea"/>
                  </a:rPr>
                  <a:t>20</a:t>
                </a:r>
                <a:r>
                  <a:rPr lang="ko-KR" altLang="en-US" sz="1200">
                    <a:solidFill>
                      <a:schemeClr val="bg1"/>
                    </a:solidFill>
                    <a:latin typeface="+mn-ea"/>
                    <a:ea typeface="+mn-ea"/>
                  </a:rPr>
                  <a:t>개소</a:t>
                </a:r>
                <a:endParaRPr lang="en-US" altLang="ko-KR" sz="120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2" name="AutoShape 1012"/>
            <p:cNvSpPr>
              <a:spLocks noChangeArrowheads="1"/>
            </p:cNvSpPr>
            <p:nvPr/>
          </p:nvSpPr>
          <p:spPr bwMode="auto">
            <a:xfrm>
              <a:off x="2189" y="1480"/>
              <a:ext cx="1693" cy="1754"/>
            </a:xfrm>
            <a:custGeom>
              <a:avLst/>
              <a:gdLst>
                <a:gd name="T0" fmla="*/ 66 w 21600"/>
                <a:gd name="T1" fmla="*/ 0 h 21600"/>
                <a:gd name="T2" fmla="*/ 19 w 21600"/>
                <a:gd name="T3" fmla="*/ 21 h 21600"/>
                <a:gd name="T4" fmla="*/ 0 w 21600"/>
                <a:gd name="T5" fmla="*/ 71 h 21600"/>
                <a:gd name="T6" fmla="*/ 19 w 21600"/>
                <a:gd name="T7" fmla="*/ 122 h 21600"/>
                <a:gd name="T8" fmla="*/ 66 w 21600"/>
                <a:gd name="T9" fmla="*/ 142 h 21600"/>
                <a:gd name="T10" fmla="*/ 113 w 21600"/>
                <a:gd name="T11" fmla="*/ 122 h 21600"/>
                <a:gd name="T12" fmla="*/ 133 w 21600"/>
                <a:gd name="T13" fmla="*/ 71 h 21600"/>
                <a:gd name="T14" fmla="*/ 113 w 21600"/>
                <a:gd name="T15" fmla="*/ 2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6 w 21600"/>
                <a:gd name="T25" fmla="*/ 3165 h 21600"/>
                <a:gd name="T26" fmla="*/ 18434 w 21600"/>
                <a:gd name="T27" fmla="*/ 1843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7C80"/>
                </a:gs>
                <a:gs pos="100000">
                  <a:srgbClr val="66FF99">
                    <a:alpha val="95000"/>
                  </a:srgbClr>
                </a:gs>
              </a:gsLst>
              <a:lin ang="2700000" scaled="1"/>
            </a:gradFill>
            <a:ln w="9525">
              <a:solidFill>
                <a:srgbClr val="CC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ko-KR" altLang="en-US" sz="120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Rectangle 1013"/>
            <p:cNvSpPr>
              <a:spLocks noChangeArrowheads="1"/>
            </p:cNvSpPr>
            <p:nvPr/>
          </p:nvSpPr>
          <p:spPr bwMode="auto">
            <a:xfrm>
              <a:off x="2629" y="1546"/>
              <a:ext cx="670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200">
                  <a:solidFill>
                    <a:schemeClr val="bg1"/>
                  </a:solidFill>
                  <a:latin typeface="+mn-ea"/>
                  <a:ea typeface="+mn-ea"/>
                </a:rPr>
                <a:t>자활센터</a:t>
              </a:r>
              <a:endParaRPr lang="en-US" altLang="ko-KR" sz="120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grpSp>
          <p:nvGrpSpPr>
            <p:cNvPr id="82957" name="Group 1033"/>
            <p:cNvGrpSpPr>
              <a:grpSpLocks/>
            </p:cNvGrpSpPr>
            <p:nvPr/>
          </p:nvGrpSpPr>
          <p:grpSpPr bwMode="auto">
            <a:xfrm>
              <a:off x="3102" y="2085"/>
              <a:ext cx="2085" cy="596"/>
              <a:chOff x="3071" y="2277"/>
              <a:chExt cx="2128" cy="596"/>
            </a:xfrm>
          </p:grpSpPr>
          <p:grpSp>
            <p:nvGrpSpPr>
              <p:cNvPr id="82959" name="Group 1029"/>
              <p:cNvGrpSpPr>
                <a:grpSpLocks/>
              </p:cNvGrpSpPr>
              <p:nvPr/>
            </p:nvGrpSpPr>
            <p:grpSpPr bwMode="auto">
              <a:xfrm>
                <a:off x="3071" y="2277"/>
                <a:ext cx="1134" cy="596"/>
                <a:chOff x="3071" y="2277"/>
                <a:chExt cx="1134" cy="596"/>
              </a:xfrm>
            </p:grpSpPr>
            <p:sp>
              <p:nvSpPr>
                <p:cNvPr id="21" name="AutoShape 1020"/>
                <p:cNvSpPr>
                  <a:spLocks noChangeArrowheads="1"/>
                </p:cNvSpPr>
                <p:nvPr/>
              </p:nvSpPr>
              <p:spPr bwMode="auto">
                <a:xfrm>
                  <a:off x="3069" y="2298"/>
                  <a:ext cx="1134" cy="501"/>
                </a:xfrm>
                <a:prstGeom prst="chevron">
                  <a:avLst>
                    <a:gd name="adj" fmla="val 56362"/>
                  </a:avLst>
                </a:prstGeom>
                <a:gradFill rotWithShape="0">
                  <a:gsLst>
                    <a:gs pos="0">
                      <a:srgbClr val="7DD4FF"/>
                    </a:gs>
                    <a:gs pos="100000">
                      <a:srgbClr val="46778F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  <a:effectLst>
                  <a:prstShdw prst="shdw17" dist="17961" dir="2700000">
                    <a:srgbClr val="4B7F99"/>
                  </a:prstShdw>
                </a:effec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ko-KR" altLang="ko-KR" sz="1200" i="1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2" name="Rectangle 1021"/>
                <p:cNvSpPr>
                  <a:spLocks noChangeArrowheads="1"/>
                </p:cNvSpPr>
                <p:nvPr/>
              </p:nvSpPr>
              <p:spPr bwMode="auto">
                <a:xfrm>
                  <a:off x="3305" y="2277"/>
                  <a:ext cx="552" cy="59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ko-KR" altLang="en-US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>생산적</a:t>
                  </a:r>
                  <a:r>
                    <a:rPr lang="en-US" altLang="ko-KR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/>
                  </a:r>
                  <a:br>
                    <a:rPr lang="en-US" altLang="ko-KR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</a:br>
                  <a:r>
                    <a:rPr lang="ko-KR" altLang="en-US" sz="12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>복지</a:t>
                  </a:r>
                  <a:endParaRPr lang="en-US" altLang="ko-KR" sz="1200" dirty="0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82960" name="Group 1030"/>
              <p:cNvGrpSpPr>
                <a:grpSpLocks/>
              </p:cNvGrpSpPr>
              <p:nvPr/>
            </p:nvGrpSpPr>
            <p:grpSpPr bwMode="auto">
              <a:xfrm>
                <a:off x="3923" y="2277"/>
                <a:ext cx="1276" cy="596"/>
                <a:chOff x="3857" y="2277"/>
                <a:chExt cx="1276" cy="596"/>
              </a:xfrm>
            </p:grpSpPr>
            <p:sp>
              <p:nvSpPr>
                <p:cNvPr id="18" name="AutoShape 1019"/>
                <p:cNvSpPr>
                  <a:spLocks noChangeArrowheads="1"/>
                </p:cNvSpPr>
                <p:nvPr/>
              </p:nvSpPr>
              <p:spPr bwMode="auto">
                <a:xfrm>
                  <a:off x="3855" y="2298"/>
                  <a:ext cx="1278" cy="501"/>
                </a:xfrm>
                <a:prstGeom prst="homePlate">
                  <a:avLst>
                    <a:gd name="adj" fmla="val 47729"/>
                  </a:avLst>
                </a:prstGeom>
                <a:gradFill rotWithShape="0">
                  <a:gsLst>
                    <a:gs pos="0">
                      <a:srgbClr val="006699"/>
                    </a:gs>
                    <a:gs pos="100000">
                      <a:srgbClr val="003956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  <a:effectLst>
                  <a:prstShdw prst="shdw17" dist="17961" dir="2700000">
                    <a:srgbClr val="003D5C"/>
                  </a:prstShdw>
                </a:effec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ko-KR" altLang="ko-KR" sz="1200" i="1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19" name="Rectangle 1022"/>
                <p:cNvSpPr>
                  <a:spLocks noChangeArrowheads="1"/>
                </p:cNvSpPr>
                <p:nvPr/>
              </p:nvSpPr>
              <p:spPr bwMode="auto">
                <a:xfrm>
                  <a:off x="4220" y="2277"/>
                  <a:ext cx="552" cy="59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ko-KR" altLang="en-US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>탈빈곤</a:t>
                  </a:r>
                  <a:r>
                    <a:rPr lang="en-US" altLang="ko-KR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/>
                  </a:r>
                  <a:br>
                    <a:rPr lang="en-US" altLang="ko-KR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</a:br>
                  <a:r>
                    <a:rPr lang="ko-KR" altLang="en-US" sz="1200">
                      <a:solidFill>
                        <a:schemeClr val="bg1"/>
                      </a:solidFill>
                      <a:latin typeface="+mn-ea"/>
                      <a:ea typeface="+mn-ea"/>
                    </a:rPr>
                    <a:t>가능성</a:t>
                  </a:r>
                  <a:endParaRPr lang="en-US" altLang="ko-KR" sz="1200">
                    <a:solidFill>
                      <a:schemeClr val="bg1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  <p:sp>
          <p:nvSpPr>
            <p:cNvPr id="15" name="Rectangle 1013"/>
            <p:cNvSpPr>
              <a:spLocks noChangeArrowheads="1"/>
            </p:cNvSpPr>
            <p:nvPr/>
          </p:nvSpPr>
          <p:spPr bwMode="auto">
            <a:xfrm>
              <a:off x="2794" y="2811"/>
              <a:ext cx="656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200">
                  <a:solidFill>
                    <a:schemeClr val="bg1"/>
                  </a:solidFill>
                  <a:latin typeface="+mn-ea"/>
                  <a:ea typeface="+mn-ea"/>
                </a:rPr>
                <a:t>시범사업</a:t>
              </a:r>
              <a:endParaRPr lang="en-US" altLang="ko-KR" sz="120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직사각형 77"/>
          <p:cNvSpPr/>
          <p:nvPr/>
        </p:nvSpPr>
        <p:spPr>
          <a:xfrm>
            <a:off x="1827213" y="2865438"/>
            <a:ext cx="4156075" cy="28225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827213" y="1152525"/>
            <a:ext cx="415607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>
                <a:sym typeface="Wingdings 2"/>
              </a:rPr>
              <a:t></a:t>
            </a:r>
            <a:r>
              <a:rPr lang="en-US" altLang="ko-KR" dirty="0" smtClean="0"/>
              <a:t> </a:t>
            </a:r>
            <a:r>
              <a:rPr dirty="0" smtClean="0"/>
              <a:t>기초생활보장제도 개괄</a:t>
            </a:r>
            <a:endParaRPr dirty="0"/>
          </a:p>
        </p:txBody>
      </p:sp>
      <p:sp>
        <p:nvSpPr>
          <p:cNvPr id="8397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C2B369DE-0CFD-472B-A7B0-46F1E446E5FE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88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327150" y="1117600"/>
            <a:ext cx="398463" cy="143827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/>
              <a:t>사회서비스</a:t>
            </a:r>
            <a:endParaRPr lang="en-US" altLang="ko-KR" sz="1200" b="1" dirty="0"/>
          </a:p>
        </p:txBody>
      </p:sp>
      <p:grpSp>
        <p:nvGrpSpPr>
          <p:cNvPr id="83975" name="그룹 1"/>
          <p:cNvGrpSpPr>
            <a:grpSpLocks/>
          </p:cNvGrpSpPr>
          <p:nvPr/>
        </p:nvGrpSpPr>
        <p:grpSpPr bwMode="auto">
          <a:xfrm>
            <a:off x="180975" y="1081088"/>
            <a:ext cx="985838" cy="782637"/>
            <a:chOff x="180809" y="1081483"/>
            <a:chExt cx="986167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80809" y="1463915"/>
              <a:ext cx="986167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사회보장제도의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틀</a:t>
              </a:r>
            </a:p>
          </p:txBody>
        </p:sp>
        <p:pic>
          <p:nvPicPr>
            <p:cNvPr id="83990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976" name="그룹 4"/>
          <p:cNvGrpSpPr>
            <a:grpSpLocks/>
          </p:cNvGrpSpPr>
          <p:nvPr/>
        </p:nvGrpSpPr>
        <p:grpSpPr bwMode="auto">
          <a:xfrm>
            <a:off x="2397125" y="1246188"/>
            <a:ext cx="2978150" cy="1181100"/>
            <a:chOff x="492048" y="4361872"/>
            <a:chExt cx="1854901" cy="1134455"/>
          </a:xfrm>
        </p:grpSpPr>
        <p:sp>
          <p:nvSpPr>
            <p:cNvPr id="65" name="AutoShape 52"/>
            <p:cNvSpPr>
              <a:spLocks noChangeArrowheads="1"/>
            </p:cNvSpPr>
            <p:nvPr/>
          </p:nvSpPr>
          <p:spPr bwMode="auto">
            <a:xfrm>
              <a:off x="499958" y="4361872"/>
              <a:ext cx="1846991" cy="1071938"/>
            </a:xfrm>
            <a:prstGeom prst="diamond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0" rIns="0" anchor="ctr"/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5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algn="ctr" latinLnBrk="0">
                <a:lnSpc>
                  <a:spcPct val="8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kumimoji="0" lang="ko-KR" altLang="en-US" sz="1200" dirty="0" smtClean="0">
                  <a:latin typeface="+mn-ea"/>
                  <a:ea typeface="+mn-ea"/>
                </a:rPr>
                <a:t>사회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(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복지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)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서비스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, 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나눔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, 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기부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, 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가족</a:t>
              </a:r>
              <a:endParaRPr kumimoji="0" lang="ko-KR" altLang="ko-KR" sz="1200" dirty="0" smtClean="0">
                <a:latin typeface="+mn-ea"/>
                <a:ea typeface="+mn-ea"/>
              </a:endParaRPr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492048" y="4895554"/>
              <a:ext cx="931406" cy="600773"/>
            </a:xfrm>
            <a:custGeom>
              <a:avLst/>
              <a:gdLst>
                <a:gd name="T0" fmla="*/ 0 w 750"/>
                <a:gd name="T1" fmla="*/ 0 h 483"/>
                <a:gd name="T2" fmla="*/ 750 w 750"/>
                <a:gd name="T3" fmla="*/ 435 h 483"/>
                <a:gd name="T4" fmla="*/ 750 w 750"/>
                <a:gd name="T5" fmla="*/ 483 h 483"/>
                <a:gd name="T6" fmla="*/ 3 w 750"/>
                <a:gd name="T7" fmla="*/ 42 h 483"/>
                <a:gd name="T8" fmla="*/ 0 w 750"/>
                <a:gd name="T9" fmla="*/ 0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0"/>
                <a:gd name="T16" fmla="*/ 0 h 483"/>
                <a:gd name="T17" fmla="*/ 750 w 750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0" h="483">
                  <a:moveTo>
                    <a:pt x="0" y="0"/>
                  </a:moveTo>
                  <a:lnTo>
                    <a:pt x="750" y="435"/>
                  </a:lnTo>
                  <a:lnTo>
                    <a:pt x="750" y="483"/>
                  </a:lnTo>
                  <a:lnTo>
                    <a:pt x="3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1423454" y="4895554"/>
              <a:ext cx="919540" cy="600773"/>
            </a:xfrm>
            <a:custGeom>
              <a:avLst/>
              <a:gdLst>
                <a:gd name="T0" fmla="*/ 741 w 741"/>
                <a:gd name="T1" fmla="*/ 0 h 483"/>
                <a:gd name="T2" fmla="*/ 0 w 741"/>
                <a:gd name="T3" fmla="*/ 432 h 483"/>
                <a:gd name="T4" fmla="*/ 0 w 741"/>
                <a:gd name="T5" fmla="*/ 483 h 483"/>
                <a:gd name="T6" fmla="*/ 741 w 741"/>
                <a:gd name="T7" fmla="*/ 45 h 483"/>
                <a:gd name="T8" fmla="*/ 741 w 741"/>
                <a:gd name="T9" fmla="*/ 0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1"/>
                <a:gd name="T16" fmla="*/ 0 h 483"/>
                <a:gd name="T17" fmla="*/ 741 w 741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1" h="483">
                  <a:moveTo>
                    <a:pt x="741" y="0"/>
                  </a:moveTo>
                  <a:lnTo>
                    <a:pt x="0" y="432"/>
                  </a:lnTo>
                  <a:lnTo>
                    <a:pt x="0" y="483"/>
                  </a:lnTo>
                  <a:lnTo>
                    <a:pt x="741" y="45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</p:grpSp>
      <p:sp>
        <p:nvSpPr>
          <p:cNvPr id="68" name="모서리가 둥근 직사각형 67"/>
          <p:cNvSpPr/>
          <p:nvPr/>
        </p:nvSpPr>
        <p:spPr>
          <a:xfrm>
            <a:off x="1327150" y="2795588"/>
            <a:ext cx="398463" cy="296386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1"/>
                </a:solidFill>
              </a:rPr>
              <a:t>사회보장제도</a:t>
            </a:r>
            <a:endParaRPr lang="en-US" altLang="ko-KR" sz="1200" b="1" dirty="0">
              <a:solidFill>
                <a:schemeClr val="tx1"/>
              </a:solidFill>
            </a:endParaRPr>
          </a:p>
        </p:txBody>
      </p:sp>
      <p:grpSp>
        <p:nvGrpSpPr>
          <p:cNvPr id="83978" name="그룹 68"/>
          <p:cNvGrpSpPr>
            <a:grpSpLocks/>
          </p:cNvGrpSpPr>
          <p:nvPr/>
        </p:nvGrpSpPr>
        <p:grpSpPr bwMode="auto">
          <a:xfrm>
            <a:off x="2397125" y="2971800"/>
            <a:ext cx="2978150" cy="1179513"/>
            <a:chOff x="492048" y="4361872"/>
            <a:chExt cx="1854901" cy="1134455"/>
          </a:xfrm>
        </p:grpSpPr>
        <p:sp>
          <p:nvSpPr>
            <p:cNvPr id="70" name="AutoShape 52"/>
            <p:cNvSpPr>
              <a:spLocks noChangeArrowheads="1"/>
            </p:cNvSpPr>
            <p:nvPr/>
          </p:nvSpPr>
          <p:spPr bwMode="auto">
            <a:xfrm>
              <a:off x="499958" y="4361872"/>
              <a:ext cx="1846991" cy="1071853"/>
            </a:xfrm>
            <a:prstGeom prst="diamond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0" rIns="0" anchor="ctr"/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5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algn="ctr" latinLnBrk="0">
                <a:lnSpc>
                  <a:spcPct val="8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kumimoji="0" lang="ko-KR" altLang="en-US" sz="1200" dirty="0" smtClean="0">
                  <a:latin typeface="+mn-ea"/>
                  <a:ea typeface="+mn-ea"/>
                </a:rPr>
                <a:t>사회보험</a:t>
              </a:r>
              <a:endParaRPr kumimoji="0" lang="en-US" altLang="ko-KR" sz="1200" dirty="0" smtClean="0">
                <a:latin typeface="+mn-ea"/>
                <a:ea typeface="+mn-ea"/>
              </a:endParaRPr>
            </a:p>
            <a:p>
              <a:pPr algn="ctr" latinLnBrk="0">
                <a:lnSpc>
                  <a:spcPct val="8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kumimoji="0" lang="en-US" altLang="ko-KR" sz="1200" dirty="0" smtClean="0">
                  <a:latin typeface="+mn-ea"/>
                  <a:ea typeface="+mn-ea"/>
                </a:rPr>
                <a:t>(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고용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, 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산재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, 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연금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, 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건강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)</a:t>
              </a:r>
              <a:endParaRPr kumimoji="0" lang="ko-KR" altLang="ko-KR" sz="1200" dirty="0" smtClean="0">
                <a:latin typeface="+mn-ea"/>
                <a:ea typeface="+mn-ea"/>
              </a:endParaRPr>
            </a:p>
          </p:txBody>
        </p: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492048" y="4896272"/>
              <a:ext cx="931406" cy="600055"/>
            </a:xfrm>
            <a:custGeom>
              <a:avLst/>
              <a:gdLst>
                <a:gd name="T0" fmla="*/ 0 w 750"/>
                <a:gd name="T1" fmla="*/ 0 h 483"/>
                <a:gd name="T2" fmla="*/ 750 w 750"/>
                <a:gd name="T3" fmla="*/ 435 h 483"/>
                <a:gd name="T4" fmla="*/ 750 w 750"/>
                <a:gd name="T5" fmla="*/ 483 h 483"/>
                <a:gd name="T6" fmla="*/ 3 w 750"/>
                <a:gd name="T7" fmla="*/ 42 h 483"/>
                <a:gd name="T8" fmla="*/ 0 w 750"/>
                <a:gd name="T9" fmla="*/ 0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0"/>
                <a:gd name="T16" fmla="*/ 0 h 483"/>
                <a:gd name="T17" fmla="*/ 750 w 750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0" h="483">
                  <a:moveTo>
                    <a:pt x="0" y="0"/>
                  </a:moveTo>
                  <a:lnTo>
                    <a:pt x="750" y="435"/>
                  </a:lnTo>
                  <a:lnTo>
                    <a:pt x="750" y="483"/>
                  </a:lnTo>
                  <a:lnTo>
                    <a:pt x="3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1423454" y="4896272"/>
              <a:ext cx="919540" cy="600055"/>
            </a:xfrm>
            <a:custGeom>
              <a:avLst/>
              <a:gdLst>
                <a:gd name="T0" fmla="*/ 741 w 741"/>
                <a:gd name="T1" fmla="*/ 0 h 483"/>
                <a:gd name="T2" fmla="*/ 0 w 741"/>
                <a:gd name="T3" fmla="*/ 432 h 483"/>
                <a:gd name="T4" fmla="*/ 0 w 741"/>
                <a:gd name="T5" fmla="*/ 483 h 483"/>
                <a:gd name="T6" fmla="*/ 741 w 741"/>
                <a:gd name="T7" fmla="*/ 45 h 483"/>
                <a:gd name="T8" fmla="*/ 741 w 741"/>
                <a:gd name="T9" fmla="*/ 0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1"/>
                <a:gd name="T16" fmla="*/ 0 h 483"/>
                <a:gd name="T17" fmla="*/ 741 w 741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1" h="483">
                  <a:moveTo>
                    <a:pt x="741" y="0"/>
                  </a:moveTo>
                  <a:lnTo>
                    <a:pt x="0" y="432"/>
                  </a:lnTo>
                  <a:lnTo>
                    <a:pt x="0" y="483"/>
                  </a:lnTo>
                  <a:lnTo>
                    <a:pt x="741" y="45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</p:grpSp>
      <p:grpSp>
        <p:nvGrpSpPr>
          <p:cNvPr id="83979" name="그룹 72"/>
          <p:cNvGrpSpPr>
            <a:grpSpLocks/>
          </p:cNvGrpSpPr>
          <p:nvPr/>
        </p:nvGrpSpPr>
        <p:grpSpPr bwMode="auto">
          <a:xfrm>
            <a:off x="2397125" y="4418013"/>
            <a:ext cx="2978150" cy="1179512"/>
            <a:chOff x="492048" y="4361872"/>
            <a:chExt cx="1854901" cy="1134455"/>
          </a:xfrm>
        </p:grpSpPr>
        <p:sp>
          <p:nvSpPr>
            <p:cNvPr id="74" name="AutoShape 52"/>
            <p:cNvSpPr>
              <a:spLocks noChangeArrowheads="1"/>
            </p:cNvSpPr>
            <p:nvPr/>
          </p:nvSpPr>
          <p:spPr bwMode="auto">
            <a:xfrm>
              <a:off x="499958" y="4361872"/>
              <a:ext cx="1846991" cy="1071854"/>
            </a:xfrm>
            <a:prstGeom prst="diamond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0" rIns="0" anchor="ctr"/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5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algn="ctr" latinLnBrk="0">
                <a:lnSpc>
                  <a:spcPct val="8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kumimoji="0" lang="ko-KR" altLang="en-US" sz="1200" dirty="0" smtClean="0">
                  <a:latin typeface="+mn-ea"/>
                  <a:ea typeface="+mn-ea"/>
                </a:rPr>
                <a:t>공공부조</a:t>
              </a:r>
              <a:endParaRPr kumimoji="0" lang="en-US" altLang="ko-KR" sz="1200" dirty="0" smtClean="0">
                <a:latin typeface="+mn-ea"/>
                <a:ea typeface="+mn-ea"/>
              </a:endParaRPr>
            </a:p>
            <a:p>
              <a:pPr algn="ctr" latinLnBrk="0">
                <a:lnSpc>
                  <a:spcPct val="8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kumimoji="0" lang="en-US" altLang="ko-KR" sz="1200" dirty="0" smtClean="0">
                  <a:latin typeface="+mn-ea"/>
                  <a:ea typeface="+mn-ea"/>
                </a:rPr>
                <a:t>(</a:t>
              </a:r>
              <a:r>
                <a:rPr kumimoji="0" lang="ko-KR" altLang="en-US" sz="1200" dirty="0" smtClean="0">
                  <a:latin typeface="+mn-ea"/>
                  <a:ea typeface="+mn-ea"/>
                </a:rPr>
                <a:t>국민기초생활보장제도</a:t>
              </a:r>
              <a:r>
                <a:rPr kumimoji="0" lang="en-US" altLang="ko-KR" sz="1200" dirty="0" smtClean="0">
                  <a:latin typeface="+mn-ea"/>
                  <a:ea typeface="+mn-ea"/>
                </a:rPr>
                <a:t>)</a:t>
              </a:r>
              <a:endParaRPr kumimoji="0" lang="ko-KR" altLang="ko-KR" sz="1200" dirty="0" smtClean="0">
                <a:latin typeface="+mn-ea"/>
                <a:ea typeface="+mn-ea"/>
              </a:endParaRPr>
            </a:p>
          </p:txBody>
        </p:sp>
        <p:sp>
          <p:nvSpPr>
            <p:cNvPr id="75" name="Freeform 53"/>
            <p:cNvSpPr>
              <a:spLocks/>
            </p:cNvSpPr>
            <p:nvPr/>
          </p:nvSpPr>
          <p:spPr bwMode="auto">
            <a:xfrm>
              <a:off x="492048" y="4896272"/>
              <a:ext cx="931406" cy="600055"/>
            </a:xfrm>
            <a:custGeom>
              <a:avLst/>
              <a:gdLst>
                <a:gd name="T0" fmla="*/ 0 w 750"/>
                <a:gd name="T1" fmla="*/ 0 h 483"/>
                <a:gd name="T2" fmla="*/ 750 w 750"/>
                <a:gd name="T3" fmla="*/ 435 h 483"/>
                <a:gd name="T4" fmla="*/ 750 w 750"/>
                <a:gd name="T5" fmla="*/ 483 h 483"/>
                <a:gd name="T6" fmla="*/ 3 w 750"/>
                <a:gd name="T7" fmla="*/ 42 h 483"/>
                <a:gd name="T8" fmla="*/ 0 w 750"/>
                <a:gd name="T9" fmla="*/ 0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0"/>
                <a:gd name="T16" fmla="*/ 0 h 483"/>
                <a:gd name="T17" fmla="*/ 750 w 750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0" h="483">
                  <a:moveTo>
                    <a:pt x="0" y="0"/>
                  </a:moveTo>
                  <a:lnTo>
                    <a:pt x="750" y="435"/>
                  </a:lnTo>
                  <a:lnTo>
                    <a:pt x="750" y="483"/>
                  </a:lnTo>
                  <a:lnTo>
                    <a:pt x="3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76" name="Freeform 54"/>
            <p:cNvSpPr>
              <a:spLocks/>
            </p:cNvSpPr>
            <p:nvPr/>
          </p:nvSpPr>
          <p:spPr bwMode="auto">
            <a:xfrm>
              <a:off x="1423454" y="4896272"/>
              <a:ext cx="919540" cy="600055"/>
            </a:xfrm>
            <a:custGeom>
              <a:avLst/>
              <a:gdLst>
                <a:gd name="T0" fmla="*/ 741 w 741"/>
                <a:gd name="T1" fmla="*/ 0 h 483"/>
                <a:gd name="T2" fmla="*/ 0 w 741"/>
                <a:gd name="T3" fmla="*/ 432 h 483"/>
                <a:gd name="T4" fmla="*/ 0 w 741"/>
                <a:gd name="T5" fmla="*/ 483 h 483"/>
                <a:gd name="T6" fmla="*/ 741 w 741"/>
                <a:gd name="T7" fmla="*/ 45 h 483"/>
                <a:gd name="T8" fmla="*/ 741 w 741"/>
                <a:gd name="T9" fmla="*/ 0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1"/>
                <a:gd name="T16" fmla="*/ 0 h 483"/>
                <a:gd name="T17" fmla="*/ 741 w 741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1" h="483">
                  <a:moveTo>
                    <a:pt x="741" y="0"/>
                  </a:moveTo>
                  <a:lnTo>
                    <a:pt x="0" y="432"/>
                  </a:lnTo>
                  <a:lnTo>
                    <a:pt x="0" y="483"/>
                  </a:lnTo>
                  <a:lnTo>
                    <a:pt x="741" y="45"/>
                  </a:lnTo>
                  <a:lnTo>
                    <a:pt x="74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>
                <a:sym typeface="Wingdings 2"/>
              </a:rPr>
              <a:t> </a:t>
            </a:r>
            <a:r>
              <a:rPr dirty="0" smtClean="0"/>
              <a:t>기초생활보장제도 개괄</a:t>
            </a:r>
            <a:endParaRPr dirty="0"/>
          </a:p>
        </p:txBody>
      </p:sp>
      <p:sp>
        <p:nvSpPr>
          <p:cNvPr id="8499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ED22FE65-B999-44BA-A236-62FD9DF8CE03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89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4996" name="그룹 1"/>
          <p:cNvGrpSpPr>
            <a:grpSpLocks/>
          </p:cNvGrpSpPr>
          <p:nvPr/>
        </p:nvGrpSpPr>
        <p:grpSpPr bwMode="auto">
          <a:xfrm>
            <a:off x="122238" y="1081088"/>
            <a:ext cx="1103312" cy="782637"/>
            <a:chOff x="121497" y="1081483"/>
            <a:chExt cx="1104790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21497" y="1463915"/>
              <a:ext cx="1104790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기초생활보장제도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개요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5003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모서리가 둥근 직사각형 23"/>
          <p:cNvSpPr/>
          <p:nvPr/>
        </p:nvSpPr>
        <p:spPr>
          <a:xfrm>
            <a:off x="1327150" y="1117600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국민기초생활보장제도란</a:t>
            </a:r>
            <a:r>
              <a:rPr lang="en-US" altLang="ko-KR" sz="1200" b="1" dirty="0"/>
              <a:t>?</a:t>
            </a:r>
            <a:endParaRPr lang="ko-KR" altLang="en-US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327150" y="1593850"/>
            <a:ext cx="5083175" cy="723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연령 및 근로능력에 관계없이 빈곤선 이하의 모든 저소득층에게 최저생계비 이상 수준의 생활을 보장하고 자활을 지원하는 제도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지원대상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614488" y="2349500"/>
            <a:ext cx="4643437" cy="1000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① 부양의무자가 없거나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</a:t>
            </a:r>
          </a:p>
          <a:p>
            <a:pPr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② 부양의무자가 있어도 부양능력이 없거나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</a:t>
            </a:r>
          </a:p>
          <a:p>
            <a:pPr>
              <a:spcBef>
                <a:spcPts val="600"/>
              </a:spcBef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③ 부양을 받을 수 없는 자로서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소득인정액이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최저생계비 이하인 자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327150" y="3849688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보장 절차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7150" y="4325938"/>
            <a:ext cx="5083175" cy="1062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신청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당사자가 신청하는 것을 원칙으로 함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조사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부양의무자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소득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자산 등을 조사하여 선정 후 급여 결정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급여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가구 또는 개인에 따라 생계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주거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교육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해산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…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등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7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종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중지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주기적으로 확인조사를 통해 가구여건이 기준초과시 중지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2. </a:t>
            </a:r>
            <a:r>
              <a:rPr dirty="0" smtClean="0"/>
              <a:t>최종 </a:t>
            </a:r>
            <a:r>
              <a:rPr lang="en-US" altLang="ko-KR" dirty="0" smtClean="0"/>
              <a:t>Mission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20370E-8D28-455F-BC65-29AC49DDAA83}" type="slidenum">
              <a:rPr lang="ko-KR" altLang="en-US" smtClean="0"/>
              <a:pPr>
                <a:defRPr/>
              </a:pPr>
              <a:t>9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103582" y="1308473"/>
            <a:ext cx="1213581" cy="1044000"/>
          </a:xfrm>
          <a:prstGeom prst="roundRect">
            <a:avLst>
              <a:gd name="adj" fmla="val 1414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b="1" dirty="0"/>
              <a:t>Mission</a:t>
            </a:r>
            <a:endParaRPr lang="ko-KR" altLang="en-US" sz="1400" b="1" dirty="0"/>
          </a:p>
        </p:txBody>
      </p:sp>
      <p:sp>
        <p:nvSpPr>
          <p:cNvPr id="5" name="모서리가 둥근 직사각형 4"/>
          <p:cNvSpPr/>
          <p:nvPr/>
        </p:nvSpPr>
        <p:spPr>
          <a:xfrm>
            <a:off x="1105370" y="2478493"/>
            <a:ext cx="1222184" cy="1226404"/>
          </a:xfrm>
          <a:prstGeom prst="roundRect">
            <a:avLst>
              <a:gd name="adj" fmla="val 1414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산출물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363788" y="1335088"/>
            <a:ext cx="4138612" cy="1008062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자신이 속한 지원조직에 필요한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지원사업 프로젝트를 발굴하여 실행하라</a:t>
            </a:r>
            <a:r>
              <a:rPr lang="en-US" altLang="ko-KR" sz="1200" dirty="0">
                <a:solidFill>
                  <a:schemeClr val="tx1"/>
                </a:solidFill>
              </a:rPr>
              <a:t>!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373313" y="2478088"/>
            <a:ext cx="4129087" cy="122713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지원사업 프로젝트 실행을 위한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최종과제보고서 제출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altLang="ko-KR" sz="12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예</a:t>
            </a:r>
            <a:r>
              <a:rPr lang="en-US" altLang="ko-KR" sz="1100" dirty="0">
                <a:solidFill>
                  <a:schemeClr val="tx1"/>
                </a:solidFill>
              </a:rPr>
              <a:t>) 00</a:t>
            </a:r>
            <a:r>
              <a:rPr lang="ko-KR" altLang="en-US" sz="1100" dirty="0">
                <a:solidFill>
                  <a:schemeClr val="tx1"/>
                </a:solidFill>
              </a:rPr>
              <a:t>구의 사회적 경제 인식 제고를 위한 ‘현장 체험 프로그램’</a:t>
            </a:r>
          </a:p>
          <a:p>
            <a:pPr algn="ctr"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    </a:t>
            </a:r>
            <a:r>
              <a:rPr lang="en-US" altLang="ko-KR" sz="1100" dirty="0">
                <a:solidFill>
                  <a:schemeClr val="tx1"/>
                </a:solidFill>
              </a:rPr>
              <a:t>00 </a:t>
            </a:r>
            <a:r>
              <a:rPr lang="ko-KR" altLang="en-US" sz="1100" dirty="0">
                <a:solidFill>
                  <a:schemeClr val="tx1"/>
                </a:solidFill>
              </a:rPr>
              <a:t>지역 사회적 경제 부문의 거래 활성화를 위한 </a:t>
            </a:r>
            <a:r>
              <a:rPr lang="en-US" altLang="ko-KR" sz="1100" dirty="0">
                <a:solidFill>
                  <a:schemeClr val="tx1"/>
                </a:solidFill>
              </a:rPr>
              <a:t>OOO PJ</a:t>
            </a:r>
          </a:p>
        </p:txBody>
      </p:sp>
      <p:grpSp>
        <p:nvGrpSpPr>
          <p:cNvPr id="22540" name="그룹 5"/>
          <p:cNvGrpSpPr>
            <a:grpSpLocks/>
          </p:cNvGrpSpPr>
          <p:nvPr/>
        </p:nvGrpSpPr>
        <p:grpSpPr bwMode="auto">
          <a:xfrm>
            <a:off x="368300" y="1158875"/>
            <a:ext cx="608013" cy="704850"/>
            <a:chOff x="822989" y="7372392"/>
            <a:chExt cx="608066" cy="705638"/>
          </a:xfrm>
        </p:grpSpPr>
        <p:sp>
          <p:nvSpPr>
            <p:cNvPr id="9" name="TextBox 8"/>
            <p:cNvSpPr txBox="1"/>
            <p:nvPr/>
          </p:nvSpPr>
          <p:spPr>
            <a:xfrm>
              <a:off x="822989" y="7677533"/>
              <a:ext cx="608066" cy="40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최종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</a:p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Mission</a:t>
              </a:r>
            </a:p>
          </p:txBody>
        </p:sp>
        <p:pic>
          <p:nvPicPr>
            <p:cNvPr id="22562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560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>
                <a:sym typeface="Wingdings 2"/>
              </a:rPr>
              <a:t> </a:t>
            </a:r>
            <a:r>
              <a:rPr dirty="0" smtClean="0"/>
              <a:t>기초생활보장제도 개괄</a:t>
            </a:r>
            <a:endParaRPr dirty="0"/>
          </a:p>
        </p:txBody>
      </p:sp>
      <p:sp>
        <p:nvSpPr>
          <p:cNvPr id="8601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753E1AC8-C9FF-4295-A0D1-3EF8318E6794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90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6020" name="그룹 1"/>
          <p:cNvGrpSpPr>
            <a:grpSpLocks/>
          </p:cNvGrpSpPr>
          <p:nvPr/>
        </p:nvGrpSpPr>
        <p:grpSpPr bwMode="auto">
          <a:xfrm>
            <a:off x="166688" y="1081088"/>
            <a:ext cx="1014412" cy="628650"/>
            <a:chOff x="166383" y="1081483"/>
            <a:chExt cx="1015022" cy="628431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66383" y="1463937"/>
              <a:ext cx="1015022" cy="2459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수급자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선정기준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6056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모서리가 둥근 직사각형 23"/>
          <p:cNvSpPr/>
          <p:nvPr/>
        </p:nvSpPr>
        <p:spPr>
          <a:xfrm>
            <a:off x="1327150" y="1117600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선정기준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27150" y="1593850"/>
            <a:ext cx="508317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부양의무자 기준</a:t>
            </a:r>
            <a:endParaRPr lang="en-US" altLang="ko-KR" sz="1200" b="1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590675" y="1920875"/>
            <a:ext cx="4691063" cy="857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촌 직계혈족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부모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아들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딸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및 그 배우자가 없거나 부양능력 미약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부양의무자의 소득이나 재산을 평가하되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수급자와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관계를 고려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27150" y="2905125"/>
            <a:ext cx="50831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소득인정액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 기준</a:t>
            </a:r>
            <a:endParaRPr lang="en-US" altLang="ko-KR" sz="1200" b="1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590675" y="3230563"/>
            <a:ext cx="4691063" cy="474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소득인정액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=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소득평가액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재산의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소득환산액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327150" y="3859635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/>
              <a:t>2013</a:t>
            </a:r>
            <a:r>
              <a:rPr lang="ko-KR" altLang="en-US" sz="1200" b="1" dirty="0"/>
              <a:t>년도 최저생계비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7150" y="4337472"/>
            <a:ext cx="50831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3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년마다 일상생활에 필요한 제반 비용 조사 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전물량방식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590675" y="4662910"/>
            <a:ext cx="4691063" cy="2178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식료품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주거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수도광열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가구집기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옷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신발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교육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교양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…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등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비계측년도는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물가상승율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적용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1781175" y="5424910"/>
          <a:ext cx="4394201" cy="111918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27743"/>
                <a:gridCol w="627743"/>
                <a:gridCol w="627743"/>
                <a:gridCol w="627743"/>
                <a:gridCol w="627743"/>
                <a:gridCol w="627743"/>
                <a:gridCol w="627743"/>
              </a:tblGrid>
              <a:tr h="5572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구분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r>
                        <a:rPr kumimoji="0" lang="ko-KR" altLang="en-US" sz="11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인가구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kumimoji="0" lang="ko-KR" altLang="en-US" sz="11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인가구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r>
                        <a:rPr kumimoji="0" lang="ko-KR" altLang="en-US" sz="11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인가구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r>
                        <a:rPr kumimoji="0" lang="ko-KR" altLang="en-US" sz="11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인가구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kumimoji="0" lang="ko-KR" altLang="en-US" sz="11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인가구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r>
                        <a:rPr kumimoji="0" lang="ko-KR" altLang="en-US" sz="11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인가구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666699"/>
                    </a:solidFill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최저</a:t>
                      </a:r>
                      <a:r>
                        <a:rPr kumimoji="0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ko-KR" alt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생계비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572,168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974,231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1,260,315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1,546,399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1,832,482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2,118,566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>
                <a:sym typeface="Wingdings 2"/>
              </a:rPr>
              <a:t> </a:t>
            </a:r>
            <a:r>
              <a:rPr dirty="0" smtClean="0"/>
              <a:t>기초생활보장제도 개괄</a:t>
            </a:r>
            <a:endParaRPr dirty="0"/>
          </a:p>
        </p:txBody>
      </p:sp>
      <p:sp>
        <p:nvSpPr>
          <p:cNvPr id="8704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89F715AC-3585-4E58-8C80-AD1DFAAAC23D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91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7044" name="그룹 1"/>
          <p:cNvGrpSpPr>
            <a:grpSpLocks/>
          </p:cNvGrpSpPr>
          <p:nvPr/>
        </p:nvGrpSpPr>
        <p:grpSpPr bwMode="auto">
          <a:xfrm>
            <a:off x="98425" y="1081088"/>
            <a:ext cx="1150938" cy="782637"/>
            <a:chOff x="99056" y="1081483"/>
            <a:chExt cx="1149674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99056" y="1463915"/>
              <a:ext cx="1149674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소득인정액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및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재산의 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소득환산액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707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모서리가 둥근 직사각형 23"/>
          <p:cNvSpPr/>
          <p:nvPr/>
        </p:nvSpPr>
        <p:spPr>
          <a:xfrm>
            <a:off x="1327150" y="1117600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 err="1"/>
              <a:t>소득인정액</a:t>
            </a:r>
            <a:endParaRPr lang="ko-KR" altLang="en-US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327150" y="1593850"/>
            <a:ext cx="50831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실제소득에서 </a:t>
            </a: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가구특성별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 지출비용 및 근로소득을 공제한 금액과</a:t>
            </a:r>
            <a:b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</a:b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재산의 </a:t>
            </a: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소득환산액을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 합산한 금액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1590675" y="2068513"/>
            <a:ext cx="4691063" cy="492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소득평가액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=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실제소득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(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가구특성별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지출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근로소득공제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327150" y="2947988"/>
            <a:ext cx="508317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재산의 </a:t>
            </a:r>
            <a:r>
              <a:rPr lang="ko-KR" altLang="en-US" sz="1200" b="1" dirty="0" err="1"/>
              <a:t>소득환산액</a:t>
            </a:r>
            <a:endParaRPr lang="ko-KR" altLang="en-US" sz="1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327150" y="3425825"/>
            <a:ext cx="50831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3050" indent="-2730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재산을 소득으로 환산했을 때 평가되는 금액으로 </a:t>
            </a:r>
            <a:r>
              <a:rPr lang="ko-KR" altLang="en-US" sz="1200" b="1" dirty="0" err="1">
                <a:solidFill>
                  <a:prstClr val="black"/>
                </a:solidFill>
                <a:latin typeface="+mn-ea"/>
                <a:ea typeface="+mn-ea"/>
              </a:rPr>
              <a:t>월소득으로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 인정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1590675" y="3814763"/>
            <a:ext cx="4691063" cy="2836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재산의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소득환산액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= 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기본재산액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부채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 x 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재산종류별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소득환산율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기본재산액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가구의 기초생활유지에 필요하다고 인정되어 소득환산 시 제외되는 금액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재산의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소득환산율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일반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4.17%),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금융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6.26%),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승용차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100%)</a:t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주거용재산은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한도내에서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1.04%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를 적용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임대보증금은 월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0.95%)</a:t>
            </a:r>
            <a:br>
              <a:rPr lang="en-US" altLang="ko-KR" sz="1200" dirty="0">
                <a:solidFill>
                  <a:prstClr val="black"/>
                </a:solidFill>
                <a:latin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한도액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대도시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억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중소도시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6800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만원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농어촌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3800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만원</a:t>
            </a:r>
          </a:p>
        </p:txBody>
      </p:sp>
      <p:graphicFrame>
        <p:nvGraphicFramePr>
          <p:cNvPr id="29" name="Group 172"/>
          <p:cNvGraphicFramePr>
            <a:graphicFrameLocks noGrp="1"/>
          </p:cNvGraphicFramePr>
          <p:nvPr/>
        </p:nvGraphicFramePr>
        <p:xfrm>
          <a:off x="1851025" y="4914900"/>
          <a:ext cx="4276724" cy="7764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69181"/>
                <a:gridCol w="1069181"/>
                <a:gridCol w="1069181"/>
                <a:gridCol w="1069181"/>
              </a:tblGrid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지역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대도시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중소도시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anchor="ctr" horzOverflow="overflow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농어촌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anchor="ctr" horzOverflow="overflow">
                    <a:solidFill>
                      <a:srgbClr val="666699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수급자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5,400</a:t>
                      </a: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만원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3,400</a:t>
                      </a: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만원</a:t>
                      </a:r>
                      <a:endParaRPr kumimoji="1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2,900</a:t>
                      </a:r>
                      <a:r>
                        <a:rPr kumimoji="1" lang="ko-KR" alt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만원</a:t>
                      </a:r>
                      <a:endParaRPr kumimoji="1" lang="ko-KR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horzOverflow="overflow"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부양의무자</a:t>
                      </a:r>
                      <a:r>
                        <a:rPr kumimoji="1" lang="en-US" altLang="ko-KR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horzOverflow="overflow"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22,800</a:t>
                      </a:r>
                      <a:r>
                        <a:rPr kumimoji="1" lang="ko-KR" alt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만원</a:t>
                      </a:r>
                      <a:endParaRPr kumimoji="1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marL="91444" marR="91444" marT="45580" marB="4558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smtClean="0"/>
                        <a:t>13,600</a:t>
                      </a:r>
                      <a:r>
                        <a:rPr lang="ko-KR" altLang="en-US" sz="1100" smtClean="0"/>
                        <a:t>만원</a:t>
                      </a:r>
                      <a:endParaRPr lang="ko-KR" altLang="en-US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580" marB="4558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10,150</a:t>
                      </a:r>
                      <a:r>
                        <a:rPr lang="ko-KR" altLang="en-US" sz="1100" dirty="0" smtClean="0"/>
                        <a:t>만원</a:t>
                      </a:r>
                      <a:endParaRPr lang="ko-KR" altLang="en-US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580" marB="45580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>
                <a:sym typeface="Wingdings 2"/>
              </a:rPr>
              <a:t> </a:t>
            </a:r>
            <a:r>
              <a:rPr dirty="0" smtClean="0"/>
              <a:t>기초생활보장제도 개괄</a:t>
            </a:r>
            <a:endParaRPr dirty="0"/>
          </a:p>
        </p:txBody>
      </p:sp>
      <p:sp>
        <p:nvSpPr>
          <p:cNvPr id="8806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A1F955EC-49FB-45B5-A535-BDB41F62F69D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92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8068" name="그룹 1"/>
          <p:cNvGrpSpPr>
            <a:grpSpLocks/>
          </p:cNvGrpSpPr>
          <p:nvPr/>
        </p:nvGrpSpPr>
        <p:grpSpPr bwMode="auto">
          <a:xfrm>
            <a:off x="68263" y="1081088"/>
            <a:ext cx="1211262" cy="782637"/>
            <a:chOff x="68598" y="1081483"/>
            <a:chExt cx="1210588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68598" y="1463915"/>
              <a:ext cx="1210588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기초생활보장급여의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종류</a:t>
              </a:r>
            </a:p>
          </p:txBody>
        </p:sp>
        <p:pic>
          <p:nvPicPr>
            <p:cNvPr id="88082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직사각형 13"/>
          <p:cNvSpPr/>
          <p:nvPr/>
        </p:nvSpPr>
        <p:spPr bwMode="auto">
          <a:xfrm>
            <a:off x="1279525" y="1158875"/>
            <a:ext cx="13096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생계급여</a:t>
            </a:r>
          </a:p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주거급여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2684463" y="1158875"/>
            <a:ext cx="3698875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현금금여기준액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소득인정액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현금급여 기준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소득 등이 없을 때 최대로 지급받을 수 있는 금액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/>
          <p:cNvSpPr/>
          <p:nvPr/>
        </p:nvSpPr>
        <p:spPr bwMode="auto">
          <a:xfrm>
            <a:off x="1279525" y="2111375"/>
            <a:ext cx="1309688" cy="14033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의료급여</a:t>
            </a:r>
          </a:p>
        </p:txBody>
      </p:sp>
      <p:sp>
        <p:nvSpPr>
          <p:cNvPr id="18" name="직사각형 17"/>
          <p:cNvSpPr/>
          <p:nvPr/>
        </p:nvSpPr>
        <p:spPr bwMode="auto">
          <a:xfrm>
            <a:off x="2684463" y="2111375"/>
            <a:ext cx="3698875" cy="14033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근로능력 유무에 따라 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무료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외래진료시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1,000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/1,500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/2,000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 본인부담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2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종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입원은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10%,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외래는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차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1,000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/2·3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차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15%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 본인부담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1279525" y="3660775"/>
            <a:ext cx="1309688" cy="15176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</a:rPr>
              <a:t>교육급여</a:t>
            </a:r>
            <a:endParaRPr lang="ko-KR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2684463" y="3660775"/>
            <a:ext cx="3698875" cy="15176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고교생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입학금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·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수업료 전액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교과서대금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연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152,900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초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·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중학생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부교재비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연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37,500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의무교육으로 학비지원 없음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schemeClr val="tx1"/>
                </a:solidFill>
                <a:latin typeface="+mn-ea"/>
              </a:rPr>
              <a:t>학용품비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연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51,000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/2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회 분할지급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중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·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고교생 공통 지급 </a:t>
            </a:r>
          </a:p>
        </p:txBody>
      </p:sp>
      <p:sp>
        <p:nvSpPr>
          <p:cNvPr id="22" name="직사각형 21"/>
          <p:cNvSpPr/>
          <p:nvPr/>
        </p:nvSpPr>
        <p:spPr bwMode="auto">
          <a:xfrm>
            <a:off x="1279525" y="5322888"/>
            <a:ext cx="1309688" cy="56673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</a:rPr>
              <a:t>해산급여</a:t>
            </a:r>
            <a:endParaRPr lang="ko-KR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 bwMode="auto">
          <a:xfrm>
            <a:off x="2684463" y="5322888"/>
            <a:ext cx="3698875" cy="5667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출산 시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인당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50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만원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쌍둥이 출생 시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100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만원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지급</a:t>
            </a:r>
          </a:p>
        </p:txBody>
      </p:sp>
      <p:sp>
        <p:nvSpPr>
          <p:cNvPr id="31" name="직사각형 30"/>
          <p:cNvSpPr/>
          <p:nvPr/>
        </p:nvSpPr>
        <p:spPr bwMode="auto">
          <a:xfrm>
            <a:off x="1279525" y="6035675"/>
            <a:ext cx="1309688" cy="5667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</a:rPr>
              <a:t>장제급여</a:t>
            </a:r>
            <a:endParaRPr lang="ko-KR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2684463" y="6035675"/>
            <a:ext cx="3698875" cy="5667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가구당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75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만원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근로능력과 관계없이 동일금액 지원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3" name="직사각형 32"/>
          <p:cNvSpPr/>
          <p:nvPr/>
        </p:nvSpPr>
        <p:spPr bwMode="auto">
          <a:xfrm>
            <a:off x="1279525" y="6748463"/>
            <a:ext cx="1309688" cy="73183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자활급여</a:t>
            </a:r>
          </a:p>
        </p:txBody>
      </p:sp>
      <p:sp>
        <p:nvSpPr>
          <p:cNvPr id="34" name="직사각형 33"/>
          <p:cNvSpPr/>
          <p:nvPr/>
        </p:nvSpPr>
        <p:spPr bwMode="auto">
          <a:xfrm>
            <a:off x="2684463" y="6748463"/>
            <a:ext cx="3698875" cy="7318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>
                <a:solidFill>
                  <a:schemeClr val="tx1"/>
                </a:solidFill>
                <a:latin typeface="+mn-ea"/>
              </a:rPr>
              <a:t>근로능력이 있는 경우 자활근로</a:t>
            </a:r>
            <a:r>
              <a:rPr lang="en-US" altLang="ko-KR" sz="120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>
                <a:solidFill>
                  <a:schemeClr val="tx1"/>
                </a:solidFill>
                <a:latin typeface="+mn-ea"/>
              </a:rPr>
              <a:t>지역봉사</a:t>
            </a:r>
            <a:r>
              <a:rPr lang="en-US" altLang="ko-KR" sz="120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>
                <a:solidFill>
                  <a:schemeClr val="tx1"/>
                </a:solidFill>
                <a:latin typeface="+mn-ea"/>
              </a:rPr>
              <a:t>재활프로그램 등 제공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직사각형 57"/>
          <p:cNvSpPr/>
          <p:nvPr/>
        </p:nvSpPr>
        <p:spPr>
          <a:xfrm>
            <a:off x="4429125" y="4425950"/>
            <a:ext cx="2181225" cy="228282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243013" y="4425950"/>
            <a:ext cx="2181225" cy="2282825"/>
          </a:xfrm>
          <a:prstGeom prst="rect">
            <a:avLst/>
          </a:prstGeom>
          <a:solidFill>
            <a:schemeClr val="bg1"/>
          </a:solidFill>
          <a:ln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>
                <a:sym typeface="Wingdings 2"/>
              </a:rPr>
              <a:t> </a:t>
            </a:r>
            <a:r>
              <a:rPr dirty="0" smtClean="0"/>
              <a:t>기초생활보장제도 개괄</a:t>
            </a:r>
            <a:endParaRPr dirty="0"/>
          </a:p>
        </p:txBody>
      </p:sp>
      <p:sp>
        <p:nvSpPr>
          <p:cNvPr id="8909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59CC177-6159-4F81-92D1-9FEB67E24761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93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89094" name="그룹 1"/>
          <p:cNvGrpSpPr>
            <a:grpSpLocks/>
          </p:cNvGrpSpPr>
          <p:nvPr/>
        </p:nvGrpSpPr>
        <p:grpSpPr bwMode="auto">
          <a:xfrm>
            <a:off x="104775" y="1081088"/>
            <a:ext cx="1138238" cy="782637"/>
            <a:chOff x="105467" y="1081483"/>
            <a:chExt cx="1136850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05467" y="1463915"/>
              <a:ext cx="1136850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최저생계비와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생계급여 산출기준</a:t>
              </a:r>
            </a:p>
          </p:txBody>
        </p:sp>
        <p:pic>
          <p:nvPicPr>
            <p:cNvPr id="89175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3" name="Group 74"/>
          <p:cNvGraphicFramePr>
            <a:graphicFrameLocks noGrp="1"/>
          </p:cNvGraphicFramePr>
          <p:nvPr/>
        </p:nvGraphicFramePr>
        <p:xfrm>
          <a:off x="1243013" y="1100138"/>
          <a:ext cx="5367337" cy="2405095"/>
        </p:xfrm>
        <a:graphic>
          <a:graphicData uri="http://schemas.openxmlformats.org/drawingml/2006/table">
            <a:tbl>
              <a:tblPr/>
              <a:tblGrid>
                <a:gridCol w="776287"/>
                <a:gridCol w="655638"/>
                <a:gridCol w="655637"/>
                <a:gridCol w="655638"/>
                <a:gridCol w="655637"/>
                <a:gridCol w="657225"/>
                <a:gridCol w="655638"/>
                <a:gridCol w="655637"/>
              </a:tblGrid>
              <a:tr h="3142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구분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3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4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5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6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7</a:t>
                      </a: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인가구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99"/>
                    </a:solidFill>
                  </a:tcPr>
                </a:tc>
              </a:tr>
              <a:tr h="426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최저생계비</a:t>
                      </a: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/>
                      </a:r>
                      <a:b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</a:b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(A)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572,168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974,231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1,260,315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1,546,399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1,832,482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2,118,566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2,404,650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6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타 지원액</a:t>
                      </a: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/>
                      </a:r>
                      <a:b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</a:b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(B)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103,715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176,595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228,453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280,310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332,167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384,025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435,882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0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현금급여기준</a:t>
                      </a:r>
                      <a:endParaRPr kumimoji="1" lang="ko-KR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468,453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797,636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1,031,862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1,266,089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1,500,315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1,734,541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1,968,768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6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주거급여액</a:t>
                      </a: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/>
                      </a:r>
                      <a:b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</a:b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(D)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90,636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154,327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199,645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244,963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290,281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335,599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380,917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6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생계급여액</a:t>
                      </a: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/>
                      </a:r>
                      <a:b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</a:br>
                      <a:r>
                        <a:rPr kumimoji="1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(E)</a:t>
                      </a: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D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377,817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643,309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832,217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1,021,126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1,210,034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1,398,942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anose="02020603020101020101" pitchFamily="18" charset="-127"/>
                          <a:ea typeface="서울남산체 M" panose="02020603020101020101" pitchFamily="18" charset="-127"/>
                        </a:rPr>
                        <a:t>1,587,851</a:t>
                      </a:r>
                      <a:endParaRPr kumimoji="0" lang="en-US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anose="02020603020101020101" pitchFamily="18" charset="-127"/>
                        <a:ea typeface="서울남산체 M" panose="02020603020101020101" pitchFamily="18" charset="-127"/>
                      </a:endParaRPr>
                    </a:p>
                  </a:txBody>
                  <a:tcPr marL="0" marR="0" marT="45708" marB="457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" name="모서리가 둥근 직사각형 23"/>
          <p:cNvSpPr/>
          <p:nvPr/>
        </p:nvSpPr>
        <p:spPr>
          <a:xfrm>
            <a:off x="1243013" y="3836988"/>
            <a:ext cx="218122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b="1" dirty="0"/>
              <a:t>생계비 산출사례 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소득 없음</a:t>
            </a:r>
            <a:r>
              <a:rPr lang="en-US" altLang="ko-KR" sz="1200" b="1" dirty="0"/>
              <a:t>)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4429125" y="3836988"/>
            <a:ext cx="2181225" cy="330200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b="1" dirty="0"/>
              <a:t>생계비 산출사례 </a:t>
            </a:r>
            <a:r>
              <a:rPr lang="en-US" altLang="ko-KR" sz="1200" b="1" dirty="0"/>
              <a:t>(</a:t>
            </a:r>
            <a:r>
              <a:rPr lang="ko-KR" altLang="en-US" sz="1200" b="1" dirty="0"/>
              <a:t>근로소득자</a:t>
            </a:r>
            <a:r>
              <a:rPr lang="en-US" altLang="ko-KR" sz="1200" b="1" dirty="0"/>
              <a:t>)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3701550" y="4425856"/>
            <a:ext cx="503201" cy="22837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3</a:t>
            </a:r>
            <a:r>
              <a:rPr lang="ko-KR" altLang="en-US" sz="1200" dirty="0" err="1">
                <a:solidFill>
                  <a:schemeClr val="bg1"/>
                </a:solidFill>
                <a:latin typeface="+mn-ea"/>
              </a:rPr>
              <a:t>인가구</a:t>
            </a:r>
            <a:r>
              <a:rPr lang="ko-KR" altLang="en-US" sz="1200" dirty="0">
                <a:solidFill>
                  <a:schemeClr val="bg1"/>
                </a:solidFill>
                <a:latin typeface="+mn-ea"/>
              </a:rPr>
              <a:t> 기준</a:t>
            </a:r>
          </a:p>
        </p:txBody>
      </p:sp>
      <p:sp>
        <p:nvSpPr>
          <p:cNvPr id="50" name="모서리가 둥근 직사각형 49"/>
          <p:cNvSpPr/>
          <p:nvPr/>
        </p:nvSpPr>
        <p:spPr>
          <a:xfrm>
            <a:off x="1428750" y="4672013"/>
            <a:ext cx="1809750" cy="1114425"/>
          </a:xfrm>
          <a:prstGeom prst="roundRect">
            <a:avLst/>
          </a:prstGeom>
          <a:solidFill>
            <a:srgbClr val="D47AA9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생계급여</a:t>
            </a:r>
            <a:r>
              <a:rPr lang="en-US" altLang="ko-KR" sz="1200" dirty="0">
                <a:solidFill>
                  <a:schemeClr val="tx1"/>
                </a:solidFill>
              </a:rPr>
              <a:t>(832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1" name="모서리가 둥근 직사각형 50"/>
          <p:cNvSpPr/>
          <p:nvPr/>
        </p:nvSpPr>
        <p:spPr>
          <a:xfrm>
            <a:off x="4614863" y="4672013"/>
            <a:ext cx="1809750" cy="330200"/>
          </a:xfrm>
          <a:prstGeom prst="roundRect">
            <a:avLst>
              <a:gd name="adj" fmla="val 27457"/>
            </a:avLst>
          </a:prstGeom>
          <a:solidFill>
            <a:srgbClr val="D47AA9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생계급여</a:t>
            </a:r>
            <a:r>
              <a:rPr lang="en-US" altLang="ko-KR" sz="1200" dirty="0">
                <a:solidFill>
                  <a:schemeClr val="tx1"/>
                </a:solidFill>
              </a:rPr>
              <a:t>(12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2" name="모서리가 둥근 직사각형 51"/>
          <p:cNvSpPr/>
          <p:nvPr/>
        </p:nvSpPr>
        <p:spPr>
          <a:xfrm>
            <a:off x="4614863" y="5019675"/>
            <a:ext cx="1809750" cy="7667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가구 </a:t>
            </a:r>
            <a:r>
              <a:rPr lang="ko-KR" altLang="en-US" sz="1200" dirty="0" err="1">
                <a:solidFill>
                  <a:schemeClr val="tx1"/>
                </a:solidFill>
              </a:rPr>
              <a:t>소득평가액</a:t>
            </a:r>
            <a:r>
              <a:rPr lang="en-US" altLang="ko-KR" sz="1200" dirty="0">
                <a:solidFill>
                  <a:schemeClr val="tx1"/>
                </a:solidFill>
              </a:rPr>
              <a:t/>
            </a:r>
            <a:br>
              <a:rPr lang="en-US" altLang="ko-KR" sz="1200" dirty="0">
                <a:solidFill>
                  <a:schemeClr val="tx1"/>
                </a:solidFill>
              </a:rPr>
            </a:br>
            <a:r>
              <a:rPr lang="en-US" altLang="ko-KR" sz="1200" dirty="0">
                <a:solidFill>
                  <a:schemeClr val="tx1"/>
                </a:solidFill>
              </a:rPr>
              <a:t>(</a:t>
            </a:r>
            <a:r>
              <a:rPr lang="ko-KR" altLang="en-US" sz="1200" dirty="0">
                <a:solidFill>
                  <a:schemeClr val="tx1"/>
                </a:solidFill>
              </a:rPr>
              <a:t>근로소득 </a:t>
            </a:r>
            <a:r>
              <a:rPr lang="en-US" altLang="ko-KR" sz="1200" dirty="0">
                <a:solidFill>
                  <a:schemeClr val="tx1"/>
                </a:solidFill>
              </a:rPr>
              <a:t>: 820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3" name="모서리가 둥근 직사각형 52"/>
          <p:cNvSpPr/>
          <p:nvPr/>
        </p:nvSpPr>
        <p:spPr>
          <a:xfrm>
            <a:off x="4614863" y="5802313"/>
            <a:ext cx="1809750" cy="330200"/>
          </a:xfrm>
          <a:prstGeom prst="roundRect">
            <a:avLst>
              <a:gd name="adj" fmla="val 2745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주거급여</a:t>
            </a:r>
            <a:r>
              <a:rPr lang="en-US" altLang="ko-KR" sz="1200" dirty="0">
                <a:solidFill>
                  <a:schemeClr val="tx1"/>
                </a:solidFill>
              </a:rPr>
              <a:t>(199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4" name="모서리가 둥근 직사각형 53"/>
          <p:cNvSpPr/>
          <p:nvPr/>
        </p:nvSpPr>
        <p:spPr>
          <a:xfrm>
            <a:off x="4614863" y="6145213"/>
            <a:ext cx="1809750" cy="330200"/>
          </a:xfrm>
          <a:prstGeom prst="roundRect">
            <a:avLst>
              <a:gd name="adj" fmla="val 27457"/>
            </a:avLst>
          </a:prstGeom>
          <a:solidFill>
            <a:srgbClr val="ACB6C6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타지원액</a:t>
            </a:r>
            <a:r>
              <a:rPr lang="en-US" altLang="ko-KR" sz="1200" dirty="0">
                <a:solidFill>
                  <a:schemeClr val="tx1"/>
                </a:solidFill>
              </a:rPr>
              <a:t>(228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5" name="모서리가 둥근 직사각형 54"/>
          <p:cNvSpPr/>
          <p:nvPr/>
        </p:nvSpPr>
        <p:spPr>
          <a:xfrm>
            <a:off x="1428750" y="5802313"/>
            <a:ext cx="1809750" cy="330200"/>
          </a:xfrm>
          <a:prstGeom prst="roundRect">
            <a:avLst>
              <a:gd name="adj" fmla="val 2745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주거급여</a:t>
            </a:r>
            <a:r>
              <a:rPr lang="en-US" altLang="ko-KR" sz="1200" dirty="0">
                <a:solidFill>
                  <a:schemeClr val="tx1"/>
                </a:solidFill>
              </a:rPr>
              <a:t>(199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6" name="모서리가 둥근 직사각형 55"/>
          <p:cNvSpPr/>
          <p:nvPr/>
        </p:nvSpPr>
        <p:spPr>
          <a:xfrm>
            <a:off x="1428750" y="6145213"/>
            <a:ext cx="1809750" cy="330200"/>
          </a:xfrm>
          <a:prstGeom prst="roundRect">
            <a:avLst>
              <a:gd name="adj" fmla="val 27457"/>
            </a:avLst>
          </a:prstGeom>
          <a:solidFill>
            <a:srgbClr val="ACB6C6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타지원액</a:t>
            </a:r>
            <a:r>
              <a:rPr lang="en-US" altLang="ko-KR" sz="1200" dirty="0">
                <a:solidFill>
                  <a:schemeClr val="tx1"/>
                </a:solidFill>
              </a:rPr>
              <a:t>(228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7" name="모서리가 둥근 직사각형 56"/>
          <p:cNvSpPr/>
          <p:nvPr/>
        </p:nvSpPr>
        <p:spPr>
          <a:xfrm>
            <a:off x="1579563" y="4260850"/>
            <a:ext cx="1508125" cy="330200"/>
          </a:xfrm>
          <a:prstGeom prst="roundRect">
            <a:avLst>
              <a:gd name="adj" fmla="val 2745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최저생계비</a:t>
            </a:r>
            <a:r>
              <a:rPr lang="en-US" altLang="ko-KR" sz="1200" dirty="0">
                <a:solidFill>
                  <a:schemeClr val="tx1"/>
                </a:solidFill>
              </a:rPr>
              <a:t>(1,260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745038" y="4260850"/>
            <a:ext cx="1508125" cy="330200"/>
          </a:xfrm>
          <a:prstGeom prst="roundRect">
            <a:avLst>
              <a:gd name="adj" fmla="val 2745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최저생계비</a:t>
            </a:r>
            <a:r>
              <a:rPr lang="en-US" altLang="ko-KR" sz="1200" dirty="0">
                <a:solidFill>
                  <a:schemeClr val="tx1"/>
                </a:solidFill>
              </a:rPr>
              <a:t>(1,260</a:t>
            </a:r>
            <a:r>
              <a:rPr lang="ko-KR" altLang="en-US" sz="1200" dirty="0">
                <a:solidFill>
                  <a:schemeClr val="tx1"/>
                </a:solidFill>
              </a:rPr>
              <a:t>천</a:t>
            </a:r>
            <a:r>
              <a:rPr lang="en-US" altLang="ko-KR" sz="1200" dirty="0">
                <a:solidFill>
                  <a:schemeClr val="tx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1-2. </a:t>
            </a:r>
            <a:r>
              <a:rPr dirty="0" smtClean="0"/>
              <a:t>자활사업 개괄</a:t>
            </a:r>
            <a:r>
              <a:rPr lang="en-US" altLang="ko-KR" dirty="0" smtClean="0"/>
              <a:t>(</a:t>
            </a:r>
            <a:r>
              <a:rPr dirty="0" smtClean="0"/>
              <a:t>보건복지부 사업 중심</a:t>
            </a:r>
            <a:r>
              <a:rPr lang="en-US" altLang="ko-KR" dirty="0" smtClean="0"/>
              <a:t>)</a:t>
            </a:r>
            <a:endParaRPr dirty="0"/>
          </a:p>
        </p:txBody>
      </p:sp>
      <p:sp>
        <p:nvSpPr>
          <p:cNvPr id="9011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81670E55-5637-415C-B469-C7A3A7251148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94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0116" name="그룹 14"/>
          <p:cNvGrpSpPr>
            <a:grpSpLocks/>
          </p:cNvGrpSpPr>
          <p:nvPr/>
        </p:nvGrpSpPr>
        <p:grpSpPr bwMode="auto">
          <a:xfrm>
            <a:off x="158750" y="1158875"/>
            <a:ext cx="1030288" cy="704850"/>
            <a:chOff x="613048" y="7372392"/>
            <a:chExt cx="1029256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613048" y="7677739"/>
              <a:ext cx="1029256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 대상자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(’12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년 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</a:p>
          </p:txBody>
        </p:sp>
        <p:pic>
          <p:nvPicPr>
            <p:cNvPr id="9015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0117" name="그룹 106"/>
          <p:cNvGrpSpPr>
            <a:grpSpLocks/>
          </p:cNvGrpSpPr>
          <p:nvPr/>
        </p:nvGrpSpPr>
        <p:grpSpPr bwMode="auto">
          <a:xfrm>
            <a:off x="1246188" y="1111250"/>
            <a:ext cx="5297487" cy="4618038"/>
            <a:chOff x="1246909" y="1111375"/>
            <a:chExt cx="5296395" cy="4617948"/>
          </a:xfrm>
        </p:grpSpPr>
        <p:sp>
          <p:nvSpPr>
            <p:cNvPr id="70" name="모서리가 둥근 직사각형 69"/>
            <p:cNvSpPr/>
            <p:nvPr/>
          </p:nvSpPr>
          <p:spPr>
            <a:xfrm>
              <a:off x="5035490" y="2235303"/>
              <a:ext cx="1507814" cy="1636681"/>
            </a:xfrm>
            <a:prstGeom prst="roundRect">
              <a:avLst/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" name="직사각형 1"/>
            <p:cNvSpPr/>
            <p:nvPr/>
          </p:nvSpPr>
          <p:spPr>
            <a:xfrm>
              <a:off x="1246909" y="1111375"/>
              <a:ext cx="807870" cy="515928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차상위층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(170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1246909" y="2013057"/>
              <a:ext cx="807870" cy="131601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기초생활 </a:t>
              </a:r>
              <a:r>
                <a:rPr lang="ko-KR" altLang="en-US" sz="1100" dirty="0" err="1"/>
                <a:t>수급자</a:t>
              </a:r>
              <a:endParaRPr lang="en-US" altLang="ko-KR" sz="1100" dirty="0"/>
            </a:p>
            <a:p>
              <a:pPr algn="ctr">
                <a:spcBef>
                  <a:spcPts val="600"/>
                </a:spcBef>
                <a:defRPr/>
              </a:pPr>
              <a:r>
                <a:rPr lang="en-US" altLang="ko-KR" sz="1100" dirty="0"/>
                <a:t>(139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303966" y="2013057"/>
              <a:ext cx="1091975" cy="515928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근로 무능력자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(115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, 83%)</a:t>
              </a:r>
              <a:endParaRPr lang="ko-KR" altLang="en-US" sz="1100" dirty="0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303966" y="2813142"/>
              <a:ext cx="1091975" cy="5159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근로 능력자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(24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, 17%)</a:t>
              </a:r>
              <a:endParaRPr lang="ko-KR" altLang="en-US" sz="1100" dirty="0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3646714" y="2013057"/>
              <a:ext cx="1091975" cy="51592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 err="1"/>
                <a:t>일반수급자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(0.7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3646714" y="2813142"/>
              <a:ext cx="1091975" cy="51592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조건부 </a:t>
              </a:r>
              <a:r>
                <a:rPr lang="ko-KR" altLang="en-US" sz="1100" dirty="0" err="1"/>
                <a:t>수급자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(4.7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3646714" y="1111375"/>
              <a:ext cx="1091975" cy="51592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희망 참여자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(2.1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646714" y="3408443"/>
              <a:ext cx="1091975" cy="5175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자활 특례자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(0.6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3646714" y="4005332"/>
              <a:ext cx="1091975" cy="5159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조건제시유예자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(1/5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3646714" y="4605395"/>
              <a:ext cx="1091975" cy="51592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조건부과 제외자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(7.3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3646714" y="5200695"/>
              <a:ext cx="1091975" cy="51751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 err="1"/>
                <a:t>취</a:t>
              </a:r>
              <a:r>
                <a:rPr lang="en-US" altLang="ko-KR" sz="1100" dirty="0"/>
                <a:t>·</a:t>
              </a:r>
              <a:r>
                <a:rPr lang="ko-KR" altLang="en-US" sz="1100" dirty="0" err="1"/>
                <a:t>창업수급자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(10</a:t>
              </a:r>
              <a:r>
                <a:rPr lang="ko-KR" altLang="en-US" sz="1100" dirty="0"/>
                <a:t>만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cxnSp>
          <p:nvCxnSpPr>
            <p:cNvPr id="5" name="직선 화살표 연결선 4"/>
            <p:cNvCxnSpPr>
              <a:stCxn id="2" idx="3"/>
              <a:endCxn id="41" idx="1"/>
            </p:cNvCxnSpPr>
            <p:nvPr/>
          </p:nvCxnSpPr>
          <p:spPr>
            <a:xfrm>
              <a:off x="2054779" y="1370133"/>
              <a:ext cx="1591935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>
              <a:stCxn id="37" idx="3"/>
              <a:endCxn id="39" idx="1"/>
            </p:cNvCxnSpPr>
            <p:nvPr/>
          </p:nvCxnSpPr>
          <p:spPr>
            <a:xfrm>
              <a:off x="3395941" y="2271815"/>
              <a:ext cx="250773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>
              <a:stCxn id="38" idx="3"/>
              <a:endCxn id="40" idx="1"/>
            </p:cNvCxnSpPr>
            <p:nvPr/>
          </p:nvCxnSpPr>
          <p:spPr>
            <a:xfrm>
              <a:off x="3395941" y="3070312"/>
              <a:ext cx="250773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꺾인 연결선 49"/>
            <p:cNvCxnSpPr>
              <a:stCxn id="35" idx="3"/>
              <a:endCxn id="37" idx="1"/>
            </p:cNvCxnSpPr>
            <p:nvPr/>
          </p:nvCxnSpPr>
          <p:spPr>
            <a:xfrm flipV="1">
              <a:off x="2054779" y="2271815"/>
              <a:ext cx="249187" cy="398454"/>
            </a:xfrm>
            <a:prstGeom prst="bentConnector3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꺾인 연결선 53"/>
            <p:cNvCxnSpPr>
              <a:stCxn id="35" idx="3"/>
              <a:endCxn id="38" idx="1"/>
            </p:cNvCxnSpPr>
            <p:nvPr/>
          </p:nvCxnSpPr>
          <p:spPr>
            <a:xfrm>
              <a:off x="2054779" y="2670270"/>
              <a:ext cx="249187" cy="40004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꺾인 연결선 56"/>
            <p:cNvCxnSpPr>
              <a:stCxn id="38" idx="3"/>
              <a:endCxn id="42" idx="1"/>
            </p:cNvCxnSpPr>
            <p:nvPr/>
          </p:nvCxnSpPr>
          <p:spPr>
            <a:xfrm>
              <a:off x="3395941" y="3070312"/>
              <a:ext cx="250773" cy="59688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꺾인 연결선 59"/>
            <p:cNvCxnSpPr>
              <a:stCxn id="38" idx="3"/>
              <a:endCxn id="43" idx="1"/>
            </p:cNvCxnSpPr>
            <p:nvPr/>
          </p:nvCxnSpPr>
          <p:spPr>
            <a:xfrm>
              <a:off x="3395941" y="3070312"/>
              <a:ext cx="250773" cy="119377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꺾인 연결선 63"/>
            <p:cNvCxnSpPr>
              <a:stCxn id="38" idx="3"/>
              <a:endCxn id="44" idx="1"/>
            </p:cNvCxnSpPr>
            <p:nvPr/>
          </p:nvCxnSpPr>
          <p:spPr>
            <a:xfrm>
              <a:off x="3395941" y="3070312"/>
              <a:ext cx="250773" cy="179225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꺾인 연결선 66"/>
            <p:cNvCxnSpPr>
              <a:stCxn id="38" idx="3"/>
              <a:endCxn id="45" idx="1"/>
            </p:cNvCxnSpPr>
            <p:nvPr/>
          </p:nvCxnSpPr>
          <p:spPr>
            <a:xfrm>
              <a:off x="3395941" y="3070312"/>
              <a:ext cx="250773" cy="238914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직사각형 70"/>
            <p:cNvSpPr/>
            <p:nvPr/>
          </p:nvSpPr>
          <p:spPr>
            <a:xfrm>
              <a:off x="5238648" y="1111375"/>
              <a:ext cx="1091975" cy="515928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자활사업 참여 </a:t>
              </a:r>
              <a:r>
                <a:rPr lang="en-US" altLang="ko-KR" sz="1100" dirty="0"/>
                <a:t>98,146</a:t>
              </a:r>
              <a:r>
                <a:rPr lang="ko-KR" altLang="en-US" sz="1100" dirty="0"/>
                <a:t>명</a:t>
              </a: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5238648" y="1978133"/>
              <a:ext cx="1091975" cy="515928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bg1"/>
                  </a:solidFill>
                </a:rPr>
                <a:t>자활일자리</a:t>
              </a:r>
              <a:r>
                <a:rPr lang="en-US" altLang="ko-KR" sz="1100" dirty="0">
                  <a:solidFill>
                    <a:schemeClr val="bg1"/>
                  </a:solidFill>
                </a:rPr>
                <a:t/>
              </a:r>
              <a:br>
                <a:rPr lang="en-US" altLang="ko-KR" sz="1100" dirty="0">
                  <a:solidFill>
                    <a:schemeClr val="bg1"/>
                  </a:solidFill>
                </a:rPr>
              </a:br>
              <a:r>
                <a:rPr lang="en-US" altLang="ko-KR" sz="1100" dirty="0">
                  <a:solidFill>
                    <a:schemeClr val="bg1"/>
                  </a:solidFill>
                </a:rPr>
                <a:t>79,936</a:t>
              </a:r>
              <a:r>
                <a:rPr lang="ko-KR" altLang="en-US" sz="1100" dirty="0">
                  <a:solidFill>
                    <a:schemeClr val="bg1"/>
                  </a:solidFill>
                </a:rPr>
                <a:t>명</a:t>
              </a: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5203730" y="2646458"/>
              <a:ext cx="558685" cy="51592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050" dirty="0"/>
                <a:t>자활근로</a:t>
              </a:r>
              <a:r>
                <a:rPr lang="en-US" altLang="ko-KR" sz="1050" dirty="0"/>
                <a:t/>
              </a:r>
              <a:br>
                <a:rPr lang="en-US" altLang="ko-KR" sz="1050" dirty="0"/>
              </a:br>
              <a:r>
                <a:rPr lang="en-US" altLang="ko-KR" sz="1050" dirty="0"/>
                <a:t>(5.3</a:t>
              </a:r>
              <a:r>
                <a:rPr lang="ko-KR" altLang="en-US" sz="1050" dirty="0"/>
                <a:t>만</a:t>
              </a:r>
              <a:r>
                <a:rPr lang="en-US" altLang="ko-KR" sz="1050" dirty="0"/>
                <a:t>)</a:t>
              </a:r>
              <a:endParaRPr lang="ko-KR" altLang="en-US" sz="1050" dirty="0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5806856" y="2646458"/>
              <a:ext cx="558685" cy="51592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050" dirty="0"/>
                <a:t>자활기업</a:t>
              </a:r>
              <a:r>
                <a:rPr lang="en-US" altLang="ko-KR" sz="1050" dirty="0"/>
                <a:t/>
              </a:r>
              <a:br>
                <a:rPr lang="en-US" altLang="ko-KR" sz="1050" dirty="0"/>
              </a:br>
              <a:r>
                <a:rPr lang="en-US" altLang="ko-KR" sz="1050" dirty="0"/>
                <a:t>(0.9</a:t>
              </a:r>
              <a:r>
                <a:rPr lang="ko-KR" altLang="en-US" sz="1050" dirty="0"/>
                <a:t>만</a:t>
              </a:r>
              <a:r>
                <a:rPr lang="en-US" altLang="ko-KR" sz="1050" dirty="0"/>
                <a:t>)</a:t>
              </a:r>
              <a:endParaRPr lang="ko-KR" altLang="en-US" sz="1050" dirty="0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5203730" y="3202072"/>
              <a:ext cx="558685" cy="51592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050" dirty="0"/>
                <a:t>희망리본</a:t>
              </a:r>
              <a:r>
                <a:rPr lang="en-US" altLang="ko-KR" sz="1050" dirty="0"/>
                <a:t/>
              </a:r>
              <a:br>
                <a:rPr lang="en-US" altLang="ko-KR" sz="1050" dirty="0"/>
              </a:br>
              <a:r>
                <a:rPr lang="en-US" altLang="ko-KR" sz="1050" dirty="0"/>
                <a:t>(0.4</a:t>
              </a:r>
              <a:r>
                <a:rPr lang="ko-KR" altLang="en-US" sz="1050" dirty="0"/>
                <a:t>만</a:t>
              </a:r>
              <a:r>
                <a:rPr lang="en-US" altLang="ko-KR" sz="1050" dirty="0"/>
                <a:t>)</a:t>
              </a:r>
              <a:endParaRPr lang="ko-KR" altLang="en-US" sz="1050" dirty="0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5806856" y="3202072"/>
              <a:ext cx="558685" cy="51592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050" dirty="0"/>
                <a:t>취업패키지</a:t>
              </a:r>
              <a:r>
                <a:rPr lang="en-US" altLang="ko-KR" sz="1050" dirty="0"/>
                <a:t/>
              </a:r>
              <a:br>
                <a:rPr lang="en-US" altLang="ko-KR" sz="1050" dirty="0"/>
              </a:br>
              <a:r>
                <a:rPr lang="en-US" altLang="ko-KR" sz="1050" dirty="0"/>
                <a:t>(1.3</a:t>
              </a:r>
              <a:r>
                <a:rPr lang="ko-KR" altLang="en-US" sz="1050" dirty="0"/>
                <a:t>만</a:t>
              </a:r>
              <a:r>
                <a:rPr lang="en-US" altLang="ko-KR" sz="1050" dirty="0"/>
                <a:t>)</a:t>
              </a:r>
              <a:endParaRPr lang="ko-KR" altLang="en-US" sz="1050" dirty="0"/>
            </a:p>
          </p:txBody>
        </p:sp>
        <p:cxnSp>
          <p:nvCxnSpPr>
            <p:cNvPr id="81" name="꺾인 연결선 80"/>
            <p:cNvCxnSpPr>
              <a:stCxn id="41" idx="3"/>
              <a:endCxn id="70" idx="1"/>
            </p:cNvCxnSpPr>
            <p:nvPr/>
          </p:nvCxnSpPr>
          <p:spPr>
            <a:xfrm>
              <a:off x="4738689" y="1370133"/>
              <a:ext cx="296801" cy="168271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꺾인 연결선 83"/>
            <p:cNvCxnSpPr>
              <a:stCxn id="39" idx="3"/>
              <a:endCxn id="70" idx="1"/>
            </p:cNvCxnSpPr>
            <p:nvPr/>
          </p:nvCxnSpPr>
          <p:spPr>
            <a:xfrm>
              <a:off x="4738689" y="2271815"/>
              <a:ext cx="296801" cy="78103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꺾인 연결선 86"/>
            <p:cNvCxnSpPr>
              <a:stCxn id="40" idx="3"/>
              <a:endCxn id="70" idx="1"/>
            </p:cNvCxnSpPr>
            <p:nvPr/>
          </p:nvCxnSpPr>
          <p:spPr>
            <a:xfrm flipV="1">
              <a:off x="4738689" y="3052850"/>
              <a:ext cx="296801" cy="1746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꺾인 연결선 89"/>
            <p:cNvCxnSpPr>
              <a:stCxn id="42" idx="3"/>
              <a:endCxn id="70" idx="1"/>
            </p:cNvCxnSpPr>
            <p:nvPr/>
          </p:nvCxnSpPr>
          <p:spPr>
            <a:xfrm flipV="1">
              <a:off x="4738689" y="3052850"/>
              <a:ext cx="296801" cy="61435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모서리가 둥근 직사각형 100"/>
            <p:cNvSpPr/>
            <p:nvPr/>
          </p:nvSpPr>
          <p:spPr>
            <a:xfrm>
              <a:off x="5035490" y="4673656"/>
              <a:ext cx="1507814" cy="1055667"/>
            </a:xfrm>
            <a:prstGeom prst="roundRect">
              <a:avLst/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5238648" y="4416486"/>
              <a:ext cx="1091975" cy="515928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bg1"/>
                  </a:solidFill>
                </a:rPr>
                <a:t>자립지원</a:t>
              </a:r>
              <a:r>
                <a:rPr lang="en-US" altLang="ko-KR" sz="1100" dirty="0">
                  <a:solidFill>
                    <a:schemeClr val="bg1"/>
                  </a:solidFill>
                </a:rPr>
                <a:t/>
              </a:r>
              <a:br>
                <a:rPr lang="en-US" altLang="ko-KR" sz="1100" dirty="0">
                  <a:solidFill>
                    <a:schemeClr val="bg1"/>
                  </a:solidFill>
                </a:rPr>
              </a:br>
              <a:r>
                <a:rPr lang="en-US" altLang="ko-KR" sz="1100" dirty="0">
                  <a:solidFill>
                    <a:schemeClr val="bg1"/>
                  </a:solidFill>
                </a:rPr>
                <a:t>18,210</a:t>
              </a:r>
              <a:r>
                <a:rPr lang="ko-KR" altLang="en-US" sz="1100" dirty="0">
                  <a:solidFill>
                    <a:schemeClr val="bg1"/>
                  </a:solidFill>
                </a:rPr>
                <a:t>명</a:t>
              </a:r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5203730" y="5084811"/>
              <a:ext cx="558685" cy="51592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050" dirty="0" err="1"/>
                <a:t>희망키움</a:t>
              </a:r>
              <a:r>
                <a:rPr lang="en-US" altLang="ko-KR" sz="1050" dirty="0"/>
                <a:t/>
              </a:r>
              <a:br>
                <a:rPr lang="en-US" altLang="ko-KR" sz="1050" dirty="0"/>
              </a:br>
              <a:r>
                <a:rPr lang="ko-KR" altLang="en-US" sz="1050" dirty="0"/>
                <a:t>통장</a:t>
              </a:r>
              <a:r>
                <a:rPr lang="en-US" altLang="ko-KR" sz="1050" dirty="0"/>
                <a:t/>
              </a:r>
              <a:br>
                <a:rPr lang="en-US" altLang="ko-KR" sz="1050" dirty="0"/>
              </a:br>
              <a:r>
                <a:rPr lang="en-US" altLang="ko-KR" sz="1050" dirty="0"/>
                <a:t>(1.8</a:t>
              </a:r>
              <a:r>
                <a:rPr lang="ko-KR" altLang="en-US" sz="1050" dirty="0"/>
                <a:t>만</a:t>
              </a:r>
              <a:r>
                <a:rPr lang="en-US" altLang="ko-KR" sz="1050" dirty="0"/>
                <a:t>)</a:t>
              </a:r>
              <a:endParaRPr lang="ko-KR" altLang="en-US" sz="1050" dirty="0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5806856" y="5084811"/>
              <a:ext cx="558685" cy="51592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050" dirty="0"/>
                <a:t>생업자금</a:t>
              </a:r>
            </a:p>
          </p:txBody>
        </p:sp>
        <p:cxnSp>
          <p:nvCxnSpPr>
            <p:cNvPr id="105" name="직선 화살표 연결선 104"/>
            <p:cNvCxnSpPr/>
            <p:nvPr/>
          </p:nvCxnSpPr>
          <p:spPr>
            <a:xfrm>
              <a:off x="4725992" y="5453103"/>
              <a:ext cx="309498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TextBox 107"/>
          <p:cNvSpPr txBox="1"/>
          <p:nvPr/>
        </p:nvSpPr>
        <p:spPr>
          <a:xfrm>
            <a:off x="1200150" y="3954463"/>
            <a:ext cx="2019300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ko-KR" altLang="en-US" sz="1200" b="1" dirty="0">
                <a:latin typeface="+mn-ea"/>
                <a:ea typeface="+mn-ea"/>
              </a:rPr>
              <a:t>조건제시 유예자</a:t>
            </a:r>
            <a:r>
              <a:rPr lang="en-US" altLang="ko-KR" sz="1200" b="1" dirty="0">
                <a:latin typeface="+mn-ea"/>
                <a:ea typeface="+mn-ea"/>
              </a:rPr>
              <a:t/>
            </a:r>
            <a:br>
              <a:rPr lang="en-US" altLang="ko-KR" sz="1200" b="1" dirty="0">
                <a:latin typeface="+mn-ea"/>
                <a:ea typeface="+mn-ea"/>
              </a:rPr>
            </a:br>
            <a:r>
              <a:rPr lang="ko-KR" altLang="en-US" sz="1200" dirty="0">
                <a:latin typeface="+mn-ea"/>
                <a:ea typeface="+mn-ea"/>
              </a:rPr>
              <a:t>지역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도서벽지 거주</a:t>
            </a:r>
            <a:r>
              <a:rPr lang="en-US" altLang="ko-KR" sz="1200" dirty="0">
                <a:latin typeface="+mn-ea"/>
                <a:ea typeface="+mn-ea"/>
              </a:rPr>
              <a:t>) </a:t>
            </a:r>
            <a:r>
              <a:rPr lang="ko-KR" altLang="en-US" sz="1200" dirty="0">
                <a:latin typeface="+mn-ea"/>
                <a:ea typeface="+mn-ea"/>
              </a:rPr>
              <a:t>및 장애</a:t>
            </a:r>
            <a:r>
              <a:rPr lang="en-US" altLang="ko-KR" sz="1200" dirty="0">
                <a:latin typeface="+mn-ea"/>
                <a:ea typeface="+mn-ea"/>
              </a:rPr>
              <a:t>(5~6</a:t>
            </a:r>
            <a:r>
              <a:rPr lang="ko-KR" altLang="en-US" sz="1200" dirty="0">
                <a:latin typeface="+mn-ea"/>
                <a:ea typeface="+mn-ea"/>
              </a:rPr>
              <a:t>급</a:t>
            </a:r>
            <a:r>
              <a:rPr lang="en-US" altLang="ko-KR" sz="1200" dirty="0">
                <a:latin typeface="+mn-ea"/>
                <a:ea typeface="+mn-ea"/>
              </a:rPr>
              <a:t>), </a:t>
            </a:r>
            <a:r>
              <a:rPr lang="ko-KR" altLang="en-US" sz="1200" dirty="0">
                <a:latin typeface="+mn-ea"/>
                <a:ea typeface="+mn-ea"/>
              </a:rPr>
              <a:t>시험 </a:t>
            </a:r>
            <a:r>
              <a:rPr lang="ko-KR" altLang="en-US" sz="1200" dirty="0" err="1">
                <a:latin typeface="+mn-ea"/>
                <a:ea typeface="+mn-ea"/>
              </a:rPr>
              <a:t>준비생</a:t>
            </a:r>
            <a:r>
              <a:rPr lang="ko-KR" altLang="en-US" sz="1200" dirty="0">
                <a:latin typeface="+mn-ea"/>
                <a:ea typeface="+mn-ea"/>
              </a:rPr>
              <a:t> 등 여건이 개선될 때까지 자활사업 참여가 한시적으로 유예된 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자활사업</a:t>
            </a:r>
            <a:r>
              <a:rPr dirty="0" smtClean="0"/>
              <a:t> 예산</a:t>
            </a:r>
            <a:r>
              <a:rPr lang="en-US" altLang="ko-KR" dirty="0" smtClean="0"/>
              <a:t>(</a:t>
            </a:r>
            <a:r>
              <a:rPr lang="en-US" altLang="ko-KR" dirty="0"/>
              <a:t>2013</a:t>
            </a:r>
            <a:r>
              <a:rPr dirty="0"/>
              <a:t>년</a:t>
            </a:r>
            <a:r>
              <a:rPr lang="en-US" altLang="ko-KR" dirty="0"/>
              <a:t>)</a:t>
            </a:r>
            <a:endParaRPr dirty="0"/>
          </a:p>
        </p:txBody>
      </p:sp>
      <p:sp>
        <p:nvSpPr>
          <p:cNvPr id="9113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C567DA8F-9A9F-4AA2-A4D0-3B4A8B0BBC94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95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1141" name="그룹 1"/>
          <p:cNvGrpSpPr>
            <a:grpSpLocks/>
          </p:cNvGrpSpPr>
          <p:nvPr/>
        </p:nvGrpSpPr>
        <p:grpSpPr bwMode="auto">
          <a:xfrm>
            <a:off x="195263" y="1081088"/>
            <a:ext cx="957262" cy="782637"/>
            <a:chOff x="195236" y="1081483"/>
            <a:chExt cx="957313" cy="78232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95236" y="1463915"/>
              <a:ext cx="957313" cy="39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 예산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(2013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1146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모서리가 둥근 직사각형 24"/>
          <p:cNvSpPr/>
          <p:nvPr/>
        </p:nvSpPr>
        <p:spPr>
          <a:xfrm>
            <a:off x="1327150" y="1117600"/>
            <a:ext cx="5083175" cy="34607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06699"/>
                </a:solidFill>
                <a:latin typeface="+mn-ea"/>
              </a:rPr>
              <a:t>5,796</a:t>
            </a:r>
            <a:r>
              <a:rPr lang="ko-KR" altLang="en-US" sz="1200" b="1" dirty="0" err="1">
                <a:solidFill>
                  <a:srgbClr val="006699"/>
                </a:solidFill>
                <a:latin typeface="+mn-ea"/>
              </a:rPr>
              <a:t>억원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전년 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5,333</a:t>
            </a:r>
            <a:r>
              <a:rPr lang="ko-KR" altLang="en-US" sz="1200" dirty="0" err="1">
                <a:solidFill>
                  <a:srgbClr val="006699"/>
                </a:solidFill>
                <a:latin typeface="+mn-ea"/>
              </a:rPr>
              <a:t>억원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 대비 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8.5% 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증가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)</a:t>
            </a:r>
            <a:endParaRPr lang="ko-KR" altLang="en-US" sz="1200" dirty="0" err="1">
              <a:solidFill>
                <a:srgbClr val="006699"/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27150" y="1638300"/>
            <a:ext cx="5083175" cy="2478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자활근로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3,969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  <a:sym typeface="Wingdings" panose="05000000000000000000" pitchFamily="2" charset="2"/>
              </a:rPr>
              <a:t>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4,099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(28%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증가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대상자는 전년과 동일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66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천명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희망리본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90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223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(29%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증가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대상자 확대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4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천명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10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천명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희망키움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374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435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(13%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증가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대상자 확대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18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천명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32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천명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근로능력평가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70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87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국민연금관리공단에 의뢰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지역자활센터 운영비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363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388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자활센터 운영지원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72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150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(17%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증가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연수원 건립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b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자활연수원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건립비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99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</a:b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-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광역자활센터 확대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(7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10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개소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자활장려금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374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anose="05000000000000000000" pitchFamily="2" charset="2"/>
              </a:rPr>
              <a:t>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389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자활통계시스템 선진화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사례관리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자활사업관리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등 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: 25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633538" y="4291013"/>
            <a:ext cx="4470400" cy="4238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취업중심 프로그램 운영비 및 인프라 지원 예산 증액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1-3</a:t>
            </a:r>
            <a:r>
              <a:rPr lang="en-US" dirty="0"/>
              <a:t>. </a:t>
            </a:r>
            <a:r>
              <a:rPr dirty="0"/>
              <a:t>자활사업 </a:t>
            </a:r>
            <a:r>
              <a:rPr dirty="0" smtClean="0"/>
              <a:t>인프라</a:t>
            </a:r>
            <a:endParaRPr dirty="0"/>
          </a:p>
        </p:txBody>
      </p:sp>
      <p:sp>
        <p:nvSpPr>
          <p:cNvPr id="9216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473FACB6-E700-4694-9122-EA94408A6721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96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2164" name="그룹 14"/>
          <p:cNvGrpSpPr>
            <a:grpSpLocks/>
          </p:cNvGrpSpPr>
          <p:nvPr/>
        </p:nvGrpSpPr>
        <p:grpSpPr bwMode="auto">
          <a:xfrm>
            <a:off x="158750" y="1158875"/>
            <a:ext cx="1030288" cy="704850"/>
            <a:chOff x="613048" y="7372392"/>
            <a:chExt cx="1029256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613048" y="7677739"/>
              <a:ext cx="1029256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 대상자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(’12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년 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</a:p>
          </p:txBody>
        </p:sp>
        <p:pic>
          <p:nvPicPr>
            <p:cNvPr id="9217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" name="직사각형 50"/>
          <p:cNvSpPr/>
          <p:nvPr/>
        </p:nvSpPr>
        <p:spPr bwMode="auto">
          <a:xfrm>
            <a:off x="1238250" y="1158875"/>
            <a:ext cx="1398588" cy="95567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중앙 자활센터</a:t>
            </a:r>
          </a:p>
        </p:txBody>
      </p:sp>
      <p:sp>
        <p:nvSpPr>
          <p:cNvPr id="52" name="직사각형 51"/>
          <p:cNvSpPr/>
          <p:nvPr/>
        </p:nvSpPr>
        <p:spPr bwMode="auto">
          <a:xfrm>
            <a:off x="2684463" y="1158875"/>
            <a:ext cx="3698875" cy="9556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</a:t>
            </a:r>
            <a:r>
              <a:rPr lang="ko-KR" altLang="en-US" sz="12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보건복지부가 설립한 재단법인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), 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처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3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팀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(23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전국 자활사업이 체계적으로 운영될 수 있도록 총괄 지원</a:t>
            </a:r>
          </a:p>
        </p:txBody>
      </p:sp>
      <p:sp>
        <p:nvSpPr>
          <p:cNvPr id="53" name="직사각형 52"/>
          <p:cNvSpPr/>
          <p:nvPr/>
        </p:nvSpPr>
        <p:spPr bwMode="auto">
          <a:xfrm>
            <a:off x="1238250" y="2184400"/>
            <a:ext cx="1398588" cy="95567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광역 자활센터</a:t>
            </a:r>
          </a:p>
        </p:txBody>
      </p:sp>
      <p:sp>
        <p:nvSpPr>
          <p:cNvPr id="55" name="직사각형 54"/>
          <p:cNvSpPr/>
          <p:nvPr/>
        </p:nvSpPr>
        <p:spPr bwMode="auto">
          <a:xfrm>
            <a:off x="2684463" y="2184400"/>
            <a:ext cx="3698875" cy="9556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10</a:t>
            </a:r>
            <a:r>
              <a:rPr lang="ko-KR" altLang="en-US" sz="12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/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도가 민간에게 위탁운영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), 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국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2~4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팀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(10~20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/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도 단위 지역자활센터 사업 활성화를 지원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6" name="직사각형 55"/>
          <p:cNvSpPr/>
          <p:nvPr/>
        </p:nvSpPr>
        <p:spPr bwMode="auto">
          <a:xfrm>
            <a:off x="1238250" y="3211513"/>
            <a:ext cx="1398588" cy="15621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지역 자활센터</a:t>
            </a:r>
          </a:p>
        </p:txBody>
      </p:sp>
      <p:sp>
        <p:nvSpPr>
          <p:cNvPr id="58" name="직사각형 57"/>
          <p:cNvSpPr/>
          <p:nvPr/>
        </p:nvSpPr>
        <p:spPr bwMode="auto">
          <a:xfrm>
            <a:off x="2684463" y="3211513"/>
            <a:ext cx="3698875" cy="15621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2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247</a:t>
            </a:r>
            <a:r>
              <a:rPr lang="ko-KR" altLang="en-US" sz="12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민간기관을 복지부가 지정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), 1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실 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3~4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팀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(6~10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복지부 자활사업 핵심 수행기관으로 기초자치단체 단위의 자활사업 수행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/>
            </a:r>
            <a:b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</a:b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- 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자활인큐베이팅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자활근로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시장형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/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사회서비스형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), </a:t>
            </a:r>
            <a:b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</a:b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자활기업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/>
            </a:r>
            <a:b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</a:b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-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청소년자활프로그램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(28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개소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모서리가 접힌 도형 2"/>
          <p:cNvSpPr/>
          <p:nvPr/>
        </p:nvSpPr>
        <p:spPr>
          <a:xfrm>
            <a:off x="1238250" y="4968875"/>
            <a:ext cx="1658938" cy="1016000"/>
          </a:xfrm>
          <a:prstGeom prst="foldedCorner">
            <a:avLst/>
          </a:prstGeom>
          <a:solidFill>
            <a:srgbClr val="D47AA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latin typeface="+mn-ea"/>
              </a:rPr>
              <a:t>고용노동부 </a:t>
            </a:r>
            <a:r>
              <a:rPr lang="en-US" altLang="ko-KR" sz="1200">
                <a:latin typeface="+mn-ea"/>
              </a:rPr>
              <a:t>: </a:t>
            </a:r>
            <a:r>
              <a:rPr lang="ko-KR" altLang="en-US" sz="1200">
                <a:latin typeface="+mn-ea"/>
              </a:rPr>
              <a:t>고용안정센터</a:t>
            </a:r>
            <a:r>
              <a:rPr lang="en-US" altLang="ko-KR" sz="1200">
                <a:latin typeface="+mn-ea"/>
              </a:rPr>
              <a:t/>
            </a:r>
            <a:br>
              <a:rPr lang="en-US" altLang="ko-KR" sz="1200">
                <a:latin typeface="+mn-ea"/>
              </a:rPr>
            </a:br>
            <a:r>
              <a:rPr lang="en-US" altLang="ko-KR" sz="1200">
                <a:latin typeface="+mn-ea"/>
              </a:rPr>
              <a:t>(</a:t>
            </a:r>
            <a:r>
              <a:rPr lang="ko-KR" altLang="en-US" sz="1200">
                <a:latin typeface="+mn-ea"/>
              </a:rPr>
              <a:t>취업성공패키지 수탁기관</a:t>
            </a:r>
            <a:r>
              <a:rPr lang="en-US" altLang="ko-KR" sz="120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  <p:sp>
        <p:nvSpPr>
          <p:cNvPr id="63" name="모서리가 접힌 도형 62"/>
          <p:cNvSpPr/>
          <p:nvPr/>
        </p:nvSpPr>
        <p:spPr>
          <a:xfrm>
            <a:off x="2981325" y="4968875"/>
            <a:ext cx="1657350" cy="1016000"/>
          </a:xfrm>
          <a:prstGeom prst="foldedCorner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복지부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 err="1">
                <a:latin typeface="+mn-ea"/>
              </a:rPr>
              <a:t>안행부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:</a:t>
            </a:r>
          </a:p>
          <a:p>
            <a:pPr algn="ctr">
              <a:defRPr/>
            </a:pPr>
            <a:r>
              <a:rPr lang="ko-KR" altLang="en-US" sz="1200" dirty="0" err="1">
                <a:latin typeface="+mn-ea"/>
              </a:rPr>
              <a:t>기초지자체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65" name="모서리가 접힌 도형 64"/>
          <p:cNvSpPr/>
          <p:nvPr/>
        </p:nvSpPr>
        <p:spPr>
          <a:xfrm>
            <a:off x="4724400" y="4968875"/>
            <a:ext cx="1658938" cy="1016000"/>
          </a:xfrm>
          <a:prstGeom prst="foldedCorner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latin typeface="+mn-ea"/>
              </a:rPr>
              <a:t>희망리본 프로젝트</a:t>
            </a:r>
            <a:endParaRPr lang="en-US" altLang="ko-KR" sz="1200" dirty="0">
              <a:latin typeface="+mn-ea"/>
            </a:endParaRPr>
          </a:p>
          <a:p>
            <a:pPr algn="ctr">
              <a:defRPr/>
            </a:pPr>
            <a:r>
              <a:rPr lang="ko-KR" altLang="en-US" sz="1200" dirty="0">
                <a:latin typeface="+mn-ea"/>
              </a:rPr>
              <a:t>민간 수탁기관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dirty="0" err="1" smtClean="0"/>
              <a:t>자활역량평가에</a:t>
            </a:r>
            <a:r>
              <a:rPr dirty="0" smtClean="0"/>
              <a:t> </a:t>
            </a:r>
            <a:r>
              <a:rPr dirty="0"/>
              <a:t>따른 자활프로그램</a:t>
            </a:r>
          </a:p>
        </p:txBody>
      </p:sp>
      <p:sp>
        <p:nvSpPr>
          <p:cNvPr id="9318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E4D35886-059A-47AD-A101-1E51DC8120CC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97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3188" name="그룹 1"/>
          <p:cNvGrpSpPr>
            <a:grpSpLocks/>
          </p:cNvGrpSpPr>
          <p:nvPr/>
        </p:nvGrpSpPr>
        <p:grpSpPr bwMode="auto">
          <a:xfrm>
            <a:off x="161925" y="1081088"/>
            <a:ext cx="1023938" cy="936625"/>
            <a:chOff x="161572" y="1081483"/>
            <a:chExt cx="1024639" cy="936208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61572" y="1463900"/>
              <a:ext cx="1024639" cy="553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자활역량평가에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따른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자활프로그램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321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직사각형 2"/>
          <p:cNvSpPr/>
          <p:nvPr/>
        </p:nvSpPr>
        <p:spPr>
          <a:xfrm>
            <a:off x="1246188" y="1098550"/>
            <a:ext cx="1212850" cy="271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ko-KR" altLang="en-US" sz="1100" dirty="0"/>
              <a:t>자활사업종류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2519363" y="1098550"/>
            <a:ext cx="963612" cy="271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ko-KR" altLang="en-US" sz="1100"/>
              <a:t>실시기관구분</a:t>
            </a:r>
            <a:endParaRPr lang="ko-KR" altLang="en-US" sz="1100" dirty="0"/>
          </a:p>
        </p:txBody>
      </p:sp>
      <p:sp>
        <p:nvSpPr>
          <p:cNvPr id="14" name="직사각형 13"/>
          <p:cNvSpPr/>
          <p:nvPr/>
        </p:nvSpPr>
        <p:spPr>
          <a:xfrm>
            <a:off x="3543300" y="1098550"/>
            <a:ext cx="1670050" cy="271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ko-KR" altLang="en-US" sz="1100"/>
              <a:t>기준</a:t>
            </a:r>
            <a:endParaRPr lang="ko-KR" altLang="en-US" sz="1100" dirty="0"/>
          </a:p>
        </p:txBody>
      </p:sp>
      <p:sp>
        <p:nvSpPr>
          <p:cNvPr id="15" name="직사각형 14"/>
          <p:cNvSpPr/>
          <p:nvPr/>
        </p:nvSpPr>
        <p:spPr>
          <a:xfrm>
            <a:off x="5273675" y="1098550"/>
            <a:ext cx="1236663" cy="271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ko-KR" altLang="en-US" sz="1100"/>
              <a:t>판정 대상자</a:t>
            </a:r>
            <a:endParaRPr lang="ko-KR" altLang="en-US" sz="1100" dirty="0"/>
          </a:p>
        </p:txBody>
      </p:sp>
      <p:sp>
        <p:nvSpPr>
          <p:cNvPr id="16" name="직사각형 15"/>
          <p:cNvSpPr/>
          <p:nvPr/>
        </p:nvSpPr>
        <p:spPr>
          <a:xfrm>
            <a:off x="1246188" y="1457325"/>
            <a:ext cx="1212850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고용노동부 자활사업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519363" y="1457325"/>
            <a:ext cx="963612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고용센터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543300" y="1457325"/>
            <a:ext cx="1670050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근로능력과 욕구가 높아 노동시장에서의 취업이 가능한 자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273675" y="1457325"/>
            <a:ext cx="1236663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집중취업지원 대상자</a:t>
            </a:r>
            <a:r>
              <a:rPr lang="en-US" altLang="ko-KR" sz="1100" dirty="0">
                <a:solidFill>
                  <a:schemeClr val="tx1"/>
                </a:solidFill>
              </a:rPr>
              <a:t/>
            </a:r>
            <a:br>
              <a:rPr lang="en-US" altLang="ko-KR" sz="1100" dirty="0">
                <a:solidFill>
                  <a:schemeClr val="tx1"/>
                </a:solidFill>
              </a:rPr>
            </a:br>
            <a:r>
              <a:rPr lang="en-US" altLang="ko-KR" sz="1100" dirty="0">
                <a:solidFill>
                  <a:schemeClr val="tx1"/>
                </a:solidFill>
              </a:rPr>
              <a:t>(70</a:t>
            </a:r>
            <a:r>
              <a:rPr lang="ko-KR" altLang="en-US" sz="1100" dirty="0">
                <a:solidFill>
                  <a:schemeClr val="tx1"/>
                </a:solidFill>
              </a:rPr>
              <a:t>점 이상</a:t>
            </a:r>
            <a:r>
              <a:rPr lang="en-US" altLang="ko-KR" sz="1100" dirty="0">
                <a:solidFill>
                  <a:schemeClr val="tx1"/>
                </a:solidFill>
              </a:rPr>
              <a:t>)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566863" y="2282825"/>
            <a:ext cx="892175" cy="7445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희망리본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2519363" y="2282825"/>
            <a:ext cx="963612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희망리본 사업 수행기관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3543300" y="2282825"/>
            <a:ext cx="1670050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취업 욕구가 강한 사람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5273675" y="2282825"/>
            <a:ext cx="1236663" cy="74453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근로능력강화 대상자</a:t>
            </a:r>
            <a:r>
              <a:rPr lang="en-US" altLang="ko-KR" sz="1100" dirty="0">
                <a:solidFill>
                  <a:schemeClr val="tx1"/>
                </a:solidFill>
              </a:rPr>
              <a:t/>
            </a:r>
            <a:br>
              <a:rPr lang="en-US" altLang="ko-KR" sz="1100" dirty="0">
                <a:solidFill>
                  <a:schemeClr val="tx1"/>
                </a:solidFill>
              </a:rPr>
            </a:br>
            <a:r>
              <a:rPr lang="en-US" altLang="ko-KR" sz="1100" dirty="0">
                <a:solidFill>
                  <a:schemeClr val="tx1"/>
                </a:solidFill>
              </a:rPr>
              <a:t>(45~69</a:t>
            </a:r>
            <a:r>
              <a:rPr lang="ko-KR" altLang="en-US" sz="1100" dirty="0">
                <a:solidFill>
                  <a:schemeClr val="tx1"/>
                </a:solidFill>
              </a:rPr>
              <a:t>점</a:t>
            </a:r>
            <a:r>
              <a:rPr lang="en-US" altLang="ko-KR" sz="1100" dirty="0">
                <a:solidFill>
                  <a:schemeClr val="tx1"/>
                </a:solidFill>
              </a:rPr>
              <a:t>)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887538" y="3108325"/>
            <a:ext cx="571500" cy="5064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시장 </a:t>
            </a:r>
            <a:r>
              <a:rPr lang="ko-KR" altLang="en-US" sz="1100" dirty="0" err="1">
                <a:solidFill>
                  <a:schemeClr val="tx1"/>
                </a:solidFill>
              </a:rPr>
              <a:t>진입형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519363" y="3108325"/>
            <a:ext cx="963612" cy="162718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지역자활센터</a:t>
            </a:r>
            <a:r>
              <a:rPr lang="en-US" altLang="ko-KR" sz="1100" dirty="0">
                <a:solidFill>
                  <a:schemeClr val="tx1"/>
                </a:solidFill>
              </a:rPr>
              <a:t>, </a:t>
            </a:r>
            <a:r>
              <a:rPr lang="ko-KR" altLang="en-US" sz="1100" dirty="0">
                <a:solidFill>
                  <a:schemeClr val="tx1"/>
                </a:solidFill>
              </a:rPr>
              <a:t>민간위탁기관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3543300" y="3108325"/>
            <a:ext cx="1670050" cy="162718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자활근로프로그램 참여욕구가 높은 자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일용</a:t>
            </a:r>
            <a:r>
              <a:rPr lang="en-US" altLang="ko-KR" sz="1100" dirty="0">
                <a:solidFill>
                  <a:schemeClr val="tx1"/>
                </a:solidFill>
              </a:rPr>
              <a:t>·</a:t>
            </a:r>
            <a:r>
              <a:rPr lang="ko-KR" altLang="en-US" sz="1100" dirty="0">
                <a:solidFill>
                  <a:schemeClr val="tx1"/>
                </a:solidFill>
              </a:rPr>
              <a:t>임시직으로 직업경험이 있는 자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5273675" y="3108325"/>
            <a:ext cx="1236663" cy="1627188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근로능력강화 대상자</a:t>
            </a:r>
            <a:r>
              <a:rPr lang="en-US" altLang="ko-KR" sz="1100" dirty="0">
                <a:solidFill>
                  <a:schemeClr val="tx1"/>
                </a:solidFill>
              </a:rPr>
              <a:t/>
            </a:r>
            <a:br>
              <a:rPr lang="en-US" altLang="ko-KR" sz="1100" dirty="0">
                <a:solidFill>
                  <a:schemeClr val="tx1"/>
                </a:solidFill>
              </a:rPr>
            </a:br>
            <a:r>
              <a:rPr lang="en-US" altLang="ko-KR" sz="1100" dirty="0">
                <a:solidFill>
                  <a:schemeClr val="tx1"/>
                </a:solidFill>
              </a:rPr>
              <a:t>(45~69</a:t>
            </a:r>
            <a:r>
              <a:rPr lang="ko-KR" altLang="en-US" sz="1100" dirty="0">
                <a:solidFill>
                  <a:schemeClr val="tx1"/>
                </a:solidFill>
              </a:rPr>
              <a:t>점</a:t>
            </a:r>
            <a:r>
              <a:rPr lang="en-US" altLang="ko-KR" sz="1100" dirty="0">
                <a:solidFill>
                  <a:schemeClr val="tx1"/>
                </a:solidFill>
              </a:rPr>
              <a:t>)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887538" y="3668713"/>
            <a:ext cx="571500" cy="5064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인턴</a:t>
            </a:r>
            <a:r>
              <a:rPr lang="en-US" altLang="ko-KR" sz="1100" dirty="0">
                <a:solidFill>
                  <a:schemeClr val="tx1"/>
                </a:solidFill>
              </a:rPr>
              <a:t>· </a:t>
            </a:r>
            <a:r>
              <a:rPr lang="ko-KR" altLang="en-US" sz="1100" dirty="0" err="1">
                <a:solidFill>
                  <a:schemeClr val="tx1"/>
                </a:solidFill>
              </a:rPr>
              <a:t>도우미형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887538" y="4229100"/>
            <a:ext cx="571500" cy="5064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사회 </a:t>
            </a:r>
            <a:r>
              <a:rPr lang="ko-KR" altLang="en-US" sz="1100" dirty="0" err="1">
                <a:solidFill>
                  <a:schemeClr val="tx1"/>
                </a:solidFill>
              </a:rPr>
              <a:t>서비스형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887538" y="4841875"/>
            <a:ext cx="571500" cy="13335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근로 유지형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2519363" y="4841875"/>
            <a:ext cx="963612" cy="133350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시</a:t>
            </a:r>
            <a:r>
              <a:rPr lang="en-US" altLang="ko-KR" sz="1100" dirty="0">
                <a:solidFill>
                  <a:schemeClr val="tx1"/>
                </a:solidFill>
              </a:rPr>
              <a:t>·</a:t>
            </a:r>
            <a:r>
              <a:rPr lang="ko-KR" altLang="en-US" sz="1100" dirty="0">
                <a:solidFill>
                  <a:schemeClr val="tx1"/>
                </a:solidFill>
              </a:rPr>
              <a:t>군</a:t>
            </a:r>
            <a:r>
              <a:rPr lang="en-US" altLang="ko-KR" sz="1100" dirty="0">
                <a:solidFill>
                  <a:schemeClr val="tx1"/>
                </a:solidFill>
              </a:rPr>
              <a:t>·</a:t>
            </a:r>
            <a:r>
              <a:rPr lang="ko-KR" altLang="en-US" sz="1100" dirty="0">
                <a:solidFill>
                  <a:schemeClr val="tx1"/>
                </a:solidFill>
              </a:rPr>
              <a:t>구</a:t>
            </a:r>
            <a:r>
              <a:rPr lang="en-US" altLang="ko-KR" sz="1100" dirty="0">
                <a:solidFill>
                  <a:schemeClr val="tx1"/>
                </a:solidFill>
              </a:rPr>
              <a:t>, </a:t>
            </a:r>
            <a:r>
              <a:rPr lang="ko-KR" altLang="en-US" sz="1100" dirty="0">
                <a:solidFill>
                  <a:schemeClr val="tx1"/>
                </a:solidFill>
              </a:rPr>
              <a:t>지역자활센터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3543300" y="4841875"/>
            <a:ext cx="1670050" cy="133350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노동강도가 낮은 사업에 참여 가능한 자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간병</a:t>
            </a:r>
            <a:r>
              <a:rPr lang="en-US" altLang="ko-KR" sz="1100" dirty="0">
                <a:solidFill>
                  <a:schemeClr val="tx1"/>
                </a:solidFill>
              </a:rPr>
              <a:t>·</a:t>
            </a:r>
            <a:r>
              <a:rPr lang="ko-KR" altLang="en-US" sz="1100" dirty="0">
                <a:solidFill>
                  <a:schemeClr val="tx1"/>
                </a:solidFill>
              </a:rPr>
              <a:t>양육 등 가구여건상 관내 사업만 참여 가능한 자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5273675" y="4841875"/>
            <a:ext cx="1236663" cy="133350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tx1"/>
                </a:solidFill>
              </a:rPr>
              <a:t>근로의욕증진 대상자</a:t>
            </a:r>
            <a:r>
              <a:rPr lang="en-US" altLang="ko-KR" sz="1100" dirty="0">
                <a:solidFill>
                  <a:schemeClr val="tx1"/>
                </a:solidFill>
              </a:rPr>
              <a:t/>
            </a:r>
            <a:br>
              <a:rPr lang="en-US" altLang="ko-KR" sz="1100" dirty="0">
                <a:solidFill>
                  <a:schemeClr val="tx1"/>
                </a:solidFill>
              </a:rPr>
            </a:br>
            <a:r>
              <a:rPr lang="en-US" altLang="ko-KR" sz="1100" dirty="0">
                <a:solidFill>
                  <a:schemeClr val="tx1"/>
                </a:solidFill>
              </a:rPr>
              <a:t>(45</a:t>
            </a:r>
            <a:r>
              <a:rPr lang="ko-KR" altLang="en-US" sz="1100" dirty="0">
                <a:solidFill>
                  <a:schemeClr val="tx1"/>
                </a:solidFill>
              </a:rPr>
              <a:t>점 미만</a:t>
            </a:r>
            <a:r>
              <a:rPr lang="en-US" altLang="ko-KR" sz="1100" dirty="0">
                <a:solidFill>
                  <a:schemeClr val="tx1"/>
                </a:solidFill>
              </a:rPr>
              <a:t>)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246188" y="2282825"/>
            <a:ext cx="260350" cy="389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bg1"/>
                </a:solidFill>
              </a:rPr>
              <a:t>보건복지부</a:t>
            </a:r>
            <a:r>
              <a:rPr lang="en-US" altLang="ko-KR" sz="1100" dirty="0">
                <a:solidFill>
                  <a:schemeClr val="bg1"/>
                </a:solidFill>
              </a:rPr>
              <a:t/>
            </a:r>
            <a:br>
              <a:rPr lang="en-US" altLang="ko-KR" sz="1100" dirty="0">
                <a:solidFill>
                  <a:schemeClr val="bg1"/>
                </a:solidFill>
              </a:rPr>
            </a:br>
            <a:r>
              <a:rPr lang="ko-KR" altLang="en-US" sz="1100" dirty="0">
                <a:solidFill>
                  <a:schemeClr val="bg1"/>
                </a:solidFill>
              </a:rPr>
              <a:t> 자활사업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1566863" y="3108325"/>
            <a:ext cx="260350" cy="306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1100" dirty="0">
                <a:solidFill>
                  <a:schemeClr val="bg1"/>
                </a:solidFill>
              </a:rPr>
              <a:t>자활근로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1-4. </a:t>
            </a:r>
            <a:r>
              <a:rPr dirty="0"/>
              <a:t>자활사업 </a:t>
            </a:r>
            <a:r>
              <a:rPr dirty="0" smtClean="0"/>
              <a:t>흐름도</a:t>
            </a:r>
            <a:endParaRPr dirty="0"/>
          </a:p>
        </p:txBody>
      </p:sp>
      <p:sp>
        <p:nvSpPr>
          <p:cNvPr id="9421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FED6E507-CCF7-4560-BE2D-4473573992BF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98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4212" name="그룹 14"/>
          <p:cNvGrpSpPr>
            <a:grpSpLocks/>
          </p:cNvGrpSpPr>
          <p:nvPr/>
        </p:nvGrpSpPr>
        <p:grpSpPr bwMode="auto">
          <a:xfrm>
            <a:off x="352425" y="1158875"/>
            <a:ext cx="642938" cy="704850"/>
            <a:chOff x="806673" y="7372392"/>
            <a:chExt cx="642006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806673" y="7677739"/>
              <a:ext cx="642006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자활사업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흐름도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425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4213" name="그룹 140"/>
          <p:cNvGrpSpPr>
            <a:grpSpLocks/>
          </p:cNvGrpSpPr>
          <p:nvPr/>
        </p:nvGrpSpPr>
        <p:grpSpPr bwMode="auto">
          <a:xfrm>
            <a:off x="1200150" y="1111250"/>
            <a:ext cx="5473700" cy="3094038"/>
            <a:chOff x="1199409" y="1111374"/>
            <a:chExt cx="5474525" cy="3094200"/>
          </a:xfrm>
        </p:grpSpPr>
        <p:sp>
          <p:nvSpPr>
            <p:cNvPr id="87" name="Freeform 25"/>
            <p:cNvSpPr>
              <a:spLocks/>
            </p:cNvSpPr>
            <p:nvPr/>
          </p:nvSpPr>
          <p:spPr bwMode="auto">
            <a:xfrm rot="5400000">
              <a:off x="1481245" y="2552096"/>
              <a:ext cx="230200" cy="187353"/>
            </a:xfrm>
            <a:custGeom>
              <a:avLst/>
              <a:gdLst>
                <a:gd name="T0" fmla="*/ 2147483647 w 2766"/>
                <a:gd name="T1" fmla="*/ 2147483647 h 2744"/>
                <a:gd name="T2" fmla="*/ 2147483647 w 2766"/>
                <a:gd name="T3" fmla="*/ 2147483647 h 2744"/>
                <a:gd name="T4" fmla="*/ 2147483647 w 2766"/>
                <a:gd name="T5" fmla="*/ 2147483647 h 2744"/>
                <a:gd name="T6" fmla="*/ 2147483647 w 2766"/>
                <a:gd name="T7" fmla="*/ 2147483647 h 2744"/>
                <a:gd name="T8" fmla="*/ 2147483647 w 2766"/>
                <a:gd name="T9" fmla="*/ 2147483647 h 2744"/>
                <a:gd name="T10" fmla="*/ 2147483647 w 2766"/>
                <a:gd name="T11" fmla="*/ 2147483647 h 2744"/>
                <a:gd name="T12" fmla="*/ 2147483647 w 2766"/>
                <a:gd name="T13" fmla="*/ 2147483647 h 2744"/>
                <a:gd name="T14" fmla="*/ 2147483647 w 2766"/>
                <a:gd name="T15" fmla="*/ 2147483647 h 2744"/>
                <a:gd name="T16" fmla="*/ 2147483647 w 2766"/>
                <a:gd name="T17" fmla="*/ 2147483647 h 2744"/>
                <a:gd name="T18" fmla="*/ 2147483647 w 2766"/>
                <a:gd name="T19" fmla="*/ 2147483647 h 2744"/>
                <a:gd name="T20" fmla="*/ 2147483647 w 2766"/>
                <a:gd name="T21" fmla="*/ 2147483647 h 2744"/>
                <a:gd name="T22" fmla="*/ 2147483647 w 2766"/>
                <a:gd name="T23" fmla="*/ 2147483647 h 2744"/>
                <a:gd name="T24" fmla="*/ 2147483647 w 2766"/>
                <a:gd name="T25" fmla="*/ 2147483647 h 2744"/>
                <a:gd name="T26" fmla="*/ 2147483647 w 2766"/>
                <a:gd name="T27" fmla="*/ 2147483647 h 2744"/>
                <a:gd name="T28" fmla="*/ 2147483647 w 2766"/>
                <a:gd name="T29" fmla="*/ 2147483647 h 2744"/>
                <a:gd name="T30" fmla="*/ 2147483647 w 2766"/>
                <a:gd name="T31" fmla="*/ 2147483647 h 2744"/>
                <a:gd name="T32" fmla="*/ 2147483647 w 2766"/>
                <a:gd name="T33" fmla="*/ 2147483647 h 2744"/>
                <a:gd name="T34" fmla="*/ 2147483647 w 2766"/>
                <a:gd name="T35" fmla="*/ 2147483647 h 2744"/>
                <a:gd name="T36" fmla="*/ 2147483647 w 2766"/>
                <a:gd name="T37" fmla="*/ 2147483647 h 2744"/>
                <a:gd name="T38" fmla="*/ 2147483647 w 2766"/>
                <a:gd name="T39" fmla="*/ 2147483647 h 2744"/>
                <a:gd name="T40" fmla="*/ 2147483647 w 2766"/>
                <a:gd name="T41" fmla="*/ 2147483647 h 2744"/>
                <a:gd name="T42" fmla="*/ 2147483647 w 2766"/>
                <a:gd name="T43" fmla="*/ 2147483647 h 2744"/>
                <a:gd name="T44" fmla="*/ 2147483647 w 2766"/>
                <a:gd name="T45" fmla="*/ 2147483647 h 2744"/>
                <a:gd name="T46" fmla="*/ 2147483647 w 2766"/>
                <a:gd name="T47" fmla="*/ 2147483647 h 2744"/>
                <a:gd name="T48" fmla="*/ 2147483647 w 2766"/>
                <a:gd name="T49" fmla="*/ 2147483647 h 2744"/>
                <a:gd name="T50" fmla="*/ 2147483647 w 2766"/>
                <a:gd name="T51" fmla="*/ 2147483647 h 2744"/>
                <a:gd name="T52" fmla="*/ 2147483647 w 2766"/>
                <a:gd name="T53" fmla="*/ 2147483647 h 2744"/>
                <a:gd name="T54" fmla="*/ 2147483647 w 2766"/>
                <a:gd name="T55" fmla="*/ 2147483647 h 2744"/>
                <a:gd name="T56" fmla="*/ 2147483647 w 2766"/>
                <a:gd name="T57" fmla="*/ 2147483647 h 2744"/>
                <a:gd name="T58" fmla="*/ 2147483647 w 2766"/>
                <a:gd name="T59" fmla="*/ 2147483647 h 2744"/>
                <a:gd name="T60" fmla="*/ 2147483647 w 2766"/>
                <a:gd name="T61" fmla="*/ 2147483647 h 2744"/>
                <a:gd name="T62" fmla="*/ 2147483647 w 2766"/>
                <a:gd name="T63" fmla="*/ 2147483647 h 2744"/>
                <a:gd name="T64" fmla="*/ 2147483647 w 2766"/>
                <a:gd name="T65" fmla="*/ 2147483647 h 2744"/>
                <a:gd name="T66" fmla="*/ 2147483647 w 2766"/>
                <a:gd name="T67" fmla="*/ 2147483647 h 2744"/>
                <a:gd name="T68" fmla="*/ 2147483647 w 2766"/>
                <a:gd name="T69" fmla="*/ 2147483647 h 2744"/>
                <a:gd name="T70" fmla="*/ 2147483647 w 2766"/>
                <a:gd name="T71" fmla="*/ 2147483647 h 2744"/>
                <a:gd name="T72" fmla="*/ 2147483647 w 2766"/>
                <a:gd name="T73" fmla="*/ 2147483647 h 2744"/>
                <a:gd name="T74" fmla="*/ 2147483647 w 2766"/>
                <a:gd name="T75" fmla="*/ 2147483647 h 2744"/>
                <a:gd name="T76" fmla="*/ 2147483647 w 2766"/>
                <a:gd name="T77" fmla="*/ 2147483647 h 27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66"/>
                <a:gd name="T118" fmla="*/ 0 h 2744"/>
                <a:gd name="T119" fmla="*/ 2766 w 2766"/>
                <a:gd name="T120" fmla="*/ 2744 h 27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66" h="2744">
                  <a:moveTo>
                    <a:pt x="2696" y="2744"/>
                  </a:moveTo>
                  <a:lnTo>
                    <a:pt x="2281" y="1456"/>
                  </a:lnTo>
                  <a:lnTo>
                    <a:pt x="2766" y="1456"/>
                  </a:lnTo>
                  <a:lnTo>
                    <a:pt x="2737" y="1445"/>
                  </a:lnTo>
                  <a:lnTo>
                    <a:pt x="2707" y="1432"/>
                  </a:lnTo>
                  <a:lnTo>
                    <a:pt x="2680" y="1419"/>
                  </a:lnTo>
                  <a:lnTo>
                    <a:pt x="2650" y="1404"/>
                  </a:lnTo>
                  <a:lnTo>
                    <a:pt x="2622" y="1390"/>
                  </a:lnTo>
                  <a:lnTo>
                    <a:pt x="2595" y="1375"/>
                  </a:lnTo>
                  <a:lnTo>
                    <a:pt x="2567" y="1359"/>
                  </a:lnTo>
                  <a:lnTo>
                    <a:pt x="2539" y="1343"/>
                  </a:lnTo>
                  <a:lnTo>
                    <a:pt x="2483" y="1308"/>
                  </a:lnTo>
                  <a:lnTo>
                    <a:pt x="2429" y="1271"/>
                  </a:lnTo>
                  <a:lnTo>
                    <a:pt x="2375" y="1233"/>
                  </a:lnTo>
                  <a:lnTo>
                    <a:pt x="2324" y="1193"/>
                  </a:lnTo>
                  <a:lnTo>
                    <a:pt x="2271" y="1151"/>
                  </a:lnTo>
                  <a:lnTo>
                    <a:pt x="2221" y="1108"/>
                  </a:lnTo>
                  <a:lnTo>
                    <a:pt x="2171" y="1063"/>
                  </a:lnTo>
                  <a:lnTo>
                    <a:pt x="2121" y="1015"/>
                  </a:lnTo>
                  <a:lnTo>
                    <a:pt x="2075" y="968"/>
                  </a:lnTo>
                  <a:lnTo>
                    <a:pt x="2028" y="920"/>
                  </a:lnTo>
                  <a:lnTo>
                    <a:pt x="1981" y="870"/>
                  </a:lnTo>
                  <a:lnTo>
                    <a:pt x="1937" y="820"/>
                  </a:lnTo>
                  <a:lnTo>
                    <a:pt x="1893" y="768"/>
                  </a:lnTo>
                  <a:lnTo>
                    <a:pt x="1850" y="717"/>
                  </a:lnTo>
                  <a:lnTo>
                    <a:pt x="1808" y="664"/>
                  </a:lnTo>
                  <a:lnTo>
                    <a:pt x="1768" y="611"/>
                  </a:lnTo>
                  <a:lnTo>
                    <a:pt x="1729" y="558"/>
                  </a:lnTo>
                  <a:lnTo>
                    <a:pt x="1691" y="506"/>
                  </a:lnTo>
                  <a:lnTo>
                    <a:pt x="1654" y="453"/>
                  </a:lnTo>
                  <a:lnTo>
                    <a:pt x="1619" y="400"/>
                  </a:lnTo>
                  <a:lnTo>
                    <a:pt x="1584" y="347"/>
                  </a:lnTo>
                  <a:lnTo>
                    <a:pt x="1551" y="296"/>
                  </a:lnTo>
                  <a:lnTo>
                    <a:pt x="1519" y="244"/>
                  </a:lnTo>
                  <a:lnTo>
                    <a:pt x="1490" y="194"/>
                  </a:lnTo>
                  <a:lnTo>
                    <a:pt x="1461" y="144"/>
                  </a:lnTo>
                  <a:lnTo>
                    <a:pt x="1433" y="95"/>
                  </a:lnTo>
                  <a:lnTo>
                    <a:pt x="1408" y="47"/>
                  </a:lnTo>
                  <a:lnTo>
                    <a:pt x="1383" y="0"/>
                  </a:lnTo>
                  <a:lnTo>
                    <a:pt x="1358" y="47"/>
                  </a:lnTo>
                  <a:lnTo>
                    <a:pt x="1332" y="95"/>
                  </a:lnTo>
                  <a:lnTo>
                    <a:pt x="1305" y="144"/>
                  </a:lnTo>
                  <a:lnTo>
                    <a:pt x="1276" y="194"/>
                  </a:lnTo>
                  <a:lnTo>
                    <a:pt x="1245" y="244"/>
                  </a:lnTo>
                  <a:lnTo>
                    <a:pt x="1215" y="296"/>
                  </a:lnTo>
                  <a:lnTo>
                    <a:pt x="1182" y="347"/>
                  </a:lnTo>
                  <a:lnTo>
                    <a:pt x="1147" y="400"/>
                  </a:lnTo>
                  <a:lnTo>
                    <a:pt x="1112" y="453"/>
                  </a:lnTo>
                  <a:lnTo>
                    <a:pt x="1075" y="506"/>
                  </a:lnTo>
                  <a:lnTo>
                    <a:pt x="1037" y="558"/>
                  </a:lnTo>
                  <a:lnTo>
                    <a:pt x="998" y="611"/>
                  </a:lnTo>
                  <a:lnTo>
                    <a:pt x="958" y="664"/>
                  </a:lnTo>
                  <a:lnTo>
                    <a:pt x="916" y="717"/>
                  </a:lnTo>
                  <a:lnTo>
                    <a:pt x="873" y="768"/>
                  </a:lnTo>
                  <a:lnTo>
                    <a:pt x="829" y="820"/>
                  </a:lnTo>
                  <a:lnTo>
                    <a:pt x="785" y="870"/>
                  </a:lnTo>
                  <a:lnTo>
                    <a:pt x="740" y="920"/>
                  </a:lnTo>
                  <a:lnTo>
                    <a:pt x="693" y="968"/>
                  </a:lnTo>
                  <a:lnTo>
                    <a:pt x="645" y="1015"/>
                  </a:lnTo>
                  <a:lnTo>
                    <a:pt x="595" y="1063"/>
                  </a:lnTo>
                  <a:lnTo>
                    <a:pt x="545" y="1108"/>
                  </a:lnTo>
                  <a:lnTo>
                    <a:pt x="495" y="1151"/>
                  </a:lnTo>
                  <a:lnTo>
                    <a:pt x="442" y="1193"/>
                  </a:lnTo>
                  <a:lnTo>
                    <a:pt x="391" y="1233"/>
                  </a:lnTo>
                  <a:lnTo>
                    <a:pt x="337" y="1271"/>
                  </a:lnTo>
                  <a:lnTo>
                    <a:pt x="283" y="1308"/>
                  </a:lnTo>
                  <a:lnTo>
                    <a:pt x="227" y="1343"/>
                  </a:lnTo>
                  <a:lnTo>
                    <a:pt x="199" y="1359"/>
                  </a:lnTo>
                  <a:lnTo>
                    <a:pt x="171" y="1375"/>
                  </a:lnTo>
                  <a:lnTo>
                    <a:pt x="144" y="1390"/>
                  </a:lnTo>
                  <a:lnTo>
                    <a:pt x="116" y="1404"/>
                  </a:lnTo>
                  <a:lnTo>
                    <a:pt x="86" y="1419"/>
                  </a:lnTo>
                  <a:lnTo>
                    <a:pt x="59" y="1432"/>
                  </a:lnTo>
                  <a:lnTo>
                    <a:pt x="29" y="1445"/>
                  </a:lnTo>
                  <a:lnTo>
                    <a:pt x="0" y="1456"/>
                  </a:lnTo>
                  <a:lnTo>
                    <a:pt x="485" y="1456"/>
                  </a:lnTo>
                  <a:lnTo>
                    <a:pt x="70" y="2744"/>
                  </a:lnTo>
                  <a:lnTo>
                    <a:pt x="2696" y="27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auto">
            <a:xfrm rot="5400000">
              <a:off x="1949627" y="1769418"/>
              <a:ext cx="230199" cy="187353"/>
            </a:xfrm>
            <a:custGeom>
              <a:avLst/>
              <a:gdLst>
                <a:gd name="T0" fmla="*/ 2147483647 w 2766"/>
                <a:gd name="T1" fmla="*/ 2147483647 h 2744"/>
                <a:gd name="T2" fmla="*/ 2147483647 w 2766"/>
                <a:gd name="T3" fmla="*/ 2147483647 h 2744"/>
                <a:gd name="T4" fmla="*/ 2147483647 w 2766"/>
                <a:gd name="T5" fmla="*/ 2147483647 h 2744"/>
                <a:gd name="T6" fmla="*/ 2147483647 w 2766"/>
                <a:gd name="T7" fmla="*/ 2147483647 h 2744"/>
                <a:gd name="T8" fmla="*/ 2147483647 w 2766"/>
                <a:gd name="T9" fmla="*/ 2147483647 h 2744"/>
                <a:gd name="T10" fmla="*/ 2147483647 w 2766"/>
                <a:gd name="T11" fmla="*/ 2147483647 h 2744"/>
                <a:gd name="T12" fmla="*/ 2147483647 w 2766"/>
                <a:gd name="T13" fmla="*/ 2147483647 h 2744"/>
                <a:gd name="T14" fmla="*/ 2147483647 w 2766"/>
                <a:gd name="T15" fmla="*/ 2147483647 h 2744"/>
                <a:gd name="T16" fmla="*/ 2147483647 w 2766"/>
                <a:gd name="T17" fmla="*/ 2147483647 h 2744"/>
                <a:gd name="T18" fmla="*/ 2147483647 w 2766"/>
                <a:gd name="T19" fmla="*/ 2147483647 h 2744"/>
                <a:gd name="T20" fmla="*/ 2147483647 w 2766"/>
                <a:gd name="T21" fmla="*/ 2147483647 h 2744"/>
                <a:gd name="T22" fmla="*/ 2147483647 w 2766"/>
                <a:gd name="T23" fmla="*/ 2147483647 h 2744"/>
                <a:gd name="T24" fmla="*/ 2147483647 w 2766"/>
                <a:gd name="T25" fmla="*/ 2147483647 h 2744"/>
                <a:gd name="T26" fmla="*/ 2147483647 w 2766"/>
                <a:gd name="T27" fmla="*/ 2147483647 h 2744"/>
                <a:gd name="T28" fmla="*/ 2147483647 w 2766"/>
                <a:gd name="T29" fmla="*/ 2147483647 h 2744"/>
                <a:gd name="T30" fmla="*/ 2147483647 w 2766"/>
                <a:gd name="T31" fmla="*/ 2147483647 h 2744"/>
                <a:gd name="T32" fmla="*/ 2147483647 w 2766"/>
                <a:gd name="T33" fmla="*/ 2147483647 h 2744"/>
                <a:gd name="T34" fmla="*/ 2147483647 w 2766"/>
                <a:gd name="T35" fmla="*/ 2147483647 h 2744"/>
                <a:gd name="T36" fmla="*/ 2147483647 w 2766"/>
                <a:gd name="T37" fmla="*/ 2147483647 h 2744"/>
                <a:gd name="T38" fmla="*/ 2147483647 w 2766"/>
                <a:gd name="T39" fmla="*/ 2147483647 h 2744"/>
                <a:gd name="T40" fmla="*/ 2147483647 w 2766"/>
                <a:gd name="T41" fmla="*/ 2147483647 h 2744"/>
                <a:gd name="T42" fmla="*/ 2147483647 w 2766"/>
                <a:gd name="T43" fmla="*/ 2147483647 h 2744"/>
                <a:gd name="T44" fmla="*/ 2147483647 w 2766"/>
                <a:gd name="T45" fmla="*/ 2147483647 h 2744"/>
                <a:gd name="T46" fmla="*/ 2147483647 w 2766"/>
                <a:gd name="T47" fmla="*/ 2147483647 h 2744"/>
                <a:gd name="T48" fmla="*/ 2147483647 w 2766"/>
                <a:gd name="T49" fmla="*/ 2147483647 h 2744"/>
                <a:gd name="T50" fmla="*/ 2147483647 w 2766"/>
                <a:gd name="T51" fmla="*/ 2147483647 h 2744"/>
                <a:gd name="T52" fmla="*/ 2147483647 w 2766"/>
                <a:gd name="T53" fmla="*/ 2147483647 h 2744"/>
                <a:gd name="T54" fmla="*/ 2147483647 w 2766"/>
                <a:gd name="T55" fmla="*/ 2147483647 h 2744"/>
                <a:gd name="T56" fmla="*/ 2147483647 w 2766"/>
                <a:gd name="T57" fmla="*/ 2147483647 h 2744"/>
                <a:gd name="T58" fmla="*/ 2147483647 w 2766"/>
                <a:gd name="T59" fmla="*/ 2147483647 h 2744"/>
                <a:gd name="T60" fmla="*/ 2147483647 w 2766"/>
                <a:gd name="T61" fmla="*/ 2147483647 h 2744"/>
                <a:gd name="T62" fmla="*/ 2147483647 w 2766"/>
                <a:gd name="T63" fmla="*/ 2147483647 h 2744"/>
                <a:gd name="T64" fmla="*/ 2147483647 w 2766"/>
                <a:gd name="T65" fmla="*/ 2147483647 h 2744"/>
                <a:gd name="T66" fmla="*/ 2147483647 w 2766"/>
                <a:gd name="T67" fmla="*/ 2147483647 h 2744"/>
                <a:gd name="T68" fmla="*/ 2147483647 w 2766"/>
                <a:gd name="T69" fmla="*/ 2147483647 h 2744"/>
                <a:gd name="T70" fmla="*/ 2147483647 w 2766"/>
                <a:gd name="T71" fmla="*/ 2147483647 h 2744"/>
                <a:gd name="T72" fmla="*/ 2147483647 w 2766"/>
                <a:gd name="T73" fmla="*/ 2147483647 h 2744"/>
                <a:gd name="T74" fmla="*/ 2147483647 w 2766"/>
                <a:gd name="T75" fmla="*/ 2147483647 h 2744"/>
                <a:gd name="T76" fmla="*/ 2147483647 w 2766"/>
                <a:gd name="T77" fmla="*/ 2147483647 h 27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66"/>
                <a:gd name="T118" fmla="*/ 0 h 2744"/>
                <a:gd name="T119" fmla="*/ 2766 w 2766"/>
                <a:gd name="T120" fmla="*/ 2744 h 27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66" h="2744">
                  <a:moveTo>
                    <a:pt x="2696" y="2744"/>
                  </a:moveTo>
                  <a:lnTo>
                    <a:pt x="2281" y="1456"/>
                  </a:lnTo>
                  <a:lnTo>
                    <a:pt x="2766" y="1456"/>
                  </a:lnTo>
                  <a:lnTo>
                    <a:pt x="2737" y="1445"/>
                  </a:lnTo>
                  <a:lnTo>
                    <a:pt x="2707" y="1432"/>
                  </a:lnTo>
                  <a:lnTo>
                    <a:pt x="2680" y="1419"/>
                  </a:lnTo>
                  <a:lnTo>
                    <a:pt x="2650" y="1404"/>
                  </a:lnTo>
                  <a:lnTo>
                    <a:pt x="2622" y="1390"/>
                  </a:lnTo>
                  <a:lnTo>
                    <a:pt x="2595" y="1375"/>
                  </a:lnTo>
                  <a:lnTo>
                    <a:pt x="2567" y="1359"/>
                  </a:lnTo>
                  <a:lnTo>
                    <a:pt x="2539" y="1343"/>
                  </a:lnTo>
                  <a:lnTo>
                    <a:pt x="2483" y="1308"/>
                  </a:lnTo>
                  <a:lnTo>
                    <a:pt x="2429" y="1271"/>
                  </a:lnTo>
                  <a:lnTo>
                    <a:pt x="2375" y="1233"/>
                  </a:lnTo>
                  <a:lnTo>
                    <a:pt x="2324" y="1193"/>
                  </a:lnTo>
                  <a:lnTo>
                    <a:pt x="2271" y="1151"/>
                  </a:lnTo>
                  <a:lnTo>
                    <a:pt x="2221" y="1108"/>
                  </a:lnTo>
                  <a:lnTo>
                    <a:pt x="2171" y="1063"/>
                  </a:lnTo>
                  <a:lnTo>
                    <a:pt x="2121" y="1015"/>
                  </a:lnTo>
                  <a:lnTo>
                    <a:pt x="2075" y="968"/>
                  </a:lnTo>
                  <a:lnTo>
                    <a:pt x="2028" y="920"/>
                  </a:lnTo>
                  <a:lnTo>
                    <a:pt x="1981" y="870"/>
                  </a:lnTo>
                  <a:lnTo>
                    <a:pt x="1937" y="820"/>
                  </a:lnTo>
                  <a:lnTo>
                    <a:pt x="1893" y="768"/>
                  </a:lnTo>
                  <a:lnTo>
                    <a:pt x="1850" y="717"/>
                  </a:lnTo>
                  <a:lnTo>
                    <a:pt x="1808" y="664"/>
                  </a:lnTo>
                  <a:lnTo>
                    <a:pt x="1768" y="611"/>
                  </a:lnTo>
                  <a:lnTo>
                    <a:pt x="1729" y="558"/>
                  </a:lnTo>
                  <a:lnTo>
                    <a:pt x="1691" y="506"/>
                  </a:lnTo>
                  <a:lnTo>
                    <a:pt x="1654" y="453"/>
                  </a:lnTo>
                  <a:lnTo>
                    <a:pt x="1619" y="400"/>
                  </a:lnTo>
                  <a:lnTo>
                    <a:pt x="1584" y="347"/>
                  </a:lnTo>
                  <a:lnTo>
                    <a:pt x="1551" y="296"/>
                  </a:lnTo>
                  <a:lnTo>
                    <a:pt x="1519" y="244"/>
                  </a:lnTo>
                  <a:lnTo>
                    <a:pt x="1490" y="194"/>
                  </a:lnTo>
                  <a:lnTo>
                    <a:pt x="1461" y="144"/>
                  </a:lnTo>
                  <a:lnTo>
                    <a:pt x="1433" y="95"/>
                  </a:lnTo>
                  <a:lnTo>
                    <a:pt x="1408" y="47"/>
                  </a:lnTo>
                  <a:lnTo>
                    <a:pt x="1383" y="0"/>
                  </a:lnTo>
                  <a:lnTo>
                    <a:pt x="1358" y="47"/>
                  </a:lnTo>
                  <a:lnTo>
                    <a:pt x="1332" y="95"/>
                  </a:lnTo>
                  <a:lnTo>
                    <a:pt x="1305" y="144"/>
                  </a:lnTo>
                  <a:lnTo>
                    <a:pt x="1276" y="194"/>
                  </a:lnTo>
                  <a:lnTo>
                    <a:pt x="1245" y="244"/>
                  </a:lnTo>
                  <a:lnTo>
                    <a:pt x="1215" y="296"/>
                  </a:lnTo>
                  <a:lnTo>
                    <a:pt x="1182" y="347"/>
                  </a:lnTo>
                  <a:lnTo>
                    <a:pt x="1147" y="400"/>
                  </a:lnTo>
                  <a:lnTo>
                    <a:pt x="1112" y="453"/>
                  </a:lnTo>
                  <a:lnTo>
                    <a:pt x="1075" y="506"/>
                  </a:lnTo>
                  <a:lnTo>
                    <a:pt x="1037" y="558"/>
                  </a:lnTo>
                  <a:lnTo>
                    <a:pt x="998" y="611"/>
                  </a:lnTo>
                  <a:lnTo>
                    <a:pt x="958" y="664"/>
                  </a:lnTo>
                  <a:lnTo>
                    <a:pt x="916" y="717"/>
                  </a:lnTo>
                  <a:lnTo>
                    <a:pt x="873" y="768"/>
                  </a:lnTo>
                  <a:lnTo>
                    <a:pt x="829" y="820"/>
                  </a:lnTo>
                  <a:lnTo>
                    <a:pt x="785" y="870"/>
                  </a:lnTo>
                  <a:lnTo>
                    <a:pt x="740" y="920"/>
                  </a:lnTo>
                  <a:lnTo>
                    <a:pt x="693" y="968"/>
                  </a:lnTo>
                  <a:lnTo>
                    <a:pt x="645" y="1015"/>
                  </a:lnTo>
                  <a:lnTo>
                    <a:pt x="595" y="1063"/>
                  </a:lnTo>
                  <a:lnTo>
                    <a:pt x="545" y="1108"/>
                  </a:lnTo>
                  <a:lnTo>
                    <a:pt x="495" y="1151"/>
                  </a:lnTo>
                  <a:lnTo>
                    <a:pt x="442" y="1193"/>
                  </a:lnTo>
                  <a:lnTo>
                    <a:pt x="391" y="1233"/>
                  </a:lnTo>
                  <a:lnTo>
                    <a:pt x="337" y="1271"/>
                  </a:lnTo>
                  <a:lnTo>
                    <a:pt x="283" y="1308"/>
                  </a:lnTo>
                  <a:lnTo>
                    <a:pt x="227" y="1343"/>
                  </a:lnTo>
                  <a:lnTo>
                    <a:pt x="199" y="1359"/>
                  </a:lnTo>
                  <a:lnTo>
                    <a:pt x="171" y="1375"/>
                  </a:lnTo>
                  <a:lnTo>
                    <a:pt x="144" y="1390"/>
                  </a:lnTo>
                  <a:lnTo>
                    <a:pt x="116" y="1404"/>
                  </a:lnTo>
                  <a:lnTo>
                    <a:pt x="86" y="1419"/>
                  </a:lnTo>
                  <a:lnTo>
                    <a:pt x="59" y="1432"/>
                  </a:lnTo>
                  <a:lnTo>
                    <a:pt x="29" y="1445"/>
                  </a:lnTo>
                  <a:lnTo>
                    <a:pt x="0" y="1456"/>
                  </a:lnTo>
                  <a:lnTo>
                    <a:pt x="485" y="1456"/>
                  </a:lnTo>
                  <a:lnTo>
                    <a:pt x="70" y="2744"/>
                  </a:lnTo>
                  <a:lnTo>
                    <a:pt x="2696" y="27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 rot="5400000">
              <a:off x="1949627" y="3352238"/>
              <a:ext cx="230200" cy="187353"/>
            </a:xfrm>
            <a:custGeom>
              <a:avLst/>
              <a:gdLst>
                <a:gd name="T0" fmla="*/ 2147483647 w 2766"/>
                <a:gd name="T1" fmla="*/ 2147483647 h 2744"/>
                <a:gd name="T2" fmla="*/ 2147483647 w 2766"/>
                <a:gd name="T3" fmla="*/ 2147483647 h 2744"/>
                <a:gd name="T4" fmla="*/ 2147483647 w 2766"/>
                <a:gd name="T5" fmla="*/ 2147483647 h 2744"/>
                <a:gd name="T6" fmla="*/ 2147483647 w 2766"/>
                <a:gd name="T7" fmla="*/ 2147483647 h 2744"/>
                <a:gd name="T8" fmla="*/ 2147483647 w 2766"/>
                <a:gd name="T9" fmla="*/ 2147483647 h 2744"/>
                <a:gd name="T10" fmla="*/ 2147483647 w 2766"/>
                <a:gd name="T11" fmla="*/ 2147483647 h 2744"/>
                <a:gd name="T12" fmla="*/ 2147483647 w 2766"/>
                <a:gd name="T13" fmla="*/ 2147483647 h 2744"/>
                <a:gd name="T14" fmla="*/ 2147483647 w 2766"/>
                <a:gd name="T15" fmla="*/ 2147483647 h 2744"/>
                <a:gd name="T16" fmla="*/ 2147483647 w 2766"/>
                <a:gd name="T17" fmla="*/ 2147483647 h 2744"/>
                <a:gd name="T18" fmla="*/ 2147483647 w 2766"/>
                <a:gd name="T19" fmla="*/ 2147483647 h 2744"/>
                <a:gd name="T20" fmla="*/ 2147483647 w 2766"/>
                <a:gd name="T21" fmla="*/ 2147483647 h 2744"/>
                <a:gd name="T22" fmla="*/ 2147483647 w 2766"/>
                <a:gd name="T23" fmla="*/ 2147483647 h 2744"/>
                <a:gd name="T24" fmla="*/ 2147483647 w 2766"/>
                <a:gd name="T25" fmla="*/ 2147483647 h 2744"/>
                <a:gd name="T26" fmla="*/ 2147483647 w 2766"/>
                <a:gd name="T27" fmla="*/ 2147483647 h 2744"/>
                <a:gd name="T28" fmla="*/ 2147483647 w 2766"/>
                <a:gd name="T29" fmla="*/ 2147483647 h 2744"/>
                <a:gd name="T30" fmla="*/ 2147483647 w 2766"/>
                <a:gd name="T31" fmla="*/ 2147483647 h 2744"/>
                <a:gd name="T32" fmla="*/ 2147483647 w 2766"/>
                <a:gd name="T33" fmla="*/ 2147483647 h 2744"/>
                <a:gd name="T34" fmla="*/ 2147483647 w 2766"/>
                <a:gd name="T35" fmla="*/ 2147483647 h 2744"/>
                <a:gd name="T36" fmla="*/ 2147483647 w 2766"/>
                <a:gd name="T37" fmla="*/ 2147483647 h 2744"/>
                <a:gd name="T38" fmla="*/ 2147483647 w 2766"/>
                <a:gd name="T39" fmla="*/ 2147483647 h 2744"/>
                <a:gd name="T40" fmla="*/ 2147483647 w 2766"/>
                <a:gd name="T41" fmla="*/ 2147483647 h 2744"/>
                <a:gd name="T42" fmla="*/ 2147483647 w 2766"/>
                <a:gd name="T43" fmla="*/ 2147483647 h 2744"/>
                <a:gd name="T44" fmla="*/ 2147483647 w 2766"/>
                <a:gd name="T45" fmla="*/ 2147483647 h 2744"/>
                <a:gd name="T46" fmla="*/ 2147483647 w 2766"/>
                <a:gd name="T47" fmla="*/ 2147483647 h 2744"/>
                <a:gd name="T48" fmla="*/ 2147483647 w 2766"/>
                <a:gd name="T49" fmla="*/ 2147483647 h 2744"/>
                <a:gd name="T50" fmla="*/ 2147483647 w 2766"/>
                <a:gd name="T51" fmla="*/ 2147483647 h 2744"/>
                <a:gd name="T52" fmla="*/ 2147483647 w 2766"/>
                <a:gd name="T53" fmla="*/ 2147483647 h 2744"/>
                <a:gd name="T54" fmla="*/ 2147483647 w 2766"/>
                <a:gd name="T55" fmla="*/ 2147483647 h 2744"/>
                <a:gd name="T56" fmla="*/ 2147483647 w 2766"/>
                <a:gd name="T57" fmla="*/ 2147483647 h 2744"/>
                <a:gd name="T58" fmla="*/ 2147483647 w 2766"/>
                <a:gd name="T59" fmla="*/ 2147483647 h 2744"/>
                <a:gd name="T60" fmla="*/ 2147483647 w 2766"/>
                <a:gd name="T61" fmla="*/ 2147483647 h 2744"/>
                <a:gd name="T62" fmla="*/ 2147483647 w 2766"/>
                <a:gd name="T63" fmla="*/ 2147483647 h 2744"/>
                <a:gd name="T64" fmla="*/ 2147483647 w 2766"/>
                <a:gd name="T65" fmla="*/ 2147483647 h 2744"/>
                <a:gd name="T66" fmla="*/ 2147483647 w 2766"/>
                <a:gd name="T67" fmla="*/ 2147483647 h 2744"/>
                <a:gd name="T68" fmla="*/ 2147483647 w 2766"/>
                <a:gd name="T69" fmla="*/ 2147483647 h 2744"/>
                <a:gd name="T70" fmla="*/ 2147483647 w 2766"/>
                <a:gd name="T71" fmla="*/ 2147483647 h 2744"/>
                <a:gd name="T72" fmla="*/ 2147483647 w 2766"/>
                <a:gd name="T73" fmla="*/ 2147483647 h 2744"/>
                <a:gd name="T74" fmla="*/ 2147483647 w 2766"/>
                <a:gd name="T75" fmla="*/ 2147483647 h 2744"/>
                <a:gd name="T76" fmla="*/ 2147483647 w 2766"/>
                <a:gd name="T77" fmla="*/ 2147483647 h 27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66"/>
                <a:gd name="T118" fmla="*/ 0 h 2744"/>
                <a:gd name="T119" fmla="*/ 2766 w 2766"/>
                <a:gd name="T120" fmla="*/ 2744 h 27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66" h="2744">
                  <a:moveTo>
                    <a:pt x="2696" y="2744"/>
                  </a:moveTo>
                  <a:lnTo>
                    <a:pt x="2281" y="1456"/>
                  </a:lnTo>
                  <a:lnTo>
                    <a:pt x="2766" y="1456"/>
                  </a:lnTo>
                  <a:lnTo>
                    <a:pt x="2737" y="1445"/>
                  </a:lnTo>
                  <a:lnTo>
                    <a:pt x="2707" y="1432"/>
                  </a:lnTo>
                  <a:lnTo>
                    <a:pt x="2680" y="1419"/>
                  </a:lnTo>
                  <a:lnTo>
                    <a:pt x="2650" y="1404"/>
                  </a:lnTo>
                  <a:lnTo>
                    <a:pt x="2622" y="1390"/>
                  </a:lnTo>
                  <a:lnTo>
                    <a:pt x="2595" y="1375"/>
                  </a:lnTo>
                  <a:lnTo>
                    <a:pt x="2567" y="1359"/>
                  </a:lnTo>
                  <a:lnTo>
                    <a:pt x="2539" y="1343"/>
                  </a:lnTo>
                  <a:lnTo>
                    <a:pt x="2483" y="1308"/>
                  </a:lnTo>
                  <a:lnTo>
                    <a:pt x="2429" y="1271"/>
                  </a:lnTo>
                  <a:lnTo>
                    <a:pt x="2375" y="1233"/>
                  </a:lnTo>
                  <a:lnTo>
                    <a:pt x="2324" y="1193"/>
                  </a:lnTo>
                  <a:lnTo>
                    <a:pt x="2271" y="1151"/>
                  </a:lnTo>
                  <a:lnTo>
                    <a:pt x="2221" y="1108"/>
                  </a:lnTo>
                  <a:lnTo>
                    <a:pt x="2171" y="1063"/>
                  </a:lnTo>
                  <a:lnTo>
                    <a:pt x="2121" y="1015"/>
                  </a:lnTo>
                  <a:lnTo>
                    <a:pt x="2075" y="968"/>
                  </a:lnTo>
                  <a:lnTo>
                    <a:pt x="2028" y="920"/>
                  </a:lnTo>
                  <a:lnTo>
                    <a:pt x="1981" y="870"/>
                  </a:lnTo>
                  <a:lnTo>
                    <a:pt x="1937" y="820"/>
                  </a:lnTo>
                  <a:lnTo>
                    <a:pt x="1893" y="768"/>
                  </a:lnTo>
                  <a:lnTo>
                    <a:pt x="1850" y="717"/>
                  </a:lnTo>
                  <a:lnTo>
                    <a:pt x="1808" y="664"/>
                  </a:lnTo>
                  <a:lnTo>
                    <a:pt x="1768" y="611"/>
                  </a:lnTo>
                  <a:lnTo>
                    <a:pt x="1729" y="558"/>
                  </a:lnTo>
                  <a:lnTo>
                    <a:pt x="1691" y="506"/>
                  </a:lnTo>
                  <a:lnTo>
                    <a:pt x="1654" y="453"/>
                  </a:lnTo>
                  <a:lnTo>
                    <a:pt x="1619" y="400"/>
                  </a:lnTo>
                  <a:lnTo>
                    <a:pt x="1584" y="347"/>
                  </a:lnTo>
                  <a:lnTo>
                    <a:pt x="1551" y="296"/>
                  </a:lnTo>
                  <a:lnTo>
                    <a:pt x="1519" y="244"/>
                  </a:lnTo>
                  <a:lnTo>
                    <a:pt x="1490" y="194"/>
                  </a:lnTo>
                  <a:lnTo>
                    <a:pt x="1461" y="144"/>
                  </a:lnTo>
                  <a:lnTo>
                    <a:pt x="1433" y="95"/>
                  </a:lnTo>
                  <a:lnTo>
                    <a:pt x="1408" y="47"/>
                  </a:lnTo>
                  <a:lnTo>
                    <a:pt x="1383" y="0"/>
                  </a:lnTo>
                  <a:lnTo>
                    <a:pt x="1358" y="47"/>
                  </a:lnTo>
                  <a:lnTo>
                    <a:pt x="1332" y="95"/>
                  </a:lnTo>
                  <a:lnTo>
                    <a:pt x="1305" y="144"/>
                  </a:lnTo>
                  <a:lnTo>
                    <a:pt x="1276" y="194"/>
                  </a:lnTo>
                  <a:lnTo>
                    <a:pt x="1245" y="244"/>
                  </a:lnTo>
                  <a:lnTo>
                    <a:pt x="1215" y="296"/>
                  </a:lnTo>
                  <a:lnTo>
                    <a:pt x="1182" y="347"/>
                  </a:lnTo>
                  <a:lnTo>
                    <a:pt x="1147" y="400"/>
                  </a:lnTo>
                  <a:lnTo>
                    <a:pt x="1112" y="453"/>
                  </a:lnTo>
                  <a:lnTo>
                    <a:pt x="1075" y="506"/>
                  </a:lnTo>
                  <a:lnTo>
                    <a:pt x="1037" y="558"/>
                  </a:lnTo>
                  <a:lnTo>
                    <a:pt x="998" y="611"/>
                  </a:lnTo>
                  <a:lnTo>
                    <a:pt x="958" y="664"/>
                  </a:lnTo>
                  <a:lnTo>
                    <a:pt x="916" y="717"/>
                  </a:lnTo>
                  <a:lnTo>
                    <a:pt x="873" y="768"/>
                  </a:lnTo>
                  <a:lnTo>
                    <a:pt x="829" y="820"/>
                  </a:lnTo>
                  <a:lnTo>
                    <a:pt x="785" y="870"/>
                  </a:lnTo>
                  <a:lnTo>
                    <a:pt x="740" y="920"/>
                  </a:lnTo>
                  <a:lnTo>
                    <a:pt x="693" y="968"/>
                  </a:lnTo>
                  <a:lnTo>
                    <a:pt x="645" y="1015"/>
                  </a:lnTo>
                  <a:lnTo>
                    <a:pt x="595" y="1063"/>
                  </a:lnTo>
                  <a:lnTo>
                    <a:pt x="545" y="1108"/>
                  </a:lnTo>
                  <a:lnTo>
                    <a:pt x="495" y="1151"/>
                  </a:lnTo>
                  <a:lnTo>
                    <a:pt x="442" y="1193"/>
                  </a:lnTo>
                  <a:lnTo>
                    <a:pt x="391" y="1233"/>
                  </a:lnTo>
                  <a:lnTo>
                    <a:pt x="337" y="1271"/>
                  </a:lnTo>
                  <a:lnTo>
                    <a:pt x="283" y="1308"/>
                  </a:lnTo>
                  <a:lnTo>
                    <a:pt x="227" y="1343"/>
                  </a:lnTo>
                  <a:lnTo>
                    <a:pt x="199" y="1359"/>
                  </a:lnTo>
                  <a:lnTo>
                    <a:pt x="171" y="1375"/>
                  </a:lnTo>
                  <a:lnTo>
                    <a:pt x="144" y="1390"/>
                  </a:lnTo>
                  <a:lnTo>
                    <a:pt x="116" y="1404"/>
                  </a:lnTo>
                  <a:lnTo>
                    <a:pt x="86" y="1419"/>
                  </a:lnTo>
                  <a:lnTo>
                    <a:pt x="59" y="1432"/>
                  </a:lnTo>
                  <a:lnTo>
                    <a:pt x="29" y="1445"/>
                  </a:lnTo>
                  <a:lnTo>
                    <a:pt x="0" y="1456"/>
                  </a:lnTo>
                  <a:lnTo>
                    <a:pt x="485" y="1456"/>
                  </a:lnTo>
                  <a:lnTo>
                    <a:pt x="70" y="2744"/>
                  </a:lnTo>
                  <a:lnTo>
                    <a:pt x="2696" y="27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1199409" y="1111374"/>
              <a:ext cx="292144" cy="3079911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대상자</a:t>
              </a: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1661442" y="1111374"/>
              <a:ext cx="292144" cy="3079911"/>
            </a:xfrm>
            <a:prstGeom prst="rect">
              <a:avLst/>
            </a:prstGeom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자활역량평가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연령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건강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경력</a:t>
              </a: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2174585" y="1111374"/>
              <a:ext cx="292414" cy="14803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취업 </a:t>
              </a:r>
              <a:r>
                <a:rPr lang="ko-KR" altLang="en-US" sz="1100" dirty="0" err="1">
                  <a:solidFill>
                    <a:schemeClr val="tx1"/>
                  </a:solidFill>
                </a:rPr>
                <a:t>적합자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2174585" y="2725243"/>
              <a:ext cx="292414" cy="1480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창업 </a:t>
              </a:r>
              <a:r>
                <a:rPr lang="ko-KR" altLang="en-US" sz="1100" dirty="0" err="1">
                  <a:solidFill>
                    <a:schemeClr val="tx1"/>
                  </a:solidFill>
                </a:rPr>
                <a:t>적합자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2687121" y="2730709"/>
              <a:ext cx="1246375" cy="41912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지역자활센터</a:t>
              </a:r>
              <a:r>
                <a:rPr lang="en-US" altLang="ko-KR" sz="1100" dirty="0">
                  <a:solidFill>
                    <a:schemeClr val="tx1"/>
                  </a:solidFill>
                </a:rPr>
                <a:t/>
              </a:r>
              <a:br>
                <a:rPr lang="en-US" altLang="ko-KR" sz="1100" dirty="0">
                  <a:solidFill>
                    <a:schemeClr val="tx1"/>
                  </a:solidFill>
                </a:rPr>
              </a:br>
              <a:r>
                <a:rPr lang="en-US" altLang="ko-KR" sz="1100" dirty="0">
                  <a:solidFill>
                    <a:schemeClr val="tx1"/>
                  </a:solidFill>
                </a:rPr>
                <a:t>(or </a:t>
              </a:r>
              <a:r>
                <a:rPr lang="ko-KR" altLang="en-US" sz="1100" dirty="0">
                  <a:solidFill>
                    <a:schemeClr val="tx1"/>
                  </a:solidFill>
                </a:rPr>
                <a:t>기타 수탁기관</a:t>
              </a:r>
              <a:r>
                <a:rPr lang="en-US" altLang="ko-KR" sz="1100" dirty="0">
                  <a:solidFill>
                    <a:schemeClr val="tx1"/>
                  </a:solidFill>
                </a:rPr>
                <a:t>)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2687121" y="3260962"/>
              <a:ext cx="1246375" cy="41912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희망리본 수탁기관</a:t>
              </a:r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2687121" y="3786452"/>
              <a:ext cx="1246375" cy="41912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시</a:t>
              </a:r>
              <a:r>
                <a:rPr lang="en-US" altLang="ko-KR" sz="1100" dirty="0">
                  <a:solidFill>
                    <a:schemeClr val="tx1"/>
                  </a:solidFill>
                </a:rPr>
                <a:t>·</a:t>
              </a:r>
              <a:r>
                <a:rPr lang="ko-KR" altLang="en-US" sz="1100" dirty="0">
                  <a:solidFill>
                    <a:schemeClr val="tx1"/>
                  </a:solidFill>
                </a:rPr>
                <a:t>군</a:t>
              </a:r>
              <a:r>
                <a:rPr lang="en-US" altLang="ko-KR" sz="1100" dirty="0">
                  <a:solidFill>
                    <a:schemeClr val="tx1"/>
                  </a:solidFill>
                </a:rPr>
                <a:t>·</a:t>
              </a:r>
              <a:r>
                <a:rPr lang="ko-KR" altLang="en-US" sz="1100" dirty="0">
                  <a:solidFill>
                    <a:schemeClr val="tx1"/>
                  </a:solidFill>
                </a:rPr>
                <a:t>구</a:t>
              </a: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2687121" y="1651152"/>
              <a:ext cx="1246375" cy="41912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고용안정센터</a:t>
              </a:r>
              <a:r>
                <a:rPr lang="en-US" altLang="ko-KR" sz="1100" dirty="0"/>
                <a:t/>
              </a:r>
              <a:br>
                <a:rPr lang="en-US" altLang="ko-KR" sz="1100" dirty="0"/>
              </a:br>
              <a:r>
                <a:rPr lang="en-US" altLang="ko-KR" sz="1100" dirty="0"/>
                <a:t>(or </a:t>
              </a:r>
              <a:r>
                <a:rPr lang="ko-KR" altLang="en-US" sz="1100" dirty="0"/>
                <a:t>민간수탁기관</a:t>
              </a:r>
              <a:r>
                <a:rPr lang="en-US" altLang="ko-KR" sz="1100" dirty="0"/>
                <a:t>)</a:t>
              </a:r>
              <a:endParaRPr lang="ko-KR" altLang="en-US" sz="1100" dirty="0"/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3993830" y="2730709"/>
              <a:ext cx="997100" cy="4191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b="1" dirty="0" err="1">
                  <a:solidFill>
                    <a:schemeClr val="tx1"/>
                  </a:solidFill>
                </a:rPr>
                <a:t>업그레이드형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 자활근로</a:t>
              </a: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3993830" y="3260962"/>
              <a:ext cx="997100" cy="4191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b="1" dirty="0">
                  <a:solidFill>
                    <a:schemeClr val="tx1"/>
                  </a:solidFill>
                </a:rPr>
                <a:t>희망리본 프로젝트</a:t>
              </a: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3993830" y="3786452"/>
              <a:ext cx="997100" cy="4191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b="1" dirty="0" err="1">
                  <a:solidFill>
                    <a:schemeClr val="tx1"/>
                  </a:solidFill>
                </a:rPr>
                <a:t>근로유지형</a:t>
              </a:r>
              <a:r>
                <a:rPr lang="ko-KR" altLang="en-US" sz="1100" b="1" dirty="0">
                  <a:solidFill>
                    <a:schemeClr val="tx1"/>
                  </a:solidFill>
                </a:rPr>
                <a:t> 자활근로</a:t>
              </a: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3993830" y="1651152"/>
              <a:ext cx="997100" cy="41912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b="1" dirty="0"/>
                <a:t>취업성공 패키지</a:t>
              </a:r>
            </a:p>
          </p:txBody>
        </p:sp>
        <p:sp>
          <p:nvSpPr>
            <p:cNvPr id="102" name="순서도: 대체 처리 101"/>
            <p:cNvSpPr/>
            <p:nvPr/>
          </p:nvSpPr>
          <p:spPr>
            <a:xfrm>
              <a:off x="5240206" y="2730709"/>
              <a:ext cx="531892" cy="419122"/>
            </a:xfrm>
            <a:prstGeom prst="flowChartAlternateProcess">
              <a:avLst/>
            </a:prstGeom>
            <a:solidFill>
              <a:srgbClr val="E4AAC8"/>
            </a:solidFill>
            <a:ln>
              <a:solidFill>
                <a:srgbClr val="E4AAC8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공동 창업</a:t>
              </a:r>
            </a:p>
          </p:txBody>
        </p:sp>
        <p:sp>
          <p:nvSpPr>
            <p:cNvPr id="103" name="순서도: 대체 처리 102"/>
            <p:cNvSpPr/>
            <p:nvPr/>
          </p:nvSpPr>
          <p:spPr>
            <a:xfrm>
              <a:off x="5240206" y="3260962"/>
              <a:ext cx="531892" cy="419122"/>
            </a:xfrm>
            <a:prstGeom prst="flowChartAlternateProcess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개인 창업</a:t>
              </a:r>
            </a:p>
          </p:txBody>
        </p:sp>
        <p:sp>
          <p:nvSpPr>
            <p:cNvPr id="104" name="순서도: 대체 처리 103"/>
            <p:cNvSpPr/>
            <p:nvPr/>
          </p:nvSpPr>
          <p:spPr>
            <a:xfrm>
              <a:off x="5240206" y="3786452"/>
              <a:ext cx="531892" cy="419122"/>
            </a:xfrm>
            <a:prstGeom prst="flowChartAlternateProcess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근로 유지</a:t>
              </a:r>
            </a:p>
          </p:txBody>
        </p:sp>
        <p:sp>
          <p:nvSpPr>
            <p:cNvPr id="105" name="순서도: 대체 처리 104"/>
            <p:cNvSpPr/>
            <p:nvPr/>
          </p:nvSpPr>
          <p:spPr>
            <a:xfrm>
              <a:off x="5240206" y="1651152"/>
              <a:ext cx="531892" cy="419122"/>
            </a:xfrm>
            <a:prstGeom prst="flowChartAlternateProcess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/>
                <a:t>일반 취업</a:t>
              </a:r>
            </a:p>
          </p:txBody>
        </p:sp>
        <p:sp>
          <p:nvSpPr>
            <p:cNvPr id="106" name="모서리가 둥근 직사각형 105"/>
            <p:cNvSpPr/>
            <p:nvPr/>
          </p:nvSpPr>
          <p:spPr>
            <a:xfrm>
              <a:off x="5973741" y="2730709"/>
              <a:ext cx="700193" cy="419122"/>
            </a:xfrm>
            <a:prstGeom prst="roundRect">
              <a:avLst>
                <a:gd name="adj" fmla="val 50000"/>
              </a:avLst>
            </a:prstGeom>
            <a:solidFill>
              <a:srgbClr val="E4AAC8"/>
            </a:solidFill>
            <a:ln>
              <a:solidFill>
                <a:srgbClr val="E4AAC8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 err="1">
                  <a:solidFill>
                    <a:schemeClr val="tx1"/>
                  </a:solidFill>
                </a:rPr>
                <a:t>사회적기업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07" name="모서리가 둥근 직사각형 106"/>
            <p:cNvSpPr/>
            <p:nvPr/>
          </p:nvSpPr>
          <p:spPr>
            <a:xfrm>
              <a:off x="5973741" y="2267135"/>
              <a:ext cx="700193" cy="419122"/>
            </a:xfrm>
            <a:prstGeom prst="roundRect">
              <a:avLst>
                <a:gd name="adj" fmla="val 50000"/>
              </a:avLst>
            </a:prstGeom>
            <a:solidFill>
              <a:srgbClr val="E4AAC8"/>
            </a:solidFill>
            <a:ln>
              <a:solidFill>
                <a:srgbClr val="E4AAC8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자활 기업</a:t>
              </a:r>
            </a:p>
          </p:txBody>
        </p:sp>
        <p:sp>
          <p:nvSpPr>
            <p:cNvPr id="108" name="모서리가 둥근 직사각형 107"/>
            <p:cNvSpPr/>
            <p:nvPr/>
          </p:nvSpPr>
          <p:spPr>
            <a:xfrm>
              <a:off x="5973741" y="3192696"/>
              <a:ext cx="700193" cy="419122"/>
            </a:xfrm>
            <a:prstGeom prst="roundRect">
              <a:avLst>
                <a:gd name="adj" fmla="val 50000"/>
              </a:avLst>
            </a:prstGeom>
            <a:solidFill>
              <a:srgbClr val="E4AAC8"/>
            </a:solidFill>
            <a:ln>
              <a:solidFill>
                <a:srgbClr val="E4AAC8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600"/>
                </a:spcBef>
                <a:defRPr/>
              </a:pPr>
              <a:r>
                <a:rPr lang="ko-KR" altLang="en-US" sz="1100" dirty="0">
                  <a:solidFill>
                    <a:schemeClr val="tx1"/>
                  </a:solidFill>
                </a:rPr>
                <a:t>협동 조합</a:t>
              </a:r>
            </a:p>
          </p:txBody>
        </p:sp>
        <p:cxnSp>
          <p:nvCxnSpPr>
            <p:cNvPr id="109" name="직선 화살표 연결선 108"/>
            <p:cNvCxnSpPr>
              <a:stCxn id="100" idx="3"/>
              <a:endCxn id="104" idx="1"/>
            </p:cNvCxnSpPr>
            <p:nvPr/>
          </p:nvCxnSpPr>
          <p:spPr>
            <a:xfrm>
              <a:off x="4990930" y="3996013"/>
              <a:ext cx="249276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꺾인 연결선 109"/>
            <p:cNvCxnSpPr>
              <a:endCxn id="94" idx="1"/>
            </p:cNvCxnSpPr>
            <p:nvPr/>
          </p:nvCxnSpPr>
          <p:spPr>
            <a:xfrm flipV="1">
              <a:off x="2466425" y="2940270"/>
              <a:ext cx="220696" cy="52549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꺾인 연결선 110"/>
            <p:cNvCxnSpPr>
              <a:endCxn id="96" idx="1"/>
            </p:cNvCxnSpPr>
            <p:nvPr/>
          </p:nvCxnSpPr>
          <p:spPr>
            <a:xfrm>
              <a:off x="2466425" y="3465760"/>
              <a:ext cx="220696" cy="53025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직선 화살표 연결선 114"/>
            <p:cNvCxnSpPr>
              <a:stCxn id="101" idx="3"/>
              <a:endCxn id="105" idx="1"/>
            </p:cNvCxnSpPr>
            <p:nvPr/>
          </p:nvCxnSpPr>
          <p:spPr>
            <a:xfrm>
              <a:off x="4990930" y="1860713"/>
              <a:ext cx="249276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꺾인 연결선 117"/>
            <p:cNvCxnSpPr>
              <a:stCxn id="102" idx="3"/>
              <a:endCxn id="107" idx="1"/>
            </p:cNvCxnSpPr>
            <p:nvPr/>
          </p:nvCxnSpPr>
          <p:spPr>
            <a:xfrm flipV="1">
              <a:off x="5772098" y="2476695"/>
              <a:ext cx="201643" cy="46357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꺾인 연결선 120"/>
            <p:cNvCxnSpPr>
              <a:stCxn id="102" idx="3"/>
              <a:endCxn id="108" idx="1"/>
            </p:cNvCxnSpPr>
            <p:nvPr/>
          </p:nvCxnSpPr>
          <p:spPr>
            <a:xfrm>
              <a:off x="5772098" y="2940270"/>
              <a:ext cx="201643" cy="46198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직선 화살표 연결선 123"/>
            <p:cNvCxnSpPr>
              <a:stCxn id="102" idx="3"/>
              <a:endCxn id="106" idx="1"/>
            </p:cNvCxnSpPr>
            <p:nvPr/>
          </p:nvCxnSpPr>
          <p:spPr>
            <a:xfrm>
              <a:off x="5772098" y="2940270"/>
              <a:ext cx="201643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직선 화살표 연결선 126"/>
            <p:cNvCxnSpPr>
              <a:endCxn id="95" idx="1"/>
            </p:cNvCxnSpPr>
            <p:nvPr/>
          </p:nvCxnSpPr>
          <p:spPr>
            <a:xfrm>
              <a:off x="2466425" y="3465760"/>
              <a:ext cx="220696" cy="476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꺾인 연결선 129"/>
            <p:cNvCxnSpPr>
              <a:stCxn id="98" idx="3"/>
              <a:endCxn id="105" idx="1"/>
            </p:cNvCxnSpPr>
            <p:nvPr/>
          </p:nvCxnSpPr>
          <p:spPr>
            <a:xfrm flipV="1">
              <a:off x="4990930" y="1860713"/>
              <a:ext cx="249276" cy="107955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꺾인 연결선 133"/>
            <p:cNvCxnSpPr>
              <a:stCxn id="99" idx="3"/>
              <a:endCxn id="105" idx="1"/>
            </p:cNvCxnSpPr>
            <p:nvPr/>
          </p:nvCxnSpPr>
          <p:spPr>
            <a:xfrm flipV="1">
              <a:off x="4990930" y="1860713"/>
              <a:ext cx="249276" cy="160980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화살표 연결선 138"/>
            <p:cNvCxnSpPr>
              <a:stCxn id="99" idx="3"/>
              <a:endCxn id="103" idx="1"/>
            </p:cNvCxnSpPr>
            <p:nvPr/>
          </p:nvCxnSpPr>
          <p:spPr>
            <a:xfrm>
              <a:off x="4990930" y="3470523"/>
              <a:ext cx="249276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직선 화살표 연결선 141"/>
            <p:cNvCxnSpPr>
              <a:stCxn id="98" idx="3"/>
              <a:endCxn id="102" idx="1"/>
            </p:cNvCxnSpPr>
            <p:nvPr/>
          </p:nvCxnSpPr>
          <p:spPr>
            <a:xfrm>
              <a:off x="4990930" y="2940270"/>
              <a:ext cx="249276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4" name="그림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ko-KR" altLang="en-US" dirty="0" smtClean="0">
                <a:sym typeface="Wingdings 2"/>
              </a:rPr>
              <a:t>참고</a:t>
            </a:r>
            <a:r>
              <a:rPr lang="en-US" altLang="ko-KR" dirty="0" smtClean="0">
                <a:sym typeface="Wingdings 2"/>
              </a:rPr>
              <a:t>)</a:t>
            </a:r>
            <a:r>
              <a:rPr dirty="0" smtClean="0">
                <a:sym typeface="Wingdings 2"/>
              </a:rPr>
              <a:t> </a:t>
            </a:r>
            <a:r>
              <a:rPr dirty="0" smtClean="0"/>
              <a:t>자활역량평가 </a:t>
            </a:r>
            <a:r>
              <a:rPr dirty="0" err="1"/>
              <a:t>점수별</a:t>
            </a:r>
            <a:r>
              <a:rPr dirty="0"/>
              <a:t> 자활프로그램</a:t>
            </a:r>
          </a:p>
        </p:txBody>
      </p:sp>
      <p:sp>
        <p:nvSpPr>
          <p:cNvPr id="9523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5AF5F85A-1467-4EF6-B7CA-BC0A6C036B8B}" type="slidenum">
              <a:rPr lang="ko-KR" altLang="en-US" sz="1200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99</a:t>
            </a:fld>
            <a:endParaRPr lang="ko-KR" altLang="en-US" sz="1200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95236" name="그룹 1"/>
          <p:cNvGrpSpPr>
            <a:grpSpLocks/>
          </p:cNvGrpSpPr>
          <p:nvPr/>
        </p:nvGrpSpPr>
        <p:grpSpPr bwMode="auto">
          <a:xfrm>
            <a:off x="219075" y="1081088"/>
            <a:ext cx="909638" cy="936625"/>
            <a:chOff x="219280" y="1081483"/>
            <a:chExt cx="909223" cy="936208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219280" y="1463900"/>
              <a:ext cx="909223" cy="553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자활역량평가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점수별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자활프로그램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5280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48" y="1081483"/>
              <a:ext cx="483891" cy="36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42" name="표 41"/>
          <p:cNvGraphicFramePr>
            <a:graphicFrameLocks noGrp="1"/>
          </p:cNvGraphicFramePr>
          <p:nvPr/>
        </p:nvGraphicFramePr>
        <p:xfrm>
          <a:off x="1150938" y="1081088"/>
          <a:ext cx="5308600" cy="384651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2270"/>
                <a:gridCol w="802982"/>
                <a:gridCol w="1070643"/>
                <a:gridCol w="2707085"/>
                <a:gridCol w="415620"/>
              </a:tblGrid>
              <a:tr h="51549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자활급여종류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rgbClr val="6666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실시기관구분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기 준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판정</a:t>
                      </a:r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점수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rgbClr val="666699"/>
                    </a:solidFill>
                  </a:tcPr>
                </a:tc>
              </a:tr>
              <a:tr h="515490">
                <a:tc gridSpan="2">
                  <a:txBody>
                    <a:bodyPr/>
                    <a:lstStyle/>
                    <a:p>
                      <a:pPr marL="5080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고용노동부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자활사업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고용안정센터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근로능력과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욕구가 높아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노동시장에서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취업이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가능한 자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70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점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이상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1"/>
                    </a:solidFill>
                  </a:tcPr>
                </a:tc>
              </a:tr>
              <a:tr h="277706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자활기업</a:t>
                      </a:r>
                      <a:endParaRPr lang="ko-KR" altLang="en-US" sz="1200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5998" marR="35998" marT="15350" marB="15350" anchor="ctr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5080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800" dirty="0">
                        <a:solidFill>
                          <a:srgbClr val="000000"/>
                        </a:solidFill>
                        <a:latin typeface="HY그래픽M" pitchFamily="18" charset="-127"/>
                        <a:ea typeface="HY그래픽M" pitchFamily="18" charset="-127"/>
                      </a:endParaRPr>
                    </a:p>
                  </a:txBody>
                  <a:tcPr marL="15351" marR="15351" marT="15351" marB="153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지역자활센터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자활근로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참여 경험자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희망자 등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51 ∼ 69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점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</a:tr>
              <a:tr h="277706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자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활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근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로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5080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시장진입형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0"/>
                    </a:gradFill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지역자활센터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민간위탁기관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자활근로프로그램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참여욕구가 높은 자</a:t>
                      </a:r>
                    </a:p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일용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‧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임시직으로 직업경험이 있는 자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5351" marR="15351" marT="15351" marB="153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77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080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인턴형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154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080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사회서비스</a:t>
                      </a:r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일자리형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523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080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근로유지형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시군구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지역자활센터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노동강도가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낮은 사업에 참여 가능한 자</a:t>
                      </a:r>
                    </a:p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간병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양육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등 가구여건상 관내 사업만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참여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가능한 자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u="none" dirty="0"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</a:rPr>
                        <a:t>50</a:t>
                      </a:r>
                      <a:r>
                        <a:rPr lang="ko-KR" altLang="en-US" sz="12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</a:rPr>
                        <a:t>점</a:t>
                      </a:r>
                      <a:r>
                        <a:rPr lang="en-US" altLang="ko-KR" sz="12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</a:rPr>
                      </a:br>
                      <a:r>
                        <a:rPr lang="ko-KR" altLang="en-US" sz="12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</a:rPr>
                        <a:t>이하</a:t>
                      </a:r>
                      <a:endParaRPr lang="ko-KR" altLang="en-US" sz="1200" u="non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2"/>
                    </a:solidFill>
                  </a:tcPr>
                </a:tc>
              </a:tr>
              <a:tr h="614569">
                <a:tc gridSpan="2">
                  <a:txBody>
                    <a:bodyPr/>
                    <a:lstStyle/>
                    <a:p>
                      <a:pPr marL="5080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사회적응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프로그램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rgbClr val="CFCFD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지역자활센터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기타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위탁기관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근로의지가 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현저히 낮은 자</a:t>
                      </a:r>
                    </a:p>
                    <a:p>
                      <a:pPr marL="171450" marR="0" indent="-17145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상습적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조건불이행자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‘12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폐지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5998" marR="35998" marT="15350" marB="1535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6779</TotalTime>
  <Words>26626</Words>
  <Application>Microsoft Office PowerPoint</Application>
  <PresentationFormat>화면 슬라이드 쇼(4:3)</PresentationFormat>
  <Paragraphs>5779</Paragraphs>
  <Slides>334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334</vt:i4>
      </vt:variant>
    </vt:vector>
  </HeadingPairs>
  <TitlesOfParts>
    <vt:vector size="335" baseType="lpstr">
      <vt:lpstr>Office Theme</vt:lpstr>
      <vt:lpstr>슬라이드 1</vt:lpstr>
      <vt:lpstr>슬라이드 2</vt:lpstr>
      <vt:lpstr>슬라이드 3</vt:lpstr>
      <vt:lpstr>나를 소개해주세요.</vt:lpstr>
      <vt:lpstr>Module 1.</vt:lpstr>
      <vt:lpstr>학습목표 및 학습내용</vt:lpstr>
      <vt:lpstr>슬라이드 7</vt:lpstr>
      <vt:lpstr>1. 중간지원기관 활동가 과정 Roadmap</vt:lpstr>
      <vt:lpstr>2. 최종 Mission</vt:lpstr>
      <vt:lpstr>3. 최종 Mission 수행 절차</vt:lpstr>
      <vt:lpstr>슬라이드 11</vt:lpstr>
      <vt:lpstr>1. 중간지원기관 활동가란?</vt:lpstr>
      <vt:lpstr>1. 중간지원기관 활동가란?</vt:lpstr>
      <vt:lpstr>1. 중간지원기관 활동가란?</vt:lpstr>
      <vt:lpstr>2. 중간지원기관 활동가 필요역량</vt:lpstr>
      <vt:lpstr>2. 중간지원기관 활동가 필요역량</vt:lpstr>
      <vt:lpstr>2. 중간지원기관 활동가 필요역량</vt:lpstr>
      <vt:lpstr>슬라이드 18</vt:lpstr>
      <vt:lpstr>1. 사회적경제 정의하기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3. 한국의 사회적경제</vt:lpstr>
      <vt:lpstr>슬라이드 28</vt:lpstr>
      <vt:lpstr>Week 1. Action Plan 수립 활동</vt:lpstr>
      <vt:lpstr>다음 시간 과제</vt:lpstr>
      <vt:lpstr>슬라이드 31</vt:lpstr>
      <vt:lpstr>슬라이드 32</vt:lpstr>
      <vt:lpstr>슬라이드 33</vt:lpstr>
      <vt:lpstr>Module 2.</vt:lpstr>
      <vt:lpstr>학습목표 및 학습내용</vt:lpstr>
      <vt:lpstr>슬라이드 36</vt:lpstr>
      <vt:lpstr>사회적경제운동의 사상과 실천</vt:lpstr>
      <vt:lpstr>Activity. 한국 사회적경제의 미래 모습 그리기</vt:lpstr>
      <vt:lpstr>Activity. 한국 사회적경제의 미래 모습 그리기</vt:lpstr>
      <vt:lpstr>Activity. 한국 사회적경제의 미래 모습 그리기</vt:lpstr>
      <vt:lpstr>슬라이드 41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1. 프랑스의 사회적 경제 운동의 사상과 실천</vt:lpstr>
      <vt:lpstr>2. 한국의 사회적 경제 운동의 사상과 실천</vt:lpstr>
      <vt:lpstr>2. 한국의 사회적 경제 운동의 사상과 실천</vt:lpstr>
      <vt:lpstr>2. 한국의 사회적 경제 운동의 사상과 실천</vt:lpstr>
      <vt:lpstr>2. 한국의 사회적 경제 운동의 사상과 실천</vt:lpstr>
      <vt:lpstr>2. 한국의 사회적 경제 운동의 사상과 실천</vt:lpstr>
      <vt:lpstr>2. 한국의 사회적 경제 운동의 사상과 실천</vt:lpstr>
      <vt:lpstr>2. 한국의 사회적 경제 운동의 사상과 실천</vt:lpstr>
      <vt:lpstr>2. 한국의 사회적 경제 운동의 사상과 실천</vt:lpstr>
      <vt:lpstr>슬라이드 61</vt:lpstr>
      <vt:lpstr>1. 사회적경제와 사회혁신</vt:lpstr>
      <vt:lpstr>1. 사회적경제와 사회혁신</vt:lpstr>
      <vt:lpstr>1. 사회적경제와 사회혁신</vt:lpstr>
      <vt:lpstr>Activity</vt:lpstr>
      <vt:lpstr>Activity</vt:lpstr>
      <vt:lpstr>Activity</vt:lpstr>
      <vt:lpstr>슬라이드 68</vt:lpstr>
      <vt:lpstr>Week 2. Action Plan 수립 활동</vt:lpstr>
      <vt:lpstr>다음 시간 과제</vt:lpstr>
      <vt:lpstr>슬라이드 71</vt:lpstr>
      <vt:lpstr>슬라이드 72</vt:lpstr>
      <vt:lpstr>슬라이드 73</vt:lpstr>
      <vt:lpstr>Module 3. 사회적 경제 관련 제도 및 정책</vt:lpstr>
      <vt:lpstr>학습목표 및 학습내용</vt:lpstr>
      <vt:lpstr>사회적경제 분야의 제도와 정책에 주목해야 하는 이유</vt:lpstr>
      <vt:lpstr>Activity. 홍보해봅시다.</vt:lpstr>
      <vt:lpstr>Activity. 홍보해봅시다.</vt:lpstr>
      <vt:lpstr>Activity. 홍보해봅시다.</vt:lpstr>
      <vt:lpstr>Activity. 홍보해봅시다.</vt:lpstr>
      <vt:lpstr>Activity. 홍보해봅시다.</vt:lpstr>
      <vt:lpstr>슬라이드 82</vt:lpstr>
      <vt:lpstr>1. 자활기업 제도와 정책과제</vt:lpstr>
      <vt:lpstr>1-1. 자활사업의 역사적 배경과 철학</vt:lpstr>
      <vt:lpstr>1-1. 자활사업의 역사적 배경과 철학</vt:lpstr>
      <vt:lpstr>1-1. 자활사업의 역사적 배경과 철학</vt:lpstr>
      <vt:lpstr>1-1. 자활사업의 역사적 배경과 철학</vt:lpstr>
      <vt:lpstr> 기초생활보장제도 개괄</vt:lpstr>
      <vt:lpstr> 기초생활보장제도 개괄</vt:lpstr>
      <vt:lpstr> 기초생활보장제도 개괄</vt:lpstr>
      <vt:lpstr> 기초생활보장제도 개괄</vt:lpstr>
      <vt:lpstr> 기초생활보장제도 개괄</vt:lpstr>
      <vt:lpstr> 기초생활보장제도 개괄</vt:lpstr>
      <vt:lpstr>1-2. 자활사업 개괄(보건복지부 사업 중심)</vt:lpstr>
      <vt:lpstr>참고) 자활사업 예산(2013년)</vt:lpstr>
      <vt:lpstr>1-3. 자활사업 인프라</vt:lpstr>
      <vt:lpstr>참고) 자활역량평가에 따른 자활프로그램</vt:lpstr>
      <vt:lpstr>1-4. 자활사업 흐름도</vt:lpstr>
      <vt:lpstr>참고) 자활역량평가 점수별 자활프로그램</vt:lpstr>
      <vt:lpstr>참고) 지역자활센터의 자활사업 종류</vt:lpstr>
      <vt:lpstr>참고) 자활프로그램</vt:lpstr>
      <vt:lpstr>1-5. 지역자활센터와 자활기업(사례)</vt:lpstr>
      <vt:lpstr>1-5. 지역자활센터와 자활기업(사례)</vt:lpstr>
      <vt:lpstr>1-5. 지역자활센터와 자활기업(사례)</vt:lpstr>
      <vt:lpstr>1-5. 지역자활센터와 자활기업(사례)</vt:lpstr>
      <vt:lpstr>참고) 서울시 자활기업 현황(2012년 12월말 현재)</vt:lpstr>
      <vt:lpstr>1-6. 자활사업의 쟁점과 과제 </vt:lpstr>
      <vt:lpstr>참고) 기초법 이후 자활사업의 환경의 변화 및 이슈들</vt:lpstr>
      <vt:lpstr>참고) 현 정부의 정책기조에 대한 쟁점(현장의 견해를 중심으로)</vt:lpstr>
      <vt:lpstr>1-6. 자활사업의 쟁점과 과제 </vt:lpstr>
      <vt:lpstr>2. 사회적기업 제도와 정책과제</vt:lpstr>
      <vt:lpstr>2-1. 사회적기업 제도 및 정책의 시행 배경</vt:lpstr>
      <vt:lpstr>2-1. 사회적기업 제도 및 정책의 시행 배경</vt:lpstr>
      <vt:lpstr>2-2. 사회적기업육성법 및 인증제도</vt:lpstr>
      <vt:lpstr>2-2. 사회적기업육성법 및 인증제도</vt:lpstr>
      <vt:lpstr>참고) 사회적기업의 인증요건(1/2)</vt:lpstr>
      <vt:lpstr>참고) 사회적기업의 인증요건(2/2)</vt:lpstr>
      <vt:lpstr>2-3. 중앙정부의 사회적기업 지원 정책</vt:lpstr>
      <vt:lpstr>참고) 일자리 창출 및 제공</vt:lpstr>
      <vt:lpstr>참고) 사회적기업을 통한 사회서비스분야 활성화</vt:lpstr>
      <vt:lpstr>참고) 사회적 지원체계 전면 개편</vt:lpstr>
      <vt:lpstr>참고) 부처협업을 통한 전달체계 효율성 제고</vt:lpstr>
      <vt:lpstr>참고) 인건비 직접지원 개선</vt:lpstr>
      <vt:lpstr>참고) 자생 구조 마련을 위한 간접지원 확대</vt:lpstr>
      <vt:lpstr>참고) 민간과 지역 연계, 협력 생태계 조성</vt:lpstr>
      <vt:lpstr>참고) 지속경영을 위한 제도 운영</vt:lpstr>
      <vt:lpstr>참고) 사회적기업 지원제도 현황</vt:lpstr>
      <vt:lpstr>2-4. 사회적기업 정책의 과제</vt:lpstr>
      <vt:lpstr>2-4. 사회적기업 정책의 과제</vt:lpstr>
      <vt:lpstr>3. 마을기업 제도와 정책과제</vt:lpstr>
      <vt:lpstr>3-1. 마을(공동체)기업이란?</vt:lpstr>
      <vt:lpstr>3-1. 마을(공동체)기업이란?</vt:lpstr>
      <vt:lpstr>3-2. 마을기업의 기본요건(안전행정부와 서울시)</vt:lpstr>
      <vt:lpstr>3-3. 마을기업의 심사기준</vt:lpstr>
      <vt:lpstr>3-3. 마을기업의 심사기준</vt:lpstr>
      <vt:lpstr>3-4. 2013 선정 마을기업</vt:lpstr>
      <vt:lpstr>3-4. 2013 선정 마을기업</vt:lpstr>
      <vt:lpstr>3-5. 2013 마을기업 지원현황</vt:lpstr>
      <vt:lpstr>3-6. 마을기업 지원 및 심사</vt:lpstr>
      <vt:lpstr>3-6. 마을기업 지원 및 심사</vt:lpstr>
      <vt:lpstr>3-7. 마을기업 사례</vt:lpstr>
      <vt:lpstr>3-8. 마을기업 정책의 개선과제</vt:lpstr>
      <vt:lpstr>4. 협동조합 제도와 정책과제</vt:lpstr>
      <vt:lpstr>4-1. 개념 및 운영원리</vt:lpstr>
      <vt:lpstr>4-1. 개념 및 운영원리</vt:lpstr>
      <vt:lpstr>돌발퀴즈</vt:lpstr>
      <vt:lpstr>4-2. 유형 및 사례</vt:lpstr>
      <vt:lpstr>참고) 협동조합의 유형</vt:lpstr>
      <vt:lpstr>참고) 소비자 협동조합</vt:lpstr>
      <vt:lpstr>참고) 생산자(사업자) 협동조합</vt:lpstr>
      <vt:lpstr>참고) 노동자 협동조합</vt:lpstr>
      <vt:lpstr>참고) 사회적협동조합</vt:lpstr>
      <vt:lpstr>4-3. 협동조합기본법의 주요내용</vt:lpstr>
      <vt:lpstr>4-3. 협동조합기본법의 주요내용</vt:lpstr>
      <vt:lpstr>4-3. 협동조합기본법의 주요내용</vt:lpstr>
      <vt:lpstr>참고) 협동조합 제도의 발전과정</vt:lpstr>
      <vt:lpstr>참고) 협동조합기본법의 제정 취지</vt:lpstr>
      <vt:lpstr>참고) 협동조합기본법의 제정 및 시행</vt:lpstr>
      <vt:lpstr>참고) 일반협동조합과 사회적협동조합의 설립 요건 비교</vt:lpstr>
      <vt:lpstr>슬라이드 160</vt:lpstr>
      <vt:lpstr>Week 3. Action Plan 수립 활동</vt:lpstr>
      <vt:lpstr>다음 시간 과제</vt:lpstr>
      <vt:lpstr>슬라이드 163</vt:lpstr>
      <vt:lpstr>슬라이드 164</vt:lpstr>
      <vt:lpstr>Module 4.  사회적경제 생태계 활성화</vt:lpstr>
      <vt:lpstr>학습목표 및 학습내용</vt:lpstr>
      <vt:lpstr>슬라이드 167</vt:lpstr>
      <vt:lpstr>1. 사회적경제 생태계가 왜 중요한가?</vt:lpstr>
      <vt:lpstr>1. 사회적경제 생태계가 왜 중요한가?</vt:lpstr>
      <vt:lpstr>1. 사회적경제 생태계가 왜 중요한가?</vt:lpstr>
      <vt:lpstr>2. 사회적경제 생태계 개념과 이론</vt:lpstr>
      <vt:lpstr>2. 사회적경제 생태계 개념과 이론</vt:lpstr>
      <vt:lpstr>2. 사회적경제 생태계 개념과 이론</vt:lpstr>
      <vt:lpstr>2. 사회적경제 생태계 개념과 이론</vt:lpstr>
      <vt:lpstr>2. 사회적경제 생태계 개념과 이론</vt:lpstr>
      <vt:lpstr>Activity. 이야기해봅시다.</vt:lpstr>
      <vt:lpstr>슬라이드 177</vt:lpstr>
      <vt:lpstr>Activity. 국내 사회적경제 생태계의 현실과 과제</vt:lpstr>
      <vt:lpstr>Activity. 국내 사회적경제 생태계의 현실과 과제</vt:lpstr>
      <vt:lpstr>Activity. 국내 사회적경제 생태계의 현실과 과제</vt:lpstr>
      <vt:lpstr>슬라이드 181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1. 구로지역 지역사회 경제조직 실태</vt:lpstr>
      <vt:lpstr>2. 동북4구 사회적경제 공급 생태계의 현황</vt:lpstr>
      <vt:lpstr>2. 동북4구 사회적경제 공급 생태계의 현황</vt:lpstr>
      <vt:lpstr>2. 동북4구 사회적경제 공급 생태계의 현황</vt:lpstr>
      <vt:lpstr>참고) 해외 사회적경제 생태계 사례</vt:lpstr>
      <vt:lpstr>참고) 해외 사회적경제 생태계 사례</vt:lpstr>
      <vt:lpstr>참고) 해외 사회적경제 생태계 사례</vt:lpstr>
      <vt:lpstr>참고) 서울 동북4구 사회적경제 생태계 활성화 사례</vt:lpstr>
      <vt:lpstr>참고) 서울 동북4구 사회적경제 생태계 활성화 사례</vt:lpstr>
      <vt:lpstr>참고) 서울 동북4구 사회적경제 생태계 활성화 사례</vt:lpstr>
      <vt:lpstr>참고) 서울 동북4구 사회적경제 생태계 활성화 사례</vt:lpstr>
      <vt:lpstr>참고) 서울 동북4구 사회적경제 생태계 활성화 사례</vt:lpstr>
      <vt:lpstr>참고) 서울 동북4구 사회적경제 생태계 활성화 사례</vt:lpstr>
      <vt:lpstr>참고) 서울 동북4구 사회적경제 생태계 활성화 사례</vt:lpstr>
      <vt:lpstr>참고) 서울 동북4구 사회적경제 생태계 활성화 사례</vt:lpstr>
      <vt:lpstr>슬라이드 212</vt:lpstr>
      <vt:lpstr>Activity. 자치구 사회적 경제 공급 생태계 분석</vt:lpstr>
      <vt:lpstr>참고) 부천지역의 사회적기업 생태계의 실태 및 영향(1/2)</vt:lpstr>
      <vt:lpstr>참고) 부천지역의 사회적기업 생태계의 실태 및 영향(2/2)</vt:lpstr>
      <vt:lpstr>Activity. 자치구 사회적 경제 공급 생태계 분석</vt:lpstr>
      <vt:lpstr>Activity. 자치구 사회적 경제 공급 생태계 분석</vt:lpstr>
      <vt:lpstr>Activity. 자치구 사회적 경제 공급 생태계 분석</vt:lpstr>
      <vt:lpstr>슬라이드 219</vt:lpstr>
      <vt:lpstr>Week 4. Action Plan 수립 활동</vt:lpstr>
      <vt:lpstr>슬라이드 221</vt:lpstr>
      <vt:lpstr>슬라이드 222</vt:lpstr>
      <vt:lpstr>슬라이드 223</vt:lpstr>
      <vt:lpstr>Module 5.  사회적경제 지원사업  Action Plan 수립 </vt:lpstr>
      <vt:lpstr>학습목표 및 학습내용</vt:lpstr>
      <vt:lpstr>슬라이드 226</vt:lpstr>
      <vt:lpstr>1. 사회적경제의 발전과 중간지원기관</vt:lpstr>
      <vt:lpstr>1. 사회적경제의 발전과 중간지원기관</vt:lpstr>
      <vt:lpstr>2. 중간지원기관의 다양한 유형들</vt:lpstr>
      <vt:lpstr>2. 중간지원기관의 다양한 유형들</vt:lpstr>
      <vt:lpstr>2. 중간지원기관의 다양한 유형들</vt:lpstr>
      <vt:lpstr>3. 중간지원기관의 필요성 및 기능</vt:lpstr>
      <vt:lpstr>3. 중간지원기관의 필요성 및 기능</vt:lpstr>
      <vt:lpstr>슬라이드 234</vt:lpstr>
      <vt:lpstr>Activity. 뉴스 페이퍼 만들기 </vt:lpstr>
      <vt:lpstr>Activity. 뉴스 페이퍼 만들기 </vt:lpstr>
      <vt:lpstr>Activity. 뉴스 페이퍼 만들기 </vt:lpstr>
      <vt:lpstr>Activity. 뉴스 페이퍼 만들기 </vt:lpstr>
      <vt:lpstr>슬라이드 239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1. 중간지원기관 지원활동 사례</vt:lpstr>
      <vt:lpstr>슬라이드 258</vt:lpstr>
      <vt:lpstr>Week 5. Action Plan 수립 활동</vt:lpstr>
      <vt:lpstr>슬라이드 260</vt:lpstr>
      <vt:lpstr>슬라이드 261</vt:lpstr>
      <vt:lpstr>슬라이드 262</vt:lpstr>
      <vt:lpstr>Module 6. 사회적경제를 통한 사회책임조달제도</vt:lpstr>
      <vt:lpstr>학습목표 및 학습내용</vt:lpstr>
      <vt:lpstr>체크해봅시다.</vt:lpstr>
      <vt:lpstr>1. 공공조달의 개념과 특성</vt:lpstr>
      <vt:lpstr>1. 공공조달 제도의 의미</vt:lpstr>
      <vt:lpstr>1. 공공조달 제도의 의미</vt:lpstr>
      <vt:lpstr>2. 공공조달 제도의 특성</vt:lpstr>
      <vt:lpstr>2. 공공조달 제도의 특성</vt:lpstr>
      <vt:lpstr>3. 공공조달 계약제도의 종류</vt:lpstr>
      <vt:lpstr>3. 공공조달 계약제도의 종류</vt:lpstr>
      <vt:lpstr>Activity. 이야기해 봅시다.</vt:lpstr>
      <vt:lpstr>슬라이드 274</vt:lpstr>
      <vt:lpstr>1. 사회책임조달</vt:lpstr>
      <vt:lpstr>1. 사회책임조달</vt:lpstr>
      <vt:lpstr>1. 사회책임조달</vt:lpstr>
      <vt:lpstr>1. 사회책임조달</vt:lpstr>
      <vt:lpstr>1. 사회책임조달</vt:lpstr>
      <vt:lpstr>2. 사회적경제를 통한 사회책임조달</vt:lpstr>
      <vt:lpstr>2. 사회적경제를 통한 사회책임조달</vt:lpstr>
      <vt:lpstr>2. 사회적경제를 통한 사회책임조달</vt:lpstr>
      <vt:lpstr>2. 사회적경제를 통한 사회책임조달</vt:lpstr>
      <vt:lpstr>2. 사회적경제를 통한 사회책임조달</vt:lpstr>
      <vt:lpstr>Activity. 상상해 봅시다.</vt:lpstr>
      <vt:lpstr>3. 사회책임조달제도의 과제</vt:lpstr>
      <vt:lpstr>3. 사회책임조달제도의 과제</vt:lpstr>
      <vt:lpstr>3. 사회책임조달제도의 과제</vt:lpstr>
      <vt:lpstr>3. 사회책임조달제도의 과제</vt:lpstr>
      <vt:lpstr>좀 더 알아보기.</vt:lpstr>
      <vt:lpstr>좀 더 알아보기.</vt:lpstr>
      <vt:lpstr>슬라이드 292</vt:lpstr>
      <vt:lpstr>1. 공공시장 비즈니스 사례</vt:lpstr>
      <vt:lpstr>1. 공공시장 비즈니스 사례</vt:lpstr>
      <vt:lpstr>1. 공공시장 비즈니스 사례</vt:lpstr>
      <vt:lpstr>Activity. 이야기 해봅시다.</vt:lpstr>
      <vt:lpstr>슬라이드 297</vt:lpstr>
      <vt:lpstr>Week 6. Action Plan 수립 활동</vt:lpstr>
      <vt:lpstr>슬라이드 299</vt:lpstr>
      <vt:lpstr>슬라이드 300</vt:lpstr>
      <vt:lpstr>슬라이드 301</vt:lpstr>
      <vt:lpstr>Module 7. 공공시장 판로개척 지원</vt:lpstr>
      <vt:lpstr>학습목표 및 학습내용</vt:lpstr>
      <vt:lpstr>슬라이드 304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슬라이드 315</vt:lpstr>
      <vt:lpstr>1. 판로개척 단계별 프로세스</vt:lpstr>
      <vt:lpstr>슬라이드 317</vt:lpstr>
      <vt:lpstr>1. 문화서비스 사회적기업의 공공시장 사업개발(안)</vt:lpstr>
      <vt:lpstr>1. 문화서비스 사회적기업의 공공시장 사업개발(안)</vt:lpstr>
      <vt:lpstr>1. 문화서비스 사회적기업의 공공시장 사업개발(안)</vt:lpstr>
      <vt:lpstr>2. 청소서비스 사회적기업의 공공시장 사업개발(안)</vt:lpstr>
      <vt:lpstr>2. 청소서비스 사회적기업의 공공시장 사업개발(안)</vt:lpstr>
      <vt:lpstr>2. 청소서비스 사회적기업의 공공시장 사업개발(안)</vt:lpstr>
      <vt:lpstr>3. 급식서비스 사회적기업의 공공시장 사업개발(안)</vt:lpstr>
      <vt:lpstr>3. 급식서비스 사회적기업의 공공시장 사업개발(안)</vt:lpstr>
      <vt:lpstr>3. 급식서비스 사회적기업의 공공시장 사업개발(안)</vt:lpstr>
      <vt:lpstr>3. 급식서비스 사회적기업의 공공시장 사업개발(안)</vt:lpstr>
      <vt:lpstr>Activity. 이야기해봅시다.</vt:lpstr>
      <vt:lpstr>슬라이드 329</vt:lpstr>
      <vt:lpstr>Week 6. Action Plan 수립 활동</vt:lpstr>
      <vt:lpstr>슬라이드 331</vt:lpstr>
      <vt:lpstr>슬라이드 332</vt:lpstr>
      <vt:lpstr>슬라이드 333</vt:lpstr>
      <vt:lpstr>슬라이드 334</vt:lpstr>
    </vt:vector>
  </TitlesOfParts>
  <Company>사무실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June Lee</dc:creator>
  <cp:lastModifiedBy>서태영</cp:lastModifiedBy>
  <cp:revision>565</cp:revision>
  <cp:lastPrinted>2013-12-04T09:11:49Z</cp:lastPrinted>
  <dcterms:created xsi:type="dcterms:W3CDTF">2013-11-24T09:49:24Z</dcterms:created>
  <dcterms:modified xsi:type="dcterms:W3CDTF">2014-03-25T06:22:50Z</dcterms:modified>
</cp:coreProperties>
</file>