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2" r:id="rId14"/>
    <p:sldId id="269" r:id="rId15"/>
    <p:sldId id="270" r:id="rId16"/>
    <p:sldId id="274" r:id="rId17"/>
    <p:sldId id="273" r:id="rId18"/>
    <p:sldId id="276" r:id="rId19"/>
    <p:sldId id="277" r:id="rId20"/>
    <p:sldId id="278" r:id="rId21"/>
    <p:sldId id="279" r:id="rId22"/>
    <p:sldId id="275" r:id="rId23"/>
    <p:sldId id="280" r:id="rId24"/>
    <p:sldId id="281" r:id="rId2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2" autoAdjust="0"/>
    <p:restoredTop sz="94660"/>
  </p:normalViewPr>
  <p:slideViewPr>
    <p:cSldViewPr showGuides="1">
      <p:cViewPr varScale="1">
        <p:scale>
          <a:sx n="90" d="100"/>
          <a:sy n="90" d="100"/>
        </p:scale>
        <p:origin x="-144" y="-108"/>
      </p:cViewPr>
      <p:guideLst>
        <p:guide orient="horz" pos="2160"/>
        <p:guide pos="6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4943-6385-4E55-8841-1F7417F64D03}" type="datetimeFigureOut">
              <a:rPr lang="ko-KR" altLang="en-US" smtClean="0"/>
              <a:pPr/>
              <a:t>2014-03-22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881DF-DBC9-43EF-98C2-EBC40F97B5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2013\2013_&#49436;&#50872;&#49884;&#49324;&#54924;&#51201;&#44221;&#51228;&#51204;&#47928;&#44032;&#44368;&#50977;&#44284;&#51221;\&#9733;&#52572;&#51333;&#48372;&#44256;\&#49328;&#52636;&#47932;\01.%20&#51473;&#44036;&#51648;&#50896;\01.%20&#44053;&#51032;&#50504;\09%20-%20Birthday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2852936"/>
            <a:ext cx="990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공공시장 비즈니스 사례</a:t>
            </a:r>
            <a:r>
              <a:rPr lang="en-US" altLang="ko-KR" sz="4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sz="4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7" name="09 - Birthd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0488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2. </a:t>
            </a:r>
            <a:r>
              <a:rPr lang="ko-KR" altLang="en-US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중증장애인 고용 칫솔 제조 </a:t>
            </a:r>
            <a:r>
              <a:rPr lang="ko-KR" altLang="en-US" sz="44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</a:t>
            </a:r>
            <a:endParaRPr lang="ko-KR" altLang="en-US" sz="4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2000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3175"/>
            <a:ext cx="9920288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400" dirty="0" err="1" smtClean="0">
                <a:latin typeface="서울남산체 B" pitchFamily="18" charset="-127"/>
                <a:ea typeface="서울남산체 B" pitchFamily="18" charset="-127"/>
              </a:rPr>
              <a:t>핸인핸</a:t>
            </a:r>
            <a:endParaRPr lang="ko-KR" altLang="en-US" sz="44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200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" name="그림 1" descr="핸인핸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8000" y="2060848"/>
            <a:ext cx="6350000" cy="356870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0" y="40466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핸인핸은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군부대 및 공기업의 입찰 계약에 성공을 거둔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980728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중증장애인 일자리 창출 </a:t>
            </a:r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사회적기업입니다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9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1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" name="그림 2" descr="핸인핸원장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504" y="836712"/>
            <a:ext cx="3810000" cy="294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직사각형 3"/>
          <p:cNvSpPr/>
          <p:nvPr/>
        </p:nvSpPr>
        <p:spPr>
          <a:xfrm>
            <a:off x="4520952" y="908720"/>
            <a:ext cx="5385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1999</a:t>
            </a:r>
            <a:r>
              <a:rPr lang="ko-KR" altLang="en-US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년 </a:t>
            </a:r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칫솔사업을 근간으로</a:t>
            </a:r>
            <a:endParaRPr lang="en-US" altLang="ko-KR" sz="24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indent="987425"/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직업재활시설로 등록</a:t>
            </a:r>
            <a:endParaRPr lang="ko-KR" altLang="en-US" sz="2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0952" y="1988840"/>
            <a:ext cx="5385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2007</a:t>
            </a:r>
            <a:r>
              <a:rPr lang="ko-KR" altLang="en-US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년 </a:t>
            </a:r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세탁사업에도 뛰어들어</a:t>
            </a:r>
            <a:endParaRPr lang="en-US" altLang="ko-KR" sz="24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indent="987425"/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병원</a:t>
            </a:r>
            <a:r>
              <a:rPr lang="en-US" altLang="ko-KR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호텔과 연계해 </a:t>
            </a:r>
            <a:endParaRPr lang="en-US" altLang="ko-KR" sz="24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indent="987425"/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세탁서비스 대행</a:t>
            </a:r>
            <a:endParaRPr lang="ko-KR" altLang="en-US" sz="2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520952" y="3212976"/>
            <a:ext cx="5385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2009</a:t>
            </a:r>
            <a:r>
              <a:rPr lang="ko-KR" altLang="en-US" sz="2400" b="1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년 </a:t>
            </a:r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재생카트리지사업에도 진출해</a:t>
            </a:r>
            <a:endParaRPr lang="en-US" altLang="ko-KR" sz="24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indent="987425"/>
            <a:r>
              <a:rPr lang="ko-KR" altLang="en-US" sz="2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점진적으로 성장을 거듭</a:t>
            </a:r>
            <a:endParaRPr lang="ko-KR" altLang="en-US" sz="2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5013176"/>
            <a:ext cx="990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중증장애인 일자리 창출이라는 쉽지 않은 미션을 가진</a:t>
            </a:r>
            <a:endParaRPr lang="en-US" altLang="ko-KR" sz="28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핸인핸이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공기업 입찰에 성공할 수 있었던 비결은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?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1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핸인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906000" cy="5572125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4"/>
          </a:solidFill>
        </p:grpSpPr>
        <p:sp>
          <p:nvSpPr>
            <p:cNvPr id="7" name="직사각형 6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0" y="260648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첫째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일반업체와 버금가는 생산능력 구축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철저한 사후관리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4"/>
          </a:solidFill>
        </p:grpSpPr>
        <p:sp>
          <p:nvSpPr>
            <p:cNvPr id="4" name="직사각형 3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직사각형 7"/>
          <p:cNvSpPr/>
          <p:nvPr/>
        </p:nvSpPr>
        <p:spPr>
          <a:xfrm>
            <a:off x="0" y="260648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둘째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사회적기업육성법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외에도 장애인 관련 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근거법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활용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032" y="1772816"/>
            <a:ext cx="414915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그림 9" descr="핸인핸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6496" y="1196752"/>
            <a:ext cx="4756492" cy="2880320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13" name="Picture 25" descr="ㄷ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45" r="15446" b="7674"/>
          <a:stretch>
            <a:fillRect/>
          </a:stretch>
        </p:blipFill>
        <p:spPr bwMode="auto">
          <a:xfrm>
            <a:off x="5346949" y="3292597"/>
            <a:ext cx="4557464" cy="356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53640926-AAD7-44D8-BBD7-CCE9431645EC}">
              <a14:shadowObscured xmlns:a14="http://schemas.microsoft.com/office/drawing/2010/main" xmlns="" val="1"/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4953000" y="3796653"/>
            <a:ext cx="473538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0"/>
            <a:r>
              <a:rPr lang="ko-KR" altLang="en-US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공공기관의 우선구매</a:t>
            </a:r>
            <a:r>
              <a:rPr lang="en-US" altLang="ko-KR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중증장애인생산품우선구매특별법 제</a:t>
            </a:r>
            <a:r>
              <a:rPr lang="en-US" altLang="ko-KR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7</a:t>
            </a:r>
            <a:r>
              <a:rPr lang="ko-KR" altLang="en-US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조</a:t>
            </a:r>
            <a:r>
              <a:rPr lang="en-US" altLang="ko-KR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시행령 제</a:t>
            </a:r>
            <a:r>
              <a:rPr lang="en-US" altLang="ko-KR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10</a:t>
            </a:r>
            <a:r>
              <a:rPr lang="ko-KR" altLang="en-US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조</a:t>
            </a:r>
            <a:r>
              <a:rPr lang="en-US" altLang="ko-KR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)</a:t>
            </a:r>
          </a:p>
          <a:p>
            <a:pPr latinLnBrk="0"/>
            <a:endParaRPr lang="en-US" altLang="ko-KR" sz="1600" dirty="0" smtClean="0">
              <a:solidFill>
                <a:prstClr val="black"/>
              </a:solidFill>
              <a:latin typeface="서울남산체 B" pitchFamily="18" charset="-127"/>
              <a:ea typeface="서울남산체 B" pitchFamily="18" charset="-127"/>
              <a:cs typeface="나눔고딕" charset="0"/>
            </a:endParaRPr>
          </a:p>
          <a:p>
            <a:pPr latinLnBrk="0"/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공공기관은 중증장애인 제품 및 서비스에 대한 품목과 관계없이 총 구매액의 </a:t>
            </a:r>
            <a:r>
              <a:rPr lang="en-US" altLang="ko-KR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1%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이상을 우선 구매하도록 되어 있으며 </a:t>
            </a:r>
            <a:r>
              <a:rPr lang="ko-KR" altLang="en-US" sz="1600" dirty="0" err="1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기관평가시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 중증장애인생산품 구매실적을 반드시 포함하도록 되어 있습니다</a:t>
            </a:r>
            <a:r>
              <a:rPr lang="en-US" altLang="ko-KR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.</a:t>
            </a:r>
          </a:p>
          <a:p>
            <a:pPr latinLnBrk="0"/>
            <a:endParaRPr lang="en-US" altLang="ko-KR" sz="1600" dirty="0" smtClean="0">
              <a:solidFill>
                <a:prstClr val="black"/>
              </a:solidFill>
              <a:latin typeface="서울남산체 B" pitchFamily="18" charset="-127"/>
              <a:ea typeface="서울남산체 B" pitchFamily="18" charset="-127"/>
              <a:cs typeface="나눔고딕" charset="0"/>
            </a:endParaRPr>
          </a:p>
          <a:p>
            <a:pPr marL="2151063" indent="-2151063" latinLnBrk="0"/>
            <a:r>
              <a:rPr lang="ko-KR" altLang="en-US" sz="1600" dirty="0" smtClean="0">
                <a:solidFill>
                  <a:schemeClr val="tx2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우선구매 적용 대상 기관</a:t>
            </a:r>
            <a:r>
              <a:rPr lang="en-US" altLang="ko-KR" sz="1600" dirty="0" smtClean="0">
                <a:solidFill>
                  <a:schemeClr val="tx2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: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국가기관</a:t>
            </a:r>
            <a:r>
              <a:rPr lang="en-US" altLang="ko-KR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지방자치단체</a:t>
            </a:r>
            <a:r>
              <a:rPr lang="en-US" altLang="ko-KR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교육청</a:t>
            </a:r>
            <a:r>
              <a:rPr lang="en-US" altLang="ko-KR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B" pitchFamily="18" charset="-127"/>
                <a:ea typeface="서울남산체 B" pitchFamily="18" charset="-127"/>
                <a:cs typeface="나눔고딕" charset="0"/>
              </a:rPr>
              <a:t>공기업 등</a:t>
            </a:r>
            <a:endParaRPr lang="ko-KR" altLang="en-US" sz="1600" dirty="0">
              <a:solidFill>
                <a:prstClr val="black"/>
              </a:solidFill>
              <a:latin typeface="서울남산체 B" pitchFamily="18" charset="-127"/>
              <a:ea typeface="서울남산체 B" pitchFamily="18" charset="-127"/>
              <a:cs typeface="나눔고딕" charset="0"/>
            </a:endParaRPr>
          </a:p>
        </p:txBody>
      </p:sp>
    </p:spTree>
  </p:cSld>
  <p:clrMapOvr>
    <a:masterClrMapping/>
  </p:clrMapOvr>
  <p:transition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4"/>
          </a:solidFill>
        </p:grpSpPr>
        <p:sp>
          <p:nvSpPr>
            <p:cNvPr id="4" name="직사각형 3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직사각형 7"/>
          <p:cNvSpPr/>
          <p:nvPr/>
        </p:nvSpPr>
        <p:spPr>
          <a:xfrm>
            <a:off x="0" y="260648"/>
            <a:ext cx="990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0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셋째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나라장터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입찰정보 사이트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,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공공기관 홈페이지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 latinLnBrk="0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입찰정보 수시 검색 후 업체의 생산능력과 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성장도에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맞춰 입찰준비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528" y="1484784"/>
            <a:ext cx="8712968" cy="5157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8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4"/>
          </a:solidFill>
        </p:grpSpPr>
        <p:sp>
          <p:nvSpPr>
            <p:cNvPr id="3" name="직사각형 2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1160748"/>
            <a:ext cx="801478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0" y="260648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0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넷째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공공기관 시장에 진입할 수 있는 적절한 아이템 개발 노력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2360712" y="4437112"/>
            <a:ext cx="7200800" cy="1944216"/>
          </a:xfrm>
          <a:prstGeom prst="wedgeRoundRectCallout">
            <a:avLst>
              <a:gd name="adj1" fmla="val 30762"/>
              <a:gd name="adj2" fmla="val 60898"/>
              <a:gd name="adj3" fmla="val 16667"/>
            </a:avLst>
          </a:prstGeom>
          <a:solidFill>
            <a:schemeClr val="bg1">
              <a:lumMod val="85000"/>
            </a:schemeClr>
          </a:solidFill>
          <a:ln w="76200">
            <a:solidFill>
              <a:schemeClr val="bg1">
                <a:lumMod val="65000"/>
              </a:schemeClr>
            </a:solidFill>
          </a:ln>
          <a:scene3d>
            <a:camera prst="perspectiveBelow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504728" y="4581128"/>
            <a:ext cx="7056784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0"/>
            <a:r>
              <a:rPr lang="ko-KR" altLang="en-US" sz="1900" dirty="0" err="1" smtClean="0">
                <a:latin typeface="서울남산체 B" pitchFamily="18" charset="-127"/>
                <a:ea typeface="서울남산체 B" pitchFamily="18" charset="-127"/>
              </a:rPr>
              <a:t>핸인핸은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2009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년 </a:t>
            </a:r>
            <a:r>
              <a:rPr lang="ko-KR" altLang="en-US" sz="1900" dirty="0" err="1" smtClean="0">
                <a:latin typeface="서울남산체 B" pitchFamily="18" charset="-127"/>
                <a:ea typeface="서울남산체 B" pitchFamily="18" charset="-127"/>
              </a:rPr>
              <a:t>부터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 카트리지 사업을 시작했는데 공공시장의 </a:t>
            </a:r>
            <a:r>
              <a:rPr lang="ko-KR" altLang="en-US" sz="1900" dirty="0" err="1" smtClean="0">
                <a:latin typeface="서울남산체 B" pitchFamily="18" charset="-127"/>
                <a:ea typeface="서울남산체 B" pitchFamily="18" charset="-127"/>
              </a:rPr>
              <a:t>타겟으로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 적절한 아이템이라고 판단했다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. 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거기에 친환경 사업이라는 점까지 감안하였다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. </a:t>
            </a:r>
          </a:p>
          <a:p>
            <a:pPr latinLnBrk="0"/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신규 사업의 개척을 위해 관련 기술자 및 영업전문가 등을 영입하였고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급기야 사업 시작 후 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3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년 만에 초기 매출의 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10</a:t>
            </a:r>
            <a:r>
              <a:rPr lang="ko-KR" altLang="en-US" sz="1900" dirty="0" smtClean="0">
                <a:latin typeface="서울남산체 B" pitchFamily="18" charset="-127"/>
                <a:ea typeface="서울남산체 B" pitchFamily="18" charset="-127"/>
              </a:rPr>
              <a:t>배에 도달하였다</a:t>
            </a:r>
            <a:r>
              <a:rPr lang="en-US" altLang="ko-KR" sz="19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</p:spTree>
  </p:cSld>
  <p:clrMapOvr>
    <a:masterClrMapping/>
  </p:clrMapOvr>
  <p:transition advClick="0" advTm="19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3. </a:t>
            </a:r>
            <a:r>
              <a:rPr lang="ko-KR" altLang="en-US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중고컴퓨터 재생 </a:t>
            </a:r>
            <a:r>
              <a:rPr lang="ko-KR" altLang="en-US" sz="44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</a:t>
            </a:r>
            <a:endParaRPr lang="ko-KR" altLang="en-US" sz="4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2000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3175"/>
            <a:ext cx="9920288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400" dirty="0" smtClean="0">
                <a:latin typeface="서울남산체 B" pitchFamily="18" charset="-127"/>
                <a:ea typeface="서울남산체 B" pitchFamily="18" charset="-127"/>
              </a:rPr>
              <a:t>㈜ 한국컴퓨터재생센터</a:t>
            </a:r>
            <a:r>
              <a:rPr lang="en-US" altLang="ko-KR" sz="4400" dirty="0" smtClean="0">
                <a:latin typeface="서울남산체 B" pitchFamily="18" charset="-127"/>
                <a:ea typeface="서울남산체 B" pitchFamily="18" charset="-127"/>
              </a:rPr>
              <a:t>(KCR)</a:t>
            </a:r>
            <a:endParaRPr lang="ko-KR" altLang="en-US" sz="44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2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1. </a:t>
            </a:r>
            <a:r>
              <a:rPr lang="ko-KR" altLang="en-US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청소 </a:t>
            </a:r>
            <a:r>
              <a:rPr lang="ko-KR" altLang="en-US" sz="44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사회적기업의</a:t>
            </a:r>
            <a:r>
              <a:rPr lang="ko-KR" altLang="en-US" sz="44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공공시장 비즈니스</a:t>
            </a:r>
            <a:endParaRPr lang="ko-KR" altLang="en-US" sz="44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spd="med" advClick="0" advTm="2000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40466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2008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년 설립된 한국컴퓨터재생센터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(KCR)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는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980728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컴퓨터를 재활용하여 재생해내는 </a:t>
            </a:r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사회적기업입니다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" name="그림 4" descr="k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6936" y="1916832"/>
            <a:ext cx="5044504" cy="37833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6" name="직사각형 5"/>
          <p:cNvSpPr/>
          <p:nvPr/>
        </p:nvSpPr>
        <p:spPr>
          <a:xfrm>
            <a:off x="704528" y="2780928"/>
            <a:ext cx="5313040" cy="2602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KCR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은 중고컴퓨터를 수거하여</a:t>
            </a:r>
            <a:endParaRPr lang="en-US" altLang="ko-KR" sz="28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클리닝하고 정비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업그레이드 하여</a:t>
            </a: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재사용이 가능한 재생컴퓨터로</a:t>
            </a:r>
            <a:endParaRPr lang="en-US" altLang="ko-KR" sz="28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만들어냅니다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</p:spTree>
  </p:cSld>
  <p:clrMapOvr>
    <a:masterClrMapping/>
  </p:clrMapOvr>
  <p:transition advClick="0" advTm="13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" name="그림 3" descr="kcr구자덕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4120" y="1988840"/>
            <a:ext cx="4937760" cy="3502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직사각형 4"/>
          <p:cNvSpPr/>
          <p:nvPr/>
        </p:nvSpPr>
        <p:spPr>
          <a:xfrm>
            <a:off x="0" y="169476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사회적기업으로서의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가치와 미션만을 보고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745540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공공기관이나 대기업들이 문을 활짝 열어주지 않는 것이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32160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오늘날의 현실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5589240"/>
            <a:ext cx="990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KCR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은 어떻게 공공 비즈니스 환경에서 </a:t>
            </a:r>
            <a:endParaRPr lang="en-US" altLang="ko-KR" sz="28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경쟁력을 갖고 성장해 나가는 것일까요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?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1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13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5"/>
          </a:solidFill>
        </p:grpSpPr>
        <p:sp>
          <p:nvSpPr>
            <p:cNvPr id="3" name="직사각형 2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376238"/>
            <a:ext cx="958215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0" y="2276872"/>
            <a:ext cx="9906000" cy="523220"/>
          </a:xfrm>
          <a:prstGeom prst="rect">
            <a:avLst/>
          </a:prstGeom>
          <a:solidFill>
            <a:srgbClr val="4BACC6">
              <a:alpha val="7686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무엇보다도 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KCR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은 공공기관의 구체적인 니즈에 주목합니다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8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4325"/>
            <a:ext cx="67056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직사각형 1"/>
          <p:cNvSpPr/>
          <p:nvPr/>
        </p:nvSpPr>
        <p:spPr>
          <a:xfrm>
            <a:off x="0" y="836712"/>
            <a:ext cx="9906000" cy="1384995"/>
          </a:xfrm>
          <a:prstGeom prst="rect">
            <a:avLst/>
          </a:prstGeom>
          <a:solidFill>
            <a:srgbClr val="4BACC6">
              <a:alpha val="7686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KCR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은 컴퓨터 재생산 및 유지보수 사업을 진행하면서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기업이나 공공기관에서 데이터 삭제에 대한 요구가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많다는 것에 주목하였고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  <a:solidFill>
            <a:schemeClr val="accent5"/>
          </a:solidFill>
        </p:grpSpPr>
        <p:sp>
          <p:nvSpPr>
            <p:cNvPr id="5" name="직사각형 4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0" y="4869160"/>
            <a:ext cx="9906000" cy="954107"/>
          </a:xfrm>
          <a:prstGeom prst="rect">
            <a:avLst/>
          </a:prstGeom>
          <a:solidFill>
            <a:srgbClr val="4BACC6">
              <a:alpha val="7686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컴퓨터 데이터 삭제 및 정비 용역을 차별화된 서비스로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제시하면서 공공시장에서 경쟁우위를 점하였습니다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Tm="1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24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3175"/>
            <a:ext cx="9920288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직사각형 13"/>
          <p:cNvSpPr/>
          <p:nvPr/>
        </p:nvSpPr>
        <p:spPr>
          <a:xfrm>
            <a:off x="0" y="2852936"/>
            <a:ext cx="990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400" dirty="0" smtClean="0">
                <a:latin typeface="서울남산체 B" pitchFamily="18" charset="-127"/>
                <a:ea typeface="서울남산체 B" pitchFamily="18" charset="-127"/>
              </a:rPr>
              <a:t>㈜ 함께 일하는 세상</a:t>
            </a:r>
            <a:endParaRPr lang="ko-KR" altLang="en-US" sz="44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spd="med" advClick="0" advTm="2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76470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함세상은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2002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년 대표와 직원 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4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명으로 시작했습니다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556792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초기에는 경영상의 어려움이 컸습니다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2348880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높은 기술력을 갖지 못했고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마땅한 판로도 없었습니다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3167390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청소 </a:t>
            </a:r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사회적기업을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통해</a:t>
            </a:r>
            <a:endParaRPr lang="ko-KR" altLang="en-US" sz="2800" dirty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3933056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근로빈곤층의 안정적인 일자리를 창출하겠다는 </a:t>
            </a:r>
            <a:endParaRPr lang="en-US" altLang="ko-KR" sz="2800" dirty="0" smtClean="0">
              <a:solidFill>
                <a:schemeClr val="bg1"/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472514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야심찬</a:t>
            </a:r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 목표를 세웠지만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,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0" y="5589240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시장은 호락하지 않았습니다</a:t>
            </a:r>
            <a:r>
              <a:rPr lang="en-US" altLang="ko-KR" sz="2800" dirty="0" smtClean="0">
                <a:solidFill>
                  <a:schemeClr val="bg1"/>
                </a:solidFill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</p:spTree>
  </p:cSld>
  <p:clrMapOvr>
    <a:masterClrMapping/>
  </p:clrMapOvr>
  <p:transition advClick="0" advTm="1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함세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1000" y="2204864"/>
            <a:ext cx="6604000" cy="43815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직사각형 2"/>
          <p:cNvSpPr/>
          <p:nvPr/>
        </p:nvSpPr>
        <p:spPr>
          <a:xfrm>
            <a:off x="0" y="188640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하지만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, 10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여년의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경험 속에서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836712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함세상은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사회적기업으로서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1484784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공공시장 비즈니스에서 성과를 올리고 있습니다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</p:grpSpPr>
        <p:sp>
          <p:nvSpPr>
            <p:cNvPr id="6" name="직사각형 5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</p:grpSpPr>
        <p:sp>
          <p:nvSpPr>
            <p:cNvPr id="6" name="직사각형 5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0" y="404664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첫째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직원들에게 청소에 대한 전문성을 갖추도록 했습니다</a:t>
            </a:r>
            <a:r>
              <a:rPr lang="en-US" altLang="ko-KR" sz="28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0" y="1196752"/>
            <a:ext cx="9906000" cy="5110408"/>
            <a:chOff x="0" y="1196752"/>
            <a:chExt cx="9906000" cy="5110408"/>
          </a:xfrm>
        </p:grpSpPr>
        <p:grpSp>
          <p:nvGrpSpPr>
            <p:cNvPr id="4" name="그룹 3"/>
            <p:cNvGrpSpPr/>
            <p:nvPr/>
          </p:nvGrpSpPr>
          <p:grpSpPr>
            <a:xfrm>
              <a:off x="1712640" y="1196752"/>
              <a:ext cx="7056784" cy="5110408"/>
              <a:chOff x="1784648" y="982888"/>
              <a:chExt cx="7056784" cy="5110408"/>
            </a:xfrm>
          </p:grpSpPr>
          <p:pic>
            <p:nvPicPr>
              <p:cNvPr id="2" name="그림 1" descr="함세상_교육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672" y="982888"/>
                <a:ext cx="6192688" cy="4892224"/>
              </a:xfrm>
              <a:prstGeom prst="rect">
                <a:avLst/>
              </a:prstGeom>
            </p:spPr>
          </p:pic>
          <p:sp>
            <p:nvSpPr>
              <p:cNvPr id="3" name="직사각형 2"/>
              <p:cNvSpPr/>
              <p:nvPr/>
            </p:nvSpPr>
            <p:spPr>
              <a:xfrm>
                <a:off x="1784648" y="5157192"/>
                <a:ext cx="7056784" cy="9361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" name="직사각형 10"/>
            <p:cNvSpPr/>
            <p:nvPr/>
          </p:nvSpPr>
          <p:spPr>
            <a:xfrm>
              <a:off x="0" y="5334307"/>
              <a:ext cx="9906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  <a:sym typeface="Wingdings 3"/>
                </a:rPr>
                <a:t></a:t>
              </a:r>
              <a:endParaRPr lang="en-US" altLang="ko-KR" dirty="0" smtClean="0">
                <a:solidFill>
                  <a:schemeClr val="accent3">
                    <a:lumMod val="50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  <a:p>
              <a:pPr algn="ctr"/>
              <a:r>
                <a:rPr lang="ko-KR" altLang="en-US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직원들을 대상으로 </a:t>
              </a:r>
              <a:r>
                <a:rPr lang="en-US" altLang="ko-KR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‘</a:t>
              </a:r>
              <a:r>
                <a:rPr lang="ko-KR" altLang="en-US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위생환경관리사양성과정</a:t>
              </a:r>
              <a:r>
                <a:rPr lang="en-US" altLang="ko-KR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’</a:t>
              </a:r>
              <a:r>
                <a:rPr lang="ko-KR" altLang="en-US" dirty="0" smtClean="0">
                  <a:solidFill>
                    <a:schemeClr val="accent3">
                      <a:lumMod val="50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이라는 프로그램 운영</a:t>
              </a:r>
              <a:endParaRPr lang="en-US" altLang="ko-KR" dirty="0" smtClean="0">
                <a:solidFill>
                  <a:schemeClr val="accent3">
                    <a:lumMod val="50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</p:grpSpPr>
        <p:sp>
          <p:nvSpPr>
            <p:cNvPr id="3" name="직사각형 2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0" y="404664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둘째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err="1" smtClean="0">
                <a:latin typeface="서울남산체 B" pitchFamily="18" charset="-127"/>
                <a:ea typeface="서울남산체 B" pitchFamily="18" charset="-127"/>
              </a:rPr>
              <a:t>청소업의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 고급화 전략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256584" y="2103239"/>
            <a:ext cx="4520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식물성 세제 사용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256584" y="2564904"/>
            <a:ext cx="4520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물 사용 최소화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56584" y="1537628"/>
            <a:ext cx="452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① 친환경 청소서비스 상품화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4566" y="3140968"/>
            <a:ext cx="4632970" cy="2778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472" y="1196752"/>
            <a:ext cx="516441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직사각형 15"/>
          <p:cNvSpPr/>
          <p:nvPr/>
        </p:nvSpPr>
        <p:spPr>
          <a:xfrm>
            <a:off x="432048" y="5290755"/>
            <a:ext cx="4520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고객에 대한 책임감 ↑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32048" y="5752420"/>
            <a:ext cx="4520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서비스의 질 ↑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32048" y="4725144"/>
            <a:ext cx="4520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② 고객만족도 향상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3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사각형 설명선 10"/>
          <p:cNvSpPr/>
          <p:nvPr/>
        </p:nvSpPr>
        <p:spPr>
          <a:xfrm>
            <a:off x="2288704" y="4437112"/>
            <a:ext cx="7200800" cy="1944216"/>
          </a:xfrm>
          <a:prstGeom prst="wedgeRoundRectCallout">
            <a:avLst>
              <a:gd name="adj1" fmla="val 30762"/>
              <a:gd name="adj2" fmla="val 60898"/>
              <a:gd name="adj3" fmla="val 16667"/>
            </a:avLst>
          </a:prstGeom>
          <a:solidFill>
            <a:schemeClr val="bg1">
              <a:lumMod val="85000"/>
            </a:schemeClr>
          </a:solidFill>
          <a:ln w="76200">
            <a:solidFill>
              <a:schemeClr val="bg1">
                <a:lumMod val="65000"/>
              </a:schemeClr>
            </a:solidFill>
          </a:ln>
          <a:scene3d>
            <a:camera prst="perspectiveBelow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</p:grpSpPr>
        <p:sp>
          <p:nvSpPr>
            <p:cNvPr id="3" name="직사각형 2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0" y="260648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셋째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공공시장 진입을 위한 전략적 노력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8" name="그림 7" descr="함세상_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504" y="1124744"/>
            <a:ext cx="4762500" cy="300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Below"/>
            <a:lightRig rig="threePt" dir="t"/>
          </a:scene3d>
        </p:spPr>
      </p:pic>
      <p:sp>
        <p:nvSpPr>
          <p:cNvPr id="9" name="직사각형 8"/>
          <p:cNvSpPr/>
          <p:nvPr/>
        </p:nvSpPr>
        <p:spPr>
          <a:xfrm>
            <a:off x="488504" y="2564904"/>
            <a:ext cx="9217024" cy="1136145"/>
          </a:xfrm>
          <a:prstGeom prst="rect">
            <a:avLst/>
          </a:prstGeom>
          <a:solidFill>
            <a:srgbClr val="FFFFFF">
              <a:alpha val="78824"/>
            </a:srgbClr>
          </a:solidFill>
        </p:spPr>
        <p:txBody>
          <a:bodyPr wrap="square">
            <a:spAutoFit/>
          </a:bodyPr>
          <a:lstStyle/>
          <a:p>
            <a:pPr algn="r"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계약</a:t>
            </a: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  <a:sym typeface="Wingdings 2"/>
              </a:rPr>
              <a:t>구매 담당자의 계약의지를 이끌어내기 위해서 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  <a:sym typeface="Wingdings 2"/>
            </a:endParaRPr>
          </a:p>
          <a:p>
            <a:pPr algn="r"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  <a:sym typeface="Wingdings 2"/>
              </a:rPr>
              <a:t>다양한 근거법령과 자료를 제시하여 설득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76736" y="4581128"/>
            <a:ext cx="676875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0"/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최근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함세상은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한 구청에서 진행된 청소용역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사회적기업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제한 경쟁 입찰에 성공하였는데</a:t>
            </a:r>
            <a:r>
              <a:rPr lang="en-US" altLang="ko-KR" sz="20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함세상은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이 입찰을 준비하면서 계약 담당자에게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사회적기업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위탁을 하기 위한 근거 법률을 찾아주고</a:t>
            </a:r>
            <a:r>
              <a:rPr lang="en-US" altLang="ko-KR" sz="20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타 지역의 협상 계약사례 및 관련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근거법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등의 관련 자료를 제공해주면서 </a:t>
            </a:r>
            <a:r>
              <a:rPr lang="ko-KR" altLang="en-US" sz="2000" dirty="0" err="1" smtClean="0">
                <a:latin typeface="서울남산체 B" pitchFamily="18" charset="-127"/>
                <a:ea typeface="서울남산체 B" pitchFamily="18" charset="-127"/>
              </a:rPr>
              <a:t>지자체의</a:t>
            </a:r>
            <a:r>
              <a:rPr lang="ko-KR" altLang="en-US" sz="2000" dirty="0" smtClean="0">
                <a:latin typeface="서울남산체 B" pitchFamily="18" charset="-127"/>
                <a:ea typeface="서울남산체 B" pitchFamily="18" charset="-127"/>
              </a:rPr>
              <a:t> 의지를 이끌어냈다</a:t>
            </a:r>
            <a:r>
              <a:rPr lang="en-US" altLang="ko-KR" sz="2000" dirty="0" smtClean="0">
                <a:latin typeface="서울남산체 B" pitchFamily="18" charset="-127"/>
                <a:ea typeface="서울남산체 B" pitchFamily="18" charset="-127"/>
              </a:rPr>
              <a:t>. </a:t>
            </a:r>
          </a:p>
        </p:txBody>
      </p:sp>
    </p:spTree>
  </p:cSld>
  <p:clrMapOvr>
    <a:masterClrMapping/>
  </p:clrMapOvr>
  <p:transition advClick="0" advTm="2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0"/>
            <a:ext cx="9906000" cy="6884624"/>
            <a:chOff x="0" y="0"/>
            <a:chExt cx="9906000" cy="6884624"/>
          </a:xfrm>
        </p:grpSpPr>
        <p:sp>
          <p:nvSpPr>
            <p:cNvPr id="3" name="직사각형 2"/>
            <p:cNvSpPr/>
            <p:nvPr/>
          </p:nvSpPr>
          <p:spPr>
            <a:xfrm>
              <a:off x="0" y="0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0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0" y="6812281"/>
              <a:ext cx="9906000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9860281" y="44624"/>
              <a:ext cx="45719" cy="684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0" y="260648"/>
            <a:ext cx="990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넷째</a:t>
            </a:r>
            <a:r>
              <a:rPr lang="en-US" altLang="ko-KR" sz="3600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800" dirty="0" smtClean="0">
                <a:latin typeface="서울남산체 B" pitchFamily="18" charset="-127"/>
                <a:ea typeface="서울남산체 B" pitchFamily="18" charset="-127"/>
              </a:rPr>
              <a:t>빠르게 대응할 수 있는 정보수집 능력 </a:t>
            </a:r>
            <a:endParaRPr lang="en-US" altLang="ko-KR" sz="2800" dirty="0" smtClean="0"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8" name="그림 7" descr="이철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7176" y="1484784"/>
            <a:ext cx="3175000" cy="476250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44488" y="1772816"/>
            <a:ext cx="750438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기업이 생산하는 상품이나 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서비스 관련 예산 집행 내용과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규모</a:t>
            </a:r>
            <a:r>
              <a:rPr lang="en-US" altLang="ko-KR" sz="2400" dirty="0" smtClean="0">
                <a:latin typeface="서울남산체 B" pitchFamily="18" charset="-127"/>
                <a:ea typeface="서울남산체 B" pitchFamily="18" charset="-127"/>
              </a:rPr>
              <a:t>, </a:t>
            </a: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담당자까지 확인하고</a:t>
            </a:r>
            <a:r>
              <a:rPr lang="en-US" altLang="ko-KR" sz="2400" dirty="0" smtClean="0">
                <a:latin typeface="서울남산체 B" pitchFamily="18" charset="-127"/>
                <a:ea typeface="서울남산체 B" pitchFamily="18" charset="-127"/>
              </a:rPr>
              <a:t>,</a:t>
            </a:r>
          </a:p>
          <a:p>
            <a:pPr latinLnBrk="0">
              <a:lnSpc>
                <a:spcPct val="150000"/>
              </a:lnSpc>
            </a:pPr>
            <a:r>
              <a:rPr lang="ko-KR" altLang="en-US" sz="2400" dirty="0" err="1" smtClean="0">
                <a:latin typeface="서울남산체 B" pitchFamily="18" charset="-127"/>
                <a:ea typeface="서울남산체 B" pitchFamily="18" charset="-127"/>
              </a:rPr>
              <a:t>지자체</a:t>
            </a: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 홈페이지나 입찰관련 사이트에 방문하여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입찰 참가리스트를 선정하고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그에 따른 </a:t>
            </a:r>
            <a:r>
              <a:rPr lang="ko-KR" altLang="en-US" sz="3200" b="1" dirty="0" smtClean="0">
                <a:solidFill>
                  <a:schemeClr val="accent5">
                    <a:lumMod val="7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맞춤형 입찰 준비</a:t>
            </a: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를 하는 것도 </a:t>
            </a:r>
            <a:endParaRPr lang="en-US" altLang="ko-KR" sz="2400" dirty="0" smtClean="0">
              <a:latin typeface="서울남산체 B" pitchFamily="18" charset="-127"/>
              <a:ea typeface="서울남산체 B" pitchFamily="18" charset="-127"/>
            </a:endParaRPr>
          </a:p>
          <a:p>
            <a:pPr latinLnBrk="0">
              <a:lnSpc>
                <a:spcPct val="150000"/>
              </a:lnSpc>
            </a:pPr>
            <a:r>
              <a:rPr lang="ko-KR" altLang="en-US" sz="2400" dirty="0" smtClean="0">
                <a:latin typeface="서울남산체 B" pitchFamily="18" charset="-127"/>
                <a:ea typeface="서울남산체 B" pitchFamily="18" charset="-127"/>
              </a:rPr>
              <a:t>계약을 성공적으로 이끄는 비결이었습니다</a:t>
            </a:r>
            <a:r>
              <a:rPr lang="en-US" altLang="ko-KR" sz="2400" dirty="0" smtClean="0">
                <a:latin typeface="서울남산체 B" pitchFamily="18" charset="-127"/>
                <a:ea typeface="서울남산체 B" pitchFamily="18" charset="-127"/>
              </a:rPr>
              <a:t>.</a:t>
            </a:r>
          </a:p>
        </p:txBody>
      </p:sp>
    </p:spTree>
  </p:cSld>
  <p:clrMapOvr>
    <a:masterClrMapping/>
  </p:clrMapOvr>
  <p:transition advClick="0" advTm="1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511</Words>
  <Application>Microsoft Office PowerPoint</Application>
  <PresentationFormat>A4 용지(210x297mm)</PresentationFormat>
  <Paragraphs>79</Paragraphs>
  <Slides>24</Slides>
  <Notes>0</Notes>
  <HiddenSlides>0</HiddenSlides>
  <MMClips>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서태영</dc:creator>
  <cp:lastModifiedBy>서태영</cp:lastModifiedBy>
  <cp:revision>31</cp:revision>
  <dcterms:created xsi:type="dcterms:W3CDTF">2014-01-26T05:44:11Z</dcterms:created>
  <dcterms:modified xsi:type="dcterms:W3CDTF">2014-03-22T14:52:46Z</dcterms:modified>
</cp:coreProperties>
</file>