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33"/>
  </p:notesMasterIdLst>
  <p:handoutMasterIdLst>
    <p:handoutMasterId r:id="rId34"/>
  </p:handoutMasterIdLst>
  <p:sldIdLst>
    <p:sldId id="294" r:id="rId2"/>
    <p:sldId id="257" r:id="rId3"/>
    <p:sldId id="295" r:id="rId4"/>
    <p:sldId id="296" r:id="rId5"/>
    <p:sldId id="258" r:id="rId6"/>
    <p:sldId id="298" r:id="rId7"/>
    <p:sldId id="299" r:id="rId8"/>
    <p:sldId id="300" r:id="rId9"/>
    <p:sldId id="301" r:id="rId10"/>
    <p:sldId id="302" r:id="rId11"/>
    <p:sldId id="312" r:id="rId12"/>
    <p:sldId id="303" r:id="rId13"/>
    <p:sldId id="292" r:id="rId14"/>
    <p:sldId id="260" r:id="rId15"/>
    <p:sldId id="266" r:id="rId16"/>
    <p:sldId id="265" r:id="rId17"/>
    <p:sldId id="273" r:id="rId18"/>
    <p:sldId id="305" r:id="rId19"/>
    <p:sldId id="306" r:id="rId20"/>
    <p:sldId id="308" r:id="rId21"/>
    <p:sldId id="307" r:id="rId22"/>
    <p:sldId id="309" r:id="rId23"/>
    <p:sldId id="310" r:id="rId24"/>
    <p:sldId id="311" r:id="rId25"/>
    <p:sldId id="274" r:id="rId26"/>
    <p:sldId id="272" r:id="rId27"/>
    <p:sldId id="287" r:id="rId28"/>
    <p:sldId id="275" r:id="rId29"/>
    <p:sldId id="261" r:id="rId30"/>
    <p:sldId id="281" r:id="rId31"/>
    <p:sldId id="282" r:id="rId32"/>
  </p:sldIdLst>
  <p:sldSz cx="6858000" cy="9144000" type="screen4x3"/>
  <p:notesSz cx="6858000" cy="97234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57" userDrawn="1">
          <p15:clr>
            <a:srgbClr val="A4A3A4"/>
          </p15:clr>
        </p15:guide>
        <p15:guide id="3" orient="horz" pos="657" userDrawn="1">
          <p15:clr>
            <a:srgbClr val="A4A3A4"/>
          </p15:clr>
        </p15:guide>
        <p15:guide id="4" pos="2160">
          <p15:clr>
            <a:srgbClr val="A4A3A4"/>
          </p15:clr>
        </p15:guide>
        <p15:guide id="5" pos="164" userDrawn="1">
          <p15:clr>
            <a:srgbClr val="A4A3A4"/>
          </p15:clr>
        </p15:guide>
        <p15:guide id="6" pos="415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75EA3"/>
    <a:srgbClr val="F1E8F8"/>
    <a:srgbClr val="EADCF4"/>
    <a:srgbClr val="C9A4E4"/>
    <a:srgbClr val="99FF33"/>
    <a:srgbClr val="E1CCF0"/>
    <a:srgbClr val="321547"/>
    <a:srgbClr val="9148C8"/>
    <a:srgbClr val="EEF7E9"/>
    <a:srgbClr val="3857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7" autoAdjust="0"/>
    <p:restoredTop sz="95461" autoAdjust="0"/>
  </p:normalViewPr>
  <p:slideViewPr>
    <p:cSldViewPr snapToGrid="0">
      <p:cViewPr>
        <p:scale>
          <a:sx n="80" d="100"/>
          <a:sy n="80" d="100"/>
        </p:scale>
        <p:origin x="-1734" y="498"/>
      </p:cViewPr>
      <p:guideLst>
        <p:guide orient="horz" pos="2864"/>
        <p:guide orient="horz" pos="657"/>
        <p:guide pos="2160"/>
        <p:guide pos="164"/>
        <p:guide pos="4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820" y="-102"/>
      </p:cViewPr>
      <p:guideLst>
        <p:guide orient="horz" pos="306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306E-5038-4322-9B24-15EB37B61150}" type="datetimeFigureOut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2014-03-25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D3BD-8B03-4B8A-86C9-87493FFA59A2}" type="slidenum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‹#›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0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03753BB6-C507-4ED0-ADFF-553E8CE1C76B}" type="datetimeFigureOut">
              <a:rPr lang="ko-KR" altLang="en-US" smtClean="0"/>
              <a:pPr/>
              <a:t>2014-03-25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1216025"/>
            <a:ext cx="2460625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679404"/>
            <a:ext cx="5486400" cy="38286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235579"/>
            <a:ext cx="2971800" cy="4878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D14F6D90-3C50-4FCB-9359-327E00F275E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205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49383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4885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311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135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7178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58823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6557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3693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90262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9026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/>
          <a:srcRect t="7366" b="42420"/>
          <a:stretch/>
        </p:blipFill>
        <p:spPr>
          <a:xfrm>
            <a:off x="536" y="442453"/>
            <a:ext cx="6858594" cy="4591904"/>
          </a:xfrm>
          <a:prstGeom prst="rect">
            <a:avLst/>
          </a:prstGeom>
        </p:spPr>
      </p:pic>
      <p:pic>
        <p:nvPicPr>
          <p:cNvPr id="16" name="그림 15" descr="교육운영매뉴얼 사진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7402" y="4692733"/>
            <a:ext cx="6865402" cy="41148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sp>
        <p:nvSpPr>
          <p:cNvPr id="27" name="직사각형 26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5974" y="1906458"/>
            <a:ext cx="6386051" cy="74407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200" b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ko-KR" altLang="en-US" dirty="0" smtClean="0"/>
              <a:t>교육과정명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602491" y="-8201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운 영 매 </a:t>
            </a:r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뉴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얼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30" name="Picture 2" descr="se-center logo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32607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27"/>
          <p:cNvSpPr>
            <a:spLocks noGrp="1"/>
          </p:cNvSpPr>
          <p:nvPr>
            <p:ph type="body" sz="quarter" idx="10" hasCustomPrompt="1"/>
          </p:nvPr>
        </p:nvSpPr>
        <p:spPr>
          <a:xfrm>
            <a:off x="3119813" y="1338879"/>
            <a:ext cx="3769183" cy="6908112"/>
          </a:xfrm>
          <a:prstGeom prst="rect">
            <a:avLst/>
          </a:prstGeom>
        </p:spPr>
        <p:txBody>
          <a:bodyPr/>
          <a:lstStyle>
            <a:lvl1pPr marL="263525" indent="-263525">
              <a:lnSpc>
                <a:spcPct val="150000"/>
              </a:lnSpc>
              <a:buFont typeface="+mj-lt"/>
              <a:buAutoNum type="arabicPeriod"/>
              <a:defRPr sz="1800" baseline="0">
                <a:latin typeface="서울남산체 B" pitchFamily="18" charset="-127"/>
                <a:ea typeface="서울남산체 B" pitchFamily="18" charset="-127"/>
              </a:defRPr>
            </a:lvl1pPr>
            <a:lvl2pPr marL="542925" indent="-277813">
              <a:lnSpc>
                <a:spcPct val="150000"/>
              </a:lnSpc>
              <a:buFont typeface="+mj-lt"/>
              <a:buAutoNum type="arabicParenR"/>
              <a:defRPr sz="1600">
                <a:latin typeface="서울남산체 B" pitchFamily="18" charset="-127"/>
                <a:ea typeface="서울남산체 B" pitchFamily="18" charset="-127"/>
              </a:defRPr>
            </a:lvl2pPr>
            <a:lvl3pPr marL="806450" indent="-246063" defTabSz="803275">
              <a:lnSpc>
                <a:spcPct val="150000"/>
              </a:lnSpc>
              <a:buFont typeface="+mj-ea"/>
              <a:buAutoNum type="circleNumDbPlain"/>
              <a:defRPr sz="1400">
                <a:latin typeface="서울남산체 B" pitchFamily="18" charset="-127"/>
                <a:ea typeface="서울남산체 B" pitchFamily="18" charset="-127"/>
              </a:defRPr>
            </a:lvl3pPr>
            <a:lvl4pPr marL="1698625" indent="-420688">
              <a:lnSpc>
                <a:spcPct val="150000"/>
              </a:lnSpc>
              <a:buFont typeface="+mj-lt"/>
              <a:buAutoNum type="arabicPeriod"/>
              <a:defRPr lang="ko-KR" altLang="en-US" sz="1800" kern="1200" dirty="0" smtClean="0">
                <a:solidFill>
                  <a:schemeClr val="tx1"/>
                </a:solidFill>
                <a:latin typeface="서울남산체 B" pitchFamily="18" charset="-127"/>
                <a:ea typeface="서울남산체 B" pitchFamily="18" charset="-127"/>
                <a:cs typeface="+mn-cs"/>
              </a:defRPr>
            </a:lvl4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en-US" altLang="ko-KR" dirty="0" smtClean="0"/>
          </a:p>
        </p:txBody>
      </p:sp>
      <p:sp>
        <p:nvSpPr>
          <p:cNvPr id="7" name="직사각형 6"/>
          <p:cNvSpPr/>
          <p:nvPr userDrawn="1"/>
        </p:nvSpPr>
        <p:spPr>
          <a:xfrm>
            <a:off x="1" y="519834"/>
            <a:ext cx="2820692" cy="50927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ectangle 2"/>
          <p:cNvSpPr txBox="1">
            <a:spLocks noChangeArrowheads="1"/>
          </p:cNvSpPr>
          <p:nvPr userDrawn="1"/>
        </p:nvSpPr>
        <p:spPr>
          <a:xfrm>
            <a:off x="-1319435" y="1066297"/>
            <a:ext cx="398763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  <a:cs typeface="나눔고딕" pitchFamily="50" charset="-127"/>
              </a:rPr>
              <a:t>Table of Contents</a:t>
            </a: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-7400" y="5721087"/>
            <a:ext cx="2828094" cy="2768922"/>
            <a:chOff x="84832" y="7583467"/>
            <a:chExt cx="2989808" cy="2927252"/>
          </a:xfrm>
        </p:grpSpPr>
        <p:sp>
          <p:nvSpPr>
            <p:cNvPr id="21" name="직사각형 20"/>
            <p:cNvSpPr/>
            <p:nvPr userDrawn="1"/>
          </p:nvSpPr>
          <p:spPr>
            <a:xfrm>
              <a:off x="2162667" y="7583467"/>
              <a:ext cx="911971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 userDrawn="1"/>
          </p:nvSpPr>
          <p:spPr>
            <a:xfrm>
              <a:off x="1128143" y="7583467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 userDrawn="1"/>
          </p:nvSpPr>
          <p:spPr>
            <a:xfrm>
              <a:off x="84832" y="7583467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 userDrawn="1"/>
          </p:nvSpPr>
          <p:spPr>
            <a:xfrm>
              <a:off x="1128143" y="8587525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2162667" y="8587525"/>
              <a:ext cx="911972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 userDrawn="1"/>
          </p:nvSpPr>
          <p:spPr>
            <a:xfrm>
              <a:off x="84832" y="858752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 userDrawn="1"/>
          </p:nvSpPr>
          <p:spPr>
            <a:xfrm>
              <a:off x="2162667" y="9591583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 userDrawn="1"/>
          </p:nvSpPr>
          <p:spPr>
            <a:xfrm>
              <a:off x="1128143" y="959874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 userDrawn="1"/>
          </p:nvSpPr>
          <p:spPr>
            <a:xfrm>
              <a:off x="84832" y="9596976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6" name="직사각형 25"/>
          <p:cNvSpPr/>
          <p:nvPr userDrawn="1"/>
        </p:nvSpPr>
        <p:spPr>
          <a:xfrm>
            <a:off x="0" y="8819802"/>
            <a:ext cx="6876000" cy="252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직사각형 33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647055" y="-8201"/>
            <a:ext cx="556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중간지원기관 활동가 교육과정</a:t>
            </a:r>
          </a:p>
        </p:txBody>
      </p: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pic>
        <p:nvPicPr>
          <p:cNvPr id="39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40" name="Picture 2" descr="se-cente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20758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ko-KR" altLang="en-US" sz="2000" b="1">
                <a:effectLst/>
                <a:latin typeface="+mn-ea"/>
                <a:ea typeface="+mn-ea"/>
                <a:cs typeface="+mn-cs"/>
              </a:defRPr>
            </a:lvl1pPr>
          </a:lstStyle>
          <a:p>
            <a:pPr marL="0" lvl="0" defTabSz="914400"/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3897085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4061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50728" y="704950"/>
            <a:ext cx="5832000" cy="0"/>
          </a:xfrm>
          <a:prstGeom prst="line">
            <a:avLst/>
          </a:prstGeom>
          <a:ln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538095" y="30484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effectLst/>
                <a:latin typeface="+mn-ea"/>
                <a:ea typeface="+mn-ea"/>
              </a:rPr>
              <a:t>MEMO</a:t>
            </a:r>
            <a:endParaRPr lang="ko-KR" altLang="en-US" sz="2000" b="1" dirty="0">
              <a:effectLst/>
              <a:latin typeface="+mn-ea"/>
              <a:ea typeface="+mn-ea"/>
            </a:endParaRPr>
          </a:p>
        </p:txBody>
      </p:sp>
      <p:sp>
        <p:nvSpPr>
          <p:cNvPr id="7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90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1"/>
            <a:ext cx="6858000" cy="790413"/>
          </a:xfrm>
          <a:prstGeom prst="rect">
            <a:avLst/>
          </a:prstGeom>
          <a:solidFill>
            <a:srgbClr val="875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8" name="그림 7" descr="Untitled-1.png"/>
          <p:cNvPicPr>
            <a:picLocks noChangeAspect="1"/>
          </p:cNvPicPr>
          <p:nvPr userDrawn="1"/>
        </p:nvPicPr>
        <p:blipFill rotWithShape="1">
          <a:blip r:embed="rId2" cstate="print"/>
          <a:srcRect t="1" b="63935"/>
          <a:stretch/>
        </p:blipFill>
        <p:spPr>
          <a:xfrm>
            <a:off x="0" y="-14356"/>
            <a:ext cx="6858000" cy="804770"/>
          </a:xfrm>
          <a:prstGeom prst="rect">
            <a:avLst/>
          </a:prstGeom>
        </p:spPr>
      </p:pic>
      <p:sp>
        <p:nvSpPr>
          <p:cNvPr id="9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4" name="Picture 2" descr="se-center logo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039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450728" y="704950"/>
            <a:ext cx="615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0" name="Picture 2" descr="se-center logo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18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6" r:id="rId3"/>
    <p:sldLayoutId id="2147483708" r:id="rId4"/>
    <p:sldLayoutId id="2147483707" r:id="rId5"/>
    <p:sldLayoutId id="214748373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4156" userDrawn="1">
          <p15:clr>
            <a:srgbClr val="F26B43"/>
          </p15:clr>
        </p15:guide>
        <p15:guide id="2" pos="164" userDrawn="1">
          <p15:clr>
            <a:srgbClr val="F26B43"/>
          </p15:clr>
        </p15:guide>
        <p15:guide id="3" orient="horz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중간지원기관 활동가 교육과정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40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30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(6) M6. </a:t>
            </a:r>
            <a:r>
              <a:rPr lang="ko-KR" altLang="en-US" sz="1600" dirty="0" err="1">
                <a:latin typeface="+mn-ea"/>
              </a:rPr>
              <a:t>사회적경제를</a:t>
            </a:r>
            <a:r>
              <a:rPr lang="ko-KR" altLang="en-US" sz="1600" dirty="0">
                <a:latin typeface="+mn-ea"/>
              </a:rPr>
              <a:t> 통한 사회책임조달제도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747794"/>
              </p:ext>
            </p:extLst>
          </p:nvPr>
        </p:nvGraphicFramePr>
        <p:xfrm>
          <a:off x="277813" y="1191693"/>
          <a:ext cx="6319836" cy="58279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2281"/>
                <a:gridCol w="2191812"/>
                <a:gridCol w="985743"/>
              </a:tblGrid>
              <a:tr h="4079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9431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도입질문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사회책임조달제도란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?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804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공공조달제도의 개념과 특성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사회책임조달제도의 의의와 과제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부문의 공공시장 비즈니스 사례연구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청소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사회적기업의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공공시장 비즈니스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: “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함께일하는세상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”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중증 장애인 고용 칫솔 제조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사회적기업의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공공시장 비즈니스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: “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핸인핸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”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-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중고 컴퓨터 재생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사회적기업의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공공시장 비즈니스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: 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한국컴퓨터재생센터”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강사용</a:t>
                      </a:r>
                      <a:endParaRPr lang="en-US" altLang="ko-KR" sz="1100" dirty="0" smtClean="0"/>
                    </a:p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소개 동영상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804"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Activity.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중간지원기관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활동가로서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사회적기업의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 공공시장 개척을 지원하기 위해 어떤 노력을 해야 할까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?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72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지난 시간에 작성한 지원사업기획서 보완 및 보고서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100" dirty="0" smtClean="0"/>
                        <a:t> </a:t>
                      </a:r>
                      <a:r>
                        <a:rPr lang="ko-KR" altLang="en-US" sz="1100" dirty="0" smtClean="0"/>
                        <a:t>학습자용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작성한</a:t>
                      </a:r>
                      <a:r>
                        <a:rPr lang="en-US" altLang="ko-KR" sz="1100" dirty="0" smtClean="0"/>
                        <a:t> </a:t>
                      </a:r>
                      <a:r>
                        <a:rPr lang="ko-KR" altLang="en-US" sz="1100" dirty="0" smtClean="0"/>
                        <a:t>지원사업 기획서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804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사회적경제를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통한 사회책임조달제도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7065058"/>
            <a:ext cx="633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질문은 모듈 소개 및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할 때 자연스럽게 활용해 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/>
              <a:t>Mission</a:t>
            </a:r>
            <a:r>
              <a:rPr lang="ko-KR" altLang="en-US" sz="1200" dirty="0"/>
              <a:t> 수행 </a:t>
            </a:r>
            <a:r>
              <a:rPr lang="en-US" altLang="ko-KR" sz="1200" dirty="0"/>
              <a:t>Action Plan</a:t>
            </a:r>
            <a:r>
              <a:rPr lang="ko-KR" altLang="en-US" sz="1200" dirty="0"/>
              <a:t>으로 </a:t>
            </a:r>
            <a:r>
              <a:rPr lang="ko-KR" altLang="en-US" sz="1200" dirty="0" smtClean="0"/>
              <a:t>지난 시간에 작성한 지원사업 기획서를 보완하고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발표를 할 수 있도록 보고서를 작성하도록 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최종 보고서 발표가 다음 시간에 있으니 반드시 다음 시간까지 완성하여 가지고 올 수 있도록 합니다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</p:txBody>
      </p:sp>
    </p:spTree>
    <p:extLst>
      <p:ext uri="{BB962C8B-B14F-4D97-AF65-F5344CB8AC3E}">
        <p14:creationId xmlns:p14="http://schemas.microsoft.com/office/powerpoint/2010/main" xmlns="" val="30511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826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(6) M7. </a:t>
            </a:r>
            <a:r>
              <a:rPr lang="ko-KR" altLang="en-US" sz="1600" dirty="0">
                <a:latin typeface="+mn-ea"/>
              </a:rPr>
              <a:t>공공시장 판로개척 지원방법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7007113"/>
              </p:ext>
            </p:extLst>
          </p:nvPr>
        </p:nvGraphicFramePr>
        <p:xfrm>
          <a:off x="277813" y="1191693"/>
          <a:ext cx="6319836" cy="5635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31309"/>
                <a:gridCol w="1772478"/>
                <a:gridCol w="1416049"/>
              </a:tblGrid>
              <a:tr h="17642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6061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최종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Mission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을 위한 보고서 작성 확인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공공시장 조사분석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잠재적 수요 분석하기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상품분류표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수요공급분석틀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예산서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0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공공시장 조사분석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기존 공급시장 분석하기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수요공급분석틀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분석내용 발표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토론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공공시장 판로개척을 위한 중간지원기관의 역할 및 활동방법은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?</a:t>
                      </a: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최종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Mission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보고서 발표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피드백 및 독려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공공시장 판로개척 지원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6934212"/>
            <a:ext cx="633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수업 전 최종 </a:t>
            </a:r>
            <a:r>
              <a:rPr lang="en-US" altLang="ko-KR" sz="1200" dirty="0" smtClean="0"/>
              <a:t>Mission</a:t>
            </a:r>
            <a:r>
              <a:rPr lang="ko-KR" altLang="en-US" sz="1200" dirty="0" smtClean="0"/>
              <a:t>을 위한 보고서 작성이 어느 정도 완성되었는지 확인해 보도록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공공시장의 </a:t>
            </a:r>
            <a:r>
              <a:rPr lang="ko-KR" altLang="en-US" sz="1200" dirty="0" smtClean="0"/>
              <a:t>잠재적 수요 및 기존 공급시장 분석을 위한 </a:t>
            </a:r>
            <a:r>
              <a:rPr lang="ko-KR" altLang="en-US" sz="1200" dirty="0" err="1" smtClean="0"/>
              <a:t>예산서를</a:t>
            </a:r>
            <a:r>
              <a:rPr lang="ko-KR" altLang="en-US" sz="1200" dirty="0" smtClean="0"/>
              <a:t> 미리 준비하여 출력하여 준비하도록 합니다</a:t>
            </a:r>
            <a:r>
              <a:rPr lang="en-US" altLang="ko-KR" sz="1200" dirty="0" smtClean="0"/>
              <a:t>. 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/>
              <a:t>Mission</a:t>
            </a:r>
            <a:r>
              <a:rPr lang="ko-KR" altLang="en-US" sz="1200" dirty="0"/>
              <a:t> 수행 </a:t>
            </a:r>
            <a:r>
              <a:rPr lang="en-US" altLang="ko-KR" sz="1200" dirty="0"/>
              <a:t>Action Plan</a:t>
            </a:r>
            <a:r>
              <a:rPr lang="ko-KR" altLang="en-US" sz="1200" dirty="0" smtClean="0"/>
              <a:t>으로 작성한 보고서를 최종 발표하도록 합니다</a:t>
            </a:r>
            <a:r>
              <a:rPr lang="en-US" altLang="ko-KR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213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그룹 28"/>
          <p:cNvGrpSpPr/>
          <p:nvPr/>
        </p:nvGrpSpPr>
        <p:grpSpPr>
          <a:xfrm>
            <a:off x="597218" y="2755860"/>
            <a:ext cx="6017895" cy="367600"/>
            <a:chOff x="597218" y="1838369"/>
            <a:chExt cx="6017895" cy="367600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관련 정책과 이슈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(1) </a:t>
            </a:r>
            <a:r>
              <a:rPr lang="ko-KR" altLang="en-US" sz="1600" dirty="0" smtClean="0">
                <a:latin typeface="+mn-ea"/>
              </a:rPr>
              <a:t>공통모듈 포함 교육과정</a:t>
            </a:r>
            <a:endParaRPr lang="en-US" altLang="ko-KR" sz="1600" dirty="0">
              <a:latin typeface="+mn-ea"/>
            </a:endParaRPr>
          </a:p>
        </p:txBody>
      </p:sp>
      <p:sp>
        <p:nvSpPr>
          <p:cNvPr id="11" name="제목 6"/>
          <p:cNvSpPr txBox="1">
            <a:spLocks/>
          </p:cNvSpPr>
          <p:nvPr/>
        </p:nvSpPr>
        <p:spPr>
          <a:xfrm>
            <a:off x="768091" y="5101679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grpSp>
        <p:nvGrpSpPr>
          <p:cNvPr id="4" name="그룹 3"/>
          <p:cNvGrpSpPr/>
          <p:nvPr/>
        </p:nvGrpSpPr>
        <p:grpSpPr>
          <a:xfrm>
            <a:off x="597218" y="1365102"/>
            <a:ext cx="6017895" cy="367600"/>
            <a:chOff x="597218" y="1838369"/>
            <a:chExt cx="6017895" cy="36760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 smtClean="0"/>
                <a:t>중간지원기</a:t>
              </a:r>
              <a:r>
                <a:rPr lang="ko-KR" altLang="en-US" sz="1000" dirty="0"/>
                <a:t>관</a:t>
              </a:r>
              <a:endParaRPr lang="ko-KR" altLang="en-US" sz="1200" dirty="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사회적경제와</a:t>
              </a:r>
              <a:r>
                <a:rPr lang="ko-KR" altLang="en-US" sz="1200" dirty="0"/>
                <a:t> 중간지원기관 활동가</a:t>
              </a:r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597218" y="1828688"/>
            <a:ext cx="6017895" cy="367600"/>
            <a:chOff x="597218" y="1838369"/>
            <a:chExt cx="6017895" cy="367600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사회적경제의</a:t>
              </a:r>
              <a:r>
                <a:rPr lang="ko-KR" altLang="en-US" sz="1200" dirty="0"/>
                <a:t> 사상과 </a:t>
              </a:r>
              <a:r>
                <a:rPr lang="ko-KR" altLang="en-US" sz="1200" dirty="0" smtClean="0"/>
                <a:t>실천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597218" y="3209765"/>
            <a:ext cx="6017895" cy="367600"/>
            <a:chOff x="597218" y="1838369"/>
            <a:chExt cx="6017895" cy="367600"/>
          </a:xfrm>
        </p:grpSpPr>
        <p:sp>
          <p:nvSpPr>
            <p:cNvPr id="34" name="모서리가 둥근 직사각형 3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35" name="모서리가 둥근 직사각형 3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생태계 활성화</a:t>
              </a:r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597218" y="3660349"/>
            <a:ext cx="6017895" cy="367600"/>
            <a:chOff x="597218" y="1838369"/>
            <a:chExt cx="6017895" cy="367600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39" name="모서리가 둥근 직사각형 3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지원사업 </a:t>
              </a:r>
              <a:r>
                <a:rPr lang="en-US" altLang="ko-KR" sz="1200" dirty="0"/>
                <a:t>Action Plan </a:t>
              </a:r>
              <a:r>
                <a:rPr lang="ko-KR" altLang="en-US" sz="1200" dirty="0"/>
                <a:t>수립</a:t>
              </a:r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597218" y="4108905"/>
            <a:ext cx="6017895" cy="367600"/>
            <a:chOff x="597218" y="1838369"/>
            <a:chExt cx="6017895" cy="36760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사회적경제를</a:t>
              </a:r>
              <a:r>
                <a:rPr lang="ko-KR" altLang="en-US" sz="1200" dirty="0"/>
                <a:t> 통한 사회책임조달제도</a:t>
              </a:r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597218" y="4563561"/>
            <a:ext cx="6017895" cy="367600"/>
            <a:chOff x="597218" y="1838369"/>
            <a:chExt cx="6017895" cy="367600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47" name="모서리가 둥근 직사각형 4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공공시장 판로개척 지원방법</a:t>
              </a:r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597218" y="2288722"/>
            <a:ext cx="6000432" cy="367600"/>
            <a:chOff x="597218" y="1393372"/>
            <a:chExt cx="6000432" cy="36760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운영체계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299698" y="1020112"/>
            <a:ext cx="6241082" cy="546335"/>
          </a:xfrm>
          <a:prstGeom prst="roundRect">
            <a:avLst>
              <a:gd name="adj" fmla="val 1014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교육운영주체</a:t>
            </a:r>
            <a:endParaRPr lang="en-US" altLang="ko-KR" sz="1600" dirty="0" smtClean="0"/>
          </a:p>
          <a:p>
            <a:pPr algn="ctr"/>
            <a:r>
              <a:rPr lang="en-US" altLang="ko-KR" sz="1600" dirty="0" smtClean="0"/>
              <a:t>(</a:t>
            </a:r>
            <a:r>
              <a:rPr lang="ko-KR" altLang="en-US" sz="1600" dirty="0" smtClean="0"/>
              <a:t>위탁 </a:t>
            </a:r>
            <a:r>
              <a:rPr lang="en-US" altLang="ko-KR" sz="1600" dirty="0" smtClean="0"/>
              <a:t>or </a:t>
            </a:r>
            <a:r>
              <a:rPr lang="ko-KR" altLang="en-US" sz="1600" dirty="0" smtClean="0"/>
              <a:t>자체</a:t>
            </a:r>
            <a:r>
              <a:rPr lang="en-US" altLang="ko-KR" sz="1600" dirty="0" smtClean="0"/>
              <a:t>)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299698" y="3972253"/>
            <a:ext cx="1183741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개발자</a:t>
            </a:r>
            <a:endParaRPr lang="ko-KR" altLang="en-US" sz="14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299698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99698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기획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및 개발</a:t>
            </a:r>
            <a:endParaRPr lang="en-US" altLang="ko-KR" sz="14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1564033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</a:t>
            </a:r>
            <a:endParaRPr lang="ko-KR" altLang="en-US" sz="1400" dirty="0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299698" y="3087179"/>
            <a:ext cx="6241082" cy="34416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책임자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기획자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운영책임자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4092703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Teaching</a:t>
            </a:r>
            <a:endParaRPr lang="ko-KR" altLang="en-US" sz="1400" dirty="0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15537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행정담당자</a:t>
            </a:r>
            <a:endParaRPr lang="ko-KR" altLang="en-US" sz="1400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5357039" y="2322153"/>
            <a:ext cx="1183741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학습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</a:t>
            </a:r>
            <a:endParaRPr lang="ko-KR" altLang="en-US" sz="1400" dirty="0"/>
          </a:p>
        </p:txBody>
      </p:sp>
      <p:sp>
        <p:nvSpPr>
          <p:cNvPr id="53" name="모서리가 둥근 직사각형 52"/>
          <p:cNvSpPr/>
          <p:nvPr/>
        </p:nvSpPr>
        <p:spPr>
          <a:xfrm>
            <a:off x="5336564" y="3539169"/>
            <a:ext cx="1204216" cy="77724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자치회 구성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(</a:t>
            </a:r>
            <a:r>
              <a:rPr lang="ko-KR" altLang="en-US" sz="1400" dirty="0" smtClean="0"/>
              <a:t>반장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팀장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총무 등</a:t>
            </a:r>
            <a:r>
              <a:rPr lang="en-US" altLang="ko-KR" sz="1400" dirty="0" smtClean="0"/>
              <a:t>)</a:t>
            </a:r>
          </a:p>
        </p:txBody>
      </p:sp>
      <p:sp>
        <p:nvSpPr>
          <p:cNvPr id="55" name="모서리가 둥근 직사각형 54"/>
          <p:cNvSpPr/>
          <p:nvPr/>
        </p:nvSpPr>
        <p:spPr>
          <a:xfrm>
            <a:off x="4092702" y="3972253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교수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강사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진</a:t>
            </a:r>
            <a:endParaRPr lang="ko-KR" altLang="en-US" sz="1400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1564032" y="3539169"/>
            <a:ext cx="1183741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기관</a:t>
            </a:r>
            <a:r>
              <a:rPr lang="ko-KR" altLang="en-US" sz="1400" dirty="0"/>
              <a:t>장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828368" y="3539169"/>
            <a:ext cx="2448075" cy="344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책임교수</a:t>
            </a:r>
            <a:endParaRPr lang="ko-KR" altLang="en-US" sz="1400" dirty="0"/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299698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2772715" y="1702191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 flipV="1">
            <a:off x="299699" y="1976512"/>
            <a:ext cx="2472318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53260" y="1788274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前</a:t>
            </a:r>
            <a:endParaRPr lang="en-US" altLang="ko-KR" dirty="0" smtClean="0"/>
          </a:p>
        </p:txBody>
      </p:sp>
      <p:cxnSp>
        <p:nvCxnSpPr>
          <p:cNvPr id="35" name="직선 연결선 34"/>
          <p:cNvCxnSpPr/>
          <p:nvPr/>
        </p:nvCxnSpPr>
        <p:spPr>
          <a:xfrm flipV="1">
            <a:off x="6540780" y="1730326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H="1" flipV="1">
            <a:off x="2772715" y="1976512"/>
            <a:ext cx="3768067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84037" y="1772530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中</a:t>
            </a:r>
            <a:endParaRPr lang="en-US" altLang="ko-KR" dirty="0" smtClean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2807895" y="2322153"/>
            <a:ext cx="1183740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운영</a:t>
            </a:r>
            <a:endParaRPr lang="ko-KR" altLang="en-US" sz="1400" dirty="0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2830596" y="3972253"/>
            <a:ext cx="1193977" cy="34416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보조운영자</a:t>
            </a:r>
            <a:endParaRPr lang="ko-KR" altLang="en-US" sz="1400" dirty="0"/>
          </a:p>
        </p:txBody>
      </p:sp>
      <p:sp>
        <p:nvSpPr>
          <p:cNvPr id="42" name="모서리가 둥근 직사각형 41"/>
          <p:cNvSpPr/>
          <p:nvPr/>
        </p:nvSpPr>
        <p:spPr>
          <a:xfrm>
            <a:off x="299697" y="5119283"/>
            <a:ext cx="2448076" cy="62434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학습 커뮤니티 운영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Learning Community</a:t>
            </a:r>
            <a:endParaRPr lang="ko-KR" altLang="en-US" sz="1400" dirty="0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299001" y="5872065"/>
            <a:ext cx="2448771" cy="38862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</p:txBody>
      </p:sp>
      <p:cxnSp>
        <p:nvCxnSpPr>
          <p:cNvPr id="49" name="직선 연결선 48"/>
          <p:cNvCxnSpPr/>
          <p:nvPr/>
        </p:nvCxnSpPr>
        <p:spPr>
          <a:xfrm flipV="1">
            <a:off x="299000" y="4584149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2772017" y="4556014"/>
            <a:ext cx="0" cy="492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H="1">
            <a:off x="299001" y="4826763"/>
            <a:ext cx="2473714" cy="35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52562" y="4642097"/>
            <a:ext cx="401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dirty="0"/>
              <a:t>後</a:t>
            </a:r>
            <a:endParaRPr lang="en-US" altLang="ko-KR" dirty="0" smtClean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830596" y="5069026"/>
            <a:ext cx="3710186" cy="2260242"/>
          </a:xfrm>
          <a:prstGeom prst="roundRect">
            <a:avLst>
              <a:gd name="adj" fmla="val 567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400" dirty="0" smtClean="0"/>
              <a:t>전문가 학습 커뮤니티 운영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안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1) </a:t>
            </a:r>
            <a:r>
              <a:rPr lang="ko-KR" altLang="en-US" sz="1400" dirty="0" smtClean="0"/>
              <a:t>전문가 </a:t>
            </a:r>
            <a:r>
              <a:rPr lang="en-US" altLang="ko-KR" sz="1400" dirty="0" smtClean="0"/>
              <a:t>Network </a:t>
            </a:r>
            <a:r>
              <a:rPr lang="ko-KR" altLang="en-US" sz="1400" dirty="0" smtClean="0"/>
              <a:t>구축</a:t>
            </a:r>
            <a:endParaRPr lang="en-US" altLang="ko-KR" sz="1400" dirty="0" smtClean="0"/>
          </a:p>
          <a:p>
            <a:r>
              <a:rPr lang="en-US" altLang="ko-KR" sz="1400" dirty="0" smtClean="0"/>
              <a:t>2) </a:t>
            </a:r>
            <a:r>
              <a:rPr lang="ko-KR" altLang="en-US" sz="1400" dirty="0" smtClean="0"/>
              <a:t>전문강사 및 </a:t>
            </a:r>
            <a:r>
              <a:rPr lang="ko-KR" altLang="en-US" sz="1400" smtClean="0"/>
              <a:t>인재육성 컨설턴트 활동 지원</a:t>
            </a:r>
            <a:endParaRPr lang="en-US" altLang="ko-KR" sz="1400" dirty="0" smtClean="0"/>
          </a:p>
          <a:p>
            <a:r>
              <a:rPr lang="en-US" altLang="ko-KR" sz="1400" dirty="0" smtClean="0"/>
              <a:t>3) </a:t>
            </a:r>
            <a:r>
              <a:rPr lang="ko-KR" altLang="en-US" sz="1400" dirty="0" smtClean="0"/>
              <a:t>자발적 학습 커뮤니티 독려 및 지원</a:t>
            </a:r>
            <a:endParaRPr lang="en-US" altLang="ko-KR" sz="1400" dirty="0" smtClean="0"/>
          </a:p>
          <a:p>
            <a:r>
              <a:rPr lang="en-US" altLang="ko-KR" sz="1400" dirty="0" smtClean="0"/>
              <a:t>4) </a:t>
            </a:r>
            <a:r>
              <a:rPr lang="ko-KR" altLang="en-US" sz="1400" dirty="0" smtClean="0"/>
              <a:t>정기적 세미나 및 포럼 운영</a:t>
            </a:r>
            <a:endParaRPr lang="en-US" altLang="ko-KR" sz="1400" dirty="0" smtClean="0"/>
          </a:p>
          <a:p>
            <a:r>
              <a:rPr lang="en-US" altLang="ko-KR" sz="1400" dirty="0" smtClean="0"/>
              <a:t>5) </a:t>
            </a:r>
            <a:r>
              <a:rPr lang="ko-KR" altLang="en-US" sz="1400" dirty="0" smtClean="0"/>
              <a:t>공동연구 기획</a:t>
            </a:r>
            <a:endParaRPr lang="en-US" altLang="ko-KR" sz="1400" dirty="0" smtClean="0"/>
          </a:p>
          <a:p>
            <a:r>
              <a:rPr lang="en-US" altLang="ko-KR" sz="1400" dirty="0" smtClean="0"/>
              <a:t>6) etc.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2438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6. </a:t>
            </a:r>
            <a:r>
              <a:rPr lang="ko-KR" altLang="en-US" smtClean="0"/>
              <a:t>교육과정 운영 프로세스</a:t>
            </a:r>
            <a:endParaRPr lang="ko-KR" altLang="en-US" dirty="0"/>
          </a:p>
        </p:txBody>
      </p:sp>
      <p:sp>
        <p:nvSpPr>
          <p:cNvPr id="5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718781" y="1654643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18781" y="3869217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중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18781" y="6045825"/>
            <a:ext cx="368534" cy="1629649"/>
          </a:xfrm>
          <a:prstGeom prst="rect">
            <a:avLst/>
          </a:prstGeom>
          <a:solidFill>
            <a:srgbClr val="9148C8">
              <a:alpha val="60000"/>
            </a:srgbClr>
          </a:solidFill>
          <a:ln w="28575">
            <a:solidFill>
              <a:srgbClr val="9148C8">
                <a:alpha val="98039"/>
              </a:srgb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후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4097" y="1647687"/>
            <a:ext cx="1819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1)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3832" y="6036351"/>
            <a:ext cx="3164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3)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6" name="Line 242"/>
          <p:cNvSpPr>
            <a:spLocks noChangeShapeType="1"/>
          </p:cNvSpPr>
          <p:nvPr/>
        </p:nvSpPr>
        <p:spPr bwMode="auto">
          <a:xfrm>
            <a:off x="2829188" y="2181008"/>
            <a:ext cx="2640" cy="832667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7" name="Line 243"/>
          <p:cNvSpPr>
            <a:spLocks noChangeShapeType="1"/>
          </p:cNvSpPr>
          <p:nvPr/>
        </p:nvSpPr>
        <p:spPr bwMode="auto">
          <a:xfrm>
            <a:off x="4492684" y="2181008"/>
            <a:ext cx="1320" cy="841589"/>
          </a:xfrm>
          <a:prstGeom prst="line">
            <a:avLst/>
          </a:prstGeom>
          <a:noFill/>
          <a:ln w="9525" cap="rnd">
            <a:solidFill>
              <a:schemeClr val="accent6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 sz="1400">
              <a:latin typeface="+mn-ea"/>
            </a:endParaRPr>
          </a:p>
        </p:txBody>
      </p:sp>
      <p:sp>
        <p:nvSpPr>
          <p:cNvPr id="8" name="AutoShape 247"/>
          <p:cNvSpPr>
            <a:spLocks noChangeArrowheads="1"/>
          </p:cNvSpPr>
          <p:nvPr/>
        </p:nvSpPr>
        <p:spPr bwMode="auto">
          <a:xfrm>
            <a:off x="2842391" y="1632340"/>
            <a:ext cx="1715069" cy="553129"/>
          </a:xfrm>
          <a:prstGeom prst="chevron">
            <a:avLst>
              <a:gd name="adj" fmla="val 20062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9" name="AutoShape 248"/>
          <p:cNvSpPr>
            <a:spLocks noChangeArrowheads="1"/>
          </p:cNvSpPr>
          <p:nvPr/>
        </p:nvSpPr>
        <p:spPr bwMode="auto">
          <a:xfrm>
            <a:off x="1157690" y="1632340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0" name="AutoShape 249"/>
          <p:cNvSpPr>
            <a:spLocks noChangeArrowheads="1"/>
          </p:cNvSpPr>
          <p:nvPr/>
        </p:nvSpPr>
        <p:spPr bwMode="auto">
          <a:xfrm>
            <a:off x="4515128" y="1632340"/>
            <a:ext cx="1584737" cy="553129"/>
          </a:xfrm>
          <a:prstGeom prst="chevron">
            <a:avLst>
              <a:gd name="adj" fmla="val 20047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1" name="AutoShape 253"/>
          <p:cNvSpPr>
            <a:spLocks noChangeArrowheads="1"/>
          </p:cNvSpPr>
          <p:nvPr/>
        </p:nvSpPr>
        <p:spPr bwMode="auto">
          <a:xfrm>
            <a:off x="2879360" y="1668026"/>
            <a:ext cx="1584358" cy="481758"/>
          </a:xfrm>
          <a:prstGeom prst="chevron">
            <a:avLst>
              <a:gd name="adj" fmla="val 20490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2" name="AutoShape 254"/>
          <p:cNvSpPr>
            <a:spLocks noChangeArrowheads="1"/>
          </p:cNvSpPr>
          <p:nvPr/>
        </p:nvSpPr>
        <p:spPr bwMode="auto">
          <a:xfrm>
            <a:off x="1194658" y="1668026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3" name="AutoShape 255"/>
          <p:cNvSpPr>
            <a:spLocks noChangeArrowheads="1"/>
          </p:cNvSpPr>
          <p:nvPr/>
        </p:nvSpPr>
        <p:spPr bwMode="auto">
          <a:xfrm>
            <a:off x="4552096" y="1668026"/>
            <a:ext cx="1459158" cy="481758"/>
          </a:xfrm>
          <a:prstGeom prst="chevron">
            <a:avLst>
              <a:gd name="adj" fmla="val 20479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14" name="Rectangle 258"/>
          <p:cNvSpPr>
            <a:spLocks noChangeArrowheads="1"/>
          </p:cNvSpPr>
          <p:nvPr/>
        </p:nvSpPr>
        <p:spPr bwMode="auto">
          <a:xfrm>
            <a:off x="1181455" y="1712633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err="1" smtClean="0">
                <a:latin typeface="+mn-ea"/>
              </a:rPr>
              <a:t>기획안</a:t>
            </a:r>
            <a:r>
              <a:rPr lang="ko-KR" altLang="en-US" sz="1400" b="1" dirty="0" smtClean="0">
                <a:latin typeface="+mn-ea"/>
              </a:rPr>
              <a:t> 수립 및</a:t>
            </a:r>
            <a:endParaRPr lang="en-US" altLang="ko-KR" sz="1400" b="1" dirty="0" smtClean="0">
              <a:latin typeface="+mn-ea"/>
            </a:endParaRPr>
          </a:p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기안 품의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15" name="Rectangle 259"/>
          <p:cNvSpPr>
            <a:spLocks noChangeArrowheads="1"/>
          </p:cNvSpPr>
          <p:nvPr/>
        </p:nvSpPr>
        <p:spPr bwMode="auto">
          <a:xfrm>
            <a:off x="2980498" y="1712633"/>
            <a:ext cx="129691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latin typeface="+mn-ea"/>
              </a:rPr>
              <a:t>대상자 </a:t>
            </a:r>
            <a:r>
              <a:rPr lang="en-US" altLang="ko-KR" sz="1400" b="1" dirty="0" smtClean="0">
                <a:latin typeface="+mn-ea"/>
              </a:rPr>
              <a:t>List Up</a:t>
            </a:r>
          </a:p>
        </p:txBody>
      </p:sp>
      <p:sp>
        <p:nvSpPr>
          <p:cNvPr id="16" name="Rectangle 260"/>
          <p:cNvSpPr>
            <a:spLocks noChangeArrowheads="1"/>
          </p:cNvSpPr>
          <p:nvPr/>
        </p:nvSpPr>
        <p:spPr bwMode="auto">
          <a:xfrm>
            <a:off x="4648479" y="1712633"/>
            <a:ext cx="1356427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latinLnBrk="0"/>
            <a:r>
              <a:rPr lang="ko-KR" altLang="en-US" sz="1400" b="1" dirty="0" smtClean="0">
                <a:solidFill>
                  <a:srgbClr val="000000"/>
                </a:solidFill>
                <a:latin typeface="+mn-ea"/>
              </a:rPr>
              <a:t>운영 준비</a:t>
            </a:r>
          </a:p>
        </p:txBody>
      </p:sp>
      <p:sp>
        <p:nvSpPr>
          <p:cNvPr id="17" name="Text Box 263"/>
          <p:cNvSpPr txBox="1">
            <a:spLocks noChangeArrowheads="1"/>
          </p:cNvSpPr>
          <p:nvPr/>
        </p:nvSpPr>
        <p:spPr bwMode="auto">
          <a:xfrm>
            <a:off x="1157690" y="2259814"/>
            <a:ext cx="150910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대상자 기준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일정 확정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교육생 평가 방법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소요자금 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강사 섭외 </a:t>
            </a: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교육장소  예약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기안 품의 </a:t>
            </a:r>
          </a:p>
        </p:txBody>
      </p:sp>
      <p:sp>
        <p:nvSpPr>
          <p:cNvPr id="18" name="Text Box 264"/>
          <p:cNvSpPr txBox="1">
            <a:spLocks noChangeArrowheads="1"/>
          </p:cNvSpPr>
          <p:nvPr/>
        </p:nvSpPr>
        <p:spPr bwMode="auto">
          <a:xfrm>
            <a:off x="2873700" y="2259814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수강신청 또는 지정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교육생 조정</a:t>
            </a: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대상자 </a:t>
            </a:r>
            <a:r>
              <a:rPr lang="en-US" altLang="ko-KR" sz="1100" dirty="0" smtClean="0">
                <a:latin typeface="+mn-ea"/>
              </a:rPr>
              <a:t>List Up</a:t>
            </a:r>
          </a:p>
          <a:p>
            <a:pPr marL="63500" indent="-63500" algn="just">
              <a:buClr>
                <a:schemeClr val="tx1"/>
              </a:buClr>
              <a:buFont typeface="Wingdings" pitchFamily="2" charset="2"/>
              <a:buChar char=""/>
              <a:defRPr/>
            </a:pPr>
            <a:endParaRPr lang="en-US" altLang="ko-KR" sz="1100" dirty="0">
              <a:latin typeface="+mn-ea"/>
            </a:endParaRPr>
          </a:p>
        </p:txBody>
      </p:sp>
      <p:sp>
        <p:nvSpPr>
          <p:cNvPr id="30" name="Text Box 264"/>
          <p:cNvSpPr txBox="1">
            <a:spLocks noChangeArrowheads="1"/>
          </p:cNvSpPr>
          <p:nvPr/>
        </p:nvSpPr>
        <p:spPr bwMode="auto">
          <a:xfrm>
            <a:off x="1144487" y="4487770"/>
            <a:ext cx="1676779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시작 전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중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내용청강</a:t>
            </a:r>
          </a:p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latin typeface="+mn-ea"/>
              </a:rPr>
              <a:t> 교육 후 설문</a:t>
            </a:r>
          </a:p>
        </p:txBody>
      </p:sp>
      <p:sp>
        <p:nvSpPr>
          <p:cNvPr id="46" name="Text Box 264"/>
          <p:cNvSpPr txBox="1">
            <a:spLocks noChangeArrowheads="1"/>
          </p:cNvSpPr>
          <p:nvPr/>
        </p:nvSpPr>
        <p:spPr bwMode="auto">
          <a:xfrm>
            <a:off x="4554359" y="2247919"/>
            <a:ext cx="1447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입과 안내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교안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smtClean="0">
                <a:latin typeface="+mn-ea"/>
              </a:rPr>
              <a:t>교재</a:t>
            </a:r>
            <a:r>
              <a:rPr lang="en-US" altLang="ko-KR" sz="1100" dirty="0" smtClean="0">
                <a:latin typeface="+mn-ea"/>
              </a:rPr>
              <a:t>/</a:t>
            </a:r>
            <a:r>
              <a:rPr lang="ko-KR" altLang="en-US" sz="1100" dirty="0" err="1" smtClean="0">
                <a:latin typeface="+mn-ea"/>
              </a:rPr>
              <a:t>교보재</a:t>
            </a:r>
            <a:r>
              <a:rPr lang="en-US" altLang="ko-KR" sz="1100" dirty="0">
                <a:latin typeface="+mn-ea"/>
              </a:rPr>
              <a:t/>
            </a:r>
            <a:br>
              <a:rPr lang="en-US" altLang="ko-KR" sz="1100" dirty="0">
                <a:latin typeface="+mn-ea"/>
              </a:rPr>
            </a:br>
            <a:r>
              <a:rPr lang="en-US" altLang="ko-KR" sz="1100" dirty="0" smtClean="0">
                <a:latin typeface="+mn-ea"/>
              </a:rPr>
              <a:t>  </a:t>
            </a:r>
            <a:r>
              <a:rPr lang="ko-KR" altLang="en-US" sz="1100" dirty="0" smtClean="0">
                <a:latin typeface="+mn-ea"/>
              </a:rPr>
              <a:t>준비</a:t>
            </a:r>
            <a:endParaRPr lang="en-US" altLang="ko-KR" sz="1100" dirty="0" smtClean="0">
              <a:latin typeface="+mn-ea"/>
            </a:endParaRPr>
          </a:p>
          <a:p>
            <a:pPr indent="88900">
              <a:buFont typeface="Wingdings" pitchFamily="2" charset="2"/>
              <a:buChar char="§"/>
              <a:defRPr/>
            </a:pPr>
            <a:r>
              <a:rPr lang="ko-KR" altLang="en-US" sz="1100" dirty="0" smtClean="0">
                <a:latin typeface="+mn-ea"/>
              </a:rPr>
              <a:t>운영준비</a:t>
            </a:r>
            <a:endParaRPr lang="en-US" altLang="ko-KR" sz="1100" dirty="0">
              <a:latin typeface="+mn-ea"/>
            </a:endParaRPr>
          </a:p>
        </p:txBody>
      </p:sp>
      <p:sp>
        <p:nvSpPr>
          <p:cNvPr id="48" name="AutoShape 248"/>
          <p:cNvSpPr>
            <a:spLocks noChangeArrowheads="1"/>
          </p:cNvSpPr>
          <p:nvPr/>
        </p:nvSpPr>
        <p:spPr bwMode="auto">
          <a:xfrm>
            <a:off x="1157690" y="3869217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0" name="AutoShape 254"/>
          <p:cNvSpPr>
            <a:spLocks noChangeArrowheads="1"/>
          </p:cNvSpPr>
          <p:nvPr/>
        </p:nvSpPr>
        <p:spPr bwMode="auto">
          <a:xfrm>
            <a:off x="1194658" y="3904902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51" name="Rectangle 258"/>
          <p:cNvSpPr>
            <a:spLocks noChangeArrowheads="1"/>
          </p:cNvSpPr>
          <p:nvPr/>
        </p:nvSpPr>
        <p:spPr bwMode="auto">
          <a:xfrm>
            <a:off x="1181455" y="3949510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교육운영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39652" y="1362864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②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62" name="Text Box 264"/>
          <p:cNvSpPr txBox="1">
            <a:spLocks noChangeArrowheads="1"/>
          </p:cNvSpPr>
          <p:nvPr/>
        </p:nvSpPr>
        <p:spPr bwMode="auto">
          <a:xfrm>
            <a:off x="1150078" y="6678708"/>
            <a:ext cx="167677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>
                <a:latin typeface="+mn-ea"/>
              </a:rPr>
              <a:t> 시행결과 정리</a:t>
            </a:r>
          </a:p>
          <a:p>
            <a:pPr>
              <a:lnSpc>
                <a:spcPts val="1440"/>
              </a:lnSpc>
            </a:pPr>
            <a:r>
              <a:rPr lang="ko-KR" altLang="en-US" sz="1100" dirty="0">
                <a:latin typeface="+mn-ea"/>
              </a:rPr>
              <a:t> </a:t>
            </a:r>
            <a:r>
              <a:rPr lang="en-US" altLang="ko-KR" sz="1100" dirty="0">
                <a:latin typeface="+mn-ea"/>
              </a:rPr>
              <a:t>- </a:t>
            </a:r>
            <a:r>
              <a:rPr lang="ko-KR" altLang="en-US" sz="1100" dirty="0">
                <a:latin typeface="+mn-ea"/>
              </a:rPr>
              <a:t>참석현황</a:t>
            </a:r>
          </a:p>
          <a:p>
            <a:pPr>
              <a:lnSpc>
                <a:spcPts val="1440"/>
              </a:lnSpc>
            </a:pPr>
            <a:r>
              <a:rPr lang="en-US" altLang="ko-KR" sz="1100" dirty="0" smtClean="0">
                <a:latin typeface="+mn-ea"/>
              </a:rPr>
              <a:t> - </a:t>
            </a:r>
            <a:r>
              <a:rPr lang="ko-KR" altLang="en-US" sz="1100" dirty="0" smtClean="0">
                <a:latin typeface="+mn-ea"/>
              </a:rPr>
              <a:t>과정설문</a:t>
            </a:r>
            <a:endParaRPr lang="en-US" altLang="ko-KR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r>
              <a:rPr lang="ko-KR" altLang="en-US" sz="1100" dirty="0" smtClean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-</a:t>
            </a:r>
            <a:r>
              <a:rPr lang="ko-KR" altLang="en-US" sz="1100" dirty="0" smtClean="0">
                <a:latin typeface="+mn-ea"/>
              </a:rPr>
              <a:t> 개선 및 차후 보완사항</a:t>
            </a:r>
            <a:endParaRPr lang="en-US" altLang="ko-KR" sz="1100" dirty="0" smtClean="0">
              <a:latin typeface="+mn-ea"/>
            </a:endParaRPr>
          </a:p>
          <a:p>
            <a:pPr lvl="0">
              <a:lnSpc>
                <a:spcPts val="1440"/>
              </a:lnSpc>
              <a:buFont typeface="Wingdings" pitchFamily="2" charset="2"/>
              <a:buChar char="§"/>
            </a:pPr>
            <a:r>
              <a:rPr lang="ko-KR" altLang="en-US" sz="1100" dirty="0" smtClean="0">
                <a:solidFill>
                  <a:prstClr val="black"/>
                </a:solidFill>
              </a:rPr>
              <a:t> 개인별 이력관리</a:t>
            </a:r>
            <a:endParaRPr lang="ko-KR" altLang="en-US" sz="1100" dirty="0" smtClean="0">
              <a:latin typeface="+mn-ea"/>
            </a:endParaRPr>
          </a:p>
          <a:p>
            <a:pPr>
              <a:lnSpc>
                <a:spcPts val="1440"/>
              </a:lnSpc>
            </a:pPr>
            <a:endParaRPr lang="ko-KR" altLang="en-US" sz="1100" dirty="0">
              <a:latin typeface="+mn-ea"/>
            </a:endParaRPr>
          </a:p>
        </p:txBody>
      </p:sp>
      <p:sp>
        <p:nvSpPr>
          <p:cNvPr id="63" name="AutoShape 248"/>
          <p:cNvSpPr>
            <a:spLocks noChangeArrowheads="1"/>
          </p:cNvSpPr>
          <p:nvPr/>
        </p:nvSpPr>
        <p:spPr bwMode="auto">
          <a:xfrm>
            <a:off x="1163281" y="6060155"/>
            <a:ext cx="1713748" cy="553129"/>
          </a:xfrm>
          <a:prstGeom prst="homePlate">
            <a:avLst>
              <a:gd name="adj" fmla="val 21323"/>
            </a:avLst>
          </a:prstGeom>
          <a:solidFill>
            <a:srgbClr val="9148C8"/>
          </a:solidFill>
          <a:ln w="9525">
            <a:solidFill>
              <a:srgbClr val="9148C8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4" name="AutoShape 254"/>
          <p:cNvSpPr>
            <a:spLocks noChangeArrowheads="1"/>
          </p:cNvSpPr>
          <p:nvPr/>
        </p:nvSpPr>
        <p:spPr bwMode="auto">
          <a:xfrm>
            <a:off x="1200249" y="6095840"/>
            <a:ext cx="1584358" cy="481758"/>
          </a:xfrm>
          <a:prstGeom prst="homePlate">
            <a:avLst>
              <a:gd name="adj" fmla="val 20508"/>
            </a:avLst>
          </a:prstGeom>
          <a:solidFill>
            <a:srgbClr val="F1E8F8"/>
          </a:soli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endParaRPr lang="ko-KR" altLang="en-US" sz="1400" b="1">
              <a:latin typeface="+mn-ea"/>
            </a:endParaRPr>
          </a:p>
        </p:txBody>
      </p:sp>
      <p:sp>
        <p:nvSpPr>
          <p:cNvPr id="65" name="Rectangle 258"/>
          <p:cNvSpPr>
            <a:spLocks noChangeArrowheads="1"/>
          </p:cNvSpPr>
          <p:nvPr/>
        </p:nvSpPr>
        <p:spPr bwMode="auto">
          <a:xfrm>
            <a:off x="1187046" y="6140448"/>
            <a:ext cx="1465532" cy="3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 eaLnBrk="0" latinLnBrk="0" hangingPunct="0"/>
            <a:r>
              <a:rPr lang="ko-KR" altLang="en-US" sz="1400" b="1" dirty="0" smtClean="0">
                <a:latin typeface="+mn-ea"/>
              </a:rPr>
              <a:t>결과보고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090" y="3842926"/>
            <a:ext cx="3347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(한)문화방송" pitchFamily="18" charset="-127"/>
              </a:rPr>
              <a:t>2)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(한)문화방송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02235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③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34002" y="1374439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①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57152" y="3611432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④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68726" y="5799823"/>
            <a:ext cx="307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⑤</a:t>
            </a:r>
            <a:endParaRPr lang="ko-KR" altLang="en-US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4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6878344"/>
              </p:ext>
            </p:extLst>
          </p:nvPr>
        </p:nvGraphicFramePr>
        <p:xfrm>
          <a:off x="260350" y="1455406"/>
          <a:ext cx="6337301" cy="624942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기준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본 교육과정은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사회적경에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인재육성전문가 교육과정으로써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사회적경제분야의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/>
                        <a:t>중간지원기관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지역특화사업단 등 인재육성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교육</a:t>
                      </a:r>
                      <a:r>
                        <a:rPr lang="en-US" altLang="ko-KR" sz="1100" dirty="0" smtClean="0"/>
                        <a:t>)</a:t>
                      </a:r>
                      <a:r>
                        <a:rPr lang="ko-KR" altLang="en-US" sz="1100" dirty="0" smtClean="0"/>
                        <a:t> 담당자 </a:t>
                      </a:r>
                      <a:r>
                        <a:rPr lang="ko-KR" altLang="en-US" sz="1100" baseline="0" dirty="0" smtClean="0"/>
                        <a:t>및 사회적경제 분야의 강사를 주 교육대상자로 함</a:t>
                      </a:r>
                      <a:r>
                        <a:rPr lang="en-US" altLang="ko-KR" sz="1100" baseline="0" dirty="0" smtClean="0"/>
                        <a:t>.</a:t>
                      </a:r>
                      <a:endParaRPr lang="ko-KR" altLang="en-US" sz="1200" dirty="0" smtClean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일정확정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개 모듈을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진행하는 것이 가장 효과적임을 감안한 일정 수립 필요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평가 방법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실습 및 발표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등의 교육과정 산출물에 대한 강사의 피드백 권장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피드백 정리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후 배포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추천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65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소요자금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사용료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강사료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식사 및 음료 비용 등은 운영 조직의 기존 기준 또는 여건에 따라 소요자금 계획을 수립함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자금사용계획서</a:t>
                      </a:r>
                      <a:endParaRPr lang="ko-KR" altLang="en-US" sz="11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강사섭외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본 교육과정 개발자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전문 강사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서울시사회적경제지원센터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자문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자체선택 가능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교육장소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예약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교육인원을 확인한 후 내부 회의실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강의장 또는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교육장을 임대할 수 있음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85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기안 품의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자체 양식에 맞게 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기획안을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작성한다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기획안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 포함 내용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교육목표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교육일정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교육장소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교육대상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프로그램 및 교수 요목 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강사 프로필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88900" indent="-8890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   - 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운영 예산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자금사용계획서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교육 </a:t>
                      </a:r>
                      <a:r>
                        <a:rPr lang="en-US" altLang="ko-KR" sz="1100" dirty="0" smtClean="0">
                          <a:latin typeface="+mn-ea"/>
                          <a:ea typeface="+mn-ea"/>
                        </a:rPr>
                        <a:t>1.5</a:t>
                      </a:r>
                      <a:r>
                        <a:rPr lang="ko-KR" altLang="en-US" sz="1100" dirty="0" err="1" smtClean="0">
                          <a:latin typeface="+mn-ea"/>
                          <a:ea typeface="+mn-ea"/>
                        </a:rPr>
                        <a:t>개월전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7" name="직사각형 6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12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414078" y="3596168"/>
            <a:ext cx="5905696" cy="4010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664" y="2326220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교육운영이 가 되면 실제로 교육이 진행 될 교육장소를 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과정의 운영 방법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교육 대상 및 대상자의 이동 거리 등을 고려하여 장소를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섭외해야 한다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</a:p>
          <a:p>
            <a:pPr>
              <a:spcBef>
                <a:spcPts val="600"/>
              </a:spcBef>
              <a:buClr>
                <a:srgbClr val="7030A0"/>
              </a:buClr>
              <a:buFont typeface="Wingdings" pitchFamily="2" charset="2"/>
              <a:buChar char="§"/>
            </a:pP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일반적으로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3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곳 정도를 섭외하고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,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섭외 장소는 가예약과 견적서까지 미리 받으면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/>
            </a:r>
            <a:b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</a:b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최선이다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.</a:t>
            </a:r>
            <a:r>
              <a:rPr lang="en-US" altLang="ko-KR" sz="1400" dirty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(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내부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</a:t>
            </a:r>
            <a:r>
              <a:rPr lang="ko-KR" altLang="en-US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장소 섭외 시 제외</a:t>
            </a:r>
            <a:r>
              <a:rPr lang="en-US" altLang="ko-KR" sz="14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3940" y="4262268"/>
            <a:ext cx="41893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교육장소를 섭외할 때는 이번에 한 번 이용하고 끝내는 것이 아니라 앞으로도 이런 교육이 자주 있음을 강조하면서 최대한 시설 임대요금을 저렴하게 흥정한다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예약을 취소할 경우에는 최대한 신속하게 처리한다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66700" indent="-266700">
              <a:spcBef>
                <a:spcPts val="600"/>
              </a:spcBef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교육장소 양식에 맞춰서 틈날 때 마다 정리를 해놓으면 필요할 때 바로 사용할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8" name="직사각형 17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25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487" y="793621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① </a:t>
            </a:r>
            <a:r>
              <a:rPr lang="ko-KR" altLang="en-US" sz="1600" dirty="0" err="1">
                <a:latin typeface="+mn-ea"/>
              </a:rPr>
              <a:t>기획안</a:t>
            </a:r>
            <a:r>
              <a:rPr lang="ko-KR" altLang="en-US" sz="1600" dirty="0">
                <a:latin typeface="+mn-ea"/>
              </a:rPr>
              <a:t> 수립 및 기안 품의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교육장소 섭외</a:t>
            </a:r>
          </a:p>
        </p:txBody>
      </p:sp>
      <p:grpSp>
        <p:nvGrpSpPr>
          <p:cNvPr id="29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30" name="그림 29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752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latin typeface="+mn-ea"/>
              </a:rPr>
              <a:t>② 대상자 </a:t>
            </a:r>
            <a:r>
              <a:rPr lang="en-US" altLang="ko-KR" sz="1600" dirty="0" smtClean="0">
                <a:latin typeface="+mn-ea"/>
              </a:rPr>
              <a:t>LIST UP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4040938"/>
              </p:ext>
            </p:extLst>
          </p:nvPr>
        </p:nvGraphicFramePr>
        <p:xfrm>
          <a:off x="260350" y="1455406"/>
          <a:ext cx="6337301" cy="38244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82204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수강신청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또는 지정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모집시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해당과정의 교육안내문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시간표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수강료 등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서울시사회적경제지원센터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자체 홈페이지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SNS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등을 통해 홍보하도록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교육생을 모집하기 위한 각 과정별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개월 전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507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&lt;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교육생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지정시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&gt;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지정 교육생의 입과 확인을 위한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웹메일을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발송한다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b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대상자 및 해당 상급자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불참할 경우 불참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사유서를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제출하도록 한다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                           (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담당 관리자 재가 후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교육불참보고서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교육생 조정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모집시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신청인원이 많을 경우 시행횟수 증가 등 교육생  조정이 필요함</a:t>
                      </a:r>
                      <a:endParaRPr lang="en-US" altLang="ko-KR" sz="11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지정시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업무에 지장이 없게끔 조정하되 대상자가 확정  되면 반드시 참석할 수 있게 협조요청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대표이사 의지 등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필요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대상자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List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Up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대상자를 확정하고 명단을 작성한다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1450" indent="-17145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 인원이 적을 경우 교육 개설 여부를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                   (1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인당 교육비를 고려하여 결정한다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.) 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3&gt;</a:t>
                      </a: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교육대상자 명단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34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  <a:endParaRPr lang="ko-KR" altLang="en-US" sz="10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984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1)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③</a:t>
            </a:r>
            <a:r>
              <a:rPr lang="ko-KR" altLang="en-US" sz="1600" dirty="0" smtClean="0">
                <a:latin typeface="+mn-ea"/>
              </a:rPr>
              <a:t> 운영준비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1525367"/>
              </p:ext>
            </p:extLst>
          </p:nvPr>
        </p:nvGraphicFramePr>
        <p:xfrm>
          <a:off x="260350" y="1455406"/>
          <a:ext cx="6337301" cy="478457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입과 안내</a:t>
                      </a:r>
                    </a:p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공지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)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교육과정의 실제 수강 예정인 교육대상자에게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교육안내문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교육시간표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강사프로필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을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이메일을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통해 안내하고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문자메시지 발송을 통해 간단하게 안내 한다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 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주 전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교안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/</a:t>
                      </a:r>
                    </a:p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교보재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 준비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교육과정에 필요한 교안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교재 및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교보재를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교안 및 교재는 교육을 진행할 강사님과 사전 미팅을 통해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실제 교육에 쓰일 내용들을 확정하도록 한다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최종 확정된 파일이 양식에 맞는지 확인 후 인쇄소에 맡긴다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177800" indent="-17780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+mj-ea"/>
                        <a:buAutoNum type="circleNumDbPlain"/>
                        <a:tabLst>
                          <a:tab pos="177800" algn="l"/>
                        </a:tabLst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교육에 필요한 물품들은 강사와 직접 연락해서 확인해야 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필요한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목록이 나오면 교육 준비 체크리스트에 추가로 기입하고 준비한다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 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4&gt;</a:t>
                      </a:r>
                    </a:p>
                    <a:p>
                      <a:pPr marL="92075" indent="0" algn="l" latinLnBrk="1"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교육준비                     체크리스트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운영준비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운영준비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교육장 세팅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강사와 협의 후 가장 적합한 책상 배치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스쿨식 또는 모둠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그룹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배치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명찰 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명패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dirty="0" smtClean="0">
                          <a:latin typeface="+mn-ea"/>
                          <a:ea typeface="+mn-ea"/>
                        </a:rPr>
                        <a:t>출석부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교재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문구류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교육기자재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빔프로젝트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음향시설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노트북 등</a:t>
                      </a: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설문지 준비</a:t>
                      </a:r>
                      <a:endParaRPr lang="en-US" altLang="ko-KR" sz="1100" b="0" baseline="0" dirty="0" smtClean="0">
                        <a:latin typeface="+mn-ea"/>
                        <a:ea typeface="+mn-ea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baseline="0" dirty="0" smtClean="0"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기타 모듈 별 필요 </a:t>
                      </a:r>
                      <a:r>
                        <a:rPr lang="ko-KR" altLang="en-US" sz="1100" b="0" baseline="0" dirty="0" err="1" smtClean="0">
                          <a:latin typeface="+mn-ea"/>
                          <a:ea typeface="+mn-ea"/>
                        </a:rPr>
                        <a:t>교보재</a:t>
                      </a:r>
                      <a:r>
                        <a:rPr lang="ko-KR" altLang="en-US" sz="1100" b="0" baseline="0" dirty="0" smtClean="0">
                          <a:latin typeface="+mn-ea"/>
                          <a:ea typeface="+mn-ea"/>
                        </a:rPr>
                        <a:t> 확인 후 준비</a:t>
                      </a:r>
                      <a:endParaRPr lang="en-US" altLang="ko-KR" sz="1100" b="0" dirty="0" smtClean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4004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4114766"/>
              </p:ext>
            </p:extLst>
          </p:nvPr>
        </p:nvGraphicFramePr>
        <p:xfrm>
          <a:off x="260350" y="1455406"/>
          <a:ext cx="6337301" cy="411454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시작 전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강사안내 및 </a:t>
                      </a: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오프닝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다과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시설 안내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 진행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중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교육과정이 원활히 진행될 수 있게 지원함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수강생 자치모임 구성 권장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반장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팀장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,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총무 등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)</a:t>
                      </a:r>
                      <a:b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</a:b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: 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사후 네트워크 관리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모듈 별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교육운영시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준비사항 확인             </a:t>
                      </a:r>
                    </a:p>
                  </a:txBody>
                  <a:tcPr marL="72000" marT="10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내용청강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 진행자는 교육과정 내용을 청강을 통해</a:t>
                      </a:r>
                      <a:r>
                        <a:rPr lang="ko-KR" altLang="en-US" sz="110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향후 교육과정 운영 및 교육대상자의 니즈와 욕구를 정확히 파악하여 차후 과정에 적극적으로 반영하여야 함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결과보고에 반영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교육기간 중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 후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설문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첨부된 교육과정 설문을 중심으로 과정설문 진행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참여자 직급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프로그램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교육서비스 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교보재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marR="0" lvl="0" indent="-8890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기타 의견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첨부 </a:t>
                      </a:r>
                      <a:r>
                        <a:rPr lang="en-US" altLang="ko-KR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5&gt;</a:t>
                      </a:r>
                    </a:p>
                    <a:p>
                      <a:pPr marL="0" indent="0" algn="l" latinLnBrk="1"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교육과정 설문</a:t>
                      </a:r>
                      <a:endParaRPr lang="ko-KR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688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교육개요</a:t>
            </a:r>
            <a:endParaRPr lang="en-US" altLang="ko-KR" dirty="0" smtClean="0"/>
          </a:p>
          <a:p>
            <a:r>
              <a:rPr lang="ko-KR" altLang="en-US" dirty="0" smtClean="0"/>
              <a:t>교수요목</a:t>
            </a:r>
            <a:endParaRPr lang="en-US" altLang="ko-KR" dirty="0" smtClean="0"/>
          </a:p>
          <a:p>
            <a:r>
              <a:rPr lang="ko-KR" altLang="en-US" dirty="0" smtClean="0"/>
              <a:t>교육과정 모듈 별 운영 가이드</a:t>
            </a:r>
            <a:endParaRPr lang="en-US" altLang="ko-KR" dirty="0" smtClean="0"/>
          </a:p>
          <a:p>
            <a:r>
              <a:rPr lang="ko-KR" altLang="en-US" dirty="0" smtClean="0"/>
              <a:t>교육과정 구성 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공통모듈 포함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복합 교육과정</a:t>
            </a:r>
            <a:endParaRPr lang="en-US" altLang="ko-KR" dirty="0" smtClean="0"/>
          </a:p>
          <a:p>
            <a:r>
              <a:rPr lang="ko-KR" altLang="en-US" dirty="0" smtClean="0"/>
              <a:t>교육과정 운영체계</a:t>
            </a:r>
            <a:endParaRPr lang="en-US" altLang="ko-KR" dirty="0" smtClean="0"/>
          </a:p>
          <a:p>
            <a:r>
              <a:rPr lang="ko-KR" altLang="en-US" dirty="0" smtClean="0"/>
              <a:t>교육과정 운영 프로세스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교육 후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▨ </a:t>
            </a:r>
            <a:r>
              <a:rPr lang="ko-KR" altLang="en-US" dirty="0" smtClean="0"/>
              <a:t>첨부</a:t>
            </a:r>
            <a:r>
              <a:rPr lang="en-US" altLang="ko-KR" dirty="0" smtClean="0"/>
              <a:t>_Appendix</a:t>
            </a:r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xmlns="" val="2594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23875" y="3171825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409950" y="3162300"/>
            <a:ext cx="2819400" cy="29622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23875" y="3159125"/>
            <a:ext cx="2819400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</a:t>
            </a:r>
            <a:endParaRPr lang="en-US" altLang="ko-KR" sz="1400" b="1" dirty="0" smtClean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  <a:p>
            <a:r>
              <a:rPr lang="ko-KR" altLang="en-US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 인재육성 전문가 교육과정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940778" y="4087731"/>
            <a:ext cx="20836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kern="0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한겨레경제연구소</a:t>
            </a:r>
            <a:endParaRPr kumimoji="0" lang="ko-KR" altLang="en-US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98500" y="4621131"/>
            <a:ext cx="2463800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kern="0" dirty="0" err="1"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</a:t>
            </a:r>
            <a:r>
              <a:rPr lang="ko-KR" altLang="en-US" sz="4400" kern="0" dirty="0" err="1" smtClean="0"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명찰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</a:t>
            </a:r>
            <a:r>
              <a:rPr kumimoji="0" lang="ko-KR" alt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695700" y="3352800"/>
            <a:ext cx="2311400" cy="3048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교육일정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서울남산체 B" panose="02020603020101020101" pitchFamily="18" charset="-127"/>
              <a:ea typeface="서울남산체 B" panose="02020603020101020101" pitchFamily="18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2532071"/>
              </p:ext>
            </p:extLst>
          </p:nvPr>
        </p:nvGraphicFramePr>
        <p:xfrm>
          <a:off x="3556000" y="4011649"/>
          <a:ext cx="2527299" cy="1582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775"/>
                <a:gridCol w="847725"/>
                <a:gridCol w="1320799"/>
              </a:tblGrid>
              <a:tr h="2825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시간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과목명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A4E4"/>
                    </a:solidFill>
                  </a:tcPr>
                </a:tc>
              </a:tr>
              <a:tr h="4520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패러다임변화</a:t>
                      </a:r>
                      <a:endParaRPr lang="en-US" altLang="ko-KR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변화의 필요성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변화추진 프로세스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일차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DC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09:30~12:30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</a:rPr>
                        <a:t>동기부여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51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</a:rPr>
                        <a:t>13:30~17:30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solidFill>
                            <a:schemeClr val="tx1"/>
                          </a:solidFill>
                        </a:rPr>
                        <a:t>자기주도리더되기</a:t>
                      </a:r>
                      <a:endParaRPr lang="ko-KR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6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명패 샘플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523875" y="560247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523875" y="4900805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4" name="직사각형 33"/>
          <p:cNvSpPr/>
          <p:nvPr/>
        </p:nvSpPr>
        <p:spPr>
          <a:xfrm rot="10800000">
            <a:off x="516621" y="2561799"/>
            <a:ext cx="5731782" cy="15965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latinLnBrk="0">
              <a:lnSpc>
                <a:spcPct val="130000"/>
              </a:lnSpc>
              <a:spcBef>
                <a:spcPct val="0"/>
              </a:spcBef>
              <a:defRPr/>
            </a:pPr>
            <a:r>
              <a:rPr lang="ko-KR" altLang="en-US" sz="6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내 명 찰 </a:t>
            </a:r>
            <a:r>
              <a:rPr lang="ko-KR" altLang="en-US" sz="4000" kern="0" dirty="0" smtClean="0">
                <a:solidFill>
                  <a:prstClr val="black"/>
                </a:solidFill>
                <a:latin typeface="서울남산체 B" panose="02020603020101020101" pitchFamily="18" charset="-127"/>
                <a:ea typeface="서울남산체 B" panose="02020603020101020101" pitchFamily="18" charset="-127"/>
              </a:rPr>
              <a:t>연구원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 rot="10800000">
            <a:off x="523875" y="4180080"/>
            <a:ext cx="5731782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   사회적경제  </a:t>
            </a:r>
            <a:r>
              <a:rPr lang="ko-KR" altLang="en-US" sz="2000" b="1" dirty="0" smtClean="0">
                <a:latin typeface="+mj-ea"/>
                <a:ea typeface="+mj-ea"/>
              </a:rPr>
              <a:t>인재육성 전문가 교육과정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54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-130630" y="1632031"/>
            <a:ext cx="7094740" cy="722260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3428" y="2695560"/>
            <a:ext cx="5017534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교육 장소에는 교육 시작 시간보다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시간 일찍 오픈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도착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책상 배치를 확인하고 재배치한다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.(4~6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인 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1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조로 편성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입구에 책상을 놓고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출석부와 펜을 놓아 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명단을 교육생들이 보기 좋은 곳에 붙여 놓는다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입구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정수기 근처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출석부 근처 등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</a:p>
          <a:p>
            <a:pPr marL="273050" indent="-27305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다과가 있는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교육에 영향을 주지 않는 방향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뒤쪽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에 적당량을   배치한다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                                                                      (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한번에 모두 놓지 않고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매 쉬는 시간마다 조절하며 배분한다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.) </a:t>
            </a:r>
          </a:p>
          <a:p>
            <a:pPr marL="261938" indent="-261938">
              <a:spcBef>
                <a:spcPts val="600"/>
              </a:spcBef>
              <a:buFont typeface="+mj-lt"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쉬는 시간마다 불편하거나 필요한 것들을 피드백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조별 진행일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명패는 맨 앞 왼쪽부터 차례대로 놓아둔다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273050" indent="-273050">
              <a:spcBef>
                <a:spcPts val="600"/>
              </a:spcBef>
              <a:buFontTx/>
              <a:buAutoNum type="arabicPeriod" startAt="6"/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점심을 외부에서 먹는 경우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사전에 예약을 한 후 시간에 맞춰 교육생을 인솔한다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  <a:endParaRPr lang="ko-KR" altLang="en-US" sz="1050" dirty="0">
                <a:latin typeface="서울남산체 B" panose="02020603020101020101" pitchFamily="18" charset="-127"/>
                <a:ea typeface="서울남산체 B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93556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2</a:t>
              </a:r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82464" y="1763631"/>
            <a:ext cx="428628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교육 진행 시 유의점</a:t>
            </a:r>
          </a:p>
        </p:txBody>
      </p:sp>
      <p:grpSp>
        <p:nvGrpSpPr>
          <p:cNvPr id="18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19" name="그림 18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71487" y="793621"/>
            <a:ext cx="1239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④ </a:t>
            </a:r>
            <a:r>
              <a:rPr lang="ko-KR" altLang="en-US" sz="1600" dirty="0" smtClean="0">
                <a:latin typeface="+mn-ea"/>
              </a:rPr>
              <a:t>교육운영 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64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9503506"/>
              </p:ext>
            </p:extLst>
          </p:nvPr>
        </p:nvGraphicFramePr>
        <p:xfrm>
          <a:off x="260350" y="1455406"/>
          <a:ext cx="6337301" cy="383965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2794"/>
                <a:gridCol w="3983108"/>
                <a:gridCol w="1231399"/>
              </a:tblGrid>
              <a:tr h="2995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구 분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내     용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 고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5EA3"/>
                    </a:solidFill>
                  </a:tcPr>
                </a:tc>
              </a:tr>
              <a:tr h="10507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시행결과 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정리</a:t>
                      </a:r>
                      <a:endParaRPr lang="en-US" altLang="ko-KR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결과보고서의 양식과 포맷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그리고 포함되는 내용은 특이사항이 없는 한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거의 동일하기 때문에 이전에 작성한 결과보고서의 포맷을 유지한 채 내용을  변경함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결과보고서에 포함되어야 하는 내용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개요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일정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명단 등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내용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프로그램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활동 내역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 활동 사진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비용정산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Tx/>
                        <a:buChar char="-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교육 만족도 분석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만족도 종합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부문별 설문 결과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 의견 등 </a:t>
                      </a:r>
                    </a:p>
                    <a:p>
                      <a:pPr marL="88900" indent="3175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최종 시사점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결론 및 제언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과정 종료 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일 이내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87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개인별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이력관리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엑셀 등을 이용하여 개인 별 교육이력을 관리함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결과보고 직후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50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서울남산체 B" panose="02020603020101020101" pitchFamily="18" charset="-127"/>
                          <a:ea typeface="서울남산체 B" panose="02020603020101020101" pitchFamily="18" charset="-127"/>
                          <a:cs typeface="+mn-cs"/>
                        </a:rPr>
                        <a:t>사후관리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서울남산체 B" panose="02020603020101020101" pitchFamily="18" charset="-127"/>
                        <a:ea typeface="서울남산체 B" panose="02020603020101020101" pitchFamily="18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교육생자치회를 중심으로 정기 및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비정기모임을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독려하고 가급적 참석하도록 함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자체 행사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초정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등 지속적인 관계유지를 위해 노력 필요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Char char="§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교육내용 적용 여부에 대한 피드백 조사 권장 </a:t>
                      </a:r>
                      <a:endParaRPr lang="en-US" altLang="ko-KR" sz="11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spcBef>
                          <a:spcPts val="600"/>
                        </a:spcBef>
                        <a:buClrTx/>
                        <a:buFont typeface="Wingdings" pitchFamily="2" charset="2"/>
                        <a:buNone/>
                      </a:pP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2298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24</a:t>
            </a:fld>
            <a:endParaRPr lang="ko-KR" altLang="en-US" dirty="0"/>
          </a:p>
        </p:txBody>
      </p:sp>
      <p:sp>
        <p:nvSpPr>
          <p:cNvPr id="17" name="제목 2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</p:spPr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교육과정 운영 프로세스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487" y="793621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⑤ 결과보고 및 사후관리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757980" y="341604"/>
            <a:ext cx="1839670" cy="252815"/>
            <a:chOff x="538988" y="166127"/>
            <a:chExt cx="3450590" cy="474194"/>
          </a:xfrm>
        </p:grpSpPr>
        <p:sp>
          <p:nvSpPr>
            <p:cNvPr id="12" name="직사각형 11"/>
            <p:cNvSpPr/>
            <p:nvPr/>
          </p:nvSpPr>
          <p:spPr>
            <a:xfrm>
              <a:off x="538988" y="290275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전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699768" y="294920"/>
              <a:ext cx="1122680" cy="345401"/>
            </a:xfrm>
            <a:prstGeom prst="rect">
              <a:avLst/>
            </a:prstGeom>
            <a:solidFill>
              <a:srgbClr val="F1E8F8">
                <a:alpha val="60000"/>
              </a:srgbClr>
            </a:solidFill>
            <a:ln w="28575">
              <a:solidFill>
                <a:srgbClr val="C9A4E4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중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866898" y="294920"/>
              <a:ext cx="1122680" cy="345401"/>
            </a:xfrm>
            <a:prstGeom prst="rect">
              <a:avLst/>
            </a:prstGeom>
            <a:solidFill>
              <a:srgbClr val="9148C8"/>
            </a:solidFill>
            <a:ln w="28575">
              <a:solidFill>
                <a:srgbClr val="9148C8">
                  <a:alpha val="98039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서울남산체 B" panose="02020603020101020101" pitchFamily="18" charset="-127"/>
                  <a:ea typeface="서울남산체 B" panose="02020603020101020101" pitchFamily="18" charset="-127"/>
                </a:rPr>
                <a:t>교육 후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1403" y="166127"/>
              <a:ext cx="181941" cy="288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000" b="1" i="1" dirty="0" smtClean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(한)문화방송" pitchFamily="18" charset="-127"/>
                </a:rPr>
                <a:t>3)</a:t>
              </a:r>
              <a:endParaRPr lang="ko-KR" altLang="en-US" sz="1000" b="1" i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(한)문화방송" pitchFamily="18" charset="-127"/>
              </a:endParaRPr>
            </a:p>
          </p:txBody>
        </p:sp>
      </p:grpSp>
      <p:pic>
        <p:nvPicPr>
          <p:cNvPr id="14" name="그림 13" descr="포스트잇효과1 복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61" t="14878" r="16822" b="10731"/>
          <a:stretch>
            <a:fillRect/>
          </a:stretch>
        </p:blipFill>
        <p:spPr>
          <a:xfrm>
            <a:off x="245059" y="2426719"/>
            <a:ext cx="6323565" cy="42033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25314" y="3067420"/>
            <a:ext cx="4268481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결과보고서 작성을 위해서는  교육 활동 사진을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</a:pP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     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촬영하는 것이 보다 효과적이다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사진 파일의 경우 사진만 보면 어떤 활동인지 알기 어렵지만 사진을 활용한 동영상 파일을 제작하면 교육에 대한 이해를 돕고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차기 교육홍보 및 교육생 사후관리에 활용할 수 있다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endParaRPr lang="en-US" altLang="ko-KR" dirty="0" smtClean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457200" indent="-457200">
              <a:spcBef>
                <a:spcPts val="600"/>
              </a:spcBef>
              <a:buAutoNum type="arabicPeriod" startAt="2"/>
            </a:pPr>
            <a:r>
              <a:rPr lang="ko-KR" altLang="en-US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결론 및 시사점은 향후 과정을 보다 발전적으로 운영하기 위해 반드시 체계적으로 작성하여야 한다</a:t>
            </a:r>
            <a:r>
              <a:rPr lang="en-US" altLang="ko-KR" dirty="0" smtClean="0">
                <a:solidFill>
                  <a:srgbClr val="321547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dirty="0">
              <a:solidFill>
                <a:srgbClr val="321547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82464" y="1763631"/>
            <a:ext cx="4286280" cy="418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결과보고시</a:t>
            </a:r>
            <a:r>
              <a:rPr kumimoji="0" lang="ko-KR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148C8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</a:rPr>
              <a:t> 유의점</a:t>
            </a:r>
          </a:p>
        </p:txBody>
      </p:sp>
      <p:grpSp>
        <p:nvGrpSpPr>
          <p:cNvPr id="20" name="그룹 16"/>
          <p:cNvGrpSpPr/>
          <p:nvPr/>
        </p:nvGrpSpPr>
        <p:grpSpPr>
          <a:xfrm>
            <a:off x="355279" y="1132099"/>
            <a:ext cx="1837538" cy="523220"/>
            <a:chOff x="439334" y="3230742"/>
            <a:chExt cx="1837538" cy="523220"/>
          </a:xfrm>
        </p:grpSpPr>
        <p:pic>
          <p:nvPicPr>
            <p:cNvPr id="22" name="그림 21" descr="별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334" y="3275856"/>
              <a:ext cx="541394" cy="443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908720" y="3230742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>
                  <a:solidFill>
                    <a:srgbClr val="9148C8"/>
                  </a:solidFill>
                  <a:latin typeface="나눔손글씨 펜" pitchFamily="66" charset="-127"/>
                  <a:ea typeface="나눔손글씨 펜" pitchFamily="66" charset="-127"/>
                </a:rPr>
                <a:t>Tip</a:t>
              </a:r>
              <a:endParaRPr lang="ko-KR" altLang="en-US" sz="2800" dirty="0">
                <a:solidFill>
                  <a:srgbClr val="9148C8"/>
                </a:solidFill>
                <a:latin typeface="나눔손글씨 펜" pitchFamily="66" charset="-127"/>
                <a:ea typeface="나눔손글씨 펜" pitchFamily="66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621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81728" y="2922331"/>
            <a:ext cx="4015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1.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예산사용 계획서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2.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불참보고서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3.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교육대상자 명단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4.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 준비물 체크리스트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+mn-ea"/>
              </a:rPr>
              <a:t>첨부</a:t>
            </a:r>
            <a:r>
              <a:rPr lang="en-US" altLang="ko-KR" sz="1400" dirty="0" smtClean="0">
                <a:solidFill>
                  <a:prstClr val="black"/>
                </a:solidFill>
                <a:latin typeface="+mn-ea"/>
              </a:rPr>
              <a:t>5.  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교육과정 설문</a:t>
            </a:r>
            <a:r>
              <a:rPr lang="en-US" altLang="ko-KR" b="1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prstClr val="black"/>
                </a:solidFill>
                <a:latin typeface="+mn-ea"/>
              </a:rPr>
              <a:t>공통</a:t>
            </a:r>
            <a:r>
              <a:rPr lang="en-US" altLang="ko-KR" b="1" dirty="0">
                <a:solidFill>
                  <a:prstClr val="black"/>
                </a:solidFill>
                <a:latin typeface="+mn-ea"/>
              </a:rPr>
              <a:t>)</a:t>
            </a:r>
            <a:endParaRPr lang="en-US" altLang="ko-KR" b="1" dirty="0" smtClean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title" idx="4294967295"/>
          </p:nvPr>
        </p:nvSpPr>
        <p:spPr>
          <a:xfrm>
            <a:off x="260350" y="145142"/>
            <a:ext cx="4516438" cy="55154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l"/>
            <a:r>
              <a:rPr lang="ko-KR" altLang="en-US" sz="2000" b="1" dirty="0" smtClean="0">
                <a:solidFill>
                  <a:schemeClr val="bg1"/>
                </a:solidFill>
                <a:latin typeface="+mn-ea"/>
                <a:ea typeface="+mn-ea"/>
              </a:rPr>
              <a:t>첨부</a:t>
            </a:r>
            <a:r>
              <a:rPr lang="en-US" altLang="ko-KR" sz="2000" b="1" dirty="0" smtClean="0">
                <a:solidFill>
                  <a:schemeClr val="bg1"/>
                </a:solidFill>
                <a:latin typeface="+mn-ea"/>
                <a:ea typeface="+mn-ea"/>
              </a:rPr>
              <a:t>_Appendix</a:t>
            </a:r>
            <a:endParaRPr lang="ko-KR" altLang="en-US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1. </a:t>
            </a:r>
            <a:r>
              <a:rPr lang="ko-KR" altLang="en-US" smtClean="0"/>
              <a:t>예산사용 계획서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26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486929" y="1747521"/>
          <a:ext cx="5858113" cy="345846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51321"/>
                <a:gridCol w="907542"/>
                <a:gridCol w="2483358"/>
                <a:gridCol w="777465"/>
                <a:gridCol w="938427"/>
              </a:tblGrid>
              <a:tr h="340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예산항목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계정과목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산 출 근 거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금 액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사용예정일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6471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숙박비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임대료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숙박비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3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지방 거주자 제공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대관료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강당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11/15</a:t>
                      </a:r>
                      <a:endParaRPr lang="ko-KR" altLang="en-US" sz="1100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 err="1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진행비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간식비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커피 및 다과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11/14</a:t>
                      </a:r>
                      <a:endParaRPr lang="ko-KR" altLang="en-US" sz="11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2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식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 10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(</a:t>
                      </a:r>
                      <a:r>
                        <a:rPr lang="ko-KR" altLang="en-US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중식만 제공</a:t>
                      </a:r>
                      <a:r>
                        <a:rPr lang="en-US" altLang="ko-KR" sz="1100" kern="0" spc="-10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문구류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71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교재인쇄비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10,000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84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경비 </a:t>
                      </a:r>
                      <a:r>
                        <a:rPr lang="en-US" altLang="ko-KR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_87,000</a:t>
                      </a:r>
                      <a:r>
                        <a:rPr lang="ko-KR" alt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 소요 예정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870,000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2. </a:t>
            </a:r>
            <a:r>
              <a:rPr lang="ko-KR" altLang="en-US" smtClean="0"/>
              <a:t>교육 불참보고서</a:t>
            </a:r>
            <a:endParaRPr lang="ko-KR" altLang="en-US" dirty="0"/>
          </a:p>
        </p:txBody>
      </p:sp>
      <p:sp>
        <p:nvSpPr>
          <p:cNvPr id="15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27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486927" y="2731370"/>
          <a:ext cx="5890121" cy="3704153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14762"/>
                <a:gridCol w="2308735"/>
                <a:gridCol w="842747"/>
                <a:gridCol w="1823877"/>
              </a:tblGrid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   속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   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교육과정명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교육일정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~ 201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년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월</a:t>
                      </a:r>
                      <a:r>
                        <a:rPr 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  </a:t>
                      </a:r>
                      <a:r>
                        <a:rPr lang="ko-KR" altLang="en-US" sz="1100" kern="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Times New Roman"/>
                        </a:rPr>
                        <a:t>일</a:t>
                      </a:r>
                      <a:endParaRPr lang="ko-KR" altLang="en-US" sz="1100" kern="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Times New Roman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073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불참사유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93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향후방안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5345681"/>
              </p:ext>
            </p:extLst>
          </p:nvPr>
        </p:nvGraphicFramePr>
        <p:xfrm>
          <a:off x="3740764" y="1425090"/>
          <a:ext cx="2624408" cy="97787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9611"/>
                <a:gridCol w="781599"/>
                <a:gridCol w="781599"/>
                <a:gridCol w="781599"/>
              </a:tblGrid>
              <a:tr h="24939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결</a:t>
                      </a: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100" kern="0" spc="0" dirty="0" smtClean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재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tx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담당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847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42553" y="6632823"/>
            <a:ext cx="15888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작성일 </a:t>
            </a:r>
            <a:r>
              <a:rPr lang="en-US" altLang="ko-KR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:  201 </a:t>
            </a:r>
            <a:r>
              <a:rPr lang="ko-KR" altLang="en-US" sz="1100" dirty="0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t>년  월  일</a:t>
            </a:r>
            <a:endParaRPr lang="ko-KR" altLang="en-US" sz="1100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3. </a:t>
            </a:r>
            <a:r>
              <a:rPr lang="ko-KR" altLang="en-US" smtClean="0"/>
              <a:t>교육대상자 명단</a:t>
            </a:r>
            <a:endParaRPr lang="ko-KR" altLang="en-US" dirty="0"/>
          </a:p>
        </p:txBody>
      </p:sp>
      <p:sp>
        <p:nvSpPr>
          <p:cNvPr id="9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045364"/>
              </p:ext>
            </p:extLst>
          </p:nvPr>
        </p:nvGraphicFramePr>
        <p:xfrm>
          <a:off x="486929" y="1747523"/>
          <a:ext cx="5858111" cy="317804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3192"/>
                <a:gridCol w="823357"/>
                <a:gridCol w="772466"/>
                <a:gridCol w="665684"/>
                <a:gridCol w="1213629"/>
                <a:gridCol w="1074057"/>
                <a:gridCol w="945726"/>
              </a:tblGrid>
              <a:tr h="3373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NO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소속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직급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성명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이메일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연락처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chemeClr val="bg1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비고</a:t>
                      </a:r>
                      <a:endParaRPr lang="ko-KR" altLang="en-US" sz="1100" kern="0" spc="0" dirty="0">
                        <a:solidFill>
                          <a:schemeClr val="bg1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2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3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4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5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6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7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8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9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1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10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60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서울남산체 B" panose="02020603020101020101" pitchFamily="18" charset="-127"/>
                          <a:ea typeface="서울남산체 B" panose="02020603020101020101" pitchFamily="18" charset="-127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서울남산체 B" panose="02020603020101020101" pitchFamily="18" charset="-127"/>
                        <a:ea typeface="서울남산체 B" panose="02020603020101020101" pitchFamily="18" charset="-127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just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713" marR="54713" marT="15127" marB="1512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528165" y="1264188"/>
            <a:ext cx="2419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교육기간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/ 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인원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2014. 4.14 / </a:t>
            </a:r>
            <a:r>
              <a:rPr lang="en-US" altLang="ko-KR" sz="1000" kern="0" dirty="0">
                <a:solidFill>
                  <a:srgbClr val="000000"/>
                </a:solidFill>
              </a:rPr>
              <a:t>1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0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명 예정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02885" y="1264188"/>
            <a:ext cx="2274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lvl="0" indent="-92075" defTabSz="685800" fontAlgn="base">
              <a:lnSpc>
                <a:spcPct val="160000"/>
              </a:lnSpc>
              <a:buFont typeface="Wingdings" pitchFamily="2" charset="2"/>
              <a:buChar char="§"/>
            </a:pPr>
            <a:r>
              <a:rPr lang="ko-KR" altLang="en-US" sz="1000" kern="0" dirty="0" smtClean="0">
                <a:solidFill>
                  <a:srgbClr val="000000"/>
                </a:solidFill>
              </a:rPr>
              <a:t>교육장소 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:  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한겨레신문사</a:t>
            </a:r>
            <a:r>
              <a:rPr lang="ko-KR" altLang="en-US" sz="1000" kern="0" dirty="0" smtClean="0">
                <a:solidFill>
                  <a:srgbClr val="000000"/>
                </a:solidFill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</a:rPr>
              <a:t>3</a:t>
            </a:r>
            <a:r>
              <a:rPr lang="en-US" altLang="ko-KR" sz="1000" kern="0" dirty="0" smtClean="0">
                <a:solidFill>
                  <a:srgbClr val="000000"/>
                </a:solidFill>
              </a:rPr>
              <a:t>F / </a:t>
            </a:r>
            <a:r>
              <a:rPr lang="ko-KR" altLang="en-US" sz="1000" kern="0" dirty="0" err="1" smtClean="0">
                <a:solidFill>
                  <a:srgbClr val="000000"/>
                </a:solidFill>
              </a:rPr>
              <a:t>청암홀</a:t>
            </a:r>
            <a:endParaRPr lang="ko-KR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945622">
            <a:off x="4855420" y="731325"/>
            <a:ext cx="1474590" cy="314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400" b="1" dirty="0" smtClean="0">
                <a:solidFill>
                  <a:srgbClr val="FF0000"/>
                </a:solidFill>
              </a:rPr>
              <a:t>예  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3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4. </a:t>
            </a:r>
            <a:r>
              <a:rPr lang="ko-KR" altLang="en-US" smtClean="0"/>
              <a:t>교육 준비물 체크리스트</a:t>
            </a:r>
            <a:endParaRPr lang="ko-KR" altLang="en-US" dirty="0"/>
          </a:p>
        </p:txBody>
      </p:sp>
      <p:sp>
        <p:nvSpPr>
          <p:cNvPr id="8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29</a:t>
            </a:fld>
            <a:endParaRPr lang="ko-KR" altLang="en-US" dirty="0"/>
          </a:p>
        </p:txBody>
      </p:sp>
      <p:graphicFrame>
        <p:nvGraphicFramePr>
          <p:cNvPr id="5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8578241"/>
              </p:ext>
            </p:extLst>
          </p:nvPr>
        </p:nvGraphicFramePr>
        <p:xfrm>
          <a:off x="560833" y="1125624"/>
          <a:ext cx="5681471" cy="727264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87396"/>
                <a:gridCol w="1785257"/>
                <a:gridCol w="624114"/>
                <a:gridCol w="1944914"/>
                <a:gridCol w="639790"/>
              </a:tblGrid>
              <a:tr h="373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 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공통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교육준비물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과정별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Check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578537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공통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명찰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</a:t>
                      </a: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 개인용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)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포스트잍</a:t>
                      </a: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명패 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조별 </a:t>
                      </a: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문구류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 panose="02020603020101020101" pitchFamily="18" charset="-127"/>
                        <a:ea typeface="서울남산체 M" panose="02020603020101020101" pitchFamily="18" charset="-127"/>
                        <a:cs typeface="+mn-cs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간식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/>
                        <a:t>전지</a:t>
                      </a:r>
                      <a:endParaRPr lang="en-US" altLang="ko-KR" sz="1100" dirty="0" smtClean="0"/>
                    </a:p>
                    <a:p>
                      <a:pPr algn="ctr"/>
                      <a:r>
                        <a:rPr lang="en-US" altLang="ko-KR" sz="1100" dirty="0" smtClean="0"/>
                        <a:t>½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baseline="0" dirty="0" smtClean="0"/>
                        <a:t> (</a:t>
                      </a:r>
                      <a:r>
                        <a:rPr lang="ko-KR" altLang="en-US" sz="1100" baseline="0" dirty="0" smtClean="0"/>
                        <a:t>또는 </a:t>
                      </a:r>
                      <a:r>
                        <a:rPr lang="ko-KR" altLang="en-US" sz="1100" baseline="0" dirty="0" err="1" smtClean="0"/>
                        <a:t>플립차트</a:t>
                      </a:r>
                      <a:r>
                        <a:rPr lang="en-US" altLang="ko-KR" sz="1100" baseline="0" dirty="0" smtClean="0"/>
                        <a:t>)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교육만족도 설문지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마이크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교육생용 교재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음향 기기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강사용 노트북</a:t>
                      </a: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(PC)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853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빔 프로젝트</a:t>
                      </a:r>
                      <a:endParaRPr kumimoji="0" lang="ko-KR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인재육성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</a:endParaRPr>
                    </a:p>
                    <a:p>
                      <a:pPr algn="ctr"/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</a:rPr>
                        <a:t>전문가과정</a:t>
                      </a:r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모떠꿈</a:t>
                      </a: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매뉴얼</a:t>
                      </a: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87313" indent="0" algn="l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사례연구용 동영상</a:t>
                      </a:r>
                      <a:endParaRPr lang="en-US" altLang="ko-KR" sz="110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모듈 </a:t>
                      </a: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1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HCD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2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HEAR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철도민영화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인간의 </a:t>
                      </a:r>
                      <a:r>
                        <a:rPr lang="ko-KR" altLang="en-US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두얼굴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신비한 능력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3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TEDxVancouver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– </a:t>
                      </a:r>
                      <a:b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</a:b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   Kara </a:t>
                      </a:r>
                      <a:r>
                        <a:rPr lang="en-US" altLang="ko-KR" sz="1100" baseline="0" dirty="0" err="1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Pecknold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None/>
                      </a:pP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  <a:p>
                      <a:pPr marL="87313" indent="0" algn="l" latinLnBrk="1">
                        <a:buFontTx/>
                        <a:buChar char="-"/>
                      </a:pP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모듈 </a:t>
                      </a: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4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Dexter Morning Routine</a:t>
                      </a:r>
                    </a:p>
                    <a:p>
                      <a:pPr marL="87313" indent="0" algn="l" latinLnBrk="1">
                        <a:buFontTx/>
                        <a:buNone/>
                      </a:pPr>
                      <a:r>
                        <a:rPr lang="en-US" altLang="ko-KR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 + </a:t>
                      </a:r>
                      <a:r>
                        <a:rPr lang="ko-KR" altLang="en-US" sz="1100" baseline="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말을 해야 아나</a:t>
                      </a:r>
                      <a:endParaRPr lang="en-US" altLang="ko-KR" sz="1100" baseline="0" dirty="0" smtClean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서울남산체 M" panose="02020603020101020101" pitchFamily="18" charset="-127"/>
                          <a:ea typeface="서울남산체 M" panose="02020603020101020101" pitchFamily="18" charset="-127"/>
                        </a:rPr>
                        <a:t>투표용 스티커</a:t>
                      </a:r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algn="ctr"/>
                      <a:endParaRPr lang="ko-KR" altLang="en-US" sz="1100" dirty="0"/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고딕" charset="-127"/>
                        <a:ea typeface="나눔고딕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4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26898" marR="26898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서울남산체 M" panose="02020603020101020101" pitchFamily="18" charset="-127"/>
                        <a:ea typeface="서울남산체 M" panose="02020603020101020101" pitchFamily="18" charset="-127"/>
                      </a:endParaRPr>
                    </a:p>
                  </a:txBody>
                  <a:tcPr marL="108000" marR="108000" marT="72000" marB="72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제목 6"/>
          <p:cNvSpPr txBox="1">
            <a:spLocks/>
          </p:cNvSpPr>
          <p:nvPr/>
        </p:nvSpPr>
        <p:spPr>
          <a:xfrm>
            <a:off x="560388" y="8575468"/>
            <a:ext cx="582955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100" b="0" dirty="0" smtClean="0"/>
              <a:t>* </a:t>
            </a:r>
            <a:r>
              <a:rPr lang="ko-KR" altLang="en-US" sz="1100" b="0" dirty="0" smtClean="0"/>
              <a:t>교육준비물은 강사의 요청에 따라 일부 조정 가능함</a:t>
            </a:r>
            <a:endParaRPr lang="ko-KR" altLang="en-US" sz="1100" b="0" dirty="0"/>
          </a:p>
        </p:txBody>
      </p:sp>
    </p:spTree>
    <p:extLst>
      <p:ext uri="{BB962C8B-B14F-4D97-AF65-F5344CB8AC3E}">
        <p14:creationId xmlns:p14="http://schemas.microsoft.com/office/powerpoint/2010/main" xmlns="" val="34791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교육개요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7414728"/>
              </p:ext>
            </p:extLst>
          </p:nvPr>
        </p:nvGraphicFramePr>
        <p:xfrm>
          <a:off x="266564" y="1042988"/>
          <a:ext cx="6331086" cy="6462542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900655"/>
                <a:gridCol w="5430431"/>
              </a:tblGrid>
              <a:tr h="6099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u="none" strike="noStrike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과정명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중간지원기관 활동가 교육과정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14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교육대상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자치구 사회적 경제 지역특화사업단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관련 지원센터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초급실무자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중간관리자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594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과정목표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경제 지원 활동가의 기초 역량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및 사회적 경제 관련 이론과 경험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사회적 경제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지원가의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역할과 과제 정립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을 배양할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경제 지원 활동가의 중점 전문 역량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사회적 경제를 위한 공공마케팅 지원 역량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사회적 경제 조직에 대한 관리 및 경영 관련 기초 진단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을 개발할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 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46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 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교육내용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사회적경제와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중간지원기관 활동가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운동의 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사상과 실천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관련 정책과 이슈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생태계 활성화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지원사업 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Action Plan 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수립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사회적경제를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통한 사회책임조달제도</a:t>
                      </a:r>
                    </a:p>
                    <a:p>
                      <a:pPr marL="185738" marR="0" indent="-185738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공공시장 판로개척 지원방법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4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교육시간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24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endParaRPr lang="en-US" altLang="ko-KR" sz="1200" b="0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80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교육방법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토론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발표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워크샵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사례연구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0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5-1.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4000191"/>
              </p:ext>
            </p:extLst>
          </p:nvPr>
        </p:nvGraphicFramePr>
        <p:xfrm>
          <a:off x="318516" y="2646831"/>
          <a:ext cx="6172201" cy="476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1502"/>
                <a:gridCol w="2520699"/>
              </a:tblGrid>
              <a:tr h="1580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1" i="0" u="none" strike="noStrike" dirty="0" smtClean="0">
                        <a:effectLst/>
                        <a:latin typeface="맑은 고딕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3184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본 교육과정에 참석하신 귀하의 직급은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 smtClean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9325495"/>
              </p:ext>
            </p:extLst>
          </p:nvPr>
        </p:nvGraphicFramePr>
        <p:xfrm>
          <a:off x="330708" y="3677841"/>
          <a:ext cx="6172199" cy="1295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 smtClean="0">
                          <a:effectLst/>
                        </a:rPr>
                        <a:t>  Low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                              High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                     </a:t>
                      </a:r>
                      <a:r>
                        <a:rPr lang="en-US" sz="900" b="1" u="none" strike="noStrike" baseline="0" dirty="0" smtClean="0">
                          <a:effectLst/>
                        </a:rPr>
                        <a:t>      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 smtClean="0"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교육과정에 대해 만족한다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새로운 지식과 능력</a:t>
                      </a:r>
                      <a:r>
                        <a:rPr lang="en-US" altLang="ko-KR" sz="900" u="none" strike="noStrike" dirty="0">
                          <a:effectLst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</a:rPr>
                        <a:t>또는 관련 분야에      대한 견문을 넓힐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2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나는 본 교육과정을 통해 내가 몸담고 있는 조직에 기여할 수 있는 전문지식 및 통찰력 등을 체득할 수 있었다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4600957" y="3743373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2849139"/>
              </p:ext>
            </p:extLst>
          </p:nvPr>
        </p:nvGraphicFramePr>
        <p:xfrm>
          <a:off x="342900" y="7515392"/>
          <a:ext cx="6172199" cy="833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교육진행이 매끄럽고 불편함 없이 원만하게 진행되었다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 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교육장 </a:t>
                      </a:r>
                      <a:r>
                        <a:rPr lang="ko-KR" altLang="en-US" sz="900" u="none" strike="noStrike" dirty="0">
                          <a:effectLst/>
                        </a:rPr>
                        <a:t>시설 및 부대시설 등의 서비스 이용이 만족스러웠다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3852858"/>
              </p:ext>
            </p:extLst>
          </p:nvPr>
        </p:nvGraphicFramePr>
        <p:xfrm>
          <a:off x="342900" y="5582997"/>
          <a:ext cx="6172199" cy="1206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25942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 smtClean="0">
                          <a:effectLst/>
                        </a:rPr>
                        <a:t>문항</a:t>
                      </a:r>
                      <a:r>
                        <a:rPr lang="en-US" altLang="ko-KR" sz="900" b="1" u="none" strike="noStrike" dirty="0" smtClean="0">
                          <a:effectLst/>
                        </a:rPr>
                        <a:t>1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 smtClean="0">
                          <a:effectLst/>
                        </a:rPr>
                        <a:t>    Low                                 </a:t>
                      </a:r>
                      <a:r>
                        <a:rPr lang="en-US" sz="900" b="1" u="none" strike="noStrike" dirty="0">
                          <a:effectLst/>
                        </a:rPr>
                        <a:t>High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CCF0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전반적 수업 내용 및 강의준비에 대하여 만족하십니까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강사의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강의스킬은</a:t>
                      </a:r>
                      <a:r>
                        <a:rPr lang="ko-KR" altLang="en-US" sz="900" u="none" strike="noStrike" dirty="0">
                          <a:effectLst/>
                        </a:rPr>
                        <a:t> 교육 진행하기에 충분하였습니까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강사는 열정을 가지고 교육에 임하였습니까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교육방법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강의</a:t>
                      </a:r>
                      <a:r>
                        <a:rPr lang="en-US" altLang="ko-KR" sz="900" u="none" strike="noStrike" dirty="0">
                          <a:effectLst/>
                        </a:rPr>
                        <a:t>/Q&amp;A/</a:t>
                      </a:r>
                      <a:r>
                        <a:rPr lang="ko-KR" altLang="en-US" sz="900" u="none" strike="noStrike" dirty="0">
                          <a:effectLst/>
                        </a:rPr>
                        <a:t>실습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r>
                        <a:rPr lang="ko-KR" altLang="en-US" sz="900" u="none" strike="noStrike" dirty="0">
                          <a:effectLst/>
                        </a:rPr>
                        <a:t>이 적절하게 운영되었습니까</a:t>
                      </a:r>
                      <a:r>
                        <a:rPr lang="en-US" altLang="ko-KR" sz="900" u="none" strike="noStrike" dirty="0">
                          <a:effectLst/>
                        </a:rPr>
                        <a:t>?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4800" y="2332695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참여자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직급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81000" y="1325586"/>
            <a:ext cx="5905500" cy="77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본 설문은 교육과정에 대한 만족도 조사를 통하여 좀 더 질 높은 교육서비스를 제공하고자 개발되었습니다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교육에 열심히 참여해 주셔서 감사 드리며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진솔하고 성의 있게 응답해 주시면 감사하겠습니다</a:t>
            </a:r>
            <a:r>
              <a:rPr lang="en-US" altLang="ko-KR" sz="1000" dirty="0" smtClean="0"/>
              <a:t>.</a:t>
            </a:r>
          </a:p>
          <a:p>
            <a:pPr>
              <a:lnSpc>
                <a:spcPts val="500"/>
              </a:lnSpc>
            </a:pPr>
            <a:endParaRPr lang="en-US" altLang="ko-KR" sz="1000" dirty="0" smtClean="0"/>
          </a:p>
          <a:p>
            <a:r>
              <a:rPr lang="ko-KR" altLang="en-US" sz="1000" dirty="0" smtClean="0"/>
              <a:t>세션 별로 </a:t>
            </a:r>
            <a:r>
              <a:rPr lang="en-US" altLang="ko-KR" sz="1000" dirty="0" smtClean="0"/>
              <a:t>1(</a:t>
            </a:r>
            <a:r>
              <a:rPr lang="ko-KR" altLang="en-US" sz="1000" dirty="0" smtClean="0"/>
              <a:t>낮은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부터 </a:t>
            </a:r>
            <a:r>
              <a:rPr lang="en-US" altLang="ko-KR" sz="1000" dirty="0" smtClean="0"/>
              <a:t>5(</a:t>
            </a:r>
            <a:r>
              <a:rPr lang="ko-KR" altLang="en-US" sz="1000" dirty="0" smtClean="0"/>
              <a:t>높은 등급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까지 중에서 귀하의 의견을 표해 주시기 바랍니다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기타 건의사항 란 에는 가능한 많은 의견을 개진하여 주시기 바랍니다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413554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프로그램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4175" y="5330203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강사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850" y="723854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교육서비스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18" name="Line 2"/>
          <p:cNvSpPr>
            <a:spLocks noChangeShapeType="1"/>
          </p:cNvSpPr>
          <p:nvPr/>
        </p:nvSpPr>
        <p:spPr bwMode="auto">
          <a:xfrm>
            <a:off x="4624107" y="761791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9" name="Line 2"/>
          <p:cNvSpPr>
            <a:spLocks noChangeShapeType="1"/>
          </p:cNvSpPr>
          <p:nvPr/>
        </p:nvSpPr>
        <p:spPr bwMode="auto">
          <a:xfrm>
            <a:off x="4624107" y="5684615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284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첨부</a:t>
            </a:r>
            <a:r>
              <a:rPr lang="en-US" altLang="ko-KR" smtClean="0"/>
              <a:t>5-2. </a:t>
            </a:r>
            <a:r>
              <a:rPr lang="ko-KR" altLang="en-US" smtClean="0"/>
              <a:t>교육과정 설문</a:t>
            </a:r>
            <a:r>
              <a:rPr lang="en-US" altLang="ko-KR" smtClean="0"/>
              <a:t>(</a:t>
            </a:r>
            <a:r>
              <a:rPr lang="ko-KR" altLang="en-US" smtClean="0"/>
              <a:t>공통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sp>
        <p:nvSpPr>
          <p:cNvPr id="36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1408782"/>
              </p:ext>
            </p:extLst>
          </p:nvPr>
        </p:nvGraphicFramePr>
        <p:xfrm>
          <a:off x="342900" y="1467930"/>
          <a:ext cx="6172199" cy="745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505"/>
                <a:gridCol w="3278898"/>
                <a:gridCol w="347843"/>
                <a:gridCol w="347843"/>
                <a:gridCol w="347843"/>
                <a:gridCol w="347843"/>
                <a:gridCol w="347843"/>
                <a:gridCol w="776581"/>
              </a:tblGrid>
              <a:tr h="1864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문항</a:t>
                      </a:r>
                      <a:endParaRPr lang="ko-KR" alt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 Disagree                         Agree</a:t>
                      </a:r>
                      <a:endParaRPr 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No Option</a:t>
                      </a:r>
                      <a:endParaRPr lang="en-US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8F8"/>
                    </a:solidFill>
                  </a:tcPr>
                </a:tc>
              </a:tr>
              <a:tr h="1864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5</a:t>
                      </a:r>
                      <a:endParaRPr lang="en-US" altLang="ko-KR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무응답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교재의 내용이 </a:t>
                      </a:r>
                      <a:r>
                        <a:rPr lang="ko-KR" altLang="en-US" sz="900" u="none" strike="noStrike" dirty="0">
                          <a:effectLst/>
                        </a:rPr>
                        <a:t>잘 구성되었다고 생각한다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4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smtClean="0">
                          <a:effectLst/>
                        </a:rPr>
                        <a:t>교재 외 활동시트나 </a:t>
                      </a:r>
                      <a:r>
                        <a:rPr lang="ko-KR" altLang="en-US" sz="900" u="none" strike="noStrike" dirty="0" err="1" smtClean="0">
                          <a:effectLst/>
                        </a:rPr>
                        <a:t>교보재등이</a:t>
                      </a:r>
                      <a:r>
                        <a:rPr lang="ko-KR" altLang="en-US" sz="900" u="none" strike="noStrike" dirty="0" smtClean="0">
                          <a:effectLst/>
                        </a:rPr>
                        <a:t> </a:t>
                      </a:r>
                      <a:r>
                        <a:rPr lang="ko-KR" altLang="en-US" sz="900" u="none" strike="noStrike" dirty="0">
                          <a:effectLst/>
                        </a:rPr>
                        <a:t>교육이해에 도움이 되었다</a:t>
                      </a:r>
                      <a:r>
                        <a:rPr lang="en-US" altLang="ko-KR" sz="900" u="none" strike="noStrike" dirty="0">
                          <a:effectLst/>
                        </a:rPr>
                        <a:t>.</a:t>
                      </a:r>
                      <a:endParaRPr lang="en-US" altLang="ko-KR" sz="900" b="1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effectLst/>
                        <a:latin typeface="서울남산체 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94639" y="1217167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교보재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4600957" y="1554841"/>
            <a:ext cx="58064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06211" y="2783081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 </a:t>
            </a:r>
            <a:r>
              <a:rPr lang="ko-KR" altLang="en-US" sz="1000" dirty="0" smtClean="0">
                <a:latin typeface="서울남산체 EB" panose="02020603020101020101" pitchFamily="18" charset="-127"/>
                <a:ea typeface="서울남산체 EB" panose="02020603020101020101" pitchFamily="18" charset="-127"/>
              </a:rPr>
              <a:t>◇ 기타 의견</a:t>
            </a:r>
            <a:endParaRPr lang="ko-KR" altLang="en-US" sz="1000" dirty="0">
              <a:latin typeface="서울남산체 EB" panose="02020603020101020101" pitchFamily="18" charset="-127"/>
              <a:ea typeface="서울남산체 EB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6681" y="3153470"/>
            <a:ext cx="6204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1.  </a:t>
            </a:r>
            <a:r>
              <a:rPr lang="ko-KR" altLang="en-US" sz="1000" dirty="0" smtClean="0">
                <a:latin typeface="+mn-ea"/>
              </a:rPr>
              <a:t>이 교육과정에서 가장 유익하거나 좋았던 부분은 어떠한 부분입니까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그 이유는 무엇입니까</a:t>
            </a:r>
            <a:r>
              <a:rPr lang="en-US" altLang="ko-KR" sz="1000" dirty="0" smtClean="0">
                <a:latin typeface="+mn-ea"/>
              </a:rPr>
              <a:t>?</a:t>
            </a:r>
          </a:p>
          <a:p>
            <a:pPr marL="173038"/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42900" y="355996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470181" y="4459562"/>
            <a:ext cx="6204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2. </a:t>
            </a:r>
            <a:r>
              <a:rPr lang="ko-KR" altLang="en-US" sz="1000" dirty="0" smtClean="0">
                <a:latin typeface="+mn-ea"/>
              </a:rPr>
              <a:t>만약 당신이 이 교육과정의 개선을 위해 건의하신다면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강의 내용에서 어떤 부분에 변화가 있어야 한다고 </a:t>
            </a:r>
          </a:p>
          <a:p>
            <a:r>
              <a:rPr lang="ko-KR" altLang="en-US" sz="1000" dirty="0" smtClean="0">
                <a:latin typeface="+mn-ea"/>
              </a:rPr>
              <a:t>     생각하십니까</a:t>
            </a:r>
            <a:r>
              <a:rPr lang="en-US" altLang="ko-KR" sz="1000" dirty="0" smtClean="0">
                <a:latin typeface="+mn-ea"/>
              </a:rPr>
              <a:t>? </a:t>
            </a:r>
            <a:r>
              <a:rPr lang="ko-KR" altLang="en-US" sz="1000" dirty="0" smtClean="0">
                <a:latin typeface="+mn-ea"/>
              </a:rPr>
              <a:t>추가하거나 업데이트 하고 싶으신 주제가 있으십니까</a:t>
            </a:r>
            <a:r>
              <a:rPr lang="en-US" altLang="ko-KR" sz="1000" dirty="0" smtClean="0">
                <a:latin typeface="+mn-ea"/>
              </a:rPr>
              <a:t>? </a:t>
            </a:r>
          </a:p>
          <a:p>
            <a:r>
              <a:rPr lang="en-US" altLang="ko-KR" sz="1000" dirty="0" smtClean="0">
                <a:latin typeface="+mn-ea"/>
              </a:rPr>
              <a:t>     </a:t>
            </a:r>
            <a:r>
              <a:rPr lang="ko-KR" altLang="en-US" sz="1000" dirty="0" smtClean="0">
                <a:latin typeface="+mn-ea"/>
              </a:rPr>
              <a:t>가능한 세부적으로 기술하여 주시기 바랍니다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56400" y="5031919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470181" y="5968120"/>
            <a:ext cx="6204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+mn-ea"/>
              </a:rPr>
              <a:t> 3. </a:t>
            </a:r>
            <a:r>
              <a:rPr lang="ko-KR" altLang="en-US" sz="1000" dirty="0" smtClean="0">
                <a:latin typeface="+mn-ea"/>
              </a:rPr>
              <a:t>만약 교육 진행 및 운영에 관련하여 의견이 있으시다면 무엇입니까</a:t>
            </a:r>
            <a:r>
              <a:rPr lang="en-US" altLang="ko-KR" sz="1000" dirty="0" smtClean="0">
                <a:latin typeface="+mn-ea"/>
              </a:rPr>
              <a:t>?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356400" y="6247294"/>
            <a:ext cx="6166675" cy="737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180000" tIns="72000" rIns="18000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3132359" y="8152433"/>
            <a:ext cx="3372614" cy="53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설문에 응하여 주셔서 대단히 감사합니다</a:t>
            </a:r>
            <a:r>
              <a:rPr lang="en-US" altLang="ko-KR" sz="1000" dirty="0" smtClean="0">
                <a:latin typeface="+mn-ea"/>
              </a:rPr>
              <a:t>. </a:t>
            </a:r>
          </a:p>
          <a:p>
            <a:pPr algn="r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본 설문은 차후 교육과정에 적극 반영하겠습니다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2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교수요목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588195"/>
              </p:ext>
            </p:extLst>
          </p:nvPr>
        </p:nvGraphicFramePr>
        <p:xfrm>
          <a:off x="277813" y="1042987"/>
          <a:ext cx="6337300" cy="72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718"/>
                <a:gridCol w="1360566"/>
                <a:gridCol w="2924052"/>
                <a:gridCol w="509451"/>
                <a:gridCol w="671513"/>
              </a:tblGrid>
              <a:tr h="45458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모듈명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학습목표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시간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교육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방법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6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M1.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/>
                        <a:t>사회적경제와</a:t>
                      </a:r>
                      <a:r>
                        <a:rPr lang="ko-KR" altLang="en-US" sz="1100" dirty="0" smtClean="0"/>
                        <a:t> 중간지원기관 활동가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중간지원기관 활동가에 대해 이해하고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의의와 현황에 대해 설명할 수 있다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.</a:t>
                      </a:r>
                      <a:endParaRPr lang="en-US" altLang="ko-KR" sz="1100" baseline="0" dirty="0" smtClean="0"/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중간지원기관 활동가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과정 개요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중간지원기관 활동가 이해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사회적경제의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의의와 현황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r>
                        <a:rPr lang="en-US" altLang="ko-KR" sz="1100" dirty="0" smtClean="0"/>
                        <a:t> </a:t>
                      </a:r>
                    </a:p>
                    <a:p>
                      <a:pPr algn="ctr" latinLnBrk="0"/>
                      <a:r>
                        <a:rPr lang="ko-KR" altLang="en-US" sz="1100" dirty="0" smtClean="0"/>
                        <a:t>토론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101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M2.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사회적경제의</a:t>
                      </a:r>
                      <a:r>
                        <a:rPr lang="ko-KR" altLang="en-US" sz="1100" dirty="0" smtClean="0"/>
                        <a:t> 사상과 실천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한국과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프랑스의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사상과 운동을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설명하고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시사점을 제시할 수 있다</a:t>
                      </a:r>
                      <a:endParaRPr lang="ko-KR" altLang="en-US" sz="1100" dirty="0" smtClean="0"/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한국과 프랑스의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운동의 사상과 실천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사회적경제와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사회혁신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3.5H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발표</a:t>
                      </a:r>
                      <a:endParaRPr lang="en-US" altLang="ko-KR" sz="1100" dirty="0" smtClean="0"/>
                    </a:p>
                    <a:p>
                      <a:pPr algn="ctr" latinLnBrk="0"/>
                      <a:r>
                        <a:rPr lang="ko-KR" altLang="en-US" sz="1100" dirty="0" smtClean="0"/>
                        <a:t>토론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M3.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사회적경제</a:t>
                      </a:r>
                      <a:r>
                        <a:rPr lang="ko-KR" altLang="en-US" sz="1100" dirty="0" smtClean="0"/>
                        <a:t> 관련 정책과 이슈</a:t>
                      </a:r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부문별 핵심 정책 이슈를 확인하고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정책과제에 대해 토론할 수 있다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.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자활기업 제도와 정책과제</a:t>
                      </a:r>
                      <a:endParaRPr lang="en-US" altLang="ko-KR" sz="1100" dirty="0" smtClean="0"/>
                    </a:p>
                    <a:p>
                      <a:pPr marL="88900" indent="-88900" algn="l" latinLnBrk="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err="1" smtClean="0"/>
                        <a:t>사회적기업</a:t>
                      </a:r>
                      <a:r>
                        <a:rPr lang="ko-KR" altLang="en-US" sz="1100" dirty="0" smtClean="0"/>
                        <a:t> 제도와 정책과제</a:t>
                      </a:r>
                      <a:endParaRPr lang="en-US" altLang="ko-KR" sz="1100" dirty="0" smtClean="0"/>
                    </a:p>
                    <a:p>
                      <a:pPr marL="88900" indent="-88900" algn="l" latinLnBrk="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마을기업 제도와 정책과제</a:t>
                      </a:r>
                      <a:endParaRPr lang="en-US" altLang="ko-KR" sz="1100" dirty="0" smtClean="0"/>
                    </a:p>
                    <a:p>
                      <a:pPr marL="88900" indent="-88900" algn="l" latinLnBrk="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협동조합 제도와 정책과제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0"/>
                      <a:r>
                        <a:rPr lang="ko-KR" altLang="en-US" sz="1100" dirty="0" err="1" smtClean="0"/>
                        <a:t>워크샵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981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M4.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사회적경제</a:t>
                      </a:r>
                      <a:r>
                        <a:rPr lang="ko-KR" altLang="en-US" sz="1100" dirty="0" smtClean="0"/>
                        <a:t> 생태계 활성화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자치구 단위 지원조직이 사회적 경제 활성화를 위한 전략과 방안에 대해 토론할 수 있다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.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생태계란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?</a:t>
                      </a:r>
                    </a:p>
                    <a:p>
                      <a:pPr marL="82550" marR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생태계의 현실과 과제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2550" marR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생태계 진단 및 활성화 방안 도출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3.5H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r>
                        <a:rPr lang="en-US" altLang="ko-KR" sz="1100" dirty="0" smtClean="0"/>
                        <a:t> </a:t>
                      </a:r>
                    </a:p>
                    <a:p>
                      <a:pPr algn="ctr" latinLnBrk="0"/>
                      <a:r>
                        <a:rPr lang="ko-KR" altLang="en-US" sz="1100" dirty="0" err="1" smtClean="0"/>
                        <a:t>워크샵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M5.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사회적경제</a:t>
                      </a:r>
                      <a:r>
                        <a:rPr lang="ko-KR" altLang="en-US" sz="1100" dirty="0" smtClean="0"/>
                        <a:t> 지원사업 </a:t>
                      </a:r>
                      <a:r>
                        <a:rPr lang="en-US" altLang="ko-KR" sz="1100" dirty="0" smtClean="0"/>
                        <a:t>Action Plan </a:t>
                      </a:r>
                      <a:r>
                        <a:rPr lang="ko-KR" altLang="en-US" sz="1100" dirty="0" smtClean="0"/>
                        <a:t>수립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0"/>
                      <a:r>
                        <a:rPr lang="ko-KR" altLang="en-US" sz="1100" dirty="0" smtClean="0"/>
                        <a:t>중간지원기관 활동가의 필요역량을 이해하고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err="1" smtClean="0"/>
                        <a:t>사회적경제</a:t>
                      </a:r>
                      <a:r>
                        <a:rPr lang="ko-KR" altLang="en-US" sz="1100" dirty="0" smtClean="0"/>
                        <a:t> 지원조직의 활동사례를 분석할 수 있다</a:t>
                      </a:r>
                      <a:r>
                        <a:rPr lang="en-US" altLang="ko-KR" sz="1100" dirty="0" smtClean="0"/>
                        <a:t>.</a:t>
                      </a:r>
                      <a:endParaRPr lang="ko-KR" altLang="en-US" sz="1100" dirty="0"/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중간지원기관의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의의와 역할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액션플랜 수립을 위한 의제설정</a:t>
                      </a:r>
                      <a:endParaRPr lang="ko-KR" altLang="en-US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4H</a:t>
                      </a:r>
                      <a:endParaRPr 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0"/>
                      <a:r>
                        <a:rPr lang="en-US" altLang="ko-KR" sz="1100" dirty="0" smtClean="0"/>
                        <a:t>Case Study</a:t>
                      </a: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82881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M6.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사회적경제를</a:t>
                      </a:r>
                      <a:r>
                        <a:rPr lang="ko-KR" altLang="en-US" sz="1100" dirty="0" smtClean="0"/>
                        <a:t> 통한 사회책임조달제도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공공조달 및 사회책임조달의 의의 및 특성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관련 제도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,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작동기제에 대해 설명할 수 있다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서울남산체 M" panose="02020603020101020101" pitchFamily="18" charset="-127"/>
                          <a:ea typeface="서울남산체 M" panose="02020603020101020101" pitchFamily="18" charset="-127"/>
                          <a:cs typeface="+mn-cs"/>
                        </a:rPr>
                        <a:t>.</a:t>
                      </a: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공공조달의 개념과 특성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사회책임조달제도의 의의와 과제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사회적경제의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 공공시장 비즈니스 사례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3.5H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0"/>
                      <a:r>
                        <a:rPr lang="en-US" altLang="ko-KR" sz="1100" dirty="0" smtClean="0"/>
                        <a:t>Case</a:t>
                      </a:r>
                      <a:r>
                        <a:rPr lang="en-US" altLang="ko-KR" sz="1100" baseline="0" dirty="0" smtClean="0"/>
                        <a:t> study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  <a:tr h="101592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M7.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공공시장 판로개척 지원방법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지원조직이 어떻게 공공시장 판로개척을 지원할 수 있는지 방법론을 설명하고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활용하여 분석할 수 있다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.</a:t>
                      </a:r>
                      <a:endParaRPr lang="ko-KR" altLang="en-US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</a:rPr>
                        <a:t>공공시장 조사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서울남산체 L"/>
                          <a:sym typeface="Wingdings 2"/>
                        </a:rPr>
                        <a:t>분석 및 판로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  <a:sym typeface="Wingdings 2"/>
                        </a:rPr>
                        <a:t> 개척방안 수립</a:t>
                      </a:r>
                      <a:endParaRPr lang="en-US" altLang="ko-KR" sz="1100" b="0" i="0" u="none" strike="noStrike" baseline="0" dirty="0" smtClean="0">
                        <a:solidFill>
                          <a:srgbClr val="000000"/>
                        </a:solidFill>
                        <a:latin typeface="서울남산체 L"/>
                        <a:sym typeface="Wingdings 2"/>
                      </a:endParaRPr>
                    </a:p>
                    <a:p>
                      <a:pPr marL="88900" marR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latin typeface="서울남산체 L"/>
                          <a:sym typeface="Wingdings 2"/>
                        </a:rPr>
                        <a:t>공공시장 개척을 위한 액션플랜 세우기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latin typeface="서울남산체 L"/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3.5H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0"/>
                      <a:r>
                        <a:rPr lang="ko-KR" altLang="en-US" sz="1100" dirty="0" err="1" smtClean="0"/>
                        <a:t>워크샵</a:t>
                      </a:r>
                      <a:endParaRPr lang="en-US" altLang="ko-KR" sz="1100" dirty="0" smtClean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9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1487" y="793621"/>
            <a:ext cx="4369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(1) M1. </a:t>
            </a:r>
            <a:r>
              <a:rPr lang="ko-KR" altLang="en-US" sz="1600" dirty="0" err="1">
                <a:latin typeface="+mn-ea"/>
              </a:rPr>
              <a:t>사회적경제와</a:t>
            </a:r>
            <a:r>
              <a:rPr lang="ko-KR" altLang="en-US" sz="1600" dirty="0">
                <a:latin typeface="+mn-ea"/>
              </a:rPr>
              <a:t> 중간지원기관 활동가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2417665"/>
              </p:ext>
            </p:extLst>
          </p:nvPr>
        </p:nvGraphicFramePr>
        <p:xfrm>
          <a:off x="277813" y="1191693"/>
          <a:ext cx="6319836" cy="4900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4156"/>
                <a:gridCol w="2018572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강사 소개 및 교육생 상호 인사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나를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소개해주세요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.</a:t>
                      </a:r>
                    </a:p>
                    <a:p>
                      <a:pPr marL="180975" marR="0" lvl="0" indent="-18097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나를 소개할 수 있는 특별한 사건이나 재능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특성들을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10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개씩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프스트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잇에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작성한 후 벽면에 붙이고 다른 사람들이 작성한 포스트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잇을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보며 포스트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잇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쇼핑을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.</a:t>
                      </a:r>
                    </a:p>
                    <a:p>
                      <a:pPr marL="180975" marR="0" lvl="0" indent="-18097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교육생들 앞에서 왜 그 포스트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잇을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선택했는지 이유를 말하면서 자신의 소개를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.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포스트 </a:t>
                      </a:r>
                      <a:r>
                        <a:rPr lang="ko-KR" altLang="en-US" sz="1100" baseline="0" dirty="0" err="1" smtClean="0"/>
                        <a:t>잇</a:t>
                      </a:r>
                      <a:r>
                        <a:rPr lang="en-US" altLang="ko-KR" sz="1100" baseline="0" dirty="0" smtClean="0"/>
                        <a:t>, </a:t>
                      </a:r>
                      <a:r>
                        <a:rPr lang="ko-KR" altLang="en-US" sz="1100" baseline="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중간지원기관 활동가 과정 개요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177800" marR="0" lvl="0" indent="-17780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최종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Mission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소개 및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Mission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수행 절차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중간지원기관 활동가 이해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180975" marR="0" lvl="0" indent="-18097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의의와 현황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중간지원기관의 지원사업 아이디어 설정하기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07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177800" marR="0" lvl="0" indent="-17780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제시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177800" marR="0" lvl="0" indent="-17780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0350" y="6234478"/>
            <a:ext cx="6337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 smtClean="0"/>
              <a:t>Mission</a:t>
            </a:r>
            <a:r>
              <a:rPr lang="ko-KR" altLang="en-US" sz="1200" dirty="0" smtClean="0"/>
              <a:t>을 수행하기 위한 수행절차에 따라 첫 주에는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중간지원기관의 지원사업 아이디어 설정하기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라는 주제로 간단히 이야기를 나누어볼 수 있도록 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시간이 넉넉하게 남을 경우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팀원들과 얘기할 수 있는 시간을 주세요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시간이 넉넉하게 남지 않았을 경우에는 간단히 설명을 하고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돌아가서 생각을 해온 후 다음 시간에 공유하도록 안내해주세요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 과제를 반드시 내 주세요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모듈 </a:t>
            </a:r>
            <a:r>
              <a:rPr lang="en-US" altLang="ko-KR" sz="1200" dirty="0" smtClean="0"/>
              <a:t>2</a:t>
            </a:r>
            <a:r>
              <a:rPr lang="ko-KR" altLang="en-US" sz="1200" dirty="0" smtClean="0"/>
              <a:t>의 교재에 있는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한국의 </a:t>
            </a:r>
            <a:r>
              <a:rPr lang="ko-KR" altLang="en-US" sz="1200" dirty="0" err="1" smtClean="0"/>
              <a:t>사회적경제의</a:t>
            </a:r>
            <a:r>
              <a:rPr lang="ko-KR" altLang="en-US" sz="1200" dirty="0" smtClean="0"/>
              <a:t> 발전과정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과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프랑스의 </a:t>
            </a:r>
            <a:r>
              <a:rPr lang="ko-KR" altLang="en-US" sz="1200" dirty="0" err="1" smtClean="0"/>
              <a:t>사회적경제의</a:t>
            </a:r>
            <a:r>
              <a:rPr lang="ko-KR" altLang="en-US" sz="1200" dirty="0" smtClean="0"/>
              <a:t> 변화과정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의 내용을 읽고 오도록 안내해주세요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xmlns="" val="30575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352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(2) M2. </a:t>
            </a:r>
            <a:r>
              <a:rPr lang="ko-KR" altLang="en-US" sz="1600" dirty="0" err="1" smtClean="0">
                <a:latin typeface="+mn-ea"/>
              </a:rPr>
              <a:t>사회적경제운동의</a:t>
            </a:r>
            <a:r>
              <a:rPr lang="ko-KR" altLang="en-US" sz="1600" dirty="0" smtClean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사상과 실천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1757273"/>
              </p:ext>
            </p:extLst>
          </p:nvPr>
        </p:nvGraphicFramePr>
        <p:xfrm>
          <a:off x="277813" y="1191694"/>
          <a:ext cx="6319836" cy="5055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18530"/>
                <a:gridCol w="2054198"/>
                <a:gridCol w="1147108"/>
              </a:tblGrid>
              <a:tr h="27878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539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도입질문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서울남산체 M"/>
                          <a:ea typeface="서울남산체 M"/>
                        </a:rPr>
                        <a:t>사회적경제가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서울남산체 M"/>
                          <a:ea typeface="서울남산체 M"/>
                        </a:rPr>
                        <a:t> 여러 </a:t>
                      </a:r>
                      <a:r>
                        <a:rPr kumimoji="0" lang="ko-KR" altLang="en-US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서울남산체 M"/>
                          <a:ea typeface="서울남산체 M"/>
                        </a:rPr>
                        <a:t>사회적문제를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서울남산체 M"/>
                          <a:ea typeface="서울남산체 M"/>
                        </a:rPr>
                        <a:t> 해결하는 만병통치약이 될 수 있을까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서울남산체 M"/>
                          <a:ea typeface="서울남산체 M"/>
                        </a:rPr>
                        <a:t>?</a:t>
                      </a: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서울남산체 M"/>
                        <a:ea typeface="서울남산체 M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157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Activity.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한국과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프랑스의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운동의 사상과 실천에 대한 시사점 도출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프랑스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사상과 실천 역사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한국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발전과정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Activity.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한국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사회적경제의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미래 모습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꼴라쥬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작업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발표 및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 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팀 별 비치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altLang="ko-KR" sz="1100" dirty="0" smtClean="0"/>
                        <a:t>A4</a:t>
                      </a:r>
                      <a:r>
                        <a:rPr lang="ko-KR" altLang="en-US" sz="1100" dirty="0" smtClean="0"/>
                        <a:t>용지</a:t>
                      </a:r>
                      <a:r>
                        <a:rPr lang="en-US" altLang="ko-KR" sz="1100" dirty="0" smtClean="0"/>
                        <a:t>(10</a:t>
                      </a:r>
                      <a:r>
                        <a:rPr lang="ko-KR" altLang="en-US" sz="1100" dirty="0" smtClean="0"/>
                        <a:t>장</a:t>
                      </a:r>
                      <a:r>
                        <a:rPr lang="en-US" altLang="ko-KR" sz="1100" dirty="0" smtClean="0"/>
                        <a:t>), ½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(2</a:t>
                      </a:r>
                      <a:r>
                        <a:rPr lang="ko-KR" altLang="en-US" sz="1100" dirty="0" smtClean="0"/>
                        <a:t>장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색연필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크레파스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칼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가위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풀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스카치테이프</a:t>
                      </a:r>
                      <a:endParaRPr lang="en-US" altLang="ko-KR" sz="1100" dirty="0" smtClean="0"/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잡지</a:t>
                      </a:r>
                      <a:r>
                        <a:rPr lang="en-US" altLang="ko-KR" sz="1100" dirty="0" smtClean="0"/>
                        <a:t>(3~4</a:t>
                      </a:r>
                      <a:r>
                        <a:rPr lang="ko-KR" altLang="en-US" sz="1100" dirty="0" smtClean="0"/>
                        <a:t>권</a:t>
                      </a:r>
                      <a:r>
                        <a:rPr lang="en-US" altLang="ko-KR" sz="1100" dirty="0" smtClean="0"/>
                        <a:t>), </a:t>
                      </a:r>
                      <a:r>
                        <a:rPr lang="ko-KR" altLang="en-US" sz="1100" dirty="0" smtClean="0"/>
                        <a:t>신문</a:t>
                      </a:r>
                      <a:r>
                        <a:rPr lang="en-US" altLang="ko-KR" sz="1100" dirty="0" smtClean="0"/>
                        <a:t>(3</a:t>
                      </a:r>
                      <a:r>
                        <a:rPr lang="ko-KR" altLang="en-US" sz="1100" dirty="0" smtClean="0"/>
                        <a:t>부</a:t>
                      </a:r>
                      <a:r>
                        <a:rPr lang="en-US" altLang="ko-KR" sz="1100" dirty="0" smtClean="0"/>
                        <a:t>)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490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사회혁신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기업의 사회혁신 사례 학습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-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중간지원기관 활동가로서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 </a:t>
                      </a: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사회혁신의 활성화를 위해 어떤 일을 해야 할까</a:t>
                      </a:r>
                      <a:r>
                        <a:rPr kumimoji="0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?</a:t>
                      </a:r>
                      <a:endParaRPr kumimoji="0" lang="ko-KR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61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중간지원기관의 지원사업 아이디어 확인하기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120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사회적경제의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사상과 실천 정리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6261401"/>
            <a:ext cx="6337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/>
              <a:t>Activity</a:t>
            </a:r>
            <a:r>
              <a:rPr lang="ko-KR" altLang="en-US" sz="1200" dirty="0" smtClean="0"/>
              <a:t>를 진행하기 위해 팀을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한국팀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과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프랑스팀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으로 나눠주세요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각각의 한국팀과 프랑스팀은 지난 시간에 과제로 내 준 한국과 프랑스의 </a:t>
            </a:r>
            <a:r>
              <a:rPr lang="ko-KR" altLang="en-US" sz="1200" dirty="0" err="1" smtClean="0"/>
              <a:t>사회적경제의</a:t>
            </a:r>
            <a:r>
              <a:rPr lang="ko-KR" altLang="en-US" sz="1200" dirty="0" smtClean="0"/>
              <a:t> 발전과정과 변화과정에 대해 얘기를 나눈 후 시사점을 먼저 도출합니다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도출한 시사점을 바탕으로 상상력을 발휘하여 한국 </a:t>
            </a:r>
            <a:r>
              <a:rPr lang="ko-KR" altLang="en-US" sz="1200" dirty="0" err="1" smtClean="0"/>
              <a:t>사회적경제의</a:t>
            </a:r>
            <a:r>
              <a:rPr lang="ko-KR" altLang="en-US" sz="1200" dirty="0" smtClean="0"/>
              <a:t> 미래 모습을 </a:t>
            </a:r>
            <a:r>
              <a:rPr lang="ko-KR" altLang="en-US" sz="1200" dirty="0" err="1" smtClean="0"/>
              <a:t>꼴라쥬로</a:t>
            </a:r>
            <a:r>
              <a:rPr lang="ko-KR" altLang="en-US" sz="1200" dirty="0" smtClean="0"/>
              <a:t> 작업합니다</a:t>
            </a:r>
            <a:r>
              <a:rPr lang="en-US" altLang="ko-KR" sz="1200" dirty="0" smtClean="0"/>
              <a:t>. 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 smtClean="0"/>
              <a:t>Mission</a:t>
            </a:r>
            <a:r>
              <a:rPr lang="ko-KR" altLang="en-US" sz="1200" dirty="0"/>
              <a:t> </a:t>
            </a:r>
            <a:r>
              <a:rPr lang="ko-KR" altLang="en-US" sz="1200" dirty="0" smtClean="0"/>
              <a:t>수행 </a:t>
            </a:r>
            <a:r>
              <a:rPr lang="en-US" altLang="ko-KR" sz="1200" dirty="0" smtClean="0"/>
              <a:t>Action Plan</a:t>
            </a:r>
            <a:r>
              <a:rPr lang="ko-KR" altLang="en-US" sz="1200" dirty="0" smtClean="0"/>
              <a:t>으로 중간지원기관의 지원사업 아이디어들에 대해 </a:t>
            </a:r>
            <a:r>
              <a:rPr lang="ko-KR" altLang="en-US" sz="1200" dirty="0" err="1" smtClean="0"/>
              <a:t>얘기나누도록</a:t>
            </a:r>
            <a:r>
              <a:rPr lang="ko-KR" altLang="en-US" sz="1200" dirty="0" smtClean="0"/>
              <a:t> 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아이디어에 대해 반드시 피드백을 주세요</a:t>
            </a:r>
            <a:r>
              <a:rPr lang="en-US" altLang="ko-KR" sz="1200" dirty="0" smtClean="0"/>
              <a:t>.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 과제를 반드시 내 주세요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모듈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의 </a:t>
            </a:r>
            <a:r>
              <a:rPr lang="ko-KR" altLang="en-US" sz="1200" dirty="0" smtClean="0"/>
              <a:t>교재에 있는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자활기업</a:t>
            </a:r>
            <a:r>
              <a:rPr lang="en-US" altLang="ko-KR" sz="1200" dirty="0" smtClean="0"/>
              <a:t>/</a:t>
            </a:r>
            <a:r>
              <a:rPr lang="ko-KR" altLang="en-US" sz="1200" dirty="0" err="1" smtClean="0"/>
              <a:t>사회적기업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마을기업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협동조합 제도와 정책과제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의 </a:t>
            </a:r>
            <a:r>
              <a:rPr lang="ko-KR" altLang="en-US" sz="1200" dirty="0" smtClean="0"/>
              <a:t>내용을 읽고 오도록 안내해주세요</a:t>
            </a:r>
            <a:r>
              <a:rPr lang="en-US" altLang="ko-KR" sz="1200" dirty="0" smtClean="0"/>
              <a:t>.</a:t>
            </a:r>
            <a:endParaRPr lang="en-US" altLang="ko-KR" sz="1200" dirty="0" smtClean="0"/>
          </a:p>
        </p:txBody>
      </p:sp>
    </p:spTree>
    <p:extLst>
      <p:ext uri="{BB962C8B-B14F-4D97-AF65-F5344CB8AC3E}">
        <p14:creationId xmlns:p14="http://schemas.microsoft.com/office/powerpoint/2010/main" xmlns="" val="167126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3616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(3) M3.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관련 정책과 이슈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2751465"/>
              </p:ext>
            </p:extLst>
          </p:nvPr>
        </p:nvGraphicFramePr>
        <p:xfrm>
          <a:off x="277813" y="1191693"/>
          <a:ext cx="6319836" cy="42742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4156"/>
                <a:gridCol w="2018572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도입질문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관련 제도적 환경과 이슈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19482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Char char=""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Activity.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주체에 대해 학습하고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홍보물 만들기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자활기업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제도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정책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)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와 실태 및 과제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-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제도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정책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)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와 실태 및 과제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마을기업 </a:t>
                      </a:r>
                      <a:r>
                        <a:rPr lang="ko-KR" altLang="en-US" sz="11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제도</a:t>
                      </a:r>
                      <a:r>
                        <a:rPr lang="en-US" altLang="ko-KR" sz="11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정책</a:t>
                      </a:r>
                      <a:r>
                        <a:rPr lang="en-US" altLang="ko-KR" sz="11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)</a:t>
                      </a:r>
                      <a:r>
                        <a:rPr lang="ko-KR" altLang="en-US" sz="110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와 실태 및 과제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협동조합제도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정책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)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와 실태 및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과제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lang="ko-KR" altLang="en-US" sz="110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발표</a:t>
                      </a:r>
                      <a:r>
                        <a:rPr lang="en-US" altLang="ko-KR" sz="110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lang="ko-KR" altLang="en-US" sz="1100" baseline="0" dirty="0" smtClean="0">
                          <a:latin typeface="서울남산체 M" pitchFamily="18" charset="-127"/>
                          <a:ea typeface="서울남산체 M" pitchFamily="18" charset="-127"/>
                        </a:rPr>
                        <a:t>및 종합 피드백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 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팀 별 비치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altLang="ko-KR" sz="1100" dirty="0" smtClean="0"/>
                        <a:t>A4</a:t>
                      </a:r>
                      <a:r>
                        <a:rPr lang="ko-KR" altLang="en-US" sz="1100" dirty="0" smtClean="0"/>
                        <a:t>용지</a:t>
                      </a:r>
                      <a:r>
                        <a:rPr lang="en-US" altLang="ko-KR" sz="1100" dirty="0" smtClean="0"/>
                        <a:t>(10</a:t>
                      </a:r>
                      <a:r>
                        <a:rPr lang="ko-KR" altLang="en-US" sz="1100" dirty="0" smtClean="0"/>
                        <a:t>장</a:t>
                      </a:r>
                      <a:r>
                        <a:rPr lang="en-US" altLang="ko-KR" sz="1100" dirty="0" smtClean="0"/>
                        <a:t>), ½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(2</a:t>
                      </a:r>
                      <a:r>
                        <a:rPr lang="ko-KR" altLang="en-US" sz="1100" dirty="0" smtClean="0"/>
                        <a:t>장</a:t>
                      </a:r>
                      <a:r>
                        <a:rPr lang="en-US" altLang="ko-KR" sz="1100" dirty="0" smtClean="0"/>
                        <a:t>)</a:t>
                      </a:r>
                    </a:p>
                    <a:p>
                      <a:pPr marL="174625" indent="-87313" algn="l" latinLnBrk="1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ko-KR" altLang="en-US" sz="1100" dirty="0" smtClean="0"/>
                        <a:t>색연필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크레파스</a:t>
                      </a:r>
                      <a:r>
                        <a:rPr lang="en-US" altLang="ko-KR" sz="1100" dirty="0" smtClean="0"/>
                        <a:t>, </a:t>
                      </a:r>
                      <a:r>
                        <a:rPr lang="ko-KR" altLang="en-US" sz="1100" dirty="0" smtClean="0"/>
                        <a:t>펜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국내외 사례 연구 방법 및 산출물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사회적경제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관련 정책과 이슈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5528473"/>
            <a:ext cx="6337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질문은 모듈 소개 및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할 때 자연 </a:t>
            </a:r>
            <a:r>
              <a:rPr lang="ko-KR" altLang="en-US" sz="1200" dirty="0" err="1" smtClean="0"/>
              <a:t>스럽게</a:t>
            </a:r>
            <a:r>
              <a:rPr lang="ko-KR" altLang="en-US" sz="1200" dirty="0" smtClean="0"/>
              <a:t> 활용해 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 smtClean="0"/>
              <a:t>Activity</a:t>
            </a:r>
            <a:r>
              <a:rPr lang="ko-KR" altLang="en-US" sz="1200" dirty="0" smtClean="0"/>
              <a:t>를 진행하기 위해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협동조합</a:t>
            </a:r>
            <a:r>
              <a:rPr lang="en-US" altLang="ko-KR" sz="1200" dirty="0" smtClean="0"/>
              <a:t>’, ‘</a:t>
            </a:r>
            <a:r>
              <a:rPr lang="ko-KR" altLang="en-US" sz="1200" dirty="0" smtClean="0"/>
              <a:t>자활기업</a:t>
            </a:r>
            <a:r>
              <a:rPr lang="en-US" altLang="ko-KR" sz="1200" dirty="0" smtClean="0"/>
              <a:t>’, ‘</a:t>
            </a:r>
            <a:r>
              <a:rPr lang="ko-KR" altLang="en-US" sz="1200" dirty="0" err="1" smtClean="0"/>
              <a:t>사회적기업</a:t>
            </a:r>
            <a:r>
              <a:rPr lang="en-US" altLang="ko-KR" sz="1200" dirty="0" smtClean="0"/>
              <a:t>’, ‘</a:t>
            </a:r>
            <a:r>
              <a:rPr lang="ko-KR" altLang="en-US" sz="1200" dirty="0" smtClean="0"/>
              <a:t>마을기업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에 대해 홍보물을 </a:t>
            </a:r>
            <a:r>
              <a:rPr lang="ko-KR" altLang="en-US" sz="1200" dirty="0" smtClean="0"/>
              <a:t>만들 팀을 </a:t>
            </a:r>
            <a:r>
              <a:rPr lang="ko-KR" altLang="en-US" sz="1200" dirty="0" smtClean="0"/>
              <a:t>정합니다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각 팀은 홍보물을 만들어야 할 사회적 주체의 제도와 과제 등에 대해 팀원들과 함께 </a:t>
            </a:r>
            <a:r>
              <a:rPr lang="ko-KR" altLang="en-US" sz="1200" dirty="0" smtClean="0"/>
              <a:t>학습을 한 후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홍보물을 만듭니다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홍보물의 형태는 팀원들끼리 상의하여 결정하도록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홍보물을 만들 수 있는 시간을 충분히 주세요</a:t>
            </a:r>
            <a:r>
              <a:rPr lang="en-US" altLang="ko-KR" sz="1200" dirty="0" smtClean="0"/>
              <a:t>.</a:t>
            </a:r>
            <a:r>
              <a:rPr lang="en-US" altLang="ko-KR" sz="1200" dirty="0" smtClean="0"/>
              <a:t> </a:t>
            </a:r>
            <a:endParaRPr lang="en-US" altLang="ko-KR" sz="1200" dirty="0" smtClean="0"/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 smtClean="0"/>
              <a:t>Mission</a:t>
            </a:r>
            <a:r>
              <a:rPr lang="ko-KR" altLang="en-US" sz="1200" dirty="0"/>
              <a:t> </a:t>
            </a:r>
            <a:r>
              <a:rPr lang="ko-KR" altLang="en-US" sz="1200" dirty="0" smtClean="0"/>
              <a:t>수행 </a:t>
            </a:r>
            <a:r>
              <a:rPr lang="en-US" altLang="ko-KR" sz="1200" dirty="0" smtClean="0"/>
              <a:t>Action Plan</a:t>
            </a:r>
            <a:r>
              <a:rPr lang="ko-KR" altLang="en-US" sz="1200" dirty="0" smtClean="0"/>
              <a:t>으로 국내외 사례연구 방법 및 산출물에 대해 안내해주세요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 준비를 위해 모듈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의 교재의 </a:t>
            </a:r>
            <a:r>
              <a:rPr lang="en-US" altLang="ko-KR" sz="1200" dirty="0" smtClean="0"/>
              <a:t>‘</a:t>
            </a:r>
            <a:r>
              <a:rPr kumimoji="1" lang="ko-KR" altLang="en-US" sz="1200" dirty="0">
                <a:latin typeface="서울남산체 M" pitchFamily="18" charset="-127"/>
                <a:ea typeface="서울남산체 M" pitchFamily="18" charset="-127"/>
              </a:rPr>
              <a:t>구로지역 지역사회 경제조직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실태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와 서울 </a:t>
            </a:r>
            <a:r>
              <a:rPr kumimoji="1" lang="ko-KR" altLang="en-US" sz="1200" dirty="0">
                <a:latin typeface="서울남산체 M" pitchFamily="18" charset="-127"/>
                <a:ea typeface="서울남산체 M" pitchFamily="18" charset="-127"/>
              </a:rPr>
              <a:t>동북</a:t>
            </a:r>
            <a:r>
              <a:rPr kumimoji="1" lang="en-US" altLang="ko-KR" sz="1200" dirty="0">
                <a:latin typeface="서울남산체 M" pitchFamily="18" charset="-127"/>
                <a:ea typeface="서울남산체 M" pitchFamily="18" charset="-127"/>
              </a:rPr>
              <a:t>4</a:t>
            </a:r>
            <a:r>
              <a:rPr kumimoji="1" lang="ko-KR" altLang="en-US" sz="1200" dirty="0">
                <a:latin typeface="서울남산체 M" pitchFamily="18" charset="-127"/>
                <a:ea typeface="서울남산체 M" pitchFamily="18" charset="-127"/>
              </a:rPr>
              <a:t>구 </a:t>
            </a:r>
            <a:r>
              <a:rPr kumimoji="1" lang="ko-KR" altLang="en-US" sz="1200" dirty="0" err="1">
                <a:latin typeface="서울남산체 M" pitchFamily="18" charset="-127"/>
                <a:ea typeface="서울남산체 M" pitchFamily="18" charset="-127"/>
              </a:rPr>
              <a:t>사회적경제</a:t>
            </a:r>
            <a:r>
              <a:rPr kumimoji="1" lang="ko-KR" altLang="en-US" sz="1200" dirty="0">
                <a:latin typeface="서울남산체 M" pitchFamily="18" charset="-127"/>
                <a:ea typeface="서울남산체 M" pitchFamily="18" charset="-127"/>
              </a:rPr>
              <a:t> 공급 생태계의 현황과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과제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의 내용을 읽어오도록 안내합니다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kumimoji="1"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6" y="793621"/>
            <a:ext cx="4082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(4) M4.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생태계 활성화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1963135"/>
              </p:ext>
            </p:extLst>
          </p:nvPr>
        </p:nvGraphicFramePr>
        <p:xfrm>
          <a:off x="277813" y="1191693"/>
          <a:ext cx="6319836" cy="4399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4634"/>
                <a:gridCol w="2008094"/>
                <a:gridCol w="1147108"/>
              </a:tblGrid>
              <a:tr h="1177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레슨 및 세부주제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err="1" smtClean="0"/>
                        <a:t>교보재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100" dirty="0" smtClean="0"/>
                        <a:t>확인 및 비고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도입질문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생태계란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?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생태계 개념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생태계의 현실과 과제에 대한 시사점 도출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구로지역 지역사회 경제조직 실태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서울 동북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4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구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공급 생태계의 현황과 과제</a:t>
                      </a: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생태계 진단 및 활성화 방안 도출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지역사회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사회적경제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생태계 진단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우선순위 과제 도출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endParaRPr lang="en-US" altLang="ko-KR" sz="1100" dirty="0" smtClean="0"/>
                    </a:p>
                    <a:p>
                      <a:pPr marL="180975" indent="-180975" latinLnBrk="0"/>
                      <a:r>
                        <a:rPr lang="en-US" altLang="ko-KR" sz="1100" dirty="0" smtClean="0"/>
                        <a:t> </a:t>
                      </a:r>
                      <a:r>
                        <a:rPr lang="en-US" altLang="ko-KR" sz="1100" b="0" dirty="0" smtClean="0"/>
                        <a:t>-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자치구 사회적 경제 공급 생태계 분석 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Worksheet</a:t>
                      </a:r>
                      <a:endParaRPr lang="ko-KR" altLang="en-US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국내외 사례 연구 방법 및 산출물 확인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8188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사회적경제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생태계 활성화 정리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-92075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0350" y="5719545"/>
            <a:ext cx="6337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질문은 모듈 소개 및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할 때 자연 </a:t>
            </a:r>
            <a:r>
              <a:rPr lang="ko-KR" altLang="en-US" sz="1200" dirty="0" err="1" smtClean="0"/>
              <a:t>스럽게</a:t>
            </a:r>
            <a:r>
              <a:rPr lang="ko-KR" altLang="en-US" sz="1200" dirty="0" smtClean="0"/>
              <a:t> 활용해 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최종 </a:t>
            </a:r>
            <a:r>
              <a:rPr lang="en-US" altLang="ko-KR" sz="1200" dirty="0"/>
              <a:t>Mission</a:t>
            </a:r>
            <a:r>
              <a:rPr lang="ko-KR" altLang="en-US" sz="1200" dirty="0"/>
              <a:t> 수행 </a:t>
            </a:r>
            <a:r>
              <a:rPr lang="en-US" altLang="ko-KR" sz="1200" dirty="0"/>
              <a:t>Action Plan</a:t>
            </a:r>
            <a:r>
              <a:rPr lang="ko-KR" altLang="en-US" sz="1200" dirty="0"/>
              <a:t>으로 국내외 사례연구 방법 및 </a:t>
            </a:r>
            <a:r>
              <a:rPr lang="ko-KR" altLang="en-US" sz="1200" dirty="0" smtClean="0"/>
              <a:t>산출물이 잘 진행되고 있는지 확인해주세요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국내외 사례연구를 위해 활용할 수 있는 자료들에 대해 가이드를 해 주시고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아웃풋은 </a:t>
            </a:r>
            <a:r>
              <a:rPr lang="ko-KR" altLang="en-US" sz="1200" dirty="0" smtClean="0"/>
              <a:t>다음 시간까지 제출하도록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다음 시간 준비를 위해 모듈 </a:t>
            </a:r>
            <a:r>
              <a:rPr lang="en-US" altLang="ko-KR" sz="1200" dirty="0" smtClean="0"/>
              <a:t>5</a:t>
            </a:r>
            <a:r>
              <a:rPr lang="ko-KR" altLang="en-US" sz="1200" dirty="0" smtClean="0"/>
              <a:t>의 교재의 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중간지원기관 지원활동 사례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를 미리 읽어오도록 안내합니다</a:t>
            </a:r>
            <a:r>
              <a:rPr lang="en-US" altLang="ko-KR" sz="1200" dirty="0" smtClean="0"/>
              <a:t>.</a:t>
            </a:r>
            <a:endParaRPr kumimoji="1" lang="en-US" altLang="ko-KR" sz="1200" dirty="0" smtClean="0">
              <a:latin typeface="서울남산체 M" pitchFamily="18" charset="-127"/>
              <a:ea typeface="서울남산체 M" pitchFamily="18" charset="-127"/>
            </a:endParaRP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다음 시간에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최종 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Mission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수행을 위한 지원사업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기획서 작성을 위해 개별 노트북을 미리 지참하도록 알려주세요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  <a:endParaRPr kumimoji="1" lang="ko-KR" altLang="en-US" sz="1200" dirty="0"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3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모듈 별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44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(5) M5.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지원사업 </a:t>
            </a:r>
            <a:r>
              <a:rPr lang="en-US" altLang="ko-KR" sz="1600" dirty="0">
                <a:latin typeface="+mn-ea"/>
              </a:rPr>
              <a:t>Action Plan </a:t>
            </a:r>
            <a:r>
              <a:rPr lang="ko-KR" altLang="en-US" sz="1600" dirty="0">
                <a:latin typeface="+mn-ea"/>
              </a:rPr>
              <a:t>수립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6579138"/>
              </p:ext>
            </p:extLst>
          </p:nvPr>
        </p:nvGraphicFramePr>
        <p:xfrm>
          <a:off x="277813" y="1223158"/>
          <a:ext cx="6319836" cy="5633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2281"/>
                <a:gridCol w="2086184"/>
                <a:gridCol w="1091371"/>
              </a:tblGrid>
              <a:tr h="176423"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5209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714375" marR="0" lvl="0" indent="-71437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도입질문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중간지원기관에서 활동가로서의 역할에 대해 느끼는 문제점은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?</a:t>
                      </a:r>
                    </a:p>
                  </a:txBody>
                  <a:tcPr marL="18000" marR="18000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중간지원기관 지원활동 사례연구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sym typeface="Wingdings 2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강동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학습동아리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지원 사업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수원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착한기업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체험탐방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  <a:p>
                      <a:pPr marL="542925" marR="0" lvl="0" indent="-542925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 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성북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사회적기업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창업팀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대상 전국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크라우드펀딩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 대회 ‘大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se’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관악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: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</a:rPr>
                        <a:t>공공시장 판로개척 지원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82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 학습한 사례를 자신의 팀원들에게 설명한 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  각 지원활동사례에 대한 시사점 도출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indent="-87313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dirty="0" smtClean="0"/>
                        <a:t>학습자용</a:t>
                      </a:r>
                      <a:r>
                        <a:rPr lang="en-US" altLang="ko-KR" sz="1100" dirty="0" smtClean="0"/>
                        <a:t> </a:t>
                      </a: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err="1" smtClean="0"/>
                        <a:t>플립차트</a:t>
                      </a:r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smtClean="0"/>
                        <a:t>전지</a:t>
                      </a:r>
                      <a:r>
                        <a:rPr lang="en-US" altLang="ko-KR" sz="1100" dirty="0" smtClean="0"/>
                        <a:t>)</a:t>
                      </a:r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  <a:sym typeface="Wingdings 2"/>
                        </a:rPr>
                        <a:t>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최종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Mission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수행을 위한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95250" marR="0" lvl="0" indent="-9525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-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오리엔테이션에서 작성했던 아이디어를 확장하여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자신의 지역에서 실행할 수 있는 지원사업 기획서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학습자용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 - </a:t>
                      </a:r>
                      <a:r>
                        <a:rPr lang="ko-KR" altLang="en-US" sz="1100" dirty="0" smtClean="0"/>
                        <a:t>개별 </a:t>
                      </a:r>
                      <a:r>
                        <a:rPr lang="ko-KR" altLang="en-US" sz="1100" dirty="0" smtClean="0"/>
                        <a:t>노트북 지참하여 활용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100" dirty="0" smtClean="0"/>
                        <a:t> 강사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- </a:t>
                      </a:r>
                      <a:r>
                        <a:rPr lang="ko-KR" altLang="en-US" sz="1100" dirty="0" smtClean="0"/>
                        <a:t>지원사업 기획서 포맷 준비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4764">
                <a:tc>
                  <a:txBody>
                    <a:bodyPr/>
                    <a:lstStyle>
                      <a:lvl1pPr algn="l" fontAlgn="ctr" latinLnBrk="1">
                        <a:spcBef>
                          <a:spcPts val="1700"/>
                        </a:spcBef>
                        <a:buSzPct val="95000"/>
                        <a:buFont typeface="Wingdings 2" pitchFamily="18" charset="2"/>
                        <a:defRPr kumimoji="1" sz="10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1pPr>
                      <a:lvl2pPr algn="l" fontAlgn="ctr" latinLnBrk="1">
                        <a:spcBef>
                          <a:spcPts val="200"/>
                        </a:spcBef>
                        <a:buSzPct val="75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algn="l" fontAlgn="ctr" latinLnBrk="1">
                        <a:spcBef>
                          <a:spcPts val="200"/>
                        </a:spcBef>
                        <a:buSzPct val="100000"/>
                        <a:buFont typeface="Arial" pitchFamily="34" charset="0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algn="l" fontAlgn="ctr" latinLnBrk="1">
                        <a:spcBef>
                          <a:spcPts val="200"/>
                        </a:spcBef>
                        <a:buSzPct val="65000"/>
                        <a:buFont typeface="Wingdings 3" pitchFamily="18" charset="2"/>
                        <a:defRPr kumimoji="1" sz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algn="l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sym typeface="Wingdings 2"/>
                        </a:rPr>
                        <a:t>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마무리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-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사회적경제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지원사업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Action Plan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수립 정리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  - 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서울남산체 M" pitchFamily="18" charset="-127"/>
                          <a:ea typeface="서울남산체 M" pitchFamily="18" charset="-127"/>
                          <a:cs typeface="+mn-cs"/>
                        </a:rPr>
                        <a:t>다음 시간 과제 안내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서울남산체 M" pitchFamily="18" charset="-127"/>
                        <a:ea typeface="서울남산체 M" pitchFamily="18" charset="-127"/>
                        <a:cs typeface="+mn-cs"/>
                      </a:endParaRPr>
                    </a:p>
                  </a:txBody>
                  <a:tcPr marL="18000" marR="18000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87313" algn="l" latinLnBrk="1">
                        <a:lnSpc>
                          <a:spcPct val="200000"/>
                        </a:lnSpc>
                        <a:buFontTx/>
                        <a:buChar char="-"/>
                      </a:pPr>
                      <a:endParaRPr lang="en-US" altLang="ko-KR" sz="1100" dirty="0" smtClean="0"/>
                    </a:p>
                  </a:txBody>
                  <a:tcPr marL="33231" marR="33231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0350" y="6792804"/>
            <a:ext cx="6337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도입 질문은 모듈 소개 및 </a:t>
            </a:r>
            <a:r>
              <a:rPr lang="ko-KR" altLang="en-US" sz="1200" dirty="0" err="1" smtClean="0"/>
              <a:t>아이스브레이킹을</a:t>
            </a:r>
            <a:r>
              <a:rPr lang="ko-KR" altLang="en-US" sz="1200" dirty="0" smtClean="0"/>
              <a:t> 할 때 </a:t>
            </a:r>
            <a:r>
              <a:rPr lang="ko-KR" altLang="en-US" sz="1200" dirty="0" smtClean="0"/>
              <a:t>자연스럽게 </a:t>
            </a:r>
            <a:r>
              <a:rPr lang="ko-KR" altLang="en-US" sz="1200" dirty="0" smtClean="0"/>
              <a:t>활용해 주세요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smtClean="0"/>
              <a:t>각 </a:t>
            </a:r>
            <a:r>
              <a:rPr lang="ko-KR" altLang="en-US" sz="1200" dirty="0" smtClean="0"/>
              <a:t>팀에서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개의 </a:t>
            </a:r>
            <a:r>
              <a:rPr lang="ko-KR" altLang="en-US" sz="1200" dirty="0" smtClean="0"/>
              <a:t>사례 중 하나씩을 선택하여 팀원들에게 설명할 대표를 선정합니다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다른 팀의 같은 사례를 설명할 대표들끼리 모여서 해당 사례에 대해 학습합니다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학습한 내용은 교재에 정리하고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정리한 내용을 가지고 자신의 팀으로 돌아가 설명을 하도록 합니다</a:t>
            </a:r>
            <a:r>
              <a:rPr lang="en-US" altLang="ko-KR" sz="1200" dirty="0" smtClean="0"/>
              <a:t>.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 시간이 허락된다면 각 팀에서 각각 다른 사례를 설명할 대표를 선정하여 나와서 발표를 하도록 합니다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최종 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Mission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수행을 위한 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Action Plan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수립을 위해 지원사업 기획서를 작성하도록 안내합니다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kumimoji="1" lang="ko-KR" altLang="en-US" sz="1200" dirty="0" smtClean="0">
                <a:latin typeface="서울남산체 M" pitchFamily="18" charset="-127"/>
                <a:ea typeface="서울남산체 M" pitchFamily="18" charset="-127"/>
              </a:rPr>
              <a:t>기획서의 포맷을 미리 알려주도록 합니다</a:t>
            </a:r>
            <a:r>
              <a:rPr kumimoji="1" lang="en-US" altLang="ko-KR" sz="1200" dirty="0" smtClean="0"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sz="1200" dirty="0" smtClean="0"/>
          </a:p>
        </p:txBody>
      </p:sp>
    </p:spTree>
    <p:extLst>
      <p:ext uri="{BB962C8B-B14F-4D97-AF65-F5344CB8AC3E}">
        <p14:creationId xmlns:p14="http://schemas.microsoft.com/office/powerpoint/2010/main" xmlns="" val="20311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3575</TotalTime>
  <Words>4017</Words>
  <Application>Microsoft Office PowerPoint</Application>
  <PresentationFormat>화면 슬라이드 쇼(4:3)</PresentationFormat>
  <Paragraphs>948</Paragraphs>
  <Slides>31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1_Office 테마</vt:lpstr>
      <vt:lpstr>슬라이드 1</vt:lpstr>
      <vt:lpstr>슬라이드 2</vt:lpstr>
      <vt:lpstr>1. 교육개요</vt:lpstr>
      <vt:lpstr>2. 교수요목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3. 교육과정 모듈 별 운영 가이드</vt:lpstr>
      <vt:lpstr>4. 교육과정 구성 안</vt:lpstr>
      <vt:lpstr>5. 운영체계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6. 교육과정 운영 프로세스</vt:lpstr>
      <vt:lpstr>첨부_Appendix</vt:lpstr>
      <vt:lpstr>첨부1. 예산사용 계획서</vt:lpstr>
      <vt:lpstr>첨부2. 교육 불참보고서</vt:lpstr>
      <vt:lpstr>첨부3. 교육대상자 명단</vt:lpstr>
      <vt:lpstr>첨부4. 교육 준비물 체크리스트</vt:lpstr>
      <vt:lpstr>첨부5-1. 교육과정 설문(공통)</vt:lpstr>
      <vt:lpstr>첨부5-2. 교육과정 설문(공통)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hrdesingnr</dc:creator>
  <cp:lastModifiedBy>서태영</cp:lastModifiedBy>
  <cp:revision>266</cp:revision>
  <dcterms:created xsi:type="dcterms:W3CDTF">2013-08-31T13:04:26Z</dcterms:created>
  <dcterms:modified xsi:type="dcterms:W3CDTF">2014-03-26T04:24:15Z</dcterms:modified>
</cp:coreProperties>
</file>