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5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41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notesSlides/notesSlide30.xml" ContentType="application/vnd.openxmlformats-officedocument.presentationml.notesSlide+xml"/>
  <Override PartName="/ppt/notesSlides/notesSlide168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5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notesSlides/notesSlide13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71.xml" ContentType="application/vnd.openxmlformats-officedocument.presentationml.notesSlide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60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notesSlides/notesSlide129.xml" ContentType="application/vnd.openxmlformats-officedocument.presentationml.notesSlide+xml"/>
  <Override PartName="/ppt/notesSlides/notesSlide176.xml" ContentType="application/vnd.openxmlformats-officedocument.presentationml.notesSlide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notesSlides/notesSlide118.xml" ContentType="application/vnd.openxmlformats-officedocument.presentationml.notesSlide+xml"/>
  <Override PartName="/ppt/notesSlides/notesSlide165.xml" ContentType="application/vnd.openxmlformats-officedocument.presentationml.notes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54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43.xml" ContentType="application/vnd.openxmlformats-officedocument.presentationml.notes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121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110.xml" ContentType="application/vnd.openxmlformats-officedocument.presentationml.notesSlide+xml"/>
  <Override PartName="/ppt/slides/slide41.xml" ContentType="application/vnd.openxmlformats-officedocument.presentationml.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59.xml" ContentType="application/vnd.openxmlformats-officedocument.presentationml.notes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37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126.xml" ContentType="application/vnd.openxmlformats-officedocument.presentationml.notesSlide+xml"/>
  <Override PartName="/ppt/notesSlides/notesSlide173.xml" ContentType="application/vnd.openxmlformats-officedocument.presentationml.notesSlide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62.xml" ContentType="application/vnd.openxmlformats-officedocument.presentationml.notes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notesSlides/notesSlide48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140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168.xml" ContentType="application/vnd.openxmlformats-officedocument.presentationml.slide+xml"/>
  <Override PartName="/ppt/notesSlides/notesSlide51.xml" ContentType="application/vnd.openxmlformats-officedocument.presentationml.notesSlide+xml"/>
  <Override PartName="/ppt/notesSlides/notesSlide178.xml" ContentType="application/vnd.openxmlformats-officedocument.presentationml.notesSlide+xml"/>
  <Override PartName="/ppt/slides/slide157.xml" ContentType="application/vnd.openxmlformats-officedocument.presentationml.slide+xml"/>
  <Override PartName="/ppt/notesSlides/notesSlide40.xml" ContentType="application/vnd.openxmlformats-officedocument.presentationml.notesSlide+xml"/>
  <Override PartName="/ppt/notesSlides/notesSlide167.xml" ContentType="application/vnd.openxmlformats-officedocument.presentationml.notesSlide+xml"/>
  <Override PartName="/ppt/slides/slide98.xml" ContentType="application/vnd.openxmlformats-officedocument.presentationml.slide+xml"/>
  <Override PartName="/ppt/slides/slide146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56.xml" ContentType="application/vnd.openxmlformats-officedocument.presentationml.notesSlide+xml"/>
  <Override PartName="/ppt/slides/slide87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71.xml" ContentType="application/vnd.openxmlformats-officedocument.presentationml.slide+xml"/>
  <Override PartName="/ppt/notesSlides/notesSlide89.xml" ContentType="application/vnd.openxmlformats-officedocument.presentationml.notesSlide+xml"/>
  <Override PartName="/ppt/notesSlides/notesSlide145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notesSlides/notesSlide78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70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notesSlides/notesSlide112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139.xml" ContentType="application/vnd.openxmlformats-officedocument.presentationml.notes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notesSlides/notesSlide128.xml" ContentType="application/vnd.openxmlformats-officedocument.presentationml.notesSlide+xml"/>
  <Override PartName="/ppt/notesSlides/notesSlide175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64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142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131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120.xml" ContentType="application/vnd.openxmlformats-officedocument.presentationml.notesSlide+xml"/>
  <Override PartName="/ppt/slides/slide51.xml" ContentType="application/vnd.openxmlformats-officedocument.presentationml.slide+xml"/>
  <Override PartName="/ppt/notesSlides/notesSlide53.xml" ContentType="application/vnd.openxmlformats-officedocument.presentationml.notes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notesSlides/notesSlide42.xml" ContentType="application/vnd.openxmlformats-officedocument.presentationml.notesSlide+xml"/>
  <Override PartName="/ppt/notesSlides/notesSlide169.xml" ContentType="application/vnd.openxmlformats-officedocument.presentationml.notesSlide+xml"/>
  <Default Extension="wdp" ContentType="image/vnd.ms-photo"/>
  <Override PartName="/ppt/slides/slide148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158.xml" ContentType="application/vnd.openxmlformats-officedocument.presentationml.notes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notesSlides/notesSlide147.xml" ContentType="application/vnd.openxmlformats-officedocument.presentationml.notes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12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72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6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theme/theme3.xml" ContentType="application/vnd.openxmlformats-officedocument.them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50.xml" ContentType="application/vnd.openxmlformats-officedocument.presentationml.notes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notesSlides/notesSlide36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ppt/slides/slide167.xml" ContentType="application/vnd.openxmlformats-officedocument.presentationml.slide+xml"/>
  <Override PartName="/ppt/notesSlides/notesSlide50.xml" ContentType="application/vnd.openxmlformats-officedocument.presentationml.notesSlide+xml"/>
  <Override PartName="/ppt/notesSlides/notesSlide177.xml" ContentType="application/vnd.openxmlformats-officedocument.presentationml.notes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notesSlides/notesSlide10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66.xml" ContentType="application/vnd.openxmlformats-officedocument.presentationml.notes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44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notesSlides/notesSlide88.xml" ContentType="application/vnd.openxmlformats-officedocument.presentationml.notesSlide+xml"/>
  <Override PartName="/ppt/notesSlides/notesSlide13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122.xml" ContentType="application/vnd.openxmlformats-officedocument.presentationml.notesSlide+xml"/>
  <Override PartName="/ppt/slides/slide53.xml" ContentType="application/vnd.openxmlformats-officedocument.presentationml.slide+xml"/>
  <Default Extension="jpeg" ContentType="image/jpeg"/>
  <Override PartName="/ppt/notesSlides/notesSlide55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11.xml" ContentType="application/vnd.openxmlformats-officedocument.presentationml.notes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notesSlides/notesSlide44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0.xml" ContentType="application/vnd.openxmlformats-officedocument.presentationml.notesSlide+xml"/>
  <Override PartName="/ppt/slides/slide139.xml" ContentType="application/vnd.openxmlformats-officedocument.presentationml.slide+xml"/>
  <Override PartName="/ppt/notesSlides/notesSlide11.xml" ContentType="application/vnd.openxmlformats-officedocument.presentationml.notesSlide+xml"/>
  <Override PartName="/ppt/notesSlides/notesSlide149.xml" ContentType="application/vnd.openxmlformats-officedocument.presentationml.notes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notesSlides/notesSlide12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74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106.xml" ContentType="application/vnd.openxmlformats-officedocument.presentationml.slide+xml"/>
  <Override PartName="/ppt/slides/slide153.xml" ContentType="application/vnd.openxmlformats-officedocument.presentationml.slide+xml"/>
  <Override PartName="/ppt/notesSlides/notesSlide116.xml" ContentType="application/vnd.openxmlformats-officedocument.presentationml.notesSlide+xml"/>
  <Override PartName="/ppt/notesSlides/notesSlide16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0"/>
  </p:notesMasterIdLst>
  <p:handoutMasterIdLst>
    <p:handoutMasterId r:id="rId181"/>
  </p:handoutMasterIdLst>
  <p:sldIdLst>
    <p:sldId id="420" r:id="rId2"/>
    <p:sldId id="422" r:id="rId3"/>
    <p:sldId id="456" r:id="rId4"/>
    <p:sldId id="622" r:id="rId5"/>
    <p:sldId id="480" r:id="rId6"/>
    <p:sldId id="471" r:id="rId7"/>
    <p:sldId id="472" r:id="rId8"/>
    <p:sldId id="476" r:id="rId9"/>
    <p:sldId id="477" r:id="rId10"/>
    <p:sldId id="426" r:id="rId11"/>
    <p:sldId id="427" r:id="rId12"/>
    <p:sldId id="429" r:id="rId13"/>
    <p:sldId id="457" r:id="rId14"/>
    <p:sldId id="430" r:id="rId15"/>
    <p:sldId id="431" r:id="rId16"/>
    <p:sldId id="432" r:id="rId17"/>
    <p:sldId id="459" r:id="rId18"/>
    <p:sldId id="460" r:id="rId19"/>
    <p:sldId id="461" r:id="rId20"/>
    <p:sldId id="462" r:id="rId21"/>
    <p:sldId id="463" r:id="rId22"/>
    <p:sldId id="464" r:id="rId23"/>
    <p:sldId id="465" r:id="rId24"/>
    <p:sldId id="466" r:id="rId25"/>
    <p:sldId id="467" r:id="rId26"/>
    <p:sldId id="468" r:id="rId27"/>
    <p:sldId id="469" r:id="rId28"/>
    <p:sldId id="478" r:id="rId29"/>
    <p:sldId id="479" r:id="rId30"/>
    <p:sldId id="631" r:id="rId31"/>
    <p:sldId id="481" r:id="rId32"/>
    <p:sldId id="312" r:id="rId33"/>
    <p:sldId id="262" r:id="rId34"/>
    <p:sldId id="482" r:id="rId35"/>
    <p:sldId id="483" r:id="rId36"/>
    <p:sldId id="484" r:id="rId37"/>
    <p:sldId id="485" r:id="rId38"/>
    <p:sldId id="486" r:id="rId39"/>
    <p:sldId id="487" r:id="rId40"/>
    <p:sldId id="488" r:id="rId41"/>
    <p:sldId id="489" r:id="rId42"/>
    <p:sldId id="490" r:id="rId43"/>
    <p:sldId id="491" r:id="rId44"/>
    <p:sldId id="492" r:id="rId45"/>
    <p:sldId id="493" r:id="rId46"/>
    <p:sldId id="494" r:id="rId47"/>
    <p:sldId id="495" r:id="rId48"/>
    <p:sldId id="496" r:id="rId49"/>
    <p:sldId id="497" r:id="rId50"/>
    <p:sldId id="632" r:id="rId51"/>
    <p:sldId id="498" r:id="rId52"/>
    <p:sldId id="499" r:id="rId53"/>
    <p:sldId id="633" r:id="rId54"/>
    <p:sldId id="500" r:id="rId55"/>
    <p:sldId id="501" r:id="rId56"/>
    <p:sldId id="502" r:id="rId57"/>
    <p:sldId id="503" r:id="rId58"/>
    <p:sldId id="504" r:id="rId59"/>
    <p:sldId id="505" r:id="rId60"/>
    <p:sldId id="506" r:id="rId61"/>
    <p:sldId id="507" r:id="rId62"/>
    <p:sldId id="508" r:id="rId63"/>
    <p:sldId id="509" r:id="rId64"/>
    <p:sldId id="510" r:id="rId65"/>
    <p:sldId id="511" r:id="rId66"/>
    <p:sldId id="512" r:id="rId67"/>
    <p:sldId id="634" r:id="rId68"/>
    <p:sldId id="513" r:id="rId69"/>
    <p:sldId id="514" r:id="rId70"/>
    <p:sldId id="515" r:id="rId71"/>
    <p:sldId id="516" r:id="rId72"/>
    <p:sldId id="517" r:id="rId73"/>
    <p:sldId id="518" r:id="rId74"/>
    <p:sldId id="519" r:id="rId75"/>
    <p:sldId id="520" r:id="rId76"/>
    <p:sldId id="521" r:id="rId77"/>
    <p:sldId id="522" r:id="rId78"/>
    <p:sldId id="523" r:id="rId79"/>
    <p:sldId id="524" r:id="rId80"/>
    <p:sldId id="525" r:id="rId81"/>
    <p:sldId id="526" r:id="rId82"/>
    <p:sldId id="527" r:id="rId83"/>
    <p:sldId id="528" r:id="rId84"/>
    <p:sldId id="529" r:id="rId85"/>
    <p:sldId id="530" r:id="rId86"/>
    <p:sldId id="534" r:id="rId87"/>
    <p:sldId id="535" r:id="rId88"/>
    <p:sldId id="536" r:id="rId89"/>
    <p:sldId id="623" r:id="rId90"/>
    <p:sldId id="537" r:id="rId91"/>
    <p:sldId id="538" r:id="rId92"/>
    <p:sldId id="539" r:id="rId93"/>
    <p:sldId id="540" r:id="rId94"/>
    <p:sldId id="541" r:id="rId95"/>
    <p:sldId id="542" r:id="rId96"/>
    <p:sldId id="543" r:id="rId97"/>
    <p:sldId id="544" r:id="rId98"/>
    <p:sldId id="545" r:id="rId99"/>
    <p:sldId id="546" r:id="rId100"/>
    <p:sldId id="547" r:id="rId101"/>
    <p:sldId id="548" r:id="rId102"/>
    <p:sldId id="549" r:id="rId103"/>
    <p:sldId id="550" r:id="rId104"/>
    <p:sldId id="551" r:id="rId105"/>
    <p:sldId id="552" r:id="rId106"/>
    <p:sldId id="553" r:id="rId107"/>
    <p:sldId id="624" r:id="rId108"/>
    <p:sldId id="625" r:id="rId109"/>
    <p:sldId id="554" r:id="rId110"/>
    <p:sldId id="555" r:id="rId111"/>
    <p:sldId id="556" r:id="rId112"/>
    <p:sldId id="557" r:id="rId113"/>
    <p:sldId id="558" r:id="rId114"/>
    <p:sldId id="559" r:id="rId115"/>
    <p:sldId id="561" r:id="rId116"/>
    <p:sldId id="562" r:id="rId117"/>
    <p:sldId id="563" r:id="rId118"/>
    <p:sldId id="564" r:id="rId119"/>
    <p:sldId id="565" r:id="rId120"/>
    <p:sldId id="566" r:id="rId121"/>
    <p:sldId id="567" r:id="rId122"/>
    <p:sldId id="568" r:id="rId123"/>
    <p:sldId id="569" r:id="rId124"/>
    <p:sldId id="570" r:id="rId125"/>
    <p:sldId id="571" r:id="rId126"/>
    <p:sldId id="572" r:id="rId127"/>
    <p:sldId id="573" r:id="rId128"/>
    <p:sldId id="575" r:id="rId129"/>
    <p:sldId id="576" r:id="rId130"/>
    <p:sldId id="577" r:id="rId131"/>
    <p:sldId id="579" r:id="rId132"/>
    <p:sldId id="580" r:id="rId133"/>
    <p:sldId id="581" r:id="rId134"/>
    <p:sldId id="582" r:id="rId135"/>
    <p:sldId id="583" r:id="rId136"/>
    <p:sldId id="584" r:id="rId137"/>
    <p:sldId id="626" r:id="rId138"/>
    <p:sldId id="585" r:id="rId139"/>
    <p:sldId id="586" r:id="rId140"/>
    <p:sldId id="587" r:id="rId141"/>
    <p:sldId id="588" r:id="rId142"/>
    <p:sldId id="589" r:id="rId143"/>
    <p:sldId id="627" r:id="rId144"/>
    <p:sldId id="628" r:id="rId145"/>
    <p:sldId id="629" r:id="rId146"/>
    <p:sldId id="590" r:id="rId147"/>
    <p:sldId id="591" r:id="rId148"/>
    <p:sldId id="592" r:id="rId149"/>
    <p:sldId id="593" r:id="rId150"/>
    <p:sldId id="594" r:id="rId151"/>
    <p:sldId id="595" r:id="rId152"/>
    <p:sldId id="596" r:id="rId153"/>
    <p:sldId id="597" r:id="rId154"/>
    <p:sldId id="598" r:id="rId155"/>
    <p:sldId id="599" r:id="rId156"/>
    <p:sldId id="600" r:id="rId157"/>
    <p:sldId id="601" r:id="rId158"/>
    <p:sldId id="602" r:id="rId159"/>
    <p:sldId id="603" r:id="rId160"/>
    <p:sldId id="604" r:id="rId161"/>
    <p:sldId id="605" r:id="rId162"/>
    <p:sldId id="606" r:id="rId163"/>
    <p:sldId id="607" r:id="rId164"/>
    <p:sldId id="608" r:id="rId165"/>
    <p:sldId id="609" r:id="rId166"/>
    <p:sldId id="610" r:id="rId167"/>
    <p:sldId id="630" r:id="rId168"/>
    <p:sldId id="611" r:id="rId169"/>
    <p:sldId id="612" r:id="rId170"/>
    <p:sldId id="613" r:id="rId171"/>
    <p:sldId id="614" r:id="rId172"/>
    <p:sldId id="615" r:id="rId173"/>
    <p:sldId id="616" r:id="rId174"/>
    <p:sldId id="617" r:id="rId175"/>
    <p:sldId id="618" r:id="rId176"/>
    <p:sldId id="619" r:id="rId177"/>
    <p:sldId id="620" r:id="rId178"/>
    <p:sldId id="621" r:id="rId17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889">
          <p15:clr>
            <a:srgbClr val="A4A3A4"/>
          </p15:clr>
        </p15:guide>
        <p15:guide id="3" orient="horz" pos="3998">
          <p15:clr>
            <a:srgbClr val="A4A3A4"/>
          </p15:clr>
        </p15:guide>
        <p15:guide id="4" orient="horz" pos="2886">
          <p15:clr>
            <a:srgbClr val="A4A3A4"/>
          </p15:clr>
        </p15:guide>
        <p15:guide id="5" orient="horz" pos="300">
          <p15:clr>
            <a:srgbClr val="A4A3A4"/>
          </p15:clr>
        </p15:guide>
        <p15:guide id="6" orient="horz" pos="164">
          <p15:clr>
            <a:srgbClr val="A4A3A4"/>
          </p15:clr>
        </p15:guide>
        <p15:guide id="7" pos="2880">
          <p15:clr>
            <a:srgbClr val="A4A3A4"/>
          </p15:clr>
        </p15:guide>
        <p15:guide id="8" pos="5616">
          <p15:clr>
            <a:srgbClr val="A4A3A4"/>
          </p15:clr>
        </p15:guide>
        <p15:guide id="9" pos="15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F2B4E"/>
    <a:srgbClr val="5B4A42"/>
    <a:srgbClr val="E6B9B8"/>
    <a:srgbClr val="BA385D"/>
    <a:srgbClr val="F2DCDB"/>
    <a:srgbClr val="C82A71"/>
    <a:srgbClr val="000000"/>
    <a:srgbClr val="B09B92"/>
    <a:srgbClr val="FF3399"/>
    <a:srgbClr val="D600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보통 스타일 3 - 강조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5948" autoAdjust="0"/>
    <p:restoredTop sz="75228" autoAdjust="0"/>
  </p:normalViewPr>
  <p:slideViewPr>
    <p:cSldViewPr showGuides="1">
      <p:cViewPr>
        <p:scale>
          <a:sx n="50" d="100"/>
          <a:sy n="50" d="100"/>
        </p:scale>
        <p:origin x="-78" y="-90"/>
      </p:cViewPr>
      <p:guideLst>
        <p:guide orient="horz" pos="300"/>
        <p:guide orient="horz" pos="164"/>
        <p:guide pos="5602"/>
        <p:guide pos="158"/>
        <p:guide pos="3152"/>
        <p:guide pos="55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792"/>
    </p:cViewPr>
  </p:notesTextViewPr>
  <p:sorterViewPr>
    <p:cViewPr>
      <p:scale>
        <a:sx n="100" d="100"/>
        <a:sy n="100" d="100"/>
      </p:scale>
      <p:origin x="0" y="18684"/>
    </p:cViewPr>
  </p:sorterViewPr>
  <p:notesViewPr>
    <p:cSldViewPr showGuides="1">
      <p:cViewPr varScale="1">
        <p:scale>
          <a:sx n="66" d="100"/>
          <a:sy n="66" d="100"/>
        </p:scale>
        <p:origin x="-1968" y="-96"/>
      </p:cViewPr>
      <p:guideLst>
        <p:guide orient="horz" pos="3107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handoutMaster" Target="handoutMasters/handoutMaster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slide" Target="slides/slide171.xml"/><Relationship Id="rId180" Type="http://schemas.openxmlformats.org/officeDocument/2006/relationships/notesMaster" Target="notesMasters/notesMaster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theme" Target="theme/theme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C0770-D5EB-4DBE-9ABA-D0B00AA5EF8D}" type="datetimeFigureOut">
              <a:rPr lang="ko-KR" altLang="en-US" smtClean="0"/>
              <a:pPr/>
              <a:t>2014-03-25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5CEE51-FE7D-4254-9C82-8C32E919D2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797104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68514" y="4319711"/>
            <a:ext cx="6120679" cy="4428753"/>
          </a:xfrm>
          <a:prstGeom prst="roundRect">
            <a:avLst>
              <a:gd name="adj" fmla="val 924"/>
            </a:avLst>
          </a:prstGeom>
          <a:noFill/>
          <a:ln w="317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 latinLnBrk="0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50522" y="61156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1943100" y="8820471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/>
            </a:lvl1pPr>
          </a:lstStyle>
          <a:p>
            <a:fld id="{45F62D5E-2CCB-4DA5-9BB1-E074C6D12FB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9" name="Picture 33" descr="MCj0299549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943" y="4201758"/>
            <a:ext cx="47466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814554" y="4402723"/>
            <a:ext cx="7200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ndara" pitchFamily="34" charset="0"/>
                <a:ea typeface="산돌 도로표지판M" pitchFamily="18" charset="-127"/>
                <a:cs typeface="+mn-cs"/>
              </a:rPr>
              <a:t> </a:t>
            </a:r>
            <a:r>
              <a:rPr kumimoji="1" lang="en-US" altLang="ko-KR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ndara" pitchFamily="34" charset="0"/>
                <a:ea typeface="산돌 도로표지판M" pitchFamily="18" charset="-127"/>
                <a:cs typeface="+mn-cs"/>
              </a:rPr>
              <a:t>Guide</a:t>
            </a:r>
            <a:endParaRPr lang="ko-KR" altLang="en-US" sz="2400" dirty="0">
              <a:solidFill>
                <a:schemeClr val="bg1">
                  <a:lumMod val="50000"/>
                </a:schemeClr>
              </a:solidFill>
              <a:effectLst/>
              <a:latin typeface="Candara" pitchFamily="34" charset="0"/>
            </a:endParaRPr>
          </a:p>
        </p:txBody>
      </p:sp>
      <p:sp>
        <p:nvSpPr>
          <p:cNvPr id="14" name="Line 24"/>
          <p:cNvSpPr>
            <a:spLocks noChangeShapeType="1"/>
          </p:cNvSpPr>
          <p:nvPr/>
        </p:nvSpPr>
        <p:spPr bwMode="auto">
          <a:xfrm>
            <a:off x="165476" y="429746"/>
            <a:ext cx="6557963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13" name="Group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6063354"/>
              </p:ext>
            </p:extLst>
          </p:nvPr>
        </p:nvGraphicFramePr>
        <p:xfrm>
          <a:off x="5222875" y="625194"/>
          <a:ext cx="1266318" cy="3442749"/>
        </p:xfrm>
        <a:graphic>
          <a:graphicData uri="http://schemas.openxmlformats.org/drawingml/2006/table">
            <a:tbl>
              <a:tblPr/>
              <a:tblGrid>
                <a:gridCol w="1266318"/>
              </a:tblGrid>
              <a:tr h="275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핵심내용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650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5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소요시간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044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운영방식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818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8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준비물</a:t>
                      </a:r>
                      <a:endParaRPr kumimoji="1" lang="ko-KR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818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Rectangle 25"/>
          <p:cNvSpPr txBox="1">
            <a:spLocks noChangeArrowheads="1"/>
          </p:cNvSpPr>
          <p:nvPr/>
        </p:nvSpPr>
        <p:spPr bwMode="auto">
          <a:xfrm>
            <a:off x="163835" y="125661"/>
            <a:ext cx="2905125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0" algn="l" defTabSz="914400" rtl="0" eaLnBrk="1" latinLnBrk="1" hangingPunct="1">
              <a:defRPr sz="1100" b="0" 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1" u="none" strike="noStrike" kern="1200" cap="none" spc="50" normalizeH="0" baseline="0" noProof="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서울남산체 B" pitchFamily="18" charset="-127"/>
                <a:ea typeface="서울남산체 B" pitchFamily="18" charset="-127"/>
                <a:cs typeface="+mn-cs"/>
              </a:rPr>
              <a:t>사회적경제전문가</a:t>
            </a:r>
            <a:r>
              <a:rPr kumimoji="0" lang="ko-KR" altLang="en-US" sz="1100" b="0" i="1" u="none" strike="noStrike" kern="1200" cap="none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서울남산체 B" pitchFamily="18" charset="-127"/>
                <a:ea typeface="서울남산체 B" pitchFamily="18" charset="-127"/>
                <a:cs typeface="+mn-cs"/>
              </a:rPr>
              <a:t> 교육과정</a:t>
            </a:r>
            <a:endParaRPr kumimoji="0" lang="ko-KR" altLang="en-US" sz="1100" b="0" i="1" u="none" strike="noStrike" kern="1200" cap="none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서울남산체 B" pitchFamily="18" charset="-127"/>
              <a:ea typeface="서울남산체 B" pitchFamily="18" charset="-127"/>
              <a:cs typeface="+mn-cs"/>
            </a:endParaRPr>
          </a:p>
        </p:txBody>
      </p:sp>
      <p:sp>
        <p:nvSpPr>
          <p:cNvPr id="18" name="Rectangle 25"/>
          <p:cNvSpPr txBox="1">
            <a:spLocks noChangeArrowheads="1"/>
          </p:cNvSpPr>
          <p:nvPr/>
        </p:nvSpPr>
        <p:spPr bwMode="auto">
          <a:xfrm>
            <a:off x="3803506" y="125661"/>
            <a:ext cx="2905125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0" algn="l" defTabSz="914400" rtl="0" eaLnBrk="1" latinLnBrk="1" hangingPunct="1">
              <a:defRPr sz="1100" b="0" 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4A42"/>
                </a:solidFill>
                <a:effectLst/>
                <a:uLnTx/>
                <a:uFillTx/>
                <a:latin typeface="서울남산체 B" pitchFamily="18" charset="-127"/>
                <a:ea typeface="서울남산체 B" pitchFamily="18" charset="-127"/>
                <a:cs typeface="+mn-cs"/>
              </a:rPr>
              <a:t>중간지원기관 활동가 교육과정</a:t>
            </a:r>
          </a:p>
        </p:txBody>
      </p:sp>
    </p:spTree>
    <p:extLst>
      <p:ext uri="{BB962C8B-B14F-4D97-AF65-F5344CB8AC3E}">
        <p14:creationId xmlns:p14="http://schemas.microsoft.com/office/powerpoint/2010/main" xmlns="" val="3933064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100" kern="1200">
        <a:solidFill>
          <a:schemeClr val="tx1"/>
        </a:solidFill>
        <a:latin typeface="나눔고딕" pitchFamily="50" charset="-127"/>
        <a:ea typeface="나눔고딕" pitchFamily="50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uro.go.kr/" TargetMode="External"/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46091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 이해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질의응답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본격적으로 중간지원기관 활동가가 누구인지 알아보기 전에 학습자들에게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란 어떤 사람인지에 대해 아는지 질문한다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대답을 하는 사람이 있으면 이야기를 듣고 왜 그렇게 생각하는지 이유를 물어보고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적절하게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피드백한다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만약 대답하는 사람이 없으면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1-2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명을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지목하여 의견을 들어본다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왜 그렇게 생각하는지 이유를 물어보고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적절하게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피드백한다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2653" y="971600"/>
            <a:ext cx="1173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Chapter 2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8924784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ko-KR" altLang="en-US" sz="10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sz="10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0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중간지원기관의 필요성 및 기능</a:t>
            </a:r>
            <a:endParaRPr lang="en-US" altLang="ko-KR" sz="10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0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0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sz="10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0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0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sz="10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0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0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sz="10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0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◦</a:t>
            </a:r>
            <a:r>
              <a:rPr lang="en-US" altLang="ko-KR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‘</a:t>
            </a: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행정</a:t>
            </a:r>
            <a:r>
              <a:rPr lang="en-US" altLang="ko-KR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-</a:t>
            </a: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주민</a:t>
            </a:r>
            <a:r>
              <a:rPr lang="en-US" altLang="ko-KR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</a:t>
            </a: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의 직접적인 연계는 바람직하지 않음</a:t>
            </a:r>
            <a:endParaRPr lang="en-US" altLang="ko-KR" sz="10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kumimoji="0" lang="ko-KR" altLang="en-US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행정실패의 가능성 </a:t>
            </a:r>
            <a:r>
              <a:rPr kumimoji="0" lang="en-US" altLang="ko-KR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: </a:t>
            </a:r>
            <a:r>
              <a:rPr kumimoji="0" lang="ko-KR" altLang="en-US" sz="10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동원식</a:t>
            </a:r>
            <a:r>
              <a:rPr kumimoji="0" lang="ko-KR" altLang="en-US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및 단기 성과에 집착</a:t>
            </a:r>
            <a:endParaRPr kumimoji="0" lang="en-US" altLang="ko-KR" sz="10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주민참여 실패의 가능성 </a:t>
            </a:r>
            <a:r>
              <a:rPr lang="en-US" altLang="ko-KR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:  </a:t>
            </a: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특정 이해당사자의 이익 지향</a:t>
            </a:r>
            <a:r>
              <a:rPr lang="en-US" altLang="ko-KR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주민 협동적 리더십에 기반을 둔 활동 경험의 부재 등</a:t>
            </a:r>
            <a:endParaRPr lang="en-US" altLang="ko-KR" sz="10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  </a:t>
            </a:r>
            <a:r>
              <a:rPr kumimoji="0" lang="ko-KR" altLang="en-US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따라서 행정과 주민 상호 간의 조율을 하는 조직 필요</a:t>
            </a:r>
            <a:endParaRPr kumimoji="0" lang="en-US" altLang="ko-KR" sz="10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◦ 주민의 정보 </a:t>
            </a:r>
            <a:r>
              <a:rPr lang="ko-KR" altLang="en-US" sz="100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접근성</a:t>
            </a: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취약</a:t>
            </a:r>
            <a:endParaRPr lang="en-US" altLang="ko-KR" sz="10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kumimoji="0" lang="ko-KR" altLang="en-US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일반 주민이 행정정보에</a:t>
            </a:r>
            <a:r>
              <a:rPr lang="en-US" altLang="ko-KR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접근하고</a:t>
            </a:r>
            <a:r>
              <a:rPr lang="en-US" altLang="ko-KR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이해하는 것은 쉽지 않음</a:t>
            </a:r>
            <a:endParaRPr lang="en-US" altLang="ko-KR" sz="10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kumimoji="0" lang="ko-KR" altLang="en-US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때로는 특정인에 의해 정보가 수렴되어 정보의 왜곡이 발생할 수도 </a:t>
            </a: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있음</a:t>
            </a:r>
            <a:r>
              <a:rPr lang="en-US" altLang="ko-KR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마을 이장 등</a:t>
            </a:r>
            <a:r>
              <a:rPr lang="en-US" altLang="ko-KR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◦ </a:t>
            </a:r>
            <a:r>
              <a:rPr lang="ko-KR" altLang="en-US" sz="100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</a:t>
            </a: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및 </a:t>
            </a:r>
            <a:r>
              <a:rPr lang="ko-KR" altLang="en-US" sz="100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사회적기업의</a:t>
            </a: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역량 개발</a:t>
            </a:r>
            <a:endParaRPr lang="en-US" altLang="ko-KR" sz="10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kumimoji="0" lang="ko-KR" altLang="en-US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교육훈련</a:t>
            </a:r>
            <a:r>
              <a:rPr kumimoji="0" lang="en-US" altLang="ko-KR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kumimoji="0" lang="ko-KR" altLang="en-US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프로젝트 및 경영능력의 개발 등 </a:t>
            </a:r>
            <a:r>
              <a:rPr kumimoji="0" lang="ko-KR" altLang="en-US" sz="10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지속가능한</a:t>
            </a:r>
            <a:r>
              <a:rPr kumimoji="0" lang="ko-KR" altLang="en-US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kumimoji="0" lang="ko-KR" altLang="en-US" sz="10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사회적기업의</a:t>
            </a:r>
            <a:r>
              <a:rPr kumimoji="0" lang="ko-KR" altLang="en-US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개발을 위한 다차원적 지원 프로그램 필요</a:t>
            </a:r>
            <a:endParaRPr kumimoji="0" lang="en-US" altLang="ko-KR" sz="10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◦지역자원의 개발</a:t>
            </a:r>
            <a:endParaRPr lang="en-US" altLang="ko-KR" sz="10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kumimoji="0" lang="ko-KR" altLang="en-US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지역 특성에 맞는 유 무형의 자원개발</a:t>
            </a:r>
            <a:r>
              <a:rPr kumimoji="0" lang="en-US" altLang="ko-KR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kumimoji="0" lang="ko-KR" altLang="en-US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자연</a:t>
            </a:r>
            <a:r>
              <a:rPr kumimoji="0" lang="en-US" altLang="ko-KR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kumimoji="0" lang="ko-KR" altLang="en-US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역사</a:t>
            </a:r>
            <a:r>
              <a:rPr kumimoji="0" lang="en-US" altLang="ko-KR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kumimoji="0" lang="ko-KR" altLang="en-US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문화</a:t>
            </a:r>
            <a:r>
              <a:rPr kumimoji="0" lang="en-US" altLang="ko-KR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kumimoji="0" lang="ko-KR" altLang="en-US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산업 등</a:t>
            </a:r>
            <a:r>
              <a:rPr kumimoji="0" lang="en-US" altLang="ko-KR" sz="10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지역사회 네트워크 구축</a:t>
            </a:r>
            <a:r>
              <a:rPr lang="en-US" altLang="ko-KR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00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en-US" altLang="ko-KR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비영리조직</a:t>
            </a:r>
            <a:r>
              <a:rPr lang="en-US" altLang="ko-KR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00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</a:t>
            </a:r>
            <a:r>
              <a:rPr lang="ko-KR" altLang="en-US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등</a:t>
            </a:r>
            <a:r>
              <a:rPr lang="en-US" altLang="ko-KR" sz="1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endParaRPr kumimoji="0" lang="en-US" altLang="ko-KR" sz="10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100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04315" y="971600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중간지원기관의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필요성 및 기능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중간지원기관의 필요성 및 기능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서울사경센터의 사례를 통해 중간지원기관이 어떤 기능을 하고 있는지 살펴봅시다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101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04315" y="971600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중간지원기관의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필요성 및 기능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102</a:t>
            </a:fld>
            <a:endParaRPr lang="ko-KR" altLang="en-US"/>
          </a:p>
        </p:txBody>
      </p:sp>
      <p:sp>
        <p:nvSpPr>
          <p:cNvPr id="8" name="슬라이드 노트 개체 틀 2"/>
          <p:cNvSpPr txBox="1">
            <a:spLocks/>
          </p:cNvSpPr>
          <p:nvPr/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▨ 주제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중간지원기관</a:t>
            </a:r>
            <a:r>
              <a:rPr kumimoji="0" lang="ko-KR" altLang="en-US" sz="11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 지원활동 사례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▨ 운영방식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강의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▨ 강의주안점</a:t>
            </a:r>
            <a:endParaRPr lang="en-US" altLang="ko-KR" sz="11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noProof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지원활동 사례들을 알아보도록 하겠습니다</a:t>
            </a:r>
            <a:r>
              <a:rPr lang="en-US" altLang="ko-KR" sz="1100" noProof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2677" y="971600"/>
            <a:ext cx="1173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Chapter 2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3496632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지원활동 사례 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토론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/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각 팀의 대표를 선정하여 각 지역의 지원활동사례를 설명하기 위한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스터디를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하도록 합니다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같은 지역의 지원활동사례를 설명하는 대표들끼리 모여 함께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스터디를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시작합니다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103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46609" y="971600"/>
            <a:ext cx="12458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Step 1.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대표선정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6039" y="2710825"/>
            <a:ext cx="460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토론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5647193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지원활동 사례 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 학습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/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같은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지역의 지원활동사례를 설명하는 대표들끼리 모여 함께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스터디를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시작합니다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104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40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45004" y="971600"/>
            <a:ext cx="12490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Step 2.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지원사례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스터디</a:t>
            </a:r>
            <a:endParaRPr lang="ko-KR" altLang="en-US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94668" y="2710825"/>
            <a:ext cx="6431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팀 학습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7099434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지원활동 사례 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 학습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각 대표들이 모여 학습이 끝나면 다시 원래 팀으로 돌아가 팀원들에게 학습한 사례를 설명한다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105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45004" y="971600"/>
            <a:ext cx="12490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Step 3.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지원사례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설명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94668" y="2710825"/>
            <a:ext cx="6431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팀 학습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6303486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지원활동 사례 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 학습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각 지역의 지원사례에 대한 시사점을 팀원들과 함께 정리한다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106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45004" y="971600"/>
            <a:ext cx="12490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Step 4.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지원사례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시사점 정리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94668" y="2710825"/>
            <a:ext cx="6431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팀 학습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4975444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지원활동 사례 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실습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정리한 시사점을 바탕으로 팀원들과 함께 중간지원기관이 지원할 수 있는 지원활동들을 생각해보고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팀원들과 함께 생각한 지원활동 아이디어를 소개하는 신문기사를 작성하도록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107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09736" y="971600"/>
            <a:ext cx="1319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Step 5.</a:t>
            </a: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뉴스페이퍼 만들기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실습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32145" y="3707904"/>
            <a:ext cx="7745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Tool Box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지원활동 사례 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발표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완성된 신문을 각 팀 대표가 나와서 발표한다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발표가 끝난 후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모든 신문을 교육장 벽에 부착하여 다른 사람들도 볼 수 있도록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108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41557" y="971600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Step 6.</a:t>
            </a: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발표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6039" y="2710825"/>
            <a:ext cx="460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발표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최종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Mission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수행을 위한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Action Plan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수립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109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31378" y="1054641"/>
            <a:ext cx="12763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Action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Plan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수립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5141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활동가란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작성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질의응답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먼저 학습자들에게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나는 어떤 중간지원 활동가인가요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?’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라는 질문을 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교재에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나는 어떤 중간지원 활동가라고 생각하는지 적어보도록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5-10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분 정도의 시간을 주고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생각을 할 수 있는 시간적 여유를 주고 작성을 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학습자들이 어느 정도 쓴 것 같으면 몇 몇 학습자들에게 발표를 해보도록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학습자들의 발표 내용에 피드백을 준다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화면으로 돌아와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그렇다면 중간지원기관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활동가의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이라는 단어는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어떤 뜻일까요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행정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기능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대행자라는 뜻일까요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혹은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민간 의견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수렴창구라는 뜻일까요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중간이 갖고 있는 뜻은 그런 뜻은 아닙니다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0016" y="971600"/>
            <a:ext cx="998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중간지원기관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활동가란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Action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Plan 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수립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5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주차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 함께 살펴본 지원활동사례를 참고로 지원사업 기획서를 작성해보도록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Tip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지원사업 기획서의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form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을 보여주고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작성이 용이하도록 도와준다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110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21574" y="941983"/>
            <a:ext cx="1495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주차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지원사업 계획서 작성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136037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Q&amp;A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질의응답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 배운 내용들 중 궁금한 것이 있다면 질문하도록 합니다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111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11279" y="971600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Q&amp;A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54593" y="2710825"/>
            <a:ext cx="7232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수업 마무리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 배운 내용에 대해 간단히 마무리 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다음 시간에 대해 안내하도록 한다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112</a:t>
            </a:fld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13307" y="971600"/>
            <a:ext cx="9124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수업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마무리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1260048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모듈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6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제목 소개 및 간단한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아이스브레이킹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상호인사 및 학습자 안부 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지난 한 주 잘 지내셨나요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팀원들과도 인사 나누셨나요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지난 한 주 동안 특별한 일이 있으셨던 분 계신가요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pPr lvl="0">
              <a:defRPr/>
            </a:pP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이름을 외운 학습자가 있다면 그 학습자에게 지난 한 주 어떻게 보냈는지 물어본다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학습자들과 간단히 지난 한 주의 일에 대해서 얘기할 수 있는 시간을 갖는다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.)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오늘은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사회적경제를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통한 사회책임조달제도에 대해 학습하겠습니다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113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04305" y="971600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모듈 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6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아이스브레이킹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54594" y="2710825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8176380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학습목표 및 학습내용 소개 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오늘의 학습목표는 다음과 같습니다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학습목표를 간단하게 소개한다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.)</a:t>
            </a: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그에 따라 오늘 학습내용은 다음과 같습니다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학습내용을 소개한다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.)</a:t>
            </a:r>
          </a:p>
          <a:p>
            <a:endParaRPr lang="en-US" altLang="ko-KR" dirty="0"/>
          </a:p>
          <a:p>
            <a:pPr>
              <a:defRPr/>
            </a:pP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Tip.</a:t>
            </a:r>
          </a:p>
          <a:p>
            <a:pPr>
              <a:defRPr/>
            </a:pP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학습목표를 하나하나 다 읽지 말고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요약하여 설명할 수 있도록 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114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0103" y="971600"/>
            <a:ext cx="918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학습목표 및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학습내용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7934442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체크해봅시다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작성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/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공공시장에 진입하는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사회적기업가에게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어떤 지원을 해 줄 수 있는지 체크해보세요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Tip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학습자들이 체크하는 동안 몇 개나 체크했는지 확인하도록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115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42775" y="971600"/>
            <a:ext cx="10534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체크해봅시다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63598" y="2710825"/>
            <a:ext cx="505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작성 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공공조달의 개념과 특성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최근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이슈 중의 하나는 공공시장 개척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즉 공공조달 제도에서의 기회창출이다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그러나 막상 공공시장 비즈니스를 시작하려는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사회적기업가에게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공공조달 제도는 여전히 어렵고 생소한 분야이다</a:t>
            </a: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1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장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‘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 비즈니스 기초 다지기’에서는 공공조달 제도의 의미와 특성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계약제도 등을 설명한다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 제도는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사회적기업가가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공공시장 비즈니스의 진입을 위해서 기본적으로 알아야 할 내용이다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이를 잘 이해하여 비즈니스를 실행하는 사회적기업가는 공공시장에서 우위를 선점할 수 있을 것이다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지금부터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사회적기업가가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공공시장 비즈니스를 개척하는데 필수적으로 알아야 할 공공조달 제도에 대해서 알아보도록 하자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116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2664" y="971600"/>
            <a:ext cx="11737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Chapter 1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54594" y="2710825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 제도의 의미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 제도란 행정 주체가 필요로 하는 물품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공사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서비스 등을 조달하는 과정에서 체결되는 계약을 말하며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국가계약법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국가를 당사자로 하는 계약에 관한 법률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 국가차원에서 이루어지는 공공조달계약에 거의 모든 사항을 규율한다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117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7893" y="971600"/>
            <a:ext cx="1143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공공조달제도의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의미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 제도의 의미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따라서 공공조달은 정부 또는 공공기관들이 세금을 재원으로 공공 활동의 수행을 위해 필요한 공공재인 물품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서비스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공사 등을 민간으로부터 구매하는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제반의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행위라고 볼 수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118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7893" y="971600"/>
            <a:ext cx="1143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공공조달제도의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의미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 제도의 특성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질의응담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&amp;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 시장과 일반 시장의 가장 큰 차이점은 무엇일까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? 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학습자들에게 질문하고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대답을 하도록 유도</a:t>
            </a: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두 시장은 어떤 차이점이 있기에 최근 사회적 기업가들이 일반시장뿐만 아니라 공공시장에 큰 기대와 관심을 갖는 것일까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?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그것은 공공조달 시장의 특성을 살펴보면 쉽게 답을 찾을 수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일반시장은 일반적으로 다수의 공급자와 다수의 수요자가 존재하게 되고 그 안에서 경쟁과 선택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거래가 이루어진다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그러나 공공조달 시장은 다수의 공급자는 존재할 수 있지만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수요자가 독점적이라는 특성을 갖는다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이를 우리는 다른 표현으로 공공조달 시장은 ‘수요독점시장’ 이라고 부르기도 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119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7893" y="971600"/>
            <a:ext cx="1143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공공조달제도의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특성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1050" y="2710825"/>
            <a:ext cx="10903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활동가란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8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8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sz="8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8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8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8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활동가는 이런 사람들이라고 할 수 있습니다</a:t>
            </a:r>
            <a:r>
              <a:rPr lang="en-US" altLang="ko-KR" sz="8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sz="8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→ </a:t>
            </a:r>
            <a:r>
              <a:rPr lang="en-US" altLang="ko-KR" sz="8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Tip</a:t>
            </a:r>
            <a:r>
              <a:rPr lang="ko-KR" altLang="en-US" sz="8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에 있는 중간지원기관 활동가의 내용을 설명한다</a:t>
            </a:r>
            <a:r>
              <a:rPr lang="en-US" altLang="ko-KR" sz="8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Tip</a:t>
            </a:r>
          </a:p>
          <a:p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인큐베이터 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(incubator)</a:t>
            </a:r>
          </a:p>
          <a:p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sz="8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사회적기업의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설립을 지원하는 역할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사업계획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서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개발 지원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창업공간 지원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자금확보 지원 등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◦ 교육자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예비 </a:t>
            </a:r>
            <a:r>
              <a:rPr lang="ko-KR" altLang="en-US" sz="8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사회적기업가의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발굴 및 육성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8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사회적기업가의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경영능력 개발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종사자 훈련 등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일반과정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전문과정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8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워크샵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국내 및 해외연수 등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◦</a:t>
            </a:r>
            <a:r>
              <a:rPr lang="ko-KR" altLang="en-US" sz="8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네트워커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(networker)</a:t>
            </a:r>
          </a:p>
          <a:p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민간자원을 연결시키는 역할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lang="ko-KR" altLang="en-US" sz="8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간 네트워킹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: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지역 차원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업종별 등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lang="ko-KR" altLang="en-US" sz="8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네트워킹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: </a:t>
            </a:r>
            <a:r>
              <a:rPr lang="ko-KR" altLang="en-US" sz="8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포럼 등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lang="ko-KR" altLang="en-US" sz="8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지원을 위한 자원 네트워킹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: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기업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대학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비영리조직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경제 조직 등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◦중개자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민간과 행정을 매개시키는 역할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현장 및 행정의 상황 및 요구를 파악하고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상호 간의 이해를 조율해주는 역할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◦정책제안자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현장의 이슈를 정책에 반영하는 역할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   - </a:t>
            </a:r>
            <a:r>
              <a:rPr lang="ko-KR" altLang="en-US" sz="8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매핑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공공자원의 연계 방안</a:t>
            </a:r>
            <a:r>
              <a:rPr lang="en-US" altLang="ko-KR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8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발전계획 수립 등에 관한 연구</a:t>
            </a:r>
            <a:endParaRPr lang="en-US" altLang="ko-KR" sz="8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0015" y="971600"/>
            <a:ext cx="998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중간지원기관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활동가란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?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 제도의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특성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제도를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통해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시장에서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영향력을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행사할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수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있는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정부는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공공조달과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산업정책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사회정책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경제정책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등을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연계하면서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국가의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공익적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이익을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확대하기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위해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노력한다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구체적으로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정부는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공공조달을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활용하여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대외경쟁으로부터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국내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산업의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보호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특정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산업부문의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경쟁력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제고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지역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불균형의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해소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경제활동의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촉진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특정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사회정책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목표의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실현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지원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등의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사회·경제적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목적을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추구한다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그러므로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이러한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공공조달의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정책적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의도는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문제를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해결하고자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하는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사회적기업의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목적과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거의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부합한다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이러한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까닭에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정부의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조달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정책은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특정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사회·경제적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목표와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연계할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수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있으므로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시장의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형성에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상당한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영향력을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미칠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수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있게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되는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en-US" altLang="ko-KR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것이다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예컨대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최저가 원리가 적용되는 조달제도 하에서는 아직은 대다수의 </a:t>
            </a:r>
            <a:r>
              <a:rPr lang="ko-KR" altLang="en-US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사회적기업이</a:t>
            </a:r>
            <a:r>
              <a:rPr lang="ko-KR" altLang="en-US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일반기업에 비해 경쟁력이 취약할 수 있기 때문에 상대적으로 시장기회를 획득하기가 쉽지 않은 것이 현실이다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그러나 사회적 가치가 고려되는 공공조달 제도에서는 사회적 가치를 창출하는 </a:t>
            </a:r>
            <a:r>
              <a:rPr lang="ko-KR" altLang="en-US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사회적기업이</a:t>
            </a:r>
            <a:r>
              <a:rPr lang="ko-KR" altLang="en-US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일반기업에 비해 비교우위에 설 수 있다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따라서 </a:t>
            </a:r>
            <a:r>
              <a:rPr lang="ko-KR" altLang="en-US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시장은 공공조달 정책이 가격 원리에 의한 효율성만을 추구하느냐 그것을 포함하여 사회적 영향도 고려하느냐에 따라 큰 영향을 받게 된다</a:t>
            </a:r>
            <a:r>
              <a:rPr lang="en-US" altLang="ko-KR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120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7893" y="971600"/>
            <a:ext cx="1143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공공조달제도의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특성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 계약제도의 종류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사회적기업가가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잘 알아두어야 할 공공조달 계약제도에 대해 중간지원기관 활동가가 잘 설명할 수 있어야 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 시장 진입을 위한 첫 관문을 통과하기 위해서는 공공조달 계약제도의 종류를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알아야한다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즉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사회적기업가는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어떤 계약제도에서 공공시장의 기회를 획득할 것인지 선택할 수 있어야 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121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34387" y="971600"/>
            <a:ext cx="1470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공공조달 계약제도의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종류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 계약제도의 종류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일반경쟁입찰은 주로 기관 홈페이지나 조달청 게시판 등을 통해 공고하고 일정한 자격을 가진 불특정 다수 희망자들의 경쟁을 통해 낙찰자를 선정하는 방식이다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계약의 목적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성질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규모 등에 비추어 필요한 경우 입찰참가 자격을 제한하여 낙찰자를 선정하는 것을 제한경쟁입찰이라 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지명경쟁입찰은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계약의 성질 또는 목적에 비추어 특수한 실적이 있는 자가 아니면 계약 목적을 달성하기 곤란한 경우 등에 대해 발주기관이 자력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신용 등이 적당하다고 인정하는 특정 다수의 경쟁참가자를 지명하여 경쟁 입찰하여 낙찰자를 선정하는 방식이다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122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34387" y="971600"/>
            <a:ext cx="1470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공공조달 계약제도의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종류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 계약제도의 종류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3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 단가계약은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각 수요기관이 공통으로 필요로 하는 수요물자를 제조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·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구매 및 가공 등의 계약을 할 때 미리 단가만 정하고 각 수요기관의 장이 직접 해당 물자의 납품 요구나 납품 요구 및 대금 지급을 할 수 있는 계약을 체결할 수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조달사업에 관한 법률 시행령 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7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다수공급자계약은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각 수요기관의 공통 필요 수요물자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구매시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다양한 수요 충족에 필요하다고 인정되는 경우 품질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·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성능 또는 효율 등이 같거나 비슷한 종류의 수요물자를 수요기관이 선택할 수 있도록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2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인 이상을 계약 상대자로 공급계약을 체결하는 것을 말한다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조달사업에 관한 법률 시행령 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7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조의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2).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협상에 의한 계약은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물품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용역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계약시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계약이행의 전문성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기술성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공공시설물의 안전성 등의 이유로 필요하다고 인정되는 경우 최저가격 입찰자 순이 아니라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다수의 공급자들로부터 제안서를 제출 받아 평가한 후 협상절차를 통해 가장 유리하다고 인정되는 자와 계약을 체결할 수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123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34387" y="971600"/>
            <a:ext cx="1470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공공조달 계약제도의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종류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공공조달제도의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사회적경제에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제공하는 기회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&amp;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제도적 한계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 토론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경제 부문에 대하여 공공조달 제도는 사회적 영향을 고려하는 조달시장의 확산으로 이어질 수 있으므로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1)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경제 친화적 공공시장의 조성에 기여할 수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예컨대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정책적으로 정부 보조금 기반의 비영리 부문을 시장 기회의 제공을 통한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사회적기업의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개발로 전환시킬 수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또한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공공조달은 기존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사회적기업에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대하여 정부의 직접 인건비 지원에 의해 존속하지 않고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2)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수익 창출을 통해 경제적 지속가능성을 제고하는 기회를 제공할 수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이렇게 경쟁력을 확보한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사회적기업은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시장에서의 경쟁력도 제고되는 효과를 얻게 되므로 수익 창출의 다각화도 이룰 것이다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따라서 공공조달제도는 사회적 경제 부문이 사회적 가치를 창출하면서 동시에 경제적 지속성에도 기여할 수 있는 유효한 시장 환경으로 수용될 필요가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124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0259" y="971600"/>
            <a:ext cx="11785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이야기해봅시다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86041" y="2710825"/>
            <a:ext cx="460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토론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사회책임조달제도의 의의와 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125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2665" y="971600"/>
            <a:ext cx="1173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Chapter 2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4839411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사회문제해결을 위한 혁신적 사회기업들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유럽과 한국의 경험에서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사회적기업과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협동조합을 포함한 사회적 경제 기업은 고용창출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사회서비스 공급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지역사회 재생 등 다양한 사회적 가치를 창출하고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그러면서 동시에 지역사회의 내발적 경제 성장에도 기여한다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특히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한국에서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사회적기업은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정부의 고용 및 복지서비스 영역에서 혁신적인 비즈니스 모델을 개발하면서 사회통합과 지역경제 발전에 기여하고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예컨대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장애인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노숙인 등 한계노동자의 일자리 창출에 기여하는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사회적기업인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‘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위캔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‘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빅이슈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교육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문화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체험 등의 사회서비스를 제공하는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사회적기업으로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‘우리가 만드는 미래’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‘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자빠르떼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낙후된 지역사회의 재생에 기여하는 주거복지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사회적기업으로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‘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두꺼비하우징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‘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아름다운 집’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지불 능력이 취약한 저소득층에게 저렴한 가격으로 보청기를 제공하는 ‘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딜라이트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3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세계 의류 생산자에게 공정한 노동의 대가를 지불하는 ‘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페어트레이드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코리아’ 등의 사회문제 해결을 위한 혁신적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등이 활약하고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126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11143" y="971600"/>
            <a:ext cx="15167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사회문제 해결을 위한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혁신적 </a:t>
            </a:r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사회적기업들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사회책임조달의 의미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최근 유럽연합을 중심으로 가격중심의 낙찰제도에서 최고가치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(best value)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가 중시되는 사회책임조달로의 전환이 전개되고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2010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년에 유럽위원회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(European Commission)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는 공공이 사회적으로 책임지는 방식으로 재화와 용역을 구매하는 지침 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Buying Social: A Guide to Taking Account of Social Considerations in Public Procurement”(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이하 유럽연합의 사회책임조달지침이라 칭한다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.)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을 제시하였다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여기서의 사회책임조달은 ‘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EC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조약과 조달 지침들의 원칙을 준수하고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지속가능성 기준을 고려하면서 고용기회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양질의 일자리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사회권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노동권의 준수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사회통합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기회균등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모두를 위한 접근 계획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윤리적 무역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기업의 사회적 책임에 대한 자발적 준수 등의 사회적 가치를 하나 이상 고려하는 조달 운영’을 의미한다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따라서 사회책임조달은 정부가 고용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사회통합 등 사회적 영향을 고려하면서 공공이 필요로 하는 재화를 구매하는 과정이라고 할 수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결국 사회책임조달은 공공조달시장에 대한 패러다임의 전환을 의미하는데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정부가 계약에 의한 서비스 구매 과정에서 사회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경제적 가치의 창출을 극대화하는 효과로 나아갈 수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127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8425" y="971600"/>
            <a:ext cx="10021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사회책임조달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사회책임조달제도의 효과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경제 기업에 대하여 사회책임조달 제도는 사회적 영향을 고려하는 조달시장의 확산으로 이어질 수 있으므로 ‘사회적 경제 기업 친화적 공공시장’의 조성에 기여할 수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예컨대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정책적으로 정부 보조금 기반의 비영리 부문을 시장 기회의 제공을 통한 사회적 경제 기업의 개발로 전환시킬 수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또한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사회책임조달은 기존 사회적 경제 기업에 대하여 정부의 직접 인건비 지원에 의해 존속하지 않고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수익 창출을 통해 경제적 지속가능성을 제고하는 기회를 제공할 수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이렇게 경쟁력을 확보한 사회적 경제 기업은 시장에서의 경쟁력도 제고되는 효과를 얻게 되므로 수익 창출의 다각화도 이룰 것이다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따라서 사회책임조달제도는 사회적 경제 부문이 사회적 가치를 창출하면서 동시에 경제적 지속성에도 기여할 수 있는 유효한 시장 환경으로 수용될 필요가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128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11278" y="971600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Q&amp;A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54594" y="2710825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사회책임조달 관련 제도의 형태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국내외 차원에서 사회책임조달 제도는 다양한 형태로 존재한다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최적가치나 사회적 영향을 고려하는 방향으로 계약제도를 전면 개편하는 경우로 유럽연합의 「사회책임조달지침」이 있으며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약자를 고용하는 기업 등과 같이 특정 기업 부문에 대해 우선 시장기회를 제공하는 미국의 「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제비츠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와그너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오데이법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」이나 한국의 「중증장애인생산품 우선구매 특별법」이 있고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가치를 내포하는 특정 상품에 대해 시장 기회를 제공하는 한국의 「녹색상품 구매촉진에 관한 법」 등이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따라서 사회책임조달 제도는 국가의 정책 목표와 사회적 필요에 따라 다양한 형태로 도입되어 운영되는 중이다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129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8425" y="971600"/>
            <a:ext cx="10021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사회책임조달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활동가란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여러분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스스로가 바라는 중간지원기관 활동가로서의 나의 모습은 어떤 모습인가요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교재에 작성해보시기 바랍니다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작성할 수 있는 시간을 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5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분 정도 준다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.)</a:t>
            </a: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저는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여러분이 이번 교육과정을 통해 중간지원기관 활동가로서 사회적 경제 생태계의 역량강화에 기여하는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지원가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경제의 혁신을 위한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촉진자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민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/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관 거버넌스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및 민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/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민 간의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네트워커로서의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역할을 할 수 있게 되기를 기대해봅니다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0015" y="971600"/>
            <a:ext cx="998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중간지원기관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활동가란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?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사회책임조달제도의 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그러나 사회적 경제 친화적 공공시장이 활성화되기 위해서는 공공조달 제도의 패러다임이 전환되는 것이 요청된다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이럴 경우 특히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기존의 계약제도는 가격 경쟁력 중심의 최저가치낙찰제에서 사회적 가치와 경제적 효율성을 통합한 최적가치제로의 전환을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요구받게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그러나 계약제도의 근간을 규정하는 국가계약법이 ‘국가에게 유리한 조건으로 입찰한 자’에 대해 낙찰하도록 규정한 최적가치제의 내용을 반영하고 있지만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그것을 시행령으로 구체화하고 있지 않고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한편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약자를 위한 배려나 특정 사회적 가치에 대해 우선구매를 권장하는 제도는 별도의 법령으로 보장되고 있는데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예컨대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「중소기업제품 구매 촉진 및 판로지원에 관한 법」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「녹색상품 구매촉진에 관한 법」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「중증장애인생산품 우선구매 특별법」 등이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130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8425" y="971600"/>
            <a:ext cx="10021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사회책임조달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사회적경제를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통한 사회책임조달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청소 전문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‘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함께일하는세상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함세상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)’&gt;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‘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함세상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’은 건물관리 서비스를 제공하는 한국의 대표적인 청소 전문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 사회적기업의 주 소비자는 공공기관이나 지방자치단체이다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‘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함세상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’은 일반기업과 차별화된 사회적 가치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취약계층의 고용과 지역사회의 기여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친환경 용제의 사용을 통한 서비스의 질 개선 등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를 창출하고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131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08125" y="971600"/>
            <a:ext cx="1322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사회적경제를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통한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사회책임조달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사회적경제를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통한 사회책임조달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: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노인 돌봄 전문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‘부천 나눔과 돌봄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이하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부천나눔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)’&gt;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‘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부천나눔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’은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250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여명의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중장년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여성을 고용하는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노인돌봄서비스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사업체이며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도시지역에서 자활공동체를 기반으로 성장한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주로 노인 돌봄 관련 재가서비스를 제공하여 수익을 창출하는데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노인요양서비스가 주력 업종이며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바우처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사업인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노인돌봄서비스와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가사간병서비스 등도 병행하고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2003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년 지역자활센터의 사업단에서 시작하여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2009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년 독립법인으로 전환한 이후 독립 사업체로서 성장기를 걷고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부천지역에서 이해당사자와 협의를 통하여 사업체의 규모화를 이루고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동시에 지역 내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노인돌봄시장을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조기에 선점한 것이 성장에 중요한 발판이었다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132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08125" y="971600"/>
            <a:ext cx="1322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사회적경제를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통한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사회책임조달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사회적경제를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통한 사회책임조달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: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급식 전문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‘부천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행복나눔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도시락’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&gt;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통상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지자체에서는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저소득 아동을 위한 무료 급식 이용권을 제공하고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 이용권을 받은 아이들은 동네의 편의점에서 도식락 등의 음식을 사먹는다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하지만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아이들에게 질 좋은 식사를 제공하는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사회적기업이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있는데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바로 ‘부천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행복나눔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도식락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 사업단이다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 사회적기업은 매일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1,000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식 가량의 식사를 저소득 가정에 배달하며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 가정의 안녕도 살핀다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여기서 종사하는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중장년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여성들은 삶의 보람을 얻는 일터라는 자부심이 대단하다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133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08125" y="971600"/>
            <a:ext cx="1322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사회적경제를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통한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사회책임조달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사회적경제를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통한 사회책임조달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&lt;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의료생활협동조합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이하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의료생협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):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환자 중심의 의료서비스 제공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&gt;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의료생협은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지역 주민이 중심이 되어 환자 중심의 의료서비스를 제공하는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소비자 협동조합이므로 주민이 주인인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한국에서 대표적인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의료생협은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안성의료생협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안산의료생협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인천평화의료생협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등이며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이들 모두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2,000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명 이상의 조합원을 보유하고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134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08125" y="971600"/>
            <a:ext cx="1322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사회적경제를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통한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사회책임조달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3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사회적경제를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통한 사회책임조달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2009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년 기준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국내 공공조달 규모는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GDP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의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11.5%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인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122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조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2,846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억 원이며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2000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년 이후 대략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GDP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의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9~11%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대를 유지하고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공공조달의 영역은 제품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용역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공사 등이 주를 이루며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이들 모든 재화의 수급은 거의 일반기업 부문에 의존하고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정부가 공공조달에서 사회적 경제 부문을 위한 기회 제공을 위한 노력은 이제 시작단계에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2012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년 기준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공공기간의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제품 구매 규모는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1,916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억원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규모로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공공기관의 총 구매목표액의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0.5%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에 불과하다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135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08125" y="971600"/>
            <a:ext cx="1322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사회적경제를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통한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사회책임조달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사회적경제를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통한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사회책임조달이 구현되는 공공시장 상상하기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토론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/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팀원들과 함께 지역사회에서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사회적경제를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통해 사회책임 조달이 구현되는 공공시장을 상상해 봅시다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각자 상상해 본 내용을 팀원들과 자유롭게 얘기해 보세요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혹시 좋은 상상 내용이 있다면 같이 공유하도록 합니다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136</a:t>
            </a:fld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3880" y="971600"/>
            <a:ext cx="731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Activity.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86041" y="2710825"/>
            <a:ext cx="460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토론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6931963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사회책임조달제도의 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질의응답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학습자들에게 질문한다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사회적경제를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위한 사회책임조달제도가 활성화되기 위해 어떤 법적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제도적 과제가 있을까요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Tip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만약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아무도 대답하지 않을 경우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테이블에 가까이 다가가서 몇 몇 사람들에게 부담을 주지 않는 선에서 쉬운 용어로 다시 질문을 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대답한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내용에 대해 반드시 피드백 하도록 한다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137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39197" y="971600"/>
            <a:ext cx="1460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사회책임조달제도의 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과제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54594" y="2710825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695528" cy="352583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ko-KR" altLang="en-US" sz="105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sz="105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주제</a:t>
            </a:r>
            <a:endParaRPr lang="en-US" altLang="ko-KR" sz="105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05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사회책임조달제도의 과제</a:t>
            </a:r>
            <a:endParaRPr lang="en-US" altLang="ko-KR" sz="105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05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05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sz="105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운영방식</a:t>
            </a:r>
            <a:endParaRPr lang="en-US" altLang="ko-KR" sz="105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05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sz="105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05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05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sz="105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sz="105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05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사회적경제기업을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위한 사회책임조달의 모델은 간명하고 심플하게 설계하기 힘들다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정부 내 부처가 관할하는 제품의 구매와 서비스의 계약에 대한 영역이 무수히 많고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05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사회적경제기업의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사업 분야도 다양하기 때문이다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그래서 수요와 공급 측면에서 다각적인 접근이 필요이다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특히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정부의 구매나 계약의 다양한 스펙트럼에서 다각적인 기회의 장을 만드는 것이 중대한 과업이다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sz="105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그렇다면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사회책임조달을 위한 공공조달제도에는 어떤 것들이 있을까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? &lt;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표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-2&gt;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에 제시했듯이 사회책임조달을 위한 기제에는 사회적 입찰 방식을 제도화하거나 사회적기업에게 우선 시장기회를 제공하거나 정부와 민관이 전략적 </a:t>
            </a:r>
            <a:r>
              <a:rPr lang="ko-KR" altLang="en-US" sz="105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파트너십을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통해 시장을 개발하는 방안 등 다양한 방안이 있다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구체적으로 선진국과 한국 등의 경험에서 ① 완전경쟁시장과 사회적 입찰 방식을 매칭하는 제도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: 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유럽연합의 사회책임조달 지침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② 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제한경쟁시장과 사회적 입찰 방식을 매칭하는 제도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: 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수의계약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제한경쟁입찰 등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③ </a:t>
            </a:r>
            <a:r>
              <a:rPr lang="ko-KR" altLang="en-US" sz="105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제품에 대한 우선구매제도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: </a:t>
            </a:r>
            <a:r>
              <a:rPr lang="ko-KR" altLang="en-US" sz="105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목표비율제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05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품목지정제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등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④ 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낙찰과정에서 사회적 이익에 대한 평가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: 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최적가치 낙찰제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⑤ 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정부와 민간의 </a:t>
            </a:r>
            <a:r>
              <a:rPr lang="ko-KR" altLang="en-US" sz="105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파트너십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: 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이탈리아의 경우 지방정부가 전략적으로 </a:t>
            </a:r>
            <a:r>
              <a:rPr lang="ko-KR" altLang="en-US" sz="105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사회적협동조합을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사회서비스 </a:t>
            </a:r>
            <a:r>
              <a:rPr lang="ko-KR" altLang="en-US" sz="105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공급체로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육성 등의 방안이 활용되고 있다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sz="105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이러한 제도들을 한국에 적용해 본다면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입찰 방식의 도입과 최적가치 낙찰제의 개선 등은 국가계약법과 지방계약법의 개선 사항에 해당한다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또한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05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제품에 대한 우선구매제도의 법제화와 정부와 민간의 </a:t>
            </a:r>
            <a:r>
              <a:rPr lang="ko-KR" altLang="en-US" sz="105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파트너십을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통한 사회서비스 부문 등의 전략적 시장개발은 </a:t>
            </a:r>
            <a:r>
              <a:rPr lang="ko-KR" altLang="en-US" sz="105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사회적기업을</a:t>
            </a:r>
            <a:r>
              <a:rPr lang="ko-KR" altLang="en-US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위한 우선구매 특별법 등과 같은 별도의 신설 법이 요청되는 사안이다</a:t>
            </a:r>
            <a:r>
              <a:rPr lang="en-US" altLang="ko-KR" sz="105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05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sz="105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138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39197" y="971600"/>
            <a:ext cx="1460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사회책임조달제도의 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과제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사회책임조달제도의 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한편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유럽과 미국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한국 등의 경험에서 사회책임조달의 운영 과정에서 수요와 공급측면에서 다양한 장애 요인들이 확인되고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구체적으로 ⓵ 사회책임조달에 대한 법적 기제의 미비 및 실효성 문제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⓶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정부의 조달이 경제적 요인에 의해 결정되는 조건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최저가격입찰제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), ⓷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사일로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효과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(silos effect)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인 조직 내의 부서 간 칸막이 현상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④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공공의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사회적기업에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대한 이해 부족과 상품에 대한 불신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⓹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가치에 대한 측정과 평가 도구의 부재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⓺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사회적기업의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공급 역량의 문제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품질 수준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생산 규모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서비스 질 등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등의 문제들이 발생하고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그러므로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부문의 사회책임조달을 위한 환경의 조성을 위해서는 기존 관련 법적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행정적 제도에 대한 개선이 필요하고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수요 측면에서 공공의 인식 개선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유효 수요의 창출 등이 요구되며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공급 측면에서 생산 역량의 강화와 품질 보증 방안 등이 과제이다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139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64844" y="971600"/>
            <a:ext cx="1409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사회책임조달제도의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과제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 필요 역량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그렇다면 중간지원기관 활동가에게 필요한 역량은 어떤 것이 있을까요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제가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생각하는 중간지원기관 활동가의 필요 역량은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3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가지 입니다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첫 번째로 필요한 역량은 무엇일까요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교재의 빈 동그라미에 적어보시기 바랍니다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학습자들이 자유롭게 적도록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.)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첫째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학습입니다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사회적경제에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대한 이해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지역사회에 대한 이해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사회복지 및 정책에 대한 이해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타 제도에 대한 이해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그리고 비즈니스에 대한 이해를 위해 학습을 하는 역량을 가져야 하겠습니다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73835" y="971600"/>
            <a:ext cx="1191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중간지원기관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활동가 필요역량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사회책임조달제도의 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사회책임조달이 구현되는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사회적경제기업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친화적 공공시장을 위한 제도에는 ➀ 유효 수요의 창출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➁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공급체의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정당성 확보와 혁신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➂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수요와 공급의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매칭을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위한 기제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④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영향에 대한 평가 기준 등을 포함할 수 있을 것이다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(&lt;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-3&gt;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참조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).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140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64844" y="971600"/>
            <a:ext cx="1409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사회책임조달제도의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과제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54594" y="2710825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부문의 공공시장 비즈니스 사례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141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2664" y="971600"/>
            <a:ext cx="1173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Chapter 3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93240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비즈니스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사례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–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함께 사는 세상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동영상 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지금부터 공공시장 비즈니스에 성공한 몇 몇 기업의 소개 영상을 보도록 하겠습니다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여러분이 이미 알고 있는 기업들일 것입니다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첫 번째 기업은 함께 사는 세상입니다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동영상을 보여주기 전 학습자들에게 기업명을 얘기하고 얼마나 잘 알고 있는지 확인한 후 대부분이 너무 익숙하게 알고 있는 기업이라면 소개 영상을 생략해도 상관없다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.)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142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44381" y="971600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공공시장 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비즈니스 사례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56812" y="2710825"/>
            <a:ext cx="9188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동영상 감상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36723" y="3707904"/>
            <a:ext cx="5918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동영상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956263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 비즈니스 사례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-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핸인핸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동영상 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두번째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기업은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핸인핸입니다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 smtClean="0"/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동영상을 보여주기 전 학습자들에게 기업명을 얘기하고 얼마나 잘 알고 있는지 확인한 후 대부분이 너무 익숙하게 알고 있는 기업이라면 소개 영상을 생략해도 상관없다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143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44381" y="971600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공공시장 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비즈니스 사례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56812" y="2710825"/>
            <a:ext cx="9188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동영상 감상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36723" y="3707904"/>
            <a:ext cx="5918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동영상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 비즈니스 사례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–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한국 컴퓨터 재생센터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동영상 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세번째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기업은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한국 컴퓨터재생센터입니다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동영상을 보여주기 전 학습자들에게 기업명을 얘기하고 얼마나 잘 알고 있는지 확인한 후 대부분이 너무 익숙하게 알고 있는 기업이라면 소개 영상을 생략해도 상관없다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.)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144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6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44381" y="971600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공공시장 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비즈니스 사례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56812" y="2710825"/>
            <a:ext cx="9188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동영상 감상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36723" y="3707904"/>
            <a:ext cx="5918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동영상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 비즈니스 사례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텍스트 무비 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앞서 동영상으로 살펴 본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3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개의 기업들의 공공시장 개척 전략을 살펴보겠습니다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텍스트 무비를 살펴 보세요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화면의 필름 모양을 클릭하면 텍스트 무비 실행됨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텍스트 무비를 다 살펴본 후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고재의 빈 칸에 각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성공 포인트를 적어보도록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145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09729" y="971600"/>
            <a:ext cx="1319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공공시장 비즈니스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56813" y="2710825"/>
            <a:ext cx="9188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텍스트 무비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73217" y="3707904"/>
            <a:ext cx="9188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텍스트 무비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비즈니스 사례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/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학습자들이 성공포인트를 다 작성했다면 강사가 정리한 화면을 보여주고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같이 정리하도록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146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09729" y="971600"/>
            <a:ext cx="1319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공공시장 비즈니스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9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5269631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활동가로서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공공시장 개척을 지원을 하기 위해 필요한 노력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토론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팀원들과 함께 공공시장 비즈니스 성공 포인트를 바탕으로 중간지원기관 활동가로서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공공시장 개척을 지원을 위해 어떤 노력을 할 수 있을지 토론하도록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147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27122" y="971600"/>
            <a:ext cx="6848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Activity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86041" y="2710825"/>
            <a:ext cx="460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토론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3120097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최종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Mission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수행을 위한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Action Plan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수립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148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1368" y="971600"/>
            <a:ext cx="12763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Action Plan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수립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514131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Action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Plan 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수립 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6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주차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지난 시간에 작성한 지원사업 기획서를 바탕으로 최종보고서를 작성한다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시간이 부족할 경우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돌아가서 작성해서 다음 주에 발표할 수 있도록 준비를 당부한다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.)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Tip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최종보고서 포맷을 공유하고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작성하는데 필요한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Tip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을 전달한다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149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77053" y="971600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6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주차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최종보고서 작성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5703" y="2710825"/>
            <a:ext cx="8210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작성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57192" y="3718937"/>
            <a:ext cx="14462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최종 보고서 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Sample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1360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 필요 역량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두 번째로 필요한 역량은 무엇일까요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교재의 빈 동그라미에 적어보시기 바랍니다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학습자들이 자유롭게 적도록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.)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두 번째는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사람에 대한 애정입니다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특히 취약계층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장애인 등 일반 시장에서 경쟁하는 이들과 다른 특성을 지닌 사람들에 대한 이해가 필요합니다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그리고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미션을 달성하고자 하는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기업의 도전정신을 수용하는 자세가 필요합니다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또한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운동은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여럿이 함께 가는 길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이라는 것을 잊지 말고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지역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네트워크의 활성화를 위해 실천할 수 있어야 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73835" y="971600"/>
            <a:ext cx="1191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중간지원기관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활동가 필요역량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Q&amp;A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질의응답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 배운 내용들 중 궁금한 것이 있다면 질문하도록 합니다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150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11278" y="971600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Q&amp;A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54594" y="2710825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수업 마무리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 배운 내용에 대해 간단히 마무리 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다음 시간에 대해 안내하도록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151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3307" y="971600"/>
            <a:ext cx="9124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수업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마무리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0112460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 판로개척 지원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오늘은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 판로개척 지원에 대해 학습하겠습니다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152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78656" y="971600"/>
            <a:ext cx="1181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모듈 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7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아이스 </a:t>
            </a:r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브레이킹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54594" y="2710825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3316384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학습목표 및 학습내용 소개 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오늘의 학습목표는 다음과 같습니다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학습목표를 간단하게 소개한다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.)</a:t>
            </a: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그에 따라 오늘 학습내용은 다음과 같습니다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학습내용을 소개한다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.)</a:t>
            </a:r>
          </a:p>
          <a:p>
            <a:endParaRPr lang="en-US" altLang="ko-KR" dirty="0"/>
          </a:p>
          <a:p>
            <a:pPr>
              <a:defRPr/>
            </a:pP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Tip.</a:t>
            </a:r>
          </a:p>
          <a:p>
            <a:pPr>
              <a:defRPr/>
            </a:pP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학습목표를 하나하나 다 읽지 말고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요약하여 설명할 수 있도록 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153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10103" y="971600"/>
            <a:ext cx="918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학습목표 및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학습내용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7934442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 조사분석 및 판로개척 방안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 시작 전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 별로 노트북이 하나씩 준비가 되어 있는지 확인하고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실습 할 지역의 예산서와 실습용 상품분류표를 출력하여 준비하도록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154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2663" y="971600"/>
            <a:ext cx="1173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Chapter 1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28337" y="3635896"/>
            <a:ext cx="5982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노트북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172309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 조사분석 방법의 실제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본격적으로 공공시장 판로개척을 위한 기본 실행 단계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 조사 방법에 대해서 배워보도록 하자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본 지침서에서는 여러 방안이 있겠지만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 조사에 대해 예산서 분석 방법을 제시한다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 조사분석은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크게 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2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단계의 과업을 실시한다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첫 번째 과업은 잠재적 수요를 분석하는 것이고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두 번째 과업은 기존 공급시장을 분석하는 것이다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baseline="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첫번째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과업인 잠재적 수요분석은 말 그대로 공공시장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즉 수요자가 필요로 하는 내용을 찾아보고 수요시장의 현황을 분석하는 것입니다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수요 시장 현황 분석을 토대로 공공시장인 수요자가 필요로 하는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사회적기업의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물품이나 서비스가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사회적기업과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바로 연결될 수 있다면 공공시장의 판로를 개척하는 것은 어렵지 않을 것이다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그러나 이미 공공시장에는 기존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공급체가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존재한다는 사실을 잊어서는 안 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또한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공공시장에는 여러 가지 변수가 있을 수밖에 없다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예산안은 매년 새롭게 편성되게 되어 있고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편성 시기도 따로 정해져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또한 수요분석에서 큰 가능성을 보였던 편성목이 다음해 예산에는 반영되지 않을 수도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게다가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이미 장기 계약이 되어 있어서 향후 몇 년간은 진입이 어려운 품목이나 서비스도 존재할 수 있고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다음해의 신규 사업 계획은 아직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예산서에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반영되어 있지 않는 경우도 있을 수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그렇기 때문에 수요분석을 토대로 실질적인 공급 가능성을 타진해 보는 공급분석은 반드시 따라와야 하는 필수적인 내용이다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155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06522" y="971600"/>
            <a:ext cx="13260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공공시장 조사분석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방법의 실제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잠재적 수요 분석하기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실습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잠재적 수요분석의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단계는 자료의 분류 및 분석 절차로서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원예산서에서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사업을 추출하는 단계입니다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아래 원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예산서에서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관련 사업을 찾아보세요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구로구 예산서는 구청 홈페이지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en-US" altLang="ko-KR" sz="1100" u="sng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hlinkClick r:id="rId3"/>
              </a:rPr>
              <a:t>http://www.guro.go.kr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에서 확인 가능하며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부서별로 제시된 세부사업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예산서를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활용하면 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.)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실습 조교가 학습자들이 작성하는 활동을 반드시 봐주도록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156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49802" y="971600"/>
            <a:ext cx="1239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잠재적 수요 분석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실습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64640" y="3707904"/>
            <a:ext cx="11031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노트북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예산서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잠재적 수요 분석하기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2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실습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두 번째 단계는 분석틀에 따라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재분류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예산을 입력합니다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157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49802" y="971600"/>
            <a:ext cx="1239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잠재적 수요 분석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실습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64640" y="3707904"/>
            <a:ext cx="11031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노트북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예산서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잠재적 수요 분석하기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2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실습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화면은 잠재수요분석의 예시입니다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158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249802" y="971600"/>
            <a:ext cx="1239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잠재적 수요 분석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실습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64640" y="3707904"/>
            <a:ext cx="11031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노트북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예산서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잠재적 수요 분석하기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3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실습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3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번째 단계에서는 입력된 자료를 내용과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코드별로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세분화하여 시장 진입 가능한 품목을 도출합니다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159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49802" y="971600"/>
            <a:ext cx="1239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잠재적 수요 분석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실습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64640" y="3707904"/>
            <a:ext cx="11031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노트북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예산서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 필요 역량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세 번째로 필요한 역량은 무엇일까요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교재의 빈 동그라미에 적어보시기 바랍니다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학습자들이 자유롭게 적도록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.)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세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번째 역량은 사람을 키우는 역량입니다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활동가는 전문직입니다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이런 사명감을 가지고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현장에 뿌리내리고 현장의 사람들을 키우는 지원전문가가 되어야 하겠습니다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73835" y="971600"/>
            <a:ext cx="1191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중간지원기관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활동가 필요역량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잠재적 수요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분석하기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⓵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-⓷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단계에 이르는 공공시장 분석방법과 분석틀을 바탕으로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사회적기업가는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본인이 진입 가능하거나 계획하는 업종과 관련된 내용을 분류하고 찾아내며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(1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),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예산서에서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추출한 내용을 표에 입력하는 작업을 거친다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(2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그리고 기록한 내용을 토대로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사회적기업가가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진입하고자 하는 공공시장의 목록을 정리한다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(3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그러나 잠재적 수요 분석만으로 그 시장의 유효성을 장담하기 이르다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자신이 추출한 잠재 수요 시장에 대한 기존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공급체에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대한 조사와 분석이 추가적으로 진행돼야 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160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249802" y="971600"/>
            <a:ext cx="1239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잠재적 수요 분석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실습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64640" y="3707904"/>
            <a:ext cx="11031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노트북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예산서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기존 공급시장 분석하기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수요에 대한 분석이 어느 정도 마무리 되었다면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이제 공급분석에 들어가게 됩니다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분석을 토대로 실질적인 공급 가능성을 타진해 보는 단계입니다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공급분석을 위해서는 각 사업별 모집 방법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목적 등을 알아야 하므로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각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지자체의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홈페이지나 안내 자료 등을 통하여 세부 사항들을 미리 파악하도록 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실례로 이 과정을 통해서 해당 제품이나 서비스에 대한 현재의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공급체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등을 파악할 수 있게 되는 경우가 많다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그러나 인터넷이나 자료를 통한 정보 수집에는 한계가 있으므로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해당 부서의 담당자를 찾아내어 인터뷰를 하는 방법도 좋다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가장 최신의 정확한 정보를 제공해 줄 수 있는 유일한 사람이기 때문이다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이러한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온오프라인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상의 정보수집과 이 과정에서 사업 결과 보고서를 수집하도록 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그리고 실제로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사회적기업가가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공공시장 진입을 계획할 때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사회적기업가의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사업 내용이 반영되도록 하기 위해서는 다음 년도에 사용될 과별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사업단위별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계획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예산서를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확보하는 것도 중요하다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161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44379" y="971600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기존 공급시장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분석하기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17112" y="3707904"/>
            <a:ext cx="5982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노트북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기존 공급시장 분석하기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실습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Ⅰ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과업에서 도출한 잠재 수요의 리스트를 입력한다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여기서 잠재 수요 리스트는 해당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사회적기업가가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시장 진출을 희망하는 목록이다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162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실습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44379" y="971600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기존 공급시장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분석하기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17112" y="3707904"/>
            <a:ext cx="5982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노트북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기존 공급시장 분석하기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실습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Ⅱ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과업에서 도출한 잠재적 희망 사업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리스트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들에 대해 기존 공급시장의 상황을 조사한다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·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기존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공급체는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누구인가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·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행정의 구매자는 어떤 방법으로 구매하는가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단순구매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/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계약에 의한 구매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/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민간위탁에 의한 구매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·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행정은 언제 구매하는가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163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실습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44379" y="971600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기존 공급시장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분석하기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17112" y="3707904"/>
            <a:ext cx="5982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노트북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기존 공급시장 분석하기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실습 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기존 공금시장 상황을 조사한 내용은 이렇게 작성할 수 있습니다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164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517112" y="3707904"/>
            <a:ext cx="5982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노트북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실습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4379" y="971600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기존 공급시장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분석하기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기존 공급시장 분석하기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실습 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Ⅰ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과업과 제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Ⅱ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과업을 통해 수행한 수요와 공급에 대한 정보를 바탕으로 자신의 상품이나 서비스가 공공시장에 진입할 수 있는지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있다면 어떻게 진입가능한지를 진단하는 과정이다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165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실습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4379" y="971600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기존 공급시장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분석하기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17112" y="3707904"/>
            <a:ext cx="5982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노트북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기존 공급시장 분석하기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/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공급분석을 위한 추가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Tip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을 설명한다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166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4379" y="971600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기존 공급시장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분석하기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0732412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 개척을 위한 액션플랜 세우기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167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2664" y="971600"/>
            <a:ext cx="1173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Chapter 2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172309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3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판로개척 단계별 프로세스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이제 수요분석과 공급분석을 통한 시장조사가 마무리 되었다면 이제 목표시장을 선택하고 액션플랜을 세울 차례이다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사회적기업은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생산하는 품목이나 서비스가 분석을 완료한 공공기관과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매칭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했을 경우 가장 진입 가능성이 높다고 판단되는 곳을 목표시장으로 선택한다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목표시장을 선택했으면 무작정 문을 두드리는 것이 아니라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시기와 세부계획까지도 세밀하게 세워서 맞춤형 전략을 수립하는 것이 필요하다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판로개척 단계별 프로세스를 살펴보면 첫 단계는 해당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개요를 정리하는 것이다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168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49803" y="971600"/>
            <a:ext cx="1239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판로개척 단계별 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프로세스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판로개척 단계별 프로세스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2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실습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/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2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단계는 시장의 잠재수요를 기록하는 것이다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수요분석의 결과를 토대로 상품기준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해당부서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구매품목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금액 등을 기록한다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169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49803" y="971600"/>
            <a:ext cx="1239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판로개척 단계별 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프로세스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06436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의의와 현황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여러분은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사회적경제에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대해 얼마나 잘 알고 있나요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앞서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사회적경제에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대한 이해가 필수라고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말씀드렸습니다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지금부터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의의와 현황에 대해 살펴보겠습니다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2652" y="971600"/>
            <a:ext cx="1173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Chapter 3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1986683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3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판로개척 단계별 프로세스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3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실습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3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단계는 기존 공급시장을 분석하는 단계이다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공급분석 결과를 토대로 기존에 형성되어 있는 공급시장의 현황을 정리한다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170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49803" y="971600"/>
            <a:ext cx="1239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판로개척 단계별 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프로세스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7560396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판로개척 단계별 프로세스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4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실습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4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단계는 판로개척 전략을 수립하는 단계이다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1-3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단계의 내용을 토대로 구체적인 목표와 핵심적인 전략을 수립한다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아이템 결정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상품개발 방법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관련 이슈 등이 포함된다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171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49803" y="971600"/>
            <a:ext cx="1239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판로개척 단계별 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프로세스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2571785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판로개척 단계별 프로세스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5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실습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5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단계는 판로개척 계획을 수립하는 단계이다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목표시장 및 목표액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영업활동 방향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주요 이슈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추진일정 등을 수립한다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172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49803" y="971600"/>
            <a:ext cx="1239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판로개척 단계별 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프로세스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4175484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판로개척 단계별 프로세스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6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실습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마지막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6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단계는 수립된 계획을 바탕으로 시장의 문을 두드리는 단계이다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173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49803" y="971600"/>
            <a:ext cx="1239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판로개척 단계별 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프로세스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7370328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액션플랜 사례 확인 후 적용 방법 토론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토론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강의주안점</a:t>
            </a:r>
            <a:endParaRPr lang="en-US" altLang="ko-KR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교재의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사회적기업의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 공공시장 진입을 위한 액션플랜 사례를 확인하도록 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20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분 정도 시간을 준 뒤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공공시장 판로개척 실습 사례를 잘 살펴보았는지 확인한다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. </a:t>
            </a: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판로개척 전략은 꼼꼼한 시장조사와 치열한 고민을 통해서 만들어 진다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.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 세 가지 유형 또한 처음 수요와 공급을 분석하는 기본 방법론은 비슷해 보이지만 업종의 종류나 기업이 처한 현실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기업가의 판단에 따라서 판로개척 전략은 매우 다양하게 나올 수 있다는 점을 발견할 수 있을 것이다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이제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공공시장 판로개척에 대한 막연함을 버리고 지금까지 배운 내용들을 우리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사회적기업에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 한번 적용해 보면 어떨까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?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우리 기업의 공공시장 판로개척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지금부터 새로운 도전이 시작된다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팀원들과 함께 중간지원기관이 지역현장에서 공공시장 조사분석 방법론을 어떻게 적용할 수 있을지에 대해 얘기해봅시다</a:t>
            </a:r>
            <a:r>
              <a:rPr lang="en-US" altLang="ko-KR" baseline="0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174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4" y="1846729"/>
            <a:ext cx="4764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27119" y="971600"/>
            <a:ext cx="6848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Activity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60393" y="2710825"/>
            <a:ext cx="5116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토론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최종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Mission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수행을 위한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Action Plan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수립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175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1368" y="971600"/>
            <a:ext cx="12763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Action Plan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수립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514131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Action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Plan 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수립 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7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주차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시간이 넉넉할 경우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최종보고서를 발표하는 시간을 갖는다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시간이 넉넉하지 않을 경우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최종보고서를 제출하도록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Tip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과정이 끝난 후에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잘 작성된 최종보고서를 공유하고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시상을 하는 시간을 가지면 효과적일 것이다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176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50502" y="1846729"/>
            <a:ext cx="3385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10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73846" y="971600"/>
            <a:ext cx="1191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7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주차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최종보고서 발표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84063" y="3635896"/>
            <a:ext cx="8643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최종보고서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136037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Q&amp;A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질의응답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 배운 내용들 중 궁금한 것이 있다면 질문하도록 합니다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177</a:t>
            </a:fld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11278" y="971600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Q&amp;A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54594" y="2710825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수업 마무리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&amp;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과정 마무리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과정 마무리를 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178</a:t>
            </a:fld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11704" y="971600"/>
            <a:ext cx="9156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과정 마무리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88163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정의하기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작성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Activity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여러분 앞에 있는 포스트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잇에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사회적 경제하면 떠오르는 단어를 생각나는 대로 적어보세요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하나여도 상관없고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10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개여도 상관없습니다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 원들이 적은 포스트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잇을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모두 모아봅니다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서로 상의하여 나온 단어들을 조합하여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사회적경제에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대한 정의를 내려봅니다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정의를 다 내린 팀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부터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발표해봅니다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발표한 내용에 대해 반드시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피드백하도록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Tip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강사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피드백시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활용할 내용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‘사회적 경제’가 화두인데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아직 그 의미가 많이 생소하죠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통상 우리에게 친숙한 경제는 돈벌이 경제입니다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하지만 경제에 돈벌이를 위한 경제만 있을까요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그렇지 않습니다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우리의 생활에 터전인 가정에도 경제가 있습니다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주지하듯이 가정의 경제는 돈벌이를 목적으로 하지 않습니다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사랑을 나누고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채우며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행복을 위한 곳이 가정이죠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그동안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우리는 돈벌이와 성장을 위한 경제에 눈이 멀어 사랑과 행복을 위한 경제가 있다는 사실을 잊고 살아온 게 아닌지 생각해보세요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4764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40548" y="971600"/>
            <a:ext cx="857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정의하</a:t>
            </a:r>
            <a:r>
              <a:rPr lang="ko-KR" altLang="en-US" sz="1200" dirty="0">
                <a:latin typeface="서울남산체 M" pitchFamily="18" charset="-127"/>
                <a:ea typeface="서울남산체 M" pitchFamily="18" charset="-127"/>
              </a:rPr>
              <a:t>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73823" y="2710825"/>
            <a:ext cx="6848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Activity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7914" y="3707904"/>
            <a:ext cx="10166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포스트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잇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펜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정의하기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사회적경제란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‘사회적 경제’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를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사랑과 행복을 주 사명으로 하는 경제라고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정의할 수 있습니다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Tip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학습자들이 발표한 내용 중에 비슷한 내용이 있었다면 학습자들의 발표한 내용과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연결지어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설명하도록 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40548" y="971600"/>
            <a:ext cx="857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정의하</a:t>
            </a:r>
            <a:r>
              <a:rPr lang="ko-KR" altLang="en-US" sz="1200" dirty="0">
                <a:latin typeface="서울남산체 M" pitchFamily="18" charset="-127"/>
                <a:ea typeface="서울남산체 M" pitchFamily="18" charset="-127"/>
              </a:rPr>
              <a:t>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▨ 주제</a:t>
            </a:r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강사 자기소개 및 </a:t>
            </a:r>
            <a:r>
              <a:rPr lang="en-US" altLang="ko-KR" dirty="0">
                <a:solidFill>
                  <a:prstClr val="black"/>
                </a:solidFill>
                <a:latin typeface="서울남산체 M"/>
                <a:ea typeface="서울남산체 M"/>
              </a:rPr>
              <a:t>Staff </a:t>
            </a:r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소개</a:t>
            </a:r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▨ 운영방식</a:t>
            </a:r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강의</a:t>
            </a:r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▨ 강의주안점</a:t>
            </a:r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교육생들과 자연스럽게 대화를 시작하면서 자신에 대한 소개를 간략하게 하고</a:t>
            </a:r>
            <a:r>
              <a:rPr lang="en-US" altLang="ko-KR" dirty="0">
                <a:solidFill>
                  <a:prstClr val="black"/>
                </a:solidFill>
                <a:latin typeface="서울남산체 M"/>
                <a:ea typeface="서울남산체 M"/>
              </a:rPr>
              <a:t>, </a:t>
            </a:r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운영인력이 함께 있을 경우 교육과정 동안 함께 하게 될 교육과정 운영자에 대한 소개도 함께 간략하게 하도록 한다</a:t>
            </a:r>
            <a:r>
              <a:rPr lang="en-US" altLang="ko-KR" dirty="0">
                <a:solidFill>
                  <a:prstClr val="black"/>
                </a:solidFill>
                <a:latin typeface="서울남산체 M"/>
                <a:ea typeface="서울남산체 M"/>
              </a:rPr>
              <a:t>.</a:t>
            </a:r>
          </a:p>
          <a:p>
            <a:pPr lvl="0"/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▨ </a:t>
            </a:r>
            <a:r>
              <a:rPr lang="en-US" altLang="ko-KR" dirty="0">
                <a:solidFill>
                  <a:prstClr val="black"/>
                </a:solidFill>
                <a:latin typeface="서울남산체 M"/>
                <a:ea typeface="서울남산체 M"/>
              </a:rPr>
              <a:t>TIP</a:t>
            </a:r>
          </a:p>
          <a:p>
            <a:pPr lvl="0"/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필요 시 강사 소개용 슬라이드를 별도 만들어도 무관합니다</a:t>
            </a:r>
            <a:r>
              <a:rPr lang="en-US" altLang="ko-KR" dirty="0">
                <a:solidFill>
                  <a:prstClr val="black"/>
                </a:solidFill>
                <a:latin typeface="서울남산체 M"/>
                <a:ea typeface="서울남산체 M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84440" y="971600"/>
            <a:ext cx="970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강사 소개 및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Staff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자본주의 중심 경제 속에서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위치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질의응답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&amp;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학습자들에게 간단하게 질문하고 손을 들어보도록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.)</a:t>
            </a: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자본주의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중심 경제 속에서 사회적 경제는 자본주의의 대안인지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보완인지 또는 경쟁 관계일까요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보완이라고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생각하시는 분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대안이라고 생각하시는 분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경쟁이라고 생각하시는 분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대답하는 사람들에게 왜 그렇게 생각하는지 반드시 이유를 물어본다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이것은 우리가 직면하고 있는 커다란 질문 중 하나일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것입니다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우선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경제는 시장경제를 보완합니다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경제란 사회의 욕구와 필요를 충족시키기 위한 것이므로 시장 실패에 개입하게 되면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 자체로 시장 경제를 보완하게 되는 것입니다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예를 들면 ‘장애인 서비스’와 같이 장애인의 다양한 욕구 해결을 위해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사회적경제가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개입하는 것입니다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둘째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경제는 시장 경제의 대안이기도 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경제는 재화와 서비스 제공에 있어 일반 기업과 다르게 호혜적 관계를 통해 생산과 판매활동을 수행합니다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특히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협동조합의 경우 조합원의 참여에 의해서 수요와 공급을 결정합니다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그러나 일반기업은 ‘사회관계’보다 ‘자본’을 중심에 두고 운영되므로 ‘자본’에 종속되는 시장경제를 형성합니다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따라서 사회적 경제가 지향하는 경제행위의 궁극 목적이 ‘사회’이지 ‘경제’가 아니므로 기존의 자본주의와 ‘다른 방식’으로 작동된다는 점에서 자본 중심 시장경제의 대안이라 할 수 있습니다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셋째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경제는 시장 경제와의 경쟁 관계에 있습니다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소비자 협동조합은 시장에서 일반기업과 경쟁하여 소비자 상품을 거래하며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또한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사회적기업은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공공시장에서 일반기업과 경쟁하는 경우가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많습니다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”. 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52624" y="971600"/>
            <a:ext cx="1633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자본주의 중심 경제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속에서 </a:t>
            </a:r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위치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1045" y="2710825"/>
            <a:ext cx="10903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의의와 현황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결국 사회적 경제는 시장경제의 대안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보완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경쟁의 특성을 모두 품는 경제입니다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따라서 사회적 경제는 자본주의의 한계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시장경제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와 폐해를 보완 또는 대체하고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당면한 사회적 문제 등을 해결하기 위한 대안적 경제의 의미입니다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경제위기와 양극화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불평등이 심화되는 현 시기에 사회적 경제가 주목되는 이유입니다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52624" y="971600"/>
            <a:ext cx="1633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자본주의 중심 경제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속에서 </a:t>
            </a:r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위치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2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사회적경제운동의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선구자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질의응답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역사적으로 사회적 경제 운동은 영국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프랑스 등을 중심으로 유럽에서 발전되어 왔다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초기 사회적 경제는 자본주의를 대체하는 유토피아적 공동체 운동에서 비롯되어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18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세기 후반부터 시작되었다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 운동의 선구자는 로버트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오웬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(Robert Owen, 1777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～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1858)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이며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그는 미국에서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뉴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하모니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(New Harmony)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라는 노동공동체를 실험하였다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이후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오웬의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사상은 영국에서 소비자 협동조합 운동이 탄생하는 데 영향으로 미치게 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1844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년 설립된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로치데일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en-US" altLang="ko-KR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Rochdale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의 공정개척자 회사가 그것이다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 회사는 노동자가 출자하여 식료품과 의류 등의 상품을 공동으로 구매하고 유통하는 가게이다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최초의 상호부조에 기초한 소비자 조직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협동조합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이며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 운동은 이후 유럽 대륙으로 전파되었다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경제 운동이 태동한 후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200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년 지난 지금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유럽의 사회적 경제는 유럽 전체 사업체의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10%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를 차지하고 있으며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이것은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2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백만 개의 사업체에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2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천만명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이상을 고용하는 규모이다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유럽에서는 사회적 경제 부문으로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협동조합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상호공제조합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민간단체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재단 등을 포함한다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Tip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운동의 선구자는 누구인지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영국의 소비자 협동조합운동의 이름을 알고 있는지 학습자들에게 먼저 물어본 후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화면의 내용을 설명한다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6971" y="971600"/>
            <a:ext cx="12650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사회적경제운동의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선구자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1047" y="2710825"/>
            <a:ext cx="10903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한국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시작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한국 사회적 경제의 경험은 서구 유럽에 비해 그 역사가 짧다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일제강점기 이후에 등장한 한국 최초의 사회적 경제 조직은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1960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년에 부산에서 설립된 ‘성가 신용협동조합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이하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신협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)’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이며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1972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년에 신용협동조합법이 제정된 이후 본격적으로 확산되었다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1980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년에는 소비자협동조합 운동이 부각되기 시작했는데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1988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년에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한살림공동체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소비자생활협동조합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이하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소비생협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을 필두로 발전되기 시작하여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한국의 사회적 경제에서 중 가장 성장한 조직 부문이 되었다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또한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부문의 성장은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2000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년 이후 본격화 되었는데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2007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년 ‘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사회적기업육성법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’의 시행이 계기가 되었다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2012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년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12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월 이후 시행되고 있는 협동조합기본법은 다양한 목적의 협동조합의 설립을 촉발하고 있는데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제도 시행 후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년 동안 약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1,500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개 이상의 협동조합이 설립될 정도로 기염을 토하고 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한국에서는 어떤 조직이 사회적 경제 조직으로 포함될까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주목할 점은 협동조합과 같은 법적 지위에 포함되더라도 규범적 원리에 부합하지 않을 경우 사회적 경제 조직으로 규정되지 않을 수 있다는 것이다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예컨대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한국에서 농업협동조합의 경우 조합원인 농민의 이해에 복무하는 조직이기보다는 일반 금융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은행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적 성격이 큰 것으로 평가되고 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그래서 규범적 요건인 사회적 목적의 측면에서 사회적 경제 조직으로 평가되기 힘들다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따라서 사회적 경제 조직에 관한 규정은 규범적 원리를 중심으로 하면서 법적 형태를 고려하는 것이 바람직하다고 볼 수 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물론 현실적으로는 규범적 원리가 법적 요건에 반영되어 있는 경우가 많다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예컨대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인증 요건에는 상법상 회사에 대해서 투자자에 대한 이윤 배분을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1/3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이하로 제한하고 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1321" y="971600"/>
            <a:ext cx="13163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한국 </a:t>
            </a:r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시</a:t>
            </a:r>
            <a:r>
              <a:rPr lang="ko-KR" altLang="en-US" sz="1200" dirty="0">
                <a:latin typeface="서울남산체 M" pitchFamily="18" charset="-127"/>
                <a:ea typeface="서울남산체 M" pitchFamily="18" charset="-127"/>
              </a:rPr>
              <a:t>작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2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사회적경제조직의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핵심적 규범적 요건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우선 사회적 경제 조직이 갖는 공통적 운영 원칙을 기준이라는 규범을 통해 조직을 규정할 수 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여기서 규범적 원리하고 함은 사회적 목적 및 사람 중심의 운영원리가 조직에 적용되는 것을 의미한다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경제 조직의 핵심적 규범적 요건은 ① 공동체의 이익을 지향하는 명확한 목적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궁극적 목적이 이윤 추구가 아님을 의미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), ②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운영이나 경영에 있어서 자율성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정부에 종속되지 않음을 의미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), ③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자본 소유에 종속되지 않는 민주적 의사결정 구조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(1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표가 아닌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인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표의 원리가 적용되는 것을 의미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), ④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이윤 배분의 제한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잉여금의 분배에 있어서 사람과 사회적 목적이 자본에 우선함을 의미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등이다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4528" y="971600"/>
            <a:ext cx="13099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조직의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핵심적 규범 요건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2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사회적경제조직의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규범적 운영 원리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운영원리는 빈 칸으로 되어 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학습자들에게 시장경제의 원리와 비교하여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운영원리를 교재의 빈 칸에 먼저 작성해보도록 안내한다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학습자들이 다 적으면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강의안에 내용이 제시되도록 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학습자들이 맞게 적었는지 확인해 보도록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운영원리와 시장경제의 운영원리를 비교하며 설명한다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4528" y="971600"/>
            <a:ext cx="13099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조직의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규범적 운영원리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5699" y="2710825"/>
            <a:ext cx="8210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작성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경제 활동 영역에 따른 한국의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부문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경제 부문을 경제 활동의 영역에 따라 구분할 수도 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경제도 일반 시장경제와 동일한 경제적 속성을 갖고 있기 때문에 생산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교환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분배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소비 등 네 가지 영역으로 구분하는 것이다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이러한 개념을 적용하면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경제는 공동체의 이익이라는 사회적 가치를 실현하고자 자원을 생산하거나 교환하거나 소비하는 조직들로 구성된 또 하나의 경제 부문이라고 할 수 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그러나 아직까지 한국에서 사회적 경제 부문에 대한 제도적 규정이 마련되지 않은 상황이다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사실 앞서 설명한 사회적 경제 부문에 관한 규정은 주로 학문적 차원에서 적용되는 내용들이다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한편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정책적인 차원에서는 서울특별시의 경우 사회적 경제에 해당하는 부문으로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마을기업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자활기업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협동조합 등을 포함하고 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47816" y="971600"/>
            <a:ext cx="16434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경제 활동 영역에 따른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한국의 </a:t>
            </a:r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부문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3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74409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sz="9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9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한국 </a:t>
            </a:r>
            <a:r>
              <a:rPr lang="ko-KR" altLang="en-US" sz="9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조직의 현황</a:t>
            </a:r>
            <a:endParaRPr lang="en-US" altLang="ko-KR" sz="9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9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sz="9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9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sz="9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9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sz="9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9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그렇다면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한국 사회적 경제의 전체적인 현황과 규모는 어느 정도일까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아직까지 이와 관련된 체계적인 조사와 연구가 이루어진 바가 없다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다만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협동조합 등 개별 부문으로 실태조사가 이루어지고 있는 실정이다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부문별 기존의 조사 자료를 참조하여 대략의 사회적 경제의 현실을 추정해보면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부문과 사회적 목적의 협동조합 부문을 포함한 현황은 다음 표와 같다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제시된 자료에서 특정 부문의 경우 </a:t>
            </a:r>
            <a:r>
              <a:rPr lang="ko-KR" altLang="en-US" sz="9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원자료의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부족함이 있는데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예컨대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예비 </a:t>
            </a:r>
            <a:r>
              <a:rPr lang="ko-KR" altLang="en-US" sz="9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사회적기업과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관련된 지표는 사업체 수만 반영되었다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그래서 전체 사회적 경제 조직과 관련 규모 등의 지표가 </a:t>
            </a:r>
            <a:r>
              <a:rPr lang="ko-KR" altLang="en-US" sz="9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저반영되거나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일부는 중복되었을 수도 있다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9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첫째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부문은 인증 </a:t>
            </a:r>
            <a:r>
              <a:rPr lang="ko-KR" altLang="en-US" sz="9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예비 </a:t>
            </a:r>
            <a:r>
              <a:rPr lang="ko-KR" altLang="en-US" sz="9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자활기업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마을기업 등 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4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개의 조직 분야를 포함하는 것이다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 부문의 총 규모는 조직 수 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3,982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개로 추정되며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여기에 종사하는 유급근로자는 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64,362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명이고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거기서 창출하는 총 수입의 규모는 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6,541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억 원이다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9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둘째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목적의 협동조합 부문은 </a:t>
            </a:r>
            <a:r>
              <a:rPr lang="ko-KR" altLang="en-US" sz="9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생협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의료생협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공동육아협동조합 등 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3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개 조직 분야를 포함한 것이다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협동조합 부문에서 농협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신협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수협 등 전통적인 협동조합 부문은 사회적 목적성이나 구성원을 위한 이익 복무에 취약하다는 평이 지배적이어서 제외하였다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이러한 기준에 의거한 사회적 경제 부문의 총 규모는 조직 수 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199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개로 추정되며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유급근로자의 수는 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3,376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명이고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매출규모는 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6,885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억 원이다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sz="9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셋째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&lt;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표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-1&gt;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에 제시된 전체 사회적 경제 부문의 규모에 따르면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총 조직 수는 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5,733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개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총 유급근로자는 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67,738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명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총 경제규모는 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13,426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억 원이다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이러한 수치를 국가의 고용이나 경제력 관련 지표와 비교하면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전체 사업체 종사자 수 대비 사회적 경제의 규모는 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0.384%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이며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GDP 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대비 사회적 경제의 규모는 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0.423%</a:t>
            </a:r>
            <a:r>
              <a:rPr lang="ko-KR" altLang="en-US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가량이다</a:t>
            </a:r>
            <a:r>
              <a:rPr lang="en-US" altLang="ko-KR" sz="9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sz="9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77045" y="971600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한국 </a:t>
            </a:r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조직의 현황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3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최종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Mission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수행을 위한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action Plan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수립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앞서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말씀 드렸던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최종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Mission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을 수행하기 위해 오늘부터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Action Plan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을 수립해보도록 하겠습니다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1361" y="971600"/>
            <a:ext cx="12763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Action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Plan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수립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3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970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Action Plan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수립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주차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자신이 속한 지원조직에 필요한 지원사업에는 어떤 것이 있을지 생각하여 다음 주까지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차 아이디어를 제출합니다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다음 주 이 시간에는 작성한 아이디어를 갖고 담당 강사와 상의하여 실현가능성 등을 타진하여 의제설정을 하도록 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Tip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 시간이 남았을 경우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학습자들에게 지금부터 아이디어를 생각해보도록 설명한다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 시간이 남지 않았을 경우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반드시 다음 시간 까지 생각해오도록 설명한다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7737" y="971600"/>
            <a:ext cx="13035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주차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지원사업 의제설정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3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 상호 소개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 활동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화면에 써 있는 순서대로 진행한다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학습자들에게 반드시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10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개씩 작성하도록 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 작성한 포스트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잇은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교실 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혹은 교실 옆 벽면에 자유롭게 붙이도록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포스트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잇을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다 붙이고 나면 학습자들에게 벽면에 붙은 포스트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잇을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살펴보도록 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 중에 인상적이거나 마음에 드는 포스트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잇을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선택하도록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그리고 한 사람씩 자신이 선택한 포스트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잇을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얘기하고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왜 선택했는지 이유를 얘기하면서 자신의 소개를 자연스럽게 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Tip.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시간이 부족할 경우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팀별로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포스트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잇에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대한 설명을 진행한 후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각 팀에서 가장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인상깊게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설명한 사람 한 사람을 대표로 하여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앞에 나와서 발표하도록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43377" y="971600"/>
            <a:ext cx="12522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학습자 상호 소개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7914" y="3635896"/>
            <a:ext cx="10166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포스트 </a:t>
            </a:r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잇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펜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어느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사회적기업가가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꾸는 꿈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텍스트 무비 감상 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마우스로 화면을 클릭하면 텍스트 무비가 재생됨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화면을 클릭하기 전에 강사가 간단히 소개 말을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 중간지원기관 활동가 교육과정의 첫 시간 어떠셨습니까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오늘은 첫 시간이라 간단히 과정 소개를 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활동가의 의미와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사회적경제에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대해 알아보았습니다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마지막으로 어느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사회적기업가가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꾸는 꿈을 보며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우리나라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미래를 한 번 생각해보시기 바랍니다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04484" y="971600"/>
            <a:ext cx="930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Text Movie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86037" y="2710825"/>
            <a:ext cx="460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감상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84106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다음 시간 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 교재의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한국의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사상과 실천의 발전과정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과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프랑스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사상과 실천의 변화과정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을 읽어오세요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다음 시간 수업과 관련이 되어 있으니 반드시 읽어오시기 바랍니다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56825" y="971600"/>
            <a:ext cx="1425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다음 시간 과제 설명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89496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Q&amp;A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질의응답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 배운 내용들 중 궁금한 것이 있다면 질문하도록 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11275" y="971600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Q&amp;A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54592" y="2710825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41838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수업 마무리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 배운 내용에 대해 간단히 마무리 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다음 시간에 대해 안내하도록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33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3307" y="971600"/>
            <a:ext cx="9124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수업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마무리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52546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모듈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2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제목 소개 및 간단한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아이스브레이킹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상호인사 및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안부 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지난 한 주 잘 지내셨나요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팀원들과도 인사 나누셨나요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지난 한 주 동안 특별한 일이 있으셨던 분 계신가요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이름을 외운 학습자가 있다면 그 학습자에게 지난 한 주 어떻게 보냈는지 물어본다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학습자들과 간단히 지난 한 주의 일에 대해서 얘기할 수 있는 시간을 갖는다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.)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오늘은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운동의 사상과 실천이라는 주제로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강의를 시작하도록 하겠습니다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34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04304" y="971600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모듈 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아이스브레이킹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854370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학습목표 및 학습내용 소개 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오늘의 학습목표는 다음과 같습니다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학습목표를 간단하게 소개한다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.)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그에 따라 오늘 학습내용은 다음과 같습니다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학습내용을 소개한다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.)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8740" y="971600"/>
            <a:ext cx="15215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학습목표 및 학습내용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575322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한국의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&amp;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프랑스의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endParaRPr lang="en-US" altLang="ko-KR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지난 시간에 여러분에게 과제로 내 주었던 것 다 하셨나요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?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지난 시간에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내주었떤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과제가 교재의 모듈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2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의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한국의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’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와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프랑스의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’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에 대한 내용을 공부하는 것이었습니다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읽어 오신 분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?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안 읽어오신 분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?</a:t>
            </a: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읽어 온 사람을 손 들어보라고 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r>
              <a:rPr lang="en-US" altLang="ko-KR" baseline="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명수를 대강 파악해 본다</a:t>
            </a:r>
            <a:r>
              <a:rPr lang="en-US" altLang="ko-KR" baseline="0" dirty="0" smtClean="0">
                <a:latin typeface="서울남산체 M" pitchFamily="18" charset="-127"/>
                <a:ea typeface="서울남산체 M" pitchFamily="18" charset="-127"/>
              </a:rPr>
              <a:t>.)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36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08311" y="971600"/>
            <a:ext cx="1122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Chapter1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636952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04664" y="4860032"/>
            <a:ext cx="6048672" cy="352583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sz="10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0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0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 운동의 사상과 실천 개요</a:t>
            </a:r>
            <a:endParaRPr lang="en-US" altLang="ko-KR" sz="10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0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sz="10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0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000" baseline="0" dirty="0" smtClean="0">
                <a:latin typeface="서울남산체 M" pitchFamily="18" charset="-127"/>
                <a:ea typeface="서울남산체 M" pitchFamily="18" charset="-127"/>
              </a:rPr>
              <a:t>강의 </a:t>
            </a:r>
            <a:r>
              <a:rPr lang="en-US" altLang="ko-KR" sz="1000" baseline="0" dirty="0" smtClean="0">
                <a:latin typeface="서울남산체 M" pitchFamily="18" charset="-127"/>
                <a:ea typeface="서울남산체 M" pitchFamily="18" charset="-127"/>
              </a:rPr>
              <a:t>&amp; </a:t>
            </a:r>
            <a:r>
              <a:rPr lang="ko-KR" altLang="en-US" sz="1000" baseline="0" dirty="0" smtClean="0">
                <a:latin typeface="서울남산체 M" pitchFamily="18" charset="-127"/>
                <a:ea typeface="서울남산체 M" pitchFamily="18" charset="-127"/>
              </a:rPr>
              <a:t>작성 </a:t>
            </a:r>
            <a:r>
              <a:rPr lang="en-US" altLang="ko-KR" sz="1000" baseline="0" dirty="0" smtClean="0">
                <a:latin typeface="서울남산체 M" pitchFamily="18" charset="-127"/>
                <a:ea typeface="서울남산체 M" pitchFamily="18" charset="-127"/>
              </a:rPr>
              <a:t>&amp; </a:t>
            </a: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질문</a:t>
            </a:r>
            <a:endParaRPr lang="en-US" altLang="ko-KR" sz="10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0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sz="10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000" kern="1200" dirty="0" smtClean="0">
              <a:solidFill>
                <a:schemeClr val="tx1"/>
              </a:solidFill>
              <a:latin typeface="서울남산체 M" pitchFamily="18" charset="-127"/>
              <a:ea typeface="서울남산체 M" pitchFamily="18" charset="-127"/>
            </a:endParaRPr>
          </a:p>
          <a:p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1990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년대 후반 외환위기 이후 빈곤과 실업문제를 해결하고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대안경제의 실현을 위해 등장한 </a:t>
            </a:r>
            <a:r>
              <a:rPr lang="ko-KR" altLang="en-US" sz="1000" kern="1200" dirty="0" err="1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사회적기업과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 협동조합에 대해 정부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시민사회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학계에서 사회적 경제 관련 담론을 자연스레 형성해왔습니다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.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하지만 오랜 역사를 거친 유럽과 달리 단기간에 한국사회에 도입된 </a:t>
            </a:r>
            <a:r>
              <a:rPr lang="ko-KR" altLang="en-US" sz="1000" kern="1200" dirty="0" err="1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사회적경제는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 아직 그 개념이 모호한 채 확산되고 있습니다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.</a:t>
            </a:r>
            <a:endParaRPr lang="ko-KR" altLang="en-US" sz="10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지난해 대선 후보들의 공약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000" kern="1200" dirty="0" err="1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사회적기업과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 협동조합 관련한 언론과 방송의 홍보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정부나 </a:t>
            </a:r>
            <a:r>
              <a:rPr lang="ko-KR" altLang="en-US" sz="1000" kern="1200" dirty="0" err="1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지자체가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 피력하는 것처럼 사회적 경제가 여러 사회적 문제를 해결하는 만병통치약이 될 수 있을까요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?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과연 그들이 얘기하듯이 사회적 경제가 자본주의의 폐해를 극복할 수 있는 새로운 대안이 되어 경제민주화와 사회통합을 이룰 수 있는 영향력을 발휘할 수 있을까요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? </a:t>
            </a:r>
          </a:p>
          <a:p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여러분은 어떻게 생각하시는지 의견을 작성해 보세요</a:t>
            </a:r>
            <a:r>
              <a:rPr lang="en-US" altLang="ko-KR" sz="1000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sz="1000" dirty="0" smtClean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생각하고</a:t>
            </a:r>
            <a:r>
              <a:rPr lang="en-US" altLang="ko-KR" sz="10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작성할 시간을 준다</a:t>
            </a:r>
            <a:r>
              <a:rPr lang="en-US" altLang="ko-KR" sz="1000" dirty="0" smtClean="0">
                <a:latin typeface="서울남산체 M" pitchFamily="18" charset="-127"/>
                <a:ea typeface="서울남산체 M" pitchFamily="18" charset="-127"/>
              </a:rPr>
              <a:t>.)</a:t>
            </a:r>
            <a:endParaRPr lang="ko-KR" altLang="en-US" sz="10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사회적 경제에 어떤 사상적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실천적 의미가 있고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그것의 실체가 무엇인지 규명하는 것이 그 출발일 것입니다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.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그러나 우리 사회에서 사회적 경제의 의미와 가능성에 대한 연구와 논의가 치열하게 다루어지고 있는 것 같지는 않죠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?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사회적 경제라는 용어는</a:t>
            </a:r>
            <a:r>
              <a:rPr lang="ko-KR" altLang="en-US" sz="1000" kern="1200" baseline="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 누가 처음 사용하기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 시작했을까요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?</a:t>
            </a:r>
          </a:p>
          <a:p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질문 후 학습자들 중 맞춘 사람에게 깜짝 상품을 준다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.)</a:t>
            </a:r>
          </a:p>
          <a:p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네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, 19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세기 초 프랑스에서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000" kern="1200" dirty="0" err="1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샤를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000" kern="1200" dirty="0" err="1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뒤노아에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(Charles </a:t>
            </a:r>
            <a:r>
              <a:rPr lang="en-US" altLang="ko-KR" sz="1000" kern="1200" dirty="0" err="1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Dunoyer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)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의해 처음 사용되기 시작하였습니다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.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프랑스는 국제적으로 사회적 경제 운동의 선구자죠</a:t>
            </a:r>
            <a:r>
              <a:rPr lang="en-US" altLang="ko-KR" sz="1000" kern="1200" dirty="0" smtClean="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rPr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37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6980" y="971600"/>
            <a:ext cx="12650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사회적경제운동의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사상과 실천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2159" y="2710825"/>
            <a:ext cx="1188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작성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질문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6041" y="3718937"/>
            <a:ext cx="460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상품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3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한국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미래 모습 그리기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r>
              <a:rPr lang="en-US" altLang="ko-KR" baseline="0" dirty="0" smtClean="0">
                <a:latin typeface="서울남산체 M" pitchFamily="18" charset="-127"/>
                <a:ea typeface="서울남산체 M" pitchFamily="18" charset="-127"/>
              </a:rPr>
              <a:t>&amp; </a:t>
            </a:r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팀 별 주제 선정</a:t>
            </a:r>
            <a:endParaRPr lang="en-US" altLang="ko-KR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자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그럼 지금부터 한국의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사상과 실천의 발전과정에 대해 토론하고 결과물을 작성할 팀과 프랑스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사상과 실천의 변화과정에 대해 토론하고 결과물을 작성할 팀을 정하겠습니다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자원을 먼저 받고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자원이 없을 경우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강사가 지목한다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38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27123" y="971600"/>
            <a:ext cx="6848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Activity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13194"/>
            <a:ext cx="5486400" cy="3545006"/>
          </a:xfrm>
          <a:prstGeom prst="rect">
            <a:avLst/>
          </a:prstGeom>
        </p:spPr>
        <p:txBody>
          <a:bodyPr/>
          <a:lstStyle/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한국팀 과제 부여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팀 별 주제 선정</a:t>
            </a:r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한국팀의 과제는 다음과 같습니다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 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한국의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발전과정을 읽고 한국의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장점이 무엇인지 팀 토론을 통해 도출해보세요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그리고 한국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장점을 살린 한국의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미래의 모습을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꼴라쥬를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활용하여 전지에 표현해보세요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ko-KR" altLang="en-US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39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44383" y="971600"/>
            <a:ext cx="10502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Activity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설명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8947" y="3707904"/>
            <a:ext cx="7745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Tool Box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4203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모듈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시작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오늘은 중간지원기관 활동가 교육과정의 첫 시간으로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사회적경제와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중간지원기관 활동가에 대해 알아보도록 하겠습니다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35973" y="971600"/>
            <a:ext cx="1467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중간지원기관 활동가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892478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프랑스팀 과제 부여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팀 별 주제 선정</a:t>
            </a:r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프랑스팀의 과제는 다음과 같습니다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프랑스의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사회적경제운동의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변화가 우리에게 주는 시사점은 무엇인지 팀 토론을 통해 도출해보세요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그리고 프랑스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시사점을 바탕으로 한국의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미래의 모습을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꼴라쥬를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활용하여 전지에 표현해보세요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ko-KR" altLang="en-US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40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8947" y="3707904"/>
            <a:ext cx="7745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Tool Box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44383" y="971600"/>
            <a:ext cx="10502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Activity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설명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509421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en-US" altLang="ko-KR" sz="1100" dirty="0" smtClean="0">
                <a:latin typeface="서울남산체 M" pitchFamily="18" charset="-127"/>
                <a:ea typeface="서울남산체 M" pitchFamily="18" charset="-127"/>
              </a:rPr>
              <a:t>Activity </a:t>
            </a: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순서 설명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팀 토론</a:t>
            </a:r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팀원들과 주어진 주제에 대해 토론하도록 독려한다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팀 별로 돌아다니면서 토론이 잘 이루어지고 있는지 확인한다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ko-KR" altLang="en-US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41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12324" y="971600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smtClean="0">
                <a:latin typeface="서울남산체 M" pitchFamily="18" charset="-127"/>
                <a:ea typeface="서울남산체 M" pitchFamily="18" charset="-127"/>
              </a:rPr>
              <a:t>Step 1. </a:t>
            </a:r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팀토론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7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8947" y="3707904"/>
            <a:ext cx="7745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Tool Box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964149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팀 별 </a:t>
            </a:r>
            <a:r>
              <a:rPr lang="ko-KR" altLang="en-US" sz="1100" dirty="0" err="1" smtClean="0">
                <a:latin typeface="서울남산체 M" pitchFamily="18" charset="-127"/>
                <a:ea typeface="서울남산체 M" pitchFamily="18" charset="-127"/>
              </a:rPr>
              <a:t>꼴라쥬</a:t>
            </a: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 제작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팀 별 </a:t>
            </a:r>
            <a:r>
              <a:rPr lang="ko-KR" altLang="en-US" sz="1100" baseline="0" dirty="0" err="1" smtClean="0">
                <a:latin typeface="서울남산체 M" pitchFamily="18" charset="-127"/>
                <a:ea typeface="서울남산체 M" pitchFamily="18" charset="-127"/>
              </a:rPr>
              <a:t>꼴라쥬</a:t>
            </a:r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 제작</a:t>
            </a:r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팀 별로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꼴라쥬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제작이 원활하게 진행되는지 돌아다니면서 확인한다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시간을 준수하도록 독려한다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시간이 모자란 팀이 있다면 시간을 조정하도록 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ko-KR" altLang="en-US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42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53606" y="2710825"/>
            <a:ext cx="9252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꼴라쥬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제작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8947" y="3707904"/>
            <a:ext cx="7745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Tool Box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52025" y="971600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Step 2. </a:t>
            </a:r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팀별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꼴라쥬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제작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475572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팀 별 발표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팀 별 발표</a:t>
            </a:r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팀 별로 작성한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꼴라쥬를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가지고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분 정도씩 발표하도록 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발표한 내용에 대해 피드백하고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활동의 의미를 얘기한다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43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378048" y="971600"/>
            <a:ext cx="9829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Step 3.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발표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6042" y="2710825"/>
            <a:ext cx="460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발표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079393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err="1" smtClean="0">
                <a:latin typeface="서울남산체 M" pitchFamily="18" charset="-127"/>
                <a:ea typeface="서울남산체 M" pitchFamily="18" charset="-127"/>
              </a:rPr>
              <a:t>사회적경제와</a:t>
            </a: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 사회혁신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사회적경제와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사회혁신에 대해 생각해보는 시간을 갖도록 하겠습니다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ko-KR" altLang="en-US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44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82670" y="971600"/>
            <a:ext cx="1173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Chapter 2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8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257580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err="1" smtClean="0">
                <a:latin typeface="서울남산체 M" pitchFamily="18" charset="-127"/>
                <a:ea typeface="서울남산체 M" pitchFamily="18" charset="-127"/>
              </a:rPr>
              <a:t>사회적경제와</a:t>
            </a: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 사회혁신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이 시대의 화두는 지속가능성과 사회통합을 어떻게 확대할 것인가 입니다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시장 실패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그리고</a:t>
            </a:r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 정부의 실패</a:t>
            </a:r>
            <a:r>
              <a:rPr lang="en-US" altLang="ko-KR" baseline="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이런 상황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에 대한</a:t>
            </a:r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 대안은 무엇일까요</a:t>
            </a:r>
            <a:r>
              <a:rPr lang="en-US" altLang="ko-KR" baseline="0" dirty="0" smtClean="0">
                <a:latin typeface="서울남산체 M" pitchFamily="18" charset="-127"/>
                <a:ea typeface="서울남산체 M" pitchFamily="18" charset="-127"/>
              </a:rPr>
              <a:t>?</a:t>
            </a: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대안은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사회혁신의 패러다임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’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일 것입니다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ko-KR" altLang="en-US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45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370038" y="971600"/>
            <a:ext cx="998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사회혁신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8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924556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혁신과 사회혁신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그렇다면 사회혁신이란 무엇일까요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?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먼저 혁신의 뜻에 대해 먼저 알아보겠습니다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혁신의 뜻을 설명한다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그리고 사회혁신의 뜻을 설명한다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 </a:t>
            </a: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사회혁신은 사회문제 해결을 위한 새로운 시각과 방법론이라는 것을 설명한다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46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370034" y="971600"/>
            <a:ext cx="998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사회혁신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8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996629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사회혁신은 </a:t>
            </a:r>
            <a:r>
              <a:rPr lang="ko-KR" altLang="en-US" sz="1100" dirty="0" err="1" smtClean="0">
                <a:latin typeface="서울남산체 M" pitchFamily="18" charset="-127"/>
                <a:ea typeface="서울남산체 M" pitchFamily="18" charset="-127"/>
              </a:rPr>
              <a:t>사회적경제기업의</a:t>
            </a: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 주요한 가치이자 목표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사회혁신의 목표는 사회문제를 혁신적으로 해결하는 것이고</a:t>
            </a:r>
            <a:r>
              <a:rPr lang="en-US" altLang="ko-KR" sz="11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이는 곧 사회적경제기업의 목표이다</a:t>
            </a:r>
            <a:r>
              <a:rPr lang="en-US" altLang="ko-KR" sz="1100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또한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사회혁신의 생태계는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복제가능한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프로그램과 조직에 관심이 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이는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생태계와 같다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즉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사회혁신은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사회적경제기업의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주요한 가치이자 목표이다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47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370034" y="971600"/>
            <a:ext cx="998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사회혁신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8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651755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기업은 어떻게 혁신을 창출하는가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텍스트 무비 감상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하단의 필름 이미지를 클릭하면 텍스트 무비가 실행됩니다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.)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지금부터 감상하는 텍스트 무비에 나오는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기업들은 어떤 혁신을 창출했을까요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먼저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어떤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기업들이 있는지 텍스트 무비부터 보시겠습니다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48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46603" y="971600"/>
            <a:ext cx="12458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텍스트 무비 감상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93307" y="2710825"/>
            <a:ext cx="12458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텍스트 무비 감상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018263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862587"/>
            <a:ext cx="5486400" cy="352583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ko-KR" altLang="en-US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사회적경제와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사회혁신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토론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팀원들과 함께 텍스트 무비에서 본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사회적기업들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중 한 기업을 선택하여 조사하고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 기업의 혁신의 실체가 무엇인지 토론해보도록 합니다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토론한 내용을 교재에 작성하고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 별로 각 기업의 혁신의 실체에 대해 발표하도록 합니다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Tip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발상의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전환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–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그라민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은행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긴자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벌꿀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고용모델의 혁신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–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빅이슈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비즈니스 모델의 혁신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–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아름다운 가게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한계노동자 노동생산성의 혁신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–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스완베이커리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복지서비스 기관의 혁신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–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위캔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주민 참여를 통한 혁신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–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의료생활협동조합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자원 연계를 통한 사회혁신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–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딜라이트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자원의 재창조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-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노리단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49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20956" y="971600"/>
            <a:ext cx="12971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사회적기업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혁신의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실체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375" y="2710825"/>
            <a:ext cx="9637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토론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및 작성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969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학습목표 및 학습내용 소개 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오늘의 학습목표는 다음과 같습니다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학습목표를 간단하게 소개한다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.)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그에 따라 오늘 학습내용은 다음과 같습니다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학습내용을 소개한다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.)</a:t>
            </a:r>
          </a:p>
          <a:p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Tip.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학습목표를 하나하나 다 읽지 말고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요약하여 설명할 수 있도록 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8726" y="971600"/>
            <a:ext cx="15215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학습목표 및 학습내용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391572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활동가의 사회혁신 활성화 활동 토론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토론 및 발표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시간이 남았을 경우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2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번째 토론도 진행한다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활동가로서 사회혁신의 활성화를 위해 어떤 일을 해야 할 지 토론해 봅시다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팀원들과 토론한 내용을 자유롭게 발표해 봅시다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50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070276" y="971600"/>
            <a:ext cx="1598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중간지원기관 활동가의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사회혁신 활성화 활동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375" y="2710825"/>
            <a:ext cx="9637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토론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및 작성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최종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Mission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수행을 위한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Action Plan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수립 도입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Action Plan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수립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2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주차 입니다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51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31379" y="971600"/>
            <a:ext cx="12763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Action Plan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수립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375" y="2710825"/>
            <a:ext cx="9637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토론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및 작성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272971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Action Plan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수립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2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주차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지난 주에 작성한 지원사업 의제 설정 아이디어에 대해 강사와 상의하여 실현가능성 등을 타진해본다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강사와 상의하여 실현가능성이 문제가 있다면 다음 주까지 다시 아이디어를 생각해오도록 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실현가능성에 문제가 없다면 아이디어를 확정하도록 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52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17755" y="971600"/>
            <a:ext cx="13035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2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주차 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지원사업 의제설정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53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13603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다음 시간 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 교재의 모듈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3.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관련 제도 및 정책 중  ‘자활기업 제도와 정책과제’ ‘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제도와 정책과제’ ‘마을기업 제도와 정책과제’ ‘협동조합 제도와 정책과제’ 부분을 다음 시간까지 반드시 읽어오시기 바랍니다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다음 시간 수업 활동과 관련이 되어 있으니 반드시 읽어오시기 바랍니다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53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56825" y="971600"/>
            <a:ext cx="1425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다음 시간 과제 설명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89496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Q&amp;A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질의응답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 배운 내용들 중 궁금한 것이 있다면 질문하도록 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54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11279" y="971600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Q&amp;A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28946" y="2710825"/>
            <a:ext cx="7745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수업 마무리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 배운 내용에 대해 간단히 마무리 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다음 시간에 대해 안내하도록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55</a:t>
            </a:fld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13307" y="971600"/>
            <a:ext cx="9124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수업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마무리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90425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관련 제도 및 정책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Opening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학습자들과 한 주간 어떤 일들이 있었는지 가볍게 얘기하며 시작하도록 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56</a:t>
            </a:fld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304305" y="971600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모듈 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아이스브레이킹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학습목표 및 학습내용 소개 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오늘의 학습목표는 다음과 같습니다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학습목표를 간단하게 소개한다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.)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그에 따라 오늘 학습내용은 다음과 같습니다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학습내용을 소개한다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.)</a:t>
            </a:r>
          </a:p>
          <a:p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Tip.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학습목표를 하나하나 다 읽지 말고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요약하여 설명할 수 있도록 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57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06898" y="971600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학습목표 및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학습내용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6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068637"/>
          </a:xfrm>
          <a:prstGeom prst="rect">
            <a:avLst/>
          </a:prstGeom>
        </p:spPr>
        <p:txBody>
          <a:bodyPr/>
          <a:lstStyle/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 분야의 제도와 정책에 주목해야 하는 이유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 분야의 제도와 정책에 주목해야 하는 이유에 대해 간단히 설명한다</a:t>
            </a:r>
            <a:r>
              <a:rPr lang="en-US" altLang="ko-KR" sz="1100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ko-KR" altLang="en-US" sz="1100" dirty="0" smtClean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58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77054" y="971600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분야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제도와 정책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6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22151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096022"/>
          </a:xfrm>
          <a:prstGeom prst="rect">
            <a:avLst/>
          </a:prstGeom>
        </p:spPr>
        <p:txBody>
          <a:bodyPr/>
          <a:lstStyle/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 분야의 제도와 정책에 주목해야 하는 이유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en-US" altLang="ko-KR" sz="1100" dirty="0" smtClean="0">
                <a:latin typeface="서울남산체 M" pitchFamily="18" charset="-127"/>
                <a:ea typeface="서울남산체 M" pitchFamily="18" charset="-127"/>
              </a:rPr>
              <a:t>‘</a:t>
            </a: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사회적 경제 </a:t>
            </a:r>
            <a:r>
              <a:rPr lang="ko-KR" altLang="en-US" sz="1100" dirty="0" err="1" smtClean="0">
                <a:latin typeface="서울남산체 M" pitchFamily="18" charset="-127"/>
                <a:ea typeface="서울남산체 M" pitchFamily="18" charset="-127"/>
              </a:rPr>
              <a:t>지원가</a:t>
            </a:r>
            <a:r>
              <a:rPr lang="en-US" altLang="ko-KR" sz="1100" dirty="0" smtClean="0">
                <a:latin typeface="서울남산체 M" pitchFamily="18" charset="-127"/>
                <a:ea typeface="서울남산체 M" pitchFamily="18" charset="-127"/>
              </a:rPr>
              <a:t>’</a:t>
            </a: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는 관련 제도와 정책에 대한 지식과 적용 능력을 갖춰 생태계 조성 및 지원 활동을 하는 것이 중요하다</a:t>
            </a:r>
            <a:r>
              <a:rPr lang="en-US" altLang="ko-KR" sz="1100" dirty="0" smtClean="0">
                <a:latin typeface="서울남산체 M" pitchFamily="18" charset="-127"/>
                <a:ea typeface="서울남산체 M" pitchFamily="18" charset="-127"/>
              </a:rPr>
              <a:t>. </a:t>
            </a: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또한</a:t>
            </a:r>
            <a:r>
              <a:rPr lang="en-US" altLang="ko-KR" sz="11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100" dirty="0" err="1" smtClean="0">
                <a:latin typeface="서울남산체 M" pitchFamily="18" charset="-127"/>
                <a:ea typeface="서울남산체 M" pitchFamily="18" charset="-127"/>
              </a:rPr>
              <a:t>지원가는</a:t>
            </a: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 기존 제도의 문제를 현장에서 발견하고 그에 개선을 위한 정책의 개발이나 제안 활동을 통해 사회적 경제를 위한 우호적 환경 조성을 위해 노력해야 한다</a:t>
            </a:r>
            <a:r>
              <a:rPr lang="en-US" altLang="ko-KR" sz="1100" dirty="0" smtClean="0">
                <a:latin typeface="서울남산체 M" pitchFamily="18" charset="-127"/>
                <a:ea typeface="서울남산체 M" pitchFamily="18" charset="-127"/>
              </a:rPr>
              <a:t>.	</a:t>
            </a:r>
            <a:endParaRPr lang="ko-KR" altLang="en-US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ko-KR" altLang="en-US" sz="11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59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77054" y="971600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분야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제도와 정책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6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35222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 과정 개요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오늘은 중간지원기관 활동가 교육과정의 첫 시간이니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 과정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 어떤 과정인지에 대해 간단히 소개하고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 과정을 통해 최종적으로 어떤 아웃풋을 여러분들이 만들어내야 하는지에 대해서도 설명하겠습니다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2650" y="971600"/>
            <a:ext cx="1173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Chapter 1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585351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92150" y="4932362"/>
            <a:ext cx="5689178" cy="2807989"/>
          </a:xfrm>
          <a:prstGeom prst="rect">
            <a:avLst/>
          </a:prstGeom>
        </p:spPr>
        <p:txBody>
          <a:bodyPr/>
          <a:lstStyle/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en-US" altLang="ko-KR" sz="1100" dirty="0" smtClean="0">
                <a:latin typeface="서울남산체 M" pitchFamily="18" charset="-127"/>
                <a:ea typeface="서울남산체 M" pitchFamily="18" charset="-127"/>
              </a:rPr>
              <a:t>Activity</a:t>
            </a:r>
            <a:r>
              <a:rPr lang="en-US" altLang="ko-KR" sz="1100" baseline="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과제 부여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팀 별 주제 선정 및 과제 수행</a:t>
            </a:r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사회적 경제 활성화를 위해 관련 제도와 정책을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강의안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4, 5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페이지의 내용과 연계하여 설명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)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숙지할 필요가 있습니다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 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중간지원 활동가들은 사회적 경제 활동을 하는 분들을 대상으로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제도와 정책을 설명하고 홍보할 책임과 의무도 가지셔야 합니다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 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지금부터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모둠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조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)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별로 해당 제도와 정책에 대한 내용을 홍보하는 자료를 만드는 활동을 하도록 하겠습니다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>
                <a:solidFill>
                  <a:prstClr val="black"/>
                </a:solidFill>
              </a:rPr>
              <a:pPr/>
              <a:t>60</a:t>
            </a:fld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0568" y="971600"/>
            <a:ext cx="12779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Activity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과제설명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6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18699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92150" y="4932362"/>
            <a:ext cx="5689600" cy="280798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Step1. Study</a:t>
            </a: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팀 별 주제를 부여한</a:t>
            </a:r>
            <a:r>
              <a:rPr lang="en-US" altLang="ko-KR" sz="11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후</a:t>
            </a:r>
            <a:r>
              <a:rPr lang="en-US" altLang="ko-KR" sz="110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팀원들과 </a:t>
            </a:r>
            <a:r>
              <a:rPr lang="ko-KR" altLang="en-US" sz="1100" dirty="0" err="1" smtClean="0">
                <a:latin typeface="서울남산체 M" pitchFamily="18" charset="-127"/>
                <a:ea typeface="서울남산체 M" pitchFamily="18" charset="-127"/>
              </a:rPr>
              <a:t>스터디</a:t>
            </a:r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학습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모둠을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 구성하여 주제를 부여합니다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 </a:t>
            </a: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교재의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자활기업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’ ‘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사회적기업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’ ‘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마을기업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’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협동조합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’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내용을 보고 선택하도록 합니다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baseline="0" dirty="0" err="1" smtClean="0">
                <a:latin typeface="서울남산체 M" pitchFamily="18" charset="-127"/>
                <a:ea typeface="서울남산체 M" pitchFamily="18" charset="-127"/>
              </a:rPr>
              <a:t>모둠</a:t>
            </a:r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en-US" altLang="ko-KR" baseline="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개 주제로 부여합니다</a:t>
            </a:r>
            <a:r>
              <a:rPr lang="en-US" altLang="ko-KR" baseline="0" dirty="0" smtClean="0">
                <a:latin typeface="서울남산체 M" pitchFamily="18" charset="-127"/>
                <a:ea typeface="서울남산체 M" pitchFamily="18" charset="-127"/>
              </a:rPr>
              <a:t>. </a:t>
            </a:r>
          </a:p>
          <a:p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강사가 조별로 임의로 배정하거나</a:t>
            </a:r>
            <a:r>
              <a:rPr lang="en-US" altLang="ko-KR" baseline="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baseline="0" dirty="0" err="1" smtClean="0">
                <a:latin typeface="서울남산체 M" pitchFamily="18" charset="-127"/>
                <a:ea typeface="서울남산체 M" pitchFamily="18" charset="-127"/>
              </a:rPr>
              <a:t>모둠별</a:t>
            </a:r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 대표끼리 가위바위보를 하여 주제를 결정하는 방법 등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주제 부여 방법은 강사가 결정하여 진행할 수 있습니다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ko-KR" altLang="en-US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61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26748" y="971600"/>
            <a:ext cx="10855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Step 1. Study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23523" y="2710825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스터디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92150" y="4932362"/>
            <a:ext cx="5689600" cy="273598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en-US" altLang="ko-KR" sz="1100" dirty="0" smtClean="0">
                <a:latin typeface="서울남산체 M" pitchFamily="18" charset="-127"/>
                <a:ea typeface="서울남산체 M" pitchFamily="18" charset="-127"/>
              </a:rPr>
              <a:t>Activity</a:t>
            </a:r>
            <a:r>
              <a:rPr lang="en-US" altLang="ko-KR" sz="1100" baseline="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진행 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토론</a:t>
            </a:r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홍보자료를 만들 때 고려해야 하는 요소를 설명합니다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 </a:t>
            </a:r>
          </a:p>
          <a:p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ㄱ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대상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: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일반인인지 학생인지 등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ㄴ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r>
              <a:rPr lang="en-US" altLang="ko-KR" baseline="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형식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: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인터넷 홍보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err="1" smtClean="0">
                <a:latin typeface="서울남산체 M" pitchFamily="18" charset="-127"/>
                <a:ea typeface="서울남산체 M" pitchFamily="18" charset="-127"/>
              </a:rPr>
              <a:t>브로셔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(4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단</a:t>
            </a:r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 형식</a:t>
            </a:r>
            <a:r>
              <a:rPr lang="en-US" altLang="ko-KR" baseline="0" dirty="0" smtClean="0">
                <a:latin typeface="서울남산체 M" pitchFamily="18" charset="-127"/>
                <a:ea typeface="서울남산체 M" pitchFamily="18" charset="-127"/>
              </a:rPr>
              <a:t>), </a:t>
            </a:r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포스터 등 </a:t>
            </a:r>
            <a:endParaRPr lang="en-US" altLang="ko-KR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baseline="0" dirty="0" err="1" smtClean="0">
                <a:latin typeface="서울남산체 M" pitchFamily="18" charset="-127"/>
                <a:ea typeface="서울남산체 M" pitchFamily="18" charset="-127"/>
              </a:rPr>
              <a:t>ㄷ</a:t>
            </a:r>
            <a:r>
              <a:rPr lang="en-US" altLang="ko-KR" baseline="0" dirty="0" smtClean="0">
                <a:latin typeface="서울남산체 M" pitchFamily="18" charset="-127"/>
                <a:ea typeface="서울남산체 M" pitchFamily="18" charset="-127"/>
              </a:rPr>
              <a:t>. </a:t>
            </a:r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내용 </a:t>
            </a:r>
            <a:r>
              <a:rPr lang="en-US" altLang="ko-KR" baseline="0" dirty="0" smtClean="0">
                <a:latin typeface="서울남산체 M" pitchFamily="18" charset="-127"/>
                <a:ea typeface="서울남산체 M" pitchFamily="18" charset="-127"/>
              </a:rPr>
              <a:t>: </a:t>
            </a:r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주요 포인트</a:t>
            </a:r>
            <a:r>
              <a:rPr lang="en-US" altLang="ko-KR" baseline="0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표현 방법 등</a:t>
            </a:r>
            <a:endParaRPr lang="en-US" altLang="ko-KR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을 고려하도록 안내합니다</a:t>
            </a:r>
            <a:r>
              <a:rPr lang="en-US" altLang="ko-KR" baseline="0" dirty="0" smtClean="0">
                <a:latin typeface="서울남산체 M" pitchFamily="18" charset="-127"/>
                <a:ea typeface="서울남산체 M" pitchFamily="18" charset="-127"/>
              </a:rPr>
              <a:t>. </a:t>
            </a:r>
            <a:endParaRPr lang="ko-KR" altLang="en-US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62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49805" y="971600"/>
            <a:ext cx="1239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Step 2.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기획회의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6040" y="2710825"/>
            <a:ext cx="460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토론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en-US" altLang="ko-KR" sz="1100" dirty="0" smtClean="0">
                <a:latin typeface="서울남산체 M" pitchFamily="18" charset="-127"/>
                <a:ea typeface="서울남산체 M" pitchFamily="18" charset="-127"/>
              </a:rPr>
              <a:t>Activity</a:t>
            </a:r>
            <a:r>
              <a:rPr lang="en-US" altLang="ko-KR" sz="1100" baseline="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진행 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제작</a:t>
            </a:r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baseline="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sz="1100" dirty="0" smtClean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sz="1100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en-US" altLang="ko-KR" sz="1100" dirty="0" smtClean="0">
                <a:latin typeface="서울남산체 M" pitchFamily="18" charset="-127"/>
                <a:ea typeface="서울남산체 M" pitchFamily="18" charset="-127"/>
              </a:rPr>
              <a:t>Tool</a:t>
            </a:r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en-US" altLang="ko-KR" sz="1100" baseline="0" dirty="0" smtClean="0">
                <a:latin typeface="서울남산체 M" pitchFamily="18" charset="-127"/>
                <a:ea typeface="서울남산체 M" pitchFamily="18" charset="-127"/>
              </a:rPr>
              <a:t>box</a:t>
            </a:r>
            <a:r>
              <a:rPr lang="ko-KR" altLang="en-US" sz="1100" baseline="0" dirty="0" smtClean="0">
                <a:latin typeface="서울남산체 M" pitchFamily="18" charset="-127"/>
                <a:ea typeface="서울남산체 M" pitchFamily="18" charset="-127"/>
              </a:rPr>
              <a:t>를 활용하여 각자 원하는 형태의 홍보물 제작을 위한 작업을 시작하도록 한다</a:t>
            </a:r>
            <a:r>
              <a:rPr lang="en-US" altLang="ko-KR" sz="1100" baseline="0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63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60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5611" y="971600"/>
            <a:ext cx="14478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Step 3.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홍보물 제작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6040" y="2710825"/>
            <a:ext cx="460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제작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8945" y="3707904"/>
            <a:ext cx="7745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Tool Box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92150" y="4932362"/>
            <a:ext cx="5689600" cy="259196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Activity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진행 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발표 및 질의응답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전체 남은 시간을 고려하여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팀별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발표 시간을 조정합니다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.(5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분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~10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분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발표팀의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발표가 끝나면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청중팀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대상으로 질문을 유도합니다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해당 주제의 홍보물에서 중요한 포인트가 무엇이며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어떤 내용을 강조해야 하는지 등에 대해 강사로서 의견을 제시하고 마무리 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64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40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8046" y="971600"/>
            <a:ext cx="9829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Step 4.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발표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99718" y="2710825"/>
            <a:ext cx="12330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발표 및 질의응답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최종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Mission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수행을 위한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action Plan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수립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Action Plan 3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주차입니다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65</a:t>
            </a:fld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31361" y="971600"/>
            <a:ext cx="12763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Action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Plan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수립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9243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51413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Action Plan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수립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3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주차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국내외 유사사례연구가 잘 되어가고 있는지 진척도를 확인한다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Tip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시간이 남았을 경우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몇 몇 사람들에게 어떤 사례를 연구하고 있는지 질문하거나 사례연구에 어려운 점이 없는지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사례연구 시 주의해야 할 사항들에 대해 얘기해준다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66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35983" y="971600"/>
            <a:ext cx="1467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주차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국내외 유사사례연구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3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13603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다음 시간 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 교재의 </a:t>
            </a:r>
            <a:r>
              <a:rPr lang="ko-KR" altLang="en-US" sz="1100" dirty="0" smtClean="0">
                <a:solidFill>
                  <a:srgbClr val="000000"/>
                </a:solidFill>
              </a:rPr>
              <a:t>모듈</a:t>
            </a:r>
            <a:r>
              <a:rPr lang="en-US" altLang="ko-KR" sz="1100" dirty="0" smtClean="0">
                <a:solidFill>
                  <a:srgbClr val="000000"/>
                </a:solidFill>
              </a:rPr>
              <a:t>4. </a:t>
            </a:r>
            <a:r>
              <a:rPr lang="ko-KR" altLang="en-US" sz="1100" dirty="0" err="1" smtClean="0">
                <a:solidFill>
                  <a:srgbClr val="000000"/>
                </a:solidFill>
              </a:rPr>
              <a:t>사회적경제</a:t>
            </a:r>
            <a:r>
              <a:rPr lang="ko-KR" altLang="en-US" sz="1100" dirty="0" smtClean="0">
                <a:solidFill>
                  <a:srgbClr val="000000"/>
                </a:solidFill>
              </a:rPr>
              <a:t> 생태계 활성화 중</a:t>
            </a:r>
            <a:r>
              <a:rPr lang="en-US" altLang="ko-KR" sz="1100" dirty="0" smtClean="0">
                <a:solidFill>
                  <a:srgbClr val="000000"/>
                </a:solidFill>
              </a:rPr>
              <a:t> </a:t>
            </a:r>
            <a:r>
              <a:rPr lang="ko-KR" altLang="en-US" sz="1100" dirty="0" smtClean="0">
                <a:solidFill>
                  <a:srgbClr val="000000"/>
                </a:solidFill>
              </a:rPr>
              <a:t> </a:t>
            </a:r>
            <a:r>
              <a:rPr lang="en-US" altLang="ko-KR" sz="1100" dirty="0" smtClean="0">
                <a:solidFill>
                  <a:srgbClr val="000000"/>
                </a:solidFill>
              </a:rPr>
              <a:t>‘</a:t>
            </a:r>
            <a:r>
              <a:rPr lang="ko-KR" altLang="en-US" sz="1100" dirty="0" smtClean="0">
                <a:solidFill>
                  <a:srgbClr val="000000"/>
                </a:solidFill>
              </a:rPr>
              <a:t>구로지역 지역사회 경제조직 실태</a:t>
            </a:r>
            <a:r>
              <a:rPr lang="en-US" altLang="ko-KR" sz="1100" dirty="0" smtClean="0">
                <a:solidFill>
                  <a:srgbClr val="000000"/>
                </a:solidFill>
              </a:rPr>
              <a:t>’</a:t>
            </a:r>
            <a:r>
              <a:rPr lang="ko-KR" altLang="en-US" sz="1100" dirty="0" smtClean="0">
                <a:solidFill>
                  <a:srgbClr val="000000"/>
                </a:solidFill>
              </a:rPr>
              <a:t>와</a:t>
            </a:r>
            <a:r>
              <a:rPr lang="en-US" altLang="ko-KR" sz="1100" dirty="0" smtClean="0">
                <a:solidFill>
                  <a:srgbClr val="000000"/>
                </a:solidFill>
              </a:rPr>
              <a:t> ‘</a:t>
            </a:r>
            <a:r>
              <a:rPr lang="ko-KR" altLang="en-US" sz="1100" dirty="0" smtClean="0">
                <a:solidFill>
                  <a:srgbClr val="000000"/>
                </a:solidFill>
              </a:rPr>
              <a:t>동북</a:t>
            </a:r>
            <a:r>
              <a:rPr lang="en-US" altLang="ko-KR" sz="1100" dirty="0" smtClean="0">
                <a:solidFill>
                  <a:srgbClr val="000000"/>
                </a:solidFill>
              </a:rPr>
              <a:t>4</a:t>
            </a:r>
            <a:r>
              <a:rPr lang="ko-KR" altLang="en-US" sz="1100" dirty="0" smtClean="0">
                <a:solidFill>
                  <a:srgbClr val="000000"/>
                </a:solidFill>
              </a:rPr>
              <a:t>구 </a:t>
            </a:r>
            <a:r>
              <a:rPr lang="ko-KR" altLang="en-US" sz="1100" dirty="0" err="1" smtClean="0">
                <a:solidFill>
                  <a:srgbClr val="000000"/>
                </a:solidFill>
              </a:rPr>
              <a:t>사회적경제</a:t>
            </a:r>
            <a:r>
              <a:rPr lang="ko-KR" altLang="en-US" sz="1100" dirty="0" smtClean="0">
                <a:solidFill>
                  <a:srgbClr val="000000"/>
                </a:solidFill>
              </a:rPr>
              <a:t> 공급 생태계의 현황</a:t>
            </a:r>
            <a:r>
              <a:rPr lang="en-US" altLang="ko-KR" sz="1100" dirty="0" smtClean="0">
                <a:solidFill>
                  <a:srgbClr val="000000"/>
                </a:solidFill>
              </a:rPr>
              <a:t>’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부분을 다음 시간까지 반드시 읽어오시기 바랍니다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다음 시간 수업 활동과 관련이 되어 있으니 반드시 읽어오시기 바랍니다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67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56825" y="971600"/>
            <a:ext cx="1425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다음 시간 과제 설명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894966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Q&amp;A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질의응답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 배운 내용들 중 궁금한 것이 있다면 질문하도록 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68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11279" y="971600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Q&amp;A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54594" y="2710825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수업 마무리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 배운 내용에 대해 간단히 마무리 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다음 시간에 대해 안내하도록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69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3307" y="971600"/>
            <a:ext cx="9124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수업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마무리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 교육과정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Roadmap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 교육과정은 크게 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3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부분으로 구성되어 있습니다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먼저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Initiate 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단계는 </a:t>
            </a:r>
            <a:r>
              <a:rPr lang="ko-KR" altLang="en-US" baseline="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시작하기로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활동가로서 </a:t>
            </a:r>
            <a:r>
              <a:rPr lang="ko-KR" altLang="en-US" baseline="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사회적경제에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대해 이해하고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baseline="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관련 정책과 이슈에 대해 학습하는 단계입니다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다음 단계는 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Activate 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단계로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baseline="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사회적경제를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활성화하는 사람이 되기 위해 실제적인 액션을 해보는 단계입니다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baseline="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 활성화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방법을 고민해보고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baseline="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지원사업 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Action Plan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을 수립해볼 것입니다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마지막 단계는 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Innovate 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단계로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baseline="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사회적경제를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혁신하는 사람이 되기 위한 단계입니다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baseline="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사회적경제를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통한 사회책임조달제도와 공공시장 판로개척 지원을 위한 실습을 해 볼 것입니다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01087" y="971600"/>
            <a:ext cx="11368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Roadmap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</a:t>
            </a:r>
            <a:r>
              <a:rPr lang="ko-KR" altLang="en-US" sz="1200" dirty="0">
                <a:latin typeface="서울남산체 M" pitchFamily="18" charset="-127"/>
                <a:ea typeface="서울남산체 M" pitchFamily="18" charset="-127"/>
              </a:rPr>
              <a:t>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모듈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4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소개 및 간단한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아이스브레이킹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지난 한 주 잘 지내셨나요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팀원들과도 인사 나누셨나요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지난 한 주 동안 특별한 일이 있으셨던 분 계신가요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pPr lvl="0">
              <a:defRPr/>
            </a:pP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이름을 외운 학습자가 있다면 그 학습자에게 지난 한 주 어떻게 보냈는지 물어본다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학습자들과 간단히 지난 한 주의 일에 대해서 얘기할 수 있는 시간을 갖는다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.)</a:t>
            </a: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오늘은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 활성화라는 주제로 수업을 하겠습니다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70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04304" y="971600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모듈 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4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아이스브레이킹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7316884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학습목표 및 학습내용 소개 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오늘의 학습목표는 다음과 같습니다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학습목표를 간단하게 소개한다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.)</a:t>
            </a: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그에 따라 오늘 학습내용은 다음과 같습니다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학습내용을 소개한다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.)</a:t>
            </a:r>
          </a:p>
          <a:p>
            <a:endParaRPr lang="en-US" altLang="ko-KR" dirty="0"/>
          </a:p>
          <a:p>
            <a:pPr>
              <a:defRPr/>
            </a:pP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Tip.</a:t>
            </a:r>
          </a:p>
          <a:p>
            <a:pPr>
              <a:defRPr/>
            </a:pP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학습목표를 하나하나 다 읽지 말고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요약하여 설명할 수 있도록 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71</a:t>
            </a:fld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08740" y="971600"/>
            <a:ext cx="15215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학습목표 및 학습내용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780792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생태계란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72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2667" y="971600"/>
            <a:ext cx="1173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Chapter 1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222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생태계가 왜 중요한가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기업으로서의 성장관점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생태계는 왜 중요할까요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먼저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‘기업’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으로서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성장 관점에서 살펴보면 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정부 보조금에 대한 의존의 지양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사회문제 해결을 위한 시장 기회를 집합적으로 창출하는 것이 중요 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--&gt;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이해당사자와 연계된 시장 등</a:t>
            </a: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여기서 이해당사자란 사회적 사명에 동조하는 다양한 관계자</a:t>
            </a:r>
          </a:p>
          <a:p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73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4915" y="971600"/>
            <a:ext cx="90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생태계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생태계가 왜 중요한가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지역사회 역량 강화의 주체로서의 관점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두번째로는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지역사회 역량 강화의 주체로서의 관점으로 보면 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 se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의 본질적 사명인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지역사회의 문제해결과 역량강화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커뮤니티의 역량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=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사회적기업의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사회자본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사회자본의 효과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: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거래비용의 감소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생산비용의 감소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효고를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발휘하여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사회적기업의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지속가능성에 기여</a:t>
            </a: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* 사회자본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: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신뢰 기반의 네트워크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사람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조직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문화 등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74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40563" y="971600"/>
            <a:ext cx="857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생태계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생태계가 왜 중요한가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생태계 관점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마지막으로 ‘생태계’ 관점으로 보면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나무와 숲으로 얘기할 수 있다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태동과 성장에 기반이 되는 다양한 기회와 기제들이 필요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금융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---&gt;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설립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확대 등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시장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---&gt;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지속 성장 등</a:t>
            </a:r>
          </a:p>
          <a:p>
            <a:pPr>
              <a:buFontTx/>
              <a:buChar char="-"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네트워크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--&gt;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비즈니스 혁신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규모화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정부에 대한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집합력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영향력 제고 등 </a:t>
            </a: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개별 기업으로서의 발전과 지역사회 생태계의 활성화를 병행하는 성장 전략이 필요</a:t>
            </a:r>
          </a:p>
          <a:p>
            <a:pPr>
              <a:buFontTx/>
              <a:buChar char="-"/>
            </a:pP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75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40563" y="971600"/>
            <a:ext cx="857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생테계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 개념과 이론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기업 생태계 관점의 등장</a:t>
            </a: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□ 자연생태계에서의 </a:t>
            </a:r>
            <a:r>
              <a:rPr lang="ko-KR" altLang="en-US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공생적 관계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를 사회과학적 관점에서 파악하고 이를 기업군이 이루는 기업생태계로 확장시킨 개념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제임스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무어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1993)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□ 기업생태계는 상호작용하는 조직과 개인들에 의해 지원되는 경제공동체이자 비즈니스 체계의 유기체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경영 패러다임의 전환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: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수익창출의 극대화 → 인본주의적 경영과 이해당사자 경영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가치혼합의 추구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: CSR,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코즈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마케팅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마케팅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CSV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등</a:t>
            </a:r>
          </a:p>
          <a:p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76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79275" y="971600"/>
            <a:ext cx="1380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생태계 개념과 이론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 개념과 이론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SE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생태계란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? </a:t>
            </a: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자활기업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협동조합 등 사회적 기업 부문의 생산 및 재생산을 위한 생존 환경을 의미하며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SE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시장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사회자본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금융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인적 자본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지원 인프라 등의 영역을 포함하는 체계이자 네트워크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사회생태계의 관점에서 협력적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이타적 공진화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(co-evolution)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를 통한 상생과 협력의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선순환을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추구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77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79275" y="971600"/>
            <a:ext cx="1380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생태계 개념과 이론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 개념과 이론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지역사회 기반의 </a:t>
            </a:r>
            <a:r>
              <a:rPr lang="en-US" altLang="ko-KR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SE </a:t>
            </a:r>
            <a:r>
              <a:rPr lang="ko-KR" altLang="en-US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생태계 발전 전략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지역사회는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실천 활동이 활발한 곳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 SE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와 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SE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생태계의 동반 성장 전략</a:t>
            </a: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sz="1100" b="1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혁신성</a:t>
            </a:r>
            <a:r>
              <a:rPr lang="ko-KR" altLang="en-US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기반의 </a:t>
            </a:r>
            <a:r>
              <a:rPr lang="en-US" altLang="ko-KR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SE </a:t>
            </a:r>
            <a:r>
              <a:rPr lang="ko-KR" altLang="en-US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생태계 발전 전략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지역사회와 파트너관계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민주적 의사결정구조의 도입 등 조직의 지향뿐 만 아니라 생산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판매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성과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인력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재정 등 조직운영의 다양한 측면에서 새로운 방법으로 조직을 운영하는 것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78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79275" y="971600"/>
            <a:ext cx="1380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생태계 개념과 이론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 개념과 이론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kern="1200" dirty="0" smtClean="0">
              <a:solidFill>
                <a:schemeClr val="tx1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진화론적 관점의 </a:t>
            </a:r>
            <a:r>
              <a:rPr lang="en-US" altLang="ko-KR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SE </a:t>
            </a:r>
            <a:r>
              <a:rPr lang="ko-KR" altLang="en-US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생태계 발전 전략</a:t>
            </a:r>
            <a:r>
              <a:rPr lang="en-US" altLang="ko-KR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b="1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라준영</a:t>
            </a:r>
            <a:r>
              <a:rPr lang="en-US" altLang="ko-KR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): </a:t>
            </a:r>
            <a:r>
              <a:rPr lang="ko-KR" altLang="en-US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변이</a:t>
            </a:r>
            <a:r>
              <a:rPr lang="en-US" altLang="ko-KR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</a:t>
            </a:r>
            <a:r>
              <a:rPr lang="ko-KR" altLang="en-US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선택</a:t>
            </a:r>
            <a:r>
              <a:rPr lang="en-US" altLang="ko-KR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</a:t>
            </a:r>
            <a:r>
              <a:rPr lang="ko-KR" altLang="en-US" sz="1100" b="1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복제의 원리</a:t>
            </a: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□ 변이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: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다양성 확보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혁신적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혁신적 비즈니스 모델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새로운 비즈니스 실험</a:t>
            </a: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□선택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시장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제품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/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서비스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자본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노동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제도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정부와 대기업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정책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네트워크 협력을 통한 우수한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사회적기업의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선택과 자원 집중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 및 새로운 시장 개발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자본 시장 육성</a:t>
            </a:r>
          </a:p>
          <a:p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□복제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-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내부 복제를 통한 비즈니스 성장과 외부 복제를 통한 시장성장 및 사회혁신의 확산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소셜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프랜차이징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모색</a:t>
            </a:r>
            <a:r>
              <a:rPr lang="en-US" altLang="ko-KR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성공이 입증된 </a:t>
            </a:r>
            <a:r>
              <a:rPr lang="ko-KR" altLang="en-US" sz="1100" kern="1200" dirty="0" err="1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사회적기업의</a:t>
            </a:r>
            <a:r>
              <a:rPr lang="ko-KR" altLang="en-US" sz="1100" kern="1200" dirty="0" smtClean="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규모 확대와 성장</a:t>
            </a: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79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79275" y="971600"/>
            <a:ext cx="1380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생태계 개념과 이론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 교육과정 최종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Mission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>
              <a:buFont typeface="Arial" charset="0"/>
              <a:buNone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>
              <a:buFont typeface="Arial" charset="0"/>
              <a:buNone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여러분은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매주 수업의 마지막에 이 과정의 최종 미션을 달성하기 위한 세부 과제를 수행하거나 수행을 위한 준비활동을 할 것입니다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pPr>
              <a:buFont typeface="Arial" charset="0"/>
              <a:buNone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여러분의 최종 미션은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자신이 속한 지원조직에 필요한 지원사업 프로젝트를 발굴하여 실행하는 것입니다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pPr>
              <a:buFont typeface="Arial" charset="0"/>
              <a:buNone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 미션의 산출물은 지원사업 프로젝트 실행을 위한 최종과제보고서입니다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pPr>
              <a:buFont typeface="Arial" charset="0"/>
              <a:buNone/>
            </a:pP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산출물은 예를 들어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00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구의 사회적 경제 인식 제고를 위한 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‘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현장 체험 프로그램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’, 00 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지역 사회적 경제 부문의 거래 활성화를 위한 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OOO PJ 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이런 것들이 될 수 있을 것입니다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>
              <a:buFont typeface="Arial" charset="0"/>
              <a:buChar char="•"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>
              <a:buFont typeface="Arial" charset="0"/>
              <a:buNone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09714" y="971600"/>
            <a:ext cx="1319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최종 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Mission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설</a:t>
            </a:r>
            <a:r>
              <a:rPr lang="ko-KR" altLang="en-US" sz="1200" dirty="0">
                <a:latin typeface="서울남산체 M" pitchFamily="18" charset="-127"/>
                <a:ea typeface="서울남산체 M" pitchFamily="18" charset="-127"/>
              </a:rPr>
              <a:t>명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 개념과 이론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생태계의 구성요소는 다음과 같습니다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kern="1200" dirty="0" smtClean="0">
              <a:solidFill>
                <a:schemeClr val="tx1"/>
              </a:solidFill>
              <a:latin typeface="나눔고딕" pitchFamily="50" charset="-127"/>
              <a:ea typeface="나눔고딕" pitchFamily="50" charset="-127"/>
              <a:cs typeface="+mn-cs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100" kern="1200" dirty="0" smtClean="0">
              <a:solidFill>
                <a:schemeClr val="tx1"/>
              </a:solidFill>
              <a:latin typeface="나눔고딕" pitchFamily="50" charset="-127"/>
              <a:ea typeface="나눔고딕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80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79275" y="971600"/>
            <a:ext cx="1380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생태계 개념과 이론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활동가로서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 활성화의 중요성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 별 토론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여러분의 중간지원기관 활동 경험 속에서 왜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생태계의 활성화가 중요한 지 하나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이상의 사례를 들어 이야기해 봅시다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Tip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간단하게 팀원들과 얘기를 나눌 수 있도록 독려한다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81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7975" y="971600"/>
            <a:ext cx="1063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생태계 활성화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6039" y="2710825"/>
            <a:ext cx="460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토론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국내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생태계의 현실과 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국내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생태계의 현실과 과제에 대해 지금부터 팀 별로 토론을 하도록 하겠습니다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82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2672" y="971600"/>
            <a:ext cx="1173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Chapter 2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6039" y="2710825"/>
            <a:ext cx="460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토론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7224945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국내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생태계의 현실과 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 별 토론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각 팀을 구로지역과 동북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4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구의 내용을 학습하는 팀으로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나눈다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 교재의 구로지역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싵태와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동북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4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구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실태의 내용을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팀별로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학습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후 각 지역의 실태와 과제에 대해 토론하도록 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83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0037" y="971600"/>
            <a:ext cx="9989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Activity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설명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6039" y="2710825"/>
            <a:ext cx="460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토론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3418400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구로지역의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생태계의 현실과 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 별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토론 및 작성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구로지역을 토론한 팀은 구로지역의 시사점과 활성화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과제를 작성하도록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84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41183" y="971600"/>
            <a:ext cx="10567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구로지역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토론내용 작성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371" y="2710825"/>
            <a:ext cx="9637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토론 및 작성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577467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국내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생태계의 현실과 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 별 토론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동북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4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구 지역을 토론한 팀은 동북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4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구지역의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시사점과 활성화 과제를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작성하도록 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85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15536" y="97160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동북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4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토론내용 작성 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1163" y="2710825"/>
            <a:ext cx="9701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토론 및 작성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 진단 및 활성화 방안 도출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이제부터는 실제 여러분의 지역의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생태계를 진단하고 활성화 방안을 도출해보도록 하겠습니다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86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17377" y="941983"/>
            <a:ext cx="17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생태계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진단 및 활성화 방안도출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실습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1920136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자치구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공급 생태계 분석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자신의 지역의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공급 생태계를 분석하기 전에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‘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부천지역의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 실태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를 조사한 내용과 그에 따른 과제를 도출한 내용을 확인한다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87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74471" y="971600"/>
            <a:ext cx="13901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Step 1.</a:t>
            </a: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과제도출 샘플 확인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9006876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자치구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공급 생태계 분석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작성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이제 자신이 속한 지역의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 실태 및 과제를 도출한다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Tip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교재에 있는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Worksheet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를 활용하여 작성한다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88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08133" y="901333"/>
            <a:ext cx="13227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Step 2.</a:t>
            </a:r>
          </a:p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생태계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실태 작성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작성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869089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자치구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공급 생태계 분석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작성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작성한 생태계 실태 및 과제도출 내용 중 우선순위 과제를 도출한다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도출한 과제는 최종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Mission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의 지원사업 기획서 작성과 연결될 수 있도록 피드백한다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과제는 강사에게 제출한다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Tip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제출한 학습자들의 과제를 보고 피드백을 반드시 해준다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89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45003" y="971600"/>
            <a:ext cx="12490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Step 3.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우선순위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과제 도출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작성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 교육과정 최종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Mission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수행 절차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*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미션의 수행 절차는 다음과 같습니다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1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단계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: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지원 사업 의제를 설정합니다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  2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단계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: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국내외 유사 사례를 연구합니다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.</a:t>
            </a:r>
          </a:p>
          <a:p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  3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단계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: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지원사업 기획서 작성을 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.(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팀 단위 개별작업 후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팀원들과 공유하여 팀 단위 </a:t>
            </a:r>
            <a:r>
              <a:rPr lang="ko-KR" altLang="en-US" dirty="0" err="1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피드백합니다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.)</a:t>
            </a:r>
          </a:p>
          <a:p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  4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단계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: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최종보고서를 작성합니다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. </a:t>
            </a:r>
          </a:p>
          <a:p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  5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단계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: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최종보고서를 발표합니다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.  </a:t>
            </a:r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향후 실제 현장 사업에 적용하도록 합니다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" pitchFamily="2" charset="2"/>
              </a:rPr>
              <a:t>.</a:t>
            </a: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매주 교육의 마지막 시간에 진행 단계를 확인하도록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할테니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주별로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해야 할 과업을 반드시 수행하도록 합니다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  <a:sym typeface="Wingdings" pitchFamily="2" charset="2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Tip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Mission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과 관련해 질문이나 보충 설명이 필요한 사람이 있는지 확인하여 최종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Mission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에 대해 모두 이해할 수 있도록 합니다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89240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04103" y="971600"/>
            <a:ext cx="13308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최종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Mission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수행 절차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0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최종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Mission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수행을 위한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Action Plan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수립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90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1378" y="1054641"/>
            <a:ext cx="12763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Action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Plan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수립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51413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Action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Plan 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수립 </a:t>
            </a:r>
            <a:r>
              <a:rPr lang="en-US" altLang="ko-KR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4</a:t>
            </a:r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주차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국내외 유사사례연구가 잘 되어가고 있는지 진척도를 확인한다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Tip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시간이 남았을 경우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몇 몇 사람들에게 어떤 사례를 연구하고 있는지 질문하거나 사례연구에 어려운 점이 없는지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사례연구 시 주의해야 할 사항들에 대해</a:t>
            </a:r>
            <a:r>
              <a:rPr lang="ko-KR" altLang="en-US" baseline="0" dirty="0" smtClean="0">
                <a:latin typeface="서울남산체 M" pitchFamily="18" charset="-127"/>
                <a:ea typeface="서울남산체 M" pitchFamily="18" charset="-127"/>
              </a:rPr>
              <a:t> 얘기해준다</a:t>
            </a:r>
            <a:r>
              <a:rPr lang="en-US" altLang="ko-KR" baseline="0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91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81573" y="1846729"/>
            <a:ext cx="47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10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35999" y="971600"/>
            <a:ext cx="1467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4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주차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국내외 유사사례연구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136037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 smtClean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Q&amp;A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질의응답</a:t>
            </a:r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baseline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 배운 내용들 중 궁금한 것이 있다면 질문하도록 합니다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92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11278" y="971600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Q&amp;A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54594" y="2710825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질의응답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수업 마무리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 배운 내용에 대해 간단히 마무리 하고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다음 시간에 대해 안내하도록 한다</a:t>
            </a:r>
          </a:p>
          <a:p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93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3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3307" y="971600"/>
            <a:ext cx="9124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수업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마무리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26114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모듈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5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제목 소개 및 간단한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아이스브레이킹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상호인사 및 학습자 안부 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지난 한 주 잘 지내셨나요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팀원들과도 인사 나누셨나요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pPr lvl="0"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지난 한 주 동안 특별한 일이 있으셨던 분 계신가요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pPr lvl="0">
              <a:defRPr/>
            </a:pP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이름을 외운 학습자가 있다면 그 학습자에게 지난 한 주 어떻게 보냈는지 물어본다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학습자들과 간단히 지난 한 주의 일에 대해서 얘기할 수 있는 시간을 갖는다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.)</a:t>
            </a: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오늘은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지원사업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Action Plan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을</a:t>
            </a:r>
            <a:r>
              <a:rPr lang="en-US" altLang="ko-KR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수립하는 시간을 갖도록 하겠습니다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94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04304" y="971600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모듈 </a:t>
            </a:r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아이스브레이킹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7316884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주제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학습목표 및 학습내용 소개 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운영방식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강의주안점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오늘의 학습목표는 다음과 같습니다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학습목표를 간단하게 소개한다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.)</a:t>
            </a:r>
          </a:p>
          <a:p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그에 따라 오늘 학습내용은 다음과 같습니다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(</a:t>
            </a: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학습내용을 소개한다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.)</a:t>
            </a:r>
          </a:p>
          <a:p>
            <a:endParaRPr lang="en-US" altLang="ko-KR" dirty="0"/>
          </a:p>
          <a:p>
            <a:pPr>
              <a:defRPr/>
            </a:pP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▨ 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Tip.</a:t>
            </a:r>
          </a:p>
          <a:p>
            <a:pPr>
              <a:defRPr/>
            </a:pP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학습목표를 하나하나 다 읽지 말고</a:t>
            </a:r>
            <a:r>
              <a:rPr lang="en-US" altLang="ko-KR" dirty="0">
                <a:latin typeface="서울남산체 M" pitchFamily="18" charset="-127"/>
                <a:ea typeface="서울남산체 M" pitchFamily="18" charset="-127"/>
              </a:rPr>
              <a:t>, </a:t>
            </a:r>
            <a:r>
              <a:rPr lang="ko-KR" altLang="en-US" dirty="0">
                <a:latin typeface="서울남산체 M" pitchFamily="18" charset="-127"/>
                <a:ea typeface="서울남산체 M" pitchFamily="18" charset="-127"/>
              </a:rPr>
              <a:t>요약하여 설명할 수 있도록 한다</a:t>
            </a:r>
            <a:r>
              <a:rPr lang="en-US" altLang="ko-KR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endParaRPr lang="en-US" altLang="ko-KR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95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08740" y="971600"/>
            <a:ext cx="15215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학습목표 및 학습내용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7424678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중간지원기관의 의의와 역할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강의주안점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중간지원기관의 의의와 역할에 대해 알아보겠습니다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96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1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2675" y="971600"/>
            <a:ext cx="1173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Chapter 1 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소개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6108506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발전과 중간지원기관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atinLnBrk="0"/>
            <a:endParaRPr lang="en-US" altLang="ko-KR" sz="11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179388" indent="-179388" latinLnBrk="0">
              <a:buFont typeface="Arial" pitchFamily="34" charset="0"/>
              <a:buChar char="•"/>
            </a:pPr>
            <a:r>
              <a:rPr lang="ko-KR" altLang="en-US" sz="11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경제 초기 단계</a:t>
            </a:r>
            <a:r>
              <a:rPr lang="en-US" altLang="ko-KR" sz="11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sz="11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→ 지역사회 기반 사회적</a:t>
            </a:r>
            <a:r>
              <a:rPr lang="ko-KR" altLang="en-US" sz="1100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경제 부문</a:t>
            </a:r>
            <a:r>
              <a:rPr lang="en-US" altLang="ko-KR" sz="1100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baseline="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en-US" altLang="ko-KR" sz="1100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마을기업</a:t>
            </a:r>
            <a:r>
              <a:rPr lang="en-US" altLang="ko-KR" sz="1100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자활기업</a:t>
            </a:r>
            <a:r>
              <a:rPr lang="en-US" altLang="ko-KR" sz="1100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1100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협동조합 등</a:t>
            </a:r>
            <a:r>
              <a:rPr lang="en-US" altLang="ko-KR" sz="1100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r>
              <a:rPr lang="ko-KR" altLang="en-US" sz="11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의 개발이 중요</a:t>
            </a:r>
            <a:endParaRPr lang="en-US" altLang="ko-KR" sz="11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179388" indent="-179388" latinLnBrk="0">
              <a:buFont typeface="Arial" pitchFamily="34" charset="0"/>
              <a:buChar char="•"/>
            </a:pPr>
            <a:r>
              <a:rPr lang="ko-KR" altLang="en-US" sz="11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기존 및 신규 사회적 기업의 지속가능성 확보를 위한 지역사회 차원의 지원시스템 구축이 필요</a:t>
            </a:r>
            <a:endParaRPr lang="en-US" altLang="ko-KR" sz="11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179388" indent="-179388" latinLnBrk="0">
              <a:buFont typeface="Arial" pitchFamily="34" charset="0"/>
              <a:buChar char="•"/>
            </a:pPr>
            <a:r>
              <a:rPr lang="ko-KR" altLang="en-US" sz="11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지역사회의 </a:t>
            </a:r>
            <a:r>
              <a:rPr lang="ko-KR" altLang="en-US" sz="110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sz="11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지원조직</a:t>
            </a:r>
            <a:r>
              <a:rPr lang="en-US" altLang="ko-KR" sz="11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sz="11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</a:t>
            </a:r>
            <a:r>
              <a:rPr lang="en-US" altLang="ko-KR" sz="11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r>
              <a:rPr lang="ko-KR" altLang="en-US" sz="11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에 대한 관심이 증대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97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4015" y="971600"/>
            <a:ext cx="1451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사회적경제의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발전과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중간지원기관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81610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발전과 중간지원기관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등이 지속 가능한 발전을 하도록 자원개발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정책개발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네트워크구축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개발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 자본의 조성 등의 지원을 하는 조직</a:t>
            </a:r>
          </a:p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지역사회 기반의 의미는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풀뿌리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지역에서 주민 참여와 지역자원에 기반을 두고 사회적 경제를 개발한다는 의미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사회적기업이나</a:t>
            </a:r>
            <a:r>
              <a:rPr lang="ko-KR" altLang="en-US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협동조합은 기업가적 전략을 통해 사회적 목적을 추구하는 사회적 경제조직</a:t>
            </a:r>
            <a:endParaRPr lang="en-US" altLang="ko-KR" b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0" kern="12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◦ 사회적 경제 기업은 </a:t>
            </a:r>
            <a:r>
              <a:rPr lang="ko-KR" altLang="en-US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</a:t>
            </a:r>
            <a:r>
              <a:rPr lang="en-US" altLang="ko-KR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제도</a:t>
            </a:r>
            <a:r>
              <a:rPr lang="en-US" altLang="ko-KR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r>
              <a:rPr lang="ko-KR" altLang="en-US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과 시민사회 이니셔티브</a:t>
            </a:r>
            <a:r>
              <a:rPr lang="en-US" altLang="ko-KR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(initiatives)</a:t>
            </a:r>
            <a:r>
              <a:rPr lang="ko-KR" altLang="en-US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의</a:t>
            </a:r>
            <a:r>
              <a:rPr lang="en-US" altLang="ko-KR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긴장 속에서 시장</a:t>
            </a:r>
            <a:r>
              <a:rPr lang="en-US" altLang="ko-KR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</a:t>
            </a:r>
            <a:r>
              <a:rPr lang="en-US" altLang="ko-KR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시민사회 등에서  다양한 자원을 동원하면서 지속가능성을 획득</a:t>
            </a:r>
            <a:endParaRPr lang="en-US" altLang="ko-KR" b="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◦그래서 민관의 협력적 </a:t>
            </a:r>
            <a:r>
              <a:rPr lang="ko-KR" altLang="en-US" b="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파트너십</a:t>
            </a:r>
            <a:r>
              <a:rPr lang="en-US" altLang="ko-KR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(partnership)</a:t>
            </a:r>
            <a:r>
              <a:rPr lang="ko-KR" altLang="en-US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을 구축하는 것은 발전의 중요한 조건이며</a:t>
            </a:r>
            <a:r>
              <a:rPr lang="en-US" altLang="ko-KR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kumimoji="0" lang="ko-KR" altLang="en-US" b="0" kern="12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</a:t>
            </a:r>
            <a:r>
              <a:rPr kumimoji="0" lang="ko-KR" altLang="en-US" b="0" kern="1200" baseline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경제</a:t>
            </a:r>
            <a:r>
              <a:rPr kumimoji="0" lang="ko-KR" altLang="en-US" b="0" kern="12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지원조직은 </a:t>
            </a:r>
            <a:r>
              <a:rPr lang="ko-KR" altLang="en-US" b="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파트너십이</a:t>
            </a:r>
            <a:r>
              <a:rPr lang="ko-KR" altLang="en-US" b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작동하기 위한 중요한 조건 </a:t>
            </a:r>
            <a:endParaRPr kumimoji="0" lang="en-US" altLang="ko-KR" b="0" kern="12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98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4015" y="971600"/>
            <a:ext cx="1451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err="1" smtClean="0">
                <a:latin typeface="서울남산체 M" pitchFamily="18" charset="-127"/>
                <a:ea typeface="서울남산체 M" pitchFamily="18" charset="-127"/>
              </a:rPr>
              <a:t>사회적경제의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 발전과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중간지원기관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0850" y="611188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932362"/>
            <a:ext cx="5486400" cy="3525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주제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중간지원기관의 다양한 유형들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운영방식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강의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r>
              <a:rPr lang="ko-KR" altLang="en-US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▨ 강의주안점</a:t>
            </a:r>
            <a:endParaRPr lang="en-US" altLang="ko-KR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다양한 영역에서 중간지원기관이 활동하고 있음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이러한 조직들은 대부분 정부의 사업을 위탁 받아 활동하는 경우가 많음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시민사회의 주체적 역량에 기반을 두고 활동하는 경우도 있음 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(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희망제작소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재활용 대안기업연합회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풀뿌리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학교 등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99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720045" y="1846729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분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78669" y="971600"/>
            <a:ext cx="1181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중간지원기관의 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다양한 유형들</a:t>
            </a:r>
            <a:endParaRPr lang="en-US" altLang="ko-KR" sz="12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245" y="2710825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>
                <a:latin typeface="서울남산체 M" pitchFamily="18" charset="-127"/>
                <a:ea typeface="서울남산체 M" pitchFamily="18" charset="-127"/>
              </a:rPr>
              <a:t>강의</a:t>
            </a:r>
            <a:endParaRPr lang="ko-KR" altLang="en-US" sz="1200" dirty="0">
              <a:latin typeface="서울남산체 M" pitchFamily="18" charset="-127"/>
              <a:ea typeface="서울남산체 M" pitchFamily="18" charset="-127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67544" y="1411288"/>
            <a:ext cx="8132440" cy="1369640"/>
          </a:xfrm>
          <a:solidFill>
            <a:schemeClr val="bg1">
              <a:alpha val="50000"/>
            </a:schemeClr>
          </a:solidFill>
        </p:spPr>
        <p:txBody>
          <a:bodyPr>
            <a:normAutofit/>
          </a:bodyPr>
          <a:lstStyle>
            <a:lvl1pPr marL="0" algn="ctr" defTabSz="914400" rtl="0" eaLnBrk="1" latinLnBrk="1" hangingPunct="1">
              <a:defRPr lang="ko-KR" altLang="en-US" sz="4400" b="0" kern="0" cap="none" spc="0" baseline="0" dirty="0">
                <a:ln w="1905"/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  <a:cs typeface="Arial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3319271" y="926322"/>
            <a:ext cx="2478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pc="200" baseline="0" dirty="0" err="1" smtClean="0">
                <a:solidFill>
                  <a:srgbClr val="5B4A42"/>
                </a:solidFill>
                <a:latin typeface="+mj-lt"/>
                <a:ea typeface="서울남산체 B" panose="02020603020101020101" pitchFamily="18" charset="-127"/>
              </a:rPr>
              <a:t>사회적경제전문가교육</a:t>
            </a:r>
            <a:endParaRPr lang="ko-KR" altLang="en-US" b="1" spc="200" baseline="0" dirty="0">
              <a:solidFill>
                <a:srgbClr val="5B4A42"/>
              </a:solidFill>
              <a:latin typeface="+mj-lt"/>
              <a:ea typeface="서울남산체 B" panose="02020603020101020101" pitchFamily="18" charset="-127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179512" y="197867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0" dirty="0" smtClean="0">
                <a:latin typeface="+mj-ea"/>
                <a:ea typeface="+mj-ea"/>
              </a:rPr>
              <a:t>주최</a:t>
            </a:r>
            <a:endParaRPr lang="ko-KR" altLang="en-US" sz="1100" b="0" dirty="0"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64245" y="197867"/>
            <a:ext cx="4411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0" dirty="0" smtClean="0">
                <a:latin typeface="+mj-ea"/>
                <a:ea typeface="+mj-ea"/>
              </a:rPr>
              <a:t>주관</a:t>
            </a:r>
            <a:endParaRPr lang="ko-KR" altLang="en-US" sz="1100" b="0" dirty="0">
              <a:latin typeface="+mj-ea"/>
              <a:ea typeface="+mj-ea"/>
            </a:endParaRP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78" y="208866"/>
            <a:ext cx="936104" cy="24157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285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642922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19872" y="1411288"/>
            <a:ext cx="4919464" cy="706090"/>
          </a:xfrm>
        </p:spPr>
        <p:txBody>
          <a:bodyPr>
            <a:normAutofit/>
          </a:bodyPr>
          <a:lstStyle>
            <a:lvl1pPr marL="363538" indent="-363538">
              <a:buFont typeface="+mj-lt"/>
              <a:buAutoNum type="romanUcPeriod"/>
              <a:defRPr sz="2800">
                <a:solidFill>
                  <a:schemeClr val="tx1"/>
                </a:solidFill>
                <a:latin typeface="서울남산체 EB" panose="02020603020101020101" pitchFamily="18" charset="-127"/>
                <a:ea typeface="서울남산체 E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26277" y="764704"/>
            <a:ext cx="21467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0" cap="none" spc="0" dirty="0" smtClean="0">
                <a:ln w="18415" cmpd="sng">
                  <a:solidFill>
                    <a:srgbClr val="FF3399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rPr>
              <a:t>CONTENTS</a:t>
            </a:r>
            <a:endParaRPr lang="ko-KR" altLang="en-US" sz="3200" b="0" cap="none" spc="0" dirty="0">
              <a:ln w="18415" cmpd="sng">
                <a:solidFill>
                  <a:srgbClr val="FF3399"/>
                </a:solidFill>
                <a:prstDash val="solid"/>
              </a:ln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서울남산체 EB" panose="02020603020101020101" pitchFamily="18" charset="-127"/>
              <a:ea typeface="서울남산체 EB" panose="02020603020101020101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08866"/>
            <a:ext cx="936104" cy="241575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2972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104515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 슬라이드_기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4" name="텍스트 개체 틀 2"/>
          <p:cNvSpPr>
            <a:spLocks noGrp="1"/>
          </p:cNvSpPr>
          <p:nvPr>
            <p:ph idx="1"/>
          </p:nvPr>
        </p:nvSpPr>
        <p:spPr>
          <a:xfrm>
            <a:off x="251520" y="1411287"/>
            <a:ext cx="8640960" cy="4935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  <a:lvl2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2pPr>
            <a:lvl3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3pPr>
            <a:lvl4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4pPr>
            <a:lvl5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1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5" y="-16968"/>
            <a:ext cx="1334019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</p:spTree>
    <p:extLst>
      <p:ext uri="{BB962C8B-B14F-4D97-AF65-F5344CB8AC3E}">
        <p14:creationId xmlns:p14="http://schemas.microsoft.com/office/powerpoint/2010/main" xmlns="" val="191153268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 슬라이드_미색">
    <p:bg>
      <p:bgPr>
        <a:solidFill>
          <a:srgbClr val="FFF9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4" name="텍스트 개체 틀 2"/>
          <p:cNvSpPr>
            <a:spLocks noGrp="1"/>
          </p:cNvSpPr>
          <p:nvPr>
            <p:ph idx="1"/>
          </p:nvPr>
        </p:nvSpPr>
        <p:spPr>
          <a:xfrm>
            <a:off x="251520" y="1411287"/>
            <a:ext cx="8640960" cy="4935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  <a:lvl2pPr marL="45720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2pPr>
            <a:lvl3pPr marL="91440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3pPr>
            <a:lvl4pPr marL="137160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4pPr>
            <a:lvl5pPr marL="182880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0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5" y="-16968"/>
            <a:ext cx="1334019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</p:spTree>
    <p:extLst>
      <p:ext uri="{BB962C8B-B14F-4D97-AF65-F5344CB8AC3E}">
        <p14:creationId xmlns:p14="http://schemas.microsoft.com/office/powerpoint/2010/main" xmlns="" val="403962569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간지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5800" y="1844824"/>
            <a:ext cx="7772400" cy="792088"/>
          </a:xfrm>
          <a:noFill/>
        </p:spPr>
        <p:txBody>
          <a:bodyPr anchor="t"/>
          <a:lstStyle>
            <a:lvl1pPr algn="ctr">
              <a:defRPr sz="4000" b="0" cap="all">
                <a:solidFill>
                  <a:srgbClr val="5B4A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3423291" y="1088122"/>
            <a:ext cx="2297424" cy="646331"/>
          </a:xfrm>
          <a:noFill/>
        </p:spPr>
        <p:txBody>
          <a:bodyPr wrap="none" rtlCol="0">
            <a:spAutoFit/>
          </a:bodyPr>
          <a:lstStyle>
            <a:lvl1pPr algn="ctr">
              <a:defRPr lang="ko-KR" altLang="en-US" sz="36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92D050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defRPr>
            </a:lvl1pPr>
          </a:lstStyle>
          <a:p>
            <a:pPr lvl="0"/>
            <a:r>
              <a:rPr lang="en-US" altLang="ko-KR" dirty="0" smtClean="0"/>
              <a:t>Module 1.</a:t>
            </a:r>
            <a:endParaRPr lang="ko-KR" altLang="en-US" dirty="0" smtClean="0"/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08866"/>
            <a:ext cx="936104" cy="24157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2972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15311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4" y="-16968"/>
            <a:ext cx="1334020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</p:spTree>
    <p:extLst>
      <p:ext uri="{BB962C8B-B14F-4D97-AF65-F5344CB8AC3E}">
        <p14:creationId xmlns:p14="http://schemas.microsoft.com/office/powerpoint/2010/main" xmlns="" val="91057940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1860438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3" name="텍스트 개체 틀 18"/>
          <p:cNvSpPr>
            <a:spLocks noGrp="1"/>
          </p:cNvSpPr>
          <p:nvPr>
            <p:ph type="body" sz="quarter" idx="10"/>
          </p:nvPr>
        </p:nvSpPr>
        <p:spPr>
          <a:xfrm>
            <a:off x="818420" y="260648"/>
            <a:ext cx="8096980" cy="72007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ko-KR" altLang="en-US" sz="3200" b="0" smtClean="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  <a:lvl2pPr>
              <a:defRPr lang="ko-KR" altLang="en-US" smtClean="0"/>
            </a:lvl2pPr>
            <a:lvl3pPr>
              <a:defRPr lang="ko-KR" altLang="en-US" smtClean="0"/>
            </a:lvl3pPr>
            <a:lvl4pPr>
              <a:defRPr lang="ko-KR" altLang="en-US" smtClean="0"/>
            </a:lvl4pPr>
            <a:lvl5pPr>
              <a:defRPr lang="ko-KR" altLang="en-US"/>
            </a:lvl5pPr>
          </a:lstStyle>
          <a:p>
            <a:pPr lvl="0">
              <a:spcBef>
                <a:spcPct val="0"/>
              </a:spcBef>
            </a:pPr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4" y="-16968"/>
            <a:ext cx="1334020" cy="307777"/>
          </a:xfrm>
          <a:noFill/>
        </p:spPr>
        <p:txBody>
          <a:bodyPr wrap="none" rtlCol="0">
            <a:spAutoFit/>
          </a:bodyPr>
          <a:lstStyle>
            <a:lvl1pPr algn="r"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41" r="8772"/>
          <a:stretch/>
        </p:blipFill>
        <p:spPr>
          <a:xfrm>
            <a:off x="1079612" y="1518139"/>
            <a:ext cx="6984776" cy="5031269"/>
          </a:xfrm>
          <a:prstGeom prst="rect">
            <a:avLst/>
          </a:prstGeom>
        </p:spPr>
      </p:pic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7800136" y="1133740"/>
            <a:ext cx="1140288" cy="70609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</a:lstStyle>
          <a:p>
            <a:r>
              <a:rPr lang="ko-KR" altLang="en-US" dirty="0" err="1" smtClean="0"/>
              <a:t>ㅇㅇ분</a:t>
            </a:r>
            <a:endParaRPr lang="ko-KR" altLang="en-US" dirty="0"/>
          </a:p>
        </p:txBody>
      </p:sp>
      <p:pic>
        <p:nvPicPr>
          <p:cNvPr id="8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3145" y="1206252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9832474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끝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2435838" y="995789"/>
            <a:ext cx="42723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6000" b="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rPr>
              <a:t>THANK YOU</a:t>
            </a:r>
            <a:endParaRPr lang="ko-KR" altLang="en-US" sz="6000" b="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서울남산체 EB" panose="02020603020101020101" pitchFamily="18" charset="-127"/>
              <a:ea typeface="서울남산체 EB" panose="02020603020101020101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08866"/>
            <a:ext cx="936104" cy="24157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2972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927734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251520" y="1411287"/>
            <a:ext cx="8640960" cy="4935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247964" y="6520259"/>
            <a:ext cx="6480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6522109"/>
            <a:ext cx="936104" cy="241575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9640" y="6570055"/>
            <a:ext cx="902840" cy="18239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6494944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5525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1" r:id="rId3"/>
    <p:sldLayoutId id="2147483660" r:id="rId4"/>
    <p:sldLayoutId id="2147483651" r:id="rId5"/>
    <p:sldLayoutId id="2147483654" r:id="rId6"/>
    <p:sldLayoutId id="2147483655" r:id="rId7"/>
    <p:sldLayoutId id="2147483666" r:id="rId8"/>
    <p:sldLayoutId id="2147483664" r:id="rId9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3200" b="0" kern="1200">
          <a:solidFill>
            <a:schemeClr val="bg1"/>
          </a:solidFill>
          <a:latin typeface="서울남산체 B" panose="02020603020101020101" pitchFamily="18" charset="-127"/>
          <a:ea typeface="서울남산체 B" panose="02020603020101020101" pitchFamily="18" charset="-127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buFont typeface="Arial" pitchFamily="34" charset="0"/>
        <a:buNone/>
        <a:defRPr sz="24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1pPr>
      <a:lvl2pPr marL="457200" indent="0" algn="l" defTabSz="914400" rtl="0" eaLnBrk="1" latinLnBrk="1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2pPr>
      <a:lvl3pPr marL="914400" indent="0" algn="l" defTabSz="914400" rtl="0" eaLnBrk="1" latinLnBrk="1" hangingPunct="1">
        <a:spcBef>
          <a:spcPct val="20000"/>
        </a:spcBef>
        <a:buFont typeface="Arial" pitchFamily="34" charset="0"/>
        <a:buNone/>
        <a:defRPr sz="18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3pPr>
      <a:lvl4pPr marL="1371600" indent="0" algn="l" defTabSz="914400" rtl="0" eaLnBrk="1" latinLnBrk="1" hangingPunct="1"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4pPr>
      <a:lvl5pPr marL="1828800" indent="0" algn="l" defTabSz="914400" rtl="0" eaLnBrk="1" latinLnBrk="1" hangingPunct="1"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5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9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5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6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5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5" Type="http://schemas.openxmlformats.org/officeDocument/2006/relationships/image" Target="../media/image59.wmf"/><Relationship Id="rId4" Type="http://schemas.openxmlformats.org/officeDocument/2006/relationships/image" Target="../media/image58.wmf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5.xml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6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6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5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2.xml"/><Relationship Id="rId2" Type="http://schemas.openxmlformats.org/officeDocument/2006/relationships/slideLayout" Target="../slideLayouts/slideLayout8.xml"/><Relationship Id="rId1" Type="http://schemas.openxmlformats.org/officeDocument/2006/relationships/video" Target="file:///D:\2013\2013_&#49436;&#50872;&#49884;&#49324;&#54924;&#51201;&#44221;&#51228;&#51204;&#47928;&#44032;&#44368;&#50977;&#44284;&#51221;\&#9733;&#52572;&#51333;&#48372;&#44256;\&#49328;&#52636;&#47932;\V2.0\01.%20&#51473;&#44036;&#51648;&#50896;&#44592;&#44288;%20&#54876;&#46041;&#44032;\01.%20&#44053;&#51032;&#50504;\&#54632;&#44760;&#51068;&#54616;&#45716;&#49464;&#49345;.wmv" TargetMode="External"/><Relationship Id="rId4" Type="http://schemas.openxmlformats.org/officeDocument/2006/relationships/image" Target="../media/image76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3.xml"/><Relationship Id="rId2" Type="http://schemas.openxmlformats.org/officeDocument/2006/relationships/slideLayout" Target="../slideLayouts/slideLayout8.xml"/><Relationship Id="rId1" Type="http://schemas.openxmlformats.org/officeDocument/2006/relationships/video" Target="file:///D:\2013\2013_&#49436;&#50872;&#49884;&#49324;&#54924;&#51201;&#44221;&#51228;&#51204;&#47928;&#44032;&#44368;&#50977;&#44284;&#51221;\&#9733;&#52572;&#51333;&#48372;&#44256;\&#49328;&#52636;&#47932;\V2.0\01.%20&#51473;&#44036;&#51648;&#50896;&#44592;&#44288;%20&#54876;&#46041;&#44032;\01.%20&#44053;&#51032;&#50504;\&#54648;&#51064;&#54648;%20&#54861;&#48372;&#50689;&#49345;.wmv" TargetMode="External"/><Relationship Id="rId4" Type="http://schemas.openxmlformats.org/officeDocument/2006/relationships/image" Target="../media/image77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4.xml"/><Relationship Id="rId2" Type="http://schemas.openxmlformats.org/officeDocument/2006/relationships/slideLayout" Target="../slideLayouts/slideLayout8.xml"/><Relationship Id="rId1" Type="http://schemas.openxmlformats.org/officeDocument/2006/relationships/video" Target="file:///D:\2013\2013_&#49436;&#50872;&#49884;&#49324;&#54924;&#51201;&#44221;&#51228;&#51204;&#47928;&#44032;&#44368;&#50977;&#44284;&#51221;\&#9733;&#52572;&#51333;&#48372;&#44256;\&#49328;&#52636;&#47932;\V2.0\01.%20&#51473;&#44036;&#51648;&#50896;&#44592;&#44288;%20&#54876;&#46041;&#44032;\01.%20&#44053;&#51032;&#50504;\&#54620;&#44397;&#52980;&#54504;&#53552;&#51116;&#49373;&#49468;&#53552;.wmv" TargetMode="External"/><Relationship Id="rId4" Type="http://schemas.openxmlformats.org/officeDocument/2006/relationships/image" Target="../media/image78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hyperlink" Target="&#49324;&#54924;&#51201;&#44221;&#51228;&#44277;&#44277;&#49884;&#51109;&#48708;&#51592;&#45768;&#49828;&#49324;&#47168;.pptx" TargetMode="External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png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6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6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5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6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9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5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5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6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6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6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2.wmf"/><Relationship Id="rId4" Type="http://schemas.openxmlformats.org/officeDocument/2006/relationships/image" Target="../media/image81.wmf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6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6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6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6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6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5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6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6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6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6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6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6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5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6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6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49436;&#53468;&#50689;\Music\%5b&#51020;&#50501;&#51221;&#47532;%5d\Music(A-M)\Claude%20Boiling\Claude%20Bolling%20-%20Cross%20Over%20USA%20(APE)\Claude%20Bolling%20-%20Cross%20Over%20USA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2013\2013_&#49436;&#50872;&#49884;&#49324;&#54924;&#51201;&#44221;&#51228;&#51204;&#47928;&#44032;&#44368;&#50977;&#44284;&#51221;\&#9733;&#52572;&#51333;&#48372;&#44256;\&#49328;&#52636;&#47932;\V2.0\01.%20&#51473;&#44036;&#51648;&#50896;&#44592;&#44288;%20&#54876;&#46041;&#44032;\01.%20&#44053;&#51032;&#50504;\&#51060;&#47336;&#47560;%20-%206%20-%20It%60s%20Your%20Day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&#49324;&#54924;&#51201;&#44221;&#51228;&#44592;&#50629;&#54785;&#49888;.pptx" TargetMode="Externa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hyperlink" Target="http://www.google.co.kr/url?sa=i&amp;rct=j&amp;q=&amp;esrc=s&amp;frm=1&amp;source=images&amp;cd=&amp;cad=rja&amp;docid=NwZn1HkcQAJozM&amp;tbnid=ydNuJsDrnK36sM:&amp;ved=0CAUQjRw&amp;url=http://www.ksif.kr/bbs/tb.php/sub4_1/15098&amp;ei=4ssEU-LBA4rIkAXb7ICoBQ&amp;bvm=bv.61535280,d.dGI&amp;psig=AFQjCNGhn6SBdLFhrzvhgCb4G6uXATb9dg&amp;ust=1392909480926989" TargetMode="External"/><Relationship Id="rId7" Type="http://schemas.openxmlformats.org/officeDocument/2006/relationships/hyperlink" Target="http://www.google.co.kr/url?sa=i&amp;rct=j&amp;q=&amp;esrc=s&amp;frm=1&amp;source=images&amp;cd=&amp;cad=rja&amp;docid=NGbG9h6uTbCgjM&amp;tbnid=2zkCuxIsbeKnTM:&amp;ved=0CAUQjRw&amp;url=http://ubook.guro.go.kr/home/view.php?host=main&amp;site=20130401_161110&amp;ei=IswEU6HoHYfAkgWG04GgCw&amp;bvm=bv.61535280,d.dGI&amp;psig=AFQjCNGhn6SBdLFhrzvhgCb4G6uXATb9dg&amp;ust=1392909480926989" TargetMode="Externa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hyperlink" Target="http://www.google.co.kr/url?sa=i&amp;rct=j&amp;q=&amp;esrc=s&amp;frm=1&amp;source=images&amp;cd=&amp;cad=rja&amp;docid=AL1rDQmcOR9aMM&amp;tbnid=8hIZRptth2D2WM:&amp;ved=0CAUQjRw&amp;url=http://tongblog.sdm.go.kr/1812?viewbar&amp;ei=-8sEU8CfEcnFkQXr-YHgAQ&amp;bvm=bv.61535280,d.dGI&amp;psig=AFQjCNGhn6SBdLFhrzvhgCb4G6uXATb9dg&amp;ust=1392909480926989" TargetMode="External"/><Relationship Id="rId4" Type="http://schemas.openxmlformats.org/officeDocument/2006/relationships/image" Target="../media/image36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kr/url?sa=i&amp;rct=j&amp;q=&amp;esrc=s&amp;frm=1&amp;source=images&amp;cd=&amp;cad=rja&amp;docid=4ULZQkeMEFtu1M&amp;tbnid=tKFlDvDDCskqpM:&amp;ved=0CAUQjRw&amp;url=http://vc1365.tistory.com/199&amp;ei=4s4EU76GIcWklQWK74HABg&amp;bvm=bv.61535280,d.dGI&amp;psig=AFQjCNGhn6SBdLFhrzvhgCb4G6uXATb9dg&amp;ust=1392909480926989" TargetMode="Externa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5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9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5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/>
                </a:solidFill>
              </a:rPr>
              <a:t>중간지원기관 활동가 교육과정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825021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중간지원기관 활동가 이해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"/>
          </p:nvPr>
        </p:nvSpPr>
        <p:spPr>
          <a:xfrm>
            <a:off x="3291853" y="1088122"/>
            <a:ext cx="2560317" cy="646331"/>
          </a:xfrm>
        </p:spPr>
        <p:txBody>
          <a:bodyPr/>
          <a:lstStyle/>
          <a:p>
            <a:r>
              <a:rPr lang="en-US" altLang="ko-KR" dirty="0" smtClean="0"/>
              <a:t>Chapter 2.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중간지원기관의 필요성 및 기능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5" name="Freeform 2"/>
          <p:cNvSpPr>
            <a:spLocks/>
          </p:cNvSpPr>
          <p:nvPr/>
        </p:nvSpPr>
        <p:spPr bwMode="auto">
          <a:xfrm>
            <a:off x="1866900" y="1543050"/>
            <a:ext cx="2706688" cy="1182688"/>
          </a:xfrm>
          <a:custGeom>
            <a:avLst/>
            <a:gdLst/>
            <a:ahLst/>
            <a:cxnLst>
              <a:cxn ang="0">
                <a:pos x="1704" y="0"/>
              </a:cxn>
              <a:cxn ang="0">
                <a:pos x="744" y="0"/>
              </a:cxn>
              <a:cxn ang="0">
                <a:pos x="0" y="744"/>
              </a:cxn>
            </a:cxnLst>
            <a:rect l="0" t="0" r="r" b="b"/>
            <a:pathLst>
              <a:path w="1705" h="745">
                <a:moveTo>
                  <a:pt x="1704" y="0"/>
                </a:moveTo>
                <a:lnTo>
                  <a:pt x="744" y="0"/>
                </a:lnTo>
                <a:lnTo>
                  <a:pt x="0" y="744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ko-KR" altLang="en-US">
              <a:latin typeface="+mn-ea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1866900" y="4476750"/>
            <a:ext cx="2706688" cy="1182688"/>
          </a:xfrm>
          <a:custGeom>
            <a:avLst/>
            <a:gdLst/>
            <a:ahLst/>
            <a:cxnLst>
              <a:cxn ang="0">
                <a:pos x="1704" y="744"/>
              </a:cxn>
              <a:cxn ang="0">
                <a:pos x="744" y="744"/>
              </a:cxn>
              <a:cxn ang="0">
                <a:pos x="0" y="0"/>
              </a:cxn>
            </a:cxnLst>
            <a:rect l="0" t="0" r="r" b="b"/>
            <a:pathLst>
              <a:path w="1705" h="745">
                <a:moveTo>
                  <a:pt x="1704" y="744"/>
                </a:moveTo>
                <a:lnTo>
                  <a:pt x="744" y="744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ko-KR" altLang="en-US">
              <a:latin typeface="+mn-ea"/>
            </a:endParaRPr>
          </a:p>
        </p:txBody>
      </p:sp>
      <p:sp>
        <p:nvSpPr>
          <p:cNvPr id="28" name="Oval 7"/>
          <p:cNvSpPr>
            <a:spLocks noChangeArrowheads="1"/>
          </p:cNvSpPr>
          <p:nvPr/>
        </p:nvSpPr>
        <p:spPr bwMode="auto">
          <a:xfrm>
            <a:off x="215900" y="2178050"/>
            <a:ext cx="2959100" cy="2921000"/>
          </a:xfrm>
          <a:prstGeom prst="ellipse">
            <a:avLst/>
          </a:prstGeom>
          <a:gradFill rotWithShape="0">
            <a:gsLst>
              <a:gs pos="0">
                <a:schemeClr val="bg1">
                  <a:gamma/>
                  <a:shade val="8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86275"/>
                  <a:invGamma/>
                </a:schemeClr>
              </a:gs>
            </a:gsLst>
            <a:lin ang="5400000" scaled="1"/>
          </a:gradFill>
          <a:ln w="12700">
            <a:noFill/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87313" tIns="44450" rIns="87313" bIns="44450" anchor="ctr"/>
          <a:lstStyle/>
          <a:p>
            <a:pPr algn="ctr" defTabSz="825500"/>
            <a:r>
              <a:rPr lang="ko-KR" altLang="en-US" sz="2800" dirty="0" smtClean="0">
                <a:latin typeface="+mn-ea"/>
              </a:rPr>
              <a:t>중간지원기관</a:t>
            </a:r>
            <a:endParaRPr lang="en-US" altLang="ko-KR" sz="2800" dirty="0" smtClean="0">
              <a:latin typeface="+mn-ea"/>
            </a:endParaRPr>
          </a:p>
          <a:p>
            <a:pPr algn="ctr" defTabSz="825500"/>
            <a:r>
              <a:rPr lang="ko-KR" altLang="en-US" sz="2800" dirty="0" smtClean="0">
                <a:latin typeface="+mn-ea"/>
              </a:rPr>
              <a:t>필요성</a:t>
            </a:r>
            <a:endParaRPr lang="en-US" altLang="ko-KR" sz="2800" dirty="0">
              <a:latin typeface="+mn-ea"/>
            </a:endParaRPr>
          </a:p>
        </p:txBody>
      </p:sp>
      <p:sp>
        <p:nvSpPr>
          <p:cNvPr id="32" name="Freeform 14"/>
          <p:cNvSpPr>
            <a:spLocks/>
          </p:cNvSpPr>
          <p:nvPr/>
        </p:nvSpPr>
        <p:spPr bwMode="auto">
          <a:xfrm>
            <a:off x="3124200" y="2933700"/>
            <a:ext cx="1449388" cy="420688"/>
          </a:xfrm>
          <a:custGeom>
            <a:avLst/>
            <a:gdLst/>
            <a:ahLst/>
            <a:cxnLst>
              <a:cxn ang="0">
                <a:pos x="912" y="0"/>
              </a:cxn>
              <a:cxn ang="0">
                <a:pos x="396" y="0"/>
              </a:cxn>
              <a:cxn ang="0">
                <a:pos x="0" y="264"/>
              </a:cxn>
            </a:cxnLst>
            <a:rect l="0" t="0" r="r" b="b"/>
            <a:pathLst>
              <a:path w="913" h="265">
                <a:moveTo>
                  <a:pt x="912" y="0"/>
                </a:moveTo>
                <a:lnTo>
                  <a:pt x="396" y="0"/>
                </a:lnTo>
                <a:lnTo>
                  <a:pt x="0" y="264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ko-KR" altLang="en-US">
              <a:latin typeface="+mn-ea"/>
            </a:endParaRPr>
          </a:p>
        </p:txBody>
      </p:sp>
      <p:sp>
        <p:nvSpPr>
          <p:cNvPr id="33" name="Freeform 15"/>
          <p:cNvSpPr>
            <a:spLocks/>
          </p:cNvSpPr>
          <p:nvPr/>
        </p:nvSpPr>
        <p:spPr bwMode="auto">
          <a:xfrm>
            <a:off x="3124200" y="3867150"/>
            <a:ext cx="1449388" cy="420688"/>
          </a:xfrm>
          <a:custGeom>
            <a:avLst/>
            <a:gdLst/>
            <a:ahLst/>
            <a:cxnLst>
              <a:cxn ang="0">
                <a:pos x="912" y="264"/>
              </a:cxn>
              <a:cxn ang="0">
                <a:pos x="396" y="264"/>
              </a:cxn>
              <a:cxn ang="0">
                <a:pos x="0" y="0"/>
              </a:cxn>
            </a:cxnLst>
            <a:rect l="0" t="0" r="r" b="b"/>
            <a:pathLst>
              <a:path w="913" h="265">
                <a:moveTo>
                  <a:pt x="912" y="264"/>
                </a:moveTo>
                <a:lnTo>
                  <a:pt x="396" y="264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ko-KR" altLang="en-US">
              <a:latin typeface="+mn-ea"/>
            </a:endParaRP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995936" y="1196752"/>
            <a:ext cx="4703564" cy="1237630"/>
          </a:xfrm>
          <a:prstGeom prst="rect">
            <a:avLst/>
          </a:prstGeom>
          <a:solidFill>
            <a:schemeClr val="tx2"/>
          </a:solidFill>
          <a:ln w="12700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89803" dir="2700000" algn="ctr" rotWithShape="0">
              <a:schemeClr val="bg2"/>
            </a:outerShdw>
          </a:effectLst>
        </p:spPr>
        <p:txBody>
          <a:bodyPr wrap="square" lIns="92075" tIns="46038" rIns="92075" bIns="46038" anchor="ctr"/>
          <a:lstStyle/>
          <a:p>
            <a:pPr marL="366713" indent="-285750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dirty="0" smtClean="0">
                <a:solidFill>
                  <a:schemeClr val="bg1"/>
                </a:solidFill>
                <a:latin typeface="+mn-ea"/>
              </a:rPr>
              <a:t>‘</a:t>
            </a:r>
            <a:r>
              <a:rPr lang="ko-KR" altLang="en-US" dirty="0" smtClean="0">
                <a:solidFill>
                  <a:schemeClr val="bg1"/>
                </a:solidFill>
                <a:latin typeface="+mn-ea"/>
              </a:rPr>
              <a:t>행정</a:t>
            </a:r>
            <a:r>
              <a:rPr lang="en-US" altLang="ko-KR" dirty="0" smtClean="0">
                <a:solidFill>
                  <a:schemeClr val="bg1"/>
                </a:solidFill>
                <a:latin typeface="+mn-ea"/>
              </a:rPr>
              <a:t>-</a:t>
            </a:r>
            <a:r>
              <a:rPr lang="ko-KR" altLang="en-US" dirty="0" smtClean="0">
                <a:solidFill>
                  <a:schemeClr val="bg1"/>
                </a:solidFill>
                <a:latin typeface="+mn-ea"/>
              </a:rPr>
              <a:t>주민</a:t>
            </a:r>
            <a:r>
              <a:rPr lang="en-US" altLang="ko-KR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  <a:latin typeface="+mn-ea"/>
              </a:rPr>
              <a:t>또는 당사자</a:t>
            </a:r>
            <a:r>
              <a:rPr lang="en-US" altLang="ko-KR" dirty="0" smtClean="0">
                <a:solidFill>
                  <a:schemeClr val="bg1"/>
                </a:solidFill>
                <a:latin typeface="+mn-ea"/>
              </a:rPr>
              <a:t>)’</a:t>
            </a:r>
            <a:r>
              <a:rPr lang="ko-KR" altLang="en-US" dirty="0" smtClean="0">
                <a:solidFill>
                  <a:schemeClr val="bg1"/>
                </a:solidFill>
                <a:latin typeface="+mn-ea"/>
              </a:rPr>
              <a:t>의 직접적인 연계는 바람직하지 않음</a:t>
            </a:r>
            <a:endParaRPr lang="en-US" altLang="ko-KR" dirty="0" smtClean="0">
              <a:solidFill>
                <a:schemeClr val="bg1"/>
              </a:solidFill>
              <a:latin typeface="+mn-ea"/>
            </a:endParaRPr>
          </a:p>
          <a:p>
            <a:pPr marL="366713" indent="-285750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dirty="0" smtClean="0">
                <a:solidFill>
                  <a:schemeClr val="bg1"/>
                </a:solidFill>
                <a:latin typeface="+mn-ea"/>
              </a:rPr>
              <a:t>주민</a:t>
            </a:r>
            <a:r>
              <a:rPr lang="en-US" altLang="ko-KR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  <a:latin typeface="+mn-ea"/>
              </a:rPr>
              <a:t>또는 당사자</a:t>
            </a:r>
            <a:r>
              <a:rPr lang="en-US" altLang="ko-KR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  <a:latin typeface="+mn-ea"/>
              </a:rPr>
              <a:t>의 정보 접근성 취약</a:t>
            </a:r>
            <a:endParaRPr lang="en-US" altLang="ko-KR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Rectangle 8"/>
          <p:cNvSpPr>
            <a:spLocks noChangeArrowheads="1"/>
          </p:cNvSpPr>
          <p:nvPr/>
        </p:nvSpPr>
        <p:spPr bwMode="auto">
          <a:xfrm>
            <a:off x="3995936" y="2662932"/>
            <a:ext cx="4703564" cy="105410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89803" dir="2700000" algn="ctr" rotWithShape="0">
              <a:schemeClr val="bg2"/>
            </a:outerShdw>
          </a:effectLst>
        </p:spPr>
        <p:txBody>
          <a:bodyPr wrap="square" lIns="92075" tIns="46038" rIns="92075" bIns="46038" anchor="ctr"/>
          <a:lstStyle/>
          <a:p>
            <a:pPr marL="80963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solidFill>
                  <a:schemeClr val="bg1"/>
                </a:solidFill>
                <a:latin typeface="+mn-ea"/>
              </a:rPr>
              <a:t>다양한 사회적 경제 부문 주체 간의 네트워킹과 공공 협업사업의 조직화</a:t>
            </a:r>
            <a:endParaRPr lang="en-US" altLang="ko-KR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3995936" y="3975968"/>
            <a:ext cx="4703564" cy="96520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  <a:outerShdw dist="89803" dir="2700000" algn="ctr" rotWithShape="0">
              <a:schemeClr val="bg2"/>
            </a:outerShdw>
          </a:effectLst>
        </p:spPr>
        <p:txBody>
          <a:bodyPr wrap="square" lIns="92075" tIns="46038" rIns="92075" bIns="46038" anchor="ctr"/>
          <a:lstStyle/>
          <a:p>
            <a:pPr indent="80963"/>
            <a:r>
              <a:rPr lang="ko-KR" altLang="en-US" dirty="0" err="1" smtClean="0">
                <a:solidFill>
                  <a:schemeClr val="bg1"/>
                </a:solidFill>
                <a:latin typeface="+mn-ea"/>
              </a:rPr>
              <a:t>사회적기업가</a:t>
            </a:r>
            <a:r>
              <a:rPr lang="ko-KR" altLang="en-US" dirty="0" smtClean="0">
                <a:solidFill>
                  <a:schemeClr val="bg1"/>
                </a:solidFill>
                <a:latin typeface="+mn-ea"/>
              </a:rPr>
              <a:t> 및 사회적 기업의 역량 개발</a:t>
            </a:r>
            <a:endParaRPr lang="en-US" altLang="ko-KR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3995936" y="5229224"/>
            <a:ext cx="4703564" cy="936625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2700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  <a:outerShdw dist="89803" dir="2700000" algn="ctr" rotWithShape="0">
              <a:schemeClr val="bg2"/>
            </a:outerShdw>
          </a:effectLst>
        </p:spPr>
        <p:txBody>
          <a:bodyPr wrap="square" lIns="92075" tIns="46038" rIns="92075" bIns="46038" anchor="ctr"/>
          <a:lstStyle/>
          <a:p>
            <a:pPr indent="80963"/>
            <a:r>
              <a:rPr lang="ko-KR" altLang="en-US" dirty="0" smtClean="0">
                <a:solidFill>
                  <a:schemeClr val="bg1"/>
                </a:solidFill>
                <a:latin typeface="+mn-ea"/>
              </a:rPr>
              <a:t>지역자원의 개발</a:t>
            </a:r>
            <a:endParaRPr lang="en-US" altLang="ko-KR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59262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중간지원기관의 필요성 및 기능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322138" y="1340768"/>
            <a:ext cx="8642350" cy="93610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solidFill>
                  <a:schemeClr val="tx1"/>
                </a:solidFill>
              </a:rPr>
              <a:t>중간지원기관은 어떤 기능을 하고 있을까</a:t>
            </a:r>
            <a:r>
              <a:rPr lang="en-US" altLang="ko-KR" sz="2400" b="1" dirty="0" smtClean="0">
                <a:solidFill>
                  <a:schemeClr val="tx1"/>
                </a:solidFill>
              </a:rPr>
              <a:t>?</a:t>
            </a:r>
          </a:p>
          <a:p>
            <a:pPr algn="ctr"/>
            <a:r>
              <a:rPr lang="en-US" altLang="ko-KR" sz="2400" b="1" dirty="0" smtClean="0">
                <a:solidFill>
                  <a:schemeClr val="tx1"/>
                </a:solidFill>
              </a:rPr>
              <a:t>&lt;</a:t>
            </a:r>
            <a:r>
              <a:rPr lang="ko-KR" altLang="en-US" sz="2400" b="1" dirty="0" smtClean="0">
                <a:solidFill>
                  <a:schemeClr val="tx1"/>
                </a:solidFill>
              </a:rPr>
              <a:t>서울 사경센터 사례</a:t>
            </a:r>
            <a:r>
              <a:rPr lang="en-US" altLang="ko-KR" sz="2400" b="1" dirty="0" smtClean="0">
                <a:solidFill>
                  <a:schemeClr val="tx1"/>
                </a:solidFill>
              </a:rPr>
              <a:t>&gt;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86835420"/>
              </p:ext>
            </p:extLst>
          </p:nvPr>
        </p:nvGraphicFramePr>
        <p:xfrm>
          <a:off x="394146" y="2551932"/>
          <a:ext cx="8282310" cy="3685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512"/>
                <a:gridCol w="5233798"/>
              </a:tblGrid>
              <a:tr h="307115">
                <a:tc rowSpan="4"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시민사회 협동촉진을 통한 공유자원 확대</a:t>
                      </a:r>
                      <a:endParaRPr lang="ko-KR" altLang="en-US" sz="120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 smtClean="0"/>
                        <a:t>사회적경제</a:t>
                      </a:r>
                      <a:r>
                        <a:rPr lang="ko-KR" altLang="en-US" sz="1200" dirty="0" smtClean="0"/>
                        <a:t> 네트워크 강화</a:t>
                      </a:r>
                      <a:endParaRPr lang="ko-KR" altLang="en-US" sz="1200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07115">
                <a:tc vMerge="1">
                  <a:txBody>
                    <a:bodyPr/>
                    <a:lstStyle/>
                    <a:p>
                      <a:pPr latinLnBrk="1"/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섹터 간 자원 </a:t>
                      </a:r>
                      <a:r>
                        <a:rPr lang="ko-KR" altLang="en-US" sz="1200" dirty="0" err="1" smtClean="0"/>
                        <a:t>공유망</a:t>
                      </a:r>
                      <a:r>
                        <a:rPr lang="ko-KR" altLang="en-US" sz="1200" dirty="0" smtClean="0"/>
                        <a:t> 구축</a:t>
                      </a:r>
                      <a:endParaRPr lang="ko-KR" altLang="en-US" sz="1200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07115">
                <a:tc vMerge="1">
                  <a:txBody>
                    <a:bodyPr/>
                    <a:lstStyle/>
                    <a:p>
                      <a:pPr latinLnBrk="1"/>
                      <a:endParaRPr lang="ko-KR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 smtClean="0"/>
                        <a:t>사회적경제</a:t>
                      </a:r>
                      <a:r>
                        <a:rPr lang="ko-KR" altLang="en-US" sz="1200" dirty="0" smtClean="0"/>
                        <a:t> 허브 운영</a:t>
                      </a:r>
                      <a:endParaRPr lang="ko-KR" altLang="en-US" sz="1200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07115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글로벌 네트워크 구축</a:t>
                      </a:r>
                      <a:endParaRPr lang="ko-KR" altLang="en-US" sz="1200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07115">
                <a:tc rowSpan="4"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 smtClean="0"/>
                        <a:t>지속가능한</a:t>
                      </a:r>
                      <a:r>
                        <a:rPr lang="ko-KR" altLang="en-US" sz="1200" dirty="0" smtClean="0"/>
                        <a:t> 생태계 조성</a:t>
                      </a:r>
                      <a:endParaRPr lang="ko-KR" altLang="en-US" sz="120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 smtClean="0"/>
                        <a:t>사회적경제</a:t>
                      </a:r>
                      <a:r>
                        <a:rPr lang="ko-KR" altLang="en-US" sz="1200" dirty="0" smtClean="0"/>
                        <a:t> 시장조성 지원</a:t>
                      </a:r>
                      <a:endParaRPr lang="ko-KR" altLang="en-US" sz="1200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07115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사회부자 금융 연계 지원</a:t>
                      </a:r>
                      <a:endParaRPr lang="ko-KR" altLang="en-US" sz="1200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07115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맞춤형 경영지원 전략개발</a:t>
                      </a:r>
                      <a:endParaRPr lang="ko-KR" altLang="en-US" sz="1200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07115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 smtClean="0"/>
                        <a:t>소셜</a:t>
                      </a:r>
                      <a:r>
                        <a:rPr lang="ko-KR" altLang="en-US" sz="1200" dirty="0" smtClean="0"/>
                        <a:t> </a:t>
                      </a:r>
                      <a:r>
                        <a:rPr lang="ko-KR" altLang="en-US" sz="1200" dirty="0" err="1" smtClean="0"/>
                        <a:t>프랜타이징</a:t>
                      </a:r>
                      <a:r>
                        <a:rPr lang="ko-KR" altLang="en-US" sz="1200" dirty="0" smtClean="0"/>
                        <a:t> 모델 개발 사업</a:t>
                      </a:r>
                      <a:endParaRPr lang="ko-KR" altLang="en-US" sz="1200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07115"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 smtClean="0"/>
                        <a:t>사회적경제</a:t>
                      </a:r>
                      <a:r>
                        <a:rPr lang="ko-KR" altLang="en-US" sz="1200" dirty="0" smtClean="0"/>
                        <a:t> 주체형성 및 공감대 확산</a:t>
                      </a:r>
                      <a:endParaRPr lang="ko-KR" altLang="en-US" sz="120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 smtClean="0"/>
                        <a:t>사회적경제</a:t>
                      </a:r>
                      <a:r>
                        <a:rPr lang="ko-KR" altLang="en-US" sz="1200" dirty="0" smtClean="0"/>
                        <a:t> 인재 양성</a:t>
                      </a:r>
                      <a:endParaRPr lang="ko-KR" altLang="en-US" sz="1200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07115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시민 홍보</a:t>
                      </a:r>
                      <a:endParaRPr lang="ko-KR" altLang="en-US" sz="1200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07115"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정책개발 및 신뢰도 제고</a:t>
                      </a:r>
                      <a:endParaRPr lang="ko-KR" altLang="en-US" sz="1200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 smtClean="0"/>
                        <a:t>사회적경제</a:t>
                      </a:r>
                      <a:r>
                        <a:rPr lang="ko-KR" altLang="en-US" sz="1200" dirty="0" smtClean="0"/>
                        <a:t> 정책 연구</a:t>
                      </a:r>
                      <a:endParaRPr lang="ko-KR" altLang="en-US" sz="1200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07115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 smtClean="0"/>
                        <a:t>사회적경제의</a:t>
                      </a:r>
                      <a:r>
                        <a:rPr lang="ko-KR" altLang="en-US" sz="1200" dirty="0" smtClean="0"/>
                        <a:t> 지역화 지원</a:t>
                      </a:r>
                      <a:endParaRPr lang="ko-KR" altLang="en-US" sz="1200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645400" y="6237312"/>
            <a:ext cx="1174750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000" dirty="0">
                <a:latin typeface="+mn-ea"/>
                <a:ea typeface="+mn-ea"/>
              </a:rPr>
              <a:t>출처</a:t>
            </a:r>
            <a:r>
              <a:rPr lang="en-US" altLang="ko-KR" sz="1000" dirty="0">
                <a:latin typeface="+mn-ea"/>
                <a:ea typeface="+mn-ea"/>
              </a:rPr>
              <a:t>: </a:t>
            </a:r>
            <a:r>
              <a:rPr lang="ko-KR" altLang="en-US" sz="1000" dirty="0">
                <a:latin typeface="+mn-ea"/>
                <a:ea typeface="+mn-ea"/>
              </a:rPr>
              <a:t>서울사경센터</a:t>
            </a:r>
          </a:p>
        </p:txBody>
      </p:sp>
    </p:spTree>
    <p:extLst>
      <p:ext uri="{BB962C8B-B14F-4D97-AF65-F5344CB8AC3E}">
        <p14:creationId xmlns:p14="http://schemas.microsoft.com/office/powerpoint/2010/main" xmlns="" val="164025503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중간지원기관 지원활동 사례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"/>
          </p:nvPr>
        </p:nvSpPr>
        <p:spPr>
          <a:xfrm>
            <a:off x="3291849" y="1088122"/>
            <a:ext cx="2560317" cy="646331"/>
          </a:xfrm>
        </p:spPr>
        <p:txBody>
          <a:bodyPr/>
          <a:lstStyle/>
          <a:p>
            <a:r>
              <a:rPr lang="en-US" altLang="ko-KR" dirty="0" smtClean="0"/>
              <a:t>Chapter 2.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102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5765889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뉴스 페이퍼 만들기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87524" y="1448780"/>
            <a:ext cx="8568952" cy="4860540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2132856"/>
            <a:ext cx="8229600" cy="9982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ko-KR" altLang="en-US" dirty="0" smtClean="0"/>
              <a:t>팀에서 각 지역의 지원활동사례를 설명할 대표를 선정합니다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9" name="양쪽 모서리가 둥근 사각형 8"/>
          <p:cNvSpPr/>
          <p:nvPr/>
        </p:nvSpPr>
        <p:spPr>
          <a:xfrm>
            <a:off x="287524" y="1412776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1.</a:t>
            </a:r>
            <a:r>
              <a:rPr lang="ko-KR" altLang="en-US" sz="2800" b="1" dirty="0" smtClean="0"/>
              <a:t> 대표 선정</a:t>
            </a:r>
            <a:endParaRPr lang="ko-KR" altLang="en-US" sz="2800" b="1" dirty="0"/>
          </a:p>
        </p:txBody>
      </p:sp>
      <p:sp>
        <p:nvSpPr>
          <p:cNvPr id="11" name="모서리가 접힌 도형 10"/>
          <p:cNvSpPr/>
          <p:nvPr/>
        </p:nvSpPr>
        <p:spPr>
          <a:xfrm>
            <a:off x="432048" y="3501008"/>
            <a:ext cx="1872208" cy="2160240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강동구 사례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12" name="모서리가 접힌 도형 11"/>
          <p:cNvSpPr/>
          <p:nvPr/>
        </p:nvSpPr>
        <p:spPr>
          <a:xfrm>
            <a:off x="2580117" y="3501008"/>
            <a:ext cx="1872208" cy="2160240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관악구 사례</a:t>
            </a:r>
            <a:endParaRPr lang="en-US" altLang="ko-KR" b="1" dirty="0" smtClean="0">
              <a:solidFill>
                <a:schemeClr val="tx1"/>
              </a:solidFill>
            </a:endParaRPr>
          </a:p>
        </p:txBody>
      </p:sp>
      <p:sp>
        <p:nvSpPr>
          <p:cNvPr id="13" name="모서리가 접힌 도형 12"/>
          <p:cNvSpPr/>
          <p:nvPr/>
        </p:nvSpPr>
        <p:spPr>
          <a:xfrm>
            <a:off x="4728186" y="3501008"/>
            <a:ext cx="1872208" cy="2160240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수원시 사례</a:t>
            </a:r>
            <a:endParaRPr lang="en-US" altLang="ko-KR" b="1" dirty="0" smtClean="0">
              <a:solidFill>
                <a:schemeClr val="tx1"/>
              </a:solidFill>
            </a:endParaRPr>
          </a:p>
        </p:txBody>
      </p:sp>
      <p:sp>
        <p:nvSpPr>
          <p:cNvPr id="14" name="모서리가 접힌 도형 13"/>
          <p:cNvSpPr/>
          <p:nvPr/>
        </p:nvSpPr>
        <p:spPr>
          <a:xfrm>
            <a:off x="6876256" y="3501008"/>
            <a:ext cx="1872208" cy="2160240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성북구 사례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51920" y="299695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[</a:t>
            </a:r>
            <a:r>
              <a:rPr lang="ko-KR" altLang="en-US" b="1" dirty="0" smtClean="0"/>
              <a:t>지원활동사례</a:t>
            </a:r>
            <a:r>
              <a:rPr lang="en-US" altLang="ko-KR" b="1" dirty="0" smtClean="0"/>
              <a:t>]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87671112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뉴스 페이퍼 만들기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448780"/>
            <a:ext cx="8568952" cy="4860540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7544" y="2132856"/>
            <a:ext cx="8229600" cy="99824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ko-KR" altLang="en-US" dirty="0" smtClean="0"/>
              <a:t>같은 지역의 지원활동사례를 설명할 대표들이 모여 각 지역의 사례를 함께 </a:t>
            </a:r>
            <a:r>
              <a:rPr lang="ko-KR" altLang="en-US" dirty="0" err="1" smtClean="0"/>
              <a:t>스터디</a:t>
            </a:r>
            <a:r>
              <a:rPr lang="ko-KR" altLang="en-US" dirty="0" smtClean="0"/>
              <a:t> 합니다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87524" y="1412776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2.</a:t>
            </a:r>
            <a:r>
              <a:rPr lang="ko-KR" altLang="en-US" sz="2800" b="1" dirty="0" smtClean="0"/>
              <a:t> 지원사례 </a:t>
            </a:r>
            <a:r>
              <a:rPr lang="en-US" altLang="ko-KR" sz="2800" b="1" dirty="0" smtClean="0"/>
              <a:t>Study</a:t>
            </a:r>
            <a:endParaRPr lang="ko-KR" altLang="en-US" sz="2800" b="1" dirty="0"/>
          </a:p>
        </p:txBody>
      </p:sp>
      <p:sp>
        <p:nvSpPr>
          <p:cNvPr id="13" name="타원 12"/>
          <p:cNvSpPr/>
          <p:nvPr/>
        </p:nvSpPr>
        <p:spPr>
          <a:xfrm>
            <a:off x="683568" y="3356992"/>
            <a:ext cx="1718900" cy="17189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강동구</a:t>
            </a:r>
            <a:endParaRPr lang="en-US" altLang="ko-KR" dirty="0" smtClean="0"/>
          </a:p>
          <a:p>
            <a:pPr algn="ctr"/>
            <a:r>
              <a:rPr lang="ko-KR" altLang="en-US" dirty="0" smtClean="0"/>
              <a:t>사례</a:t>
            </a:r>
            <a:endParaRPr lang="ko-KR" altLang="en-US" dirty="0"/>
          </a:p>
        </p:txBody>
      </p:sp>
      <p:sp>
        <p:nvSpPr>
          <p:cNvPr id="14" name="타원 13"/>
          <p:cNvSpPr/>
          <p:nvPr/>
        </p:nvSpPr>
        <p:spPr>
          <a:xfrm>
            <a:off x="2775817" y="4369775"/>
            <a:ext cx="1718900" cy="17189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관악구</a:t>
            </a:r>
            <a:endParaRPr lang="en-US" altLang="ko-KR" dirty="0" smtClean="0"/>
          </a:p>
          <a:p>
            <a:pPr algn="ctr"/>
            <a:r>
              <a:rPr lang="ko-KR" altLang="en-US" dirty="0" smtClean="0"/>
              <a:t>사례</a:t>
            </a:r>
            <a:endParaRPr lang="ko-KR" altLang="en-US" dirty="0"/>
          </a:p>
        </p:txBody>
      </p:sp>
      <p:sp>
        <p:nvSpPr>
          <p:cNvPr id="15" name="타원 14"/>
          <p:cNvSpPr/>
          <p:nvPr/>
        </p:nvSpPr>
        <p:spPr>
          <a:xfrm>
            <a:off x="4582344" y="3334381"/>
            <a:ext cx="1718900" cy="17189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수원시</a:t>
            </a:r>
            <a:endParaRPr lang="en-US" altLang="ko-KR" dirty="0" smtClean="0"/>
          </a:p>
          <a:p>
            <a:pPr algn="ctr"/>
            <a:r>
              <a:rPr lang="ko-KR" altLang="en-US" dirty="0" smtClean="0"/>
              <a:t>사</a:t>
            </a:r>
            <a:r>
              <a:rPr lang="ko-KR" altLang="en-US" dirty="0"/>
              <a:t>례</a:t>
            </a:r>
          </a:p>
        </p:txBody>
      </p:sp>
      <p:sp>
        <p:nvSpPr>
          <p:cNvPr id="16" name="타원 15"/>
          <p:cNvSpPr/>
          <p:nvPr/>
        </p:nvSpPr>
        <p:spPr>
          <a:xfrm>
            <a:off x="6732240" y="4266814"/>
            <a:ext cx="1718900" cy="17189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성북구 </a:t>
            </a:r>
            <a:endParaRPr lang="en-US" altLang="ko-KR" dirty="0" smtClean="0"/>
          </a:p>
          <a:p>
            <a:pPr algn="ctr"/>
            <a:r>
              <a:rPr lang="ko-KR" altLang="en-US" dirty="0" smtClean="0"/>
              <a:t>사례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970559" y="2564904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40min.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18252995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뉴스 페이퍼 만들기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448780"/>
            <a:ext cx="8568952" cy="4860540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7544" y="2132856"/>
            <a:ext cx="8229600" cy="99824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ko-KR" altLang="en-US" dirty="0" smtClean="0"/>
              <a:t>학습이 끝나면 다시 원래 팀으로 돌아와 팀원들에게 학습한 사례를 설명합니다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87524" y="1412776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</a:t>
            </a:r>
            <a:r>
              <a:rPr lang="en-US" altLang="ko-KR" sz="2800" b="1" dirty="0"/>
              <a:t>3</a:t>
            </a:r>
            <a:r>
              <a:rPr lang="en-US" altLang="ko-KR" sz="2800" b="1" dirty="0" smtClean="0"/>
              <a:t>.</a:t>
            </a:r>
            <a:r>
              <a:rPr lang="ko-KR" altLang="en-US" sz="2800" b="1" dirty="0" smtClean="0"/>
              <a:t> 지원사례 설명</a:t>
            </a:r>
            <a:endParaRPr lang="ko-KR" altLang="en-US" sz="2800" b="1" dirty="0"/>
          </a:p>
        </p:txBody>
      </p:sp>
      <p:pic>
        <p:nvPicPr>
          <p:cNvPr id="10" name="Picture 9" descr="Untitled-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3356992"/>
            <a:ext cx="3822192" cy="2548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2578252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뉴스 페이퍼 만들기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448780"/>
            <a:ext cx="8568952" cy="4860540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7544" y="2132856"/>
            <a:ext cx="8229600" cy="9982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ko-KR" altLang="en-US" dirty="0" smtClean="0"/>
              <a:t>각 지역의 지원사례에 대한 시사점을 팀원들과 함께 정리합니다</a:t>
            </a:r>
            <a:r>
              <a:rPr lang="en-US" altLang="ko-KR" dirty="0" smtClean="0"/>
              <a:t>. </a:t>
            </a:r>
            <a:endParaRPr lang="ko-KR" altLang="en-US" dirty="0" smtClean="0"/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87524" y="1412776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4.</a:t>
            </a:r>
            <a:r>
              <a:rPr lang="ko-KR" altLang="en-US" sz="2800" b="1" dirty="0" smtClean="0"/>
              <a:t> 지원사례 시사점 정리</a:t>
            </a:r>
            <a:endParaRPr lang="ko-KR" altLang="en-US" sz="2800" b="1" dirty="0"/>
          </a:p>
        </p:txBody>
      </p:sp>
      <p:pic>
        <p:nvPicPr>
          <p:cNvPr id="8" name="Picture 9" descr="sf-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3068960"/>
            <a:ext cx="4407408" cy="3133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725393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뉴스 페이퍼 만들기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448780"/>
            <a:ext cx="8568952" cy="4860540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7544" y="2132856"/>
            <a:ext cx="8229600" cy="998248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en-US" altLang="ko-KR" i="1" dirty="0" smtClean="0"/>
              <a:t>01. </a:t>
            </a:r>
            <a:r>
              <a:rPr lang="ko-KR" altLang="en-US" dirty="0" smtClean="0"/>
              <a:t>정리한 시사점을 바탕으로 팀원들과 함께 중간지원기관이 지원할 수 있는 활동을 생각해봅니다</a:t>
            </a:r>
            <a:r>
              <a:rPr lang="en-US" altLang="ko-KR" dirty="0" smtClean="0"/>
              <a:t>.</a:t>
            </a:r>
          </a:p>
          <a:p>
            <a:pPr latinLnBrk="0">
              <a:lnSpc>
                <a:spcPct val="140000"/>
              </a:lnSpc>
            </a:pPr>
            <a:endParaRPr lang="en-US" altLang="ko-KR" dirty="0" smtClean="0"/>
          </a:p>
          <a:p>
            <a:pPr latinLnBrk="0">
              <a:lnSpc>
                <a:spcPct val="140000"/>
              </a:lnSpc>
            </a:pPr>
            <a:r>
              <a:rPr lang="en-US" altLang="ko-KR" i="1" dirty="0" smtClean="0"/>
              <a:t>02. </a:t>
            </a:r>
            <a:r>
              <a:rPr lang="ko-KR" altLang="en-US" dirty="0" smtClean="0"/>
              <a:t>팀원들과 함께 생각한 지원활동 아이디어를 소개하는 신문기사를 작성해 봅시다</a:t>
            </a:r>
            <a:r>
              <a:rPr lang="en-US" altLang="ko-KR" dirty="0" smtClean="0"/>
              <a:t>. </a:t>
            </a:r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87524" y="1412776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5.</a:t>
            </a:r>
            <a:r>
              <a:rPr lang="ko-KR" altLang="en-US" sz="2800" b="1" dirty="0" smtClean="0"/>
              <a:t> 뉴스 페이퍼  만들기</a:t>
            </a:r>
            <a:endParaRPr lang="ko-KR" altLang="en-US" sz="2800" b="1" dirty="0"/>
          </a:p>
        </p:txBody>
      </p:sp>
    </p:spTree>
  </p:cSld>
  <p:clrMapOvr>
    <a:masterClrMapping/>
  </p:clrMapOvr>
  <p:transition>
    <p:fade thruBlk="1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뉴스 페이퍼 만들기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2"/>
          <p:cNvSpPr txBox="1">
            <a:spLocks/>
          </p:cNvSpPr>
          <p:nvPr/>
        </p:nvSpPr>
        <p:spPr>
          <a:xfrm>
            <a:off x="4247964" y="6520259"/>
            <a:ext cx="6480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F2B13C-EE0B-44DC-85D1-2864BFF8F9B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448780"/>
            <a:ext cx="8568952" cy="4860540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7544" y="2132856"/>
            <a:ext cx="8229600" cy="998248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en-US" altLang="ko-KR" i="1" dirty="0" smtClean="0"/>
              <a:t>01. </a:t>
            </a:r>
            <a:r>
              <a:rPr lang="ko-KR" altLang="en-US" dirty="0" smtClean="0"/>
              <a:t>완성된 신문을 팀 대표가 나와서 발표합니다</a:t>
            </a:r>
            <a:r>
              <a:rPr lang="en-US" altLang="ko-KR" dirty="0" smtClean="0"/>
              <a:t>. </a:t>
            </a:r>
          </a:p>
          <a:p>
            <a:pPr latinLnBrk="0">
              <a:lnSpc>
                <a:spcPct val="140000"/>
              </a:lnSpc>
            </a:pPr>
            <a:endParaRPr lang="en-US" altLang="ko-KR" dirty="0" smtClean="0"/>
          </a:p>
          <a:p>
            <a:pPr latinLnBrk="0">
              <a:lnSpc>
                <a:spcPct val="140000"/>
              </a:lnSpc>
            </a:pPr>
            <a:r>
              <a:rPr lang="en-US" altLang="ko-KR" i="1" dirty="0" smtClean="0"/>
              <a:t>02. </a:t>
            </a:r>
            <a:r>
              <a:rPr lang="ko-KR" altLang="en-US" dirty="0" smtClean="0"/>
              <a:t>발표가 끝난 후</a:t>
            </a:r>
            <a:r>
              <a:rPr lang="en-US" altLang="ko-KR" dirty="0" smtClean="0"/>
              <a:t>, </a:t>
            </a:r>
            <a:r>
              <a:rPr lang="ko-KR" altLang="en-US" dirty="0" smtClean="0"/>
              <a:t>모든 신문을 교육장 벽에 부착하여 다른 사람들도 볼 수 있도록 합니다</a:t>
            </a:r>
            <a:r>
              <a:rPr lang="en-US" altLang="ko-KR" dirty="0" smtClean="0"/>
              <a:t>. </a:t>
            </a:r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87524" y="1412776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6.</a:t>
            </a:r>
            <a:r>
              <a:rPr lang="ko-KR" altLang="en-US" sz="2800" b="1" dirty="0" smtClean="0"/>
              <a:t> 발표</a:t>
            </a:r>
            <a:endParaRPr lang="ko-KR" altLang="en-US" sz="2800" b="1" dirty="0"/>
          </a:p>
        </p:txBody>
      </p:sp>
    </p:spTree>
  </p:cSld>
  <p:clrMapOvr>
    <a:masterClrMapping/>
  </p:clrMapOvr>
  <p:transition>
    <p:fade thruBlk="1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최종 </a:t>
            </a:r>
            <a:r>
              <a:rPr lang="en-US" altLang="ko-KR" dirty="0" smtClean="0"/>
              <a:t>Mission </a:t>
            </a:r>
            <a:r>
              <a:rPr lang="ko-KR" altLang="en-US" dirty="0" smtClean="0"/>
              <a:t>수행을 위한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Action Plan </a:t>
            </a:r>
            <a:r>
              <a:rPr lang="ko-KR" altLang="en-US" dirty="0" smtClean="0"/>
              <a:t>수립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109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16253297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660702" y="1803880"/>
            <a:ext cx="1409096" cy="1049056"/>
          </a:xfrm>
          <a:prstGeom prst="rect">
            <a:avLst/>
          </a:prstGeom>
          <a:solidFill>
            <a:schemeClr val="accent2">
              <a:lumMod val="60000"/>
              <a:lumOff val="40000"/>
              <a:alpha val="6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중간지원기관 활동가란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701646" y="1844824"/>
            <a:ext cx="596669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ko-KR" alt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중간지원기관 활동가</a:t>
            </a:r>
            <a:endParaRPr lang="ko-KR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6350" y="3481844"/>
            <a:ext cx="2537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/>
              <a:t>행정기능 </a:t>
            </a:r>
            <a:r>
              <a:rPr lang="ko-KR" altLang="en-US" sz="2800" dirty="0" err="1" smtClean="0"/>
              <a:t>대행자</a:t>
            </a:r>
            <a:endParaRPr lang="ko-KR" altLang="en-US" sz="2800" dirty="0"/>
          </a:p>
        </p:txBody>
      </p:sp>
      <p:pic>
        <p:nvPicPr>
          <p:cNvPr id="11" name="그림 10" descr="n0_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3284984"/>
            <a:ext cx="1008112" cy="100811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148749" y="4509120"/>
            <a:ext cx="29354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/>
              <a:t>민간 의견 수렴창구</a:t>
            </a:r>
            <a:endParaRPr lang="ko-KR" altLang="en-US" sz="2800" dirty="0"/>
          </a:p>
        </p:txBody>
      </p:sp>
      <p:pic>
        <p:nvPicPr>
          <p:cNvPr id="14" name="그림 13" descr="n0_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4293096"/>
            <a:ext cx="1008112" cy="1008112"/>
          </a:xfrm>
          <a:prstGeom prst="rect">
            <a:avLst/>
          </a:prstGeom>
        </p:spPr>
      </p:pic>
      <p:cxnSp>
        <p:nvCxnSpPr>
          <p:cNvPr id="16" name="Shape 15"/>
          <p:cNvCxnSpPr>
            <a:stCxn id="9" idx="2"/>
            <a:endCxn id="10" idx="1"/>
          </p:cNvCxnSpPr>
          <p:nvPr/>
        </p:nvCxnSpPr>
        <p:spPr>
          <a:xfrm rot="16200000" flipH="1">
            <a:off x="2305541" y="2912645"/>
            <a:ext cx="890518" cy="771100"/>
          </a:xfrm>
          <a:prstGeom prst="bentConnector2">
            <a:avLst/>
          </a:prstGeom>
          <a:ln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hape 16"/>
          <p:cNvCxnSpPr>
            <a:stCxn id="9" idx="2"/>
            <a:endCxn id="13" idx="1"/>
          </p:cNvCxnSpPr>
          <p:nvPr/>
        </p:nvCxnSpPr>
        <p:spPr>
          <a:xfrm rot="16200000" flipH="1">
            <a:off x="1798102" y="3420083"/>
            <a:ext cx="1917794" cy="783499"/>
          </a:xfrm>
          <a:prstGeom prst="bentConnector2">
            <a:avLst/>
          </a:prstGeom>
          <a:ln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3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Week 5. Action Plan </a:t>
            </a:r>
            <a:r>
              <a:rPr lang="ko-KR" altLang="en-US" dirty="0" smtClean="0"/>
              <a:t>수립 활동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오각형 4"/>
          <p:cNvSpPr/>
          <p:nvPr/>
        </p:nvSpPr>
        <p:spPr>
          <a:xfrm>
            <a:off x="251520" y="1484784"/>
            <a:ext cx="1764000" cy="864000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지원사업 </a:t>
            </a:r>
            <a:endParaRPr lang="en-US" altLang="ko-KR" sz="1600" dirty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의제설정</a:t>
            </a:r>
          </a:p>
        </p:txBody>
      </p:sp>
      <p:sp>
        <p:nvSpPr>
          <p:cNvPr id="6" name="갈매기형 수장 5"/>
          <p:cNvSpPr/>
          <p:nvPr/>
        </p:nvSpPr>
        <p:spPr>
          <a:xfrm>
            <a:off x="1691680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국내외 유사사례 연구</a:t>
            </a:r>
          </a:p>
        </p:txBody>
      </p:sp>
      <p:sp>
        <p:nvSpPr>
          <p:cNvPr id="7" name="갈매기형 수장 6"/>
          <p:cNvSpPr/>
          <p:nvPr/>
        </p:nvSpPr>
        <p:spPr>
          <a:xfrm>
            <a:off x="3448148" y="1484784"/>
            <a:ext cx="2052000" cy="864000"/>
          </a:xfrm>
          <a:prstGeom prst="chevron">
            <a:avLst/>
          </a:prstGeom>
          <a:solidFill>
            <a:schemeClr val="accent2">
              <a:lumMod val="75000"/>
            </a:schemeClr>
          </a:solidFill>
          <a:ln w="76200">
            <a:solidFill>
              <a:schemeClr val="accent2">
                <a:lumMod val="75000"/>
              </a:schemeClr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지원사업 </a:t>
            </a:r>
            <a:endParaRPr lang="en-US" altLang="ko-KR" sz="1600" dirty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기획서 작성</a:t>
            </a:r>
          </a:p>
        </p:txBody>
      </p:sp>
      <p:sp>
        <p:nvSpPr>
          <p:cNvPr id="8" name="갈매기형 수장 7"/>
          <p:cNvSpPr/>
          <p:nvPr/>
        </p:nvSpPr>
        <p:spPr>
          <a:xfrm>
            <a:off x="5216322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최종보고서 작성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갈매기형 수장 8"/>
          <p:cNvSpPr/>
          <p:nvPr/>
        </p:nvSpPr>
        <p:spPr>
          <a:xfrm>
            <a:off x="6984496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최종보고서 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발표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611560" y="2852936"/>
            <a:ext cx="7920880" cy="324036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824260" y="2924944"/>
            <a:ext cx="18742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3</a:t>
            </a:r>
            <a:r>
              <a:rPr lang="ko-KR" altLang="en-US" sz="1400" b="1" dirty="0" smtClean="0"/>
              <a:t>단계</a:t>
            </a:r>
            <a:r>
              <a:rPr lang="en-US" altLang="ko-KR" sz="1400" b="1" dirty="0" smtClean="0"/>
              <a:t>: </a:t>
            </a:r>
            <a:r>
              <a:rPr lang="ko-KR" altLang="en-US" sz="1400" b="1" dirty="0" smtClean="0"/>
              <a:t>지원사업 기획서</a:t>
            </a:r>
            <a:endParaRPr lang="ko-KR" alt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336015" y="3429000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작성자</a:t>
            </a:r>
            <a:r>
              <a:rPr lang="en-US" altLang="ko-KR" sz="1400" b="1" dirty="0" smtClean="0"/>
              <a:t>:</a:t>
            </a:r>
          </a:p>
          <a:p>
            <a:r>
              <a:rPr lang="ko-KR" altLang="en-US" sz="1400" b="1" dirty="0" smtClean="0"/>
              <a:t>소속지역</a:t>
            </a:r>
            <a:r>
              <a:rPr lang="en-US" altLang="ko-KR" sz="1400" b="1" dirty="0" smtClean="0"/>
              <a:t>:</a:t>
            </a:r>
            <a:endParaRPr lang="ko-KR" altLang="en-US" sz="1400" b="1" dirty="0"/>
          </a:p>
        </p:txBody>
      </p:sp>
      <p:sp>
        <p:nvSpPr>
          <p:cNvPr id="19" name="모서리가 둥근 직사각형 18"/>
          <p:cNvSpPr/>
          <p:nvPr/>
        </p:nvSpPr>
        <p:spPr>
          <a:xfrm rot="867957">
            <a:off x="6816322" y="3026113"/>
            <a:ext cx="1701548" cy="409545"/>
          </a:xfrm>
          <a:prstGeom prst="roundRect">
            <a:avLst>
              <a:gd name="adj" fmla="val 5000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Sample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29627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</p:spPr>
        <p:txBody>
          <a:bodyPr/>
          <a:lstStyle/>
          <a:p>
            <a:r>
              <a:rPr lang="en-US" altLang="ko-KR" dirty="0" smtClean="0"/>
              <a:t>Closing</a:t>
            </a:r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6401" y="1430778"/>
            <a:ext cx="6408712" cy="480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076510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4407564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2"/>
          <p:cNvSpPr>
            <a:spLocks noGrp="1"/>
          </p:cNvSpPr>
          <p:nvPr>
            <p:ph type="body" idx="1"/>
          </p:nvPr>
        </p:nvSpPr>
        <p:spPr>
          <a:xfrm>
            <a:off x="3273413" y="1088122"/>
            <a:ext cx="2597186" cy="646331"/>
          </a:xfrm>
        </p:spPr>
        <p:txBody>
          <a:bodyPr/>
          <a:lstStyle/>
          <a:p>
            <a:pPr lvl="0">
              <a:defRPr/>
            </a:pPr>
            <a:r>
              <a:rPr lang="en-US" altLang="ko-KR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Module </a:t>
            </a:r>
            <a:r>
              <a:rPr lang="en-US" altLang="ko-KR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6.</a:t>
            </a:r>
            <a:endParaRPr lang="ko-KR" altLang="en-US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250825" y="1340768"/>
            <a:ext cx="8642350" cy="2303462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4400" cap="all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서울남산체 EB" panose="02020603020101020101" pitchFamily="18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서울남산체 EB" panose="02020603020101020101" pitchFamily="18" charset="-127"/>
                <a:cs typeface="+mj-cs"/>
              </a:rPr>
              <a:t>사회적경제를</a:t>
            </a:r>
            <a:r>
              <a:rPr kumimoji="0" lang="ko-KR" altLang="en-US" sz="4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서울남산체 EB" panose="02020603020101020101" pitchFamily="18" charset="-127"/>
                <a:cs typeface="+mj-cs"/>
              </a:rPr>
              <a:t> 통한</a:t>
            </a:r>
            <a:endParaRPr kumimoji="0" lang="en-US" altLang="ko-KR" sz="4400" b="0" i="0" u="none" strike="noStrike" kern="1200" cap="all" spc="0" normalizeH="0" baseline="0" noProof="0" dirty="0" smtClean="0">
              <a:ln>
                <a:noFill/>
              </a:ln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서울남산체 EB" panose="02020603020101020101" pitchFamily="18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400" cap="all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서울남산체 EB" panose="02020603020101020101" pitchFamily="18" charset="-127"/>
                <a:cs typeface="+mj-cs"/>
              </a:rPr>
              <a:t>사회책임조달제도</a:t>
            </a:r>
            <a:endParaRPr kumimoji="0" lang="en-US" altLang="ko-KR" sz="4400" b="0" i="0" u="none" strike="noStrike" kern="1200" cap="all" spc="0" normalizeH="0" baseline="0" noProof="0" dirty="0" smtClean="0">
              <a:ln>
                <a:noFill/>
              </a:ln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서울남산체 EB" panose="02020603020101020101" pitchFamily="18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328824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학습목표 및 학습내용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>
          <a:xfrm>
            <a:off x="7608274" y="-16968"/>
            <a:ext cx="649537" cy="307777"/>
          </a:xfrm>
        </p:spPr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도입</a:t>
            </a:r>
            <a:r>
              <a:rPr lang="en-US" altLang="ko-KR" dirty="0" smtClean="0"/>
              <a:t>]</a:t>
            </a:r>
            <a:endParaRPr lang="ko-KR" altLang="en-US" dirty="0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556792"/>
            <a:ext cx="8568952" cy="2088232"/>
          </a:xfrm>
          <a:prstGeom prst="round2SameRect">
            <a:avLst>
              <a:gd name="adj1" fmla="val 9255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4390" y="2132856"/>
            <a:ext cx="8229600" cy="14401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ko-KR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공공조달 및 사회책임조달의 의의 및 특성</a:t>
            </a:r>
            <a:r>
              <a:rPr kumimoji="0" lang="en-US" altLang="ko-KR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, </a:t>
            </a:r>
            <a:r>
              <a:rPr kumimoji="0" lang="ko-KR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관련 제도</a:t>
            </a:r>
            <a:r>
              <a:rPr kumimoji="0" lang="en-US" altLang="ko-KR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, </a:t>
            </a:r>
            <a:r>
              <a:rPr kumimoji="0" lang="ko-KR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작동기제에 대해 설명할 수 있다</a:t>
            </a:r>
            <a:r>
              <a:rPr kumimoji="0" lang="en-US" altLang="ko-KR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ko-KR" altLang="en-US" sz="170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sz="17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부문이 공공시장에 진입한 사례를 학습하고 관련 시사점을 도출할 수 있다</a:t>
            </a:r>
            <a:r>
              <a:rPr lang="en-US" altLang="ko-KR" sz="17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94714" y="1484784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/>
              <a:t>학습목표</a:t>
            </a:r>
            <a:endParaRPr lang="ko-KR" altLang="en-US" sz="2800" b="1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87524" y="3933056"/>
            <a:ext cx="8568952" cy="2088232"/>
          </a:xfrm>
          <a:prstGeom prst="round2SameRect">
            <a:avLst>
              <a:gd name="adj1" fmla="val 9255"/>
              <a:gd name="adj2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64390" y="4653533"/>
            <a:ext cx="8229600" cy="136103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514350" marR="0" lvl="0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ko-KR" alt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공공조달의 개념과 특성</a:t>
            </a:r>
            <a:endParaRPr kumimoji="0" lang="en-US" altLang="ko-KR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  <a:cs typeface="+mn-cs"/>
            </a:endParaRPr>
          </a:p>
          <a:p>
            <a:pPr marL="514350" marR="0" lvl="0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ko-KR" altLang="en-US" sz="26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사회책임조달제도의 의의와 과제</a:t>
            </a:r>
            <a:endParaRPr lang="en-US" altLang="ko-KR" sz="26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514350" marR="0" lvl="0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ko-KR" alt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사회적경제의</a:t>
            </a:r>
            <a:r>
              <a:rPr kumimoji="0" lang="ko-KR" alt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 공공시장 비즈니스 사례</a:t>
            </a:r>
            <a:endParaRPr kumimoji="0" lang="en-US" altLang="ko-KR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  <a:cs typeface="+mn-cs"/>
            </a:endParaRPr>
          </a:p>
        </p:txBody>
      </p:sp>
      <p:sp>
        <p:nvSpPr>
          <p:cNvPr id="10" name="양쪽 모서리가 둥근 사각형 9"/>
          <p:cNvSpPr/>
          <p:nvPr/>
        </p:nvSpPr>
        <p:spPr>
          <a:xfrm>
            <a:off x="294714" y="3861048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/>
              <a:t>학습내용</a:t>
            </a:r>
            <a:endParaRPr lang="ko-KR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104929519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tistory-Fotolia_9747389_Subscription_XL.jpg"/>
          <p:cNvPicPr>
            <a:picLocks noChangeAspect="1"/>
          </p:cNvPicPr>
          <p:nvPr/>
        </p:nvPicPr>
        <p:blipFill>
          <a:blip r:embed="rId3" cstate="print"/>
          <a:srcRect l="8105" t="9423" r="7090" b="10483"/>
          <a:stretch>
            <a:fillRect/>
          </a:stretch>
        </p:blipFill>
        <p:spPr>
          <a:xfrm>
            <a:off x="396131" y="1988840"/>
            <a:ext cx="2592288" cy="244827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체크해봅시다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250825" y="1475492"/>
            <a:ext cx="86423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ko-KR" altLang="en-US" sz="2000" b="1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여러분은 공공시장에 진입하려는 </a:t>
            </a:r>
            <a:r>
              <a:rPr lang="ko-KR" altLang="en-US" sz="2000" b="1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사회적기업가에게</a:t>
            </a:r>
            <a:r>
              <a:rPr lang="ko-KR" altLang="en-US" sz="2000" b="1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어떤 지원을 해 줄 수 있습니까</a:t>
            </a:r>
            <a:r>
              <a:rPr lang="en-US" altLang="ko-KR" sz="2000" b="1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ko-KR" altLang="en-US" sz="2000" b="1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아래의 체크리스트 항목을 읽고 자신의 현재 상태를 체크해주세요</a:t>
            </a:r>
            <a:r>
              <a:rPr lang="en-US" altLang="ko-KR" sz="2000" b="1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2483768" y="2708920"/>
          <a:ext cx="6048672" cy="33160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4536"/>
                <a:gridCol w="648072"/>
                <a:gridCol w="576064"/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</a:rPr>
                        <a:t>항목</a:t>
                      </a:r>
                      <a:endParaRPr lang="ko-KR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chemeClr val="bg1"/>
                          </a:solidFill>
                        </a:rPr>
                        <a:t>Yes</a:t>
                      </a:r>
                      <a:endParaRPr lang="ko-KR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chemeClr val="bg1"/>
                          </a:solidFill>
                        </a:rPr>
                        <a:t>No</a:t>
                      </a:r>
                      <a:endParaRPr lang="ko-KR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086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1. </a:t>
                      </a:r>
                      <a:r>
                        <a:rPr lang="ko-KR" altLang="en-US" sz="1600" dirty="0" smtClean="0"/>
                        <a:t>나는 공공조달 제도가 어떻게 작동하는지 알고 있다</a:t>
                      </a:r>
                      <a:r>
                        <a:rPr lang="en-US" altLang="ko-KR" sz="1600" dirty="0" smtClean="0"/>
                        <a:t>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3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2. </a:t>
                      </a:r>
                      <a:r>
                        <a:rPr lang="ko-KR" altLang="en-US" sz="1600" dirty="0" smtClean="0"/>
                        <a:t>나는 이용자가 공공시장에 대해 문의했을 때</a:t>
                      </a:r>
                      <a:r>
                        <a:rPr lang="en-US" altLang="ko-KR" sz="1600" dirty="0" smtClean="0"/>
                        <a:t>, </a:t>
                      </a:r>
                      <a:r>
                        <a:rPr lang="ko-KR" altLang="en-US" sz="1600" dirty="0" smtClean="0"/>
                        <a:t>관련 정보를 제공할 수 있다</a:t>
                      </a:r>
                      <a:r>
                        <a:rPr lang="en-US" altLang="ko-KR" sz="1600" dirty="0" smtClean="0"/>
                        <a:t>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4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3. </a:t>
                      </a:r>
                      <a:r>
                        <a:rPr lang="ko-KR" altLang="en-US" sz="1600" dirty="0" smtClean="0"/>
                        <a:t>우리조직은 사회적 경제 부문의 공공시장 진입을 위한 지원 서비스를 보유하고 있다</a:t>
                      </a:r>
                      <a:r>
                        <a:rPr lang="en-US" altLang="ko-KR" sz="1600" dirty="0" smtClean="0"/>
                        <a:t>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607"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600" dirty="0" smtClean="0"/>
                        <a:t>4. </a:t>
                      </a:r>
                      <a:r>
                        <a:rPr lang="ko-KR" altLang="en-US" sz="1600" dirty="0" smtClean="0"/>
                        <a:t>나는 공공시장에서 어떤 시장기회가 있는지 알고 있다</a:t>
                      </a:r>
                      <a:r>
                        <a:rPr lang="en-US" altLang="ko-KR" sz="1600" dirty="0" smtClean="0"/>
                        <a:t>.</a:t>
                      </a:r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840108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공공조달의 개념과 특성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"/>
          </p:nvPr>
        </p:nvSpPr>
        <p:spPr>
          <a:xfrm>
            <a:off x="3291850" y="1088122"/>
            <a:ext cx="2560316" cy="646331"/>
          </a:xfrm>
        </p:spPr>
        <p:txBody>
          <a:bodyPr/>
          <a:lstStyle/>
          <a:p>
            <a:r>
              <a:rPr lang="en-US" altLang="ko-KR" dirty="0" smtClean="0"/>
              <a:t>Chapter 1.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116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5766893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공공조달 제도의 의미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18" descr="나라장터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196752"/>
            <a:ext cx="6815876" cy="4896544"/>
          </a:xfrm>
          <a:prstGeom prst="rect">
            <a:avLst/>
          </a:prstGeom>
          <a:ln w="952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19"/>
          <p:cNvSpPr txBox="1">
            <a:spLocks noChangeArrowheads="1"/>
          </p:cNvSpPr>
          <p:nvPr/>
        </p:nvSpPr>
        <p:spPr bwMode="auto">
          <a:xfrm>
            <a:off x="2843808" y="6084004"/>
            <a:ext cx="33123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latin typeface="+mn-ea"/>
              </a:rPr>
              <a:t>&lt;</a:t>
            </a:r>
            <a:r>
              <a:rPr lang="ko-KR" altLang="en-US" b="1" dirty="0" smtClean="0">
                <a:solidFill>
                  <a:schemeClr val="tx1"/>
                </a:solidFill>
                <a:latin typeface="+mn-ea"/>
              </a:rPr>
              <a:t>나라장터 </a:t>
            </a:r>
            <a:r>
              <a:rPr lang="ko-KR" altLang="en-US" b="1" dirty="0">
                <a:solidFill>
                  <a:schemeClr val="tx1"/>
                </a:solidFill>
                <a:latin typeface="+mn-ea"/>
              </a:rPr>
              <a:t>홈페이지</a:t>
            </a:r>
            <a:r>
              <a:rPr lang="en-US" altLang="ko-KR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b="1" dirty="0">
              <a:latin typeface="+mn-ea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50825" y="2708920"/>
            <a:ext cx="8642350" cy="720080"/>
          </a:xfrm>
          <a:prstGeom prst="rect">
            <a:avLst/>
          </a:prstGeom>
          <a:solidFill>
            <a:srgbClr val="000000">
              <a:alpha val="54118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</a:rPr>
              <a:t>행정주체가 필요로 하는 물품</a:t>
            </a:r>
            <a:r>
              <a:rPr lang="en-US" altLang="ko-KR" sz="2000" dirty="0" smtClean="0">
                <a:solidFill>
                  <a:schemeClr val="bg1"/>
                </a:solidFill>
              </a:rPr>
              <a:t>, </a:t>
            </a:r>
            <a:r>
              <a:rPr lang="ko-KR" altLang="en-US" sz="2000" dirty="0" smtClean="0">
                <a:solidFill>
                  <a:schemeClr val="bg1"/>
                </a:solidFill>
              </a:rPr>
              <a:t>공사</a:t>
            </a:r>
            <a:r>
              <a:rPr lang="en-US" altLang="ko-KR" sz="2000" dirty="0" smtClean="0">
                <a:solidFill>
                  <a:schemeClr val="bg1"/>
                </a:solidFill>
              </a:rPr>
              <a:t>, </a:t>
            </a:r>
            <a:r>
              <a:rPr lang="ko-KR" altLang="en-US" sz="2000" dirty="0" smtClean="0">
                <a:solidFill>
                  <a:schemeClr val="bg1"/>
                </a:solidFill>
              </a:rPr>
              <a:t>서비스 등을 조달하는 과정에서 체결되는 계약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50825" y="3717032"/>
            <a:ext cx="8642350" cy="720080"/>
          </a:xfrm>
          <a:prstGeom prst="rect">
            <a:avLst/>
          </a:prstGeom>
          <a:solidFill>
            <a:srgbClr val="000000">
              <a:alpha val="54118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</a:rPr>
              <a:t>국가계약법</a:t>
            </a:r>
            <a:r>
              <a:rPr lang="en-US" altLang="ko-KR" sz="2000" dirty="0" smtClean="0">
                <a:solidFill>
                  <a:schemeClr val="bg1"/>
                </a:solidFill>
              </a:rPr>
              <a:t>(</a:t>
            </a:r>
            <a:r>
              <a:rPr lang="ko-KR" altLang="en-US" sz="2000" dirty="0" smtClean="0">
                <a:solidFill>
                  <a:schemeClr val="bg1"/>
                </a:solidFill>
              </a:rPr>
              <a:t>국가를 당사자로 하는 계약에 관한 법률</a:t>
            </a:r>
            <a:r>
              <a:rPr lang="en-US" altLang="ko-KR" sz="2000" dirty="0" smtClean="0">
                <a:solidFill>
                  <a:schemeClr val="bg1"/>
                </a:solidFill>
              </a:rPr>
              <a:t>)</a:t>
            </a:r>
            <a:r>
              <a:rPr lang="ko-KR" altLang="en-US" sz="2000" dirty="0" smtClean="0">
                <a:solidFill>
                  <a:schemeClr val="bg1"/>
                </a:solidFill>
              </a:rPr>
              <a:t>에 따름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501900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직선 화살표 연결선 48"/>
          <p:cNvCxnSpPr/>
          <p:nvPr/>
        </p:nvCxnSpPr>
        <p:spPr>
          <a:xfrm>
            <a:off x="3059832" y="5085184"/>
            <a:ext cx="3024336" cy="0"/>
          </a:xfrm>
          <a:prstGeom prst="straightConnector1">
            <a:avLst/>
          </a:prstGeom>
          <a:ln w="762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공공조달 제도의 의미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118</a:t>
            </a:fld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755576" y="5435932"/>
            <a:ext cx="1983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/>
              <a:t>정부 혹은 공공기관</a:t>
            </a:r>
            <a:endParaRPr lang="ko-KR" altLang="en-US" b="1" dirty="0"/>
          </a:p>
        </p:txBody>
      </p:sp>
      <p:pic>
        <p:nvPicPr>
          <p:cNvPr id="1039" name="Picture 15" descr="C:\Users\서태영\AppData\Local\Microsoft\Windows\Temporary Internet Files\Content.IE5\DD2XAFG7\MC90035174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5157192"/>
            <a:ext cx="936104" cy="765055"/>
          </a:xfrm>
          <a:prstGeom prst="rect">
            <a:avLst/>
          </a:prstGeom>
          <a:noFill/>
        </p:spPr>
      </p:pic>
      <p:grpSp>
        <p:nvGrpSpPr>
          <p:cNvPr id="60" name="그룹 59"/>
          <p:cNvGrpSpPr/>
          <p:nvPr/>
        </p:nvGrpSpPr>
        <p:grpSpPr>
          <a:xfrm>
            <a:off x="6156177" y="4014409"/>
            <a:ext cx="2664296" cy="1358807"/>
            <a:chOff x="6299497" y="3050376"/>
            <a:chExt cx="2520975" cy="1017351"/>
          </a:xfrm>
        </p:grpSpPr>
        <p:pic>
          <p:nvPicPr>
            <p:cNvPr id="1042" name="Picture 18" descr="C:\Users\서태영\AppData\Local\Microsoft\Windows\Temporary Internet Files\Content.IE5\ELQPS53O\MC900089260[1]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99497" y="3050377"/>
              <a:ext cx="1178381" cy="1008112"/>
            </a:xfrm>
            <a:prstGeom prst="rect">
              <a:avLst/>
            </a:prstGeom>
            <a:noFill/>
          </p:spPr>
        </p:pic>
        <p:pic>
          <p:nvPicPr>
            <p:cNvPr id="1045" name="Picture 21" descr="C:\Users\서태영\AppData\Local\Microsoft\Windows\Temporary Internet Files\Content.IE5\SO7D66MF\MC900089248[1].wm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357893" y="3050376"/>
              <a:ext cx="1462579" cy="1017351"/>
            </a:xfrm>
            <a:prstGeom prst="rect">
              <a:avLst/>
            </a:prstGeom>
            <a:noFill/>
          </p:spPr>
        </p:pic>
      </p:grpSp>
      <p:pic>
        <p:nvPicPr>
          <p:cNvPr id="1047" name="Picture 23" descr="C:\Users\서태영\AppData\Local\Microsoft\Windows\Temporary Internet Files\Content.IE5\ELQPS53O\MC900434813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3347700"/>
            <a:ext cx="2304256" cy="2304256"/>
          </a:xfrm>
          <a:prstGeom prst="rect">
            <a:avLst/>
          </a:prstGeom>
          <a:noFill/>
        </p:spPr>
      </p:pic>
      <p:sp>
        <p:nvSpPr>
          <p:cNvPr id="48" name="TextBox 47"/>
          <p:cNvSpPr txBox="1"/>
          <p:nvPr/>
        </p:nvSpPr>
        <p:spPr>
          <a:xfrm>
            <a:off x="7236296" y="5363924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/>
              <a:t>민간</a:t>
            </a:r>
            <a:endParaRPr lang="ko-KR" altLang="en-US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5004048" y="5490199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/>
              <a:t>세금</a:t>
            </a:r>
            <a:endParaRPr lang="ko-KR" altLang="en-US" b="1" dirty="0"/>
          </a:p>
        </p:txBody>
      </p:sp>
      <p:sp>
        <p:nvSpPr>
          <p:cNvPr id="58" name="직사각형 57"/>
          <p:cNvSpPr/>
          <p:nvPr/>
        </p:nvSpPr>
        <p:spPr>
          <a:xfrm>
            <a:off x="467544" y="3212976"/>
            <a:ext cx="2304256" cy="43204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smtClean="0"/>
              <a:t>공공활동 수행</a:t>
            </a:r>
            <a:endParaRPr lang="ko-KR" altLang="en-US" sz="2000" b="1"/>
          </a:p>
        </p:txBody>
      </p:sp>
      <p:sp>
        <p:nvSpPr>
          <p:cNvPr id="59" name="직사각형 58"/>
          <p:cNvSpPr/>
          <p:nvPr/>
        </p:nvSpPr>
        <p:spPr>
          <a:xfrm>
            <a:off x="6228184" y="3212976"/>
            <a:ext cx="2304256" cy="43204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/>
              <a:t>공공재 제공</a:t>
            </a:r>
            <a:endParaRPr lang="ko-KR" altLang="en-US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50825" y="1661899"/>
            <a:ext cx="86423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lang="ko-KR" altLang="en-US" sz="2800" b="1" dirty="0" smtClean="0"/>
              <a:t>정부 또는 공공기관들이 </a:t>
            </a:r>
            <a:r>
              <a:rPr lang="ko-KR" altLang="en-US" sz="3200" b="1" dirty="0" smtClean="0">
                <a:solidFill>
                  <a:srgbClr val="0070C0"/>
                </a:solidFill>
              </a:rPr>
              <a:t>공공활동의 수행</a:t>
            </a:r>
            <a:r>
              <a:rPr lang="ko-KR" altLang="en-US" sz="2800" b="1" dirty="0" smtClean="0"/>
              <a:t>을 위해 </a:t>
            </a:r>
            <a:endParaRPr lang="en-US" altLang="ko-KR" sz="2800" b="1" dirty="0" smtClean="0"/>
          </a:p>
          <a:p>
            <a:pPr algn="ctr" latinLnBrk="0"/>
            <a:r>
              <a:rPr lang="ko-KR" altLang="en-US" sz="2800" b="1" dirty="0" smtClean="0"/>
              <a:t>필요한 </a:t>
            </a:r>
            <a:r>
              <a:rPr lang="ko-KR" altLang="en-US" sz="3200" b="1" dirty="0" smtClean="0">
                <a:solidFill>
                  <a:srgbClr val="0070C0"/>
                </a:solidFill>
              </a:rPr>
              <a:t>공공재를 구매하는 과정과 행위</a:t>
            </a:r>
            <a:endParaRPr lang="ko-KR" altLang="en-US" sz="2800" b="1" dirty="0"/>
          </a:p>
        </p:txBody>
      </p:sp>
      <p:cxnSp>
        <p:nvCxnSpPr>
          <p:cNvPr id="22" name="직선 화살표 연결선 21"/>
          <p:cNvCxnSpPr/>
          <p:nvPr/>
        </p:nvCxnSpPr>
        <p:spPr>
          <a:xfrm flipH="1" flipV="1">
            <a:off x="2987824" y="4653136"/>
            <a:ext cx="3161456" cy="2964"/>
          </a:xfrm>
          <a:prstGeom prst="straightConnector1">
            <a:avLst/>
          </a:prstGeom>
          <a:ln w="762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모서리가 둥근 직사각형 22"/>
          <p:cNvSpPr/>
          <p:nvPr/>
        </p:nvSpPr>
        <p:spPr>
          <a:xfrm>
            <a:off x="2915816" y="4005064"/>
            <a:ext cx="100811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물품</a:t>
            </a:r>
            <a:endParaRPr lang="ko-KR" altLang="en-US" dirty="0"/>
          </a:p>
        </p:txBody>
      </p:sp>
      <p:sp>
        <p:nvSpPr>
          <p:cNvPr id="24" name="모서리가 둥근 직사각형 23"/>
          <p:cNvSpPr/>
          <p:nvPr/>
        </p:nvSpPr>
        <p:spPr>
          <a:xfrm>
            <a:off x="3995936" y="4005064"/>
            <a:ext cx="100811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서비스</a:t>
            </a:r>
            <a:endParaRPr lang="ko-KR" altLang="en-US" dirty="0"/>
          </a:p>
        </p:txBody>
      </p:sp>
      <p:sp>
        <p:nvSpPr>
          <p:cNvPr id="25" name="모서리가 둥근 직사각형 24"/>
          <p:cNvSpPr/>
          <p:nvPr/>
        </p:nvSpPr>
        <p:spPr>
          <a:xfrm>
            <a:off x="5076056" y="4005064"/>
            <a:ext cx="100811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공사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718634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공공조달 제도의 특성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50825" y="1340768"/>
            <a:ext cx="8642350" cy="792088"/>
          </a:xfrm>
          <a:prstGeom prst="rect">
            <a:avLst/>
          </a:prstGeom>
          <a:solidFill>
            <a:srgbClr val="E6B9B8">
              <a:alpha val="65098"/>
            </a:srgb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ko-KR" altLang="en-US" sz="2800" b="1" dirty="0" smtClean="0"/>
              <a:t>일반시장과 공공조달 시장의 차이점은</a:t>
            </a:r>
            <a:r>
              <a:rPr lang="en-US" altLang="ko-KR" sz="2800" b="1" dirty="0" smtClean="0"/>
              <a:t>?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11560" y="3140968"/>
            <a:ext cx="3744416" cy="28803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180975" indent="-180975" latinLnBrk="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ko-KR" altLang="en-US" sz="2400" dirty="0" smtClean="0"/>
              <a:t>다수의 공급자와 다수의 수요자가 존재함</a:t>
            </a:r>
            <a:r>
              <a:rPr lang="en-US" altLang="ko-KR" sz="2400" dirty="0" smtClean="0"/>
              <a:t>.</a:t>
            </a:r>
          </a:p>
          <a:p>
            <a:pPr marL="180975" indent="-180975" latinLnBrk="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ko-KR" altLang="en-US" sz="2400" dirty="0" smtClean="0"/>
              <a:t>그 안에서 경쟁과 선택</a:t>
            </a:r>
            <a:r>
              <a:rPr lang="en-US" altLang="ko-KR" sz="2400" dirty="0" smtClean="0"/>
              <a:t>, </a:t>
            </a:r>
            <a:r>
              <a:rPr lang="ko-KR" altLang="en-US" sz="2400" dirty="0" smtClean="0"/>
              <a:t>거래가 이루어짐</a:t>
            </a:r>
            <a:r>
              <a:rPr lang="en-US" altLang="ko-KR" sz="2400" dirty="0" smtClean="0"/>
              <a:t>.</a:t>
            </a:r>
          </a:p>
        </p:txBody>
      </p:sp>
      <p:sp>
        <p:nvSpPr>
          <p:cNvPr id="13" name="양쪽 모서리가 둥근 사각형 12"/>
          <p:cNvSpPr/>
          <p:nvPr/>
        </p:nvSpPr>
        <p:spPr>
          <a:xfrm rot="10800000">
            <a:off x="611560" y="2492896"/>
            <a:ext cx="3744416" cy="720080"/>
          </a:xfrm>
          <a:prstGeom prst="round2SameRect">
            <a:avLst>
              <a:gd name="adj1" fmla="val 0"/>
              <a:gd name="adj2" fmla="val 5000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4788024" y="3140968"/>
            <a:ext cx="3744416" cy="28803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975" indent="-180975" latinLnBrk="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ko-KR" altLang="en-US" sz="2400" dirty="0" smtClean="0"/>
              <a:t>다수의 공급자가 존재할 수 있지만</a:t>
            </a:r>
            <a:r>
              <a:rPr lang="en-US" altLang="ko-KR" sz="2400" dirty="0" smtClean="0"/>
              <a:t>, </a:t>
            </a:r>
            <a:r>
              <a:rPr lang="ko-KR" altLang="en-US" sz="2400" dirty="0" smtClean="0"/>
              <a:t>수요자는 독점적임</a:t>
            </a:r>
            <a:r>
              <a:rPr lang="en-US" altLang="ko-KR" sz="2400" dirty="0" smtClean="0"/>
              <a:t>.</a:t>
            </a:r>
          </a:p>
          <a:p>
            <a:pPr marL="180975" indent="-180975" latinLnBrk="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altLang="ko-KR" sz="2400" dirty="0" smtClean="0"/>
              <a:t>‘</a:t>
            </a:r>
            <a:r>
              <a:rPr lang="ko-KR" altLang="en-US" sz="2400" dirty="0" smtClean="0"/>
              <a:t>수요독점시장</a:t>
            </a:r>
            <a:r>
              <a:rPr lang="en-US" altLang="ko-KR" sz="2400" dirty="0" smtClean="0"/>
              <a:t>’</a:t>
            </a:r>
            <a:r>
              <a:rPr lang="ko-KR" altLang="en-US" sz="2400" dirty="0" smtClean="0"/>
              <a:t>이라고 부름</a:t>
            </a:r>
            <a:r>
              <a:rPr lang="en-US" altLang="ko-KR" sz="2400" dirty="0" smtClean="0"/>
              <a:t>.</a:t>
            </a:r>
          </a:p>
        </p:txBody>
      </p:sp>
      <p:sp>
        <p:nvSpPr>
          <p:cNvPr id="15" name="양쪽 모서리가 둥근 사각형 14"/>
          <p:cNvSpPr/>
          <p:nvPr/>
        </p:nvSpPr>
        <p:spPr>
          <a:xfrm rot="10800000">
            <a:off x="4788024" y="2492896"/>
            <a:ext cx="3744416" cy="720080"/>
          </a:xfrm>
          <a:prstGeom prst="round2SameRect">
            <a:avLst>
              <a:gd name="adj1" fmla="val 0"/>
              <a:gd name="adj2" fmla="val 50000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1615959" y="2617748"/>
            <a:ext cx="15632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</a:rPr>
              <a:t>일반 시장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496288" y="2617748"/>
            <a:ext cx="2228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</a:rPr>
              <a:t>공공조달 시장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009804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중간지원기관 활동가란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3171825" y="1419225"/>
            <a:ext cx="2800350" cy="3389313"/>
            <a:chOff x="3171825" y="1419225"/>
            <a:chExt cx="2800350" cy="3389313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175000" y="2470150"/>
              <a:ext cx="2795588" cy="2338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80" y="1472"/>
                </a:cxn>
                <a:cxn ang="0">
                  <a:pos x="1760" y="0"/>
                </a:cxn>
                <a:cxn ang="0">
                  <a:pos x="0" y="0"/>
                </a:cxn>
              </a:cxnLst>
              <a:rect l="0" t="0" r="r" b="b"/>
              <a:pathLst>
                <a:path w="1761" h="1473">
                  <a:moveTo>
                    <a:pt x="0" y="0"/>
                  </a:moveTo>
                  <a:lnTo>
                    <a:pt x="880" y="1472"/>
                  </a:lnTo>
                  <a:lnTo>
                    <a:pt x="1760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DADADA"/>
                </a:gs>
                <a:gs pos="100000">
                  <a:srgbClr val="DADADA">
                    <a:gamma/>
                    <a:shade val="59608"/>
                    <a:invGamma/>
                  </a:srgbClr>
                </a:gs>
              </a:gsLst>
              <a:lin ang="5400000" scaled="1"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/>
              <a:endParaRPr lang="ko-KR" altLang="en-US" sz="1200">
                <a:latin typeface="+mn-ea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3171825" y="1419225"/>
              <a:ext cx="2800350" cy="104298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2075" tIns="46038" rIns="92075" bIns="46038" anchor="ctr"/>
            <a:lstStyle/>
            <a:p>
              <a:pPr algn="ctr"/>
              <a:r>
                <a:rPr lang="ko-KR" altLang="en-US" sz="2400" b="1" dirty="0" smtClean="0">
                  <a:latin typeface="+mn-ea"/>
                </a:rPr>
                <a:t>인큐베이터</a:t>
              </a:r>
              <a:endParaRPr lang="en-US" altLang="ko-KR" sz="2400" b="1" dirty="0">
                <a:latin typeface="+mn-ea"/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188913" y="2422525"/>
            <a:ext cx="4384675" cy="2386013"/>
            <a:chOff x="188913" y="2422525"/>
            <a:chExt cx="4384675" cy="238601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88913" y="3471863"/>
              <a:ext cx="4384675" cy="13366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61" y="841"/>
                </a:cxn>
                <a:cxn ang="0">
                  <a:pos x="1802" y="0"/>
                </a:cxn>
                <a:cxn ang="0">
                  <a:pos x="0" y="0"/>
                </a:cxn>
              </a:cxnLst>
              <a:rect l="0" t="0" r="r" b="b"/>
              <a:pathLst>
                <a:path w="2762" h="842">
                  <a:moveTo>
                    <a:pt x="0" y="0"/>
                  </a:moveTo>
                  <a:lnTo>
                    <a:pt x="2761" y="841"/>
                  </a:lnTo>
                  <a:lnTo>
                    <a:pt x="1802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DADADA"/>
                </a:gs>
                <a:gs pos="100000">
                  <a:srgbClr val="DADADA">
                    <a:gamma/>
                    <a:shade val="59608"/>
                    <a:invGamma/>
                  </a:srgbClr>
                </a:gs>
              </a:gsLst>
              <a:lin ang="5400000" scaled="1"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/>
              <a:endParaRPr lang="ko-KR" altLang="en-US" sz="1200">
                <a:latin typeface="+mn-ea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028950" y="2424113"/>
              <a:ext cx="1544638" cy="23844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1"/>
                </a:cxn>
                <a:cxn ang="0">
                  <a:pos x="972" y="1501"/>
                </a:cxn>
                <a:cxn ang="0">
                  <a:pos x="0" y="0"/>
                </a:cxn>
              </a:cxnLst>
              <a:rect l="0" t="0" r="r" b="b"/>
              <a:pathLst>
                <a:path w="973" h="1502">
                  <a:moveTo>
                    <a:pt x="0" y="0"/>
                  </a:moveTo>
                  <a:lnTo>
                    <a:pt x="0" y="661"/>
                  </a:lnTo>
                  <a:lnTo>
                    <a:pt x="972" y="1501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DADADA"/>
                </a:gs>
                <a:gs pos="100000">
                  <a:srgbClr val="DADADA">
                    <a:gamma/>
                    <a:shade val="9412"/>
                    <a:invGamma/>
                  </a:srgbClr>
                </a:gs>
              </a:gsLst>
              <a:lin ang="5400000" scaled="1"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/>
              <a:endParaRPr lang="ko-KR" altLang="en-US" sz="1200">
                <a:latin typeface="+mn-ea"/>
              </a:endParaRPr>
            </a:p>
          </p:txBody>
        </p:sp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219075" y="2422525"/>
              <a:ext cx="2800350" cy="104298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lIns="92075" tIns="46038" rIns="92075" bIns="46038" anchor="ctr"/>
            <a:lstStyle/>
            <a:p>
              <a:pPr algn="ctr"/>
              <a:r>
                <a:rPr lang="ko-KR" altLang="en-US" sz="2400" b="1" dirty="0" smtClean="0">
                  <a:latin typeface="+mn-ea"/>
                </a:rPr>
                <a:t>교육자</a:t>
              </a:r>
              <a:endParaRPr lang="en-US" altLang="ko-KR" sz="2400" b="1" dirty="0">
                <a:latin typeface="+mn-ea"/>
              </a:endParaRP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57150" y="3883025"/>
            <a:ext cx="4530725" cy="1344613"/>
            <a:chOff x="57150" y="3883025"/>
            <a:chExt cx="4530725" cy="1344613"/>
          </a:xfrm>
        </p:grpSpPr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870200" y="3883025"/>
              <a:ext cx="1704975" cy="133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675"/>
                </a:cxn>
                <a:cxn ang="0">
                  <a:pos x="1073" y="837"/>
                </a:cxn>
                <a:cxn ang="0">
                  <a:pos x="0" y="0"/>
                </a:cxn>
              </a:cxnLst>
              <a:rect l="0" t="0" r="r" b="b"/>
              <a:pathLst>
                <a:path w="1074" h="838">
                  <a:moveTo>
                    <a:pt x="0" y="0"/>
                  </a:moveTo>
                  <a:lnTo>
                    <a:pt x="2" y="675"/>
                  </a:lnTo>
                  <a:lnTo>
                    <a:pt x="1073" y="837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DADADA"/>
                </a:gs>
                <a:gs pos="100000">
                  <a:srgbClr val="DADADA">
                    <a:gamma/>
                    <a:shade val="9412"/>
                    <a:invGamma/>
                  </a:srgbClr>
                </a:gs>
              </a:gsLst>
              <a:lin ang="5400000" scaled="1"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/>
              <a:endParaRPr lang="ko-KR" altLang="en-US" sz="1200">
                <a:latin typeface="+mn-ea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57150" y="4940300"/>
              <a:ext cx="4530725" cy="2873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53" y="180"/>
                </a:cxn>
                <a:cxn ang="0">
                  <a:pos x="1774" y="0"/>
                </a:cxn>
                <a:cxn ang="0">
                  <a:pos x="0" y="0"/>
                </a:cxn>
              </a:cxnLst>
              <a:rect l="0" t="0" r="r" b="b"/>
              <a:pathLst>
                <a:path w="2854" h="181">
                  <a:moveTo>
                    <a:pt x="0" y="0"/>
                  </a:moveTo>
                  <a:lnTo>
                    <a:pt x="2853" y="180"/>
                  </a:lnTo>
                  <a:lnTo>
                    <a:pt x="1774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DADADA"/>
                </a:gs>
                <a:gs pos="100000">
                  <a:srgbClr val="DADADA">
                    <a:gamma/>
                    <a:shade val="29412"/>
                    <a:invGamma/>
                  </a:srgbClr>
                </a:gs>
              </a:gsLst>
              <a:lin ang="5400000" scaled="1"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/>
              <a:endParaRPr lang="ko-KR" altLang="en-US" sz="1200">
                <a:latin typeface="+mn-ea"/>
              </a:endParaRPr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61913" y="3889375"/>
              <a:ext cx="2800350" cy="104298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none" lIns="92075" tIns="46038" rIns="92075" bIns="46038" anchor="ctr"/>
            <a:lstStyle/>
            <a:p>
              <a:pPr algn="ctr"/>
              <a:r>
                <a:rPr lang="ko-KR" altLang="en-US" sz="2400" b="1" dirty="0" err="1" smtClean="0">
                  <a:latin typeface="+mn-ea"/>
                </a:rPr>
                <a:t>네트워커</a:t>
              </a:r>
              <a:endParaRPr lang="en-US" altLang="ko-KR" sz="2400" b="1" dirty="0">
                <a:latin typeface="+mn-ea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4572000" y="2422525"/>
            <a:ext cx="4410075" cy="2386013"/>
            <a:chOff x="4572000" y="2422525"/>
            <a:chExt cx="4410075" cy="2386013"/>
          </a:xfrm>
        </p:grpSpPr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4572000" y="3473450"/>
              <a:ext cx="4410075" cy="1335088"/>
            </a:xfrm>
            <a:custGeom>
              <a:avLst/>
              <a:gdLst/>
              <a:ahLst/>
              <a:cxnLst>
                <a:cxn ang="0">
                  <a:pos x="2777" y="0"/>
                </a:cxn>
                <a:cxn ang="0">
                  <a:pos x="0" y="840"/>
                </a:cxn>
                <a:cxn ang="0">
                  <a:pos x="983" y="0"/>
                </a:cxn>
                <a:cxn ang="0">
                  <a:pos x="2777" y="0"/>
                </a:cxn>
              </a:cxnLst>
              <a:rect l="0" t="0" r="r" b="b"/>
              <a:pathLst>
                <a:path w="2778" h="841">
                  <a:moveTo>
                    <a:pt x="2777" y="0"/>
                  </a:moveTo>
                  <a:lnTo>
                    <a:pt x="0" y="840"/>
                  </a:lnTo>
                  <a:lnTo>
                    <a:pt x="983" y="0"/>
                  </a:lnTo>
                  <a:lnTo>
                    <a:pt x="2777" y="0"/>
                  </a:lnTo>
                </a:path>
              </a:pathLst>
            </a:custGeom>
            <a:gradFill rotWithShape="0">
              <a:gsLst>
                <a:gs pos="0">
                  <a:srgbClr val="DADADA"/>
                </a:gs>
                <a:gs pos="100000">
                  <a:srgbClr val="DADADA">
                    <a:gamma/>
                    <a:shade val="59608"/>
                    <a:invGamma/>
                  </a:srgbClr>
                </a:gs>
              </a:gsLst>
              <a:lin ang="5400000" scaled="1"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/>
              <a:endParaRPr lang="ko-KR" altLang="en-US" sz="1200">
                <a:latin typeface="+mn-ea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4572000" y="2425700"/>
              <a:ext cx="1563688" cy="2382838"/>
            </a:xfrm>
            <a:custGeom>
              <a:avLst/>
              <a:gdLst/>
              <a:ahLst/>
              <a:cxnLst>
                <a:cxn ang="0">
                  <a:pos x="984" y="0"/>
                </a:cxn>
                <a:cxn ang="0">
                  <a:pos x="984" y="660"/>
                </a:cxn>
                <a:cxn ang="0">
                  <a:pos x="0" y="1500"/>
                </a:cxn>
                <a:cxn ang="0">
                  <a:pos x="984" y="0"/>
                </a:cxn>
              </a:cxnLst>
              <a:rect l="0" t="0" r="r" b="b"/>
              <a:pathLst>
                <a:path w="985" h="1501">
                  <a:moveTo>
                    <a:pt x="984" y="0"/>
                  </a:moveTo>
                  <a:lnTo>
                    <a:pt x="984" y="660"/>
                  </a:lnTo>
                  <a:lnTo>
                    <a:pt x="0" y="1500"/>
                  </a:lnTo>
                  <a:lnTo>
                    <a:pt x="984" y="0"/>
                  </a:lnTo>
                </a:path>
              </a:pathLst>
            </a:custGeom>
            <a:gradFill rotWithShape="0">
              <a:gsLst>
                <a:gs pos="0">
                  <a:srgbClr val="DADADA"/>
                </a:gs>
                <a:gs pos="100000">
                  <a:srgbClr val="DADADA">
                    <a:gamma/>
                    <a:shade val="9412"/>
                    <a:invGamma/>
                  </a:srgbClr>
                </a:gs>
              </a:gsLst>
              <a:lin ang="5400000" scaled="1"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/>
              <a:endParaRPr lang="ko-KR" altLang="en-US" sz="1200">
                <a:latin typeface="+mn-ea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6142038" y="2422525"/>
              <a:ext cx="2800350" cy="104298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lIns="92075" tIns="46038" rIns="92075" bIns="46038" anchor="ctr"/>
            <a:lstStyle/>
            <a:p>
              <a:pPr algn="ctr"/>
              <a:r>
                <a:rPr lang="ko-KR" altLang="en-US" sz="2400" b="1" dirty="0" smtClean="0">
                  <a:latin typeface="+mn-ea"/>
                </a:rPr>
                <a:t>중개자</a:t>
              </a:r>
              <a:endParaRPr lang="en-US" altLang="ko-KR" sz="2400" b="1" dirty="0">
                <a:latin typeface="+mn-ea"/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4572000" y="3889375"/>
            <a:ext cx="4508500" cy="1338263"/>
            <a:chOff x="4572000" y="3889375"/>
            <a:chExt cx="4508500" cy="1338263"/>
          </a:xfrm>
        </p:grpSpPr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4572000" y="3902075"/>
              <a:ext cx="1701800" cy="1309688"/>
            </a:xfrm>
            <a:custGeom>
              <a:avLst/>
              <a:gdLst/>
              <a:ahLst/>
              <a:cxnLst>
                <a:cxn ang="0">
                  <a:pos x="1071" y="0"/>
                </a:cxn>
                <a:cxn ang="0">
                  <a:pos x="1069" y="657"/>
                </a:cxn>
                <a:cxn ang="0">
                  <a:pos x="0" y="824"/>
                </a:cxn>
                <a:cxn ang="0">
                  <a:pos x="1071" y="0"/>
                </a:cxn>
              </a:cxnLst>
              <a:rect l="0" t="0" r="r" b="b"/>
              <a:pathLst>
                <a:path w="1072" h="825">
                  <a:moveTo>
                    <a:pt x="1071" y="0"/>
                  </a:moveTo>
                  <a:lnTo>
                    <a:pt x="1069" y="657"/>
                  </a:lnTo>
                  <a:lnTo>
                    <a:pt x="0" y="824"/>
                  </a:lnTo>
                  <a:lnTo>
                    <a:pt x="1071" y="0"/>
                  </a:lnTo>
                </a:path>
              </a:pathLst>
            </a:custGeom>
            <a:gradFill rotWithShape="0">
              <a:gsLst>
                <a:gs pos="0">
                  <a:srgbClr val="DADADA"/>
                </a:gs>
                <a:gs pos="100000">
                  <a:srgbClr val="DADADA">
                    <a:gamma/>
                    <a:shade val="9412"/>
                    <a:invGamma/>
                  </a:srgbClr>
                </a:gs>
              </a:gsLst>
              <a:lin ang="5400000" scaled="1"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/>
              <a:endParaRPr lang="ko-KR" altLang="en-US" sz="1200">
                <a:latin typeface="+mn-ea"/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4572000" y="4940300"/>
              <a:ext cx="4498975" cy="287338"/>
            </a:xfrm>
            <a:custGeom>
              <a:avLst/>
              <a:gdLst/>
              <a:ahLst/>
              <a:cxnLst>
                <a:cxn ang="0">
                  <a:pos x="2833" y="0"/>
                </a:cxn>
                <a:cxn ang="0">
                  <a:pos x="0" y="180"/>
                </a:cxn>
                <a:cxn ang="0">
                  <a:pos x="1079" y="0"/>
                </a:cxn>
                <a:cxn ang="0">
                  <a:pos x="2833" y="0"/>
                </a:cxn>
              </a:cxnLst>
              <a:rect l="0" t="0" r="r" b="b"/>
              <a:pathLst>
                <a:path w="2834" h="181">
                  <a:moveTo>
                    <a:pt x="2833" y="0"/>
                  </a:moveTo>
                  <a:lnTo>
                    <a:pt x="0" y="180"/>
                  </a:lnTo>
                  <a:lnTo>
                    <a:pt x="1079" y="0"/>
                  </a:lnTo>
                  <a:lnTo>
                    <a:pt x="2833" y="0"/>
                  </a:lnTo>
                </a:path>
              </a:pathLst>
            </a:custGeom>
            <a:gradFill rotWithShape="0">
              <a:gsLst>
                <a:gs pos="0">
                  <a:srgbClr val="DADADA"/>
                </a:gs>
                <a:gs pos="100000">
                  <a:srgbClr val="DADADA">
                    <a:gamma/>
                    <a:shade val="29412"/>
                    <a:invGamma/>
                  </a:srgbClr>
                </a:gs>
              </a:gsLst>
              <a:lin ang="5400000" scaled="1"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/>
              <a:endParaRPr lang="ko-KR" altLang="en-US" sz="1200">
                <a:latin typeface="+mn-ea"/>
              </a:endParaRPr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6280150" y="3889375"/>
              <a:ext cx="2800350" cy="104298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lIns="92075" tIns="46038" rIns="92075" bIns="46038" anchor="ctr"/>
            <a:lstStyle/>
            <a:p>
              <a:pPr algn="ctr"/>
              <a:r>
                <a:rPr lang="ko-KR" altLang="en-US" sz="2400" b="1" dirty="0" smtClean="0">
                  <a:latin typeface="+mn-ea"/>
                </a:rPr>
                <a:t>정책제안자</a:t>
              </a:r>
              <a:endParaRPr lang="en-US" altLang="ko-KR" sz="2400" b="1" dirty="0">
                <a:latin typeface="+mn-ea"/>
              </a:endParaRPr>
            </a:p>
          </p:txBody>
        </p:sp>
      </p:grpSp>
      <p:sp>
        <p:nvSpPr>
          <p:cNvPr id="19" name="Rectangle 22"/>
          <p:cNvSpPr>
            <a:spLocks noChangeArrowheads="1"/>
          </p:cNvSpPr>
          <p:nvPr/>
        </p:nvSpPr>
        <p:spPr bwMode="auto">
          <a:xfrm>
            <a:off x="3130550" y="4398963"/>
            <a:ext cx="2844800" cy="1673225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8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86275"/>
                  <a:invGamma/>
                </a:schemeClr>
              </a:gs>
            </a:gsLst>
            <a:lin ang="5400000" scaled="1"/>
          </a:gradFill>
          <a:ln w="12700">
            <a:solidFill>
              <a:srgbClr val="000000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89803" dir="2700000" algn="ctr" rotWithShape="0">
              <a:schemeClr val="bg2"/>
            </a:outerShdw>
          </a:effectLst>
        </p:spPr>
        <p:txBody>
          <a:bodyPr wrap="none" lIns="87313" tIns="44450" rIns="87313" bIns="44450" anchor="ctr"/>
          <a:lstStyle/>
          <a:p>
            <a:pPr algn="ctr" defTabSz="825500"/>
            <a:r>
              <a:rPr lang="ko-KR" altLang="en-US" sz="2400" b="1" dirty="0" smtClean="0">
                <a:latin typeface="+mn-ea"/>
              </a:rPr>
              <a:t>중간지원기관 활동가</a:t>
            </a:r>
            <a:endParaRPr lang="en-US" altLang="ko-KR" sz="2400" b="1" dirty="0" smtClean="0">
              <a:latin typeface="+mn-ea"/>
            </a:endParaRPr>
          </a:p>
          <a:p>
            <a:pPr algn="ctr" defTabSz="825500"/>
            <a:r>
              <a:rPr lang="en-US" altLang="ko-KR" sz="2400" b="1" dirty="0" smtClean="0">
                <a:latin typeface="+mn-ea"/>
              </a:rPr>
              <a:t>= </a:t>
            </a:r>
            <a:r>
              <a:rPr lang="ko-KR" altLang="en-US" sz="2400" b="1" dirty="0" smtClean="0">
                <a:latin typeface="+mn-ea"/>
              </a:rPr>
              <a:t>만능 </a:t>
            </a:r>
            <a:r>
              <a:rPr lang="ko-KR" altLang="en-US" sz="2400" b="1" dirty="0" err="1" smtClean="0">
                <a:latin typeface="+mn-ea"/>
              </a:rPr>
              <a:t>엔터테이너</a:t>
            </a:r>
            <a:r>
              <a:rPr lang="en-US" altLang="ko-KR" sz="2400" b="1" dirty="0" smtClean="0">
                <a:latin typeface="+mn-ea"/>
              </a:rPr>
              <a:t>?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공공조달 제도의 특성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타원 4"/>
          <p:cNvSpPr/>
          <p:nvPr/>
        </p:nvSpPr>
        <p:spPr>
          <a:xfrm>
            <a:off x="683568" y="2132459"/>
            <a:ext cx="648072" cy="64807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i="1" dirty="0" smtClean="0"/>
              <a:t>1</a:t>
            </a:r>
            <a:endParaRPr lang="ko-KR" altLang="en-US" sz="2400" b="1" i="1" dirty="0"/>
          </a:p>
        </p:txBody>
      </p:sp>
      <p:sp>
        <p:nvSpPr>
          <p:cNvPr id="6" name="타원 5"/>
          <p:cNvSpPr/>
          <p:nvPr/>
        </p:nvSpPr>
        <p:spPr>
          <a:xfrm>
            <a:off x="683568" y="2996555"/>
            <a:ext cx="648072" cy="64807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i="1" dirty="0" smtClean="0"/>
              <a:t>2</a:t>
            </a:r>
            <a:endParaRPr lang="ko-KR" altLang="en-US" sz="2400" b="1" i="1" dirty="0"/>
          </a:p>
        </p:txBody>
      </p:sp>
      <p:sp>
        <p:nvSpPr>
          <p:cNvPr id="7" name="타원 6"/>
          <p:cNvSpPr/>
          <p:nvPr/>
        </p:nvSpPr>
        <p:spPr>
          <a:xfrm>
            <a:off x="683568" y="3860651"/>
            <a:ext cx="648072" cy="64807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i="1" dirty="0" smtClean="0"/>
              <a:t>3</a:t>
            </a:r>
            <a:endParaRPr lang="ko-KR" altLang="en-US" sz="2400" b="1" i="1" dirty="0"/>
          </a:p>
        </p:txBody>
      </p:sp>
      <p:sp>
        <p:nvSpPr>
          <p:cNvPr id="8" name="타원 7"/>
          <p:cNvSpPr/>
          <p:nvPr/>
        </p:nvSpPr>
        <p:spPr>
          <a:xfrm>
            <a:off x="683568" y="4725144"/>
            <a:ext cx="648072" cy="64807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i="1" dirty="0" smtClean="0"/>
              <a:t>4</a:t>
            </a:r>
            <a:endParaRPr lang="ko-KR" altLang="en-US" sz="24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2278033"/>
            <a:ext cx="47179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200" dirty="0" smtClean="0"/>
              <a:t>대외 경쟁으로부터의 </a:t>
            </a:r>
            <a:r>
              <a:rPr lang="ko-KR" altLang="en-US" sz="2400" b="1" dirty="0" smtClean="0"/>
              <a:t>국내 산업의 보호</a:t>
            </a:r>
            <a:endParaRPr lang="ko-KR" alt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331640" y="3142129"/>
            <a:ext cx="3562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200" dirty="0" smtClean="0"/>
              <a:t>특정 산업부문의 </a:t>
            </a:r>
            <a:r>
              <a:rPr lang="ko-KR" altLang="en-US" sz="2400" b="1" dirty="0" smtClean="0"/>
              <a:t>경쟁력 제고</a:t>
            </a:r>
            <a:endParaRPr lang="ko-KR" altLang="en-US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331640" y="3925506"/>
            <a:ext cx="2496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200" dirty="0" smtClean="0"/>
              <a:t>지역 </a:t>
            </a:r>
            <a:r>
              <a:rPr lang="ko-KR" altLang="en-US" sz="2400" b="1" dirty="0" smtClean="0"/>
              <a:t>불균형의 해소</a:t>
            </a:r>
            <a:endParaRPr lang="ko-KR" alt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331640" y="4861610"/>
            <a:ext cx="20633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200" dirty="0" smtClean="0"/>
              <a:t>경제활동의 </a:t>
            </a:r>
            <a:r>
              <a:rPr lang="ko-KR" altLang="en-US" sz="2400" b="1" dirty="0" smtClean="0"/>
              <a:t>촉진</a:t>
            </a:r>
            <a:endParaRPr lang="ko-KR" altLang="en-US" sz="2400" b="1" dirty="0"/>
          </a:p>
        </p:txBody>
      </p:sp>
      <p:sp>
        <p:nvSpPr>
          <p:cNvPr id="14" name="타원 13"/>
          <p:cNvSpPr/>
          <p:nvPr/>
        </p:nvSpPr>
        <p:spPr>
          <a:xfrm>
            <a:off x="683568" y="5525943"/>
            <a:ext cx="648072" cy="64807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i="1" dirty="0" smtClean="0"/>
              <a:t>5</a:t>
            </a:r>
            <a:endParaRPr lang="ko-KR" altLang="en-US" sz="2400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1331640" y="5662409"/>
            <a:ext cx="4206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200" dirty="0" smtClean="0"/>
              <a:t>특정 사회정책 목표의 </a:t>
            </a:r>
            <a:r>
              <a:rPr lang="ko-KR" altLang="en-US" sz="2400" b="1" dirty="0" smtClean="0"/>
              <a:t>실현 지원 </a:t>
            </a:r>
            <a:r>
              <a:rPr lang="ko-KR" altLang="en-US" sz="2200" dirty="0" smtClean="0"/>
              <a:t>등</a:t>
            </a:r>
            <a:endParaRPr lang="ko-KR" altLang="en-US" sz="2200" dirty="0"/>
          </a:p>
        </p:txBody>
      </p:sp>
      <p:sp>
        <p:nvSpPr>
          <p:cNvPr id="16" name="TextBox 15"/>
          <p:cNvSpPr txBox="1"/>
          <p:nvPr/>
        </p:nvSpPr>
        <p:spPr>
          <a:xfrm>
            <a:off x="250825" y="1412776"/>
            <a:ext cx="864235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 smtClean="0"/>
              <a:t>공공조달 시장과 </a:t>
            </a:r>
            <a:r>
              <a:rPr lang="ko-KR" altLang="en-US" sz="2800" b="1" dirty="0" err="1" smtClean="0"/>
              <a:t>사회적기업의</a:t>
            </a:r>
            <a:r>
              <a:rPr lang="ko-KR" altLang="en-US" sz="2800" b="1" dirty="0" smtClean="0"/>
              <a:t> 목적은 통한다</a:t>
            </a:r>
            <a:r>
              <a:rPr lang="en-US" altLang="ko-KR" sz="2800" b="1" dirty="0" smtClean="0"/>
              <a:t>!</a:t>
            </a:r>
            <a:endParaRPr lang="ko-KR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169036977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공공조달 계약제도의 종류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395536" y="3429000"/>
            <a:ext cx="2880320" cy="2880320"/>
          </a:xfrm>
          <a:prstGeom prst="roundRect">
            <a:avLst>
              <a:gd name="adj" fmla="val 5674"/>
            </a:avLst>
          </a:prstGeom>
          <a:solidFill>
            <a:schemeClr val="bg2">
              <a:lumMod val="25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568355" y="3645024"/>
            <a:ext cx="25346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5">
                    <a:lumMod val="75000"/>
                  </a:schemeClr>
                </a:solidFill>
              </a:rPr>
              <a:t>입찰단계</a:t>
            </a:r>
            <a:r>
              <a:rPr lang="en-US" altLang="ko-KR" sz="2000" b="1" dirty="0" smtClean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ko-KR" altLang="en-US" sz="2000" b="1" dirty="0" smtClean="0">
                <a:solidFill>
                  <a:schemeClr val="accent5">
                    <a:lumMod val="75000"/>
                  </a:schemeClr>
                </a:solidFill>
              </a:rPr>
              <a:t>진입</a:t>
            </a:r>
            <a:endParaRPr lang="ko-KR" altLang="en-US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856387" y="4398203"/>
            <a:ext cx="215827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ko-KR" altLang="en-US" b="1" dirty="0" smtClean="0">
                <a:solidFill>
                  <a:schemeClr val="bg1"/>
                </a:solidFill>
              </a:rPr>
              <a:t>① 일반경쟁</a:t>
            </a:r>
            <a:endParaRPr lang="en-US" altLang="ko-KR" b="1" dirty="0" smtClean="0">
              <a:solidFill>
                <a:schemeClr val="bg1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ko-KR" altLang="en-US" b="1" dirty="0" smtClean="0">
                <a:solidFill>
                  <a:schemeClr val="bg1"/>
                </a:solidFill>
              </a:rPr>
              <a:t>② 제한경쟁</a:t>
            </a:r>
            <a:endParaRPr lang="en-US" altLang="ko-KR" b="1" dirty="0" smtClean="0">
              <a:solidFill>
                <a:schemeClr val="bg1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ko-KR" altLang="en-US" b="1" dirty="0" smtClean="0">
                <a:solidFill>
                  <a:schemeClr val="bg1"/>
                </a:solidFill>
              </a:rPr>
              <a:t>③ 지명경쟁</a:t>
            </a:r>
            <a:endParaRPr lang="en-US" altLang="ko-KR" b="1" dirty="0" smtClean="0">
              <a:solidFill>
                <a:schemeClr val="bg1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ko-KR" altLang="en-US" b="1" dirty="0" smtClean="0">
                <a:solidFill>
                  <a:schemeClr val="bg1"/>
                </a:solidFill>
              </a:rPr>
              <a:t>④ 수의계약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563888" y="3429000"/>
            <a:ext cx="3456384" cy="2880320"/>
          </a:xfrm>
          <a:prstGeom prst="roundRect">
            <a:avLst>
              <a:gd name="adj" fmla="val 5674"/>
            </a:avLst>
          </a:prstGeom>
          <a:solidFill>
            <a:srgbClr val="BA385D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3736706" y="3645024"/>
            <a:ext cx="30675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5">
                    <a:lumMod val="75000"/>
                  </a:schemeClr>
                </a:solidFill>
              </a:rPr>
              <a:t>낙찰단계</a:t>
            </a:r>
            <a:r>
              <a:rPr lang="en-US" altLang="ko-KR" sz="2000" b="1" dirty="0" smtClean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ko-KR" altLang="en-US" sz="2000" b="1" dirty="0" smtClean="0">
                <a:solidFill>
                  <a:schemeClr val="accent5">
                    <a:lumMod val="75000"/>
                  </a:schemeClr>
                </a:solidFill>
              </a:rPr>
              <a:t>평가</a:t>
            </a:r>
            <a:r>
              <a:rPr lang="ko-KR" altLang="en-US" sz="2000" b="1" dirty="0" smtClean="0">
                <a:solidFill>
                  <a:schemeClr val="accent5">
                    <a:lumMod val="75000"/>
                  </a:schemeClr>
                </a:solidFill>
                <a:sym typeface="Wingdings 2"/>
              </a:rPr>
              <a:t>선정</a:t>
            </a:r>
            <a:r>
              <a:rPr lang="en-US" altLang="ko-KR" sz="2000" b="1" dirty="0" smtClean="0">
                <a:solidFill>
                  <a:schemeClr val="accent5">
                    <a:lumMod val="75000"/>
                  </a:schemeClr>
                </a:solidFill>
                <a:sym typeface="Wingdings 2"/>
              </a:rPr>
              <a:t>)</a:t>
            </a:r>
            <a:endParaRPr lang="ko-KR" altLang="en-US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3707904" y="4398203"/>
            <a:ext cx="3024336" cy="1682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ko-KR" altLang="en-US" b="1" dirty="0" smtClean="0">
                <a:solidFill>
                  <a:schemeClr val="bg1"/>
                </a:solidFill>
              </a:rPr>
              <a:t>① 적격심사 낙찰제</a:t>
            </a:r>
            <a:endParaRPr lang="en-US" altLang="ko-KR" b="1" dirty="0" smtClean="0">
              <a:solidFill>
                <a:schemeClr val="bg1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ko-KR" altLang="en-US" b="1" dirty="0" smtClean="0">
                <a:solidFill>
                  <a:schemeClr val="bg1"/>
                </a:solidFill>
              </a:rPr>
              <a:t>② 최저가 낙찰제</a:t>
            </a:r>
            <a:endParaRPr lang="en-US" altLang="ko-KR" b="1" dirty="0" smtClean="0">
              <a:solidFill>
                <a:schemeClr val="bg1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ko-KR" altLang="en-US" b="1" dirty="0" smtClean="0">
                <a:solidFill>
                  <a:schemeClr val="bg1"/>
                </a:solidFill>
              </a:rPr>
              <a:t>③ 입찰금액의 </a:t>
            </a:r>
            <a:r>
              <a:rPr lang="ko-KR" altLang="en-US" b="1" dirty="0" err="1" smtClean="0">
                <a:solidFill>
                  <a:schemeClr val="bg1"/>
                </a:solidFill>
              </a:rPr>
              <a:t>적격성</a:t>
            </a:r>
            <a:r>
              <a:rPr lang="ko-KR" altLang="en-US" b="1" dirty="0" smtClean="0">
                <a:solidFill>
                  <a:schemeClr val="bg1"/>
                </a:solidFill>
              </a:rPr>
              <a:t> 심사</a:t>
            </a:r>
            <a:endParaRPr lang="en-US" altLang="ko-KR" b="1" dirty="0" smtClean="0">
              <a:solidFill>
                <a:schemeClr val="bg1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ko-KR" altLang="en-US" b="1" dirty="0" smtClean="0">
                <a:solidFill>
                  <a:schemeClr val="bg1"/>
                </a:solidFill>
              </a:rPr>
              <a:t>④ 종합 낙찰제</a:t>
            </a:r>
            <a:endParaRPr lang="en-US" altLang="ko-KR" b="1" dirty="0" smtClean="0">
              <a:solidFill>
                <a:schemeClr val="bg1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ko-KR" altLang="en-US" b="1" dirty="0" smtClean="0">
                <a:solidFill>
                  <a:schemeClr val="bg1"/>
                </a:solidFill>
              </a:rPr>
              <a:t>⑤ 협상에 의한 계약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7308304" y="3429000"/>
            <a:ext cx="1512863" cy="2880320"/>
          </a:xfrm>
          <a:prstGeom prst="roundRect">
            <a:avLst>
              <a:gd name="adj" fmla="val 5674"/>
            </a:avLst>
          </a:prstGeom>
          <a:solidFill>
            <a:schemeClr val="accent5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/>
              <a:t>계약체결 및 이행</a:t>
            </a:r>
            <a:endParaRPr lang="ko-KR" altLang="en-US" b="1" dirty="0"/>
          </a:p>
        </p:txBody>
      </p:sp>
      <p:sp>
        <p:nvSpPr>
          <p:cNvPr id="13" name="오른쪽 화살표 12"/>
          <p:cNvSpPr/>
          <p:nvPr/>
        </p:nvSpPr>
        <p:spPr>
          <a:xfrm>
            <a:off x="3309764" y="4365104"/>
            <a:ext cx="288032" cy="1080120"/>
          </a:xfrm>
          <a:prstGeom prst="rightArrow">
            <a:avLst>
              <a:gd name="adj1" fmla="val 50000"/>
              <a:gd name="adj2" fmla="val 69597"/>
            </a:avLst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오른쪽 화살표 13"/>
          <p:cNvSpPr/>
          <p:nvPr/>
        </p:nvSpPr>
        <p:spPr>
          <a:xfrm>
            <a:off x="7020272" y="4365104"/>
            <a:ext cx="288032" cy="1080120"/>
          </a:xfrm>
          <a:prstGeom prst="rightArrow">
            <a:avLst>
              <a:gd name="adj1" fmla="val 50000"/>
              <a:gd name="adj2" fmla="val 69597"/>
            </a:avLst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467543" y="2996952"/>
            <a:ext cx="8425631" cy="3600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tx1"/>
                </a:solidFill>
              </a:rPr>
              <a:t>계약제도의 종류와 절차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7545" y="1268760"/>
            <a:ext cx="8425630" cy="3600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tx1"/>
                </a:solidFill>
              </a:rPr>
              <a:t>공공조달 계약제도란</a:t>
            </a:r>
            <a:r>
              <a:rPr lang="en-US" altLang="ko-KR" sz="1600" b="1" dirty="0" smtClean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1650" y="1700808"/>
            <a:ext cx="8391525" cy="1080120"/>
          </a:xfrm>
          <a:prstGeom prst="rect">
            <a:avLst/>
          </a:prstGeom>
          <a:noFill/>
          <a:ln w="6350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latinLnBrk="0"/>
            <a:r>
              <a:rPr lang="ko-KR" altLang="en-US" dirty="0" smtClean="0"/>
              <a:t>국가 또는 지방자치단체가 계약당사자의 일방이 되어 상대방인 사인과 공사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제조</a:t>
            </a:r>
            <a:r>
              <a:rPr lang="en-US" altLang="ko-KR" dirty="0" smtClean="0"/>
              <a:t>, </a:t>
            </a:r>
            <a:r>
              <a:rPr lang="ko-KR" altLang="en-US" dirty="0" smtClean="0"/>
              <a:t>구매</a:t>
            </a:r>
            <a:r>
              <a:rPr lang="en-US" altLang="ko-KR" dirty="0" smtClean="0"/>
              <a:t>, </a:t>
            </a:r>
            <a:r>
              <a:rPr lang="ko-KR" altLang="en-US" dirty="0" smtClean="0"/>
              <a:t>용역 등과 계약을 체결함으로써 국가 또는 지방자치단체의 제반 수요를 충족시킴과 동시에 사법상 효과발생을 목적으로 하는 행위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45376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공공조달 계약제도의 종류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모서리가 둥근 직사각형 6"/>
          <p:cNvSpPr/>
          <p:nvPr/>
        </p:nvSpPr>
        <p:spPr>
          <a:xfrm>
            <a:off x="1547664" y="1556792"/>
            <a:ext cx="7345511" cy="1584176"/>
          </a:xfrm>
          <a:prstGeom prst="roundRect">
            <a:avLst>
              <a:gd name="adj" fmla="val 581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marL="177800" indent="-177800" latinLnBrk="0">
              <a:buFont typeface="Arial" pitchFamily="34" charset="0"/>
              <a:buChar char="•"/>
            </a:pPr>
            <a:r>
              <a:rPr lang="ko-KR" altLang="en-US" sz="1600" dirty="0" smtClean="0"/>
              <a:t>기관 홈페이지나 조달청 게시판 등을 통해 공고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일정한 자격을 가진 불특정 다수 희망자들의 경쟁을 통해 낙찰자 선정</a:t>
            </a:r>
            <a:endParaRPr lang="en-US" altLang="ko-KR" sz="1600" dirty="0" smtClean="0"/>
          </a:p>
          <a:p>
            <a:pPr marL="177800" indent="-177800" latinLnBrk="0"/>
            <a:endParaRPr lang="ko-KR" altLang="en-US" sz="1600" dirty="0"/>
          </a:p>
        </p:txBody>
      </p:sp>
      <p:sp>
        <p:nvSpPr>
          <p:cNvPr id="6" name="모서리가 둥근 직사각형 5"/>
          <p:cNvSpPr/>
          <p:nvPr/>
        </p:nvSpPr>
        <p:spPr>
          <a:xfrm>
            <a:off x="395537" y="1556792"/>
            <a:ext cx="1080120" cy="1584176"/>
          </a:xfrm>
          <a:prstGeom prst="roundRect">
            <a:avLst>
              <a:gd name="adj" fmla="val 2968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/>
              <a:t>일반경쟁입찰</a:t>
            </a:r>
            <a:endParaRPr lang="ko-KR" altLang="en-US" b="1" dirty="0"/>
          </a:p>
        </p:txBody>
      </p:sp>
      <p:sp>
        <p:nvSpPr>
          <p:cNvPr id="8" name="직사각형 7"/>
          <p:cNvSpPr/>
          <p:nvPr/>
        </p:nvSpPr>
        <p:spPr>
          <a:xfrm>
            <a:off x="1835696" y="2276872"/>
            <a:ext cx="6825475" cy="72008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/>
          <a:p>
            <a:pPr latinLnBrk="0"/>
            <a:r>
              <a:rPr lang="ko-KR" altLang="en-US" sz="1600" dirty="0" err="1" smtClean="0"/>
              <a:t>사회적기업에</a:t>
            </a:r>
            <a:r>
              <a:rPr lang="ko-KR" altLang="en-US" sz="1600" dirty="0" smtClean="0"/>
              <a:t> 대한 </a:t>
            </a:r>
            <a:r>
              <a:rPr lang="ko-KR" altLang="en-US" sz="1600" dirty="0" err="1" smtClean="0"/>
              <a:t>입찰시</a:t>
            </a:r>
            <a:r>
              <a:rPr lang="ko-KR" altLang="en-US" sz="1600" dirty="0" smtClean="0"/>
              <a:t> 우대조치 </a:t>
            </a:r>
            <a:r>
              <a:rPr lang="en-US" altLang="ko-KR" sz="1600" dirty="0" smtClean="0"/>
              <a:t>: </a:t>
            </a:r>
            <a:r>
              <a:rPr lang="ko-KR" altLang="en-US" sz="1600" dirty="0" smtClean="0"/>
              <a:t>조달청 적격심사세부기준으로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신인도 평가 항목 중 </a:t>
            </a:r>
            <a:r>
              <a:rPr lang="ko-KR" altLang="en-US" sz="1600" dirty="0" err="1" smtClean="0"/>
              <a:t>사회적기업에</a:t>
            </a:r>
            <a:r>
              <a:rPr lang="ko-KR" altLang="en-US" sz="1600" dirty="0" smtClean="0"/>
              <a:t> 대해 </a:t>
            </a:r>
            <a:r>
              <a:rPr lang="en-US" altLang="ko-KR" sz="1600" dirty="0" smtClean="0"/>
              <a:t>1.5</a:t>
            </a:r>
            <a:r>
              <a:rPr lang="ko-KR" altLang="en-US" sz="1600" dirty="0" smtClean="0"/>
              <a:t>점의 가점 부여 </a:t>
            </a:r>
            <a:endParaRPr lang="ko-KR" altLang="en-US" sz="1600" dirty="0"/>
          </a:p>
        </p:txBody>
      </p:sp>
      <p:sp>
        <p:nvSpPr>
          <p:cNvPr id="9" name="모서리가 둥근 직사각형 8"/>
          <p:cNvSpPr/>
          <p:nvPr/>
        </p:nvSpPr>
        <p:spPr>
          <a:xfrm>
            <a:off x="1547664" y="3356992"/>
            <a:ext cx="7345511" cy="1368152"/>
          </a:xfrm>
          <a:prstGeom prst="roundRect">
            <a:avLst>
              <a:gd name="adj" fmla="val 581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marL="177800" indent="-177800" latinLnBrk="0">
              <a:spcBef>
                <a:spcPts val="600"/>
              </a:spcBef>
              <a:buFont typeface="Arial" pitchFamily="34" charset="0"/>
              <a:buChar char="•"/>
            </a:pPr>
            <a:r>
              <a:rPr lang="ko-KR" altLang="en-US" sz="1600" dirty="0" smtClean="0"/>
              <a:t>계약의 목적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성질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규모 등에 비추어 입찰참가 자격을 제한하여 선정</a:t>
            </a:r>
            <a:endParaRPr lang="ko-KR" altLang="en-US" sz="1600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395537" y="3356992"/>
            <a:ext cx="1080120" cy="1368152"/>
          </a:xfrm>
          <a:prstGeom prst="roundRect">
            <a:avLst>
              <a:gd name="adj" fmla="val 2968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/>
              <a:t>제한경쟁입찰</a:t>
            </a:r>
            <a:endParaRPr lang="ko-KR" altLang="en-US" b="1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1547664" y="4941168"/>
            <a:ext cx="7345511" cy="1152128"/>
          </a:xfrm>
          <a:prstGeom prst="roundRect">
            <a:avLst>
              <a:gd name="adj" fmla="val 581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77800" indent="-177800" latinLnBrk="0">
              <a:buFont typeface="Arial" pitchFamily="34" charset="0"/>
              <a:buChar char="•"/>
            </a:pPr>
            <a:r>
              <a:rPr lang="ko-KR" altLang="en-US" sz="1600" dirty="0" smtClean="0"/>
              <a:t>발주기관이 특정 다수의 경쟁참가자를 지명하여 경쟁 입찰하여 낙찰자를 선정</a:t>
            </a:r>
          </a:p>
        </p:txBody>
      </p:sp>
      <p:sp>
        <p:nvSpPr>
          <p:cNvPr id="13" name="모서리가 둥근 직사각형 12"/>
          <p:cNvSpPr/>
          <p:nvPr/>
        </p:nvSpPr>
        <p:spPr>
          <a:xfrm>
            <a:off x="395537" y="4941168"/>
            <a:ext cx="1080120" cy="1152128"/>
          </a:xfrm>
          <a:prstGeom prst="roundRect">
            <a:avLst>
              <a:gd name="adj" fmla="val 2968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/>
              <a:t>지명경쟁입찰</a:t>
            </a:r>
            <a:endParaRPr lang="ko-KR" altLang="en-US" b="1" dirty="0"/>
          </a:p>
        </p:txBody>
      </p:sp>
      <p:sp>
        <p:nvSpPr>
          <p:cNvPr id="14" name="직사각형 13"/>
          <p:cNvSpPr/>
          <p:nvPr/>
        </p:nvSpPr>
        <p:spPr>
          <a:xfrm>
            <a:off x="1835696" y="3789040"/>
            <a:ext cx="6825475" cy="72008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/>
          <a:p>
            <a:pPr latinLnBrk="0"/>
            <a:r>
              <a:rPr lang="ko-KR" altLang="en-US" sz="1600" dirty="0" err="1" smtClean="0"/>
              <a:t>사회적기업은</a:t>
            </a:r>
            <a:r>
              <a:rPr lang="ko-KR" altLang="en-US" sz="1600" dirty="0" smtClean="0"/>
              <a:t> 중소기업기본법에서 명시한 중소기업자의 지위에 근거하여 제한경쟁입찰 자격의 대상이 될 수 있다</a:t>
            </a:r>
            <a:r>
              <a:rPr lang="en-US" altLang="ko-KR" sz="1600" dirty="0" smtClean="0"/>
              <a:t>(</a:t>
            </a:r>
            <a:r>
              <a:rPr lang="ko-KR" altLang="en-US" sz="1600" dirty="0" smtClean="0"/>
              <a:t>중소기업기본법 제</a:t>
            </a:r>
            <a:r>
              <a:rPr lang="en-US" altLang="ko-KR" sz="1600" dirty="0" smtClean="0"/>
              <a:t>2</a:t>
            </a:r>
            <a:r>
              <a:rPr lang="ko-KR" altLang="en-US" sz="1600" dirty="0" smtClean="0"/>
              <a:t>조 제</a:t>
            </a:r>
            <a:r>
              <a:rPr lang="en-US" altLang="ko-KR" sz="1600" dirty="0" smtClean="0"/>
              <a:t>2</a:t>
            </a:r>
            <a:r>
              <a:rPr lang="ko-KR" altLang="en-US" sz="1600" dirty="0" smtClean="0"/>
              <a:t>항 제</a:t>
            </a:r>
            <a:r>
              <a:rPr lang="en-US" altLang="ko-KR" sz="1600" dirty="0" smtClean="0"/>
              <a:t>2</a:t>
            </a:r>
            <a:r>
              <a:rPr lang="ko-KR" altLang="en-US" sz="1600" dirty="0" smtClean="0"/>
              <a:t>호</a:t>
            </a:r>
            <a:r>
              <a:rPr lang="en-US" altLang="ko-KR" sz="1600" dirty="0" smtClean="0"/>
              <a:t>)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405618478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공공조달 계약제도의 종류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1547664" y="1556792"/>
            <a:ext cx="7345511" cy="1368152"/>
          </a:xfrm>
          <a:prstGeom prst="roundRect">
            <a:avLst>
              <a:gd name="adj" fmla="val 581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77800" indent="-177800" latinLnBrk="0">
              <a:buFont typeface="Arial" pitchFamily="34" charset="0"/>
              <a:buChar char="•"/>
            </a:pPr>
            <a:r>
              <a:rPr lang="ko-KR" altLang="en-US" sz="1600" dirty="0" smtClean="0">
                <a:latin typeface="+mn-ea"/>
              </a:rPr>
              <a:t>각 수요기관이 공통으로 필요로 하는 수요물자를 제조</a:t>
            </a:r>
            <a:r>
              <a:rPr lang="en-US" altLang="ko-KR" sz="1600" dirty="0" smtClean="0">
                <a:latin typeface="+mn-ea"/>
              </a:rPr>
              <a:t>·</a:t>
            </a:r>
            <a:r>
              <a:rPr lang="ko-KR" altLang="en-US" sz="1600" dirty="0" smtClean="0">
                <a:latin typeface="+mn-ea"/>
              </a:rPr>
              <a:t>구매 및 가공 등의 계약을 할 때 미리 단가만 정하고 각 수요기관의 장이 직접 해당 물자의 납품 요구나 납품 요구 및 대금 지급을 할 수 있는 계약을 체결할 수 있다</a:t>
            </a:r>
            <a:r>
              <a:rPr lang="en-US" altLang="ko-KR" sz="1600" dirty="0" smtClean="0">
                <a:latin typeface="+mn-ea"/>
              </a:rPr>
              <a:t>(</a:t>
            </a:r>
            <a:r>
              <a:rPr lang="ko-KR" altLang="en-US" sz="1600" dirty="0" smtClean="0">
                <a:latin typeface="+mn-ea"/>
              </a:rPr>
              <a:t>조달사업에 관한 법률 시행령 제</a:t>
            </a:r>
            <a:r>
              <a:rPr lang="en-US" altLang="ko-KR" sz="1600" dirty="0" smtClean="0">
                <a:latin typeface="+mn-ea"/>
              </a:rPr>
              <a:t>7</a:t>
            </a:r>
            <a:r>
              <a:rPr lang="ko-KR" altLang="en-US" sz="1600" dirty="0" smtClean="0">
                <a:latin typeface="+mn-ea"/>
              </a:rPr>
              <a:t>조</a:t>
            </a:r>
            <a:r>
              <a:rPr lang="en-US" altLang="ko-KR" sz="1600" dirty="0" smtClean="0">
                <a:latin typeface="+mn-ea"/>
              </a:rPr>
              <a:t>).</a:t>
            </a:r>
            <a:endParaRPr lang="ko-KR" altLang="en-US" sz="1600" dirty="0"/>
          </a:p>
        </p:txBody>
      </p:sp>
      <p:sp>
        <p:nvSpPr>
          <p:cNvPr id="7" name="모서리가 둥근 직사각형 6"/>
          <p:cNvSpPr/>
          <p:nvPr/>
        </p:nvSpPr>
        <p:spPr>
          <a:xfrm>
            <a:off x="395537" y="1556792"/>
            <a:ext cx="1080120" cy="1368152"/>
          </a:xfrm>
          <a:prstGeom prst="roundRect">
            <a:avLst>
              <a:gd name="adj" fmla="val 2968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/>
              <a:t>제</a:t>
            </a:r>
            <a:r>
              <a:rPr lang="en-US" altLang="ko-KR" b="1" dirty="0" smtClean="0"/>
              <a:t>3</a:t>
            </a:r>
            <a:r>
              <a:rPr lang="ko-KR" altLang="en-US" b="1" dirty="0" smtClean="0"/>
              <a:t>자 </a:t>
            </a:r>
            <a:endParaRPr lang="en-US" altLang="ko-KR" b="1" dirty="0" smtClean="0"/>
          </a:p>
          <a:p>
            <a:pPr algn="ctr"/>
            <a:r>
              <a:rPr lang="ko-KR" altLang="en-US" b="1" dirty="0" smtClean="0"/>
              <a:t>단가계약</a:t>
            </a:r>
            <a:endParaRPr lang="ko-KR" altLang="en-US" b="1" dirty="0"/>
          </a:p>
        </p:txBody>
      </p:sp>
      <p:sp>
        <p:nvSpPr>
          <p:cNvPr id="9" name="모서리가 둥근 직사각형 8"/>
          <p:cNvSpPr/>
          <p:nvPr/>
        </p:nvSpPr>
        <p:spPr>
          <a:xfrm>
            <a:off x="1547664" y="3140968"/>
            <a:ext cx="7345511" cy="1368152"/>
          </a:xfrm>
          <a:prstGeom prst="roundRect">
            <a:avLst>
              <a:gd name="adj" fmla="val 581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77800" indent="-177800" latinLnBrk="0">
              <a:spcBef>
                <a:spcPts val="600"/>
              </a:spcBef>
              <a:buFont typeface="Arial" pitchFamily="34" charset="0"/>
              <a:buChar char="•"/>
            </a:pPr>
            <a:r>
              <a:rPr lang="ko-KR" altLang="en-US" sz="1600" dirty="0" smtClean="0">
                <a:latin typeface="+mn-ea"/>
              </a:rPr>
              <a:t>각 수요기관의 공통 필요 수요물자 </a:t>
            </a:r>
            <a:r>
              <a:rPr lang="ko-KR" altLang="en-US" sz="1600" dirty="0" err="1" smtClean="0">
                <a:latin typeface="+mn-ea"/>
              </a:rPr>
              <a:t>구매시</a:t>
            </a:r>
            <a:r>
              <a:rPr lang="ko-KR" altLang="en-US" sz="1600" dirty="0" smtClean="0">
                <a:latin typeface="+mn-ea"/>
              </a:rPr>
              <a:t> 다양한 수요 충족에 필요하다고 인정되는 경우 품질</a:t>
            </a:r>
            <a:r>
              <a:rPr lang="en-US" altLang="ko-KR" sz="1600" dirty="0" smtClean="0">
                <a:latin typeface="+mn-ea"/>
              </a:rPr>
              <a:t>·</a:t>
            </a:r>
            <a:r>
              <a:rPr lang="ko-KR" altLang="en-US" sz="1600" dirty="0" smtClean="0">
                <a:latin typeface="+mn-ea"/>
              </a:rPr>
              <a:t>성능 또는 효율 등이 같거나 비슷한 종류의 수요물자를 수요기관이 선택할 수 있도록 </a:t>
            </a:r>
            <a:r>
              <a:rPr lang="en-US" altLang="ko-KR" sz="1600" dirty="0" smtClean="0">
                <a:latin typeface="+mn-ea"/>
              </a:rPr>
              <a:t>2</a:t>
            </a:r>
            <a:r>
              <a:rPr lang="ko-KR" altLang="en-US" sz="1600" dirty="0" smtClean="0">
                <a:latin typeface="+mn-ea"/>
              </a:rPr>
              <a:t>인 이상을 계약 상대자로 공급계약을 체결하는 것을 말한다</a:t>
            </a:r>
            <a:r>
              <a:rPr lang="en-US" altLang="ko-KR" sz="1600" dirty="0" smtClean="0">
                <a:latin typeface="+mn-ea"/>
              </a:rPr>
              <a:t>(</a:t>
            </a:r>
            <a:r>
              <a:rPr lang="ko-KR" altLang="en-US" sz="1600" dirty="0" smtClean="0">
                <a:latin typeface="+mn-ea"/>
              </a:rPr>
              <a:t>조달사업에 관한 법률 시행령 제</a:t>
            </a:r>
            <a:r>
              <a:rPr lang="en-US" altLang="ko-KR" sz="1600" dirty="0" smtClean="0">
                <a:latin typeface="+mn-ea"/>
              </a:rPr>
              <a:t>7</a:t>
            </a:r>
            <a:r>
              <a:rPr lang="ko-KR" altLang="en-US" sz="1600" dirty="0" smtClean="0">
                <a:latin typeface="+mn-ea"/>
              </a:rPr>
              <a:t>조의 </a:t>
            </a:r>
            <a:r>
              <a:rPr lang="en-US" altLang="ko-KR" sz="1600" dirty="0" smtClean="0">
                <a:latin typeface="+mn-ea"/>
              </a:rPr>
              <a:t>2).</a:t>
            </a:r>
            <a:endParaRPr lang="ko-KR" altLang="en-US" sz="1600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395537" y="3140968"/>
            <a:ext cx="1080120" cy="1368152"/>
          </a:xfrm>
          <a:prstGeom prst="roundRect">
            <a:avLst>
              <a:gd name="adj" fmla="val 2968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/>
              <a:t>다수공급자계약</a:t>
            </a:r>
            <a:endParaRPr lang="ko-KR" altLang="en-US" b="1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547664" y="4725144"/>
            <a:ext cx="7345511" cy="1368152"/>
          </a:xfrm>
          <a:prstGeom prst="roundRect">
            <a:avLst>
              <a:gd name="adj" fmla="val 581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 latinLnBrk="0"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+mn-ea"/>
              </a:rPr>
              <a:t>물품</a:t>
            </a:r>
            <a:r>
              <a:rPr lang="en-US" altLang="ko-KR" sz="1600" dirty="0" smtClean="0">
                <a:latin typeface="+mn-ea"/>
              </a:rPr>
              <a:t>, </a:t>
            </a:r>
            <a:r>
              <a:rPr lang="ko-KR" altLang="en-US" sz="1600" dirty="0" smtClean="0">
                <a:latin typeface="+mn-ea"/>
              </a:rPr>
              <a:t>용역 </a:t>
            </a:r>
            <a:r>
              <a:rPr lang="ko-KR" altLang="en-US" sz="1600" dirty="0" err="1" smtClean="0">
                <a:latin typeface="+mn-ea"/>
              </a:rPr>
              <a:t>계약시</a:t>
            </a:r>
            <a:r>
              <a:rPr lang="ko-KR" altLang="en-US" sz="1600" dirty="0" smtClean="0">
                <a:latin typeface="+mn-ea"/>
              </a:rPr>
              <a:t> 계약이행의 전문성</a:t>
            </a:r>
            <a:r>
              <a:rPr lang="en-US" altLang="ko-KR" sz="1600" dirty="0" smtClean="0">
                <a:latin typeface="+mn-ea"/>
              </a:rPr>
              <a:t>, </a:t>
            </a:r>
            <a:r>
              <a:rPr lang="ko-KR" altLang="en-US" sz="1600" dirty="0" err="1" smtClean="0">
                <a:latin typeface="+mn-ea"/>
              </a:rPr>
              <a:t>기술성</a:t>
            </a:r>
            <a:r>
              <a:rPr lang="en-US" altLang="ko-KR" sz="1600" dirty="0" smtClean="0">
                <a:latin typeface="+mn-ea"/>
              </a:rPr>
              <a:t>, </a:t>
            </a:r>
            <a:r>
              <a:rPr lang="ko-KR" altLang="en-US" sz="1600" dirty="0" smtClean="0">
                <a:latin typeface="+mn-ea"/>
              </a:rPr>
              <a:t>공공시설물의 안전성 등의 이유로 필요하다고 인정되는 경우 최저가격 입찰자 순이 아니라</a:t>
            </a:r>
            <a:r>
              <a:rPr lang="en-US" altLang="ko-KR" sz="1600" dirty="0" smtClean="0">
                <a:latin typeface="+mn-ea"/>
              </a:rPr>
              <a:t>, </a:t>
            </a:r>
            <a:r>
              <a:rPr lang="ko-KR" altLang="en-US" sz="1600" dirty="0" smtClean="0">
                <a:latin typeface="+mn-ea"/>
              </a:rPr>
              <a:t>다수의 공급자들로부터 제안서를 제출 받아 평가한 후 협상절차를 통해 가장 유리하다고 인정되는 자와 계약을 체결할 수 있다</a:t>
            </a:r>
            <a:r>
              <a:rPr lang="en-US" altLang="ko-KR" sz="1600" dirty="0" smtClean="0">
                <a:latin typeface="+mn-ea"/>
              </a:rPr>
              <a:t>. </a:t>
            </a:r>
            <a:endParaRPr lang="ko-KR" altLang="en-US" sz="1600" dirty="0" smtClean="0"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395537" y="4725144"/>
            <a:ext cx="1080120" cy="1368152"/>
          </a:xfrm>
          <a:prstGeom prst="roundRect">
            <a:avLst>
              <a:gd name="adj" fmla="val 2968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/>
              <a:t>협상에 의한</a:t>
            </a:r>
            <a:endParaRPr lang="en-US" altLang="ko-KR" b="1" dirty="0" smtClean="0"/>
          </a:p>
          <a:p>
            <a:pPr algn="ctr"/>
            <a:r>
              <a:rPr lang="ko-KR" altLang="en-US" b="1" dirty="0" smtClean="0"/>
              <a:t>계약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44088992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이야기해봅시다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6" name="그림 5" descr="토론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196752"/>
            <a:ext cx="7417519" cy="4940068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0" y="2924944"/>
            <a:ext cx="9144000" cy="2123658"/>
          </a:xfrm>
          <a:prstGeom prst="rect">
            <a:avLst/>
          </a:prstGeom>
          <a:solidFill>
            <a:srgbClr val="B09B92">
              <a:alpha val="65098"/>
            </a:srgbClr>
          </a:solidFill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ko-KR" altLang="en-US" sz="2800" b="1" dirty="0" smtClean="0"/>
              <a:t>공공조달 제도가 </a:t>
            </a:r>
            <a:r>
              <a:rPr lang="ko-KR" altLang="en-US" sz="2800" b="1" dirty="0" err="1" smtClean="0"/>
              <a:t>사회적경제에</a:t>
            </a:r>
            <a:r>
              <a:rPr lang="ko-KR" altLang="en-US" sz="2800" b="1" dirty="0" smtClean="0"/>
              <a:t> 어떤</a:t>
            </a:r>
            <a:r>
              <a:rPr lang="ko-KR" altLang="en-US" sz="4400" b="1" dirty="0" smtClean="0"/>
              <a:t> 기회</a:t>
            </a:r>
            <a:r>
              <a:rPr lang="ko-KR" altLang="en-US" sz="2800" b="1" dirty="0" smtClean="0"/>
              <a:t>를 제공할 수 있고</a:t>
            </a:r>
            <a:r>
              <a:rPr lang="en-US" altLang="ko-KR" sz="2800" b="1" dirty="0" smtClean="0"/>
              <a:t>,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ko-KR" altLang="en-US" sz="2800" b="1" dirty="0" smtClean="0"/>
              <a:t>그 기회 창출과 관련되어 어떤 </a:t>
            </a:r>
            <a:r>
              <a:rPr lang="ko-KR" altLang="en-US" sz="4000" b="1" dirty="0" smtClean="0"/>
              <a:t>제도적 한계</a:t>
            </a:r>
            <a:r>
              <a:rPr lang="ko-KR" altLang="en-US" sz="2800" b="1" dirty="0" smtClean="0"/>
              <a:t>가 있는지 </a:t>
            </a:r>
            <a:endParaRPr lang="en-US" altLang="ko-KR" sz="2800" b="1" dirty="0" smtClean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ko-KR" altLang="en-US" sz="2800" b="1" dirty="0" smtClean="0"/>
              <a:t>이야기해봅시다</a:t>
            </a:r>
            <a:r>
              <a:rPr lang="en-US" altLang="ko-KR" sz="2800" b="1" dirty="0" smtClean="0"/>
              <a:t>.</a:t>
            </a:r>
            <a:endParaRPr lang="ko-KR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26958685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사회책임조달제도의 의의와 과제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"/>
          </p:nvPr>
        </p:nvSpPr>
        <p:spPr>
          <a:xfrm>
            <a:off x="3291852" y="1088122"/>
            <a:ext cx="2560316" cy="646331"/>
          </a:xfrm>
        </p:spPr>
        <p:txBody>
          <a:bodyPr/>
          <a:lstStyle/>
          <a:p>
            <a:r>
              <a:rPr lang="en-US" altLang="ko-KR" dirty="0" smtClean="0"/>
              <a:t>Chapter 2.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125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81534990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사회문제 해결을 위한 혁신적 </a:t>
            </a:r>
            <a:r>
              <a:rPr lang="ko-KR" altLang="en-US" dirty="0" err="1" smtClean="0"/>
              <a:t>사회적기업들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40" name="그룹 39"/>
          <p:cNvGrpSpPr/>
          <p:nvPr/>
        </p:nvGrpSpPr>
        <p:grpSpPr>
          <a:xfrm>
            <a:off x="539552" y="1700808"/>
            <a:ext cx="4140000" cy="2088232"/>
            <a:chOff x="539552" y="1700808"/>
            <a:chExt cx="4140000" cy="2088232"/>
          </a:xfrm>
        </p:grpSpPr>
        <p:sp>
          <p:nvSpPr>
            <p:cNvPr id="9" name="직사각형 8"/>
            <p:cNvSpPr/>
            <p:nvPr/>
          </p:nvSpPr>
          <p:spPr>
            <a:xfrm>
              <a:off x="539552" y="1700808"/>
              <a:ext cx="4140000" cy="2088232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11760" y="2564904"/>
              <a:ext cx="1872208" cy="11225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3568" y="2411717"/>
              <a:ext cx="1476759" cy="1305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755576" y="1764105"/>
              <a:ext cx="37444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0"/>
              <a:r>
                <a:rPr lang="ko-KR" altLang="en-US" sz="1600" b="1" dirty="0" smtClean="0">
                  <a:solidFill>
                    <a:schemeClr val="accent1"/>
                  </a:solidFill>
                </a:rPr>
                <a:t>장애인</a:t>
              </a:r>
              <a:r>
                <a:rPr lang="en-US" altLang="ko-KR" sz="1600" b="1" dirty="0" smtClean="0">
                  <a:solidFill>
                    <a:schemeClr val="accent1"/>
                  </a:solidFill>
                </a:rPr>
                <a:t>, </a:t>
              </a:r>
              <a:r>
                <a:rPr lang="ko-KR" altLang="en-US" sz="1600" b="1" dirty="0" smtClean="0">
                  <a:solidFill>
                    <a:schemeClr val="accent1"/>
                  </a:solidFill>
                </a:rPr>
                <a:t>노숙인 등 한계노동자의 일자리 창출에 기여하는 </a:t>
              </a:r>
              <a:r>
                <a:rPr lang="ko-KR" altLang="en-US" sz="1600" b="1" dirty="0" err="1" smtClean="0">
                  <a:solidFill>
                    <a:schemeClr val="accent1"/>
                  </a:solidFill>
                </a:rPr>
                <a:t>사회적기업</a:t>
              </a:r>
              <a:endParaRPr lang="ko-KR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1" name="그룹 40"/>
          <p:cNvGrpSpPr/>
          <p:nvPr/>
        </p:nvGrpSpPr>
        <p:grpSpPr>
          <a:xfrm>
            <a:off x="4680150" y="1700808"/>
            <a:ext cx="4176000" cy="2088232"/>
            <a:chOff x="4680150" y="1700808"/>
            <a:chExt cx="4176000" cy="2088232"/>
          </a:xfrm>
        </p:grpSpPr>
        <p:sp>
          <p:nvSpPr>
            <p:cNvPr id="10" name="직사각형 9"/>
            <p:cNvSpPr/>
            <p:nvPr/>
          </p:nvSpPr>
          <p:spPr>
            <a:xfrm>
              <a:off x="4680150" y="1700808"/>
              <a:ext cx="4176000" cy="2088232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88024" y="2415864"/>
              <a:ext cx="2016224" cy="797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804570" y="3074123"/>
              <a:ext cx="1943894" cy="7149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4788024" y="3212976"/>
              <a:ext cx="13708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400" b="1" dirty="0" err="1" smtClean="0"/>
                <a:t>자바르떼</a:t>
              </a:r>
              <a:endParaRPr lang="en-US" altLang="ko-KR" sz="1400" b="1" dirty="0" smtClean="0"/>
            </a:p>
            <a:p>
              <a:r>
                <a:rPr lang="ko-KR" altLang="en-US" sz="1400" b="1" dirty="0" smtClean="0"/>
                <a:t>신나는 문화학교</a:t>
              </a:r>
              <a:endParaRPr lang="ko-KR" altLang="en-US" sz="1400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788024" y="1764105"/>
              <a:ext cx="37444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0"/>
              <a:r>
                <a:rPr lang="ko-KR" altLang="en-US" sz="1600" b="1" dirty="0" smtClean="0">
                  <a:solidFill>
                    <a:schemeClr val="accent1"/>
                  </a:solidFill>
                </a:rPr>
                <a:t>교육</a:t>
              </a:r>
              <a:r>
                <a:rPr lang="en-US" altLang="ko-KR" sz="1600" b="1" dirty="0" smtClean="0">
                  <a:solidFill>
                    <a:schemeClr val="accent1"/>
                  </a:solidFill>
                </a:rPr>
                <a:t>, </a:t>
              </a:r>
              <a:r>
                <a:rPr lang="ko-KR" altLang="en-US" sz="1600" b="1" dirty="0" smtClean="0">
                  <a:solidFill>
                    <a:schemeClr val="accent1"/>
                  </a:solidFill>
                </a:rPr>
                <a:t>문화</a:t>
              </a:r>
              <a:r>
                <a:rPr lang="en-US" altLang="ko-KR" sz="1600" b="1" dirty="0" smtClean="0">
                  <a:solidFill>
                    <a:schemeClr val="accent1"/>
                  </a:solidFill>
                </a:rPr>
                <a:t>, </a:t>
              </a:r>
              <a:r>
                <a:rPr lang="ko-KR" altLang="en-US" sz="1600" b="1" dirty="0" smtClean="0">
                  <a:solidFill>
                    <a:schemeClr val="accent1"/>
                  </a:solidFill>
                </a:rPr>
                <a:t>체험 등의 사회서비스를 제공하는 </a:t>
              </a:r>
              <a:r>
                <a:rPr lang="ko-KR" altLang="en-US" sz="1600" b="1" dirty="0" err="1" smtClean="0">
                  <a:solidFill>
                    <a:schemeClr val="accent1"/>
                  </a:solidFill>
                </a:rPr>
                <a:t>사회적기업</a:t>
              </a:r>
              <a:endParaRPr lang="ko-KR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169186" y="2761183"/>
              <a:ext cx="1579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400" b="1" dirty="0" smtClean="0"/>
                <a:t>우리가 만드는 미래</a:t>
              </a:r>
              <a:endParaRPr lang="ko-KR" altLang="en-US" sz="1400" b="1" dirty="0"/>
            </a:p>
          </p:txBody>
        </p:sp>
      </p:grpSp>
      <p:grpSp>
        <p:nvGrpSpPr>
          <p:cNvPr id="44" name="그룹 43"/>
          <p:cNvGrpSpPr/>
          <p:nvPr/>
        </p:nvGrpSpPr>
        <p:grpSpPr>
          <a:xfrm>
            <a:off x="539552" y="3789040"/>
            <a:ext cx="2772000" cy="2088232"/>
            <a:chOff x="539552" y="3789040"/>
            <a:chExt cx="2772000" cy="2088232"/>
          </a:xfrm>
        </p:grpSpPr>
        <p:sp>
          <p:nvSpPr>
            <p:cNvPr id="11" name="직사각형 10"/>
            <p:cNvSpPr/>
            <p:nvPr/>
          </p:nvSpPr>
          <p:spPr>
            <a:xfrm>
              <a:off x="539552" y="3789040"/>
              <a:ext cx="2772000" cy="2088232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4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61031" y="5128147"/>
              <a:ext cx="1678721" cy="677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그림 24" descr="아름다운집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11760" y="4581128"/>
              <a:ext cx="822620" cy="1224136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539552" y="4797152"/>
              <a:ext cx="14221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400" b="1" dirty="0" smtClean="0"/>
                <a:t>㈜ 두꺼비 </a:t>
              </a:r>
              <a:r>
                <a:rPr lang="ko-KR" altLang="en-US" sz="1400" b="1" dirty="0" err="1" smtClean="0"/>
                <a:t>하우징</a:t>
              </a:r>
              <a:endParaRPr lang="ko-KR" altLang="en-US" sz="14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115616" y="4509120"/>
              <a:ext cx="12715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400" b="1" dirty="0" smtClean="0"/>
                <a:t>㈜ 아름다운 집</a:t>
              </a:r>
              <a:endParaRPr lang="ko-KR" altLang="en-US" sz="14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39552" y="3861048"/>
              <a:ext cx="27363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0"/>
              <a:r>
                <a:rPr lang="ko-KR" altLang="en-US" sz="1600" b="1" dirty="0" smtClean="0">
                  <a:solidFill>
                    <a:schemeClr val="accent1"/>
                  </a:solidFill>
                </a:rPr>
                <a:t>낙후된 지역사회의 재생에 기여하는 주거복지 </a:t>
              </a:r>
              <a:r>
                <a:rPr lang="ko-KR" altLang="en-US" sz="1600" b="1" dirty="0" err="1" smtClean="0">
                  <a:solidFill>
                    <a:schemeClr val="accent1"/>
                  </a:solidFill>
                </a:rPr>
                <a:t>사회적기업</a:t>
              </a:r>
              <a:endParaRPr lang="ko-KR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3" name="그룹 42"/>
          <p:cNvGrpSpPr/>
          <p:nvPr/>
        </p:nvGrpSpPr>
        <p:grpSpPr>
          <a:xfrm>
            <a:off x="3309764" y="3789040"/>
            <a:ext cx="2774404" cy="2088232"/>
            <a:chOff x="3309764" y="3789040"/>
            <a:chExt cx="2774404" cy="2088232"/>
          </a:xfrm>
        </p:grpSpPr>
        <p:sp>
          <p:nvSpPr>
            <p:cNvPr id="12" name="직사각형 11"/>
            <p:cNvSpPr/>
            <p:nvPr/>
          </p:nvSpPr>
          <p:spPr>
            <a:xfrm>
              <a:off x="3309764" y="3789040"/>
              <a:ext cx="2772000" cy="2088232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347864" y="3861048"/>
              <a:ext cx="2736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0"/>
              <a:r>
                <a:rPr lang="ko-KR" altLang="en-US" sz="1600" b="1" dirty="0" smtClean="0">
                  <a:solidFill>
                    <a:schemeClr val="accent1"/>
                  </a:solidFill>
                </a:rPr>
                <a:t>지불능력이 취약한 저소득층에게 저렴한 가격으로 보청기 제공</a:t>
              </a:r>
              <a:endParaRPr lang="ko-KR" altLang="en-US" sz="1600" b="1" dirty="0">
                <a:solidFill>
                  <a:schemeClr val="accent1"/>
                </a:solidFill>
              </a:endParaRPr>
            </a:p>
          </p:txBody>
        </p:sp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211960" y="4797152"/>
              <a:ext cx="1800200" cy="1013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8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394323" y="4725516"/>
              <a:ext cx="1609725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2" name="그룹 41"/>
          <p:cNvGrpSpPr/>
          <p:nvPr/>
        </p:nvGrpSpPr>
        <p:grpSpPr>
          <a:xfrm>
            <a:off x="6083846" y="3789040"/>
            <a:ext cx="2772000" cy="2088232"/>
            <a:chOff x="6083846" y="3789040"/>
            <a:chExt cx="2772000" cy="2088232"/>
          </a:xfrm>
        </p:grpSpPr>
        <p:sp>
          <p:nvSpPr>
            <p:cNvPr id="13" name="직사각형 12"/>
            <p:cNvSpPr/>
            <p:nvPr/>
          </p:nvSpPr>
          <p:spPr>
            <a:xfrm>
              <a:off x="6083846" y="3789040"/>
              <a:ext cx="2772000" cy="2088232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5" name="Picture 9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228184" y="4581128"/>
              <a:ext cx="869240" cy="115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Picture 3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147670" y="5301208"/>
              <a:ext cx="1528786" cy="43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" name="TextBox 36"/>
            <p:cNvSpPr txBox="1"/>
            <p:nvPr/>
          </p:nvSpPr>
          <p:spPr>
            <a:xfrm>
              <a:off x="6083846" y="3861048"/>
              <a:ext cx="27363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0"/>
              <a:r>
                <a:rPr lang="ko-KR" altLang="en-US" sz="1600" b="1" dirty="0" smtClean="0">
                  <a:solidFill>
                    <a:schemeClr val="accent1"/>
                  </a:solidFill>
                </a:rPr>
                <a:t>제</a:t>
              </a:r>
              <a:r>
                <a:rPr lang="en-US" altLang="ko-KR" sz="1600" b="1" dirty="0" smtClean="0">
                  <a:solidFill>
                    <a:schemeClr val="accent1"/>
                  </a:solidFill>
                </a:rPr>
                <a:t>3</a:t>
              </a:r>
              <a:r>
                <a:rPr lang="ko-KR" altLang="en-US" sz="1600" b="1" dirty="0" smtClean="0">
                  <a:solidFill>
                    <a:schemeClr val="accent1"/>
                  </a:solidFill>
                </a:rPr>
                <a:t>세계 의류 생산자에게 공정한 노동의 대가 지불</a:t>
              </a:r>
              <a:endParaRPr lang="ko-KR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020272" y="4941168"/>
              <a:ext cx="16722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400" b="1" err="1" smtClean="0"/>
                <a:t>페어트레이드</a:t>
              </a:r>
              <a:r>
                <a:rPr lang="ko-KR" altLang="en-US" sz="1400" b="1" dirty="0" smtClean="0"/>
                <a:t> 코리아</a:t>
              </a:r>
              <a:endParaRPr lang="ko-KR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69775233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사회책임조달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0825" y="1340768"/>
            <a:ext cx="8642350" cy="504056"/>
          </a:xfrm>
          <a:prstGeom prst="rect">
            <a:avLst/>
          </a:prstGeom>
          <a:solidFill>
            <a:srgbClr val="E6B9B8">
              <a:alpha val="65098"/>
            </a:srgb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ko-KR" altLang="en-US" sz="2400" b="1" dirty="0" smtClean="0"/>
              <a:t>사회책임조달로의 전환</a:t>
            </a:r>
            <a:endParaRPr lang="en-US" altLang="ko-KR" sz="2400" b="1" dirty="0" smtClean="0"/>
          </a:p>
        </p:txBody>
      </p:sp>
      <p:sp>
        <p:nvSpPr>
          <p:cNvPr id="7" name="모서리가 둥근 직사각형 6"/>
          <p:cNvSpPr/>
          <p:nvPr/>
        </p:nvSpPr>
        <p:spPr>
          <a:xfrm>
            <a:off x="683568" y="2132856"/>
            <a:ext cx="3528392" cy="1296144"/>
          </a:xfrm>
          <a:prstGeom prst="roundRect">
            <a:avLst>
              <a:gd name="adj" fmla="val 593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가격</a:t>
            </a:r>
            <a:r>
              <a:rPr lang="en-US" altLang="ko-KR" dirty="0" smtClean="0"/>
              <a:t> </a:t>
            </a:r>
            <a:r>
              <a:rPr lang="ko-KR" altLang="en-US" dirty="0" smtClean="0"/>
              <a:t>중심 </a:t>
            </a:r>
            <a:endParaRPr lang="en-US" altLang="ko-KR" dirty="0" smtClean="0"/>
          </a:p>
          <a:p>
            <a:pPr algn="ctr"/>
            <a:r>
              <a:rPr lang="ko-KR" altLang="en-US" dirty="0" smtClean="0"/>
              <a:t>낙찰제도</a:t>
            </a:r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4932040" y="2132856"/>
            <a:ext cx="3528392" cy="1296144"/>
          </a:xfrm>
          <a:prstGeom prst="roundRect">
            <a:avLst>
              <a:gd name="adj" fmla="val 593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chemeClr val="tx2"/>
                </a:solidFill>
              </a:rPr>
              <a:t>최고가치 중심 </a:t>
            </a:r>
            <a:endParaRPr lang="en-US" altLang="ko-KR" sz="2800" b="1" dirty="0" smtClean="0">
              <a:solidFill>
                <a:schemeClr val="tx2"/>
              </a:solidFill>
            </a:endParaRPr>
          </a:p>
          <a:p>
            <a:pPr algn="ctr"/>
            <a:r>
              <a:rPr lang="ko-KR" altLang="en-US" sz="2800" b="1" dirty="0" smtClean="0">
                <a:solidFill>
                  <a:schemeClr val="tx2"/>
                </a:solidFill>
              </a:rPr>
              <a:t>사회책임조달제도</a:t>
            </a:r>
            <a:endParaRPr lang="ko-KR" altLang="en-US" sz="2800" b="1" dirty="0">
              <a:solidFill>
                <a:schemeClr val="tx2"/>
              </a:solidFill>
            </a:endParaRPr>
          </a:p>
        </p:txBody>
      </p:sp>
      <p:cxnSp>
        <p:nvCxnSpPr>
          <p:cNvPr id="10" name="직선 화살표 연결선 9"/>
          <p:cNvCxnSpPr>
            <a:stCxn id="7" idx="3"/>
            <a:endCxn id="8" idx="1"/>
          </p:cNvCxnSpPr>
          <p:nvPr/>
        </p:nvCxnSpPr>
        <p:spPr>
          <a:xfrm>
            <a:off x="4211960" y="2780928"/>
            <a:ext cx="72008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683568" y="3573016"/>
            <a:ext cx="1584176" cy="2736304"/>
          </a:xfrm>
          <a:prstGeom prst="roundRect">
            <a:avLst>
              <a:gd name="adj" fmla="val 4642"/>
            </a:avLst>
          </a:prstGeom>
          <a:solidFill>
            <a:schemeClr val="bg2">
              <a:lumMod val="75000"/>
            </a:schemeClr>
          </a:solidFill>
          <a:ln>
            <a:solidFill>
              <a:srgbClr val="5B4A4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/>
              <a:t>사회책임조달</a:t>
            </a:r>
            <a:endParaRPr lang="ko-KR" altLang="en-US" sz="2000" b="1" dirty="0"/>
          </a:p>
        </p:txBody>
      </p:sp>
      <p:sp>
        <p:nvSpPr>
          <p:cNvPr id="12" name="직사각형 11"/>
          <p:cNvSpPr/>
          <p:nvPr/>
        </p:nvSpPr>
        <p:spPr>
          <a:xfrm>
            <a:off x="2411760" y="3573016"/>
            <a:ext cx="6048672" cy="864096"/>
          </a:xfrm>
          <a:prstGeom prst="rect">
            <a:avLst/>
          </a:prstGeom>
          <a:solidFill>
            <a:schemeClr val="bg2"/>
          </a:solidFill>
          <a:ln>
            <a:solidFill>
              <a:srgbClr val="5B4A4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latinLnBrk="0"/>
            <a:r>
              <a:rPr lang="ko-KR" altLang="en-US" dirty="0" smtClean="0"/>
              <a:t>정부가 고용</a:t>
            </a:r>
            <a:r>
              <a:rPr lang="en-US" altLang="ko-KR" dirty="0" smtClean="0"/>
              <a:t>, </a:t>
            </a:r>
            <a:r>
              <a:rPr lang="ko-KR" altLang="en-US" dirty="0" smtClean="0"/>
              <a:t>사회통합 등 사회적 영향을 고려하면서 </a:t>
            </a:r>
            <a:endParaRPr lang="en-US" altLang="ko-KR" dirty="0" smtClean="0"/>
          </a:p>
          <a:p>
            <a:pPr algn="ctr" latinLnBrk="0"/>
            <a:r>
              <a:rPr lang="ko-KR" altLang="en-US" dirty="0" smtClean="0"/>
              <a:t>공공이 필요로 하는 재화를 구매하는 과정</a:t>
            </a:r>
            <a:endParaRPr lang="ko-KR" altLang="en-US" dirty="0"/>
          </a:p>
        </p:txBody>
      </p:sp>
      <p:sp>
        <p:nvSpPr>
          <p:cNvPr id="13" name="직사각형 12"/>
          <p:cNvSpPr/>
          <p:nvPr/>
        </p:nvSpPr>
        <p:spPr>
          <a:xfrm>
            <a:off x="2411760" y="4509120"/>
            <a:ext cx="6048672" cy="792088"/>
          </a:xfrm>
          <a:prstGeom prst="rect">
            <a:avLst/>
          </a:prstGeom>
          <a:solidFill>
            <a:schemeClr val="bg2"/>
          </a:solidFill>
          <a:ln>
            <a:solidFill>
              <a:srgbClr val="5B4A4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latinLnBrk="0"/>
            <a:r>
              <a:rPr lang="ko-KR" altLang="en-US" dirty="0" smtClean="0"/>
              <a:t>공공조달시장에 대한 패러다임의 전환을 의미</a:t>
            </a:r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2411760" y="5373216"/>
            <a:ext cx="6048672" cy="936104"/>
          </a:xfrm>
          <a:prstGeom prst="rect">
            <a:avLst/>
          </a:prstGeom>
          <a:solidFill>
            <a:schemeClr val="bg2"/>
          </a:solidFill>
          <a:ln>
            <a:solidFill>
              <a:srgbClr val="5B4A4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latinLnBrk="0"/>
            <a:r>
              <a:rPr lang="ko-KR" altLang="en-US" dirty="0" smtClean="0"/>
              <a:t>정부가 계약에 의한 서비스 구매 과정에서</a:t>
            </a:r>
            <a:endParaRPr lang="en-US" altLang="ko-KR" dirty="0" smtClean="0"/>
          </a:p>
          <a:p>
            <a:pPr algn="ctr" latinLnBrk="0"/>
            <a:r>
              <a:rPr lang="ko-KR" altLang="en-US" dirty="0" smtClean="0"/>
              <a:t>사회</a:t>
            </a:r>
            <a:r>
              <a:rPr lang="en-US" altLang="ko-KR" dirty="0" smtClean="0"/>
              <a:t>, </a:t>
            </a:r>
            <a:r>
              <a:rPr lang="ko-KR" altLang="en-US" dirty="0" smtClean="0"/>
              <a:t>경제적 가치의 창출을 극대화하는 효과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2755471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사회책임조달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0825" y="1340768"/>
            <a:ext cx="8642350" cy="432048"/>
          </a:xfrm>
          <a:prstGeom prst="rect">
            <a:avLst/>
          </a:prstGeom>
          <a:solidFill>
            <a:srgbClr val="E6B9B8">
              <a:alpha val="65098"/>
            </a:srgb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ko-KR" altLang="en-US" sz="2400" b="1" dirty="0" smtClean="0"/>
              <a:t>사회책임조달제도의 효과</a:t>
            </a:r>
            <a:endParaRPr lang="en-US" altLang="ko-KR" sz="2400" b="1" dirty="0" smtClean="0"/>
          </a:p>
        </p:txBody>
      </p:sp>
      <p:sp>
        <p:nvSpPr>
          <p:cNvPr id="7" name="모서리가 둥근 직사각형 6"/>
          <p:cNvSpPr/>
          <p:nvPr/>
        </p:nvSpPr>
        <p:spPr>
          <a:xfrm>
            <a:off x="467544" y="2278613"/>
            <a:ext cx="8136904" cy="720080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solidFill>
                  <a:schemeClr val="accent5">
                    <a:lumMod val="50000"/>
                  </a:schemeClr>
                </a:solidFill>
              </a:rPr>
              <a:t>‘</a:t>
            </a:r>
            <a:r>
              <a:rPr lang="ko-KR" altLang="en-US" sz="2000" b="1" dirty="0" smtClean="0">
                <a:solidFill>
                  <a:schemeClr val="accent5">
                    <a:lumMod val="50000"/>
                  </a:schemeClr>
                </a:solidFill>
              </a:rPr>
              <a:t>사회적</a:t>
            </a:r>
            <a:r>
              <a:rPr lang="en-US" altLang="ko-KR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ko-KR" altLang="en-US" sz="2000" b="1" dirty="0" smtClean="0">
                <a:solidFill>
                  <a:schemeClr val="accent5">
                    <a:lumMod val="50000"/>
                  </a:schemeClr>
                </a:solidFill>
              </a:rPr>
              <a:t>경제 기업 친화적 공공시장</a:t>
            </a:r>
            <a:r>
              <a:rPr lang="en-US" altLang="ko-KR" sz="2000" b="1" dirty="0" smtClean="0">
                <a:solidFill>
                  <a:schemeClr val="accent5">
                    <a:lumMod val="50000"/>
                  </a:schemeClr>
                </a:solidFill>
              </a:rPr>
              <a:t>’</a:t>
            </a:r>
            <a:r>
              <a:rPr lang="ko-KR" altLang="en-US" sz="2000" b="1" dirty="0" smtClean="0">
                <a:solidFill>
                  <a:schemeClr val="accent5">
                    <a:lumMod val="50000"/>
                  </a:schemeClr>
                </a:solidFill>
              </a:rPr>
              <a:t>의 조성에 기여</a:t>
            </a:r>
            <a:endParaRPr lang="ko-KR" alt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67544" y="3934797"/>
            <a:ext cx="8136904" cy="792088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5">
                    <a:lumMod val="50000"/>
                  </a:schemeClr>
                </a:solidFill>
              </a:rPr>
              <a:t>기존 사회적 경제 기업에 대하여 정부의 직접 인건비 지원에 의해 존속하지 않고</a:t>
            </a:r>
            <a:r>
              <a:rPr lang="en-US" altLang="ko-KR" sz="20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ko-KR" altLang="en-US" sz="2000" b="1" dirty="0" smtClean="0">
                <a:solidFill>
                  <a:schemeClr val="accent5">
                    <a:lumMod val="50000"/>
                  </a:schemeClr>
                </a:solidFill>
              </a:rPr>
              <a:t>수익 창출을 통해 경제적 지속가능성을 제고하는 기회 제공</a:t>
            </a:r>
            <a:endParaRPr lang="ko-KR" alt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2873" y="3144450"/>
            <a:ext cx="8137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latinLnBrk="0"/>
            <a:r>
              <a:rPr lang="ko-KR" altLang="en-US" dirty="0" smtClean="0"/>
              <a:t>→ 정책적으로 정부 보조금 기반의 비영리 부문을 시장 기회의 제공을 통한 사회적 경제 기업의 개발로 전환시킬 수 있음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82873" y="4798893"/>
            <a:ext cx="8137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latinLnBrk="0"/>
            <a:r>
              <a:rPr lang="ko-KR" altLang="en-US" dirty="0" smtClean="0"/>
              <a:t>→ 이렇게 경쟁력을 확보한 사회적 경제 기업은 시장에서의 경쟁력도 제고되는 효과를 얻게 되므로 수익 창출의 다각화도 이룰 수 있음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5777000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사회책임조달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0825" y="1268760"/>
            <a:ext cx="8642350" cy="432048"/>
          </a:xfrm>
          <a:prstGeom prst="rect">
            <a:avLst/>
          </a:prstGeom>
          <a:solidFill>
            <a:srgbClr val="E6B9B8">
              <a:alpha val="65098"/>
            </a:srgb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ko-KR" altLang="en-US" sz="2400" b="1" dirty="0" smtClean="0"/>
              <a:t>국내</a:t>
            </a:r>
            <a:r>
              <a:rPr lang="ko-KR" altLang="en-US" sz="2400" b="1" dirty="0" smtClean="0">
                <a:sym typeface="Wingdings 2"/>
              </a:rPr>
              <a:t></a:t>
            </a:r>
            <a:r>
              <a:rPr lang="ko-KR" altLang="en-US" sz="2400" b="1" dirty="0" smtClean="0"/>
              <a:t>외 사회책임조달 관련 법</a:t>
            </a:r>
            <a:endParaRPr lang="en-US" altLang="ko-KR" sz="2400" b="1" dirty="0" smtClean="0"/>
          </a:p>
        </p:txBody>
      </p:sp>
      <p:sp>
        <p:nvSpPr>
          <p:cNvPr id="7" name="모서리가 둥근 직사각형 6"/>
          <p:cNvSpPr/>
          <p:nvPr/>
        </p:nvSpPr>
        <p:spPr>
          <a:xfrm>
            <a:off x="250825" y="1916832"/>
            <a:ext cx="8642350" cy="360040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최적가치나 사회적 영향을 고려하는 방향으로 계약제도를 전면 개편하는 경우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23528" y="2420888"/>
            <a:ext cx="8425631" cy="504056"/>
          </a:xfrm>
          <a:prstGeom prst="roundRect">
            <a:avLst>
              <a:gd name="adj" fmla="val 10368"/>
            </a:avLst>
          </a:prstGeom>
          <a:solidFill>
            <a:schemeClr val="bg1"/>
          </a:solidFill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sz="1600" dirty="0" smtClean="0">
                <a:solidFill>
                  <a:prstClr val="black"/>
                </a:solidFill>
              </a:rPr>
              <a:t>유럽연합의 「사회책임조달지침」</a:t>
            </a:r>
            <a:endParaRPr lang="en-US" altLang="ko-KR" sz="1600" dirty="0" smtClean="0">
              <a:solidFill>
                <a:prstClr val="black"/>
              </a:solidFill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250825" y="3068960"/>
            <a:ext cx="8642350" cy="360040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사회적 약자를 고용하는 기업 등과 같이 특정 기업 부문에 대해 우선 시장기회를 제공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323528" y="3573016"/>
            <a:ext cx="8425631" cy="504056"/>
          </a:xfrm>
          <a:prstGeom prst="roundRect">
            <a:avLst>
              <a:gd name="adj" fmla="val 10368"/>
            </a:avLst>
          </a:prstGeom>
          <a:solidFill>
            <a:schemeClr val="bg1"/>
          </a:solidFill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sz="1600" dirty="0" smtClean="0">
                <a:solidFill>
                  <a:prstClr val="black"/>
                </a:solidFill>
              </a:rPr>
              <a:t>미국의 「</a:t>
            </a:r>
            <a:r>
              <a:rPr lang="ko-KR" altLang="en-US" sz="1600" dirty="0" err="1" smtClean="0">
                <a:solidFill>
                  <a:prstClr val="black"/>
                </a:solidFill>
              </a:rPr>
              <a:t>제비츠</a:t>
            </a:r>
            <a:r>
              <a:rPr lang="ko-KR" altLang="en-US" sz="1600" dirty="0" smtClean="0">
                <a:solidFill>
                  <a:prstClr val="black"/>
                </a:solidFill>
              </a:rPr>
              <a:t> </a:t>
            </a:r>
            <a:r>
              <a:rPr lang="ko-KR" altLang="en-US" sz="1600" dirty="0" err="1" smtClean="0">
                <a:solidFill>
                  <a:prstClr val="black"/>
                </a:solidFill>
              </a:rPr>
              <a:t>와그너</a:t>
            </a:r>
            <a:r>
              <a:rPr lang="en-US" altLang="ko-KR" sz="1600" dirty="0" smtClean="0">
                <a:solidFill>
                  <a:prstClr val="black"/>
                </a:solidFill>
              </a:rPr>
              <a:t>-</a:t>
            </a:r>
            <a:r>
              <a:rPr lang="ko-KR" altLang="en-US" sz="1600" dirty="0" err="1" smtClean="0">
                <a:solidFill>
                  <a:prstClr val="black"/>
                </a:solidFill>
              </a:rPr>
              <a:t>오데이법</a:t>
            </a:r>
            <a:r>
              <a:rPr lang="ko-KR" altLang="en-US" sz="1600" dirty="0" smtClean="0">
                <a:solidFill>
                  <a:prstClr val="black"/>
                </a:solidFill>
              </a:rPr>
              <a:t>」</a:t>
            </a:r>
          </a:p>
          <a:p>
            <a:pPr algn="ctr" latinLnBrk="0"/>
            <a:r>
              <a:rPr lang="ko-KR" altLang="en-US" sz="1600" dirty="0" smtClean="0">
                <a:solidFill>
                  <a:prstClr val="black"/>
                </a:solidFill>
              </a:rPr>
              <a:t> </a:t>
            </a:r>
            <a:r>
              <a:rPr lang="en-US" altLang="ko-KR" sz="1600" dirty="0" smtClean="0">
                <a:solidFill>
                  <a:prstClr val="black"/>
                </a:solidFill>
              </a:rPr>
              <a:t>- </a:t>
            </a:r>
            <a:r>
              <a:rPr lang="ko-KR" altLang="en-US" sz="1600" dirty="0" smtClean="0">
                <a:solidFill>
                  <a:prstClr val="black"/>
                </a:solidFill>
              </a:rPr>
              <a:t>한국의 「중증장애인생산품 우선구매 특별법」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250825" y="4221088"/>
            <a:ext cx="8642350" cy="360040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사회적 가치를 내포하는 특정 상품에 대해 시장 기회를 제공하는 경우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323528" y="4725144"/>
            <a:ext cx="8425631" cy="504056"/>
          </a:xfrm>
          <a:prstGeom prst="roundRect">
            <a:avLst>
              <a:gd name="adj" fmla="val 10368"/>
            </a:avLst>
          </a:prstGeom>
          <a:solidFill>
            <a:schemeClr val="bg1"/>
          </a:solidFill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sz="1600" dirty="0" smtClean="0">
                <a:solidFill>
                  <a:prstClr val="black"/>
                </a:solidFill>
              </a:rPr>
              <a:t>한국의 「녹색상품 구매촉진에 관한 법」</a:t>
            </a:r>
            <a:endParaRPr lang="en-US" altLang="ko-KR" sz="1600" dirty="0" smtClean="0">
              <a:solidFill>
                <a:prstClr val="black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0825" y="5373216"/>
            <a:ext cx="8642350" cy="360040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중소기업의 육성 및 지원을 위한 경우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323528" y="5877272"/>
            <a:ext cx="8425631" cy="504056"/>
          </a:xfrm>
          <a:prstGeom prst="roundRect">
            <a:avLst>
              <a:gd name="adj" fmla="val 10368"/>
            </a:avLst>
          </a:prstGeom>
          <a:solidFill>
            <a:schemeClr val="bg1"/>
          </a:solidFill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sz="1600" dirty="0" smtClean="0">
                <a:solidFill>
                  <a:prstClr val="black"/>
                </a:solidFill>
              </a:rPr>
              <a:t>한국의 「중소기업 제품 구매 촉진 및 판로지원에 관한 법」</a:t>
            </a:r>
            <a:endParaRPr lang="en-US" altLang="ko-KR" sz="16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571398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3851920" y="5229200"/>
            <a:ext cx="21602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3995936" y="3645024"/>
            <a:ext cx="1656184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3995936" y="2276872"/>
            <a:ext cx="1656184" cy="5760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중간지원기관 활동가란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827584" y="1700808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accent3">
                    <a:lumMod val="50000"/>
                  </a:schemeClr>
                </a:solidFill>
              </a:rPr>
              <a:t>사회적 경제 생태계의 역량강화에 기여하는 </a:t>
            </a:r>
            <a:endParaRPr lang="en-US" altLang="ko-KR" sz="3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ko-KR" altLang="en-US" sz="4000" b="1" dirty="0" err="1" smtClean="0">
                <a:solidFill>
                  <a:schemeClr val="accent3">
                    <a:lumMod val="50000"/>
                  </a:schemeClr>
                </a:solidFill>
              </a:rPr>
              <a:t>지원가</a:t>
            </a:r>
            <a:endParaRPr lang="en-US" altLang="ko-KR" sz="40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971600" y="3092767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accent3">
                    <a:lumMod val="50000"/>
                  </a:schemeClr>
                </a:solidFill>
              </a:rPr>
              <a:t>사회적 경제의 혁신을 위한 </a:t>
            </a:r>
            <a:endParaRPr lang="en-US" altLang="ko-KR" sz="3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ko-KR" altLang="en-US" sz="4000" b="1" dirty="0" err="1" smtClean="0">
                <a:solidFill>
                  <a:schemeClr val="accent3">
                    <a:lumMod val="50000"/>
                  </a:schemeClr>
                </a:solidFill>
              </a:rPr>
              <a:t>촉진자</a:t>
            </a:r>
            <a:endParaRPr lang="en-US" altLang="ko-KR" sz="40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43608" y="4676943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accent3">
                    <a:lumMod val="50000"/>
                  </a:schemeClr>
                </a:solidFill>
              </a:rPr>
              <a:t>민</a:t>
            </a:r>
            <a:r>
              <a:rPr lang="en-US" altLang="ko-KR" sz="3200" dirty="0" smtClean="0">
                <a:solidFill>
                  <a:schemeClr val="accent3">
                    <a:lumMod val="50000"/>
                  </a:schemeClr>
                </a:solidFill>
              </a:rPr>
              <a:t>/</a:t>
            </a:r>
            <a:r>
              <a:rPr lang="ko-KR" altLang="en-US" sz="3200" dirty="0" smtClean="0">
                <a:solidFill>
                  <a:schemeClr val="accent3">
                    <a:lumMod val="50000"/>
                  </a:schemeClr>
                </a:solidFill>
              </a:rPr>
              <a:t>관 거버넌스</a:t>
            </a:r>
            <a:r>
              <a:rPr lang="en-US" altLang="ko-KR" sz="32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ko-KR" altLang="en-US" sz="3200" dirty="0" smtClean="0">
                <a:solidFill>
                  <a:schemeClr val="accent3">
                    <a:lumMod val="50000"/>
                  </a:schemeClr>
                </a:solidFill>
              </a:rPr>
              <a:t>및 민</a:t>
            </a:r>
            <a:r>
              <a:rPr lang="en-US" altLang="ko-KR" sz="3200" dirty="0" smtClean="0">
                <a:solidFill>
                  <a:schemeClr val="accent3">
                    <a:lumMod val="50000"/>
                  </a:schemeClr>
                </a:solidFill>
              </a:rPr>
              <a:t>/</a:t>
            </a:r>
            <a:r>
              <a:rPr lang="ko-KR" altLang="en-US" sz="3200" dirty="0" smtClean="0">
                <a:solidFill>
                  <a:schemeClr val="accent3">
                    <a:lumMod val="50000"/>
                  </a:schemeClr>
                </a:solidFill>
              </a:rPr>
              <a:t>민 간의 </a:t>
            </a:r>
            <a:endParaRPr lang="en-US" altLang="ko-KR" sz="3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ko-KR" altLang="en-US" sz="4000" b="1" dirty="0" err="1" smtClean="0">
                <a:solidFill>
                  <a:schemeClr val="accent3">
                    <a:lumMod val="50000"/>
                  </a:schemeClr>
                </a:solidFill>
              </a:rPr>
              <a:t>네트워커</a:t>
            </a:r>
            <a:endParaRPr lang="en-US" altLang="ko-KR" sz="32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그림 9" descr="지원_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825" y="2492896"/>
            <a:ext cx="2862072" cy="36576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9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>
          <a:xfrm>
            <a:off x="827584" y="5157192"/>
            <a:ext cx="7488832" cy="1008112"/>
          </a:xfrm>
          <a:prstGeom prst="rect">
            <a:avLst/>
          </a:prstGeom>
          <a:ln w="3175"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1600" dirty="0" smtClean="0"/>
              <a:t>「중소기업제품 구매 촉진 및 판로지원에 관한 법」</a:t>
            </a:r>
            <a:endParaRPr lang="en-US" altLang="ko-KR" sz="1600" dirty="0" smtClean="0"/>
          </a:p>
          <a:p>
            <a:r>
              <a:rPr lang="ko-KR" altLang="en-US" sz="1600" dirty="0" smtClean="0"/>
              <a:t>「녹색상품 구매촉진에 관한 법」</a:t>
            </a:r>
            <a:endParaRPr lang="en-US" altLang="ko-KR" sz="1600" dirty="0" smtClean="0"/>
          </a:p>
          <a:p>
            <a:r>
              <a:rPr lang="ko-KR" altLang="en-US" sz="1600" dirty="0" smtClean="0"/>
              <a:t>「중증장애인생산품 우선구매 특별법」</a:t>
            </a:r>
            <a:endParaRPr lang="ko-KR" altLang="en-US" sz="16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사회책임조달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50825" y="1340768"/>
            <a:ext cx="8642350" cy="432048"/>
          </a:xfrm>
          <a:prstGeom prst="rect">
            <a:avLst/>
          </a:prstGeom>
          <a:solidFill>
            <a:srgbClr val="E6B9B8">
              <a:alpha val="65098"/>
            </a:srgb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ko-KR" altLang="en-US" sz="2400" b="1" dirty="0" smtClean="0"/>
              <a:t>공공조달제도의 패러다임 전환 필요</a:t>
            </a:r>
            <a:endParaRPr lang="en-US" altLang="ko-KR" sz="2400" b="1" dirty="0" smtClean="0"/>
          </a:p>
        </p:txBody>
      </p:sp>
      <p:sp>
        <p:nvSpPr>
          <p:cNvPr id="14" name="직사각형 13"/>
          <p:cNvSpPr/>
          <p:nvPr/>
        </p:nvSpPr>
        <p:spPr>
          <a:xfrm>
            <a:off x="971600" y="2780928"/>
            <a:ext cx="3168352" cy="1152128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latinLnBrk="0"/>
            <a:r>
              <a:rPr lang="ko-KR" altLang="en-US" dirty="0" smtClean="0"/>
              <a:t>가격 경쟁력 중심의 </a:t>
            </a:r>
            <a:endParaRPr lang="en-US" altLang="ko-KR" dirty="0" smtClean="0"/>
          </a:p>
          <a:p>
            <a:pPr algn="ctr" latinLnBrk="0"/>
            <a:r>
              <a:rPr lang="ko-KR" altLang="en-US" dirty="0" smtClean="0"/>
              <a:t>최저가치낙찰제</a:t>
            </a:r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04743" y="2132856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1) </a:t>
            </a:r>
            <a:r>
              <a:rPr lang="ko-KR" altLang="en-US" b="1" dirty="0" smtClean="0"/>
              <a:t>계약제도</a:t>
            </a:r>
            <a:endParaRPr lang="ko-KR" altLang="en-US" b="1" dirty="0"/>
          </a:p>
        </p:txBody>
      </p:sp>
      <p:sp>
        <p:nvSpPr>
          <p:cNvPr id="16" name="직사각형 15"/>
          <p:cNvSpPr/>
          <p:nvPr/>
        </p:nvSpPr>
        <p:spPr>
          <a:xfrm>
            <a:off x="4788024" y="2780928"/>
            <a:ext cx="3240360" cy="1152128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latinLnBrk="0"/>
            <a:r>
              <a:rPr lang="ko-KR" altLang="en-US" dirty="0" err="1" smtClean="0"/>
              <a:t>사회적가치와</a:t>
            </a:r>
            <a:r>
              <a:rPr lang="ko-KR" altLang="en-US" dirty="0" smtClean="0"/>
              <a:t> 경제적 효율성을 통합한 </a:t>
            </a:r>
            <a:r>
              <a:rPr lang="ko-KR" altLang="en-US" dirty="0" err="1" smtClean="0"/>
              <a:t>최적가치제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67544" y="4725144"/>
            <a:ext cx="7520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2) </a:t>
            </a:r>
            <a:r>
              <a:rPr lang="ko-KR" altLang="en-US" b="1" dirty="0" smtClean="0"/>
              <a:t>사회적 약자를 위한 배려나 특정 사회적 가치에 대해 우선구매 권장 제도</a:t>
            </a:r>
            <a:r>
              <a:rPr lang="en-US" altLang="ko-KR" b="1" dirty="0" smtClean="0"/>
              <a:t>(</a:t>
            </a:r>
            <a:r>
              <a:rPr lang="ko-KR" altLang="en-US" b="1" dirty="0" smtClean="0"/>
              <a:t>법</a:t>
            </a:r>
            <a:r>
              <a:rPr lang="en-US" altLang="ko-KR" b="1" dirty="0" smtClean="0"/>
              <a:t>)</a:t>
            </a:r>
            <a:endParaRPr lang="ko-KR" altLang="en-US" b="1" dirty="0"/>
          </a:p>
        </p:txBody>
      </p:sp>
      <p:cxnSp>
        <p:nvCxnSpPr>
          <p:cNvPr id="19" name="직선 화살표 연결선 18"/>
          <p:cNvCxnSpPr>
            <a:stCxn id="14" idx="3"/>
            <a:endCxn id="16" idx="1"/>
          </p:cNvCxnSpPr>
          <p:nvPr/>
        </p:nvCxnSpPr>
        <p:spPr>
          <a:xfrm>
            <a:off x="4139952" y="3356992"/>
            <a:ext cx="648072" cy="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99592" y="4077072"/>
            <a:ext cx="7993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 latinLnBrk="0"/>
            <a:r>
              <a:rPr lang="en-US" altLang="ko-KR" sz="1400" dirty="0" smtClean="0"/>
              <a:t>* </a:t>
            </a:r>
            <a:r>
              <a:rPr lang="ko-KR" altLang="en-US" sz="1400" dirty="0" smtClean="0"/>
              <a:t>계약제도의 근간을 규정하는 국가계약법이 ‘국가에게 유리한 조건으로 입찰한 자’에 대해 낙찰하도록 규정한 최적가치제의 내용을 반영하고 있지만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그것을 시행령으로 구체화하고 있지 않고 있다</a:t>
            </a:r>
          </a:p>
        </p:txBody>
      </p:sp>
    </p:spTree>
    <p:extLst>
      <p:ext uri="{BB962C8B-B14F-4D97-AF65-F5344CB8AC3E}">
        <p14:creationId xmlns:p14="http://schemas.microsoft.com/office/powerpoint/2010/main" xmlns="" val="381058880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사회적경제를</a:t>
            </a:r>
            <a:r>
              <a:rPr lang="ko-KR" altLang="en-US" dirty="0" smtClean="0"/>
              <a:t> 통한 사회책임조달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2060848"/>
            <a:ext cx="641032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모서리가 둥근 직사각형 5"/>
          <p:cNvSpPr/>
          <p:nvPr/>
        </p:nvSpPr>
        <p:spPr>
          <a:xfrm>
            <a:off x="250824" y="1268760"/>
            <a:ext cx="6985471" cy="648072"/>
          </a:xfrm>
          <a:prstGeom prst="roundRect">
            <a:avLst>
              <a:gd name="adj" fmla="val 50000"/>
            </a:avLst>
          </a:prstGeom>
          <a:solidFill>
            <a:srgbClr val="BF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사례</a:t>
            </a:r>
            <a:r>
              <a:rPr lang="en-US" altLang="ko-KR" sz="2400" b="1" dirty="0" smtClean="0"/>
              <a:t>1. </a:t>
            </a:r>
            <a:r>
              <a:rPr lang="ko-KR" altLang="en-US" sz="2400" b="1" dirty="0" smtClean="0"/>
              <a:t>청소 전문 </a:t>
            </a:r>
            <a:r>
              <a:rPr lang="ko-KR" altLang="en-US" sz="2400" b="1" dirty="0" err="1" smtClean="0"/>
              <a:t>사회적기업</a:t>
            </a:r>
            <a:r>
              <a:rPr lang="ko-KR" altLang="en-US" sz="2400" b="1" dirty="0" smtClean="0"/>
              <a:t> </a:t>
            </a:r>
            <a:r>
              <a:rPr lang="en-US" altLang="ko-KR" sz="2400" b="1" dirty="0" smtClean="0"/>
              <a:t>‘</a:t>
            </a:r>
            <a:r>
              <a:rPr lang="ko-KR" altLang="en-US" sz="2400" b="1" dirty="0" smtClean="0"/>
              <a:t>함께 일하는 세상</a:t>
            </a:r>
            <a:r>
              <a:rPr lang="en-US" altLang="ko-KR" sz="2400" b="1" dirty="0" smtClean="0"/>
              <a:t>’</a:t>
            </a:r>
            <a:endParaRPr lang="ko-KR" altLang="en-US" sz="2400" b="1" dirty="0"/>
          </a:p>
        </p:txBody>
      </p:sp>
      <p:sp>
        <p:nvSpPr>
          <p:cNvPr id="7" name="직사각형 6"/>
          <p:cNvSpPr/>
          <p:nvPr/>
        </p:nvSpPr>
        <p:spPr>
          <a:xfrm>
            <a:off x="250825" y="3501008"/>
            <a:ext cx="8642350" cy="1296144"/>
          </a:xfrm>
          <a:prstGeom prst="rect">
            <a:avLst/>
          </a:prstGeom>
          <a:solidFill>
            <a:schemeClr val="accent2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</a:rPr>
              <a:t>청소 </a:t>
            </a:r>
            <a:r>
              <a:rPr lang="ko-KR" altLang="en-US" sz="3200" b="1" dirty="0" err="1" smtClean="0">
                <a:solidFill>
                  <a:schemeClr val="tx1"/>
                </a:solidFill>
              </a:rPr>
              <a:t>사회적기업이</a:t>
            </a:r>
            <a:r>
              <a:rPr lang="ko-KR" altLang="en-US" sz="3200" b="1" dirty="0" smtClean="0">
                <a:solidFill>
                  <a:schemeClr val="tx1"/>
                </a:solidFill>
              </a:rPr>
              <a:t> 근로자의 고용안정성에 기여한다</a:t>
            </a:r>
            <a:r>
              <a:rPr lang="en-US" altLang="ko-KR" sz="3200" b="1" dirty="0" smtClean="0">
                <a:solidFill>
                  <a:schemeClr val="tx1"/>
                </a:solidFill>
              </a:rPr>
              <a:t>.</a:t>
            </a:r>
            <a:endParaRPr lang="ko-KR" alt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58747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사회적경제를</a:t>
            </a:r>
            <a:r>
              <a:rPr lang="ko-KR" altLang="en-US" dirty="0" smtClean="0"/>
              <a:t> 통한 사회책임조달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250824" y="1268760"/>
            <a:ext cx="7345512" cy="648072"/>
          </a:xfrm>
          <a:prstGeom prst="roundRect">
            <a:avLst>
              <a:gd name="adj" fmla="val 50000"/>
            </a:avLst>
          </a:prstGeom>
          <a:solidFill>
            <a:srgbClr val="BF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사례</a:t>
            </a:r>
            <a:r>
              <a:rPr lang="en-US" altLang="ko-KR" sz="2400" b="1" dirty="0" smtClean="0"/>
              <a:t>2. </a:t>
            </a:r>
            <a:r>
              <a:rPr lang="ko-KR" altLang="en-US" sz="2400" b="1" dirty="0" smtClean="0"/>
              <a:t>노인 돌봄 전문 </a:t>
            </a:r>
            <a:r>
              <a:rPr lang="ko-KR" altLang="en-US" sz="2400" b="1" dirty="0" err="1" smtClean="0"/>
              <a:t>사회적기업</a:t>
            </a:r>
            <a:r>
              <a:rPr lang="ko-KR" altLang="en-US" sz="2400" b="1" dirty="0" smtClean="0"/>
              <a:t> </a:t>
            </a:r>
            <a:r>
              <a:rPr lang="en-US" altLang="ko-KR" sz="2400" b="1" dirty="0" smtClean="0"/>
              <a:t>‘</a:t>
            </a:r>
            <a:r>
              <a:rPr lang="ko-KR" altLang="en-US" sz="2400" b="1" dirty="0" smtClean="0"/>
              <a:t>부천 나눔과 돌봄</a:t>
            </a:r>
            <a:r>
              <a:rPr lang="en-US" altLang="ko-KR" sz="2400" b="1" dirty="0" smtClean="0"/>
              <a:t>’</a:t>
            </a:r>
            <a:endParaRPr lang="ko-KR" altLang="en-US" sz="24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437112"/>
            <a:ext cx="67437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204864"/>
            <a:ext cx="40005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250825" y="3212976"/>
            <a:ext cx="8642350" cy="1584176"/>
          </a:xfrm>
          <a:prstGeom prst="rect">
            <a:avLst/>
          </a:prstGeom>
          <a:solidFill>
            <a:schemeClr val="accent2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</a:rPr>
              <a:t>돌봄 </a:t>
            </a:r>
            <a:r>
              <a:rPr lang="ko-KR" altLang="en-US" sz="3200" b="1" dirty="0" err="1" smtClean="0">
                <a:solidFill>
                  <a:schemeClr val="tx1"/>
                </a:solidFill>
              </a:rPr>
              <a:t>사회적기업이</a:t>
            </a:r>
            <a:r>
              <a:rPr lang="ko-KR" altLang="en-US" sz="3200" b="1" dirty="0" smtClean="0">
                <a:solidFill>
                  <a:schemeClr val="tx1"/>
                </a:solidFill>
              </a:rPr>
              <a:t> 돌봄 대상 노인에 대한 사례관리를 하면서 </a:t>
            </a:r>
            <a:r>
              <a:rPr lang="ko-KR" altLang="en-US" sz="3200" b="1" dirty="0" err="1" smtClean="0">
                <a:solidFill>
                  <a:schemeClr val="tx1"/>
                </a:solidFill>
              </a:rPr>
              <a:t>중장년</a:t>
            </a:r>
            <a:r>
              <a:rPr lang="ko-KR" altLang="en-US" sz="3200" b="1" dirty="0" smtClean="0">
                <a:solidFill>
                  <a:schemeClr val="tx1"/>
                </a:solidFill>
              </a:rPr>
              <a:t> 여성 </a:t>
            </a:r>
            <a:r>
              <a:rPr lang="en-US" altLang="ko-KR" sz="3200" b="1" dirty="0" smtClean="0">
                <a:solidFill>
                  <a:schemeClr val="tx1"/>
                </a:solidFill>
              </a:rPr>
              <a:t>200</a:t>
            </a:r>
            <a:r>
              <a:rPr lang="ko-KR" altLang="en-US" sz="3200" b="1" dirty="0" smtClean="0">
                <a:solidFill>
                  <a:schemeClr val="tx1"/>
                </a:solidFill>
              </a:rPr>
              <a:t>명의 안정적인 일자리를 창출한다</a:t>
            </a:r>
            <a:r>
              <a:rPr lang="en-US" altLang="ko-KR" sz="3200" b="1" dirty="0" smtClean="0">
                <a:solidFill>
                  <a:schemeClr val="tx1"/>
                </a:solidFill>
              </a:rPr>
              <a:t>.</a:t>
            </a:r>
            <a:endParaRPr lang="ko-KR" alt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5101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사회적경제를</a:t>
            </a:r>
            <a:r>
              <a:rPr lang="ko-KR" altLang="en-US" dirty="0" smtClean="0"/>
              <a:t> 통한 사회책임조달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250824" y="1268760"/>
            <a:ext cx="7417520" cy="648072"/>
          </a:xfrm>
          <a:prstGeom prst="roundRect">
            <a:avLst>
              <a:gd name="adj" fmla="val 50000"/>
            </a:avLst>
          </a:prstGeom>
          <a:solidFill>
            <a:srgbClr val="BF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사례</a:t>
            </a:r>
            <a:r>
              <a:rPr lang="en-US" altLang="ko-KR" sz="2400" b="1" dirty="0" smtClean="0"/>
              <a:t>3. </a:t>
            </a:r>
            <a:r>
              <a:rPr lang="ko-KR" altLang="en-US" sz="2400" b="1" dirty="0" smtClean="0"/>
              <a:t>급식 전문 </a:t>
            </a:r>
            <a:r>
              <a:rPr lang="ko-KR" altLang="en-US" sz="2400" b="1" dirty="0" err="1" smtClean="0"/>
              <a:t>사회적기업</a:t>
            </a:r>
            <a:r>
              <a:rPr lang="ko-KR" altLang="en-US" sz="2400" b="1" dirty="0" smtClean="0"/>
              <a:t> </a:t>
            </a:r>
            <a:r>
              <a:rPr lang="en-US" altLang="ko-KR" sz="2400" b="1" dirty="0" smtClean="0"/>
              <a:t>‘</a:t>
            </a:r>
            <a:r>
              <a:rPr lang="ko-KR" altLang="en-US" sz="2400" b="1" dirty="0" smtClean="0"/>
              <a:t>부천 행복 나눔 도시락</a:t>
            </a:r>
            <a:r>
              <a:rPr lang="en-US" altLang="ko-KR" sz="2400" b="1" dirty="0" smtClean="0"/>
              <a:t>’</a:t>
            </a:r>
            <a:endParaRPr lang="ko-KR" altLang="en-US" sz="2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420888"/>
            <a:ext cx="69723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직사각형 7"/>
          <p:cNvSpPr/>
          <p:nvPr/>
        </p:nvSpPr>
        <p:spPr>
          <a:xfrm>
            <a:off x="250825" y="3356992"/>
            <a:ext cx="8642350" cy="1296144"/>
          </a:xfrm>
          <a:prstGeom prst="rect">
            <a:avLst/>
          </a:prstGeom>
          <a:solidFill>
            <a:schemeClr val="accent2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</a:rPr>
              <a:t>급식 전문 </a:t>
            </a:r>
            <a:r>
              <a:rPr lang="ko-KR" altLang="en-US" sz="3200" b="1" dirty="0" err="1" smtClean="0">
                <a:solidFill>
                  <a:schemeClr val="tx1"/>
                </a:solidFill>
              </a:rPr>
              <a:t>사회적기업이</a:t>
            </a:r>
            <a:r>
              <a:rPr lang="ko-KR" altLang="en-US" sz="3200" b="1" dirty="0" smtClean="0">
                <a:solidFill>
                  <a:schemeClr val="tx1"/>
                </a:solidFill>
              </a:rPr>
              <a:t> 저소득 아동과 노인을 위한 급식서비스를 제공하면서 사례관리도 병행한다</a:t>
            </a:r>
            <a:r>
              <a:rPr lang="en-US" altLang="ko-KR" sz="3200" b="1" dirty="0" smtClean="0">
                <a:solidFill>
                  <a:schemeClr val="tx1"/>
                </a:solidFill>
              </a:rPr>
              <a:t>.</a:t>
            </a:r>
            <a:endParaRPr lang="ko-KR" alt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48199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사회적경제를</a:t>
            </a:r>
            <a:r>
              <a:rPr lang="ko-KR" altLang="en-US" dirty="0" smtClean="0"/>
              <a:t> 통한 사회책임조달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250824" y="1268760"/>
            <a:ext cx="7417520" cy="648072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상상</a:t>
            </a:r>
            <a:r>
              <a:rPr lang="en-US" altLang="ko-KR" sz="2400" b="1" dirty="0" smtClean="0"/>
              <a:t>1. </a:t>
            </a:r>
            <a:r>
              <a:rPr lang="ko-KR" altLang="en-US" sz="2400" b="1" dirty="0" smtClean="0"/>
              <a:t>의료생활협동조합</a:t>
            </a:r>
            <a:r>
              <a:rPr lang="en-US" altLang="ko-KR" sz="2400" b="1" dirty="0" smtClean="0"/>
              <a:t>: </a:t>
            </a:r>
            <a:r>
              <a:rPr lang="ko-KR" altLang="en-US" sz="2400" b="1" dirty="0" smtClean="0"/>
              <a:t>환자 중심의 의료서비스 제공</a:t>
            </a:r>
            <a:endParaRPr lang="ko-KR" altLang="en-US" sz="2400" b="1" dirty="0"/>
          </a:p>
        </p:txBody>
      </p:sp>
      <p:pic>
        <p:nvPicPr>
          <p:cNvPr id="6" name="그림 5" descr="의료생협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2275" y="2132856"/>
            <a:ext cx="6264696" cy="407159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250825" y="3356992"/>
            <a:ext cx="8642350" cy="1656184"/>
          </a:xfrm>
          <a:prstGeom prst="rect">
            <a:avLst/>
          </a:prstGeom>
          <a:solidFill>
            <a:schemeClr val="accent4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sz="3200" b="1" dirty="0" smtClean="0">
                <a:solidFill>
                  <a:schemeClr val="bg1"/>
                </a:solidFill>
              </a:rPr>
              <a:t>도시형 보건지소를 주민의 병원인 의료생활협동조합이 관리</a:t>
            </a:r>
            <a:r>
              <a:rPr lang="ko-KR" altLang="en-US" sz="3200" b="1" dirty="0" smtClean="0">
                <a:solidFill>
                  <a:schemeClr val="bg1"/>
                </a:solidFill>
                <a:sym typeface="Wingdings 2"/>
              </a:rPr>
              <a:t></a:t>
            </a:r>
            <a:r>
              <a:rPr lang="ko-KR" altLang="en-US" sz="3200" b="1" dirty="0" smtClean="0">
                <a:solidFill>
                  <a:schemeClr val="bg1"/>
                </a:solidFill>
              </a:rPr>
              <a:t>운영하면서 환자 중심의 의료서비스를 제공한다</a:t>
            </a:r>
            <a:r>
              <a:rPr lang="en-US" altLang="ko-KR" sz="3200" b="1" dirty="0" smtClean="0">
                <a:solidFill>
                  <a:schemeClr val="bg1"/>
                </a:solidFill>
              </a:rPr>
              <a:t>.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779396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611560" y="2708920"/>
          <a:ext cx="7704855" cy="2396790"/>
        </p:xfrm>
        <a:graphic>
          <a:graphicData uri="http://schemas.openxmlformats.org/drawingml/2006/table">
            <a:tbl>
              <a:tblPr/>
              <a:tblGrid>
                <a:gridCol w="1745526"/>
                <a:gridCol w="2121220"/>
                <a:gridCol w="2455760"/>
                <a:gridCol w="1382349"/>
              </a:tblGrid>
              <a:tr h="100811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dirty="0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구분</a:t>
                      </a:r>
                    </a:p>
                  </a:txBody>
                  <a:tcPr marL="64770" marR="64770" marT="17907" marB="17907" anchor="ctr">
                    <a:lnL>
                      <a:noFill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dirty="0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총 구매액</a:t>
                      </a:r>
                      <a:r>
                        <a:rPr lang="en-US" altLang="ko-KR" sz="1800" b="1" dirty="0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[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A] 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dirty="0" err="1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사회적기업</a:t>
                      </a:r>
                      <a:r>
                        <a:rPr lang="ko-KR" altLang="en-US" sz="1800" b="1" dirty="0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 제품 구매액</a:t>
                      </a:r>
                      <a:r>
                        <a:rPr lang="en-US" altLang="ko-KR" sz="1800" b="1" dirty="0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[B]</a:t>
                      </a:r>
                      <a:endParaRPr lang="ko-KR" altLang="en-US" sz="1800" b="1" dirty="0">
                        <a:solidFill>
                          <a:srgbClr val="000000"/>
                        </a:solidFill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dirty="0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비율</a:t>
                      </a:r>
                      <a:r>
                        <a:rPr lang="en-US" altLang="ko-KR" sz="1800" b="1" dirty="0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B/A)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943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b="1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`12</a:t>
                      </a:r>
                      <a:r>
                        <a:rPr lang="ko-KR" altLang="en-US" sz="2000" b="1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년 실적 </a:t>
                      </a:r>
                    </a:p>
                  </a:txBody>
                  <a:tcPr marL="64770" marR="64770" marT="17907" marB="17907" anchor="ctr">
                    <a:lnL>
                      <a:noFill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35,991,782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191,633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0.5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3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b="1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`13</a:t>
                      </a:r>
                      <a:r>
                        <a:rPr lang="ko-KR" altLang="en-US" sz="2000" b="1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년 계획 </a:t>
                      </a:r>
                    </a:p>
                  </a:txBody>
                  <a:tcPr marL="64770" marR="64770" marT="17907" marB="17907" anchor="ctr">
                    <a:lnL>
                      <a:noFill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34,506,932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313,307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서울남산체 M" pitchFamily="18" charset="-127"/>
                          <a:ea typeface="서울남산체 M" pitchFamily="18" charset="-127"/>
                        </a:rPr>
                        <a:t>0.9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사회적경제를</a:t>
            </a:r>
            <a:r>
              <a:rPr lang="ko-KR" altLang="en-US" dirty="0" smtClean="0"/>
              <a:t> 통한 사회책임조달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250824" y="1268760"/>
            <a:ext cx="7417520" cy="648072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상상</a:t>
            </a:r>
            <a:r>
              <a:rPr lang="en-US" altLang="ko-KR" sz="2400" b="1" dirty="0" smtClean="0"/>
              <a:t>2. </a:t>
            </a:r>
            <a:r>
              <a:rPr lang="ko-KR" altLang="en-US" sz="2400" b="1" dirty="0" smtClean="0"/>
              <a:t>공공조달의 </a:t>
            </a:r>
            <a:r>
              <a:rPr lang="ko-KR" altLang="en-US" sz="2400" b="1" dirty="0" err="1" smtClean="0"/>
              <a:t>사회적경제</a:t>
            </a:r>
            <a:r>
              <a:rPr lang="ko-KR" altLang="en-US" sz="2400" b="1" dirty="0" smtClean="0"/>
              <a:t> 공급</a:t>
            </a:r>
            <a:r>
              <a:rPr lang="en-US" altLang="ko-KR" sz="2400" b="1" dirty="0" smtClean="0"/>
              <a:t> </a:t>
            </a:r>
            <a:endParaRPr lang="ko-KR" altLang="en-US" sz="2400" b="1" dirty="0"/>
          </a:p>
        </p:txBody>
      </p:sp>
      <p:sp>
        <p:nvSpPr>
          <p:cNvPr id="7" name="직사각형 6"/>
          <p:cNvSpPr/>
          <p:nvPr/>
        </p:nvSpPr>
        <p:spPr>
          <a:xfrm>
            <a:off x="250825" y="3356992"/>
            <a:ext cx="8642350" cy="1296144"/>
          </a:xfrm>
          <a:prstGeom prst="rect">
            <a:avLst/>
          </a:prstGeom>
          <a:solidFill>
            <a:schemeClr val="accent4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/>
              <a:t>공공조달</a:t>
            </a:r>
            <a:r>
              <a:rPr lang="en-US" altLang="ko-KR" sz="3200" b="1" dirty="0" smtClean="0"/>
              <a:t>(100</a:t>
            </a:r>
            <a:r>
              <a:rPr lang="ko-KR" altLang="en-US" sz="3200" b="1" dirty="0" smtClean="0"/>
              <a:t>조원 규모</a:t>
            </a:r>
            <a:r>
              <a:rPr lang="en-US" altLang="ko-KR" sz="3200" b="1" dirty="0" smtClean="0"/>
              <a:t>)</a:t>
            </a:r>
            <a:r>
              <a:rPr lang="ko-KR" altLang="en-US" sz="3200" b="1" dirty="0" smtClean="0"/>
              <a:t>의 </a:t>
            </a:r>
            <a:r>
              <a:rPr lang="en-US" altLang="ko-KR" sz="3200" b="1" dirty="0" smtClean="0"/>
              <a:t>30%</a:t>
            </a:r>
            <a:r>
              <a:rPr lang="ko-KR" altLang="en-US" sz="3200" b="1" dirty="0" smtClean="0"/>
              <a:t>가량을 사회적 경제 부문이 공급한다</a:t>
            </a:r>
            <a:r>
              <a:rPr lang="en-US" altLang="ko-KR" sz="3200" b="1" dirty="0" smtClean="0"/>
              <a:t>.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879998" y="5157193"/>
            <a:ext cx="59401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dirty="0" smtClean="0"/>
              <a:t>자료</a:t>
            </a:r>
            <a:r>
              <a:rPr lang="en-US" altLang="ko-KR" sz="1400" dirty="0" smtClean="0"/>
              <a:t>: </a:t>
            </a:r>
            <a:r>
              <a:rPr lang="ko-KR" altLang="en-US" sz="1400" dirty="0" smtClean="0"/>
              <a:t>고용노동부</a:t>
            </a:r>
            <a:r>
              <a:rPr lang="en-US" altLang="ko-KR" sz="1400" dirty="0" smtClean="0"/>
              <a:t>(2013), “</a:t>
            </a:r>
            <a:r>
              <a:rPr lang="ko-KR" altLang="en-US" sz="1400" dirty="0" smtClean="0"/>
              <a:t>공공기관의 </a:t>
            </a:r>
            <a:r>
              <a:rPr lang="ko-KR" altLang="en-US" sz="1400" dirty="0" err="1" smtClean="0"/>
              <a:t>사회적기업제품</a:t>
            </a:r>
            <a:r>
              <a:rPr lang="ko-KR" altLang="en-US" sz="1400" dirty="0" smtClean="0"/>
              <a:t> 구매실적 및 구매계획”</a:t>
            </a:r>
            <a:endParaRPr lang="ko-KR" altLang="en-US" sz="1400" dirty="0"/>
          </a:p>
        </p:txBody>
      </p:sp>
      <p:sp>
        <p:nvSpPr>
          <p:cNvPr id="11" name="직사각형 10"/>
          <p:cNvSpPr/>
          <p:nvPr/>
        </p:nvSpPr>
        <p:spPr>
          <a:xfrm>
            <a:off x="2411760" y="2204864"/>
            <a:ext cx="41424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b="1" dirty="0" smtClean="0"/>
              <a:t>공공기관의 </a:t>
            </a:r>
            <a:r>
              <a:rPr lang="ko-KR" altLang="en-US" sz="2000" b="1" dirty="0" err="1" smtClean="0"/>
              <a:t>사회적기업</a:t>
            </a:r>
            <a:r>
              <a:rPr lang="ko-KR" altLang="en-US" sz="2000" b="1" dirty="0" smtClean="0"/>
              <a:t> 제품 구매 현황</a:t>
            </a:r>
            <a:endParaRPr lang="ko-KR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xmlns="" val="31302470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상상해봅시다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토론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196752"/>
            <a:ext cx="7417519" cy="4940068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0" y="2708920"/>
            <a:ext cx="9144000" cy="2592288"/>
          </a:xfrm>
          <a:prstGeom prst="rect">
            <a:avLst/>
          </a:prstGeom>
          <a:solidFill>
            <a:srgbClr val="B09B92">
              <a:alpha val="65098"/>
            </a:srgbClr>
          </a:solidFill>
        </p:spPr>
        <p:txBody>
          <a:bodyPr wrap="square">
            <a:noAutofit/>
          </a:bodyPr>
          <a:lstStyle/>
          <a:p>
            <a:pPr algn="ctr" latinLnBrk="0">
              <a:spcBef>
                <a:spcPts val="600"/>
              </a:spcBef>
              <a:spcAft>
                <a:spcPts val="600"/>
              </a:spcAft>
            </a:pPr>
            <a:r>
              <a:rPr lang="ko-KR" altLang="en-US" sz="2800" b="1" dirty="0" smtClean="0"/>
              <a:t>지역사회에서 </a:t>
            </a:r>
            <a:r>
              <a:rPr lang="ko-KR" altLang="en-US" sz="2800" b="1" dirty="0" err="1" smtClean="0"/>
              <a:t>사회적경제를</a:t>
            </a:r>
            <a:r>
              <a:rPr lang="ko-KR" altLang="en-US" sz="2800" b="1" dirty="0" smtClean="0"/>
              <a:t> 통해</a:t>
            </a:r>
            <a:endParaRPr lang="en-US" altLang="ko-KR" sz="2800" b="1" dirty="0" smtClean="0"/>
          </a:p>
          <a:p>
            <a:pPr algn="ctr" latinLnBrk="0">
              <a:spcBef>
                <a:spcPts val="600"/>
              </a:spcBef>
              <a:spcAft>
                <a:spcPts val="600"/>
              </a:spcAft>
            </a:pPr>
            <a:r>
              <a:rPr lang="ko-KR" altLang="en-US" sz="2800" b="1" dirty="0" smtClean="0"/>
              <a:t> </a:t>
            </a:r>
            <a:r>
              <a:rPr lang="ko-KR" altLang="en-US" sz="3600" b="1" dirty="0" smtClean="0">
                <a:solidFill>
                  <a:srgbClr val="BF2B4E"/>
                </a:solidFill>
              </a:rPr>
              <a:t>사회책임조달이 구현</a:t>
            </a:r>
            <a:r>
              <a:rPr lang="ko-KR" altLang="en-US" sz="2800" b="1" dirty="0" smtClean="0"/>
              <a:t>되는 </a:t>
            </a:r>
            <a:endParaRPr lang="en-US" altLang="ko-KR" sz="2800" b="1" dirty="0" smtClean="0"/>
          </a:p>
          <a:p>
            <a:pPr algn="ctr" latinLnBrk="0">
              <a:spcBef>
                <a:spcPts val="600"/>
              </a:spcBef>
              <a:spcAft>
                <a:spcPts val="600"/>
              </a:spcAft>
            </a:pPr>
            <a:r>
              <a:rPr lang="ko-KR" altLang="en-US" sz="3600" b="1" dirty="0" smtClean="0">
                <a:solidFill>
                  <a:srgbClr val="BF2B4E"/>
                </a:solidFill>
              </a:rPr>
              <a:t>공공시장을 상상</a:t>
            </a:r>
            <a:r>
              <a:rPr lang="ko-KR" altLang="en-US" sz="2800" b="1" dirty="0" smtClean="0"/>
              <a:t>해 본 후</a:t>
            </a:r>
            <a:r>
              <a:rPr lang="en-US" altLang="ko-KR" sz="2800" b="1" dirty="0" smtClean="0"/>
              <a:t>, </a:t>
            </a:r>
          </a:p>
          <a:p>
            <a:pPr algn="ctr" latinLnBrk="0">
              <a:spcBef>
                <a:spcPts val="600"/>
              </a:spcBef>
              <a:spcAft>
                <a:spcPts val="600"/>
              </a:spcAft>
            </a:pPr>
            <a:r>
              <a:rPr lang="ko-KR" altLang="en-US" sz="2800" b="1" dirty="0" smtClean="0"/>
              <a:t>각자 상상해 본 내용을 얘기해보세요</a:t>
            </a:r>
            <a:r>
              <a:rPr lang="en-US" altLang="ko-KR" sz="2800" b="1" dirty="0" smtClean="0"/>
              <a:t>.</a:t>
            </a:r>
            <a:endParaRPr lang="ko-KR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293294513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사회책임조달제도의 과제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15695" y="2492896"/>
            <a:ext cx="759374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600" b="1" i="1" dirty="0" err="1" smtClean="0">
                <a:solidFill>
                  <a:srgbClr val="5B4A42"/>
                </a:solidFill>
              </a:rPr>
              <a:t>사회적경제를</a:t>
            </a:r>
            <a:r>
              <a:rPr lang="ko-KR" altLang="en-US" sz="3600" b="1" i="1" dirty="0" smtClean="0">
                <a:solidFill>
                  <a:srgbClr val="5B4A42"/>
                </a:solidFill>
              </a:rPr>
              <a:t> 위한 사회책임조달제도가 </a:t>
            </a:r>
            <a:endParaRPr lang="en-US" altLang="ko-KR" sz="3600" b="1" i="1" dirty="0" smtClean="0">
              <a:solidFill>
                <a:srgbClr val="5B4A42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3600" b="1" i="1" dirty="0" smtClean="0">
                <a:solidFill>
                  <a:srgbClr val="5B4A42"/>
                </a:solidFill>
              </a:rPr>
              <a:t>활성화되기 위해 </a:t>
            </a:r>
            <a:endParaRPr lang="en-US" altLang="ko-KR" sz="3600" b="1" i="1" dirty="0" smtClean="0">
              <a:solidFill>
                <a:srgbClr val="5B4A42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3600" b="1" i="1" dirty="0" smtClean="0">
                <a:solidFill>
                  <a:srgbClr val="5B4A42"/>
                </a:solidFill>
              </a:rPr>
              <a:t>어떤 법적</a:t>
            </a:r>
            <a:r>
              <a:rPr lang="en-US" altLang="ko-KR" sz="3600" b="1" i="1" dirty="0" smtClean="0">
                <a:solidFill>
                  <a:srgbClr val="5B4A42"/>
                </a:solidFill>
              </a:rPr>
              <a:t>, </a:t>
            </a:r>
            <a:r>
              <a:rPr lang="ko-KR" altLang="en-US" sz="3600" b="1" i="1" dirty="0" smtClean="0">
                <a:solidFill>
                  <a:srgbClr val="5B4A42"/>
                </a:solidFill>
              </a:rPr>
              <a:t>제도적 과제가 있을까요</a:t>
            </a:r>
            <a:r>
              <a:rPr lang="en-US" altLang="ko-KR" sz="3600" b="1" i="1" dirty="0" smtClean="0">
                <a:solidFill>
                  <a:srgbClr val="5B4A42"/>
                </a:solidFill>
              </a:rPr>
              <a:t>?</a:t>
            </a:r>
            <a:endParaRPr lang="ko-KR" altLang="en-US" sz="3600" b="1" i="1" dirty="0">
              <a:solidFill>
                <a:srgbClr val="5B4A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17302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사회책임조달제도의 과제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250825" y="1958724"/>
          <a:ext cx="8642349" cy="44946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21304"/>
                <a:gridCol w="3640262"/>
                <a:gridCol w="2880783"/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/>
                        <a:t>구분</a:t>
                      </a:r>
                      <a:endParaRPr lang="ko-KR" altLang="en-US" sz="1600" b="1" dirty="0"/>
                    </a:p>
                  </a:txBody>
                  <a:tcPr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/>
                        <a:t>주요 내용</a:t>
                      </a:r>
                      <a:endParaRPr lang="ko-KR" altLang="en-US" sz="1600" b="1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/>
                        <a:t>제도의 사례</a:t>
                      </a:r>
                      <a:endParaRPr lang="ko-KR" altLang="en-US" sz="1600" b="1" dirty="0"/>
                    </a:p>
                  </a:txBody>
                  <a:tcPr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440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완전경쟁시장과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사회적 입찰 방식을 매칭하는 제도</a:t>
                      </a:r>
                    </a:p>
                  </a:txBody>
                  <a:tcPr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일반경쟁 제도 하에서 사회적 입찰 방식을 적용하는 방안</a:t>
                      </a:r>
                    </a:p>
                    <a:p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사회적 입찰의 요건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고용안정성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임금 수준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지역사회에 대한 기여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환경적 영향 등의 사회적 가치 창출에 대한 조건을 입찰 조건에 포함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유럽연합의 사회책임조달 지침</a:t>
                      </a:r>
                    </a:p>
                  </a:txBody>
                  <a:tcPr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440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제한경쟁시장과 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사회적 입찰 방식을 매칭하는 제도</a:t>
                      </a:r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특정 기업으로 신청자격을 제한하여 서비스 구매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수의계약</a:t>
                      </a:r>
                    </a:p>
                    <a:p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제한경쟁입찰</a:t>
                      </a:r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  <a:tr h="74408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+mj-lt"/>
                        </a:rPr>
                        <a:t>우선구매제도</a:t>
                      </a:r>
                      <a:endParaRPr lang="ko-KR" altLang="en-US" sz="1400" dirty="0">
                        <a:latin typeface="+mj-lt"/>
                      </a:endParaRPr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특정기업 제품에 대한 우선구매제도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4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목표비율제</a:t>
                      </a:r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4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품목지정제</a:t>
                      </a:r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  <a:tr h="7440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낙찰과정에서 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사회적 이익에 대한 평가 </a:t>
                      </a:r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평가 및 선정과정에서 사회적 이익이나 영향의 창출 정도를 심사기준에 반영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최적가치 낙찰제</a:t>
                      </a:r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  <a:tr h="7440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정부와 민간의 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파트너십</a:t>
                      </a:r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정부와 민간이 협력하여 전략적으로 공공시장의 개발하는 방안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이탈리아의 </a:t>
                      </a:r>
                      <a:r>
                        <a:rPr lang="ko-KR" altLang="en-US" sz="14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사회적협동조합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–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지방정부가 전략적으로 사회적 협동조합을 사회서비스 </a:t>
                      </a:r>
                      <a:r>
                        <a:rPr lang="ko-KR" altLang="en-US" sz="14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공급체로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육성</a:t>
                      </a:r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0825" y="1340768"/>
            <a:ext cx="8642350" cy="432048"/>
          </a:xfrm>
          <a:prstGeom prst="rect">
            <a:avLst/>
          </a:prstGeom>
          <a:solidFill>
            <a:srgbClr val="E6B9B8">
              <a:alpha val="65098"/>
            </a:srgb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ko-KR" altLang="en-US" sz="2400" b="1" dirty="0" smtClean="0"/>
              <a:t>사회책임조달을 위한 제도들</a:t>
            </a:r>
            <a:endParaRPr lang="en-US" altLang="ko-KR" sz="24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40321204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모서리가 둥근 직사각형 24"/>
          <p:cNvSpPr/>
          <p:nvPr/>
        </p:nvSpPr>
        <p:spPr>
          <a:xfrm>
            <a:off x="683568" y="2708920"/>
            <a:ext cx="7993583" cy="576064"/>
          </a:xfrm>
          <a:prstGeom prst="roundRect">
            <a:avLst/>
          </a:prstGeom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266700"/>
            <a:r>
              <a:rPr lang="ko-KR" altLang="en-US" dirty="0" smtClean="0"/>
              <a:t>정부의 조달이 경제적 요인에 의해 결정되는 조건</a:t>
            </a:r>
          </a:p>
          <a:p>
            <a:pPr indent="266700"/>
            <a:r>
              <a:rPr lang="ko-KR" altLang="en-US" dirty="0" smtClean="0"/>
              <a:t>  </a:t>
            </a:r>
            <a:r>
              <a:rPr lang="en-US" altLang="ko-KR" dirty="0" smtClean="0"/>
              <a:t>- </a:t>
            </a:r>
            <a:r>
              <a:rPr lang="ko-KR" altLang="en-US" dirty="0" smtClean="0"/>
              <a:t>최저가격입찰제</a:t>
            </a:r>
          </a:p>
        </p:txBody>
      </p:sp>
      <p:sp>
        <p:nvSpPr>
          <p:cNvPr id="26" name="모서리가 둥근 직사각형 25"/>
          <p:cNvSpPr/>
          <p:nvPr/>
        </p:nvSpPr>
        <p:spPr>
          <a:xfrm>
            <a:off x="683568" y="3429000"/>
            <a:ext cx="7993583" cy="576064"/>
          </a:xfrm>
          <a:prstGeom prst="roundRect">
            <a:avLst/>
          </a:prstGeom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266700"/>
            <a:r>
              <a:rPr lang="ko-KR" altLang="en-US" dirty="0" err="1" smtClean="0"/>
              <a:t>사일로</a:t>
            </a:r>
            <a:r>
              <a:rPr lang="ko-KR" altLang="en-US" dirty="0" smtClean="0"/>
              <a:t> 효과</a:t>
            </a:r>
            <a:r>
              <a:rPr lang="en-US" altLang="ko-KR" dirty="0" smtClean="0"/>
              <a:t>(silos effect): </a:t>
            </a:r>
            <a:r>
              <a:rPr lang="ko-KR" altLang="en-US" dirty="0" smtClean="0"/>
              <a:t>조직 내의 부서 간 장벽을 의미   </a:t>
            </a:r>
          </a:p>
          <a:p>
            <a:pPr indent="266700"/>
            <a:r>
              <a:rPr lang="en-US" altLang="ko-KR" dirty="0" smtClean="0"/>
              <a:t>- </a:t>
            </a:r>
            <a:r>
              <a:rPr lang="ko-KR" altLang="en-US" dirty="0" smtClean="0"/>
              <a:t>주무부서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사회적기업과</a:t>
            </a:r>
            <a:r>
              <a:rPr lang="en-US" altLang="ko-KR" dirty="0" smtClean="0"/>
              <a:t>)</a:t>
            </a:r>
            <a:r>
              <a:rPr lang="ko-KR" altLang="en-US" dirty="0" smtClean="0"/>
              <a:t>와 구매부서 간 칸막이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683568" y="4149080"/>
            <a:ext cx="7993583" cy="576064"/>
          </a:xfrm>
          <a:prstGeom prst="roundRect">
            <a:avLst/>
          </a:prstGeom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266700"/>
            <a:r>
              <a:rPr lang="ko-KR" altLang="en-US" dirty="0" smtClean="0"/>
              <a:t>공공의 </a:t>
            </a:r>
            <a:r>
              <a:rPr lang="ko-KR" altLang="en-US" dirty="0" err="1" smtClean="0"/>
              <a:t>사회적기업에</a:t>
            </a:r>
            <a:r>
              <a:rPr lang="ko-KR" altLang="en-US" dirty="0" smtClean="0"/>
              <a:t> 대한 이해 부족과 상품에 대한 불신</a:t>
            </a:r>
          </a:p>
        </p:txBody>
      </p:sp>
      <p:sp>
        <p:nvSpPr>
          <p:cNvPr id="28" name="모서리가 둥근 직사각형 27"/>
          <p:cNvSpPr/>
          <p:nvPr/>
        </p:nvSpPr>
        <p:spPr>
          <a:xfrm>
            <a:off x="683568" y="4869160"/>
            <a:ext cx="7993583" cy="576064"/>
          </a:xfrm>
          <a:prstGeom prst="roundRect">
            <a:avLst/>
          </a:prstGeom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266700"/>
            <a:r>
              <a:rPr lang="ko-KR" altLang="en-US" dirty="0" smtClean="0"/>
              <a:t>사회적 가치에 대한 측정과 평가 도구의 부재</a:t>
            </a:r>
          </a:p>
        </p:txBody>
      </p:sp>
      <p:sp>
        <p:nvSpPr>
          <p:cNvPr id="29" name="모서리가 둥근 직사각형 28"/>
          <p:cNvSpPr/>
          <p:nvPr/>
        </p:nvSpPr>
        <p:spPr>
          <a:xfrm>
            <a:off x="683568" y="5589240"/>
            <a:ext cx="7993583" cy="576064"/>
          </a:xfrm>
          <a:prstGeom prst="roundRect">
            <a:avLst/>
          </a:prstGeom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266700"/>
            <a:r>
              <a:rPr lang="ko-KR" altLang="en-US" dirty="0" err="1" smtClean="0"/>
              <a:t>사회적기업의</a:t>
            </a:r>
            <a:r>
              <a:rPr lang="ko-KR" altLang="en-US" dirty="0" smtClean="0"/>
              <a:t> 공급 역량의 한계</a:t>
            </a:r>
            <a:r>
              <a:rPr lang="en-US" altLang="ko-KR" dirty="0" smtClean="0"/>
              <a:t>: </a:t>
            </a:r>
            <a:r>
              <a:rPr lang="ko-KR" altLang="en-US" dirty="0" smtClean="0"/>
              <a:t>생산 규모</a:t>
            </a:r>
            <a:r>
              <a:rPr lang="en-US" altLang="ko-KR" dirty="0" smtClean="0"/>
              <a:t>, </a:t>
            </a:r>
            <a:r>
              <a:rPr lang="ko-KR" altLang="en-US" dirty="0" smtClean="0"/>
              <a:t>서비스 질 등</a:t>
            </a:r>
          </a:p>
        </p:txBody>
      </p:sp>
      <p:sp>
        <p:nvSpPr>
          <p:cNvPr id="23" name="모서리가 둥근 직사각형 22"/>
          <p:cNvSpPr/>
          <p:nvPr/>
        </p:nvSpPr>
        <p:spPr>
          <a:xfrm>
            <a:off x="683568" y="1988840"/>
            <a:ext cx="7993583" cy="576064"/>
          </a:xfrm>
          <a:prstGeom prst="roundRect">
            <a:avLst/>
          </a:prstGeom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266700"/>
            <a:r>
              <a:rPr lang="ko-KR" altLang="en-US" dirty="0" smtClean="0"/>
              <a:t>사회책임조달에 대한 법적 기제의 미비 및 실효성 문제</a:t>
            </a:r>
          </a:p>
          <a:p>
            <a:pPr indent="266700"/>
            <a:r>
              <a:rPr lang="ko-KR" altLang="en-US" dirty="0" smtClean="0"/>
              <a:t>  </a:t>
            </a:r>
            <a:r>
              <a:rPr lang="en-US" altLang="ko-KR" dirty="0" smtClean="0"/>
              <a:t>- </a:t>
            </a:r>
            <a:r>
              <a:rPr lang="ko-KR" altLang="en-US" dirty="0" err="1" smtClean="0"/>
              <a:t>사회적기업에</a:t>
            </a:r>
            <a:r>
              <a:rPr lang="ko-KR" altLang="en-US" dirty="0" smtClean="0"/>
              <a:t> 대한 </a:t>
            </a:r>
            <a:r>
              <a:rPr lang="ko-KR" altLang="en-US" dirty="0" err="1" smtClean="0"/>
              <a:t>가산점</a:t>
            </a:r>
            <a:r>
              <a:rPr lang="ko-KR" altLang="en-US" dirty="0" smtClean="0"/>
              <a:t> 등 </a:t>
            </a:r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사회책임조달제도의 과제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50825" y="1340768"/>
            <a:ext cx="8642350" cy="432048"/>
          </a:xfrm>
          <a:prstGeom prst="rect">
            <a:avLst/>
          </a:prstGeom>
          <a:solidFill>
            <a:srgbClr val="E6B9B8">
              <a:alpha val="65098"/>
            </a:srgb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ko-KR" altLang="en-US" sz="2400" b="1" dirty="0" smtClean="0"/>
              <a:t>사회책임조달의 장애요인</a:t>
            </a:r>
            <a:endParaRPr lang="en-US" altLang="ko-KR" sz="2400" b="1" dirty="0" smtClean="0"/>
          </a:p>
        </p:txBody>
      </p:sp>
      <p:sp>
        <p:nvSpPr>
          <p:cNvPr id="13" name="타원 12"/>
          <p:cNvSpPr/>
          <p:nvPr/>
        </p:nvSpPr>
        <p:spPr>
          <a:xfrm>
            <a:off x="467544" y="2060451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i="1" dirty="0" smtClean="0"/>
              <a:t>1</a:t>
            </a:r>
            <a:endParaRPr lang="ko-KR" altLang="en-US" b="1" i="1" dirty="0"/>
          </a:p>
        </p:txBody>
      </p:sp>
      <p:sp>
        <p:nvSpPr>
          <p:cNvPr id="14" name="타원 13"/>
          <p:cNvSpPr/>
          <p:nvPr/>
        </p:nvSpPr>
        <p:spPr>
          <a:xfrm>
            <a:off x="467544" y="278092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i="1" dirty="0" smtClean="0"/>
              <a:t>2</a:t>
            </a:r>
            <a:endParaRPr lang="ko-KR" altLang="en-US" b="1" i="1" dirty="0"/>
          </a:p>
        </p:txBody>
      </p:sp>
      <p:sp>
        <p:nvSpPr>
          <p:cNvPr id="15" name="타원 14"/>
          <p:cNvSpPr/>
          <p:nvPr/>
        </p:nvSpPr>
        <p:spPr>
          <a:xfrm>
            <a:off x="467544" y="350100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i="1" dirty="0" smtClean="0"/>
              <a:t>3</a:t>
            </a:r>
            <a:endParaRPr lang="ko-KR" altLang="en-US" b="1" i="1" dirty="0"/>
          </a:p>
        </p:txBody>
      </p:sp>
      <p:sp>
        <p:nvSpPr>
          <p:cNvPr id="16" name="타원 15"/>
          <p:cNvSpPr/>
          <p:nvPr/>
        </p:nvSpPr>
        <p:spPr>
          <a:xfrm>
            <a:off x="467544" y="422108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i="1" dirty="0" smtClean="0"/>
              <a:t>4</a:t>
            </a:r>
            <a:endParaRPr lang="ko-KR" altLang="en-US" b="1" i="1" dirty="0"/>
          </a:p>
        </p:txBody>
      </p:sp>
      <p:sp>
        <p:nvSpPr>
          <p:cNvPr id="21" name="타원 20"/>
          <p:cNvSpPr/>
          <p:nvPr/>
        </p:nvSpPr>
        <p:spPr>
          <a:xfrm>
            <a:off x="467544" y="494116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i="1" dirty="0" smtClean="0"/>
              <a:t>5</a:t>
            </a:r>
            <a:endParaRPr lang="ko-KR" altLang="en-US" b="1" i="1" dirty="0"/>
          </a:p>
        </p:txBody>
      </p:sp>
      <p:sp>
        <p:nvSpPr>
          <p:cNvPr id="24" name="타원 23"/>
          <p:cNvSpPr/>
          <p:nvPr/>
        </p:nvSpPr>
        <p:spPr>
          <a:xfrm>
            <a:off x="467544" y="5661248"/>
            <a:ext cx="432048" cy="4320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i="1" dirty="0" smtClean="0"/>
              <a:t>6</a:t>
            </a:r>
            <a:endParaRPr lang="ko-KR" altLang="en-US" b="1" i="1" dirty="0"/>
          </a:p>
        </p:txBody>
      </p:sp>
    </p:spTree>
    <p:extLst>
      <p:ext uri="{BB962C8B-B14F-4D97-AF65-F5344CB8AC3E}">
        <p14:creationId xmlns:p14="http://schemas.microsoft.com/office/powerpoint/2010/main" xmlns="" val="68874830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직선 연결선 13"/>
          <p:cNvCxnSpPr>
            <a:stCxn id="7" idx="0"/>
          </p:cNvCxnSpPr>
          <p:nvPr/>
        </p:nvCxnSpPr>
        <p:spPr>
          <a:xfrm flipV="1">
            <a:off x="1511660" y="1556792"/>
            <a:ext cx="1764196" cy="1224136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>
            <a:stCxn id="7" idx="4"/>
          </p:cNvCxnSpPr>
          <p:nvPr/>
        </p:nvCxnSpPr>
        <p:spPr>
          <a:xfrm>
            <a:off x="1511660" y="4869160"/>
            <a:ext cx="1764196" cy="1008112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타원 6"/>
          <p:cNvSpPr/>
          <p:nvPr/>
        </p:nvSpPr>
        <p:spPr>
          <a:xfrm>
            <a:off x="467544" y="2780928"/>
            <a:ext cx="2088232" cy="2088232"/>
          </a:xfrm>
          <a:prstGeom prst="ellipse">
            <a:avLst/>
          </a:prstGeom>
          <a:solidFill>
            <a:srgbClr val="4377A7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/>
              <a:t>학습</a:t>
            </a:r>
            <a:r>
              <a:rPr lang="en-US" altLang="ko-KR" sz="4400" dirty="0" smtClean="0"/>
              <a:t>!</a:t>
            </a:r>
            <a:endParaRPr lang="ko-KR" altLang="en-US" sz="4400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3131840" y="1556792"/>
            <a:ext cx="5544616" cy="504056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/>
              <a:t>사회적경제에</a:t>
            </a:r>
            <a:r>
              <a:rPr lang="ko-KR" altLang="en-US" sz="2000" dirty="0" smtClean="0"/>
              <a:t> 대한 이해</a:t>
            </a:r>
            <a:endParaRPr lang="ko-KR" altLang="en-US" sz="2000" dirty="0"/>
          </a:p>
        </p:txBody>
      </p:sp>
      <p:sp>
        <p:nvSpPr>
          <p:cNvPr id="9" name="모서리가 둥근 직사각형 8"/>
          <p:cNvSpPr/>
          <p:nvPr/>
        </p:nvSpPr>
        <p:spPr>
          <a:xfrm>
            <a:off x="3131840" y="2492896"/>
            <a:ext cx="5544616" cy="504056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/>
              <a:t>지역사회에 대한 이해</a:t>
            </a:r>
            <a:endParaRPr lang="ko-KR" altLang="en-US" sz="2000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3131840" y="3429000"/>
            <a:ext cx="5544616" cy="504056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/>
              <a:t>사회복지 및 정책에 대한 이해</a:t>
            </a:r>
            <a:endParaRPr lang="ko-KR" altLang="en-US" sz="2000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3131840" y="4365104"/>
            <a:ext cx="5544616" cy="504056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/>
              <a:t>타 제도에 대한 이해</a:t>
            </a:r>
            <a:endParaRPr lang="ko-KR" altLang="en-US" sz="2000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3131840" y="5408997"/>
            <a:ext cx="5544616" cy="504056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/>
              <a:t>비즈니스에 대한 이해</a:t>
            </a:r>
            <a:endParaRPr lang="ko-KR" alt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3419872" y="2060848"/>
            <a:ext cx="3919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ym typeface="Wingdings 3"/>
              </a:rPr>
              <a:t></a:t>
            </a:r>
            <a:r>
              <a:rPr lang="ko-KR" altLang="en-US" dirty="0" smtClean="0"/>
              <a:t>세계적</a:t>
            </a:r>
            <a:r>
              <a:rPr lang="ko-KR" altLang="en-US" dirty="0" smtClean="0">
                <a:sym typeface="Wingdings 2"/>
              </a:rPr>
              <a:t></a:t>
            </a:r>
            <a:r>
              <a:rPr lang="ko-KR" altLang="en-US" dirty="0" smtClean="0"/>
              <a:t>한국적 </a:t>
            </a:r>
            <a:r>
              <a:rPr lang="ko-KR" altLang="en-US" dirty="0" err="1" smtClean="0"/>
              <a:t>사회적경제의</a:t>
            </a:r>
            <a:r>
              <a:rPr lang="ko-KR" altLang="en-US" dirty="0" smtClean="0"/>
              <a:t> 역사 이해</a:t>
            </a:r>
            <a:endParaRPr lang="ko-KR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419872" y="2996952"/>
            <a:ext cx="5482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ym typeface="Wingdings 3"/>
              </a:rPr>
              <a:t>지역기반 </a:t>
            </a:r>
            <a:r>
              <a:rPr lang="ko-KR" altLang="en-US" dirty="0" err="1" smtClean="0">
                <a:sym typeface="Wingdings 3"/>
              </a:rPr>
              <a:t>사회적기업에</a:t>
            </a:r>
            <a:r>
              <a:rPr lang="ko-KR" altLang="en-US" dirty="0" smtClean="0">
                <a:sym typeface="Wingdings 3"/>
              </a:rPr>
              <a:t> 대한 지원을 위해 지역이해 필수</a:t>
            </a:r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419872" y="3933056"/>
            <a:ext cx="4136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ym typeface="Wingdings 3"/>
              </a:rPr>
              <a:t>사회복지 제도의 </a:t>
            </a:r>
            <a:r>
              <a:rPr lang="ko-KR" altLang="en-US" dirty="0" err="1" smtClean="0">
                <a:sym typeface="Wingdings 3"/>
              </a:rPr>
              <a:t>사회적기업의</a:t>
            </a:r>
            <a:r>
              <a:rPr lang="ko-KR" altLang="en-US" dirty="0" smtClean="0">
                <a:sym typeface="Wingdings 3"/>
              </a:rPr>
              <a:t> 이해 부합</a:t>
            </a:r>
            <a:endParaRPr lang="ko-KR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419872" y="4941168"/>
            <a:ext cx="4134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ym typeface="Wingdings 3"/>
              </a:rPr>
              <a:t>입찰제도</a:t>
            </a:r>
            <a:r>
              <a:rPr lang="en-US" altLang="ko-KR" dirty="0" smtClean="0">
                <a:sym typeface="Wingdings 3"/>
              </a:rPr>
              <a:t>, </a:t>
            </a:r>
            <a:r>
              <a:rPr lang="ko-KR" altLang="en-US" dirty="0" err="1" smtClean="0">
                <a:sym typeface="Wingdings 3"/>
              </a:rPr>
              <a:t>바우처제도</a:t>
            </a:r>
            <a:r>
              <a:rPr lang="en-US" altLang="ko-KR" dirty="0" smtClean="0">
                <a:sym typeface="Wingdings 3"/>
              </a:rPr>
              <a:t>, </a:t>
            </a:r>
            <a:r>
              <a:rPr lang="ko-KR" altLang="en-US" dirty="0" smtClean="0">
                <a:sym typeface="Wingdings 3"/>
              </a:rPr>
              <a:t>세제관련 제도 등</a:t>
            </a:r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419872" y="5949280"/>
            <a:ext cx="2879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ym typeface="Wingdings 3"/>
              </a:rPr>
              <a:t>경제활동에 대한 이해 필요</a:t>
            </a:r>
            <a:endParaRPr lang="ko-KR" altLang="en-US" dirty="0"/>
          </a:p>
        </p:txBody>
      </p:sp>
      <p:sp>
        <p:nvSpPr>
          <p:cNvPr id="22" name="제목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중간지원기관 활동가 필요 역량</a:t>
            </a:r>
            <a:endParaRPr lang="ko-KR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사회책임조달제도의 과제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0825" y="1340768"/>
            <a:ext cx="8642350" cy="432048"/>
          </a:xfrm>
          <a:prstGeom prst="rect">
            <a:avLst/>
          </a:prstGeom>
          <a:solidFill>
            <a:srgbClr val="E6B9B8">
              <a:alpha val="65098"/>
            </a:srgb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ko-KR" altLang="en-US" sz="2400" b="1" dirty="0" smtClean="0"/>
              <a:t>사회책임조달제도의 과제</a:t>
            </a:r>
            <a:endParaRPr lang="en-US" altLang="ko-KR" sz="2400" b="1" dirty="0" smtClean="0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250825" y="1958724"/>
          <a:ext cx="8642349" cy="39712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4911"/>
                <a:gridCol w="2592288"/>
                <a:gridCol w="1944563"/>
                <a:gridCol w="2160587"/>
              </a:tblGrid>
              <a:tr h="6061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사회적 영향 차원</a:t>
                      </a:r>
                    </a:p>
                  </a:txBody>
                  <a:tcPr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수요 차원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공급 차원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수요</a:t>
                      </a:r>
                      <a:r>
                        <a:rPr lang="en-US" altLang="ko-KR" sz="16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공급 </a:t>
                      </a:r>
                      <a:endParaRPr lang="en-US" altLang="ko-KR" sz="1600" b="1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매칭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기제 </a:t>
                      </a:r>
                    </a:p>
                  </a:txBody>
                  <a:tcPr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5086">
                <a:tc>
                  <a:txBody>
                    <a:bodyPr/>
                    <a:lstStyle/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사회적 입찰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최적가치 낙찰제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주요 고려 요소</a:t>
                      </a:r>
                    </a:p>
                    <a:p>
                      <a:pPr marL="177800" indent="0" latinLnBrk="0"/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-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고용기회</a:t>
                      </a:r>
                    </a:p>
                    <a:p>
                      <a:pPr marL="177800" indent="0" latinLnBrk="0"/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-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양질의 일자리</a:t>
                      </a:r>
                    </a:p>
                    <a:p>
                      <a:pPr marL="177800" indent="0" latinLnBrk="0"/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-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사회권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노동권 준수</a:t>
                      </a:r>
                    </a:p>
                    <a:p>
                      <a:pPr marL="177800" indent="0" latinLnBrk="0"/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-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사회통합</a:t>
                      </a:r>
                    </a:p>
                    <a:p>
                      <a:pPr marL="177800" indent="0" latinLnBrk="0"/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-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기회균등 </a:t>
                      </a:r>
                    </a:p>
                    <a:p>
                      <a:pPr marL="177800" indent="0" latinLnBrk="0"/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-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윤리적 무역</a:t>
                      </a:r>
                    </a:p>
                  </a:txBody>
                  <a:tcPr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구매계획의 수립과 공개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제한경쟁입찰과 협상에 의한 계약제도의 활성화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우선구매 </a:t>
                      </a:r>
                      <a:r>
                        <a:rPr lang="ko-KR" altLang="en-US" sz="1400" kern="1200" dirty="0" err="1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목표제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400" kern="1200" dirty="0" err="1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품목지정제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민관 </a:t>
                      </a:r>
                      <a:r>
                        <a:rPr lang="ko-KR" altLang="en-US" sz="1400" kern="1200" dirty="0" err="1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파트너십을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통한 전략적 시장개발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공무원을 위한 인센티브 제도의 활성화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400" kern="1200" dirty="0" err="1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품질인증제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/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생산력 제고를 위한 융자 지원</a:t>
                      </a:r>
                    </a:p>
                    <a:p>
                      <a:pPr marL="177800" indent="0" latinLnBrk="0">
                        <a:buFontTx/>
                        <a:buChar char="-"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시설비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기술개발비 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Tx/>
                        <a:buNone/>
                      </a:pPr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7800" indent="-177800" latinLnBrk="0">
                        <a:buFont typeface="Arial" pitchFamily="34" charset="0"/>
                        <a:buChar char="•"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공유공간의 임대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177800" latinLnBrk="0">
                        <a:buFont typeface="Arial" pitchFamily="34" charset="0"/>
                        <a:buChar char="•"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사회적 가치 평가 도구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0" indent="177800" latinLnBrk="0"/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0" indent="177800" latinLnBrk="0">
                        <a:buFont typeface="Arial" pitchFamily="34" charset="0"/>
                        <a:buChar char="•"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공공시장 중개지원조직</a:t>
                      </a:r>
                    </a:p>
                  </a:txBody>
                  <a:tcPr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1789761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685799" y="1844824"/>
            <a:ext cx="8207375" cy="792088"/>
          </a:xfrm>
        </p:spPr>
        <p:txBody>
          <a:bodyPr>
            <a:noAutofit/>
          </a:bodyPr>
          <a:lstStyle/>
          <a:p>
            <a:r>
              <a:rPr lang="ko-KR" altLang="en-US" dirty="0" err="1" smtClean="0"/>
              <a:t>사회적경제부문의</a:t>
            </a:r>
            <a:r>
              <a:rPr lang="ko-KR" altLang="en-US" dirty="0" smtClean="0"/>
              <a:t>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공공시장 비즈니스 사례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"/>
          </p:nvPr>
        </p:nvSpPr>
        <p:spPr>
          <a:xfrm>
            <a:off x="3291851" y="1088122"/>
            <a:ext cx="2560316" cy="646331"/>
          </a:xfrm>
        </p:spPr>
        <p:txBody>
          <a:bodyPr/>
          <a:lstStyle/>
          <a:p>
            <a:r>
              <a:rPr lang="en-US" altLang="ko-KR" dirty="0" smtClean="0"/>
              <a:t>Chapter 3.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141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6757517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142</a:t>
            </a:fld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공공시장</a:t>
            </a:r>
            <a:r>
              <a:rPr lang="en-US" altLang="ko-KR" dirty="0" smtClean="0"/>
              <a:t> </a:t>
            </a:r>
            <a:r>
              <a:rPr lang="ko-KR" altLang="en-US" dirty="0" smtClean="0"/>
              <a:t>비즈니스 사례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5</a:t>
            </a:r>
            <a:r>
              <a:rPr lang="ko-KR" altLang="en-US" dirty="0" smtClean="0"/>
              <a:t>분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979712" y="3356992"/>
            <a:ext cx="51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</a:rPr>
              <a:t>㈜ 함께 일하는 세상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pic>
        <p:nvPicPr>
          <p:cNvPr id="10" name="함께일하는세상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75656" y="2060848"/>
            <a:ext cx="60579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773310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143</a:t>
            </a:fld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공공시장</a:t>
            </a:r>
            <a:r>
              <a:rPr lang="en-US" altLang="ko-KR" dirty="0"/>
              <a:t> </a:t>
            </a:r>
            <a:r>
              <a:rPr lang="ko-KR" altLang="en-US" dirty="0"/>
              <a:t>비즈니스 사례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r>
              <a:rPr lang="ko-KR" altLang="en-US" dirty="0" smtClean="0"/>
              <a:t>분 </a:t>
            </a:r>
            <a:r>
              <a:rPr lang="en-US" altLang="ko-KR" dirty="0" smtClean="0"/>
              <a:t>50</a:t>
            </a:r>
            <a:r>
              <a:rPr lang="ko-KR" altLang="en-US" dirty="0" smtClean="0"/>
              <a:t>초</a:t>
            </a:r>
            <a:endParaRPr lang="ko-KR" altLang="en-US" dirty="0"/>
          </a:p>
        </p:txBody>
      </p:sp>
      <p:pic>
        <p:nvPicPr>
          <p:cNvPr id="6" name="핸인핸 홍보영상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2016224"/>
            <a:ext cx="6096000" cy="3429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144</a:t>
            </a:fld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공공시장</a:t>
            </a:r>
            <a:r>
              <a:rPr lang="en-US" altLang="ko-KR" dirty="0"/>
              <a:t> </a:t>
            </a:r>
            <a:r>
              <a:rPr lang="ko-KR" altLang="en-US" dirty="0"/>
              <a:t>비즈니스 사례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5</a:t>
            </a:r>
            <a:r>
              <a:rPr lang="ko-KR" altLang="en-US" dirty="0" smtClean="0"/>
              <a:t>분 </a:t>
            </a:r>
            <a:r>
              <a:rPr lang="en-US" altLang="ko-KR" dirty="0" smtClean="0"/>
              <a:t>55</a:t>
            </a:r>
            <a:r>
              <a:rPr lang="ko-KR" altLang="en-US" dirty="0" smtClean="0"/>
              <a:t>초</a:t>
            </a:r>
            <a:endParaRPr lang="ko-KR" altLang="en-US" dirty="0"/>
          </a:p>
        </p:txBody>
      </p:sp>
      <p:pic>
        <p:nvPicPr>
          <p:cNvPr id="6" name="한국컴퓨터재생센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2016224"/>
            <a:ext cx="6096000" cy="3429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145</a:t>
            </a:fld>
            <a:endParaRPr lang="ko-KR" altLang="en-US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공공시장</a:t>
            </a:r>
            <a:r>
              <a:rPr lang="en-US" altLang="ko-KR" dirty="0"/>
              <a:t> </a:t>
            </a:r>
            <a:r>
              <a:rPr lang="ko-KR" altLang="en-US" dirty="0"/>
              <a:t>비즈니스 사례</a:t>
            </a:r>
          </a:p>
        </p:txBody>
      </p:sp>
      <p:sp>
        <p:nvSpPr>
          <p:cNvPr id="9" name="텍스트 개체 틀 8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5</a:t>
            </a:r>
            <a:r>
              <a:rPr lang="ko-KR" altLang="en-US" dirty="0" smtClean="0"/>
              <a:t>분</a:t>
            </a:r>
            <a:endParaRPr lang="ko-KR" altLang="en-US" dirty="0"/>
          </a:p>
        </p:txBody>
      </p:sp>
      <p:pic>
        <p:nvPicPr>
          <p:cNvPr id="11" name="Picture 2" descr="C:\Users\Administrator\AppData\Local\Microsoft\Windows\Temporary Internet Files\Content.IE5\DQ7HBU2J\MC900431606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058" y="4149080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051720" y="3212976"/>
            <a:ext cx="5383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solidFill>
                  <a:schemeClr val="bg1"/>
                </a:solidFill>
              </a:rPr>
              <a:t>이들은 어떻게 공공시장을 개척해 왔을까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?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공공시장</a:t>
            </a:r>
            <a:r>
              <a:rPr lang="en-US" altLang="ko-KR" dirty="0" smtClean="0"/>
              <a:t> </a:t>
            </a:r>
            <a:r>
              <a:rPr lang="ko-KR" altLang="en-US" dirty="0" smtClean="0"/>
              <a:t>비즈니스 사례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467544" y="2060847"/>
          <a:ext cx="8208912" cy="42484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2288"/>
                <a:gridCol w="5616624"/>
              </a:tblGrid>
              <a:tr h="4642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/>
                        <a:t>기업명</a:t>
                      </a:r>
                      <a:endParaRPr lang="ko-KR" altLang="en-US" sz="2400" b="1" dirty="0"/>
                    </a:p>
                  </a:txBody>
                  <a:tcPr anchor="ctr">
                    <a:lnL w="12700" cmpd="sng">
                      <a:noFill/>
                    </a:lnL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/>
                        <a:t>성공포인트</a:t>
                      </a:r>
                      <a:endParaRPr lang="ko-KR" altLang="en-US" sz="2400" b="1" dirty="0"/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48823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1" dirty="0" smtClean="0"/>
                        <a:t>함께 일하는 세상</a:t>
                      </a:r>
                      <a:endParaRPr lang="ko-KR" altLang="en-US" b="1" dirty="0"/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342900" indent="-342900" latinLnBrk="1">
                        <a:buAutoNum type="arabicPeriod"/>
                      </a:pPr>
                      <a:r>
                        <a:rPr lang="ko-KR" altLang="en-US" dirty="0" smtClean="0"/>
                        <a:t>차별화된 교육 프로그램 및 업종 전문성 획득</a:t>
                      </a:r>
                      <a:endParaRPr lang="en-US" altLang="ko-KR" dirty="0" smtClean="0"/>
                    </a:p>
                    <a:p>
                      <a:pPr marL="342900" indent="-342900" latinLnBrk="1">
                        <a:buAutoNum type="arabicPeriod"/>
                      </a:pPr>
                      <a:r>
                        <a:rPr lang="ko-KR" altLang="en-US" dirty="0" smtClean="0"/>
                        <a:t>고급화 전략을 통한 수준 높은 서비스</a:t>
                      </a:r>
                      <a:endParaRPr lang="en-US" altLang="ko-KR" dirty="0" smtClean="0"/>
                    </a:p>
                    <a:p>
                      <a:pPr marL="342900" indent="-342900" latinLnBrk="1">
                        <a:buAutoNum type="arabicPeriod"/>
                      </a:pPr>
                      <a:r>
                        <a:rPr lang="ko-KR" altLang="en-US" dirty="0" smtClean="0"/>
                        <a:t>공공시장에 대한 연구 및 자체의 논리 개발</a:t>
                      </a:r>
                      <a:endParaRPr lang="en-US" altLang="ko-KR" dirty="0" smtClean="0"/>
                    </a:p>
                    <a:p>
                      <a:pPr marL="342900" indent="-342900" latinLnBrk="1">
                        <a:buAutoNum type="arabicPeriod"/>
                      </a:pPr>
                      <a:r>
                        <a:rPr lang="ko-KR" altLang="en-US" dirty="0" smtClean="0"/>
                        <a:t>맞춤형 입찰 및 단계적 접근</a:t>
                      </a:r>
                      <a:endParaRPr lang="ko-KR" altLang="en-US" dirty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  <a:tr h="183167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1" dirty="0" err="1" smtClean="0"/>
                        <a:t>핸인앤</a:t>
                      </a:r>
                      <a:endParaRPr lang="ko-KR" altLang="en-US" b="1" dirty="0"/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342900" indent="-342900" latinLnBrk="1">
                        <a:buAutoNum type="arabicPeriod"/>
                      </a:pPr>
                      <a:r>
                        <a:rPr lang="ko-KR" altLang="en-US" dirty="0" smtClean="0"/>
                        <a:t>일반 업체와의 경쟁에서 이길 수 있는 생산능력 구축</a:t>
                      </a:r>
                      <a:endParaRPr lang="en-US" altLang="ko-KR" dirty="0" smtClean="0"/>
                    </a:p>
                    <a:p>
                      <a:pPr marL="342900" indent="-342900" latinLnBrk="1">
                        <a:buAutoNum type="arabicPeriod"/>
                      </a:pPr>
                      <a:r>
                        <a:rPr lang="ko-KR" altLang="en-US" dirty="0" smtClean="0"/>
                        <a:t>업체의 생산능력과 </a:t>
                      </a:r>
                      <a:r>
                        <a:rPr lang="ko-KR" altLang="en-US" dirty="0" err="1" smtClean="0"/>
                        <a:t>성장도에</a:t>
                      </a:r>
                      <a:r>
                        <a:rPr lang="ko-KR" altLang="en-US" dirty="0" smtClean="0"/>
                        <a:t> 맞춰 입찰 준비</a:t>
                      </a:r>
                      <a:endParaRPr lang="en-US" altLang="ko-KR" dirty="0" smtClean="0"/>
                    </a:p>
                    <a:p>
                      <a:pPr marL="342900" indent="-342900" latinLnBrk="1">
                        <a:buAutoNum type="arabicPeriod"/>
                      </a:pPr>
                      <a:r>
                        <a:rPr lang="ko-KR" altLang="en-US" dirty="0" err="1" smtClean="0"/>
                        <a:t>사회적기업육성법</a:t>
                      </a:r>
                      <a:r>
                        <a:rPr lang="ko-KR" altLang="en-US" dirty="0" smtClean="0"/>
                        <a:t> 및 관련 </a:t>
                      </a:r>
                      <a:r>
                        <a:rPr lang="ko-KR" altLang="en-US" dirty="0" err="1" smtClean="0"/>
                        <a:t>근거법</a:t>
                      </a:r>
                      <a:r>
                        <a:rPr lang="ko-KR" altLang="en-US" dirty="0" smtClean="0"/>
                        <a:t> 활용</a:t>
                      </a:r>
                      <a:endParaRPr lang="en-US" altLang="ko-KR" dirty="0" smtClean="0"/>
                    </a:p>
                    <a:p>
                      <a:pPr marL="342900" indent="-342900" latinLnBrk="1">
                        <a:buAutoNum type="arabicPeriod"/>
                      </a:pPr>
                      <a:r>
                        <a:rPr lang="ko-KR" altLang="en-US" dirty="0" smtClean="0"/>
                        <a:t>적절한 아이템 선정</a:t>
                      </a:r>
                      <a:endParaRPr lang="en-US" altLang="ko-KR" dirty="0" smtClean="0"/>
                    </a:p>
                    <a:p>
                      <a:pPr marL="342900" indent="-342900" latinLnBrk="1">
                        <a:buAutoNum type="arabicPeriod"/>
                      </a:pPr>
                      <a:r>
                        <a:rPr lang="ko-KR" altLang="en-US" dirty="0" smtClean="0"/>
                        <a:t>본연의 미션을 지켜가기 위한 다각도의 노력</a:t>
                      </a:r>
                      <a:endParaRPr lang="ko-KR" altLang="en-US" dirty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  <a:tr h="46427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1" dirty="0" smtClean="0"/>
                        <a:t>㈜한국컴퓨터 재생센터</a:t>
                      </a:r>
                      <a:endParaRPr lang="ko-KR" altLang="en-US" b="1" dirty="0"/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1. </a:t>
                      </a:r>
                      <a:r>
                        <a:rPr lang="ko-KR" altLang="en-US" dirty="0" smtClean="0"/>
                        <a:t>공공기관이나 기업의 요구에 </a:t>
                      </a:r>
                      <a:r>
                        <a:rPr lang="ko-KR" altLang="en-US" dirty="0" err="1" smtClean="0"/>
                        <a:t>발빠른</a:t>
                      </a:r>
                      <a:r>
                        <a:rPr lang="ko-KR" altLang="en-US" dirty="0" smtClean="0"/>
                        <a:t> 대응</a:t>
                      </a:r>
                      <a:endParaRPr lang="ko-KR" altLang="en-US" dirty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50825" y="1340768"/>
            <a:ext cx="8642350" cy="432048"/>
          </a:xfrm>
          <a:prstGeom prst="rect">
            <a:avLst/>
          </a:prstGeom>
          <a:solidFill>
            <a:srgbClr val="E6B9B8">
              <a:alpha val="65098"/>
            </a:srgb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ko-KR" altLang="en-US" sz="2400" b="1" dirty="0" smtClean="0"/>
              <a:t>공공시장 진입을 위한 주요 역량</a:t>
            </a:r>
            <a:endParaRPr lang="en-US" altLang="ko-KR" sz="24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15887181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이야기해봅시다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토론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196752"/>
            <a:ext cx="7417519" cy="4940068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0" y="2924944"/>
            <a:ext cx="9144000" cy="1815882"/>
          </a:xfrm>
          <a:prstGeom prst="rect">
            <a:avLst/>
          </a:prstGeom>
          <a:solidFill>
            <a:srgbClr val="B09B92">
              <a:alpha val="65098"/>
            </a:srgbClr>
          </a:solidFill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ko-KR" altLang="en-US" sz="2800" b="1" dirty="0" smtClean="0"/>
              <a:t>중간지원기관 활동가로서 </a:t>
            </a:r>
            <a:endParaRPr lang="en-US" altLang="ko-KR" sz="2800" b="1" dirty="0" smtClean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ko-KR" altLang="en-US" sz="3600" b="1" dirty="0" err="1" smtClean="0">
                <a:solidFill>
                  <a:srgbClr val="BF2B4E"/>
                </a:solidFill>
              </a:rPr>
              <a:t>사회적기업의</a:t>
            </a:r>
            <a:r>
              <a:rPr lang="ko-KR" altLang="en-US" sz="3600" b="1" dirty="0" smtClean="0">
                <a:solidFill>
                  <a:srgbClr val="BF2B4E"/>
                </a:solidFill>
              </a:rPr>
              <a:t> 공공시장 개척을 지원</a:t>
            </a:r>
            <a:r>
              <a:rPr lang="ko-KR" altLang="en-US" sz="2800" b="1" dirty="0" smtClean="0"/>
              <a:t>하기 위해 </a:t>
            </a:r>
            <a:endParaRPr lang="en-US" altLang="ko-KR" sz="2800" b="1" dirty="0" smtClean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ko-KR" altLang="en-US" sz="2800" b="1" dirty="0" smtClean="0"/>
              <a:t>어떤 노력을 해야 할까요</a:t>
            </a:r>
            <a:r>
              <a:rPr lang="en-US" altLang="ko-KR" sz="2800" b="1" dirty="0" smtClean="0"/>
              <a:t>?</a:t>
            </a:r>
            <a:endParaRPr lang="ko-KR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100596472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최종 </a:t>
            </a:r>
            <a:r>
              <a:rPr lang="en-US" altLang="ko-KR" dirty="0" smtClean="0"/>
              <a:t>Mission </a:t>
            </a:r>
            <a:r>
              <a:rPr lang="ko-KR" altLang="en-US" dirty="0" smtClean="0"/>
              <a:t>수행을 위한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Action Plan </a:t>
            </a:r>
            <a:r>
              <a:rPr lang="ko-KR" altLang="en-US" dirty="0" smtClean="0"/>
              <a:t>수립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148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867627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Week 6. Action Plan </a:t>
            </a:r>
            <a:r>
              <a:rPr lang="ko-KR" altLang="en-US" dirty="0" smtClean="0"/>
              <a:t>수립 활동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오각형 4"/>
          <p:cNvSpPr/>
          <p:nvPr/>
        </p:nvSpPr>
        <p:spPr>
          <a:xfrm>
            <a:off x="251520" y="1484784"/>
            <a:ext cx="1764000" cy="864000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지원사업 </a:t>
            </a:r>
            <a:endParaRPr lang="en-US" altLang="ko-KR" sz="1600" dirty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의제설정</a:t>
            </a:r>
          </a:p>
        </p:txBody>
      </p:sp>
      <p:sp>
        <p:nvSpPr>
          <p:cNvPr id="6" name="갈매기형 수장 5"/>
          <p:cNvSpPr/>
          <p:nvPr/>
        </p:nvSpPr>
        <p:spPr>
          <a:xfrm>
            <a:off x="1691680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국내외 유사사례 연구</a:t>
            </a:r>
          </a:p>
        </p:txBody>
      </p:sp>
      <p:sp>
        <p:nvSpPr>
          <p:cNvPr id="7" name="갈매기형 수장 6"/>
          <p:cNvSpPr/>
          <p:nvPr/>
        </p:nvSpPr>
        <p:spPr>
          <a:xfrm>
            <a:off x="3448148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지원사업 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기획서 작성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8" name="갈매기형 수장 7"/>
          <p:cNvSpPr/>
          <p:nvPr/>
        </p:nvSpPr>
        <p:spPr>
          <a:xfrm>
            <a:off x="5216322" y="1484784"/>
            <a:ext cx="2052000" cy="864000"/>
          </a:xfrm>
          <a:prstGeom prst="chevron">
            <a:avLst/>
          </a:prstGeom>
          <a:solidFill>
            <a:schemeClr val="accent2">
              <a:lumMod val="75000"/>
            </a:schemeClr>
          </a:solidFill>
          <a:ln w="76200">
            <a:solidFill>
              <a:schemeClr val="accent2">
                <a:lumMod val="75000"/>
              </a:schemeClr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최종보고서 작성</a:t>
            </a:r>
          </a:p>
        </p:txBody>
      </p:sp>
      <p:sp>
        <p:nvSpPr>
          <p:cNvPr id="9" name="갈매기형 수장 8"/>
          <p:cNvSpPr/>
          <p:nvPr/>
        </p:nvSpPr>
        <p:spPr>
          <a:xfrm>
            <a:off x="6984496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최종보고서 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발표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611560" y="2852936"/>
            <a:ext cx="7920880" cy="324036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824260" y="2924944"/>
            <a:ext cx="18982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4</a:t>
            </a:r>
            <a:r>
              <a:rPr lang="ko-KR" altLang="en-US" sz="1400" b="1" dirty="0" smtClean="0"/>
              <a:t>단계</a:t>
            </a:r>
            <a:r>
              <a:rPr lang="en-US" altLang="ko-KR" sz="1400" b="1" dirty="0" smtClean="0"/>
              <a:t>: </a:t>
            </a:r>
            <a:r>
              <a:rPr lang="ko-KR" altLang="en-US" sz="1400" b="1" dirty="0" smtClean="0"/>
              <a:t>최종보고서 작성</a:t>
            </a:r>
            <a:endParaRPr lang="ko-KR" alt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336015" y="3429000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작성자</a:t>
            </a:r>
            <a:r>
              <a:rPr lang="en-US" altLang="ko-KR" sz="1400" b="1" dirty="0" smtClean="0"/>
              <a:t>:</a:t>
            </a:r>
          </a:p>
          <a:p>
            <a:r>
              <a:rPr lang="ko-KR" altLang="en-US" sz="1400" b="1" dirty="0" smtClean="0"/>
              <a:t>소속지역</a:t>
            </a:r>
            <a:r>
              <a:rPr lang="en-US" altLang="ko-KR" sz="1400" b="1" dirty="0" smtClean="0"/>
              <a:t>:</a:t>
            </a:r>
            <a:endParaRPr lang="ko-KR" altLang="en-US" sz="1400" b="1" dirty="0"/>
          </a:p>
        </p:txBody>
      </p:sp>
      <p:sp>
        <p:nvSpPr>
          <p:cNvPr id="19" name="모서리가 둥근 직사각형 18"/>
          <p:cNvSpPr/>
          <p:nvPr/>
        </p:nvSpPr>
        <p:spPr>
          <a:xfrm rot="867957">
            <a:off x="6816322" y="3026113"/>
            <a:ext cx="1701548" cy="409545"/>
          </a:xfrm>
          <a:prstGeom prst="roundRect">
            <a:avLst>
              <a:gd name="adj" fmla="val 5000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Sample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4381825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직선 연결선 12"/>
          <p:cNvCxnSpPr>
            <a:stCxn id="7" idx="4"/>
          </p:cNvCxnSpPr>
          <p:nvPr/>
        </p:nvCxnSpPr>
        <p:spPr>
          <a:xfrm>
            <a:off x="1511660" y="4797152"/>
            <a:ext cx="1908212" cy="432048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/>
          <p:cNvCxnSpPr>
            <a:stCxn id="7" idx="0"/>
          </p:cNvCxnSpPr>
          <p:nvPr/>
        </p:nvCxnSpPr>
        <p:spPr>
          <a:xfrm flipV="1">
            <a:off x="1511660" y="1772816"/>
            <a:ext cx="1908212" cy="936104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중간지원기관 활동가 필요 역량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타원 6"/>
          <p:cNvSpPr/>
          <p:nvPr/>
        </p:nvSpPr>
        <p:spPr>
          <a:xfrm>
            <a:off x="467544" y="2708920"/>
            <a:ext cx="2088232" cy="2088232"/>
          </a:xfrm>
          <a:prstGeom prst="ellipse">
            <a:avLst/>
          </a:prstGeom>
          <a:solidFill>
            <a:srgbClr val="4377A7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/>
              <a:t>사람에 대한</a:t>
            </a:r>
            <a:endParaRPr lang="en-US" altLang="ko-KR" sz="2000" dirty="0" smtClean="0"/>
          </a:p>
          <a:p>
            <a:pPr algn="ctr"/>
            <a:r>
              <a:rPr lang="ko-KR" altLang="en-US" sz="4400" dirty="0" smtClean="0"/>
              <a:t>애정</a:t>
            </a:r>
            <a:r>
              <a:rPr lang="en-US" altLang="ko-KR" sz="4400" dirty="0" smtClean="0"/>
              <a:t>!</a:t>
            </a:r>
            <a:endParaRPr lang="ko-KR" altLang="en-US" sz="4400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3131840" y="1772816"/>
            <a:ext cx="5544616" cy="792088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sz="2000" dirty="0" smtClean="0"/>
              <a:t>취약계층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장애인 등 일반 시장에서 경쟁하는 이들과 다른 특성을 지닌 사람들에 대한 이해 필요</a:t>
            </a:r>
            <a:endParaRPr lang="ko-KR" altLang="en-US" sz="2000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3131840" y="3176972"/>
            <a:ext cx="5544616" cy="792088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sz="2000" dirty="0" smtClean="0"/>
              <a:t>사회적 미션을 달성하고자 하는 </a:t>
            </a:r>
            <a:r>
              <a:rPr lang="ko-KR" altLang="en-US" sz="2000" dirty="0" err="1" smtClean="0"/>
              <a:t>사회적경제</a:t>
            </a:r>
            <a:r>
              <a:rPr lang="ko-KR" altLang="en-US" sz="2000" dirty="0" smtClean="0"/>
              <a:t> 기업의 도전정신을 수용하는 자세 필요</a:t>
            </a:r>
            <a:endParaRPr lang="ko-KR" altLang="en-US" sz="2000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3131840" y="4509120"/>
            <a:ext cx="5544616" cy="792088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sz="2000" dirty="0" smtClean="0"/>
              <a:t>이타적 협력과 참여의 효과에 대한 신뢰</a:t>
            </a:r>
            <a:endParaRPr lang="en-US" altLang="ko-KR" sz="2000" dirty="0" smtClean="0"/>
          </a:p>
          <a:p>
            <a:pPr algn="ctr" latinLnBrk="0"/>
            <a:r>
              <a:rPr lang="en-US" altLang="ko-KR" sz="2000" dirty="0" smtClean="0"/>
              <a:t>: </a:t>
            </a:r>
            <a:r>
              <a:rPr lang="ko-KR" altLang="en-US" sz="2000" dirty="0" smtClean="0"/>
              <a:t>지역 </a:t>
            </a:r>
            <a:r>
              <a:rPr lang="ko-KR" altLang="en-US" sz="2000" dirty="0" err="1" smtClean="0"/>
              <a:t>사회적경제</a:t>
            </a:r>
            <a:r>
              <a:rPr lang="ko-KR" altLang="en-US" sz="2000" dirty="0" smtClean="0"/>
              <a:t> 네트워크의 활성화를 위한 실천</a:t>
            </a:r>
            <a:endParaRPr lang="ko-KR" altLang="en-US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3203848" y="3933056"/>
            <a:ext cx="5298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ym typeface="Wingdings 3"/>
              </a:rPr>
              <a:t>생산성과 경제성만으로 그들을 평가하려는 태도 자제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203848" y="5229200"/>
            <a:ext cx="4825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ym typeface="Wingdings 3"/>
              </a:rPr>
              <a:t></a:t>
            </a:r>
            <a:r>
              <a:rPr lang="ko-KR" altLang="en-US" dirty="0" err="1" smtClean="0">
                <a:sym typeface="Wingdings 3"/>
              </a:rPr>
              <a:t>사회적경제</a:t>
            </a:r>
            <a:r>
              <a:rPr lang="ko-KR" altLang="en-US" dirty="0" smtClean="0">
                <a:sym typeface="Wingdings 3"/>
              </a:rPr>
              <a:t> 운동은</a:t>
            </a:r>
            <a:r>
              <a:rPr lang="ko-KR" altLang="en-US" sz="2400" b="1" dirty="0" smtClean="0">
                <a:solidFill>
                  <a:schemeClr val="tx2"/>
                </a:solidFill>
                <a:sym typeface="Wingdings 3"/>
              </a:rPr>
              <a:t> </a:t>
            </a:r>
            <a:r>
              <a:rPr lang="en-US" altLang="ko-KR" sz="2400" b="1" dirty="0" smtClean="0">
                <a:solidFill>
                  <a:schemeClr val="tx2"/>
                </a:solidFill>
                <a:sym typeface="Wingdings 3"/>
              </a:rPr>
              <a:t>‘</a:t>
            </a:r>
            <a:r>
              <a:rPr lang="ko-KR" altLang="en-US" sz="2400" b="1" dirty="0" smtClean="0">
                <a:solidFill>
                  <a:schemeClr val="tx2"/>
                </a:solidFill>
                <a:sym typeface="Wingdings 3"/>
              </a:rPr>
              <a:t>여럿이 함께 가는 길</a:t>
            </a:r>
            <a:r>
              <a:rPr lang="en-US" altLang="ko-KR" sz="2400" b="1" dirty="0" smtClean="0">
                <a:solidFill>
                  <a:schemeClr val="tx2"/>
                </a:solidFill>
                <a:sym typeface="Wingdings 3"/>
              </a:rPr>
              <a:t>’</a:t>
            </a:r>
            <a:endParaRPr lang="ko-KR" altLang="en-US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150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</p:spPr>
        <p:txBody>
          <a:bodyPr/>
          <a:lstStyle/>
          <a:p>
            <a:r>
              <a:rPr lang="en-US" altLang="ko-KR" dirty="0" smtClean="0"/>
              <a:t>Closing</a:t>
            </a:r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6401" y="1430778"/>
            <a:ext cx="6408712" cy="480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020488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0715017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/>
          <p:cNvSpPr>
            <a:spLocks noGrp="1"/>
          </p:cNvSpPr>
          <p:nvPr>
            <p:ph type="body" idx="1"/>
          </p:nvPr>
        </p:nvSpPr>
        <p:spPr>
          <a:xfrm>
            <a:off x="3262191" y="1088122"/>
            <a:ext cx="2619628" cy="646331"/>
          </a:xfrm>
        </p:spPr>
        <p:txBody>
          <a:bodyPr/>
          <a:lstStyle/>
          <a:p>
            <a:pPr lvl="0">
              <a:defRPr/>
            </a:pPr>
            <a:r>
              <a:rPr lang="en-US" altLang="ko-KR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Module </a:t>
            </a:r>
            <a:r>
              <a:rPr lang="en-US" altLang="ko-KR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7.</a:t>
            </a:r>
            <a:endParaRPr lang="ko-KR" altLang="en-US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250825" y="1340768"/>
            <a:ext cx="8642350" cy="2303462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4400" cap="all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서울남산체 EB" panose="02020603020101020101" pitchFamily="18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서울남산체 EB" panose="02020603020101020101" pitchFamily="18" charset="-127"/>
                <a:cs typeface="+mj-cs"/>
              </a:rPr>
              <a:t>공공시장 판로개척 지원</a:t>
            </a:r>
            <a:endParaRPr kumimoji="0" lang="en-US" altLang="ko-KR" sz="4400" b="0" i="0" u="none" strike="noStrike" kern="1200" cap="all" spc="0" normalizeH="0" baseline="0" noProof="0" dirty="0" smtClean="0">
              <a:ln>
                <a:noFill/>
              </a:ln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서울남산체 EB" panose="02020603020101020101" pitchFamily="18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7802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학습목표 및 학습내용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>
          <a:xfrm>
            <a:off x="7608274" y="-16968"/>
            <a:ext cx="649537" cy="307777"/>
          </a:xfrm>
        </p:spPr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도입</a:t>
            </a:r>
            <a:r>
              <a:rPr lang="en-US" altLang="ko-KR" dirty="0" smtClean="0"/>
              <a:t>]</a:t>
            </a:r>
            <a:endParaRPr lang="ko-KR" altLang="en-US" dirty="0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556792"/>
            <a:ext cx="8568952" cy="2088232"/>
          </a:xfrm>
          <a:prstGeom prst="round2SameRect">
            <a:avLst>
              <a:gd name="adj1" fmla="val 9255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4390" y="2132856"/>
            <a:ext cx="8229600" cy="14401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514350" lvl="0" indent="-514350" latinLnBrk="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ko-KR" altLang="en-US" sz="20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sz="20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부문의 공공시장 판로개척을 위한 시장조사를 위해 </a:t>
            </a:r>
            <a:r>
              <a:rPr lang="ko-KR" altLang="en-US" sz="2000" dirty="0" err="1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지자체</a:t>
            </a:r>
            <a:r>
              <a:rPr lang="ko-KR" altLang="en-US" sz="20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예산 분석방법론을 활용할 수 있다</a:t>
            </a:r>
            <a:r>
              <a:rPr lang="en-US" altLang="ko-KR" sz="20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lang="ko-KR" altLang="en-US" sz="2000" dirty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94714" y="1484784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/>
              <a:t>학습목표</a:t>
            </a:r>
            <a:endParaRPr lang="ko-KR" altLang="en-US" sz="2800" b="1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87524" y="3933056"/>
            <a:ext cx="8568952" cy="2088232"/>
          </a:xfrm>
          <a:prstGeom prst="round2SameRect">
            <a:avLst>
              <a:gd name="adj1" fmla="val 9255"/>
              <a:gd name="adj2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64390" y="4653533"/>
            <a:ext cx="8229600" cy="136103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lvl="0" indent="-514350">
              <a:spcBef>
                <a:spcPct val="20000"/>
              </a:spcBef>
              <a:buFont typeface="Arial" pitchFamily="34" charset="0"/>
              <a:buAutoNum type="arabicPeriod"/>
              <a:defRPr/>
            </a:pPr>
            <a:r>
              <a:rPr lang="ko-KR" altLang="en-US" sz="20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 조사</a:t>
            </a:r>
            <a:r>
              <a:rPr lang="ko-KR" altLang="en-US" sz="2000" dirty="0">
                <a:latin typeface="서울남산체 M" panose="02020603020101020101" pitchFamily="18" charset="-127"/>
                <a:ea typeface="서울남산체 M" panose="02020603020101020101" pitchFamily="18" charset="-127"/>
                <a:sym typeface="Wingdings 2"/>
              </a:rPr>
              <a:t></a:t>
            </a:r>
            <a:r>
              <a:rPr lang="ko-KR" altLang="en-US" sz="200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분석 및 </a:t>
            </a:r>
            <a:r>
              <a:rPr lang="ko-KR" altLang="en-US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판로개척방안 수립</a:t>
            </a:r>
            <a:endParaRPr lang="en-US" altLang="ko-KR" sz="20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514350" lvl="0" indent="-514350">
              <a:spcBef>
                <a:spcPct val="20000"/>
              </a:spcBef>
              <a:buFont typeface="Arial" pitchFamily="34" charset="0"/>
              <a:buAutoNum type="arabicPeriod"/>
              <a:defRPr/>
            </a:pPr>
            <a:r>
              <a:rPr lang="ko-KR" altLang="en-US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공공시장</a:t>
            </a:r>
            <a:r>
              <a:rPr lang="en-US" altLang="ko-KR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개척을 위한 액션플랜 세우기</a:t>
            </a:r>
            <a:endParaRPr lang="en-US" altLang="ko-KR" sz="20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10" name="양쪽 모서리가 둥근 사각형 9"/>
          <p:cNvSpPr/>
          <p:nvPr/>
        </p:nvSpPr>
        <p:spPr>
          <a:xfrm>
            <a:off x="294714" y="3861048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/>
              <a:t>학습내용</a:t>
            </a:r>
            <a:endParaRPr lang="ko-KR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297323489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685799" y="1844824"/>
            <a:ext cx="8207375" cy="792088"/>
          </a:xfrm>
        </p:spPr>
        <p:txBody>
          <a:bodyPr>
            <a:noAutofit/>
          </a:bodyPr>
          <a:lstStyle/>
          <a:p>
            <a:r>
              <a:rPr lang="ko-KR" altLang="en-US" dirty="0" smtClean="0"/>
              <a:t>공공시장 조사</a:t>
            </a:r>
            <a:r>
              <a:rPr lang="ko-KR" altLang="en-US" dirty="0" smtClean="0">
                <a:sym typeface="Wingdings 2"/>
              </a:rPr>
              <a:t>분석 및 </a:t>
            </a:r>
            <a:r>
              <a:rPr lang="en-US" altLang="ko-KR" dirty="0" smtClean="0">
                <a:sym typeface="Wingdings 2"/>
              </a:rPr>
              <a:t/>
            </a:r>
            <a:br>
              <a:rPr lang="en-US" altLang="ko-KR" dirty="0" smtClean="0">
                <a:sym typeface="Wingdings 2"/>
              </a:rPr>
            </a:br>
            <a:r>
              <a:rPr lang="ko-KR" altLang="en-US" dirty="0" smtClean="0">
                <a:sym typeface="Wingdings 2"/>
              </a:rPr>
              <a:t>판로개척 방안 수립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"/>
          </p:nvPr>
        </p:nvSpPr>
        <p:spPr>
          <a:xfrm>
            <a:off x="3371199" y="1088122"/>
            <a:ext cx="2401619" cy="646331"/>
          </a:xfrm>
        </p:spPr>
        <p:txBody>
          <a:bodyPr/>
          <a:lstStyle/>
          <a:p>
            <a:r>
              <a:rPr lang="en-US" altLang="ko-KR" dirty="0" smtClean="0"/>
              <a:t>Chapter 1.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154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93164629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공공시장 조사</a:t>
            </a:r>
            <a:r>
              <a:rPr lang="ko-KR" altLang="en-US" dirty="0" smtClean="0">
                <a:sym typeface="Wingdings 2"/>
              </a:rPr>
              <a:t>분석 방법의 실제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50825" y="1700808"/>
            <a:ext cx="8642349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/>
              <a:t>Ⅰ. </a:t>
            </a:r>
            <a:r>
              <a:rPr lang="ko-KR" altLang="en-US" sz="3200" b="1" dirty="0" smtClean="0"/>
              <a:t>잠재적 수요 분석하기</a:t>
            </a:r>
            <a:endParaRPr lang="ko-KR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96293" y="2361654"/>
            <a:ext cx="7640233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 smtClean="0"/>
              <a:t>1</a:t>
            </a:r>
            <a:r>
              <a:rPr lang="ko-KR" altLang="en-US" b="1" dirty="0" smtClean="0"/>
              <a:t>단계</a:t>
            </a:r>
            <a:r>
              <a:rPr lang="en-US" altLang="ko-KR" b="1" dirty="0" smtClean="0"/>
              <a:t>: </a:t>
            </a:r>
            <a:r>
              <a:rPr lang="ko-KR" altLang="en-US" dirty="0" smtClean="0"/>
              <a:t>자료의 분류 및 분석 절차</a:t>
            </a:r>
            <a:r>
              <a:rPr lang="en-US" altLang="ko-KR" dirty="0" smtClean="0"/>
              <a:t>,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원예산에서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사업을 추출하는 단계</a:t>
            </a:r>
            <a:endParaRPr lang="en-US" altLang="ko-KR" dirty="0" smtClean="0"/>
          </a:p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 smtClean="0"/>
              <a:t>2</a:t>
            </a:r>
            <a:r>
              <a:rPr lang="ko-KR" altLang="en-US" b="1" dirty="0" smtClean="0"/>
              <a:t>단계</a:t>
            </a:r>
            <a:r>
              <a:rPr lang="en-US" altLang="ko-KR" b="1" dirty="0" smtClean="0"/>
              <a:t>: </a:t>
            </a:r>
            <a:r>
              <a:rPr lang="ko-KR" altLang="en-US" dirty="0" smtClean="0"/>
              <a:t>분석틀에 따른 </a:t>
            </a:r>
            <a:r>
              <a:rPr lang="ko-KR" altLang="en-US" dirty="0" err="1" smtClean="0"/>
              <a:t>재분류</a:t>
            </a:r>
            <a:r>
              <a:rPr lang="ko-KR" altLang="en-US" dirty="0" smtClean="0"/>
              <a:t> 예산의 입력단계</a:t>
            </a:r>
            <a:endParaRPr lang="en-US" altLang="ko-KR" dirty="0" smtClean="0"/>
          </a:p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 smtClean="0"/>
              <a:t>3</a:t>
            </a:r>
            <a:r>
              <a:rPr lang="ko-KR" altLang="en-US" b="1" dirty="0" smtClean="0"/>
              <a:t>단계</a:t>
            </a:r>
            <a:r>
              <a:rPr lang="en-US" altLang="ko-KR" b="1" dirty="0" smtClean="0"/>
              <a:t>: </a:t>
            </a:r>
            <a:r>
              <a:rPr lang="ko-KR" altLang="en-US" dirty="0" smtClean="0"/>
              <a:t>입력된 자료의 분석단계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50825" y="4082876"/>
            <a:ext cx="8642350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/>
              <a:t>Ⅱ. </a:t>
            </a:r>
            <a:r>
              <a:rPr lang="ko-KR" altLang="en-US" sz="3200" b="1" dirty="0" smtClean="0"/>
              <a:t>기존 공급시장 분석하기</a:t>
            </a:r>
            <a:endParaRPr lang="ko-KR" altLang="en-US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96293" y="4790182"/>
            <a:ext cx="4128053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 smtClean="0"/>
              <a:t>1</a:t>
            </a:r>
            <a:r>
              <a:rPr lang="ko-KR" altLang="en-US" b="1" dirty="0" smtClean="0"/>
              <a:t>단계</a:t>
            </a:r>
            <a:r>
              <a:rPr lang="en-US" altLang="ko-KR" b="1" dirty="0" smtClean="0"/>
              <a:t>: </a:t>
            </a:r>
            <a:r>
              <a:rPr lang="ko-KR" altLang="en-US" dirty="0" smtClean="0"/>
              <a:t>잠재 수요 분석 리스트를 입력하기</a:t>
            </a:r>
            <a:endParaRPr lang="en-US" altLang="ko-KR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 smtClean="0"/>
              <a:t>2</a:t>
            </a:r>
            <a:r>
              <a:rPr lang="ko-KR" altLang="en-US" b="1" dirty="0" smtClean="0"/>
              <a:t>단계</a:t>
            </a:r>
            <a:r>
              <a:rPr lang="en-US" altLang="ko-KR" b="1" dirty="0" smtClean="0"/>
              <a:t>: </a:t>
            </a:r>
            <a:r>
              <a:rPr lang="ko-KR" altLang="en-US" dirty="0" smtClean="0"/>
              <a:t>기존 공급 시장 조사하기</a:t>
            </a:r>
            <a:endParaRPr lang="en-US" altLang="ko-KR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 smtClean="0"/>
              <a:t>3</a:t>
            </a:r>
            <a:r>
              <a:rPr lang="ko-KR" altLang="en-US" b="1" dirty="0" smtClean="0"/>
              <a:t>단계</a:t>
            </a:r>
            <a:r>
              <a:rPr lang="en-US" altLang="ko-KR" b="1" dirty="0" smtClean="0"/>
              <a:t>: </a:t>
            </a:r>
            <a:r>
              <a:rPr lang="ko-KR" altLang="en-US" dirty="0" smtClean="0"/>
              <a:t>시장 진입 가능성 진단하기</a:t>
            </a:r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250825" y="1556792"/>
            <a:ext cx="8642350" cy="2232248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250825" y="3933056"/>
            <a:ext cx="8642350" cy="2232248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0527430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공공시장 조사</a:t>
            </a:r>
            <a:r>
              <a:rPr lang="ko-KR" altLang="en-US" dirty="0" smtClean="0">
                <a:sym typeface="Wingdings 2"/>
              </a:rPr>
              <a:t>분석 방법의 실제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0825" y="1196752"/>
            <a:ext cx="8642349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/>
              <a:t>Ⅰ. </a:t>
            </a:r>
            <a:r>
              <a:rPr lang="ko-KR" altLang="en-US" sz="3200" b="1" dirty="0" smtClean="0"/>
              <a:t>잠재적 수요 분석하기</a:t>
            </a:r>
            <a:endParaRPr lang="ko-KR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916832"/>
            <a:ext cx="7560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 smtClean="0"/>
              <a:t>1</a:t>
            </a:r>
            <a:r>
              <a:rPr lang="ko-KR" altLang="en-US" b="1" dirty="0" smtClean="0"/>
              <a:t>단계</a:t>
            </a:r>
            <a:r>
              <a:rPr lang="en-US" altLang="ko-KR" b="1" dirty="0" smtClean="0"/>
              <a:t>: </a:t>
            </a:r>
            <a:r>
              <a:rPr lang="ko-KR" altLang="en-US" dirty="0" smtClean="0"/>
              <a:t>자료의 분류 및 분석 절차</a:t>
            </a:r>
            <a:r>
              <a:rPr lang="en-US" altLang="ko-KR" dirty="0" smtClean="0"/>
              <a:t>,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원예산에서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사업을 추출하는 단계</a:t>
            </a:r>
            <a:endParaRPr lang="en-US" altLang="ko-KR" dirty="0" smtClean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097" name="_x90504064" descr="EMB000011380f6c"/>
          <p:cNvPicPr>
            <a:picLocks noChangeAspect="1" noChangeArrowheads="1"/>
          </p:cNvPicPr>
          <p:nvPr/>
        </p:nvPicPr>
        <p:blipFill>
          <a:blip r:embed="rId3" cstate="print"/>
          <a:srcRect b="35416"/>
          <a:stretch>
            <a:fillRect/>
          </a:stretch>
        </p:blipFill>
        <p:spPr bwMode="auto">
          <a:xfrm>
            <a:off x="755576" y="2924944"/>
            <a:ext cx="7882809" cy="331236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83568" y="2442374"/>
            <a:ext cx="50097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ko-KR" altLang="en-US" sz="1600" b="1" i="1" dirty="0" smtClean="0">
                <a:sym typeface="Wingdings 2"/>
              </a:rPr>
              <a:t> </a:t>
            </a:r>
            <a:r>
              <a:rPr lang="ko-KR" altLang="en-US" sz="1600" b="1" i="1" dirty="0" smtClean="0"/>
              <a:t>아래 </a:t>
            </a:r>
            <a:r>
              <a:rPr lang="ko-KR" altLang="en-US" sz="1600" b="1" i="1" dirty="0" err="1" smtClean="0"/>
              <a:t>원예산서에서</a:t>
            </a:r>
            <a:r>
              <a:rPr lang="ko-KR" altLang="en-US" sz="1600" b="1" i="1" dirty="0" smtClean="0"/>
              <a:t> </a:t>
            </a:r>
            <a:r>
              <a:rPr lang="ko-KR" altLang="en-US" sz="1600" b="1" i="1" dirty="0" err="1" smtClean="0"/>
              <a:t>사회적기업</a:t>
            </a:r>
            <a:r>
              <a:rPr lang="ko-KR" altLang="en-US" sz="1600" b="1" i="1" dirty="0" smtClean="0"/>
              <a:t> 관련 사업을 찾아보세요</a:t>
            </a:r>
            <a:r>
              <a:rPr lang="en-US" altLang="ko-KR" sz="1600" b="1" i="1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19924667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공공시장 조사</a:t>
            </a:r>
            <a:r>
              <a:rPr lang="ko-KR" altLang="en-US" dirty="0" smtClean="0">
                <a:sym typeface="Wingdings 2"/>
              </a:rPr>
              <a:t>분석 방법의 실제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0825" y="1196752"/>
            <a:ext cx="8642349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/>
              <a:t>Ⅰ. </a:t>
            </a:r>
            <a:r>
              <a:rPr lang="ko-KR" altLang="en-US" sz="3200" b="1" dirty="0" smtClean="0"/>
              <a:t>잠재적 수요 분석하기</a:t>
            </a:r>
            <a:endParaRPr lang="ko-KR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916832"/>
            <a:ext cx="4480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 smtClean="0"/>
              <a:t>2</a:t>
            </a:r>
            <a:r>
              <a:rPr lang="ko-KR" altLang="en-US" b="1" dirty="0" smtClean="0"/>
              <a:t>단계</a:t>
            </a:r>
            <a:r>
              <a:rPr lang="en-US" altLang="ko-KR" b="1" dirty="0" smtClean="0"/>
              <a:t>: </a:t>
            </a:r>
            <a:r>
              <a:rPr lang="ko-KR" altLang="en-US" dirty="0" smtClean="0"/>
              <a:t>분석틀에 따른 </a:t>
            </a:r>
            <a:r>
              <a:rPr lang="ko-KR" altLang="en-US" dirty="0" err="1" smtClean="0"/>
              <a:t>재분류</a:t>
            </a:r>
            <a:r>
              <a:rPr lang="ko-KR" altLang="en-US" dirty="0" smtClean="0"/>
              <a:t> 예산의 입력단계</a:t>
            </a:r>
            <a:endParaRPr lang="en-US" altLang="ko-KR" dirty="0" smtClean="0"/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539552" y="3140968"/>
          <a:ext cx="8136904" cy="2232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7113"/>
                <a:gridCol w="1017113"/>
                <a:gridCol w="1017113"/>
                <a:gridCol w="1017113"/>
                <a:gridCol w="1017113"/>
                <a:gridCol w="1017113"/>
                <a:gridCol w="1017113"/>
                <a:gridCol w="1017113"/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부서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단위사업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세부사업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편성목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예산액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예산성격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종류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상품코드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67944" y="5425479"/>
            <a:ext cx="1109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[</a:t>
            </a:r>
            <a:r>
              <a:rPr lang="ko-KR" altLang="en-US" sz="1400" b="1" dirty="0" smtClean="0"/>
              <a:t>수요분석틀</a:t>
            </a:r>
            <a:r>
              <a:rPr lang="en-US" altLang="ko-KR" sz="1400" b="1" dirty="0" smtClean="0"/>
              <a:t>]</a:t>
            </a:r>
            <a:endParaRPr lang="ko-KR" altLang="en-US" sz="1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83568" y="2442374"/>
            <a:ext cx="50690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ko-KR" altLang="en-US" sz="1600" b="1" i="1" dirty="0" smtClean="0">
                <a:sym typeface="Wingdings 2"/>
              </a:rPr>
              <a:t> </a:t>
            </a:r>
            <a:r>
              <a:rPr lang="en-US" altLang="ko-KR" sz="1600" b="1" i="1" dirty="0" smtClean="0"/>
              <a:t>1</a:t>
            </a:r>
            <a:r>
              <a:rPr lang="ko-KR" altLang="en-US" sz="1600" b="1" i="1" dirty="0" smtClean="0"/>
              <a:t>단계에서 분류된 사업을 엑셀분석틀에 입력해보세요</a:t>
            </a:r>
            <a:r>
              <a:rPr lang="en-US" altLang="ko-KR" sz="1600" b="1" i="1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67922269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공공시장 조사</a:t>
            </a:r>
            <a:r>
              <a:rPr lang="ko-KR" altLang="en-US" dirty="0" smtClean="0">
                <a:sym typeface="Wingdings 2"/>
              </a:rPr>
              <a:t>분석 방법의 실제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539552" y="3140968"/>
          <a:ext cx="7992888" cy="31683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2148"/>
                <a:gridCol w="1332148"/>
                <a:gridCol w="1332148"/>
                <a:gridCol w="1332148"/>
                <a:gridCol w="1332148"/>
                <a:gridCol w="1332148"/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부서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단위사업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세부사업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편성목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예산액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상품코드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교육지원과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평생학습도시조성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인프라및</a:t>
                      </a:r>
                      <a:r>
                        <a:rPr lang="ko-KR" altLang="en-US" sz="1400" dirty="0" smtClean="0"/>
                        <a:t> 네트워크구축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평새학습동아리지원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16380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g12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93610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노인청소년과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노인복지증진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노인복지관우영지원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프로그램강사료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54000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G12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93610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노인청소년과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어르신사회활동지원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어르신행사지원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경로당 지도자교육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5000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G12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0825" y="1196752"/>
            <a:ext cx="8642349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/>
              <a:t>Ⅰ. </a:t>
            </a:r>
            <a:r>
              <a:rPr lang="ko-KR" altLang="en-US" sz="3200" b="1" dirty="0" smtClean="0"/>
              <a:t>잠재적 수요 분석하기</a:t>
            </a:r>
            <a:endParaRPr lang="ko-KR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916832"/>
            <a:ext cx="4480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 smtClean="0"/>
              <a:t>2</a:t>
            </a:r>
            <a:r>
              <a:rPr lang="ko-KR" altLang="en-US" b="1" dirty="0" smtClean="0"/>
              <a:t>단계</a:t>
            </a:r>
            <a:r>
              <a:rPr lang="en-US" altLang="ko-KR" b="1" dirty="0" smtClean="0"/>
              <a:t>: </a:t>
            </a:r>
            <a:r>
              <a:rPr lang="ko-KR" altLang="en-US" dirty="0" smtClean="0"/>
              <a:t>분석틀에 따른 </a:t>
            </a:r>
            <a:r>
              <a:rPr lang="ko-KR" altLang="en-US" dirty="0" err="1" smtClean="0"/>
              <a:t>재분류</a:t>
            </a:r>
            <a:r>
              <a:rPr lang="ko-KR" altLang="en-US" dirty="0" smtClean="0"/>
              <a:t> 예산의 입력단계</a:t>
            </a:r>
            <a:endParaRPr lang="en-US" altLang="ko-KR" dirty="0" smtClean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539552" y="2564904"/>
            <a:ext cx="3384376" cy="360040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잠재수요분석</a:t>
            </a:r>
            <a:endParaRPr lang="ko-KR" altLang="en-US" sz="1400" b="1" dirty="0"/>
          </a:p>
        </p:txBody>
      </p:sp>
      <p:sp>
        <p:nvSpPr>
          <p:cNvPr id="9" name="모서리가 둥근 직사각형 8"/>
          <p:cNvSpPr/>
          <p:nvPr/>
        </p:nvSpPr>
        <p:spPr>
          <a:xfrm rot="1013745">
            <a:off x="6957136" y="3155974"/>
            <a:ext cx="2160240" cy="50405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solidFill>
                  <a:srgbClr val="C00000"/>
                </a:solidFill>
              </a:rPr>
              <a:t>Sample</a:t>
            </a:r>
            <a:endParaRPr lang="ko-KR" altLang="en-US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697225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공공시장 조사</a:t>
            </a:r>
            <a:r>
              <a:rPr lang="ko-KR" altLang="en-US" dirty="0" smtClean="0">
                <a:sym typeface="Wingdings 2"/>
              </a:rPr>
              <a:t>분석 방법의 실제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0825" y="1196752"/>
            <a:ext cx="8642349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/>
              <a:t>Ⅰ. </a:t>
            </a:r>
            <a:r>
              <a:rPr lang="ko-KR" altLang="en-US" sz="3200" b="1" dirty="0" smtClean="0"/>
              <a:t>잠재적 수요 분석하기</a:t>
            </a:r>
            <a:endParaRPr lang="ko-KR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916832"/>
            <a:ext cx="3065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 smtClean="0"/>
              <a:t>3</a:t>
            </a:r>
            <a:r>
              <a:rPr lang="ko-KR" altLang="en-US" b="1" dirty="0" smtClean="0"/>
              <a:t>단계</a:t>
            </a:r>
            <a:r>
              <a:rPr lang="en-US" altLang="ko-KR" b="1" dirty="0" smtClean="0"/>
              <a:t>: </a:t>
            </a:r>
            <a:r>
              <a:rPr lang="ko-KR" altLang="en-US" dirty="0" smtClean="0"/>
              <a:t>입력된 자료의 분석단계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2442374"/>
            <a:ext cx="72587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ko-KR" altLang="en-US" sz="1600" b="1" i="1" dirty="0" smtClean="0">
                <a:sym typeface="Wingdings 2"/>
              </a:rPr>
              <a:t> 입력된 자료를 내용과 </a:t>
            </a:r>
            <a:r>
              <a:rPr lang="ko-KR" altLang="en-US" sz="1600" b="1" i="1" dirty="0" err="1" smtClean="0">
                <a:sym typeface="Wingdings 2"/>
              </a:rPr>
              <a:t>코드별로</a:t>
            </a:r>
            <a:r>
              <a:rPr lang="ko-KR" altLang="en-US" sz="1600" b="1" i="1" dirty="0" smtClean="0">
                <a:sym typeface="Wingdings 2"/>
              </a:rPr>
              <a:t> 세분화하여 시장 진입 가능한 품목을 도출해보세요</a:t>
            </a:r>
            <a:r>
              <a:rPr lang="en-US" altLang="ko-KR" sz="1600" b="1" i="1" dirty="0" smtClean="0">
                <a:sym typeface="Wingdings 2"/>
              </a:rPr>
              <a:t>.</a:t>
            </a:r>
            <a:endParaRPr lang="en-US" altLang="ko-KR" sz="1600" b="1" i="1" dirty="0" smtClean="0"/>
          </a:p>
        </p:txBody>
      </p:sp>
    </p:spTree>
    <p:extLst>
      <p:ext uri="{BB962C8B-B14F-4D97-AF65-F5344CB8AC3E}">
        <p14:creationId xmlns:p14="http://schemas.microsoft.com/office/powerpoint/2010/main" xmlns="" val="183892753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직선 연결선 11"/>
          <p:cNvCxnSpPr>
            <a:stCxn id="8" idx="4"/>
          </p:cNvCxnSpPr>
          <p:nvPr/>
        </p:nvCxnSpPr>
        <p:spPr>
          <a:xfrm>
            <a:off x="1511660" y="4797152"/>
            <a:ext cx="1980220" cy="504056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중간지원기관 활동가 필요 역량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cxnSp>
        <p:nvCxnSpPr>
          <p:cNvPr id="7" name="직선 연결선 6"/>
          <p:cNvCxnSpPr>
            <a:stCxn id="8" idx="0"/>
          </p:cNvCxnSpPr>
          <p:nvPr/>
        </p:nvCxnSpPr>
        <p:spPr>
          <a:xfrm flipV="1">
            <a:off x="1511660" y="1916832"/>
            <a:ext cx="1908212" cy="792088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타원 7"/>
          <p:cNvSpPr/>
          <p:nvPr/>
        </p:nvSpPr>
        <p:spPr>
          <a:xfrm>
            <a:off x="467544" y="2708920"/>
            <a:ext cx="2088232" cy="2088232"/>
          </a:xfrm>
          <a:prstGeom prst="ellipse">
            <a:avLst/>
          </a:prstGeom>
          <a:solidFill>
            <a:srgbClr val="4377A7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/>
              <a:t>사람</a:t>
            </a:r>
            <a:endParaRPr lang="en-US" altLang="ko-KR" sz="4400" dirty="0" smtClean="0"/>
          </a:p>
          <a:p>
            <a:pPr algn="ctr"/>
            <a:r>
              <a:rPr lang="ko-KR" altLang="en-US" sz="2800" dirty="0" smtClean="0"/>
              <a:t>키우기</a:t>
            </a:r>
            <a:r>
              <a:rPr lang="en-US" altLang="ko-KR" sz="2800" dirty="0" smtClean="0"/>
              <a:t>!</a:t>
            </a:r>
            <a:endParaRPr lang="ko-KR" altLang="en-US" sz="2800" dirty="0"/>
          </a:p>
        </p:txBody>
      </p:sp>
      <p:sp>
        <p:nvSpPr>
          <p:cNvPr id="9" name="모서리가 둥근 직사각형 8"/>
          <p:cNvSpPr/>
          <p:nvPr/>
        </p:nvSpPr>
        <p:spPr>
          <a:xfrm>
            <a:off x="3131840" y="1844824"/>
            <a:ext cx="5544616" cy="792088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sz="2000" smtClean="0"/>
              <a:t>전문직으로서 사명감</a:t>
            </a:r>
            <a:endParaRPr lang="ko-KR" altLang="en-US" sz="2000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3131840" y="3176972"/>
            <a:ext cx="5544616" cy="792088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sz="2000" dirty="0" smtClean="0"/>
              <a:t>현장에 뿌리내리는 지원전문가</a:t>
            </a:r>
            <a:endParaRPr lang="en-US" altLang="ko-KR" sz="2000" dirty="0" smtClean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3131840" y="4581128"/>
            <a:ext cx="5544616" cy="792088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sz="2000" dirty="0" smtClean="0"/>
              <a:t>지원활동가의 고용안정 확보</a:t>
            </a:r>
            <a:endParaRPr lang="en-US" altLang="ko-KR" sz="2000" dirty="0" smtClean="0"/>
          </a:p>
          <a:p>
            <a:pPr algn="ctr" latinLnBrk="0"/>
            <a:r>
              <a:rPr lang="en-US" altLang="ko-KR" sz="2000" dirty="0" smtClean="0"/>
              <a:t>:</a:t>
            </a:r>
            <a:r>
              <a:rPr lang="ko-KR" altLang="en-US" sz="2000" dirty="0" smtClean="0"/>
              <a:t>지원조직 책임자의 과제</a:t>
            </a:r>
            <a:endParaRPr lang="ko-KR" alt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3203848" y="3933056"/>
            <a:ext cx="5426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ym typeface="Wingdings 3"/>
              </a:rPr>
              <a:t></a:t>
            </a:r>
            <a:r>
              <a:rPr lang="ko-KR" altLang="en-US" dirty="0" smtClean="0"/>
              <a:t> 프로젝트 중심에서 현장과 정책을 잇는 가교역할 충실</a:t>
            </a:r>
            <a:endParaRPr lang="ko-KR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공공시장 조사</a:t>
            </a:r>
            <a:r>
              <a:rPr lang="ko-KR" altLang="en-US" dirty="0" smtClean="0">
                <a:sym typeface="Wingdings 2"/>
              </a:rPr>
              <a:t>분석 방법의 실제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755576" y="2204864"/>
            <a:ext cx="7488832" cy="4032448"/>
          </a:xfrm>
          <a:prstGeom prst="rect">
            <a:avLst/>
          </a:prstGeom>
          <a:solidFill>
            <a:schemeClr val="bg1"/>
          </a:solidFill>
          <a:ln w="6350"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347864" y="2276872"/>
            <a:ext cx="2821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/>
              <a:t>교육문화 사업분야 예산분석</a:t>
            </a:r>
            <a:endParaRPr lang="ko-KR" alt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2780928"/>
            <a:ext cx="5998758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Bef>
                <a:spcPts val="200"/>
              </a:spcBef>
              <a:spcAft>
                <a:spcPts val="200"/>
              </a:spcAft>
              <a:buAutoNum type="arabicPeriod"/>
            </a:pPr>
            <a:r>
              <a:rPr lang="ko-KR" altLang="en-US" sz="1600" dirty="0" smtClean="0"/>
              <a:t>해당 사업 </a:t>
            </a:r>
            <a:r>
              <a:rPr lang="en-US" altLang="ko-KR" sz="1600" dirty="0" smtClean="0"/>
              <a:t>59</a:t>
            </a:r>
            <a:r>
              <a:rPr lang="ko-KR" altLang="en-US" sz="1600" dirty="0" smtClean="0"/>
              <a:t>개</a:t>
            </a:r>
            <a:endParaRPr lang="en-US" altLang="ko-KR" sz="1600" dirty="0" smtClean="0"/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AutoNum type="arabicPeriod"/>
            </a:pPr>
            <a:r>
              <a:rPr lang="ko-KR" altLang="en-US" sz="1600" dirty="0" smtClean="0"/>
              <a:t>해당 부서 </a:t>
            </a:r>
            <a:r>
              <a:rPr lang="en-US" altLang="ko-KR" sz="1600" dirty="0" smtClean="0"/>
              <a:t>17</a:t>
            </a:r>
            <a:r>
              <a:rPr lang="ko-KR" altLang="en-US" sz="1600" dirty="0" smtClean="0"/>
              <a:t>개</a:t>
            </a:r>
            <a:endParaRPr lang="en-US" altLang="ko-KR" sz="1600" dirty="0" smtClean="0"/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AutoNum type="arabicPeriod"/>
            </a:pPr>
            <a:r>
              <a:rPr lang="ko-KR" altLang="en-US" sz="1600" dirty="0" smtClean="0"/>
              <a:t>예산</a:t>
            </a:r>
            <a:r>
              <a:rPr lang="en-US" altLang="ko-KR" sz="1600" dirty="0" smtClean="0"/>
              <a:t>: 275</a:t>
            </a:r>
            <a:r>
              <a:rPr lang="ko-KR" altLang="en-US" sz="1600" dirty="0" smtClean="0"/>
              <a:t>억 </a:t>
            </a:r>
            <a:r>
              <a:rPr lang="en-US" altLang="ko-KR" sz="1600" dirty="0" smtClean="0"/>
              <a:t>(</a:t>
            </a:r>
            <a:r>
              <a:rPr lang="ko-KR" altLang="en-US" sz="1600" dirty="0" smtClean="0"/>
              <a:t>일반 회계 </a:t>
            </a:r>
            <a:r>
              <a:rPr lang="en-US" altLang="ko-KR" sz="1600" dirty="0" smtClean="0"/>
              <a:t>8%)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AutoNum type="arabicPeriod"/>
            </a:pPr>
            <a:r>
              <a:rPr lang="ko-KR" altLang="en-US" sz="1600" dirty="0" smtClean="0"/>
              <a:t>예산 분석 결과</a:t>
            </a:r>
            <a:endParaRPr lang="en-US" altLang="ko-KR" sz="1600" dirty="0" smtClean="0"/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ko-KR" sz="1600" dirty="0" smtClean="0"/>
              <a:t> - </a:t>
            </a:r>
            <a:r>
              <a:rPr lang="ko-KR" altLang="en-US" sz="1600" dirty="0" smtClean="0"/>
              <a:t>예산 분석에서의 전문성 필요</a:t>
            </a:r>
            <a:endParaRPr lang="en-US" altLang="ko-KR" sz="1600" dirty="0" smtClean="0"/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ko-KR" sz="1600" dirty="0" smtClean="0"/>
              <a:t> - </a:t>
            </a:r>
            <a:r>
              <a:rPr lang="ko-KR" altLang="en-US" sz="1600" dirty="0" smtClean="0"/>
              <a:t>자기 분야의 정책에 민감해야 할 것</a:t>
            </a:r>
            <a:endParaRPr lang="en-US" altLang="ko-KR" sz="1600" dirty="0" smtClean="0"/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ko-KR" sz="1600" dirty="0" smtClean="0"/>
              <a:t> - </a:t>
            </a:r>
            <a:r>
              <a:rPr lang="ko-KR" altLang="en-US" sz="1600" dirty="0" smtClean="0"/>
              <a:t>공급처의 역량을 먼저 알아야 함</a:t>
            </a:r>
            <a:endParaRPr lang="en-US" altLang="ko-KR" sz="1600" dirty="0" smtClean="0"/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ko-KR" sz="1600" dirty="0" smtClean="0"/>
              <a:t> - ‘</a:t>
            </a:r>
            <a:r>
              <a:rPr lang="ko-KR" altLang="en-US" sz="1600" dirty="0" smtClean="0"/>
              <a:t>시설</a:t>
            </a:r>
            <a:r>
              <a:rPr lang="en-US" altLang="ko-KR" sz="1600" dirty="0" smtClean="0"/>
              <a:t>’</a:t>
            </a:r>
            <a:r>
              <a:rPr lang="ko-KR" altLang="en-US" sz="1600" dirty="0" smtClean="0"/>
              <a:t>에 집중된 사업이 많아 시설 안 </a:t>
            </a:r>
            <a:r>
              <a:rPr lang="en-US" altLang="ko-KR" sz="1600" dirty="0" smtClean="0"/>
              <a:t>‘</a:t>
            </a:r>
            <a:r>
              <a:rPr lang="ko-KR" altLang="en-US" sz="1600" dirty="0" err="1" smtClean="0"/>
              <a:t>콘텐츠</a:t>
            </a:r>
            <a:r>
              <a:rPr lang="en-US" altLang="ko-KR" sz="1600" dirty="0" smtClean="0"/>
              <a:t>’</a:t>
            </a:r>
            <a:r>
              <a:rPr lang="ko-KR" altLang="en-US" sz="1600" dirty="0" smtClean="0"/>
              <a:t>에 전략적 접근 시 승산 가능성 큼</a:t>
            </a:r>
            <a:endParaRPr lang="en-US" altLang="ko-KR" sz="1600" dirty="0" smtClean="0"/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ko-KR" sz="1600" dirty="0" smtClean="0"/>
              <a:t> - </a:t>
            </a:r>
            <a:r>
              <a:rPr lang="ko-KR" altLang="en-US" sz="1600" dirty="0" smtClean="0"/>
              <a:t>지역 사회에 의미 있는 사업으로 제안 준비</a:t>
            </a:r>
            <a:endParaRPr lang="en-US" altLang="ko-KR" sz="1600" dirty="0" smtClean="0"/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ko-KR" sz="1600" dirty="0" smtClean="0"/>
              <a:t> - </a:t>
            </a:r>
            <a:r>
              <a:rPr lang="ko-KR" altLang="en-US" sz="1600" dirty="0" err="1" smtClean="0"/>
              <a:t>파트너쉽</a:t>
            </a:r>
            <a:r>
              <a:rPr lang="ko-KR" altLang="en-US" sz="1600" dirty="0" smtClean="0"/>
              <a:t> 필요</a:t>
            </a:r>
            <a:r>
              <a:rPr lang="en-US" altLang="ko-KR" sz="1600" dirty="0" smtClean="0"/>
              <a:t>: </a:t>
            </a:r>
            <a:r>
              <a:rPr lang="ko-KR" altLang="en-US" sz="1600" dirty="0" smtClean="0"/>
              <a:t>복지</a:t>
            </a:r>
            <a:r>
              <a:rPr lang="en-US" altLang="ko-KR" sz="1600" dirty="0" smtClean="0"/>
              <a:t>+</a:t>
            </a:r>
            <a:r>
              <a:rPr lang="ko-KR" altLang="en-US" sz="1600" dirty="0" smtClean="0"/>
              <a:t>교육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복지</a:t>
            </a:r>
            <a:r>
              <a:rPr lang="en-US" altLang="ko-KR" sz="1600" dirty="0" smtClean="0"/>
              <a:t>+</a:t>
            </a:r>
            <a:r>
              <a:rPr lang="ko-KR" altLang="en-US" sz="1600" dirty="0" smtClean="0"/>
              <a:t>제조</a:t>
            </a:r>
            <a:endParaRPr lang="ko-KR" altLang="en-US" sz="1600" dirty="0"/>
          </a:p>
        </p:txBody>
      </p:sp>
      <p:sp>
        <p:nvSpPr>
          <p:cNvPr id="8" name="모서리가 둥근 직사각형 7"/>
          <p:cNvSpPr/>
          <p:nvPr/>
        </p:nvSpPr>
        <p:spPr>
          <a:xfrm rot="1013745">
            <a:off x="6706311" y="2219869"/>
            <a:ext cx="2160240" cy="50405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solidFill>
                  <a:srgbClr val="C00000"/>
                </a:solidFill>
              </a:rPr>
              <a:t>Sample</a:t>
            </a:r>
            <a:endParaRPr lang="ko-KR" altLang="en-US" sz="20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825" y="1196752"/>
            <a:ext cx="8642349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/>
              <a:t>Ⅰ. </a:t>
            </a:r>
            <a:r>
              <a:rPr lang="ko-KR" altLang="en-US" sz="3200" b="1" dirty="0" smtClean="0"/>
              <a:t>잠재적 수요 분석하기</a:t>
            </a:r>
            <a:endParaRPr lang="ko-KR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xmlns="" val="126449915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공공시장 조사</a:t>
            </a:r>
            <a:r>
              <a:rPr lang="ko-KR" altLang="en-US" dirty="0" smtClean="0">
                <a:sym typeface="Wingdings 2"/>
              </a:rPr>
              <a:t>분석 방법의 실제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50825" y="1196752"/>
            <a:ext cx="8642349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/>
              <a:t>Ⅱ. </a:t>
            </a:r>
            <a:r>
              <a:rPr lang="ko-KR" altLang="en-US" sz="3200" b="1" dirty="0" smtClean="0"/>
              <a:t>기존 공급시장 분석하기</a:t>
            </a:r>
            <a:endParaRPr lang="ko-KR" altLang="en-US" sz="3200" b="1" dirty="0"/>
          </a:p>
        </p:txBody>
      </p:sp>
      <p:sp>
        <p:nvSpPr>
          <p:cNvPr id="13" name="직사각형 12"/>
          <p:cNvSpPr/>
          <p:nvPr/>
        </p:nvSpPr>
        <p:spPr>
          <a:xfrm>
            <a:off x="1692275" y="2276872"/>
            <a:ext cx="1728192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564483" y="2276872"/>
            <a:ext cx="1728192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692275" y="4221088"/>
            <a:ext cx="1727597" cy="360040"/>
          </a:xfrm>
          <a:prstGeom prst="rect">
            <a:avLst/>
          </a:prstGeom>
          <a:solidFill>
            <a:srgbClr val="E6B9B8"/>
          </a:solidFill>
          <a:ln w="9525">
            <a:solidFill>
              <a:srgbClr val="BA385D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smtClean="0">
                <a:solidFill>
                  <a:schemeClr val="tx1"/>
                </a:solidFill>
              </a:rPr>
              <a:t>홈페이지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pic>
        <p:nvPicPr>
          <p:cNvPr id="70659" name="Picture 3" descr="C:\Users\서태영\AppData\Local\Microsoft\Windows\Temporary Internet Files\Content.IE5\SO7D66MF\MC900054709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691" y="2276872"/>
            <a:ext cx="1816031" cy="1800200"/>
          </a:xfrm>
          <a:prstGeom prst="rect">
            <a:avLst/>
          </a:prstGeom>
          <a:noFill/>
        </p:spPr>
      </p:pic>
      <p:sp>
        <p:nvSpPr>
          <p:cNvPr id="19" name="직사각형 18"/>
          <p:cNvSpPr/>
          <p:nvPr/>
        </p:nvSpPr>
        <p:spPr>
          <a:xfrm>
            <a:off x="5436691" y="4221088"/>
            <a:ext cx="1800200" cy="360040"/>
          </a:xfrm>
          <a:prstGeom prst="rect">
            <a:avLst/>
          </a:prstGeom>
          <a:solidFill>
            <a:srgbClr val="E6B9B8"/>
          </a:solidFill>
          <a:ln w="9525">
            <a:solidFill>
              <a:srgbClr val="BA385D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</a:rPr>
              <a:t>인터뷰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왼쪽 중괄호 19"/>
          <p:cNvSpPr/>
          <p:nvPr/>
        </p:nvSpPr>
        <p:spPr>
          <a:xfrm rot="16200000">
            <a:off x="4500588" y="2708920"/>
            <a:ext cx="360040" cy="4248473"/>
          </a:xfrm>
          <a:prstGeom prst="leftBrace">
            <a:avLst>
              <a:gd name="adj1" fmla="val 50627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1836291" y="5085184"/>
            <a:ext cx="5400600" cy="36004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/>
              <a:t>사업결과보고서 수집 </a:t>
            </a:r>
            <a:endParaRPr lang="ko-KR" altLang="en-US" sz="1600" dirty="0"/>
          </a:p>
        </p:txBody>
      </p:sp>
      <p:sp>
        <p:nvSpPr>
          <p:cNvPr id="22" name="모서리가 둥근 직사각형 21"/>
          <p:cNvSpPr/>
          <p:nvPr/>
        </p:nvSpPr>
        <p:spPr>
          <a:xfrm>
            <a:off x="1836291" y="5589240"/>
            <a:ext cx="5400600" cy="36004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/>
              <a:t>다음 년도에 사용될 과별</a:t>
            </a:r>
            <a:r>
              <a:rPr lang="en-US" altLang="ko-KR" sz="1600" dirty="0" smtClean="0"/>
              <a:t>, </a:t>
            </a:r>
            <a:r>
              <a:rPr lang="ko-KR" altLang="en-US" sz="1600" dirty="0" err="1" smtClean="0"/>
              <a:t>사업단위별</a:t>
            </a:r>
            <a:r>
              <a:rPr lang="ko-KR" altLang="en-US" sz="1600" dirty="0" smtClean="0"/>
              <a:t> 계획 예산서 확보</a:t>
            </a:r>
            <a:endParaRPr lang="ko-KR" altLang="en-US" sz="1600" dirty="0"/>
          </a:p>
        </p:txBody>
      </p:sp>
      <p:pic>
        <p:nvPicPr>
          <p:cNvPr id="1029" name="Picture 5" descr="C:\Users\서태영\AppData\Local\Microsoft\Windows\Temporary Internet Files\Content.IE5\DD2XAFG7\MC900039023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564904"/>
            <a:ext cx="1338177" cy="1368152"/>
          </a:xfrm>
          <a:prstGeom prst="rect">
            <a:avLst/>
          </a:prstGeom>
          <a:noFill/>
        </p:spPr>
      </p:pic>
      <p:pic>
        <p:nvPicPr>
          <p:cNvPr id="1030" name="Picture 6" descr="C:\Users\서태영\AppData\Local\Microsoft\Windows\Temporary Internet Files\Content.IE5\6IVOOZP1\MC900234426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2420888"/>
            <a:ext cx="1516693" cy="1501866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3563888" y="4221088"/>
            <a:ext cx="1727597" cy="360040"/>
          </a:xfrm>
          <a:prstGeom prst="rect">
            <a:avLst/>
          </a:prstGeom>
          <a:solidFill>
            <a:srgbClr val="E6B9B8"/>
          </a:solidFill>
          <a:ln w="9525">
            <a:solidFill>
              <a:srgbClr val="BA385D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</a:rPr>
              <a:t>안내자료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492774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공공시장 조사</a:t>
            </a:r>
            <a:r>
              <a:rPr lang="ko-KR" altLang="en-US" dirty="0" smtClean="0">
                <a:sym typeface="Wingdings 2"/>
              </a:rPr>
              <a:t>분석 방법의 실제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0825" y="1196752"/>
            <a:ext cx="8642349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/>
              <a:t>Ⅱ. </a:t>
            </a:r>
            <a:r>
              <a:rPr lang="ko-KR" altLang="en-US" sz="3200" b="1" dirty="0" smtClean="0"/>
              <a:t>기존 공급시장 분석하기</a:t>
            </a:r>
            <a:endParaRPr lang="ko-KR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916832"/>
            <a:ext cx="4047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 smtClean="0"/>
              <a:t>1</a:t>
            </a:r>
            <a:r>
              <a:rPr lang="ko-KR" altLang="en-US" b="1" dirty="0" smtClean="0"/>
              <a:t>단계</a:t>
            </a:r>
            <a:r>
              <a:rPr lang="en-US" altLang="ko-KR" b="1" dirty="0" smtClean="0"/>
              <a:t>: </a:t>
            </a:r>
            <a:r>
              <a:rPr lang="ko-KR" altLang="en-US" dirty="0" smtClean="0"/>
              <a:t>잠재 수요 분석 리스트를 입력하기</a:t>
            </a:r>
            <a:endParaRPr lang="en-US" altLang="ko-KR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83568" y="2442374"/>
            <a:ext cx="49503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ko-KR" altLang="en-US" sz="1600" b="1" i="1" dirty="0" smtClean="0">
                <a:sym typeface="Wingdings 2"/>
              </a:rPr>
              <a:t> 제</a:t>
            </a:r>
            <a:r>
              <a:rPr lang="en-US" altLang="ko-KR" sz="1600" b="1" i="1" dirty="0" smtClean="0">
                <a:sym typeface="Wingdings 2"/>
              </a:rPr>
              <a:t>1</a:t>
            </a:r>
            <a:r>
              <a:rPr lang="ko-KR" altLang="en-US" sz="1600" b="1" i="1" dirty="0" smtClean="0">
                <a:sym typeface="Wingdings 2"/>
              </a:rPr>
              <a:t>과업에서 도출한 잠재 수요의 리스트를 입력하세요</a:t>
            </a:r>
            <a:r>
              <a:rPr lang="en-US" altLang="ko-KR" sz="1600" b="1" i="1" dirty="0" smtClean="0">
                <a:sym typeface="Wingdings 2"/>
              </a:rPr>
              <a:t>.</a:t>
            </a:r>
            <a:endParaRPr lang="en-US" altLang="ko-KR" sz="1600" b="1" i="1" dirty="0" smtClean="0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539552" y="3140968"/>
          <a:ext cx="7992888" cy="26629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6224"/>
                <a:gridCol w="2808312"/>
                <a:gridCol w="3168352"/>
              </a:tblGrid>
              <a:tr h="197441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ko-KR" altLang="en-US" sz="1400" b="1" dirty="0" smtClean="0">
                          <a:solidFill>
                            <a:schemeClr val="bg1"/>
                          </a:solidFill>
                        </a:rPr>
                        <a:t>단계</a:t>
                      </a:r>
                      <a:endParaRPr lang="ko-KR" alt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744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부서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구매상품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구매액</a:t>
                      </a:r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1334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공원녹지과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화장실용 화장지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14,235,000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51334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회계과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청소용품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33,600,000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51334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청소과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개방화장실용품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30,000,000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51334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도서관정책과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청소미화용역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800,000,000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모서리가 둥근 직사각형 8"/>
          <p:cNvSpPr/>
          <p:nvPr/>
        </p:nvSpPr>
        <p:spPr>
          <a:xfrm rot="1013745">
            <a:off x="6957135" y="2939951"/>
            <a:ext cx="2160240" cy="50405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solidFill>
                  <a:srgbClr val="C00000"/>
                </a:solidFill>
              </a:rPr>
              <a:t>Sample</a:t>
            </a:r>
            <a:endParaRPr lang="ko-KR" altLang="en-US" sz="2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11760" y="5877272"/>
            <a:ext cx="61286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dirty="0" smtClean="0">
                <a:latin typeface="+mn-ea"/>
                <a:ea typeface="+mn-ea"/>
              </a:rPr>
              <a:t>*</a:t>
            </a:r>
            <a:r>
              <a:rPr lang="ko-KR" altLang="en-US" sz="1400" dirty="0" smtClean="0">
                <a:latin typeface="+mn-ea"/>
                <a:ea typeface="+mn-ea"/>
              </a:rPr>
              <a:t>여기서 잠재 수요 리스트는 해당 </a:t>
            </a:r>
            <a:r>
              <a:rPr lang="ko-KR" altLang="en-US" sz="1400" dirty="0" err="1" smtClean="0">
                <a:latin typeface="+mn-ea"/>
                <a:ea typeface="+mn-ea"/>
              </a:rPr>
              <a:t>사회적기업가가</a:t>
            </a:r>
            <a:r>
              <a:rPr lang="ko-KR" altLang="en-US" sz="1400" dirty="0" smtClean="0">
                <a:latin typeface="+mn-ea"/>
                <a:ea typeface="+mn-ea"/>
              </a:rPr>
              <a:t> 시장 진출을 희망하는 목록이다</a:t>
            </a:r>
            <a:r>
              <a:rPr lang="en-US" altLang="ko-KR" sz="1400" dirty="0" smtClean="0">
                <a:latin typeface="+mn-ea"/>
                <a:ea typeface="+mn-e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9648460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공공시장 조사</a:t>
            </a:r>
            <a:r>
              <a:rPr lang="ko-KR" altLang="en-US" dirty="0" smtClean="0">
                <a:sym typeface="Wingdings 2"/>
              </a:rPr>
              <a:t>분석 방법의 실제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0825" y="1196752"/>
            <a:ext cx="8642349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/>
              <a:t>Ⅱ. </a:t>
            </a:r>
            <a:r>
              <a:rPr lang="ko-KR" altLang="en-US" sz="3200" b="1" dirty="0" smtClean="0"/>
              <a:t>기존 공급시장 분석하기</a:t>
            </a:r>
            <a:endParaRPr lang="ko-KR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916832"/>
            <a:ext cx="3163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 smtClean="0"/>
              <a:t>2</a:t>
            </a:r>
            <a:r>
              <a:rPr lang="ko-KR" altLang="en-US" b="1" dirty="0" smtClean="0"/>
              <a:t>단계</a:t>
            </a:r>
            <a:r>
              <a:rPr lang="en-US" altLang="ko-KR" b="1" dirty="0" smtClean="0"/>
              <a:t>: </a:t>
            </a:r>
            <a:r>
              <a:rPr lang="ko-KR" altLang="en-US" dirty="0" smtClean="0"/>
              <a:t>기존 공급 시장 조사하기</a:t>
            </a:r>
            <a:endParaRPr lang="en-US" altLang="ko-KR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83568" y="2442374"/>
            <a:ext cx="7536037" cy="23391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ko-KR" altLang="en-US" sz="1600" b="1" i="1" dirty="0" smtClean="0">
                <a:sym typeface="Wingdings 2"/>
              </a:rPr>
              <a:t> 앞에서 입력한 잠재적 희망사업</a:t>
            </a:r>
            <a:r>
              <a:rPr lang="en-US" altLang="ko-KR" sz="1600" b="1" i="1" dirty="0" smtClean="0">
                <a:sym typeface="Wingdings 2"/>
              </a:rPr>
              <a:t>(</a:t>
            </a:r>
            <a:r>
              <a:rPr lang="ko-KR" altLang="en-US" sz="1600" b="1" i="1" dirty="0" smtClean="0">
                <a:sym typeface="Wingdings 2"/>
              </a:rPr>
              <a:t>리스트</a:t>
            </a:r>
            <a:r>
              <a:rPr lang="en-US" altLang="ko-KR" sz="1600" b="1" i="1" dirty="0" smtClean="0">
                <a:sym typeface="Wingdings 2"/>
              </a:rPr>
              <a:t>)</a:t>
            </a:r>
            <a:r>
              <a:rPr lang="ko-KR" altLang="en-US" sz="1600" b="1" i="1" dirty="0" smtClean="0">
                <a:sym typeface="Wingdings 2"/>
              </a:rPr>
              <a:t>들에 대해 기존 공급시장의 상황을 조사합니다</a:t>
            </a:r>
            <a:r>
              <a:rPr lang="en-US" altLang="ko-KR" sz="1600" b="1" i="1" dirty="0" smtClean="0">
                <a:sym typeface="Wingdings 2"/>
              </a:rPr>
              <a:t>.</a:t>
            </a:r>
          </a:p>
          <a:p>
            <a:pPr marL="266700" latinLnBrk="0">
              <a:spcBef>
                <a:spcPts val="600"/>
              </a:spcBef>
              <a:spcAft>
                <a:spcPts val="600"/>
              </a:spcAft>
            </a:pPr>
            <a:endParaRPr lang="en-US" altLang="ko-KR" sz="1600" b="1" i="1" dirty="0" smtClean="0"/>
          </a:p>
          <a:p>
            <a:pPr marL="266700" latinLnBrk="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ko-KR" sz="1600" b="1" i="1" dirty="0" smtClean="0">
                <a:solidFill>
                  <a:schemeClr val="tx2"/>
                </a:solidFill>
              </a:rPr>
              <a:t> </a:t>
            </a:r>
            <a:r>
              <a:rPr lang="ko-KR" altLang="en-US" sz="1600" b="1" i="1" dirty="0" smtClean="0">
                <a:solidFill>
                  <a:schemeClr val="tx2"/>
                </a:solidFill>
              </a:rPr>
              <a:t>기존 </a:t>
            </a:r>
            <a:r>
              <a:rPr lang="ko-KR" altLang="en-US" sz="1600" b="1" i="1" dirty="0" err="1" smtClean="0">
                <a:solidFill>
                  <a:schemeClr val="tx2"/>
                </a:solidFill>
              </a:rPr>
              <a:t>공급체는</a:t>
            </a:r>
            <a:r>
              <a:rPr lang="ko-KR" altLang="en-US" sz="1600" b="1" i="1" dirty="0" smtClean="0">
                <a:solidFill>
                  <a:schemeClr val="tx2"/>
                </a:solidFill>
              </a:rPr>
              <a:t> 누구인가</a:t>
            </a:r>
            <a:r>
              <a:rPr lang="en-US" altLang="ko-KR" sz="1600" b="1" i="1" dirty="0" smtClean="0">
                <a:solidFill>
                  <a:schemeClr val="tx2"/>
                </a:solidFill>
              </a:rPr>
              <a:t>?</a:t>
            </a:r>
          </a:p>
          <a:p>
            <a:pPr marL="266700" latinLnBrk="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ko-KR" sz="1600" b="1" i="1" dirty="0" smtClean="0">
                <a:solidFill>
                  <a:schemeClr val="tx2"/>
                </a:solidFill>
              </a:rPr>
              <a:t> </a:t>
            </a:r>
            <a:r>
              <a:rPr lang="ko-KR" altLang="en-US" sz="1600" b="1" i="1" dirty="0" smtClean="0">
                <a:solidFill>
                  <a:schemeClr val="tx2"/>
                </a:solidFill>
              </a:rPr>
              <a:t>행정의 구매자는 어떤 방법으로 구매하는가</a:t>
            </a:r>
            <a:r>
              <a:rPr lang="en-US" altLang="ko-KR" sz="1600" b="1" i="1" dirty="0" smtClean="0">
                <a:solidFill>
                  <a:schemeClr val="tx2"/>
                </a:solidFill>
              </a:rPr>
              <a:t>?</a:t>
            </a:r>
          </a:p>
          <a:p>
            <a:pPr marL="266700" latinLnBrk="0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b="1" i="1" dirty="0" smtClean="0">
                <a:solidFill>
                  <a:schemeClr val="tx2"/>
                </a:solidFill>
              </a:rPr>
              <a:t>(</a:t>
            </a:r>
            <a:r>
              <a:rPr lang="ko-KR" altLang="en-US" sz="1600" b="1" i="1" dirty="0" smtClean="0">
                <a:solidFill>
                  <a:schemeClr val="tx2"/>
                </a:solidFill>
              </a:rPr>
              <a:t>단순구매</a:t>
            </a:r>
            <a:r>
              <a:rPr lang="en-US" altLang="ko-KR" sz="1600" b="1" i="1" dirty="0" smtClean="0">
                <a:solidFill>
                  <a:schemeClr val="tx2"/>
                </a:solidFill>
              </a:rPr>
              <a:t>/</a:t>
            </a:r>
            <a:r>
              <a:rPr lang="ko-KR" altLang="en-US" sz="1600" b="1" i="1" dirty="0" smtClean="0">
                <a:solidFill>
                  <a:schemeClr val="tx2"/>
                </a:solidFill>
              </a:rPr>
              <a:t>계약에 의한 구매</a:t>
            </a:r>
            <a:r>
              <a:rPr lang="en-US" altLang="ko-KR" sz="1600" b="1" i="1" dirty="0" smtClean="0">
                <a:solidFill>
                  <a:schemeClr val="tx2"/>
                </a:solidFill>
              </a:rPr>
              <a:t>/</a:t>
            </a:r>
            <a:r>
              <a:rPr lang="ko-KR" altLang="en-US" sz="1600" b="1" i="1" dirty="0" smtClean="0">
                <a:solidFill>
                  <a:schemeClr val="tx2"/>
                </a:solidFill>
              </a:rPr>
              <a:t>민간위탁에 의한 구매</a:t>
            </a:r>
            <a:r>
              <a:rPr lang="en-US" altLang="ko-KR" sz="1600" b="1" i="1" dirty="0" smtClean="0">
                <a:solidFill>
                  <a:schemeClr val="tx2"/>
                </a:solidFill>
              </a:rPr>
              <a:t>)</a:t>
            </a:r>
          </a:p>
          <a:p>
            <a:pPr marL="266700" latinLnBrk="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ko-KR" altLang="en-US" sz="1600" b="1" i="1" dirty="0" smtClean="0">
                <a:solidFill>
                  <a:schemeClr val="tx2"/>
                </a:solidFill>
              </a:rPr>
              <a:t>행정은 언제  구매하는가</a:t>
            </a:r>
            <a:r>
              <a:rPr lang="en-US" altLang="ko-KR" sz="1600" b="1" i="1" dirty="0" smtClean="0">
                <a:solidFill>
                  <a:schemeClr val="tx2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143388255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공공시장 조사</a:t>
            </a:r>
            <a:r>
              <a:rPr lang="ko-KR" altLang="en-US" dirty="0" smtClean="0">
                <a:sym typeface="Wingdings 2"/>
              </a:rPr>
              <a:t>분석 방법의 실제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720080" y="2924942"/>
          <a:ext cx="7920881" cy="33843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136"/>
                <a:gridCol w="1368152"/>
                <a:gridCol w="1152128"/>
                <a:gridCol w="1307997"/>
                <a:gridCol w="1434234"/>
                <a:gridCol w="1434234"/>
              </a:tblGrid>
              <a:tr h="385279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ko-KR" altLang="en-US" sz="1400" b="1" dirty="0" smtClean="0">
                          <a:solidFill>
                            <a:schemeClr val="bg1"/>
                          </a:solidFill>
                        </a:rPr>
                        <a:t>단계</a:t>
                      </a:r>
                      <a:endParaRPr lang="ko-KR" alt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ko-KR" altLang="en-US" sz="1400" b="1" dirty="0" smtClean="0">
                          <a:solidFill>
                            <a:schemeClr val="bg1"/>
                          </a:solidFill>
                        </a:rPr>
                        <a:t>단계</a:t>
                      </a:r>
                      <a:endParaRPr lang="ko-KR" alt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52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부서</a:t>
                      </a:r>
                      <a:endParaRPr lang="ko-KR" altLang="en-US" sz="14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구매상품</a:t>
                      </a:r>
                      <a:endParaRPr lang="ko-KR" altLang="en-US" sz="14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구매액</a:t>
                      </a:r>
                      <a:endParaRPr lang="ko-KR" altLang="en-US" sz="1400" dirty="0"/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구매방식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현공급체</a:t>
                      </a:r>
                      <a:endParaRPr lang="ko-KR" altLang="en-US" sz="14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구매시기</a:t>
                      </a:r>
                      <a:endParaRPr lang="ko-KR" altLang="en-US" sz="1400" dirty="0"/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549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공원녹지과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화장실용 화장지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14,235,000</a:t>
                      </a:r>
                      <a:endParaRPr lang="ko-KR" altLang="en-US" sz="1400" dirty="0"/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단순구매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지역용품 유통업체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/>
                        <a:t>화장지는 장애인 생산품</a:t>
                      </a:r>
                      <a:r>
                        <a:rPr lang="en-US" altLang="ko-KR" sz="1400" dirty="0" smtClean="0"/>
                        <a:t>)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분기</a:t>
                      </a:r>
                      <a:r>
                        <a:rPr lang="en-US" altLang="ko-KR" sz="1400" dirty="0" smtClean="0"/>
                        <a:t>1</a:t>
                      </a:r>
                      <a:r>
                        <a:rPr lang="ko-KR" altLang="en-US" sz="1400" dirty="0" smtClean="0"/>
                        <a:t>회</a:t>
                      </a:r>
                      <a:endParaRPr lang="ko-KR" altLang="en-US" sz="1400" dirty="0"/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488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회계과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청소용품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33,600,000</a:t>
                      </a:r>
                      <a:endParaRPr lang="ko-KR" altLang="en-US" sz="1400" dirty="0"/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월</a:t>
                      </a:r>
                      <a:r>
                        <a:rPr lang="en-US" altLang="ko-KR" sz="1400" dirty="0" smtClean="0"/>
                        <a:t>1</a:t>
                      </a:r>
                      <a:r>
                        <a:rPr lang="ko-KR" altLang="en-US" sz="1400" dirty="0" smtClean="0"/>
                        <a:t>회</a:t>
                      </a:r>
                      <a:endParaRPr lang="ko-KR" altLang="en-US" sz="1400" dirty="0"/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549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청소과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개방화장실용품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30,000,000</a:t>
                      </a:r>
                      <a:endParaRPr lang="ko-KR" altLang="en-US" sz="1400" dirty="0"/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수시</a:t>
                      </a:r>
                      <a:endParaRPr lang="ko-KR" altLang="en-US" sz="1400" dirty="0"/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549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도서관정책과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청소미화용역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800,000,000</a:t>
                      </a:r>
                      <a:endParaRPr lang="ko-KR" altLang="en-US" sz="1400" dirty="0"/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총액경쟁입찰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경기환경공사</a:t>
                      </a:r>
                      <a:endParaRPr lang="ko-KR" altLang="en-US" sz="1400" dirty="0"/>
                    </a:p>
                  </a:txBody>
                  <a:tcPr anchor="ctr">
                    <a:lnB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매년 </a:t>
                      </a:r>
                      <a:r>
                        <a:rPr lang="en-US" altLang="ko-KR" sz="1400" dirty="0" smtClean="0"/>
                        <a:t>2</a:t>
                      </a:r>
                      <a:r>
                        <a:rPr lang="ko-KR" altLang="en-US" sz="1400" dirty="0" smtClean="0"/>
                        <a:t>월</a:t>
                      </a:r>
                      <a:endParaRPr lang="ko-KR" altLang="en-US" sz="1400" dirty="0"/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0825" y="1196752"/>
            <a:ext cx="8642349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/>
              <a:t>Ⅱ. </a:t>
            </a:r>
            <a:r>
              <a:rPr lang="ko-KR" altLang="en-US" sz="3200" b="1" dirty="0" smtClean="0"/>
              <a:t>기존 공급시장 분석하기</a:t>
            </a:r>
            <a:endParaRPr lang="ko-KR" alt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1916832"/>
            <a:ext cx="3163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 smtClean="0"/>
              <a:t>2</a:t>
            </a:r>
            <a:r>
              <a:rPr lang="ko-KR" altLang="en-US" b="1" dirty="0" smtClean="0"/>
              <a:t>단계</a:t>
            </a:r>
            <a:r>
              <a:rPr lang="en-US" altLang="ko-KR" b="1" dirty="0" smtClean="0"/>
              <a:t>: </a:t>
            </a:r>
            <a:r>
              <a:rPr lang="ko-KR" altLang="en-US" dirty="0" smtClean="0"/>
              <a:t>기존 공급 시장 조사하기</a:t>
            </a:r>
            <a:endParaRPr lang="en-US" altLang="ko-KR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683568" y="2442374"/>
            <a:ext cx="7536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ko-KR" altLang="en-US" sz="1600" b="1" i="1" dirty="0" smtClean="0">
                <a:sym typeface="Wingdings 2"/>
              </a:rPr>
              <a:t> 앞에서 입력한 잠재적 희망사업</a:t>
            </a:r>
            <a:r>
              <a:rPr lang="en-US" altLang="ko-KR" sz="1600" b="1" i="1" dirty="0" smtClean="0">
                <a:sym typeface="Wingdings 2"/>
              </a:rPr>
              <a:t>(</a:t>
            </a:r>
            <a:r>
              <a:rPr lang="ko-KR" altLang="en-US" sz="1600" b="1" i="1" dirty="0" smtClean="0">
                <a:sym typeface="Wingdings 2"/>
              </a:rPr>
              <a:t>리스트</a:t>
            </a:r>
            <a:r>
              <a:rPr lang="en-US" altLang="ko-KR" sz="1600" b="1" i="1" dirty="0" smtClean="0">
                <a:sym typeface="Wingdings 2"/>
              </a:rPr>
              <a:t>)</a:t>
            </a:r>
            <a:r>
              <a:rPr lang="ko-KR" altLang="en-US" sz="1600" b="1" i="1" dirty="0" smtClean="0">
                <a:sym typeface="Wingdings 2"/>
              </a:rPr>
              <a:t>들에 대해 기존 공급시장의 상황을 조사합니다</a:t>
            </a:r>
            <a:r>
              <a:rPr lang="en-US" altLang="ko-KR" sz="1600" b="1" i="1" dirty="0" smtClean="0">
                <a:sym typeface="Wingdings 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57393414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공공시장 조사</a:t>
            </a:r>
            <a:r>
              <a:rPr lang="ko-KR" altLang="en-US" dirty="0" smtClean="0">
                <a:sym typeface="Wingdings 2"/>
              </a:rPr>
              <a:t>분석 방법의 실제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0825" y="1196752"/>
            <a:ext cx="8642349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/>
              <a:t>Ⅱ. </a:t>
            </a:r>
            <a:r>
              <a:rPr lang="ko-KR" altLang="en-US" sz="3200" b="1" dirty="0" smtClean="0"/>
              <a:t>기존 공급시장 분석하기</a:t>
            </a:r>
            <a:endParaRPr lang="ko-KR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916832"/>
            <a:ext cx="333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 smtClean="0"/>
              <a:t>3</a:t>
            </a:r>
            <a:r>
              <a:rPr lang="ko-KR" altLang="en-US" b="1" dirty="0" smtClean="0"/>
              <a:t>단계</a:t>
            </a:r>
            <a:r>
              <a:rPr lang="en-US" altLang="ko-KR" b="1" dirty="0" smtClean="0"/>
              <a:t>: </a:t>
            </a:r>
            <a:r>
              <a:rPr lang="ko-KR" altLang="en-US" dirty="0" smtClean="0"/>
              <a:t>시장 진입 가능성 진단하기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2442374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ko-KR" altLang="en-US" sz="1600" b="1" i="1" dirty="0" smtClean="0">
                <a:sym typeface="Wingdings 2"/>
              </a:rPr>
              <a:t> </a:t>
            </a:r>
            <a:r>
              <a:rPr lang="en-US" altLang="ko-KR" sz="1600" b="1" i="1" dirty="0" smtClean="0">
                <a:sym typeface="Wingdings 2"/>
              </a:rPr>
              <a:t>1</a:t>
            </a:r>
            <a:r>
              <a:rPr lang="ko-KR" altLang="en-US" sz="1600" b="1" i="1" dirty="0" smtClean="0">
                <a:sym typeface="Wingdings 2"/>
              </a:rPr>
              <a:t>과업과 </a:t>
            </a:r>
            <a:r>
              <a:rPr lang="en-US" altLang="ko-KR" sz="1600" b="1" i="1" dirty="0" smtClean="0">
                <a:sym typeface="Wingdings 2"/>
              </a:rPr>
              <a:t>2</a:t>
            </a:r>
            <a:r>
              <a:rPr lang="ko-KR" altLang="en-US" sz="1600" b="1" i="1" dirty="0" smtClean="0">
                <a:sym typeface="Wingdings 2"/>
              </a:rPr>
              <a:t>과업을 통해 수행한 수요와 공급에 대한 정보를 바탕으로 자신의 상품이나 서비스가 공공시장에 진입할 수 있는지</a:t>
            </a:r>
            <a:r>
              <a:rPr lang="en-US" altLang="ko-KR" sz="1600" b="1" i="1" dirty="0" smtClean="0">
                <a:sym typeface="Wingdings 2"/>
              </a:rPr>
              <a:t>, </a:t>
            </a:r>
            <a:r>
              <a:rPr lang="ko-KR" altLang="en-US" sz="1600" b="1" i="1" dirty="0" smtClean="0">
                <a:sym typeface="Wingdings 2"/>
              </a:rPr>
              <a:t>있다면 어떻게 진입가능한지를 진단해보세요</a:t>
            </a:r>
            <a:r>
              <a:rPr lang="en-US" altLang="ko-KR" sz="1600" b="1" i="1" dirty="0" smtClean="0">
                <a:sym typeface="Wingdings 2"/>
              </a:rPr>
              <a:t>.</a:t>
            </a:r>
            <a:endParaRPr lang="en-US" altLang="ko-KR" sz="1600" b="1" i="1" dirty="0" smtClean="0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720080" y="3212976"/>
          <a:ext cx="7920880" cy="30963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6464"/>
                <a:gridCol w="1158400"/>
                <a:gridCol w="975495"/>
                <a:gridCol w="1107468"/>
                <a:gridCol w="1214351"/>
                <a:gridCol w="1214351"/>
                <a:gridCol w="1214351"/>
              </a:tblGrid>
              <a:tr h="352489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ko-KR" altLang="en-US" sz="1400" b="1" dirty="0" smtClean="0">
                          <a:solidFill>
                            <a:schemeClr val="bg1"/>
                          </a:solidFill>
                        </a:rPr>
                        <a:t>단계</a:t>
                      </a:r>
                      <a:endParaRPr lang="ko-KR" alt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ko-KR" altLang="en-US" sz="1400" b="1" dirty="0" smtClean="0">
                          <a:solidFill>
                            <a:schemeClr val="bg1"/>
                          </a:solidFill>
                        </a:rPr>
                        <a:t>단계</a:t>
                      </a:r>
                      <a:endParaRPr lang="ko-KR" alt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ko-KR" altLang="en-US" sz="1400" b="1" dirty="0" smtClean="0">
                          <a:solidFill>
                            <a:schemeClr val="bg1"/>
                          </a:solidFill>
                        </a:rPr>
                        <a:t>단계</a:t>
                      </a:r>
                      <a:endParaRPr lang="ko-KR" alt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524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부서</a:t>
                      </a:r>
                      <a:endParaRPr lang="ko-KR" altLang="en-US" sz="14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구매상품</a:t>
                      </a:r>
                      <a:endParaRPr lang="ko-KR" altLang="en-US" sz="14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구매액</a:t>
                      </a:r>
                      <a:endParaRPr lang="ko-KR" altLang="en-US" sz="14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구매방식</a:t>
                      </a:r>
                      <a:endParaRPr lang="ko-KR" altLang="en-US" sz="14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현공급체</a:t>
                      </a:r>
                      <a:endParaRPr lang="ko-KR" altLang="en-US" sz="14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구매시기</a:t>
                      </a:r>
                      <a:endParaRPr lang="ko-KR" altLang="en-US" sz="1400" dirty="0"/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진입가능성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992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공원녹지과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화장실용 화장지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14,235,000</a:t>
                      </a:r>
                      <a:endParaRPr lang="ko-KR" altLang="en-US" sz="1400" dirty="0"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단순구매</a:t>
                      </a:r>
                      <a:endParaRPr lang="ko-KR" altLang="en-US" sz="1400" dirty="0"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지역용품 유통업체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/>
                        <a:t>화장지는 장애인 생산품</a:t>
                      </a:r>
                      <a:r>
                        <a:rPr lang="en-US" altLang="ko-KR" sz="1400" dirty="0" smtClean="0"/>
                        <a:t>)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분기</a:t>
                      </a:r>
                      <a:r>
                        <a:rPr lang="en-US" altLang="ko-KR" sz="1400" dirty="0" smtClean="0"/>
                        <a:t>1</a:t>
                      </a:r>
                      <a:r>
                        <a:rPr lang="ko-KR" altLang="en-US" sz="1400" dirty="0" smtClean="0"/>
                        <a:t>회</a:t>
                      </a:r>
                      <a:endParaRPr lang="ko-KR" altLang="en-US" sz="1400" dirty="0"/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○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936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회계과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청소용품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33,600,000</a:t>
                      </a:r>
                      <a:endParaRPr lang="ko-KR" alt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월</a:t>
                      </a:r>
                      <a:r>
                        <a:rPr lang="en-US" altLang="ko-KR" sz="1400" dirty="0" smtClean="0"/>
                        <a:t>1</a:t>
                      </a:r>
                      <a:r>
                        <a:rPr lang="ko-KR" altLang="en-US" sz="1400" dirty="0" smtClean="0"/>
                        <a:t>회</a:t>
                      </a:r>
                      <a:endParaRPr lang="ko-KR" altLang="en-US" sz="1400" dirty="0"/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○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992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청소과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개방화장실용품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30,000,000</a:t>
                      </a:r>
                      <a:endParaRPr lang="ko-KR" alt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수시</a:t>
                      </a:r>
                      <a:endParaRPr lang="ko-KR" altLang="en-US" sz="1400" dirty="0"/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○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992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도서관정책과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청소미화용역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800,000,000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총액경쟁입찰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경기환경공사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매년 </a:t>
                      </a:r>
                      <a:r>
                        <a:rPr lang="en-US" altLang="ko-KR" sz="1400" dirty="0" smtClean="0"/>
                        <a:t>2</a:t>
                      </a:r>
                      <a:r>
                        <a:rPr lang="ko-KR" altLang="en-US" sz="1400" dirty="0" smtClean="0"/>
                        <a:t>월</a:t>
                      </a:r>
                      <a:endParaRPr lang="ko-KR" altLang="en-US" sz="1400" dirty="0"/>
                    </a:p>
                  </a:txBody>
                  <a:tcPr anchor="ctr"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○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BF2B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9069466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공공시장 조사</a:t>
            </a:r>
            <a:r>
              <a:rPr lang="ko-KR" altLang="en-US" dirty="0" smtClean="0">
                <a:sym typeface="Wingdings 2"/>
              </a:rPr>
              <a:t>분석 방법의 실제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611560" y="2276872"/>
            <a:ext cx="7848872" cy="3744416"/>
          </a:xfrm>
          <a:prstGeom prst="rect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ko-KR" b="1" dirty="0" smtClean="0"/>
              <a:t>1. </a:t>
            </a:r>
            <a:r>
              <a:rPr lang="ko-KR" altLang="en-US" b="1" dirty="0" smtClean="0"/>
              <a:t>전년도 입찰 정보의 수입</a:t>
            </a:r>
            <a:r>
              <a:rPr lang="en-US" altLang="ko-KR" b="1" dirty="0" smtClean="0"/>
              <a:t>: </a:t>
            </a:r>
            <a:r>
              <a:rPr lang="ko-KR" altLang="en-US" b="1" dirty="0" err="1" smtClean="0"/>
              <a:t>지자체</a:t>
            </a:r>
            <a:r>
              <a:rPr lang="ko-KR" altLang="en-US" b="1" dirty="0" smtClean="0"/>
              <a:t> 홈페이지의 온라인 정보 검색</a:t>
            </a:r>
            <a:endParaRPr lang="en-US" altLang="ko-KR" b="1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ko-KR" dirty="0" smtClean="0"/>
              <a:t>   (</a:t>
            </a:r>
            <a:r>
              <a:rPr lang="ko-KR" altLang="en-US" dirty="0" smtClean="0"/>
              <a:t>전년도 사업 공고 검색</a:t>
            </a:r>
            <a:r>
              <a:rPr lang="en-US" altLang="ko-KR" dirty="0" smtClean="0"/>
              <a:t>)</a:t>
            </a:r>
          </a:p>
          <a:p>
            <a:pPr marL="177800">
              <a:spcBef>
                <a:spcPts val="300"/>
              </a:spcBef>
              <a:spcAft>
                <a:spcPts val="300"/>
              </a:spcAft>
            </a:pPr>
            <a:r>
              <a:rPr lang="en-US" altLang="ko-KR" dirty="0" smtClean="0"/>
              <a:t>- </a:t>
            </a:r>
            <a:r>
              <a:rPr lang="ko-KR" altLang="en-US" dirty="0" smtClean="0"/>
              <a:t>모집 방법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시기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사업 목적 등 세부 사항 파악 가능</a:t>
            </a:r>
            <a:endParaRPr lang="en-US" altLang="ko-KR" dirty="0" smtClean="0"/>
          </a:p>
          <a:p>
            <a:pPr marL="177800">
              <a:spcBef>
                <a:spcPts val="300"/>
              </a:spcBef>
              <a:spcAft>
                <a:spcPts val="300"/>
              </a:spcAft>
            </a:pPr>
            <a:r>
              <a:rPr lang="en-US" altLang="ko-KR" dirty="0" smtClean="0"/>
              <a:t>- </a:t>
            </a:r>
            <a:r>
              <a:rPr lang="ko-KR" altLang="en-US" dirty="0" smtClean="0"/>
              <a:t>결과 </a:t>
            </a:r>
            <a:r>
              <a:rPr lang="en-US" altLang="ko-KR" dirty="0" smtClean="0"/>
              <a:t>(</a:t>
            </a:r>
            <a:r>
              <a:rPr lang="ko-KR" altLang="en-US" dirty="0" smtClean="0"/>
              <a:t>현 </a:t>
            </a:r>
            <a:r>
              <a:rPr lang="ko-KR" altLang="en-US" dirty="0" err="1" smtClean="0"/>
              <a:t>공급체</a:t>
            </a:r>
            <a:r>
              <a:rPr lang="ko-KR" altLang="en-US" dirty="0" smtClean="0"/>
              <a:t> 파악 가능</a:t>
            </a:r>
            <a:r>
              <a:rPr lang="en-US" altLang="ko-KR" dirty="0" smtClean="0"/>
              <a:t>)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ko-KR" sz="6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ko-KR" b="1" dirty="0" smtClean="0"/>
              <a:t>2. </a:t>
            </a:r>
            <a:r>
              <a:rPr lang="ko-KR" altLang="en-US" b="1" dirty="0" smtClean="0"/>
              <a:t>해당 부서 담당자에 대한 인터뷰</a:t>
            </a:r>
            <a:endParaRPr lang="en-US" altLang="ko-KR" b="1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ko-KR" sz="6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ko-KR" b="1" dirty="0" smtClean="0"/>
              <a:t>3. </a:t>
            </a:r>
            <a:r>
              <a:rPr lang="ko-KR" altLang="en-US" b="1" dirty="0" err="1" smtClean="0"/>
              <a:t>지자체의</a:t>
            </a:r>
            <a:r>
              <a:rPr lang="ko-KR" altLang="en-US" b="1" dirty="0" smtClean="0"/>
              <a:t> 시책사업계획서 또는 결과보고서의 수집 </a:t>
            </a:r>
            <a:endParaRPr lang="en-US" altLang="ko-KR" b="1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ko-KR" sz="6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ko-KR" b="1" dirty="0" smtClean="0"/>
              <a:t>4. </a:t>
            </a:r>
            <a:r>
              <a:rPr lang="ko-KR" altLang="en-US" b="1" dirty="0" smtClean="0"/>
              <a:t>과별</a:t>
            </a:r>
            <a:r>
              <a:rPr lang="en-US" altLang="ko-KR" b="1" dirty="0" smtClean="0"/>
              <a:t>·</a:t>
            </a:r>
            <a:r>
              <a:rPr lang="ko-KR" altLang="en-US" b="1" dirty="0" err="1" smtClean="0"/>
              <a:t>사업단위별</a:t>
            </a:r>
            <a:r>
              <a:rPr lang="ko-KR" altLang="en-US" b="1" dirty="0" smtClean="0"/>
              <a:t> 계획 예산서 확보</a:t>
            </a:r>
            <a:endParaRPr lang="ko-KR" altLang="en-US" b="1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539552" y="1412776"/>
            <a:ext cx="7920880" cy="576064"/>
          </a:xfrm>
          <a:prstGeom prst="roundRect">
            <a:avLst>
              <a:gd name="adj" fmla="val 50000"/>
            </a:avLst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공급분석을 위한 추가 </a:t>
            </a:r>
            <a:r>
              <a:rPr lang="en-US" altLang="ko-KR" sz="2400" b="1" dirty="0" smtClean="0"/>
              <a:t>TIP </a:t>
            </a:r>
            <a:endParaRPr lang="ko-KR" alt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00854887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685799" y="1844824"/>
            <a:ext cx="8207375" cy="792088"/>
          </a:xfrm>
        </p:spPr>
        <p:txBody>
          <a:bodyPr>
            <a:noAutofit/>
          </a:bodyPr>
          <a:lstStyle/>
          <a:p>
            <a:r>
              <a:rPr lang="ko-KR" altLang="en-US" dirty="0" smtClean="0"/>
              <a:t>공공시장 개척을 위한 액션플랜 세우기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"/>
          </p:nvPr>
        </p:nvSpPr>
        <p:spPr>
          <a:xfrm>
            <a:off x="3371199" y="1088122"/>
            <a:ext cx="2401619" cy="646331"/>
          </a:xfrm>
        </p:spPr>
        <p:txBody>
          <a:bodyPr/>
          <a:lstStyle/>
          <a:p>
            <a:r>
              <a:rPr lang="en-US" altLang="ko-KR" dirty="0" smtClean="0"/>
              <a:t>Chapter 2.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167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93164629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모서리가 둥근 직사각형 13"/>
          <p:cNvSpPr/>
          <p:nvPr/>
        </p:nvSpPr>
        <p:spPr bwMode="auto">
          <a:xfrm>
            <a:off x="1495051" y="3755332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6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1495051" y="3394571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5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판로개척 단계별 프로세스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 bwMode="auto">
          <a:xfrm>
            <a:off x="1495051" y="3020443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4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1495051" y="2659682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3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1495051" y="2262956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2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8" name="모서리가 둥근 직사각형 7"/>
          <p:cNvSpPr/>
          <p:nvPr/>
        </p:nvSpPr>
        <p:spPr bwMode="auto">
          <a:xfrm>
            <a:off x="250825" y="1518492"/>
            <a:ext cx="2118633" cy="681582"/>
          </a:xfrm>
          <a:prstGeom prst="roundRect">
            <a:avLst>
              <a:gd name="adj" fmla="val 50000"/>
            </a:avLst>
          </a:prstGeom>
          <a:solidFill>
            <a:srgbClr val="0454A4"/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2400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1</a:t>
            </a:r>
            <a:r>
              <a:rPr lang="ko-KR" altLang="en-US" sz="2400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단계</a:t>
            </a:r>
            <a:endParaRPr lang="ko-KR" altLang="en-US" sz="2400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9" name="직사각형 8"/>
          <p:cNvSpPr/>
          <p:nvPr/>
        </p:nvSpPr>
        <p:spPr bwMode="auto">
          <a:xfrm>
            <a:off x="1979536" y="1484784"/>
            <a:ext cx="6908725" cy="43534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ko-KR" altLang="en-US" sz="14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2194326" y="1631145"/>
            <a:ext cx="6464477" cy="500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b="1" dirty="0" smtClean="0"/>
              <a:t>해당 </a:t>
            </a:r>
            <a:r>
              <a:rPr lang="ko-KR" altLang="en-US" sz="2000" b="1" dirty="0" err="1" smtClean="0"/>
              <a:t>사회적기업의</a:t>
            </a:r>
            <a:r>
              <a:rPr lang="ko-KR" altLang="en-US" sz="2000" b="1" dirty="0" smtClean="0"/>
              <a:t> 개요 정리하기</a:t>
            </a:r>
            <a:endParaRPr lang="en-US" altLang="ko-KR" sz="2000" b="1" dirty="0"/>
          </a:p>
        </p:txBody>
      </p:sp>
      <p:sp>
        <p:nvSpPr>
          <p:cNvPr id="11" name="모서리가 둥근 직사각형 10"/>
          <p:cNvSpPr/>
          <p:nvPr/>
        </p:nvSpPr>
        <p:spPr bwMode="auto">
          <a:xfrm>
            <a:off x="1799287" y="1688616"/>
            <a:ext cx="385820" cy="321740"/>
          </a:xfrm>
          <a:prstGeom prst="roundRect">
            <a:avLst>
              <a:gd name="adj" fmla="val 50000"/>
            </a:avLst>
          </a:prstGeom>
          <a:solidFill>
            <a:srgbClr val="0454A4"/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endParaRPr lang="ko-KR" altLang="en-US" sz="1400" b="1" dirty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55777" y="2204864"/>
            <a:ext cx="6048672" cy="962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latinLnBrk="0">
              <a:lnSpc>
                <a:spcPct val="150000"/>
              </a:lnSpc>
            </a:pPr>
            <a:r>
              <a:rPr lang="ko-KR" altLang="en-US" sz="2000" dirty="0" smtClean="0"/>
              <a:t>전략을 수립하기에 앞서 </a:t>
            </a:r>
            <a:r>
              <a:rPr lang="ko-KR" altLang="en-US" sz="2000" dirty="0" err="1" smtClean="0"/>
              <a:t>사회적기업명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미션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상품 및 서비스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수익창출을 위한 주요 과제 등을 먼저 정리해본다</a:t>
            </a:r>
            <a:r>
              <a:rPr lang="en-US" altLang="ko-KR" sz="2000" dirty="0" smtClean="0"/>
              <a:t>.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xmlns="" val="132946710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/>
        </p:nvSpPr>
        <p:spPr bwMode="auto">
          <a:xfrm>
            <a:off x="250825" y="2027338"/>
            <a:ext cx="2118633" cy="681582"/>
          </a:xfrm>
          <a:prstGeom prst="roundRect">
            <a:avLst>
              <a:gd name="adj" fmla="val 50000"/>
            </a:avLst>
          </a:prstGeom>
          <a:solidFill>
            <a:srgbClr val="0454A4"/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2400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2</a:t>
            </a:r>
            <a:r>
              <a:rPr lang="ko-KR" altLang="en-US" sz="2400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단계</a:t>
            </a:r>
            <a:endParaRPr lang="ko-KR" altLang="en-US" sz="2400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판로개척 단계별 프로세스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 bwMode="auto">
          <a:xfrm>
            <a:off x="1495051" y="3876578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6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1495051" y="3515817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5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1495051" y="3141689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4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8" name="모서리가 둥근 직사각형 7"/>
          <p:cNvSpPr/>
          <p:nvPr/>
        </p:nvSpPr>
        <p:spPr bwMode="auto">
          <a:xfrm>
            <a:off x="1495051" y="2780928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3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 bwMode="auto">
          <a:xfrm>
            <a:off x="1495051" y="1628800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1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11" name="직사각형 10"/>
          <p:cNvSpPr/>
          <p:nvPr/>
        </p:nvSpPr>
        <p:spPr bwMode="auto">
          <a:xfrm>
            <a:off x="1979536" y="1484784"/>
            <a:ext cx="6908725" cy="43534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ko-KR" altLang="en-US" sz="14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2194326" y="1631145"/>
            <a:ext cx="6464477" cy="500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b="1" dirty="0" smtClean="0"/>
              <a:t>시장의 잠재수요 기록</a:t>
            </a:r>
            <a:endParaRPr lang="en-US" altLang="ko-KR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555777" y="2204864"/>
            <a:ext cx="60486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latinLnBrk="0">
              <a:lnSpc>
                <a:spcPct val="150000"/>
              </a:lnSpc>
            </a:pPr>
            <a:r>
              <a:rPr lang="ko-KR" altLang="en-US" sz="2000" dirty="0" smtClean="0"/>
              <a:t>수요분석의 결과를 토대로 상품기준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해당부서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구매품목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금액 등을 기록한다</a:t>
            </a:r>
            <a:r>
              <a:rPr lang="en-US" altLang="ko-KR" sz="2000" dirty="0" smtClean="0"/>
              <a:t>.</a:t>
            </a:r>
            <a:endParaRPr lang="en-US" altLang="ko-KR" sz="2000" dirty="0"/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1799287" y="2197462"/>
            <a:ext cx="385820" cy="321740"/>
          </a:xfrm>
          <a:prstGeom prst="roundRect">
            <a:avLst>
              <a:gd name="adj" fmla="val 50000"/>
            </a:avLst>
          </a:prstGeom>
          <a:solidFill>
            <a:srgbClr val="0454A4"/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endParaRPr lang="ko-KR" altLang="en-US" sz="1400" b="1" dirty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76190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사회적경제의</a:t>
            </a:r>
            <a:r>
              <a:rPr lang="ko-KR" altLang="en-US" dirty="0" smtClean="0"/>
              <a:t> 의의와 현황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"/>
          </p:nvPr>
        </p:nvSpPr>
        <p:spPr>
          <a:xfrm>
            <a:off x="3291849" y="1088122"/>
            <a:ext cx="2560317" cy="646331"/>
          </a:xfrm>
        </p:spPr>
        <p:txBody>
          <a:bodyPr/>
          <a:lstStyle/>
          <a:p>
            <a:r>
              <a:rPr lang="en-US" altLang="ko-KR" dirty="0" smtClean="0"/>
              <a:t>Chapter 3.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</p:cSld>
  <p:clrMapOvr>
    <a:masterClrMapping/>
  </p:clrMapOvr>
  <p:transition>
    <p:fade thruBlk="1"/>
  </p:transition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/>
        </p:nvSpPr>
        <p:spPr bwMode="auto">
          <a:xfrm>
            <a:off x="250825" y="2387378"/>
            <a:ext cx="2118633" cy="681582"/>
          </a:xfrm>
          <a:prstGeom prst="roundRect">
            <a:avLst>
              <a:gd name="adj" fmla="val 50000"/>
            </a:avLst>
          </a:prstGeom>
          <a:solidFill>
            <a:srgbClr val="0454A4"/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2400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3</a:t>
            </a:r>
            <a:r>
              <a:rPr lang="ko-KR" altLang="en-US" sz="2400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단계</a:t>
            </a:r>
            <a:endParaRPr lang="ko-KR" altLang="en-US" sz="2400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판로개척 단계별 프로세스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1495051" y="3876578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6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1495051" y="3515817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5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8" name="모서리가 둥근 직사각형 7"/>
          <p:cNvSpPr/>
          <p:nvPr/>
        </p:nvSpPr>
        <p:spPr bwMode="auto">
          <a:xfrm>
            <a:off x="1495051" y="3141689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4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 bwMode="auto">
          <a:xfrm>
            <a:off x="1495051" y="1988840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2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 bwMode="auto">
          <a:xfrm>
            <a:off x="1495051" y="1628800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1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11" name="직사각형 10"/>
          <p:cNvSpPr/>
          <p:nvPr/>
        </p:nvSpPr>
        <p:spPr bwMode="auto">
          <a:xfrm>
            <a:off x="1979536" y="1484784"/>
            <a:ext cx="6908725" cy="43534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ko-KR" altLang="en-US" sz="14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2194326" y="1631145"/>
            <a:ext cx="6464477" cy="500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b="1" dirty="0" smtClean="0"/>
              <a:t>기존 공급시장 분석</a:t>
            </a:r>
            <a:endParaRPr lang="en-US" altLang="ko-KR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555777" y="2204864"/>
            <a:ext cx="60486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latinLnBrk="0">
              <a:lnSpc>
                <a:spcPct val="150000"/>
              </a:lnSpc>
            </a:pPr>
            <a:r>
              <a:rPr lang="ko-KR" altLang="en-US" sz="2000" dirty="0" smtClean="0"/>
              <a:t>공급분석 결과를 토대로 기존에 형성되어 있는 공급 시장의 현황을 정리한다</a:t>
            </a:r>
            <a:r>
              <a:rPr lang="en-US" altLang="ko-KR" sz="2000" dirty="0" smtClean="0"/>
              <a:t>. </a:t>
            </a:r>
            <a:endParaRPr lang="en-US" altLang="ko-KR" sz="2000" dirty="0"/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1799287" y="2557502"/>
            <a:ext cx="385820" cy="321740"/>
          </a:xfrm>
          <a:prstGeom prst="roundRect">
            <a:avLst>
              <a:gd name="adj" fmla="val 50000"/>
            </a:avLst>
          </a:prstGeom>
          <a:solidFill>
            <a:srgbClr val="0454A4"/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endParaRPr lang="ko-KR" altLang="en-US" sz="1400" b="1" dirty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8477926"/>
      </p:ext>
    </p:extLst>
  </p:cSld>
  <p:clrMapOvr>
    <a:masterClrMapping/>
  </p:clrMapOvr>
  <p:transition>
    <p:fade thruBlk="1"/>
  </p:transition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/>
        </p:nvSpPr>
        <p:spPr bwMode="auto">
          <a:xfrm>
            <a:off x="250825" y="2747418"/>
            <a:ext cx="2118633" cy="681582"/>
          </a:xfrm>
          <a:prstGeom prst="roundRect">
            <a:avLst>
              <a:gd name="adj" fmla="val 50000"/>
            </a:avLst>
          </a:prstGeom>
          <a:solidFill>
            <a:srgbClr val="0454A4"/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2400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4</a:t>
            </a:r>
            <a:r>
              <a:rPr lang="ko-KR" altLang="en-US" sz="2400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단계</a:t>
            </a:r>
            <a:endParaRPr lang="ko-KR" altLang="en-US" sz="2400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판로개척 단계별 프로세스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1495051" y="3876578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6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1495051" y="3515817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5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8" name="모서리가 둥근 직사각형 7"/>
          <p:cNvSpPr/>
          <p:nvPr/>
        </p:nvSpPr>
        <p:spPr bwMode="auto">
          <a:xfrm>
            <a:off x="1495051" y="2348880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3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 bwMode="auto">
          <a:xfrm>
            <a:off x="1495051" y="1988840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2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 bwMode="auto">
          <a:xfrm>
            <a:off x="1495051" y="1628800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1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11" name="직사각형 10"/>
          <p:cNvSpPr/>
          <p:nvPr/>
        </p:nvSpPr>
        <p:spPr bwMode="auto">
          <a:xfrm>
            <a:off x="1979536" y="1484784"/>
            <a:ext cx="6908725" cy="43534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ko-KR" altLang="en-US" sz="14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2194326" y="1631145"/>
            <a:ext cx="6464477" cy="500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b="1" dirty="0" smtClean="0"/>
              <a:t>판로개척 전략수립</a:t>
            </a:r>
            <a:endParaRPr lang="en-US" altLang="ko-KR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555777" y="2204864"/>
            <a:ext cx="60486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latinLnBrk="0">
              <a:lnSpc>
                <a:spcPct val="150000"/>
              </a:lnSpc>
            </a:pPr>
            <a:r>
              <a:rPr lang="en-US" altLang="ko-KR" sz="2000" dirty="0" smtClean="0"/>
              <a:t>1-3</a:t>
            </a:r>
            <a:r>
              <a:rPr lang="ko-KR" altLang="en-US" sz="2000" dirty="0" smtClean="0"/>
              <a:t>단계의 내용을 토대로 구체적인 목표와 핵심적인 전략을 수립한다</a:t>
            </a:r>
            <a:r>
              <a:rPr lang="en-US" altLang="ko-KR" sz="2000" dirty="0" smtClean="0"/>
              <a:t>. </a:t>
            </a:r>
            <a:r>
              <a:rPr lang="ko-KR" altLang="en-US" sz="2000" dirty="0" smtClean="0"/>
              <a:t>아이템 결정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상품개발 방법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관련 이슈 등이 포함된다</a:t>
            </a:r>
            <a:r>
              <a:rPr lang="en-US" altLang="ko-KR" sz="2000" dirty="0" smtClean="0"/>
              <a:t>. </a:t>
            </a:r>
            <a:endParaRPr lang="en-US" altLang="ko-KR" sz="2000" dirty="0"/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1799287" y="2917542"/>
            <a:ext cx="385820" cy="321740"/>
          </a:xfrm>
          <a:prstGeom prst="roundRect">
            <a:avLst>
              <a:gd name="adj" fmla="val 50000"/>
            </a:avLst>
          </a:prstGeom>
          <a:solidFill>
            <a:srgbClr val="0454A4"/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endParaRPr lang="ko-KR" altLang="en-US" sz="1400" b="1" dirty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7579696"/>
      </p:ext>
    </p:extLst>
  </p:cSld>
  <p:clrMapOvr>
    <a:masterClrMapping/>
  </p:clrMapOvr>
  <p:transition>
    <p:fade thruBlk="1"/>
  </p:transition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/>
        </p:nvSpPr>
        <p:spPr bwMode="auto">
          <a:xfrm>
            <a:off x="250825" y="3107458"/>
            <a:ext cx="2118633" cy="681582"/>
          </a:xfrm>
          <a:prstGeom prst="roundRect">
            <a:avLst>
              <a:gd name="adj" fmla="val 50000"/>
            </a:avLst>
          </a:prstGeom>
          <a:solidFill>
            <a:srgbClr val="0454A4"/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2400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5</a:t>
            </a:r>
            <a:r>
              <a:rPr lang="ko-KR" altLang="en-US" sz="2400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단계</a:t>
            </a:r>
            <a:endParaRPr lang="ko-KR" altLang="en-US" sz="2400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판로개척 단계별 프로세스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1495051" y="3876578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6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1495051" y="2708920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4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8" name="모서리가 둥근 직사각형 7"/>
          <p:cNvSpPr/>
          <p:nvPr/>
        </p:nvSpPr>
        <p:spPr bwMode="auto">
          <a:xfrm>
            <a:off x="1495051" y="2348880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3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 bwMode="auto">
          <a:xfrm>
            <a:off x="1495051" y="1988840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2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 bwMode="auto">
          <a:xfrm>
            <a:off x="1495051" y="1628800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1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11" name="직사각형 10"/>
          <p:cNvSpPr/>
          <p:nvPr/>
        </p:nvSpPr>
        <p:spPr bwMode="auto">
          <a:xfrm>
            <a:off x="1979536" y="1484784"/>
            <a:ext cx="6908725" cy="43534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ko-KR" altLang="en-US" sz="14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2194326" y="1631145"/>
            <a:ext cx="6464477" cy="500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b="1" dirty="0" smtClean="0"/>
              <a:t>판로개척 계획 수립</a:t>
            </a:r>
            <a:endParaRPr lang="en-US" altLang="ko-KR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555777" y="2204864"/>
            <a:ext cx="60486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latinLnBrk="0">
              <a:lnSpc>
                <a:spcPct val="150000"/>
              </a:lnSpc>
            </a:pPr>
            <a:r>
              <a:rPr lang="ko-KR" altLang="en-US" sz="2000" dirty="0" smtClean="0"/>
              <a:t>목표시장 및 목표액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영업활동방안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주요 이슈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추진일정 등을 수립한다</a:t>
            </a:r>
            <a:r>
              <a:rPr lang="en-US" altLang="ko-KR" sz="2000" dirty="0" smtClean="0"/>
              <a:t>. </a:t>
            </a:r>
            <a:endParaRPr lang="en-US" altLang="ko-KR" sz="2000" dirty="0"/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1799287" y="3277582"/>
            <a:ext cx="385820" cy="321740"/>
          </a:xfrm>
          <a:prstGeom prst="roundRect">
            <a:avLst>
              <a:gd name="adj" fmla="val 50000"/>
            </a:avLst>
          </a:prstGeom>
          <a:solidFill>
            <a:srgbClr val="0454A4"/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endParaRPr lang="ko-KR" altLang="en-US" sz="1400" b="1" dirty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2915948"/>
      </p:ext>
    </p:extLst>
  </p:cSld>
  <p:clrMapOvr>
    <a:masterClrMapping/>
  </p:clrMapOvr>
  <p:transition>
    <p:fade thruBlk="1"/>
  </p:transition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/>
        </p:nvSpPr>
        <p:spPr bwMode="auto">
          <a:xfrm>
            <a:off x="250825" y="3467498"/>
            <a:ext cx="2118633" cy="681582"/>
          </a:xfrm>
          <a:prstGeom prst="roundRect">
            <a:avLst>
              <a:gd name="adj" fmla="val 50000"/>
            </a:avLst>
          </a:prstGeom>
          <a:solidFill>
            <a:srgbClr val="0454A4"/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2400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6</a:t>
            </a:r>
            <a:r>
              <a:rPr lang="ko-KR" altLang="en-US" sz="2400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단계</a:t>
            </a:r>
            <a:endParaRPr lang="ko-KR" altLang="en-US" sz="2400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판로개척 단계별 프로세스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1495051" y="3068960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5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1495051" y="2708920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4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8" name="모서리가 둥근 직사각형 7"/>
          <p:cNvSpPr/>
          <p:nvPr/>
        </p:nvSpPr>
        <p:spPr bwMode="auto">
          <a:xfrm>
            <a:off x="1495051" y="2348880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3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 bwMode="auto">
          <a:xfrm>
            <a:off x="1495051" y="1988840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2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 bwMode="auto">
          <a:xfrm>
            <a:off x="1495051" y="1628800"/>
            <a:ext cx="730392" cy="321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1400" b="1" dirty="0" smtClean="0">
                <a:solidFill>
                  <a:schemeClr val="bg1"/>
                </a:solidFill>
                <a:latin typeface="서울남산체 B" pitchFamily="18" charset="-127"/>
                <a:ea typeface="서울남산체 B" pitchFamily="18" charset="-127"/>
              </a:rPr>
              <a:t>1</a:t>
            </a:r>
            <a:endParaRPr lang="ko-KR" altLang="en-US" sz="1400" b="1" dirty="0">
              <a:solidFill>
                <a:schemeClr val="bg1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11" name="직사각형 10"/>
          <p:cNvSpPr/>
          <p:nvPr/>
        </p:nvSpPr>
        <p:spPr bwMode="auto">
          <a:xfrm>
            <a:off x="1979536" y="1484784"/>
            <a:ext cx="6908725" cy="43534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ko-KR" altLang="en-US" sz="14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2194326" y="1631145"/>
            <a:ext cx="6464477" cy="500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b="1" dirty="0" smtClean="0"/>
              <a:t>수립된 계획을 바탕으로 시장의 문 두드리기</a:t>
            </a:r>
            <a:endParaRPr lang="en-US" altLang="ko-KR" sz="2000" b="1" dirty="0"/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1799287" y="3637622"/>
            <a:ext cx="385820" cy="321740"/>
          </a:xfrm>
          <a:prstGeom prst="roundRect">
            <a:avLst>
              <a:gd name="adj" fmla="val 50000"/>
            </a:avLst>
          </a:prstGeom>
          <a:solidFill>
            <a:srgbClr val="0454A4"/>
          </a:solidFill>
          <a:ln w="317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>
              <a:lnSpc>
                <a:spcPct val="120000"/>
              </a:lnSpc>
              <a:spcAft>
                <a:spcPts val="600"/>
              </a:spcAft>
            </a:pPr>
            <a:endParaRPr lang="ko-KR" altLang="en-US" sz="1400" b="1" dirty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4452551"/>
      </p:ext>
    </p:extLst>
  </p:cSld>
  <p:clrMapOvr>
    <a:masterClrMapping/>
  </p:clrMapOvr>
  <p:transition>
    <p:fade thruBlk="1"/>
  </p:transition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이야기해 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6" name="그림 5" descr="토론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196752"/>
            <a:ext cx="7417519" cy="4940068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0" y="2924944"/>
            <a:ext cx="9144000" cy="2923877"/>
          </a:xfrm>
          <a:prstGeom prst="rect">
            <a:avLst/>
          </a:prstGeom>
          <a:solidFill>
            <a:srgbClr val="B09B92">
              <a:alpha val="65098"/>
            </a:srgbClr>
          </a:solidFill>
        </p:spPr>
        <p:txBody>
          <a:bodyPr wrap="square">
            <a:spAutoFit/>
          </a:bodyPr>
          <a:lstStyle/>
          <a:p>
            <a:pPr algn="ctr" eaLnBrk="0" latinLnBrk="0"/>
            <a:r>
              <a:rPr lang="ko-KR" altLang="en-US" sz="2800" dirty="0" smtClean="0"/>
              <a:t>교재에 있는 </a:t>
            </a:r>
            <a:r>
              <a:rPr lang="ko-KR" altLang="en-US" sz="2800" dirty="0" err="1" smtClean="0"/>
              <a:t>사회적기업의</a:t>
            </a:r>
            <a:r>
              <a:rPr lang="ko-KR" altLang="en-US" sz="2800" dirty="0" smtClean="0"/>
              <a:t> 공공시장 진입을 위한 </a:t>
            </a:r>
            <a:endParaRPr lang="en-US" altLang="ko-KR" sz="2800" dirty="0" smtClean="0"/>
          </a:p>
          <a:p>
            <a:pPr algn="ctr" eaLnBrk="0" latinLnBrk="0"/>
            <a:r>
              <a:rPr lang="ko-KR" altLang="en-US" sz="3600" b="1" dirty="0" smtClean="0"/>
              <a:t>액션플랜 사례</a:t>
            </a:r>
            <a:r>
              <a:rPr lang="ko-KR" altLang="en-US" sz="2800" dirty="0" smtClean="0"/>
              <a:t>를 확인해보세요</a:t>
            </a:r>
            <a:r>
              <a:rPr lang="en-US" altLang="ko-KR" sz="2800" dirty="0" smtClean="0"/>
              <a:t>.</a:t>
            </a:r>
          </a:p>
          <a:p>
            <a:pPr algn="ctr" eaLnBrk="0" latinLnBrk="0"/>
            <a:endParaRPr lang="en-US" altLang="ko-KR" sz="2800" dirty="0" smtClean="0"/>
          </a:p>
          <a:p>
            <a:pPr algn="ctr" eaLnBrk="0" latinLnBrk="0"/>
            <a:r>
              <a:rPr lang="en-US" altLang="ko-KR" sz="2800" dirty="0" smtClean="0"/>
              <a:t> </a:t>
            </a:r>
            <a:r>
              <a:rPr lang="ko-KR" altLang="en-US" sz="2800" dirty="0" smtClean="0"/>
              <a:t>중간지원기관은</a:t>
            </a:r>
            <a:r>
              <a:rPr lang="en-US" altLang="ko-KR" sz="2800" dirty="0" smtClean="0"/>
              <a:t> </a:t>
            </a:r>
            <a:r>
              <a:rPr lang="ko-KR" altLang="en-US" sz="2800" dirty="0" smtClean="0"/>
              <a:t>지역현장에서 </a:t>
            </a:r>
            <a:endParaRPr lang="en-US" altLang="ko-KR" sz="2800" dirty="0" smtClean="0"/>
          </a:p>
          <a:p>
            <a:pPr algn="ctr" eaLnBrk="0" latinLnBrk="0"/>
            <a:r>
              <a:rPr lang="ko-KR" altLang="en-US" sz="3600" b="1" dirty="0" smtClean="0"/>
              <a:t>공공시장 조사</a:t>
            </a:r>
            <a:r>
              <a:rPr lang="ko-KR" altLang="en-US" sz="3600" b="1" dirty="0" smtClean="0">
                <a:sym typeface="Wingdings 2"/>
              </a:rPr>
              <a:t></a:t>
            </a:r>
            <a:r>
              <a:rPr lang="ko-KR" altLang="en-US" sz="3600" b="1" dirty="0" smtClean="0"/>
              <a:t>분석 방법론을 어떻게 적용</a:t>
            </a:r>
            <a:r>
              <a:rPr lang="ko-KR" altLang="en-US" sz="2800" dirty="0" smtClean="0"/>
              <a:t>할 수 있을지에 대해 얘기해봅시다</a:t>
            </a:r>
            <a:r>
              <a:rPr lang="en-US" altLang="ko-KR" sz="2800" dirty="0" smtClean="0"/>
              <a:t>.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415238417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최종 </a:t>
            </a:r>
            <a:r>
              <a:rPr lang="en-US" altLang="ko-KR" dirty="0" smtClean="0"/>
              <a:t>Mission </a:t>
            </a:r>
            <a:r>
              <a:rPr lang="ko-KR" altLang="en-US" dirty="0" smtClean="0"/>
              <a:t>수행을 위한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Action Plan </a:t>
            </a:r>
            <a:r>
              <a:rPr lang="ko-KR" altLang="en-US" dirty="0" smtClean="0"/>
              <a:t>수립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175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946123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Week 7. Action Plan </a:t>
            </a:r>
            <a:r>
              <a:rPr lang="ko-KR" altLang="en-US" dirty="0" smtClean="0"/>
              <a:t>수립 활동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오각형 4"/>
          <p:cNvSpPr/>
          <p:nvPr/>
        </p:nvSpPr>
        <p:spPr>
          <a:xfrm>
            <a:off x="251520" y="1484784"/>
            <a:ext cx="1764000" cy="864000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지원사업 </a:t>
            </a:r>
            <a:endParaRPr lang="en-US" altLang="ko-KR" sz="1600" dirty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의제설정</a:t>
            </a:r>
          </a:p>
        </p:txBody>
      </p:sp>
      <p:sp>
        <p:nvSpPr>
          <p:cNvPr id="6" name="갈매기형 수장 5"/>
          <p:cNvSpPr/>
          <p:nvPr/>
        </p:nvSpPr>
        <p:spPr>
          <a:xfrm>
            <a:off x="1691680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국내외 유사사례 연구</a:t>
            </a:r>
          </a:p>
        </p:txBody>
      </p:sp>
      <p:sp>
        <p:nvSpPr>
          <p:cNvPr id="7" name="갈매기형 수장 6"/>
          <p:cNvSpPr/>
          <p:nvPr/>
        </p:nvSpPr>
        <p:spPr>
          <a:xfrm>
            <a:off x="3448148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지원사업 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기획서 작성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8" name="갈매기형 수장 7"/>
          <p:cNvSpPr/>
          <p:nvPr/>
        </p:nvSpPr>
        <p:spPr>
          <a:xfrm>
            <a:off x="5216322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최종보고서 작성</a:t>
            </a:r>
          </a:p>
        </p:txBody>
      </p:sp>
      <p:sp>
        <p:nvSpPr>
          <p:cNvPr id="9" name="갈매기형 수장 8"/>
          <p:cNvSpPr/>
          <p:nvPr/>
        </p:nvSpPr>
        <p:spPr>
          <a:xfrm>
            <a:off x="6984496" y="1484784"/>
            <a:ext cx="2052000" cy="864000"/>
          </a:xfrm>
          <a:prstGeom prst="chevron">
            <a:avLst/>
          </a:prstGeom>
          <a:solidFill>
            <a:schemeClr val="accent2">
              <a:lumMod val="75000"/>
            </a:schemeClr>
          </a:solidFill>
          <a:ln w="76200">
            <a:solidFill>
              <a:schemeClr val="accent2">
                <a:lumMod val="75000"/>
              </a:schemeClr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최종보고서 </a:t>
            </a:r>
            <a:endParaRPr lang="en-US" altLang="ko-KR" sz="1600" dirty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발표</a:t>
            </a:r>
          </a:p>
        </p:txBody>
      </p:sp>
    </p:spTree>
    <p:extLst>
      <p:ext uri="{BB962C8B-B14F-4D97-AF65-F5344CB8AC3E}">
        <p14:creationId xmlns:p14="http://schemas.microsoft.com/office/powerpoint/2010/main" xmlns="" val="33128346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177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</p:spPr>
        <p:txBody>
          <a:bodyPr/>
          <a:lstStyle/>
          <a:p>
            <a:r>
              <a:rPr lang="en-US" altLang="ko-KR" dirty="0" smtClean="0"/>
              <a:t>Closing</a:t>
            </a:r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6401" y="1430778"/>
            <a:ext cx="6408712" cy="480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290864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0394845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err="1" smtClean="0"/>
              <a:t>사회적경제</a:t>
            </a:r>
            <a:r>
              <a:rPr lang="en-US" altLang="ko-KR" dirty="0" smtClean="0"/>
              <a:t> </a:t>
            </a:r>
            <a:r>
              <a:rPr lang="ko-KR" altLang="en-US" dirty="0" smtClean="0"/>
              <a:t>정의하기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503548" y="2672916"/>
            <a:ext cx="8136904" cy="1908609"/>
          </a:xfrm>
          <a:prstGeom prst="roundRect">
            <a:avLst>
              <a:gd name="adj" fmla="val 999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 smtClean="0">
                <a:solidFill>
                  <a:schemeClr val="tx2"/>
                </a:solidFill>
              </a:rPr>
              <a:t>‘</a:t>
            </a:r>
            <a:r>
              <a:rPr lang="ko-KR" altLang="en-US" sz="3600" dirty="0" err="1" smtClean="0">
                <a:solidFill>
                  <a:schemeClr val="tx2"/>
                </a:solidFill>
              </a:rPr>
              <a:t>사회적경제</a:t>
            </a:r>
            <a:r>
              <a:rPr lang="en-US" altLang="ko-KR" sz="3600" dirty="0" smtClean="0">
                <a:solidFill>
                  <a:schemeClr val="tx2"/>
                </a:solidFill>
              </a:rPr>
              <a:t>’ </a:t>
            </a:r>
            <a:r>
              <a:rPr lang="ko-KR" altLang="en-US" sz="3600" dirty="0" smtClean="0">
                <a:solidFill>
                  <a:schemeClr val="tx2"/>
                </a:solidFill>
              </a:rPr>
              <a:t>하면 떠오르는 단어를 </a:t>
            </a:r>
            <a:endParaRPr lang="en-US" altLang="ko-KR" sz="3600" dirty="0" smtClean="0">
              <a:solidFill>
                <a:schemeClr val="tx2"/>
              </a:solidFill>
            </a:endParaRPr>
          </a:p>
          <a:p>
            <a:pPr algn="ctr"/>
            <a:r>
              <a:rPr lang="en-US" altLang="ko-KR" sz="3600" dirty="0" smtClean="0">
                <a:solidFill>
                  <a:schemeClr val="tx2"/>
                </a:solidFill>
              </a:rPr>
              <a:t>Post-it</a:t>
            </a:r>
            <a:r>
              <a:rPr lang="ko-KR" altLang="en-US" sz="3600" dirty="0" smtClean="0">
                <a:solidFill>
                  <a:schemeClr val="tx2"/>
                </a:solidFill>
              </a:rPr>
              <a:t>에 작성해주세요</a:t>
            </a:r>
            <a:r>
              <a:rPr lang="en-US" altLang="ko-KR" sz="3600" dirty="0" smtClean="0">
                <a:solidFill>
                  <a:schemeClr val="tx2"/>
                </a:solidFill>
              </a:rPr>
              <a:t>.</a:t>
            </a:r>
            <a:endParaRPr lang="ko-KR" altLang="en-US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정의하기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708876" y="2564904"/>
            <a:ext cx="572624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800" b="1" dirty="0" err="1" smtClean="0"/>
              <a:t>사회적경제란</a:t>
            </a:r>
            <a:endParaRPr lang="en-US" altLang="ko-KR" sz="4800" b="1" dirty="0" smtClean="0"/>
          </a:p>
          <a:p>
            <a:pPr algn="ctr"/>
            <a:r>
              <a:rPr lang="en-US" altLang="ko-KR" sz="4800" b="1" dirty="0" smtClean="0">
                <a:solidFill>
                  <a:schemeClr val="accent5">
                    <a:lumMod val="75000"/>
                  </a:schemeClr>
                </a:solidFill>
              </a:rPr>
              <a:t>‘</a:t>
            </a:r>
            <a:r>
              <a:rPr lang="ko-KR" altLang="en-US" sz="4800" b="1" dirty="0" smtClean="0">
                <a:solidFill>
                  <a:schemeClr val="accent5">
                    <a:lumMod val="75000"/>
                  </a:schemeClr>
                </a:solidFill>
              </a:rPr>
              <a:t>사랑</a:t>
            </a:r>
            <a:r>
              <a:rPr lang="en-US" altLang="ko-KR" sz="4800" b="1" dirty="0" smtClean="0">
                <a:solidFill>
                  <a:schemeClr val="accent5">
                    <a:lumMod val="75000"/>
                  </a:schemeClr>
                </a:solidFill>
              </a:rPr>
              <a:t>’</a:t>
            </a:r>
            <a:r>
              <a:rPr lang="ko-KR" altLang="en-US" sz="4800" b="1" dirty="0" smtClean="0"/>
              <a:t>과 </a:t>
            </a:r>
            <a:r>
              <a:rPr lang="en-US" altLang="ko-KR" sz="4800" b="1" dirty="0" smtClean="0">
                <a:solidFill>
                  <a:schemeClr val="accent5">
                    <a:lumMod val="75000"/>
                  </a:schemeClr>
                </a:solidFill>
              </a:rPr>
              <a:t>‘</a:t>
            </a:r>
            <a:r>
              <a:rPr lang="ko-KR" altLang="en-US" sz="4800" b="1" dirty="0" smtClean="0">
                <a:solidFill>
                  <a:schemeClr val="accent5">
                    <a:lumMod val="75000"/>
                  </a:schemeClr>
                </a:solidFill>
              </a:rPr>
              <a:t>행복</a:t>
            </a:r>
            <a:r>
              <a:rPr lang="en-US" altLang="ko-KR" sz="4800" b="1" dirty="0" smtClean="0">
                <a:solidFill>
                  <a:schemeClr val="accent5">
                    <a:lumMod val="75000"/>
                  </a:schemeClr>
                </a:solidFill>
              </a:rPr>
              <a:t>’</a:t>
            </a:r>
            <a:r>
              <a:rPr lang="ko-KR" altLang="en-US" sz="4800" b="1" dirty="0" smtClean="0"/>
              <a:t>을 </a:t>
            </a:r>
            <a:endParaRPr lang="en-US" altLang="ko-KR" sz="4800" b="1" dirty="0" smtClean="0"/>
          </a:p>
          <a:p>
            <a:pPr algn="ctr"/>
            <a:r>
              <a:rPr lang="ko-KR" altLang="en-US" sz="4800" b="1" dirty="0" smtClean="0"/>
              <a:t>주 사명으로 하는 경제</a:t>
            </a:r>
            <a:endParaRPr lang="ko-KR" altLang="en-US" sz="4800" b="1" dirty="0"/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함께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1340768"/>
            <a:ext cx="4968552" cy="496855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Opening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>
          <a:xfrm>
            <a:off x="7308304" y="-16968"/>
            <a:ext cx="1798890" cy="307777"/>
          </a:xfrm>
        </p:spPr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도입</a:t>
            </a:r>
            <a:r>
              <a:rPr lang="en-US" altLang="ko-KR" dirty="0" smtClean="0"/>
              <a:t>]</a:t>
            </a:r>
            <a:r>
              <a:rPr lang="ko-KR" altLang="en-US" dirty="0" err="1" smtClean="0"/>
              <a:t>아이스브레이킹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16" name="제목 1"/>
          <p:cNvSpPr txBox="1">
            <a:spLocks/>
          </p:cNvSpPr>
          <p:nvPr/>
        </p:nvSpPr>
        <p:spPr>
          <a:xfrm>
            <a:off x="250825" y="3068960"/>
            <a:ext cx="8642350" cy="1470025"/>
          </a:xfrm>
          <a:prstGeom prst="rect">
            <a:avLst/>
          </a:prstGeom>
          <a:solidFill>
            <a:srgbClr val="E6B9B8">
              <a:alpha val="65098"/>
            </a:srgb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9600" b="1" dirty="0" smtClean="0">
                <a:solidFill>
                  <a:srgbClr val="3F332D"/>
                </a:solidFill>
                <a:latin typeface="+mj-ea"/>
                <a:ea typeface="+mj-ea"/>
                <a:cs typeface="나눔고딕 ExtraBold"/>
              </a:rPr>
              <a:t>반갑습니다</a:t>
            </a:r>
            <a:r>
              <a:rPr lang="en-US" altLang="ko-KR" sz="9600" b="1" dirty="0" smtClean="0">
                <a:solidFill>
                  <a:srgbClr val="3F332D"/>
                </a:solidFill>
                <a:latin typeface="+mj-ea"/>
                <a:ea typeface="+mj-ea"/>
                <a:cs typeface="나눔고딕 ExtraBold"/>
              </a:rPr>
              <a:t>!</a:t>
            </a:r>
            <a:endParaRPr kumimoji="0" lang="ko-KR" altLang="en-US" sz="9600" b="1" u="none" strike="noStrike" kern="1200" cap="none" spc="0" normalizeH="0" baseline="0" noProof="0" dirty="0">
              <a:ln>
                <a:noFill/>
              </a:ln>
              <a:solidFill>
                <a:srgbClr val="3F332D"/>
              </a:solidFill>
              <a:effectLst/>
              <a:uLnTx/>
              <a:uFillTx/>
              <a:latin typeface="+mj-ea"/>
              <a:ea typeface="+mj-ea"/>
              <a:cs typeface="나눔고딕 ExtraBol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803403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사회적경제의</a:t>
            </a:r>
            <a:r>
              <a:rPr lang="ko-KR" altLang="en-US" dirty="0" smtClean="0"/>
              <a:t> 의의와 현황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타원 4"/>
          <p:cNvSpPr/>
          <p:nvPr/>
        </p:nvSpPr>
        <p:spPr>
          <a:xfrm>
            <a:off x="3203848" y="1772816"/>
            <a:ext cx="2736304" cy="2736304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/>
              <a:t>대안</a:t>
            </a:r>
            <a:r>
              <a:rPr lang="en-US" altLang="ko-KR" sz="3600" dirty="0" smtClean="0"/>
              <a:t>?</a:t>
            </a:r>
            <a:endParaRPr lang="ko-KR" altLang="en-US" sz="3600" dirty="0"/>
          </a:p>
        </p:txBody>
      </p:sp>
      <p:sp>
        <p:nvSpPr>
          <p:cNvPr id="6" name="타원 5"/>
          <p:cNvSpPr/>
          <p:nvPr/>
        </p:nvSpPr>
        <p:spPr>
          <a:xfrm>
            <a:off x="755576" y="3429000"/>
            <a:ext cx="2736304" cy="2736304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/>
              <a:t>보완</a:t>
            </a:r>
            <a:r>
              <a:rPr lang="en-US" altLang="ko-KR" sz="3600" dirty="0" smtClean="0"/>
              <a:t>?</a:t>
            </a:r>
            <a:endParaRPr lang="ko-KR" altLang="en-US" sz="3600" dirty="0"/>
          </a:p>
        </p:txBody>
      </p:sp>
      <p:sp>
        <p:nvSpPr>
          <p:cNvPr id="7" name="타원 6"/>
          <p:cNvSpPr/>
          <p:nvPr/>
        </p:nvSpPr>
        <p:spPr>
          <a:xfrm>
            <a:off x="5796136" y="3429000"/>
            <a:ext cx="2736304" cy="2736304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/>
              <a:t>경쟁</a:t>
            </a:r>
            <a:r>
              <a:rPr lang="en-US" altLang="ko-KR" sz="3600" dirty="0" smtClean="0"/>
              <a:t>?</a:t>
            </a:r>
            <a:endParaRPr lang="ko-KR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1115616" y="1125538"/>
            <a:ext cx="72330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smtClean="0"/>
              <a:t>자본주의 중심 경제 속에서 </a:t>
            </a:r>
            <a:r>
              <a:rPr lang="ko-KR" altLang="en-US" sz="2800" b="1" dirty="0" err="1" smtClean="0"/>
              <a:t>사회적경제의</a:t>
            </a:r>
            <a:r>
              <a:rPr lang="ko-KR" altLang="en-US" sz="2800" b="1" dirty="0" smtClean="0"/>
              <a:t> 위치는</a:t>
            </a:r>
            <a:r>
              <a:rPr lang="en-US" altLang="ko-KR" sz="2800" b="1" dirty="0" smtClean="0"/>
              <a:t>?</a:t>
            </a:r>
            <a:endParaRPr lang="ko-KR" altLang="en-US" sz="2800" b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사회적경제의</a:t>
            </a:r>
            <a:r>
              <a:rPr lang="ko-KR" altLang="en-US" dirty="0" smtClean="0"/>
              <a:t> 의의와 현황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2492896"/>
            <a:ext cx="73448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b="1" dirty="0" err="1" smtClean="0">
                <a:solidFill>
                  <a:schemeClr val="accent1"/>
                </a:solidFill>
              </a:rPr>
              <a:t>사회적경제</a:t>
            </a:r>
            <a:r>
              <a:rPr lang="ko-KR" altLang="en-US" sz="3600" b="1" dirty="0" err="1" smtClean="0"/>
              <a:t>는</a:t>
            </a:r>
            <a:r>
              <a:rPr lang="ko-KR" altLang="en-US" sz="3600" b="1" dirty="0" smtClean="0"/>
              <a:t> </a:t>
            </a:r>
            <a:endParaRPr lang="en-US" altLang="ko-KR" sz="3600" b="1" dirty="0" smtClean="0"/>
          </a:p>
          <a:p>
            <a:pPr algn="ctr"/>
            <a:r>
              <a:rPr lang="ko-KR" altLang="en-US" sz="3600" b="1" dirty="0" smtClean="0"/>
              <a:t>시장경제의 </a:t>
            </a:r>
            <a:r>
              <a:rPr lang="ko-KR" altLang="en-US" sz="4800" b="1" dirty="0" smtClean="0">
                <a:solidFill>
                  <a:schemeClr val="accent1"/>
                </a:solidFill>
              </a:rPr>
              <a:t>대안</a:t>
            </a:r>
            <a:r>
              <a:rPr lang="en-US" altLang="ko-KR" sz="3600" b="1" dirty="0" smtClean="0"/>
              <a:t>, </a:t>
            </a:r>
            <a:r>
              <a:rPr lang="ko-KR" altLang="en-US" sz="4800" b="1" dirty="0" smtClean="0">
                <a:solidFill>
                  <a:schemeClr val="accent1"/>
                </a:solidFill>
              </a:rPr>
              <a:t>보완</a:t>
            </a:r>
            <a:r>
              <a:rPr lang="en-US" altLang="ko-KR" sz="3600" b="1" dirty="0" smtClean="0"/>
              <a:t>, </a:t>
            </a:r>
            <a:r>
              <a:rPr lang="ko-KR" altLang="en-US" sz="4800" b="1" dirty="0" smtClean="0">
                <a:solidFill>
                  <a:schemeClr val="accent1"/>
                </a:solidFill>
              </a:rPr>
              <a:t>경쟁</a:t>
            </a:r>
            <a:r>
              <a:rPr lang="ko-KR" altLang="en-US" sz="3600" b="1" dirty="0" smtClean="0"/>
              <a:t>의</a:t>
            </a:r>
            <a:endParaRPr lang="en-US" altLang="ko-KR" sz="3600" b="1" dirty="0" smtClean="0"/>
          </a:p>
          <a:p>
            <a:pPr algn="ctr"/>
            <a:r>
              <a:rPr lang="ko-KR" altLang="en-US" sz="3600" b="1" dirty="0" smtClean="0"/>
              <a:t> 특성을 모두 품는 경제이다</a:t>
            </a:r>
            <a:r>
              <a:rPr lang="en-US" altLang="ko-KR" sz="3600" b="1" dirty="0" smtClean="0"/>
              <a:t>.</a:t>
            </a:r>
            <a:endParaRPr lang="ko-KR" altLang="en-US" sz="3600" b="1" dirty="0"/>
          </a:p>
        </p:txBody>
      </p:sp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사회적경제의</a:t>
            </a:r>
            <a:r>
              <a:rPr lang="ko-KR" altLang="en-US" dirty="0" smtClean="0"/>
              <a:t> 의의와 현황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354" y="1988840"/>
            <a:ext cx="325755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12408" y="5685085"/>
            <a:ext cx="2733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Robert Owen(1777~1858)</a:t>
            </a:r>
            <a:endParaRPr lang="ko-KR" alt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27784" y="1125538"/>
            <a:ext cx="3783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err="1" smtClean="0"/>
              <a:t>사회적경제운동의</a:t>
            </a:r>
            <a:r>
              <a:rPr lang="ko-KR" altLang="en-US" sz="2800" b="1" dirty="0" smtClean="0"/>
              <a:t> 선구자</a:t>
            </a:r>
            <a:endParaRPr lang="ko-KR" altLang="en-US" sz="2800" b="1" dirty="0"/>
          </a:p>
        </p:txBody>
      </p:sp>
      <p:pic>
        <p:nvPicPr>
          <p:cNvPr id="10" name="그림 9" descr="rochdale-pioneers-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9430" y="2676982"/>
            <a:ext cx="4317026" cy="288032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436096" y="5557302"/>
            <a:ext cx="2688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err="1" smtClean="0"/>
              <a:t>Rochdale</a:t>
            </a:r>
            <a:r>
              <a:rPr lang="en-US" altLang="ko-KR" b="1" dirty="0" smtClean="0"/>
              <a:t> Pioneers(1844)</a:t>
            </a:r>
            <a:endParaRPr lang="ko-KR" alt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699968" y="2204864"/>
            <a:ext cx="36199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/>
              <a:t>영국의</a:t>
            </a:r>
            <a:r>
              <a:rPr lang="en-US" altLang="ko-KR" sz="2000" dirty="0" smtClean="0"/>
              <a:t> </a:t>
            </a:r>
            <a:r>
              <a:rPr lang="ko-KR" altLang="en-US" sz="2000" dirty="0" smtClean="0"/>
              <a:t>소비자협동조합 운동 탄생</a:t>
            </a:r>
            <a:endParaRPr lang="ko-KR" altLang="en-US" sz="2000" dirty="0"/>
          </a:p>
        </p:txBody>
      </p:sp>
      <p:sp>
        <p:nvSpPr>
          <p:cNvPr id="13" name="오른쪽 화살표 12"/>
          <p:cNvSpPr/>
          <p:nvPr/>
        </p:nvSpPr>
        <p:spPr>
          <a:xfrm>
            <a:off x="3923928" y="3069357"/>
            <a:ext cx="360040" cy="1512168"/>
          </a:xfrm>
          <a:prstGeom prst="rightArrow">
            <a:avLst>
              <a:gd name="adj1" fmla="val 69197"/>
              <a:gd name="adj2" fmla="val 62094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사회적경제의</a:t>
            </a:r>
            <a:r>
              <a:rPr lang="ko-KR" altLang="en-US" dirty="0" smtClean="0"/>
              <a:t> 의의와 현황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성가신협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627620"/>
            <a:ext cx="4104456" cy="2257451"/>
          </a:xfrm>
          <a:prstGeom prst="rect">
            <a:avLst/>
          </a:prstGeom>
        </p:spPr>
      </p:pic>
      <p:pic>
        <p:nvPicPr>
          <p:cNvPr id="6" name="그림 5" descr="한살림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2339588"/>
            <a:ext cx="4111932" cy="273630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1600" y="4931876"/>
            <a:ext cx="2510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/>
              <a:t>성가 신용협동조합</a:t>
            </a:r>
            <a:r>
              <a:rPr lang="en-US" altLang="ko-KR" b="1" dirty="0" smtClean="0"/>
              <a:t>(1960)</a:t>
            </a:r>
            <a:endParaRPr lang="ko-KR" alt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860032" y="5075892"/>
            <a:ext cx="3897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/>
              <a:t>한살림공동체소비자생활협동조합</a:t>
            </a:r>
            <a:r>
              <a:rPr lang="en-US" altLang="ko-KR" b="1" dirty="0" smtClean="0"/>
              <a:t>(1988)</a:t>
            </a:r>
            <a:endParaRPr lang="ko-KR" alt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39552" y="2123564"/>
            <a:ext cx="3631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한국 최초의 </a:t>
            </a:r>
            <a:r>
              <a:rPr lang="ko-KR" altLang="en-US" sz="2400" dirty="0" err="1" smtClean="0"/>
              <a:t>사회적경제조직</a:t>
            </a:r>
            <a:endParaRPr lang="ko-KR" alt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2627784" y="1125538"/>
            <a:ext cx="35782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smtClean="0"/>
              <a:t>한국 </a:t>
            </a:r>
            <a:r>
              <a:rPr lang="ko-KR" altLang="en-US" sz="2800" b="1" dirty="0" err="1" smtClean="0"/>
              <a:t>사회적경제의</a:t>
            </a:r>
            <a:r>
              <a:rPr lang="ko-KR" altLang="en-US" sz="2800" b="1" dirty="0" smtClean="0"/>
              <a:t> 시작</a:t>
            </a:r>
            <a:endParaRPr lang="ko-KR" altLang="en-US" sz="2800" b="1" dirty="0"/>
          </a:p>
        </p:txBody>
      </p:sp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사회적경제의</a:t>
            </a:r>
            <a:r>
              <a:rPr lang="ko-KR" altLang="en-US" dirty="0" smtClean="0"/>
              <a:t> 의의와 현황</a:t>
            </a:r>
            <a:endParaRPr lang="ko-KR" altLang="en-US" b="1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타원 5"/>
          <p:cNvSpPr/>
          <p:nvPr/>
        </p:nvSpPr>
        <p:spPr>
          <a:xfrm>
            <a:off x="683568" y="2132459"/>
            <a:ext cx="648072" cy="64807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i="1" dirty="0" smtClean="0"/>
              <a:t>1</a:t>
            </a:r>
            <a:endParaRPr lang="ko-KR" altLang="en-US" sz="2400" b="1" i="1" dirty="0"/>
          </a:p>
        </p:txBody>
      </p:sp>
      <p:sp>
        <p:nvSpPr>
          <p:cNvPr id="7" name="타원 6"/>
          <p:cNvSpPr/>
          <p:nvPr/>
        </p:nvSpPr>
        <p:spPr>
          <a:xfrm>
            <a:off x="683568" y="2996555"/>
            <a:ext cx="648072" cy="64807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i="1" dirty="0" smtClean="0"/>
              <a:t>2</a:t>
            </a:r>
            <a:endParaRPr lang="ko-KR" altLang="en-US" sz="2400" b="1" i="1" dirty="0"/>
          </a:p>
        </p:txBody>
      </p:sp>
      <p:sp>
        <p:nvSpPr>
          <p:cNvPr id="8" name="타원 7"/>
          <p:cNvSpPr/>
          <p:nvPr/>
        </p:nvSpPr>
        <p:spPr>
          <a:xfrm>
            <a:off x="683568" y="3860651"/>
            <a:ext cx="648072" cy="64807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i="1" dirty="0" smtClean="0"/>
              <a:t>3</a:t>
            </a:r>
            <a:endParaRPr lang="ko-KR" altLang="en-US" sz="2400" b="1" i="1" dirty="0"/>
          </a:p>
        </p:txBody>
      </p:sp>
      <p:sp>
        <p:nvSpPr>
          <p:cNvPr id="9" name="타원 8"/>
          <p:cNvSpPr/>
          <p:nvPr/>
        </p:nvSpPr>
        <p:spPr>
          <a:xfrm>
            <a:off x="683568" y="4725144"/>
            <a:ext cx="648072" cy="64807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i="1" dirty="0" smtClean="0"/>
              <a:t>4</a:t>
            </a:r>
            <a:endParaRPr lang="ko-KR" altLang="en-US" sz="24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1331640" y="2204864"/>
            <a:ext cx="50273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공동체의 이익을 지향하는 명확한 </a:t>
            </a:r>
            <a:r>
              <a:rPr lang="ko-KR" altLang="en-US" sz="2800" b="1" dirty="0" smtClean="0">
                <a:solidFill>
                  <a:schemeClr val="accent2">
                    <a:lumMod val="75000"/>
                  </a:schemeClr>
                </a:solidFill>
              </a:rPr>
              <a:t>목적</a:t>
            </a:r>
            <a:endParaRPr lang="ko-KR" alt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1640" y="3068960"/>
            <a:ext cx="41024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운영이나 경영에 있어서 </a:t>
            </a:r>
            <a:r>
              <a:rPr lang="ko-KR" altLang="en-US" sz="2800" b="1" dirty="0" smtClean="0">
                <a:solidFill>
                  <a:schemeClr val="accent2">
                    <a:lumMod val="75000"/>
                  </a:schemeClr>
                </a:solidFill>
              </a:rPr>
              <a:t>자율성</a:t>
            </a:r>
            <a:endParaRPr lang="ko-KR" alt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40" y="3852337"/>
            <a:ext cx="6575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자본소유에 종속되지 않는 </a:t>
            </a:r>
            <a:r>
              <a:rPr lang="ko-KR" altLang="en-US" sz="2800" b="1" dirty="0" smtClean="0">
                <a:solidFill>
                  <a:schemeClr val="accent2">
                    <a:lumMod val="75000"/>
                  </a:schemeClr>
                </a:solidFill>
              </a:rPr>
              <a:t>민주적 의사결정 구조</a:t>
            </a:r>
            <a:endParaRPr lang="ko-KR" alt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31640" y="4788441"/>
            <a:ext cx="23887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이윤 배분의 </a:t>
            </a:r>
            <a:r>
              <a:rPr lang="ko-KR" altLang="en-US" sz="2800" b="1" dirty="0" smtClean="0">
                <a:solidFill>
                  <a:schemeClr val="accent2">
                    <a:lumMod val="75000"/>
                  </a:schemeClr>
                </a:solidFill>
              </a:rPr>
              <a:t>제한</a:t>
            </a:r>
            <a:endParaRPr lang="ko-KR" alt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825" y="1125538"/>
            <a:ext cx="59105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ym typeface="Wingdings 2"/>
              </a:rPr>
              <a:t> </a:t>
            </a:r>
            <a:r>
              <a:rPr lang="ko-KR" altLang="en-US" sz="2800" dirty="0" err="1" smtClean="0"/>
              <a:t>사회적경제조직의</a:t>
            </a:r>
            <a:r>
              <a:rPr lang="ko-KR" altLang="en-US" sz="2800" dirty="0" smtClean="0"/>
              <a:t> 핵심적 규범적 요건</a:t>
            </a:r>
            <a:endParaRPr lang="ko-KR" altLang="en-US" sz="28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사회적경제의</a:t>
            </a:r>
            <a:r>
              <a:rPr lang="ko-KR" altLang="en-US" dirty="0" smtClean="0"/>
              <a:t> 의의와 현황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0825" y="1125538"/>
            <a:ext cx="55915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ym typeface="Wingdings 2"/>
              </a:rPr>
              <a:t> </a:t>
            </a:r>
            <a:r>
              <a:rPr lang="ko-KR" altLang="en-US" sz="2800" dirty="0" err="1" smtClean="0">
                <a:sym typeface="Wingdings 2"/>
              </a:rPr>
              <a:t>사회적경제조직의</a:t>
            </a:r>
            <a:r>
              <a:rPr lang="ko-KR" altLang="en-US" sz="2800" dirty="0" smtClean="0">
                <a:sym typeface="Wingdings 2"/>
              </a:rPr>
              <a:t> 규범적 운영원리</a:t>
            </a:r>
            <a:endParaRPr lang="ko-KR" altLang="en-US" sz="2800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467545" y="1916832"/>
          <a:ext cx="8447856" cy="4104456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088231"/>
                <a:gridCol w="3543673"/>
                <a:gridCol w="2815952"/>
              </a:tblGrid>
              <a:tr h="6840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구분</a:t>
                      </a:r>
                      <a:endParaRPr lang="ko-KR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err="1" smtClean="0"/>
                        <a:t>사회적경제</a:t>
                      </a:r>
                      <a:endParaRPr lang="ko-KR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시장경제</a:t>
                      </a:r>
                      <a:endParaRPr lang="ko-KR" altLang="en-US" sz="2400" dirty="0"/>
                    </a:p>
                  </a:txBody>
                  <a:tcPr anchor="ctr"/>
                </a:tc>
              </a:tr>
              <a:tr h="6840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지배구조</a:t>
                      </a:r>
                      <a:endParaRPr lang="ko-KR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주주중심</a:t>
                      </a:r>
                      <a:r>
                        <a:rPr lang="en-US" altLang="ko-KR" sz="2400" dirty="0" smtClean="0"/>
                        <a:t>(1</a:t>
                      </a:r>
                      <a:r>
                        <a:rPr lang="ko-KR" altLang="en-US" sz="2400" dirty="0" smtClean="0"/>
                        <a:t>원</a:t>
                      </a:r>
                      <a:r>
                        <a:rPr lang="en-US" altLang="ko-KR" sz="2400" dirty="0" smtClean="0"/>
                        <a:t>1</a:t>
                      </a:r>
                      <a:r>
                        <a:rPr lang="ko-KR" altLang="en-US" sz="2400" dirty="0" smtClean="0"/>
                        <a:t>표</a:t>
                      </a:r>
                      <a:r>
                        <a:rPr lang="en-US" altLang="ko-KR" sz="2400" dirty="0" smtClean="0"/>
                        <a:t>)</a:t>
                      </a:r>
                      <a:endParaRPr lang="ko-KR" altLang="en-US" sz="2400" dirty="0"/>
                    </a:p>
                  </a:txBody>
                  <a:tcPr anchor="ctr"/>
                </a:tc>
              </a:tr>
              <a:tr h="6840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의사결정구조</a:t>
                      </a:r>
                      <a:endParaRPr lang="ko-KR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수직적</a:t>
                      </a:r>
                      <a:r>
                        <a:rPr lang="en-US" altLang="ko-KR" sz="2400" dirty="0" smtClean="0"/>
                        <a:t>, </a:t>
                      </a:r>
                      <a:r>
                        <a:rPr lang="ko-KR" altLang="en-US" sz="2400" dirty="0" smtClean="0"/>
                        <a:t>비민주적</a:t>
                      </a:r>
                      <a:endParaRPr lang="ko-KR" altLang="en-US" sz="2400" dirty="0"/>
                    </a:p>
                  </a:txBody>
                  <a:tcPr anchor="ctr"/>
                </a:tc>
              </a:tr>
              <a:tr h="6840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기업의 목표</a:t>
                      </a:r>
                      <a:endParaRPr lang="ko-KR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이윤창출</a:t>
                      </a:r>
                      <a:endParaRPr lang="ko-KR" altLang="en-US" sz="2400" dirty="0"/>
                    </a:p>
                  </a:txBody>
                  <a:tcPr anchor="ctr"/>
                </a:tc>
              </a:tr>
              <a:tr h="6840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이윤분배</a:t>
                      </a:r>
                      <a:endParaRPr lang="ko-KR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대주주</a:t>
                      </a:r>
                      <a:endParaRPr lang="ko-KR" altLang="en-US" sz="2400" dirty="0"/>
                    </a:p>
                  </a:txBody>
                  <a:tcPr anchor="ctr"/>
                </a:tc>
              </a:tr>
              <a:tr h="6840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대표사례</a:t>
                      </a:r>
                      <a:endParaRPr lang="ko-KR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삼성전자</a:t>
                      </a:r>
                      <a:r>
                        <a:rPr lang="en-US" altLang="ko-KR" sz="2400" dirty="0" smtClean="0"/>
                        <a:t>, </a:t>
                      </a:r>
                      <a:r>
                        <a:rPr lang="ko-KR" altLang="en-US" sz="2400" dirty="0" err="1" smtClean="0"/>
                        <a:t>현대차</a:t>
                      </a:r>
                      <a:r>
                        <a:rPr lang="ko-KR" altLang="en-US" sz="2400" dirty="0" smtClean="0"/>
                        <a:t> 등</a:t>
                      </a:r>
                      <a:endParaRPr lang="ko-KR" altLang="en-US" sz="24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2274065"/>
              </p:ext>
            </p:extLst>
          </p:nvPr>
        </p:nvGraphicFramePr>
        <p:xfrm>
          <a:off x="2843808" y="2612202"/>
          <a:ext cx="3543673" cy="3420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43673"/>
              </a:tblGrid>
              <a:tr h="6840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 smtClean="0"/>
                        <a:t>1</a:t>
                      </a:r>
                      <a:r>
                        <a:rPr lang="ko-KR" altLang="en-US" sz="2400" dirty="0" smtClean="0"/>
                        <a:t>인 </a:t>
                      </a:r>
                      <a:r>
                        <a:rPr lang="en-US" altLang="ko-KR" sz="2400" dirty="0" smtClean="0"/>
                        <a:t>1</a:t>
                      </a:r>
                      <a:r>
                        <a:rPr lang="ko-KR" altLang="en-US" sz="2400" dirty="0" smtClean="0"/>
                        <a:t>표</a:t>
                      </a:r>
                      <a:endParaRPr lang="ko-KR" altLang="en-US" sz="2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840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수평적</a:t>
                      </a:r>
                      <a:r>
                        <a:rPr lang="en-US" altLang="ko-KR" sz="2400" dirty="0" smtClean="0"/>
                        <a:t>, </a:t>
                      </a:r>
                      <a:r>
                        <a:rPr lang="ko-KR" altLang="en-US" sz="2400" dirty="0" smtClean="0"/>
                        <a:t>민주적</a:t>
                      </a:r>
                      <a:endParaRPr lang="ko-KR" altLang="en-US" sz="2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840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사회적 가치</a:t>
                      </a:r>
                      <a:endParaRPr lang="ko-KR" altLang="en-US" sz="2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840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균등분배</a:t>
                      </a:r>
                      <a:r>
                        <a:rPr lang="en-US" altLang="ko-KR" sz="2400" dirty="0" smtClean="0"/>
                        <a:t>, </a:t>
                      </a:r>
                      <a:r>
                        <a:rPr lang="ko-KR" altLang="en-US" sz="2400" dirty="0" smtClean="0"/>
                        <a:t>사회환원</a:t>
                      </a:r>
                      <a:endParaRPr lang="ko-KR" altLang="en-US" sz="2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840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아름다운 가게</a:t>
                      </a:r>
                      <a:r>
                        <a:rPr lang="en-US" altLang="ko-KR" sz="2400" dirty="0" smtClean="0"/>
                        <a:t>, </a:t>
                      </a:r>
                      <a:r>
                        <a:rPr lang="ko-KR" altLang="en-US" sz="2400" dirty="0" err="1" smtClean="0"/>
                        <a:t>한살림</a:t>
                      </a:r>
                      <a:r>
                        <a:rPr lang="ko-KR" altLang="en-US" sz="2400" dirty="0" smtClean="0"/>
                        <a:t> 등</a:t>
                      </a:r>
                      <a:endParaRPr lang="ko-KR" altLang="en-US" sz="2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사회적경제의</a:t>
            </a:r>
            <a:r>
              <a:rPr lang="ko-KR" altLang="en-US" dirty="0" smtClean="0"/>
              <a:t> 의의와 현황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0825" y="1125538"/>
            <a:ext cx="73052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ym typeface="Wingdings 2"/>
              </a:rPr>
              <a:t> 경제 활동 영역에 따른 한국의 </a:t>
            </a:r>
            <a:r>
              <a:rPr lang="ko-KR" altLang="en-US" sz="2800" dirty="0" err="1" smtClean="0">
                <a:sym typeface="Wingdings 2"/>
              </a:rPr>
              <a:t>사회적경제</a:t>
            </a:r>
            <a:r>
              <a:rPr lang="ko-KR" altLang="en-US" sz="2800" dirty="0" smtClean="0">
                <a:sym typeface="Wingdings 2"/>
              </a:rPr>
              <a:t> 부문</a:t>
            </a:r>
            <a:endParaRPr lang="ko-KR" altLang="en-US" sz="2800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467544" y="1945640"/>
          <a:ext cx="8280920" cy="400364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656184"/>
                <a:gridCol w="6624736"/>
              </a:tblGrid>
              <a:tr h="10009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b="1" dirty="0" smtClean="0"/>
                        <a:t>생산부문</a:t>
                      </a:r>
                      <a:endParaRPr lang="ko-KR" altLang="en-US" sz="2600" b="1" dirty="0"/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2200" b="0" dirty="0" err="1" smtClean="0"/>
                        <a:t>사회적기업</a:t>
                      </a:r>
                      <a:r>
                        <a:rPr lang="en-US" altLang="ko-KR" sz="2200" b="0" dirty="0" smtClean="0"/>
                        <a:t>, </a:t>
                      </a:r>
                      <a:r>
                        <a:rPr lang="ko-KR" altLang="en-US" sz="2200" b="0" dirty="0" smtClean="0"/>
                        <a:t>마을기업</a:t>
                      </a:r>
                      <a:r>
                        <a:rPr lang="en-US" altLang="ko-KR" sz="2200" b="0" dirty="0" smtClean="0"/>
                        <a:t>, </a:t>
                      </a:r>
                      <a:r>
                        <a:rPr lang="ko-KR" altLang="en-US" sz="2200" b="0" dirty="0" smtClean="0"/>
                        <a:t>자활기업</a:t>
                      </a:r>
                      <a:r>
                        <a:rPr lang="en-US" altLang="ko-KR" sz="2200" b="0" dirty="0" smtClean="0"/>
                        <a:t>, </a:t>
                      </a:r>
                      <a:r>
                        <a:rPr lang="ko-KR" altLang="en-US" sz="2200" b="0" dirty="0" err="1" smtClean="0"/>
                        <a:t>사회적협동조합</a:t>
                      </a:r>
                      <a:r>
                        <a:rPr lang="en-US" altLang="ko-KR" sz="2200" b="0" dirty="0" smtClean="0"/>
                        <a:t>, </a:t>
                      </a:r>
                      <a:r>
                        <a:rPr lang="ko-KR" altLang="en-US" sz="2200" b="0" dirty="0" smtClean="0"/>
                        <a:t>노동자협동조합 등</a:t>
                      </a:r>
                      <a:endParaRPr lang="ko-KR" altLang="en-US" sz="2200" b="0" dirty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  <a:tr h="10009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b="1" dirty="0" smtClean="0"/>
                        <a:t>소비부문</a:t>
                      </a:r>
                      <a:endParaRPr lang="ko-KR" altLang="en-US" sz="2600" b="1" dirty="0"/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2200" b="0" dirty="0" smtClean="0"/>
                        <a:t>생활협동조합</a:t>
                      </a:r>
                      <a:r>
                        <a:rPr lang="en-US" altLang="ko-KR" sz="2200" b="0" dirty="0" smtClean="0"/>
                        <a:t>, </a:t>
                      </a:r>
                      <a:r>
                        <a:rPr lang="ko-KR" altLang="en-US" sz="2200" b="0" dirty="0" smtClean="0"/>
                        <a:t>의료생활협동조합</a:t>
                      </a:r>
                      <a:r>
                        <a:rPr lang="en-US" altLang="ko-KR" sz="2200" b="0" dirty="0" smtClean="0"/>
                        <a:t>, </a:t>
                      </a:r>
                      <a:r>
                        <a:rPr lang="ko-KR" altLang="en-US" sz="2200" b="0" dirty="0" smtClean="0"/>
                        <a:t>공동육아협동조합 등</a:t>
                      </a:r>
                      <a:endParaRPr lang="ko-KR" altLang="en-US" sz="2200" b="0" dirty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  <a:tr h="10009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b="1" dirty="0" smtClean="0"/>
                        <a:t>교환부문</a:t>
                      </a:r>
                      <a:endParaRPr lang="ko-KR" altLang="en-US" sz="2600" b="1" dirty="0"/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2200" b="0" dirty="0" smtClean="0"/>
                        <a:t>지역화폐</a:t>
                      </a:r>
                      <a:r>
                        <a:rPr lang="en-US" altLang="ko-KR" sz="2200" b="0" dirty="0" smtClean="0"/>
                        <a:t>, </a:t>
                      </a:r>
                      <a:r>
                        <a:rPr lang="ko-KR" altLang="en-US" sz="2200" b="0" dirty="0" err="1" smtClean="0"/>
                        <a:t>아나바다</a:t>
                      </a:r>
                      <a:r>
                        <a:rPr lang="ko-KR" altLang="en-US" sz="2200" b="0" dirty="0" smtClean="0"/>
                        <a:t> 운동 단체 등</a:t>
                      </a:r>
                      <a:endParaRPr lang="ko-KR" altLang="en-US" sz="2200" b="0" dirty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  <a:tr h="10009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b="1" dirty="0" smtClean="0"/>
                        <a:t>분배부문</a:t>
                      </a:r>
                      <a:endParaRPr lang="ko-KR" altLang="en-US" sz="2600" b="1" dirty="0"/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2200" b="0" dirty="0" smtClean="0"/>
                        <a:t>자선모금단체</a:t>
                      </a:r>
                      <a:r>
                        <a:rPr lang="en-US" altLang="ko-KR" sz="2200" b="0" dirty="0" smtClean="0"/>
                        <a:t>, </a:t>
                      </a:r>
                      <a:r>
                        <a:rPr lang="ko-KR" altLang="en-US" sz="2200" b="0" dirty="0" smtClean="0"/>
                        <a:t>재단</a:t>
                      </a:r>
                      <a:r>
                        <a:rPr lang="en-US" altLang="ko-KR" sz="2200" b="0" dirty="0" smtClean="0"/>
                        <a:t>, </a:t>
                      </a:r>
                      <a:r>
                        <a:rPr lang="ko-KR" altLang="en-US" sz="2200" b="0" dirty="0" err="1" smtClean="0"/>
                        <a:t>마이크로크레디트</a:t>
                      </a:r>
                      <a:r>
                        <a:rPr lang="ko-KR" altLang="en-US" sz="2200" b="0" dirty="0" smtClean="0"/>
                        <a:t> 기관 등</a:t>
                      </a:r>
                      <a:endParaRPr lang="ko-KR" altLang="en-US" sz="2200" b="0" dirty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한국의 </a:t>
            </a:r>
            <a:r>
              <a:rPr lang="ko-KR" altLang="en-US" dirty="0" err="1" smtClean="0"/>
              <a:t>사회적경제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0825" y="1125538"/>
            <a:ext cx="46955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ym typeface="Wingdings 2"/>
              </a:rPr>
              <a:t> 한국 </a:t>
            </a:r>
            <a:r>
              <a:rPr lang="ko-KR" altLang="en-US" sz="2800" dirty="0" err="1" smtClean="0">
                <a:sym typeface="Wingdings 2"/>
              </a:rPr>
              <a:t>사회적경제</a:t>
            </a:r>
            <a:r>
              <a:rPr lang="ko-KR" altLang="en-US" sz="2800" dirty="0" smtClean="0">
                <a:sym typeface="Wingdings 2"/>
              </a:rPr>
              <a:t> 조직의 현황</a:t>
            </a:r>
            <a:endParaRPr lang="ko-KR" altLang="en-US" sz="2800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683568" y="1787232"/>
          <a:ext cx="7992888" cy="45287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104"/>
                <a:gridCol w="2016224"/>
                <a:gridCol w="1044116"/>
                <a:gridCol w="1332148"/>
                <a:gridCol w="1332148"/>
                <a:gridCol w="1332148"/>
              </a:tblGrid>
              <a:tr h="398007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/>
                        <a:t>구분</a:t>
                      </a:r>
                      <a:endParaRPr lang="ko-KR" altLang="en-US" sz="1500" dirty="0"/>
                    </a:p>
                  </a:txBody>
                  <a:tcPr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/>
                        <a:t>조직 수</a:t>
                      </a:r>
                      <a:r>
                        <a:rPr lang="en-US" altLang="ko-KR" sz="1500" dirty="0" smtClean="0"/>
                        <a:t>(</a:t>
                      </a:r>
                      <a:r>
                        <a:rPr lang="ko-KR" altLang="en-US" sz="1500" dirty="0" smtClean="0"/>
                        <a:t>개</a:t>
                      </a:r>
                      <a:r>
                        <a:rPr lang="en-US" altLang="ko-KR" sz="1500" dirty="0" smtClean="0"/>
                        <a:t>)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/>
                        <a:t>조합원</a:t>
                      </a:r>
                      <a:r>
                        <a:rPr lang="en-US" altLang="ko-KR" sz="1500" dirty="0" smtClean="0"/>
                        <a:t>(</a:t>
                      </a:r>
                      <a:r>
                        <a:rPr lang="ko-KR" altLang="en-US" sz="1500" dirty="0" smtClean="0"/>
                        <a:t>명</a:t>
                      </a:r>
                      <a:r>
                        <a:rPr lang="en-US" altLang="ko-KR" sz="1500" dirty="0" smtClean="0"/>
                        <a:t>)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/>
                        <a:t>유급근로자</a:t>
                      </a:r>
                      <a:r>
                        <a:rPr lang="en-US" altLang="ko-KR" sz="1500" dirty="0" smtClean="0"/>
                        <a:t>(</a:t>
                      </a:r>
                      <a:r>
                        <a:rPr lang="ko-KR" altLang="en-US" sz="1500" dirty="0" smtClean="0"/>
                        <a:t>명</a:t>
                      </a:r>
                      <a:r>
                        <a:rPr lang="en-US" altLang="ko-KR" sz="1500" dirty="0" smtClean="0"/>
                        <a:t>)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/>
                        <a:t>수입 규모</a:t>
                      </a:r>
                      <a:r>
                        <a:rPr lang="en-US" altLang="ko-KR" sz="1500" dirty="0" smtClean="0"/>
                        <a:t>(</a:t>
                      </a:r>
                      <a:r>
                        <a:rPr lang="ko-KR" altLang="en-US" sz="1500" dirty="0" err="1" smtClean="0"/>
                        <a:t>억원</a:t>
                      </a:r>
                      <a:r>
                        <a:rPr lang="en-US" altLang="ko-KR" sz="1500" dirty="0" smtClean="0"/>
                        <a:t>)</a:t>
                      </a:r>
                      <a:endParaRPr lang="ko-KR" altLang="en-US" sz="1500" dirty="0"/>
                    </a:p>
                  </a:txBody>
                  <a:tcPr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98007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/>
                        <a:t>사회적</a:t>
                      </a:r>
                      <a:endParaRPr lang="en-US" altLang="ko-KR" sz="1500" dirty="0" smtClean="0"/>
                    </a:p>
                    <a:p>
                      <a:pPr algn="ctr" latinLnBrk="1"/>
                      <a:r>
                        <a:rPr lang="ko-KR" altLang="en-US" sz="1500" dirty="0" smtClean="0"/>
                        <a:t>기업부문</a:t>
                      </a:r>
                      <a:endParaRPr lang="ko-KR" altLang="en-US" sz="1500" dirty="0"/>
                    </a:p>
                  </a:txBody>
                  <a:tcPr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500" dirty="0" smtClean="0"/>
                        <a:t>인증</a:t>
                      </a:r>
                      <a:r>
                        <a:rPr lang="ko-KR" altLang="en-US" sz="1500" baseline="0" dirty="0" smtClean="0"/>
                        <a:t> </a:t>
                      </a:r>
                      <a:r>
                        <a:rPr lang="ko-KR" altLang="en-US" sz="1500" baseline="0" dirty="0" err="1" smtClean="0"/>
                        <a:t>사회적기업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680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-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16,319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6.345</a:t>
                      </a:r>
                      <a:endParaRPr lang="ko-KR" altLang="en-US" sz="1500" dirty="0"/>
                    </a:p>
                  </a:txBody>
                  <a:tcPr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98007">
                <a:tc vMerge="1"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500" dirty="0" smtClean="0"/>
                        <a:t>예비 </a:t>
                      </a:r>
                      <a:r>
                        <a:rPr lang="ko-KR" altLang="en-US" sz="1500" dirty="0" err="1" smtClean="0"/>
                        <a:t>사회적기업</a:t>
                      </a:r>
                      <a:endParaRPr lang="ko-KR" alt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1,552</a:t>
                      </a:r>
                      <a:endParaRPr lang="ko-KR" alt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-</a:t>
                      </a:r>
                      <a:endParaRPr lang="ko-KR" alt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/>
                        <a:t>●</a:t>
                      </a:r>
                      <a:endParaRPr lang="ko-KR" alt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/>
                        <a:t>●</a:t>
                      </a:r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  <a:tr h="398007">
                <a:tc vMerge="1"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500" dirty="0" smtClean="0"/>
                        <a:t>자활기업</a:t>
                      </a:r>
                      <a:endParaRPr lang="ko-KR" alt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2,752</a:t>
                      </a:r>
                      <a:endParaRPr lang="ko-KR" alt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-</a:t>
                      </a:r>
                      <a:endParaRPr lang="ko-KR" alt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44,898</a:t>
                      </a:r>
                      <a:endParaRPr lang="ko-KR" alt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smtClean="0"/>
                        <a:t>●</a:t>
                      </a:r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  <a:tr h="398007">
                <a:tc vMerge="1"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500" dirty="0" smtClean="0"/>
                        <a:t>마을기업</a:t>
                      </a:r>
                      <a:endParaRPr lang="ko-KR" altLang="en-US" sz="1500" dirty="0"/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550</a:t>
                      </a:r>
                      <a:endParaRPr lang="ko-KR" altLang="en-US" sz="1500" dirty="0"/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-</a:t>
                      </a:r>
                      <a:endParaRPr lang="ko-KR" altLang="en-US" sz="1500" dirty="0"/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3,145</a:t>
                      </a:r>
                      <a:endParaRPr lang="ko-KR" altLang="en-US" sz="1500" dirty="0"/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500" dirty="0"/>
                    </a:p>
                  </a:txBody>
                  <a:tcPr anchor="ctr">
                    <a:lnR w="12700" cmpd="sng">
                      <a:noFill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007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500" dirty="0" smtClean="0"/>
                        <a:t>소계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5,535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-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64,362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6,541</a:t>
                      </a:r>
                      <a:endParaRPr lang="ko-KR" altLang="en-US" sz="1500" dirty="0"/>
                    </a:p>
                  </a:txBody>
                  <a:tcPr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007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/>
                        <a:t>사회적 </a:t>
                      </a:r>
                      <a:endParaRPr lang="en-US" altLang="ko-KR" sz="1500" dirty="0" smtClean="0"/>
                    </a:p>
                    <a:p>
                      <a:pPr algn="ctr" latinLnBrk="1"/>
                      <a:r>
                        <a:rPr lang="ko-KR" altLang="en-US" sz="1500" dirty="0" smtClean="0"/>
                        <a:t>목적의 </a:t>
                      </a:r>
                      <a:endParaRPr lang="en-US" altLang="ko-KR" sz="1500" dirty="0" smtClean="0"/>
                    </a:p>
                    <a:p>
                      <a:pPr algn="ctr" latinLnBrk="1"/>
                      <a:r>
                        <a:rPr lang="ko-KR" altLang="en-US" sz="1500" dirty="0" smtClean="0"/>
                        <a:t>협동조합 부문</a:t>
                      </a:r>
                      <a:endParaRPr lang="ko-KR" altLang="en-US" sz="1500" dirty="0"/>
                    </a:p>
                  </a:txBody>
                  <a:tcPr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500" dirty="0" smtClean="0"/>
                        <a:t>생활협동조합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115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412,477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2,534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5,284</a:t>
                      </a:r>
                      <a:endParaRPr lang="ko-KR" altLang="en-US" sz="1500" dirty="0"/>
                    </a:p>
                  </a:txBody>
                  <a:tcPr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98007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500" dirty="0" smtClean="0"/>
                        <a:t>의료생활협동조합</a:t>
                      </a:r>
                      <a:endParaRPr lang="ko-KR" alt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13</a:t>
                      </a:r>
                      <a:endParaRPr lang="ko-KR" alt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19,320</a:t>
                      </a:r>
                      <a:endParaRPr lang="ko-KR" alt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467</a:t>
                      </a:r>
                      <a:endParaRPr lang="ko-KR" alt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114</a:t>
                      </a:r>
                      <a:endParaRPr lang="ko-KR" altLang="en-US" sz="1500" dirty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  <a:tr h="398007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500" dirty="0" smtClean="0"/>
                        <a:t>공동육아협동조합</a:t>
                      </a:r>
                      <a:endParaRPr lang="ko-KR" altLang="en-US" sz="1500" dirty="0"/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71</a:t>
                      </a:r>
                      <a:endParaRPr lang="ko-KR" altLang="en-US" sz="1500" dirty="0"/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1,873</a:t>
                      </a:r>
                      <a:endParaRPr lang="ko-KR" altLang="en-US" sz="1500" dirty="0"/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375</a:t>
                      </a:r>
                      <a:endParaRPr lang="ko-KR" altLang="en-US" sz="1500" dirty="0"/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1,487</a:t>
                      </a:r>
                      <a:endParaRPr lang="ko-KR" altLang="en-US" sz="1500" dirty="0"/>
                    </a:p>
                  </a:txBody>
                  <a:tcPr anchor="ctr">
                    <a:lnR w="12700" cmpd="sng">
                      <a:noFill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007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500" dirty="0" smtClean="0"/>
                        <a:t>소계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199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433,670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3,376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6,885</a:t>
                      </a:r>
                      <a:endParaRPr lang="ko-KR" altLang="en-US" sz="1500" dirty="0"/>
                    </a:p>
                  </a:txBody>
                  <a:tcPr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00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/>
                        <a:t>사회적</a:t>
                      </a:r>
                      <a:endParaRPr lang="en-US" altLang="ko-KR" sz="1500" dirty="0" smtClean="0"/>
                    </a:p>
                    <a:p>
                      <a:pPr algn="ctr" latinLnBrk="1"/>
                      <a:r>
                        <a:rPr lang="ko-KR" altLang="en-US" sz="1500" dirty="0" smtClean="0"/>
                        <a:t>경제부문</a:t>
                      </a:r>
                      <a:endParaRPr lang="ko-KR" altLang="en-US" sz="1500" dirty="0"/>
                    </a:p>
                  </a:txBody>
                  <a:tcPr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500" dirty="0" smtClean="0"/>
                        <a:t>총계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5,733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433,670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67,738</a:t>
                      </a:r>
                      <a:endParaRPr lang="ko-KR" altLang="en-US" sz="1500" dirty="0"/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/>
                        <a:t>13,426</a:t>
                      </a:r>
                      <a:endParaRPr lang="ko-KR" altLang="en-US" sz="1500" dirty="0"/>
                    </a:p>
                  </a:txBody>
                  <a:tcPr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/>
              <a:t>최종 </a:t>
            </a:r>
            <a:r>
              <a:rPr lang="en-US" altLang="ko-KR" dirty="0"/>
              <a:t>Mission </a:t>
            </a:r>
            <a:r>
              <a:rPr lang="ko-KR" altLang="en-US" dirty="0"/>
              <a:t>수행을 위한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/>
              <a:t>Action Plan </a:t>
            </a:r>
            <a:r>
              <a:rPr lang="ko-KR" altLang="en-US" dirty="0"/>
              <a:t>수립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Week 1. Action Plan </a:t>
            </a:r>
            <a:r>
              <a:rPr lang="ko-KR" altLang="en-US" dirty="0" smtClean="0"/>
              <a:t>수립 활동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3" name="오각형 22"/>
          <p:cNvSpPr/>
          <p:nvPr/>
        </p:nvSpPr>
        <p:spPr>
          <a:xfrm>
            <a:off x="251520" y="1484784"/>
            <a:ext cx="1764000" cy="864000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 w="76200">
            <a:solidFill>
              <a:schemeClr val="accent2">
                <a:lumMod val="75000"/>
              </a:schemeClr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지원사업 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의제설정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1691680" y="1484784"/>
            <a:ext cx="7344816" cy="864000"/>
            <a:chOff x="1691680" y="1484784"/>
            <a:chExt cx="7344816" cy="864000"/>
          </a:xfrm>
        </p:grpSpPr>
        <p:sp>
          <p:nvSpPr>
            <p:cNvPr id="24" name="갈매기형 수장 23"/>
            <p:cNvSpPr/>
            <p:nvPr/>
          </p:nvSpPr>
          <p:spPr>
            <a:xfrm>
              <a:off x="1691680" y="1484784"/>
              <a:ext cx="2052000" cy="864000"/>
            </a:xfrm>
            <a:prstGeom prst="chevron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 smtClean="0">
                  <a:solidFill>
                    <a:schemeClr val="bg1"/>
                  </a:solidFill>
                </a:rPr>
                <a:t>국내외 유사사례 연구</a:t>
              </a:r>
              <a:endParaRPr lang="ko-KR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5" name="갈매기형 수장 24"/>
            <p:cNvSpPr/>
            <p:nvPr/>
          </p:nvSpPr>
          <p:spPr>
            <a:xfrm>
              <a:off x="3448148" y="1484784"/>
              <a:ext cx="2052000" cy="864000"/>
            </a:xfrm>
            <a:prstGeom prst="chevron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 smtClean="0">
                  <a:solidFill>
                    <a:schemeClr val="bg1"/>
                  </a:solidFill>
                </a:rPr>
                <a:t>지원사업 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ko-KR" altLang="en-US" sz="1600" dirty="0" smtClean="0">
                  <a:solidFill>
                    <a:schemeClr val="bg1"/>
                  </a:solidFill>
                </a:rPr>
                <a:t>기획서 작성</a:t>
              </a:r>
              <a:endParaRPr lang="ko-KR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6" name="갈매기형 수장 25"/>
            <p:cNvSpPr/>
            <p:nvPr/>
          </p:nvSpPr>
          <p:spPr>
            <a:xfrm>
              <a:off x="5216322" y="1484784"/>
              <a:ext cx="2052000" cy="864000"/>
            </a:xfrm>
            <a:prstGeom prst="chevron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 smtClean="0">
                  <a:solidFill>
                    <a:schemeClr val="bg1"/>
                  </a:solidFill>
                </a:rPr>
                <a:t>최종보고서 작성</a:t>
              </a:r>
              <a:endParaRPr lang="ko-KR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7" name="갈매기형 수장 26"/>
            <p:cNvSpPr/>
            <p:nvPr/>
          </p:nvSpPr>
          <p:spPr>
            <a:xfrm>
              <a:off x="6984496" y="1484784"/>
              <a:ext cx="2052000" cy="864000"/>
            </a:xfrm>
            <a:prstGeom prst="chevron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 smtClean="0">
                  <a:solidFill>
                    <a:schemeClr val="bg1"/>
                  </a:solidFill>
                </a:rPr>
                <a:t>최종보고서 </a:t>
              </a:r>
              <a:endParaRPr lang="en-US" altLang="ko-KR" sz="16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ko-KR" altLang="en-US" sz="1600" dirty="0" smtClean="0">
                  <a:solidFill>
                    <a:schemeClr val="bg1"/>
                  </a:solidFill>
                </a:rPr>
                <a:t>발표</a:t>
              </a:r>
              <a:endParaRPr lang="ko-KR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직사각형 5"/>
          <p:cNvSpPr/>
          <p:nvPr/>
        </p:nvSpPr>
        <p:spPr>
          <a:xfrm>
            <a:off x="611560" y="2852936"/>
            <a:ext cx="7920880" cy="324036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824260" y="2924944"/>
            <a:ext cx="20313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1</a:t>
            </a:r>
            <a:r>
              <a:rPr lang="ko-KR" altLang="en-US" sz="1400" b="1" dirty="0" smtClean="0"/>
              <a:t>단계</a:t>
            </a:r>
            <a:r>
              <a:rPr lang="en-US" altLang="ko-KR" sz="1400" b="1" dirty="0" smtClean="0"/>
              <a:t>: </a:t>
            </a:r>
            <a:r>
              <a:rPr lang="ko-KR" altLang="en-US" sz="1400" b="1" dirty="0" smtClean="0"/>
              <a:t>지원사업 의제설정</a:t>
            </a:r>
            <a:endParaRPr lang="ko-KR" altLang="en-US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336015" y="3429000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작성자</a:t>
            </a:r>
            <a:r>
              <a:rPr lang="en-US" altLang="ko-KR" sz="1400" b="1" dirty="0" smtClean="0"/>
              <a:t>:</a:t>
            </a:r>
          </a:p>
          <a:p>
            <a:r>
              <a:rPr lang="ko-KR" altLang="en-US" sz="1400" b="1" dirty="0" smtClean="0"/>
              <a:t>소속지역</a:t>
            </a:r>
            <a:r>
              <a:rPr lang="en-US" altLang="ko-KR" sz="1400" b="1" dirty="0" smtClean="0"/>
              <a:t>:</a:t>
            </a:r>
            <a:endParaRPr lang="ko-KR" altLang="en-US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48528" y="4165339"/>
            <a:ext cx="8755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아이디어</a:t>
            </a:r>
            <a:r>
              <a:rPr lang="en-US" altLang="ko-KR" sz="1400" b="1" dirty="0" smtClean="0"/>
              <a:t>:</a:t>
            </a:r>
            <a:endParaRPr lang="ko-KR" altLang="en-US" sz="1400" b="1" dirty="0"/>
          </a:p>
        </p:txBody>
      </p:sp>
      <p:sp>
        <p:nvSpPr>
          <p:cNvPr id="8" name="모서리가 둥근 직사각형 7"/>
          <p:cNvSpPr/>
          <p:nvPr/>
        </p:nvSpPr>
        <p:spPr>
          <a:xfrm rot="867957">
            <a:off x="6816322" y="3026113"/>
            <a:ext cx="1701548" cy="409545"/>
          </a:xfrm>
          <a:prstGeom prst="roundRect">
            <a:avLst>
              <a:gd name="adj" fmla="val 5000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Sample</a:t>
            </a:r>
            <a:endParaRPr lang="ko-KR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250825" y="1484784"/>
            <a:ext cx="8642350" cy="4824536"/>
          </a:xfrm>
          <a:prstGeom prst="rect">
            <a:avLst/>
          </a:prstGeom>
          <a:solidFill>
            <a:schemeClr val="bg1"/>
          </a:solidFill>
          <a:ln w="3175">
            <a:solidFill>
              <a:srgbClr val="D8929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 descr="포스트잇_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7625" y="3717826"/>
            <a:ext cx="3095550" cy="309555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나를 소개해주세요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>
          <a:xfrm>
            <a:off x="7608274" y="-16968"/>
            <a:ext cx="1303562" cy="307777"/>
          </a:xfrm>
        </p:spPr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도입</a:t>
            </a:r>
            <a:r>
              <a:rPr lang="en-US" altLang="ko-KR" dirty="0" smtClean="0"/>
              <a:t>]</a:t>
            </a:r>
            <a:r>
              <a:rPr lang="ko-KR" altLang="en-US" dirty="0" smtClean="0"/>
              <a:t>동기부여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66850" y="1711255"/>
            <a:ext cx="8281614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 latinLnBrk="0"/>
            <a:r>
              <a:rPr lang="en-US" altLang="ko-KR" sz="2400" dirty="0" smtClean="0"/>
              <a:t>1. </a:t>
            </a:r>
            <a:r>
              <a:rPr lang="ko-KR" altLang="en-US" sz="2400" dirty="0" smtClean="0"/>
              <a:t>나를 소개할 수 있는 특별한 사건이나 재능</a:t>
            </a:r>
            <a:r>
              <a:rPr lang="en-US" altLang="ko-KR" sz="2400" dirty="0" smtClean="0"/>
              <a:t>, </a:t>
            </a:r>
            <a:r>
              <a:rPr lang="ko-KR" altLang="en-US" sz="2400" dirty="0" smtClean="0"/>
              <a:t>특성들을 </a:t>
            </a:r>
            <a:r>
              <a:rPr lang="en-US" altLang="ko-KR" sz="2400" dirty="0" smtClean="0"/>
              <a:t>10</a:t>
            </a:r>
            <a:r>
              <a:rPr lang="ko-KR" altLang="en-US" sz="2400" dirty="0" smtClean="0"/>
              <a:t>개씩 포스트 </a:t>
            </a:r>
            <a:r>
              <a:rPr lang="ko-KR" altLang="en-US" sz="2400" dirty="0" err="1" smtClean="0"/>
              <a:t>잇에</a:t>
            </a:r>
            <a:r>
              <a:rPr lang="ko-KR" altLang="en-US" sz="2400" dirty="0" smtClean="0"/>
              <a:t> 작성합니다</a:t>
            </a:r>
            <a:r>
              <a:rPr lang="en-US" altLang="ko-KR" sz="2400" dirty="0" smtClean="0"/>
              <a:t>.</a:t>
            </a:r>
          </a:p>
          <a:p>
            <a:pPr indent="273050" latinLnBrk="0"/>
            <a:r>
              <a:rPr lang="ko-KR" altLang="en-US" dirty="0" smtClean="0"/>
              <a:t>예</a:t>
            </a:r>
            <a:r>
              <a:rPr lang="en-US" altLang="ko-KR" dirty="0" smtClean="0"/>
              <a:t>) </a:t>
            </a:r>
            <a:r>
              <a:rPr lang="ko-KR" altLang="en-US" dirty="0" smtClean="0"/>
              <a:t>창의적인</a:t>
            </a:r>
            <a:r>
              <a:rPr lang="en-US" altLang="ko-KR" dirty="0" smtClean="0"/>
              <a:t>, </a:t>
            </a:r>
            <a:r>
              <a:rPr lang="ko-KR" altLang="en-US" dirty="0" smtClean="0"/>
              <a:t>아이디어 맨</a:t>
            </a:r>
            <a:r>
              <a:rPr lang="en-US" altLang="ko-KR" dirty="0" smtClean="0"/>
              <a:t>, </a:t>
            </a:r>
            <a:r>
              <a:rPr lang="ko-KR" altLang="en-US" dirty="0" smtClean="0"/>
              <a:t>겸손한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성실 그 자체</a:t>
            </a:r>
            <a:r>
              <a:rPr lang="en-US" altLang="ko-KR" dirty="0" smtClean="0"/>
              <a:t>, 7</a:t>
            </a:r>
            <a:r>
              <a:rPr lang="ko-KR" altLang="en-US" dirty="0" smtClean="0"/>
              <a:t>전 </a:t>
            </a:r>
            <a:r>
              <a:rPr lang="en-US" altLang="ko-KR" dirty="0" smtClean="0"/>
              <a:t>8</a:t>
            </a:r>
            <a:r>
              <a:rPr lang="ko-KR" altLang="en-US" dirty="0" smtClean="0"/>
              <a:t>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팔방미인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작은 거인 등</a:t>
            </a:r>
            <a:endParaRPr lang="en-US" altLang="ko-KR" dirty="0" smtClean="0"/>
          </a:p>
          <a:p>
            <a:pPr latinLnBrk="0"/>
            <a:endParaRPr lang="en-US" altLang="ko-KR" sz="2000" dirty="0" smtClean="0"/>
          </a:p>
          <a:p>
            <a:pPr latinLnBrk="0"/>
            <a:r>
              <a:rPr lang="en-US" altLang="ko-KR" sz="2400" dirty="0" smtClean="0"/>
              <a:t>2. </a:t>
            </a:r>
            <a:r>
              <a:rPr lang="ko-KR" altLang="en-US" sz="2400" dirty="0" smtClean="0"/>
              <a:t>작성한 </a:t>
            </a:r>
            <a:r>
              <a:rPr lang="en-US" altLang="ko-KR" sz="2400" dirty="0" smtClean="0"/>
              <a:t>10</a:t>
            </a:r>
            <a:r>
              <a:rPr lang="ko-KR" altLang="en-US" sz="2400" dirty="0" smtClean="0"/>
              <a:t>개의 포스트 </a:t>
            </a:r>
            <a:r>
              <a:rPr lang="ko-KR" altLang="en-US" sz="2400" dirty="0" err="1" smtClean="0"/>
              <a:t>잇을</a:t>
            </a:r>
            <a:r>
              <a:rPr lang="ko-KR" altLang="en-US" sz="2400" dirty="0" smtClean="0"/>
              <a:t> 제출합니다</a:t>
            </a:r>
            <a:r>
              <a:rPr lang="en-US" altLang="ko-KR" sz="2400" dirty="0" smtClean="0"/>
              <a:t>.</a:t>
            </a:r>
          </a:p>
          <a:p>
            <a:pPr latinLnBrk="0"/>
            <a:endParaRPr lang="en-US" altLang="ko-KR" sz="2000" dirty="0" smtClean="0"/>
          </a:p>
          <a:p>
            <a:pPr latinLnBrk="0"/>
            <a:r>
              <a:rPr lang="en-US" altLang="ko-KR" sz="2400" dirty="0" smtClean="0"/>
              <a:t>3. </a:t>
            </a:r>
            <a:r>
              <a:rPr lang="ko-KR" altLang="en-US" sz="2400" dirty="0" smtClean="0"/>
              <a:t>벽면에 붙은 </a:t>
            </a:r>
            <a:r>
              <a:rPr lang="ko-KR" altLang="en-US" sz="2400" dirty="0" err="1" smtClean="0"/>
              <a:t>포스트잇을</a:t>
            </a:r>
            <a:r>
              <a:rPr lang="ko-KR" altLang="en-US" sz="2400" dirty="0" smtClean="0"/>
              <a:t> 보며 </a:t>
            </a:r>
            <a:r>
              <a:rPr lang="ko-KR" altLang="en-US" sz="2400" dirty="0" err="1" smtClean="0"/>
              <a:t>포스트잇</a:t>
            </a:r>
            <a:r>
              <a:rPr lang="ko-KR" altLang="en-US" sz="2400" dirty="0" smtClean="0"/>
              <a:t> 쇼핑을 합니다</a:t>
            </a:r>
            <a:r>
              <a:rPr lang="en-US" altLang="ko-KR" sz="2400" dirty="0" smtClean="0"/>
              <a:t>.</a:t>
            </a:r>
          </a:p>
          <a:p>
            <a:pPr latinLnBrk="0"/>
            <a:endParaRPr lang="en-US" altLang="ko-KR" sz="2000" dirty="0" smtClean="0"/>
          </a:p>
          <a:p>
            <a:pPr latinLnBrk="0"/>
            <a:r>
              <a:rPr lang="en-US" altLang="ko-KR" sz="2400" dirty="0" smtClean="0"/>
              <a:t>4. </a:t>
            </a:r>
            <a:r>
              <a:rPr lang="ko-KR" altLang="en-US" sz="2400" dirty="0" smtClean="0"/>
              <a:t>선택하고 싶은 한 장의 포스트 </a:t>
            </a:r>
            <a:r>
              <a:rPr lang="ko-KR" altLang="en-US" sz="2400" dirty="0" err="1" smtClean="0"/>
              <a:t>잇을</a:t>
            </a:r>
            <a:r>
              <a:rPr lang="ko-KR" altLang="en-US" sz="2400" dirty="0" smtClean="0"/>
              <a:t> 선택한 후 </a:t>
            </a:r>
            <a:endParaRPr lang="en-US" altLang="ko-KR" sz="2400" dirty="0" smtClean="0"/>
          </a:p>
          <a:p>
            <a:pPr marL="273050" latinLnBrk="0"/>
            <a:r>
              <a:rPr lang="ko-KR" altLang="en-US" sz="2400" dirty="0" smtClean="0"/>
              <a:t>한 사람씩 왜 그 포스트 </a:t>
            </a:r>
            <a:r>
              <a:rPr lang="ko-KR" altLang="en-US" sz="2400" dirty="0" err="1" smtClean="0"/>
              <a:t>잇을</a:t>
            </a:r>
            <a:r>
              <a:rPr lang="ko-KR" altLang="en-US" sz="2400" dirty="0" smtClean="0"/>
              <a:t> 선택했는지 이유와</a:t>
            </a:r>
            <a:endParaRPr lang="en-US" altLang="ko-KR" sz="2400" dirty="0" smtClean="0"/>
          </a:p>
          <a:p>
            <a:pPr marL="273050" latinLnBrk="0"/>
            <a:r>
              <a:rPr lang="ko-KR" altLang="en-US" sz="2400" dirty="0" smtClean="0"/>
              <a:t>자신의 이야기를 하도록 합니다</a:t>
            </a:r>
            <a:r>
              <a:rPr lang="en-US" altLang="ko-KR" sz="2400" dirty="0" smtClean="0"/>
              <a:t>.</a:t>
            </a:r>
            <a:endParaRPr lang="ko-KR" altLang="en-US" sz="2400" dirty="0"/>
          </a:p>
        </p:txBody>
      </p:sp>
      <p:pic>
        <p:nvPicPr>
          <p:cNvPr id="10" name="Claude Bolling - Cross Over US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252520" y="9986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223918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4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생각해보기</a:t>
            </a:r>
            <a:r>
              <a:rPr lang="en-US" altLang="ko-KR" dirty="0" smtClean="0"/>
              <a:t>] </a:t>
            </a:r>
            <a:r>
              <a:rPr lang="ko-KR" altLang="en-US" dirty="0" smtClean="0"/>
              <a:t>어느 </a:t>
            </a:r>
            <a:r>
              <a:rPr lang="ko-KR" altLang="en-US" dirty="0" err="1" smtClean="0"/>
              <a:t>사회적기업가가</a:t>
            </a:r>
            <a:r>
              <a:rPr lang="ko-KR" altLang="en-US" dirty="0" smtClean="0"/>
              <a:t> 꾸는 꿈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247964" y="6492875"/>
            <a:ext cx="648072" cy="365125"/>
          </a:xfrm>
        </p:spPr>
        <p:txBody>
          <a:bodyPr/>
          <a:lstStyle/>
          <a:p>
            <a:fld id="{7EF2B13C-EE0B-44DC-85D1-2864BFF8F9B8}" type="slidenum">
              <a:rPr lang="ko-KR" altLang="en-US" smtClean="0">
                <a:solidFill>
                  <a:schemeClr val="tx1"/>
                </a:solidFill>
              </a:rPr>
              <a:pPr/>
              <a:t>30</a:t>
            </a:fld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340768"/>
            <a:ext cx="8798986" cy="2443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직사각형 13"/>
          <p:cNvSpPr/>
          <p:nvPr/>
        </p:nvSpPr>
        <p:spPr>
          <a:xfrm>
            <a:off x="467543" y="1700808"/>
            <a:ext cx="84256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spcAft>
                <a:spcPts val="600"/>
              </a:spcAft>
            </a:pPr>
            <a:r>
              <a:rPr lang="ko-KR" altLang="en-US" sz="1600" b="1" dirty="0" err="1" smtClean="0"/>
              <a:t>이형출이라는</a:t>
            </a:r>
            <a:r>
              <a:rPr lang="ko-KR" altLang="en-US" sz="1600" b="1" dirty="0" smtClean="0"/>
              <a:t> </a:t>
            </a:r>
            <a:r>
              <a:rPr lang="ko-KR" altLang="en-US" sz="1600" b="1" dirty="0" err="1" smtClean="0"/>
              <a:t>사회적기업가는</a:t>
            </a:r>
            <a:r>
              <a:rPr lang="ko-KR" altLang="en-US" sz="1600" b="1" dirty="0" smtClean="0"/>
              <a:t> </a:t>
            </a:r>
            <a:r>
              <a:rPr lang="ko-KR" altLang="en-US" sz="1600" b="1" dirty="0" err="1" smtClean="0"/>
              <a:t>사회적기업을</a:t>
            </a:r>
            <a:r>
              <a:rPr lang="ko-KR" altLang="en-US" sz="1600" b="1" dirty="0" smtClean="0"/>
              <a:t> 통해 이루고 싶은 꿈이 있다</a:t>
            </a:r>
            <a:r>
              <a:rPr lang="en-US" altLang="ko-KR" sz="1600" b="1" dirty="0" smtClean="0"/>
              <a:t>. 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467543" y="2132856"/>
            <a:ext cx="79208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spcAft>
                <a:spcPts val="600"/>
              </a:spcAft>
            </a:pPr>
            <a:r>
              <a:rPr lang="ko-KR" altLang="en-US" sz="1600" b="1" dirty="0" smtClean="0"/>
              <a:t>그는 경기 남양주의 ‘에코그린’이라는 재활용 </a:t>
            </a:r>
            <a:r>
              <a:rPr lang="ko-KR" altLang="en-US" sz="1600" b="1" dirty="0" err="1" smtClean="0"/>
              <a:t>사회적기업의</a:t>
            </a:r>
            <a:r>
              <a:rPr lang="ko-KR" altLang="en-US" sz="1600" b="1" dirty="0" smtClean="0"/>
              <a:t> 상무이사를 맡고 있고</a:t>
            </a:r>
            <a:r>
              <a:rPr lang="en-US" altLang="ko-KR" sz="1600" b="1" dirty="0" smtClean="0"/>
              <a:t>, </a:t>
            </a:r>
            <a:r>
              <a:rPr lang="ko-KR" altLang="en-US" sz="1600" b="1" dirty="0" smtClean="0"/>
              <a:t>냉동 먹거리 식품을 제조하는 ‘</a:t>
            </a:r>
            <a:r>
              <a:rPr lang="ko-KR" altLang="en-US" sz="1600" b="1" dirty="0" err="1" smtClean="0"/>
              <a:t>맛들식품</a:t>
            </a:r>
            <a:r>
              <a:rPr lang="ko-KR" altLang="en-US" sz="1600" b="1" dirty="0" smtClean="0"/>
              <a:t>’의 대표이사직을 수행하고 있다</a:t>
            </a:r>
            <a:r>
              <a:rPr lang="en-US" altLang="ko-KR" sz="1600" b="1" dirty="0" smtClean="0"/>
              <a:t>. 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467543" y="2708920"/>
            <a:ext cx="84256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spcAft>
                <a:spcPts val="600"/>
              </a:spcAft>
            </a:pPr>
            <a:r>
              <a:rPr lang="ko-KR" altLang="en-US" sz="1600" b="1" dirty="0" smtClean="0"/>
              <a:t>그는 장차 버려진 목재를 재활용하는 또 하나의 </a:t>
            </a:r>
            <a:r>
              <a:rPr lang="ko-KR" altLang="en-US" sz="1600" b="1" dirty="0" err="1" smtClean="0"/>
              <a:t>사회적기업을</a:t>
            </a:r>
            <a:r>
              <a:rPr lang="ko-KR" altLang="en-US" sz="1600" b="1" dirty="0" smtClean="0"/>
              <a:t> 준비하고 있다</a:t>
            </a:r>
            <a:r>
              <a:rPr lang="en-US" altLang="ko-KR" sz="1600" b="1" dirty="0" smtClean="0"/>
              <a:t>. </a:t>
            </a:r>
            <a:r>
              <a:rPr lang="ko-KR" altLang="en-US" sz="1600" b="1" dirty="0" smtClean="0"/>
              <a:t>이를 통해 그는 남양주에서 </a:t>
            </a:r>
            <a:r>
              <a:rPr lang="en-US" altLang="ko-KR" sz="1600" b="1" dirty="0" smtClean="0"/>
              <a:t>500</a:t>
            </a:r>
            <a:r>
              <a:rPr lang="ko-KR" altLang="en-US" sz="1600" b="1" dirty="0" smtClean="0"/>
              <a:t>명이 종사하는 </a:t>
            </a:r>
            <a:r>
              <a:rPr lang="en-US" altLang="ko-KR" sz="1600" b="1" dirty="0" smtClean="0"/>
              <a:t>4-5</a:t>
            </a:r>
            <a:r>
              <a:rPr lang="ko-KR" altLang="en-US" sz="1600" b="1" dirty="0" smtClean="0"/>
              <a:t>개의 </a:t>
            </a:r>
            <a:r>
              <a:rPr lang="ko-KR" altLang="en-US" sz="1600" b="1" dirty="0" err="1" smtClean="0"/>
              <a:t>사회적기업</a:t>
            </a:r>
            <a:r>
              <a:rPr lang="ko-KR" altLang="en-US" sz="1600" b="1" dirty="0" smtClean="0"/>
              <a:t> 클러스터</a:t>
            </a:r>
            <a:r>
              <a:rPr lang="en-US" altLang="ko-KR" sz="1600" b="1" dirty="0" smtClean="0"/>
              <a:t>(cluster)</a:t>
            </a:r>
            <a:r>
              <a:rPr lang="ko-KR" altLang="en-US" sz="1600" b="1" dirty="0" smtClean="0"/>
              <a:t>를 만들고자 한다</a:t>
            </a:r>
            <a:r>
              <a:rPr lang="en-US" altLang="ko-KR" sz="1600" b="1" dirty="0" smtClean="0"/>
              <a:t>. </a:t>
            </a:r>
            <a:endParaRPr lang="ko-KR" altLang="en-US" sz="1600" b="1" dirty="0" smtClean="0"/>
          </a:p>
        </p:txBody>
      </p:sp>
      <p:sp>
        <p:nvSpPr>
          <p:cNvPr id="17" name="직사각형 16"/>
          <p:cNvSpPr/>
          <p:nvPr/>
        </p:nvSpPr>
        <p:spPr>
          <a:xfrm>
            <a:off x="467543" y="3356992"/>
            <a:ext cx="84256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spcAft>
                <a:spcPts val="600"/>
              </a:spcAft>
            </a:pPr>
            <a:r>
              <a:rPr lang="ko-KR" altLang="en-US" sz="1600" b="1" dirty="0" smtClean="0"/>
              <a:t>그의 꿈은 거기에 머물러 있지 않다</a:t>
            </a:r>
            <a:r>
              <a:rPr lang="en-US" altLang="ko-KR" sz="1600" b="1" dirty="0" smtClean="0"/>
              <a:t>. 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467543" y="3824953"/>
            <a:ext cx="84256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spcAft>
                <a:spcPts val="600"/>
              </a:spcAft>
            </a:pPr>
            <a:r>
              <a:rPr lang="ko-KR" altLang="en-US" sz="1600" b="1" dirty="0" err="1" smtClean="0"/>
              <a:t>사회적기업에</a:t>
            </a:r>
            <a:r>
              <a:rPr lang="ko-KR" altLang="en-US" sz="1600" b="1" dirty="0" smtClean="0"/>
              <a:t> 종사하는 </a:t>
            </a:r>
            <a:r>
              <a:rPr lang="en-US" altLang="ko-KR" sz="1600" b="1" dirty="0" smtClean="0"/>
              <a:t>500</a:t>
            </a:r>
            <a:r>
              <a:rPr lang="ko-KR" altLang="en-US" sz="1600" b="1" dirty="0" smtClean="0"/>
              <a:t>명의 참여와 협동을 통해 그는 공동 주택을 만들고</a:t>
            </a:r>
            <a:r>
              <a:rPr lang="en-US" altLang="ko-KR" sz="1600" b="1" dirty="0" smtClean="0"/>
              <a:t>, </a:t>
            </a:r>
            <a:r>
              <a:rPr lang="ko-KR" altLang="en-US" sz="1600" b="1" dirty="0" smtClean="0"/>
              <a:t>마을 병원도 세워 노동과 주거</a:t>
            </a:r>
            <a:r>
              <a:rPr lang="en-US" altLang="ko-KR" sz="1600" b="1" dirty="0" smtClean="0"/>
              <a:t>, </a:t>
            </a:r>
            <a:r>
              <a:rPr lang="ko-KR" altLang="en-US" sz="1600" b="1" dirty="0" smtClean="0"/>
              <a:t>복지를 공동으로 하는 마을 생활 공동체를 꿈꾸고 있다</a:t>
            </a:r>
            <a:r>
              <a:rPr lang="en-US" altLang="ko-KR" sz="1600" b="1" dirty="0" smtClean="0"/>
              <a:t>. 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467543" y="4500409"/>
            <a:ext cx="84256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spcAft>
                <a:spcPts val="600"/>
              </a:spcAft>
            </a:pPr>
            <a:r>
              <a:rPr lang="ko-KR" altLang="en-US" sz="1600" b="1" dirty="0" smtClean="0"/>
              <a:t>그는 ‘</a:t>
            </a:r>
            <a:r>
              <a:rPr lang="en-US" altLang="ko-KR" sz="1600" b="1" dirty="0" smtClean="0"/>
              <a:t>500</a:t>
            </a:r>
            <a:r>
              <a:rPr lang="ko-KR" altLang="en-US" sz="1600" b="1" dirty="0" smtClean="0"/>
              <a:t>명이 </a:t>
            </a:r>
            <a:r>
              <a:rPr lang="en-US" altLang="ko-KR" sz="1600" b="1" dirty="0" smtClean="0"/>
              <a:t>2</a:t>
            </a:r>
            <a:r>
              <a:rPr lang="ko-KR" altLang="en-US" sz="1600" b="1" dirty="0" smtClean="0"/>
              <a:t>만 원씩 매월 투자하면 </a:t>
            </a:r>
            <a:r>
              <a:rPr lang="en-US" altLang="ko-KR" sz="1600" b="1" dirty="0" smtClean="0"/>
              <a:t>1,000</a:t>
            </a:r>
            <a:r>
              <a:rPr lang="ko-KR" altLang="en-US" sz="1600" b="1" dirty="0" smtClean="0"/>
              <a:t>만 원의 의사를 고용할 수 있는 마을 병원’을 만들 수 있다며 그것의 현실 가능성을 제시한다</a:t>
            </a:r>
            <a:r>
              <a:rPr lang="en-US" altLang="ko-KR" sz="1600" b="1" dirty="0" smtClean="0"/>
              <a:t>. 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467543" y="5157192"/>
            <a:ext cx="84256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spcAft>
                <a:spcPts val="600"/>
              </a:spcAft>
            </a:pPr>
            <a:r>
              <a:rPr lang="ko-KR" altLang="en-US" sz="1600" b="1" dirty="0" smtClean="0"/>
              <a:t>이렇듯 </a:t>
            </a:r>
            <a:r>
              <a:rPr lang="ko-KR" altLang="en-US" sz="1600" b="1" dirty="0" err="1" smtClean="0"/>
              <a:t>사회적기업</a:t>
            </a:r>
            <a:r>
              <a:rPr lang="ko-KR" altLang="en-US" sz="1600" b="1" dirty="0" smtClean="0"/>
              <a:t> 및 사회적 경제 운동을 통해 창출할 수 있는 사회적 가치는 우리가 상상하는 것 이상으로 대단히 창조적일 수 있다</a:t>
            </a:r>
            <a:r>
              <a:rPr lang="en-US" altLang="ko-KR" sz="1600" b="1" dirty="0" smtClean="0"/>
              <a:t>. </a:t>
            </a:r>
            <a:endParaRPr lang="ko-KR" altLang="en-US" sz="1600" b="1" dirty="0" smtClean="0"/>
          </a:p>
        </p:txBody>
      </p:sp>
      <p:sp>
        <p:nvSpPr>
          <p:cNvPr id="21" name="직사각형 20"/>
          <p:cNvSpPr/>
          <p:nvPr/>
        </p:nvSpPr>
        <p:spPr>
          <a:xfrm>
            <a:off x="467543" y="5805264"/>
            <a:ext cx="84256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spcAft>
                <a:spcPts val="600"/>
              </a:spcAft>
            </a:pPr>
            <a:r>
              <a:rPr lang="ko-KR" altLang="en-US" sz="1600" b="1" dirty="0" smtClean="0"/>
              <a:t>여기에 한국 사회적 경제와 복지국가의 미래가 있지 않을까</a:t>
            </a:r>
            <a:r>
              <a:rPr lang="en-US" altLang="ko-KR" sz="1600" b="1" dirty="0" smtClean="0"/>
              <a:t>?</a:t>
            </a:r>
            <a:endParaRPr lang="ko-KR" altLang="en-US" sz="1600" b="1" dirty="0"/>
          </a:p>
        </p:txBody>
      </p:sp>
      <p:pic>
        <p:nvPicPr>
          <p:cNvPr id="22" name="이루마 - 6 - It`s Your D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684568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37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27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다음 시간 과제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755576" y="2348880"/>
            <a:ext cx="3888432" cy="3888432"/>
          </a:xfrm>
          <a:prstGeom prst="roundRect">
            <a:avLst>
              <a:gd name="adj" fmla="val 262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4980699" y="2348880"/>
            <a:ext cx="3888432" cy="3888432"/>
          </a:xfrm>
          <a:prstGeom prst="roundRect">
            <a:avLst>
              <a:gd name="adj" fmla="val 262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4233282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smtClean="0"/>
              <a:t>한국의 </a:t>
            </a:r>
            <a:r>
              <a:rPr lang="ko-KR" altLang="en-US" sz="2000" b="1" dirty="0" err="1" smtClean="0"/>
              <a:t>사회적경제의</a:t>
            </a:r>
            <a:r>
              <a:rPr lang="ko-KR" altLang="en-US" sz="2000" b="1" dirty="0" smtClean="0"/>
              <a:t> </a:t>
            </a:r>
            <a:endParaRPr lang="en-US" altLang="ko-KR" sz="2000" b="1" dirty="0" smtClean="0"/>
          </a:p>
          <a:p>
            <a:pPr algn="ctr"/>
            <a:r>
              <a:rPr lang="ko-KR" altLang="en-US" sz="2000" b="1" dirty="0" smtClean="0"/>
              <a:t>사상과 실천의 발전과정 </a:t>
            </a:r>
            <a:endParaRPr lang="en-US" altLang="ko-KR" sz="2000" b="1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2104" y="3261174"/>
            <a:ext cx="10953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67702" y="3264068"/>
            <a:ext cx="11144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160719" y="4233282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smtClean="0"/>
              <a:t>프랑스 </a:t>
            </a:r>
            <a:r>
              <a:rPr lang="ko-KR" altLang="en-US" sz="2000" b="1" dirty="0" err="1" smtClean="0"/>
              <a:t>사회적경제의</a:t>
            </a:r>
            <a:r>
              <a:rPr lang="ko-KR" altLang="en-US" sz="2000" b="1" dirty="0" smtClean="0"/>
              <a:t> </a:t>
            </a:r>
            <a:endParaRPr lang="en-US" altLang="ko-KR" sz="2000" b="1" dirty="0" smtClean="0"/>
          </a:p>
          <a:p>
            <a:pPr algn="ctr"/>
            <a:r>
              <a:rPr lang="ko-KR" altLang="en-US" sz="2000" b="1" dirty="0" smtClean="0"/>
              <a:t>사상과 실천의 변화과정</a:t>
            </a:r>
            <a:endParaRPr lang="ko-KR" altLang="en-US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60791" y="1387148"/>
            <a:ext cx="84083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/>
              <a:t>교재의 </a:t>
            </a:r>
            <a:r>
              <a:rPr lang="en-US" altLang="ko-KR" sz="2000" dirty="0" smtClean="0"/>
              <a:t>‘</a:t>
            </a:r>
            <a:r>
              <a:rPr lang="ko-KR" altLang="en-US" sz="2000" dirty="0" smtClean="0"/>
              <a:t>한국의 </a:t>
            </a:r>
            <a:r>
              <a:rPr lang="ko-KR" altLang="en-US" sz="2000" dirty="0" err="1" smtClean="0"/>
              <a:t>사회적경제의</a:t>
            </a:r>
            <a:r>
              <a:rPr lang="ko-KR" altLang="en-US" sz="2000" dirty="0" smtClean="0"/>
              <a:t> 사상과 실천의 발전과정</a:t>
            </a:r>
            <a:r>
              <a:rPr lang="en-US" altLang="ko-KR" sz="2000" dirty="0" smtClean="0"/>
              <a:t>’ </a:t>
            </a:r>
            <a:r>
              <a:rPr lang="ko-KR" altLang="en-US" sz="2000" dirty="0" smtClean="0"/>
              <a:t>과 </a:t>
            </a:r>
            <a:r>
              <a:rPr lang="en-US" altLang="ko-KR" sz="2000" dirty="0" smtClean="0"/>
              <a:t>‘</a:t>
            </a:r>
            <a:r>
              <a:rPr lang="ko-KR" altLang="en-US" sz="2000" dirty="0" smtClean="0"/>
              <a:t>프랑스 </a:t>
            </a:r>
            <a:r>
              <a:rPr lang="ko-KR" altLang="en-US" sz="2000" dirty="0" err="1" smtClean="0"/>
              <a:t>사회적경제의</a:t>
            </a:r>
            <a:r>
              <a:rPr lang="ko-KR" altLang="en-US" sz="2000" dirty="0" smtClean="0"/>
              <a:t> 사상과 실천의 변화과정</a:t>
            </a:r>
            <a:r>
              <a:rPr lang="en-US" altLang="ko-KR" sz="2000" dirty="0" smtClean="0"/>
              <a:t>’</a:t>
            </a:r>
            <a:r>
              <a:rPr lang="ko-KR" altLang="en-US" sz="2000" dirty="0"/>
              <a:t> </a:t>
            </a:r>
            <a:r>
              <a:rPr lang="ko-KR" altLang="en-US" sz="2000" dirty="0" smtClean="0"/>
              <a:t>읽어오기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234389389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Closing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6401" y="1430778"/>
            <a:ext cx="6408712" cy="4806534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744110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0825" y="1125538"/>
            <a:ext cx="8642350" cy="2303462"/>
          </a:xfrm>
        </p:spPr>
        <p:txBody>
          <a:bodyPr>
            <a:normAutofit/>
          </a:bodyPr>
          <a:lstStyle/>
          <a:p>
            <a:r>
              <a:rPr lang="en-US" altLang="ko-KR" sz="4400" dirty="0" smtClean="0">
                <a:solidFill>
                  <a:schemeClr val="accent3"/>
                </a:solidFill>
                <a:latin typeface="+mj-lt"/>
              </a:rPr>
              <a:t/>
            </a:r>
            <a:br>
              <a:rPr lang="en-US" altLang="ko-KR" sz="4400" dirty="0" smtClean="0">
                <a:solidFill>
                  <a:schemeClr val="accent3"/>
                </a:solidFill>
                <a:latin typeface="+mj-lt"/>
              </a:rPr>
            </a:br>
            <a:r>
              <a:rPr lang="ko-KR" altLang="en-US" sz="4400" dirty="0" err="1" smtClean="0">
                <a:solidFill>
                  <a:schemeClr val="accent3"/>
                </a:solidFill>
                <a:latin typeface="+mj-lt"/>
              </a:rPr>
              <a:t>사회적경제</a:t>
            </a:r>
            <a:r>
              <a:rPr lang="ko-KR" altLang="en-US" sz="4400" dirty="0" smtClean="0">
                <a:solidFill>
                  <a:schemeClr val="accent3"/>
                </a:solidFill>
                <a:latin typeface="+mj-lt"/>
              </a:rPr>
              <a:t> 운동의 사상과 실천</a:t>
            </a:r>
            <a:endParaRPr lang="ko-KR" altLang="en-US" sz="3200" dirty="0">
              <a:latin typeface="+mj-lt"/>
            </a:endParaRPr>
          </a:p>
        </p:txBody>
      </p:sp>
      <p:sp>
        <p:nvSpPr>
          <p:cNvPr id="5" name="텍스트 개체 틀 8"/>
          <p:cNvSpPr>
            <a:spLocks noGrp="1"/>
          </p:cNvSpPr>
          <p:nvPr>
            <p:ph type="body" idx="1"/>
          </p:nvPr>
        </p:nvSpPr>
        <p:spPr>
          <a:xfrm>
            <a:off x="3267800" y="1088122"/>
            <a:ext cx="2608406" cy="646331"/>
          </a:xfrm>
        </p:spPr>
        <p:txBody>
          <a:bodyPr/>
          <a:lstStyle/>
          <a:p>
            <a:r>
              <a:rPr lang="en-US" altLang="ko-KR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Module </a:t>
            </a:r>
            <a:r>
              <a:rPr lang="en-US" altLang="ko-KR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2.</a:t>
            </a:r>
            <a:endParaRPr lang="ko-KR" altLang="en-US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061841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학습목표 및 학습내용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>
          <a:xfrm>
            <a:off x="7608274" y="-16968"/>
            <a:ext cx="649537" cy="307777"/>
          </a:xfrm>
        </p:spPr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도입</a:t>
            </a:r>
            <a:r>
              <a:rPr lang="en-US" altLang="ko-KR" dirty="0" smtClean="0"/>
              <a:t>]</a:t>
            </a:r>
            <a:endParaRPr lang="ko-KR" altLang="en-US" dirty="0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556792"/>
            <a:ext cx="8568952" cy="2088232"/>
          </a:xfrm>
          <a:prstGeom prst="round2SameRect">
            <a:avLst>
              <a:gd name="adj1" fmla="val 9255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4390" y="2132856"/>
            <a:ext cx="8229600" cy="144016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ko-KR" alt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사회적경제의</a:t>
            </a:r>
            <a:r>
              <a:rPr kumimoji="0" lang="ko-KR" alt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 사상과 운동을 프랑스의 경험을 중심으로 설명하고 시사점을 제시할 수 있다</a:t>
            </a: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ko-KR" altLang="en-US" sz="26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한국 </a:t>
            </a:r>
            <a:r>
              <a:rPr lang="ko-KR" altLang="en-US" sz="260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sz="26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운동의 발전과정을 </a:t>
            </a:r>
            <a:r>
              <a:rPr lang="ko-KR" altLang="en-US" sz="260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사회적기업을</a:t>
            </a:r>
            <a:r>
              <a:rPr lang="ko-KR" altLang="en-US" sz="26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중심으로 설명할 수 있다</a:t>
            </a:r>
            <a:r>
              <a:rPr lang="en-US" altLang="ko-KR" sz="26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ko-KR" alt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사회적경제조직의</a:t>
            </a:r>
            <a:r>
              <a:rPr kumimoji="0" lang="ko-KR" alt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 혁신사례를 분석할 수 있다</a:t>
            </a: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ko-KR" altLang="en-US" sz="2600" b="0" i="0" u="none" strike="noStrike" kern="1200" cap="none" spc="0" normalizeH="0" baseline="0" noProof="0" dirty="0" err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  <a:cs typeface="+mn-cs"/>
            </a:endParaRPr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94714" y="1484784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/>
              <a:t>학습목표</a:t>
            </a:r>
            <a:endParaRPr lang="ko-KR" altLang="en-US" sz="2800" b="1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87524" y="3933056"/>
            <a:ext cx="8568952" cy="2088232"/>
          </a:xfrm>
          <a:prstGeom prst="round2SameRect">
            <a:avLst>
              <a:gd name="adj1" fmla="val 9255"/>
              <a:gd name="adj2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64390" y="4653533"/>
            <a:ext cx="8229600" cy="136103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marR="0" lvl="0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ko-KR" altLang="en-US" sz="26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한국과 프랑스의 </a:t>
            </a:r>
            <a:r>
              <a:rPr lang="ko-KR" altLang="en-US" sz="260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사회적경제운동의</a:t>
            </a:r>
            <a:r>
              <a:rPr lang="ko-KR" altLang="en-US" sz="26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사상과 실천</a:t>
            </a:r>
            <a:endParaRPr lang="en-US" altLang="ko-KR" sz="26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514350" marR="0" lvl="0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ko-KR" altLang="en-US" sz="260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사회적경제와</a:t>
            </a:r>
            <a:r>
              <a:rPr lang="ko-KR" altLang="en-US" sz="26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사회혁신</a:t>
            </a:r>
            <a:endParaRPr kumimoji="0" lang="ko-KR" altLang="en-US" sz="2600" b="0" i="0" u="none" strike="noStrike" kern="1200" cap="none" spc="0" normalizeH="0" baseline="0" noProof="0" dirty="0" err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  <a:cs typeface="+mn-cs"/>
            </a:endParaRPr>
          </a:p>
        </p:txBody>
      </p:sp>
      <p:sp>
        <p:nvSpPr>
          <p:cNvPr id="10" name="양쪽 모서리가 둥근 사각형 9"/>
          <p:cNvSpPr/>
          <p:nvPr/>
        </p:nvSpPr>
        <p:spPr>
          <a:xfrm>
            <a:off x="294714" y="3861048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/>
              <a:t>학습내용</a:t>
            </a:r>
            <a:endParaRPr lang="ko-KR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223757591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685800" y="1844824"/>
            <a:ext cx="7772400" cy="1440160"/>
          </a:xfrm>
        </p:spPr>
        <p:txBody>
          <a:bodyPr>
            <a:normAutofit/>
          </a:bodyPr>
          <a:lstStyle/>
          <a:p>
            <a:r>
              <a:rPr lang="ko-KR" altLang="en-US" dirty="0" smtClean="0"/>
              <a:t>한국과 프랑스의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err="1" smtClean="0"/>
              <a:t>사회적경제운동의</a:t>
            </a:r>
            <a:r>
              <a:rPr lang="en-US" altLang="ko-KR" dirty="0"/>
              <a:t> </a:t>
            </a:r>
            <a:r>
              <a:rPr lang="ko-KR" altLang="en-US" dirty="0" smtClean="0"/>
              <a:t>사상과 실천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"/>
          </p:nvPr>
        </p:nvSpPr>
        <p:spPr>
          <a:xfrm>
            <a:off x="3371197" y="1088122"/>
            <a:ext cx="2401619" cy="646331"/>
          </a:xfrm>
        </p:spPr>
        <p:txBody>
          <a:bodyPr/>
          <a:lstStyle/>
          <a:p>
            <a:r>
              <a:rPr lang="en-US" altLang="ko-KR" dirty="0" smtClean="0"/>
              <a:t>Chapter 1.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5539637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사회적경제운동의</a:t>
            </a:r>
            <a:r>
              <a:rPr lang="ko-KR" altLang="en-US" dirty="0" smtClean="0"/>
              <a:t> 사상과 실천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37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7411" b="90000" l="9968" r="99081">
                        <a14:foregroundMark x1="57786" y1="82798" x2="57786" y2="8279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6512" y="1599266"/>
            <a:ext cx="2771792" cy="42780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15817" y="2039401"/>
            <a:ext cx="5688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sz="2800" i="1" dirty="0" smtClean="0"/>
              <a:t>1. </a:t>
            </a:r>
            <a:r>
              <a:rPr lang="ko-KR" altLang="en-US" sz="2800" i="1" dirty="0" err="1" smtClean="0"/>
              <a:t>사회적경제가</a:t>
            </a:r>
            <a:r>
              <a:rPr lang="ko-KR" altLang="en-US" sz="2800" i="1" dirty="0" smtClean="0"/>
              <a:t> 여러 </a:t>
            </a:r>
            <a:r>
              <a:rPr lang="ko-KR" altLang="en-US" sz="2800" i="1" dirty="0" err="1" smtClean="0"/>
              <a:t>사회적문제를</a:t>
            </a:r>
            <a:r>
              <a:rPr lang="ko-KR" altLang="en-US" sz="2800" i="1" dirty="0" smtClean="0"/>
              <a:t> 해결하는 만병통치약이 될 수 있을까</a:t>
            </a:r>
            <a:r>
              <a:rPr lang="en-US" altLang="ko-KR" sz="2800" i="1" dirty="0" smtClean="0"/>
              <a:t>?</a:t>
            </a:r>
            <a:endParaRPr lang="ko-KR" altLang="en-US" sz="28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915817" y="3434555"/>
            <a:ext cx="56886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sz="2800" i="1" dirty="0" smtClean="0"/>
              <a:t>2. </a:t>
            </a:r>
            <a:r>
              <a:rPr lang="ko-KR" altLang="en-US" sz="2800" i="1" dirty="0" err="1" smtClean="0"/>
              <a:t>사회적경제가</a:t>
            </a:r>
            <a:r>
              <a:rPr lang="ko-KR" altLang="en-US" sz="2800" i="1" dirty="0" smtClean="0"/>
              <a:t> 자본주의의 폐해를 극복할 수 있는 새로운 대안이 되어 경제민주화와 사회통합을 이룰 수 있는 영향력을 발휘할 수 있을까</a:t>
            </a:r>
            <a:r>
              <a:rPr lang="en-US" altLang="ko-KR" sz="2800" i="1" dirty="0" smtClean="0"/>
              <a:t>?</a:t>
            </a:r>
            <a:endParaRPr lang="ko-KR" altLang="en-US" sz="2800" i="1" dirty="0"/>
          </a:p>
        </p:txBody>
      </p:sp>
    </p:spTree>
    <p:extLst>
      <p:ext uri="{BB962C8B-B14F-4D97-AF65-F5344CB8AC3E}">
        <p14:creationId xmlns:p14="http://schemas.microsoft.com/office/powerpoint/2010/main" xmlns="" val="364381868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</a:t>
            </a:r>
            <a:r>
              <a:rPr lang="ko-KR" altLang="en-US" dirty="0" smtClean="0"/>
              <a:t>한국 </a:t>
            </a:r>
            <a:r>
              <a:rPr lang="ko-KR" altLang="en-US" dirty="0" err="1" smtClean="0"/>
              <a:t>사회적경제의</a:t>
            </a:r>
            <a:r>
              <a:rPr lang="ko-KR" altLang="en-US" dirty="0" smtClean="0"/>
              <a:t> 미래 모습 그리기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38</a:t>
            </a:fld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2203117"/>
            <a:ext cx="784887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 smtClean="0"/>
              <a:t>한국의 </a:t>
            </a:r>
            <a:r>
              <a:rPr lang="ko-KR" altLang="en-US" sz="4000" b="1" dirty="0" err="1" smtClean="0"/>
              <a:t>사회적경제의</a:t>
            </a:r>
            <a:r>
              <a:rPr lang="ko-KR" altLang="en-US" sz="4000" b="1" dirty="0" smtClean="0"/>
              <a:t> </a:t>
            </a:r>
            <a:endParaRPr lang="en-US" altLang="ko-KR" sz="4000" b="1" dirty="0" smtClean="0"/>
          </a:p>
          <a:p>
            <a:pPr algn="ctr"/>
            <a:r>
              <a:rPr lang="ko-KR" altLang="en-US" sz="4000" b="1" dirty="0" smtClean="0"/>
              <a:t>사상과 실천의 발전과정 </a:t>
            </a:r>
            <a:endParaRPr lang="en-US" altLang="ko-KR" sz="4000" b="1" dirty="0" smtClean="0"/>
          </a:p>
          <a:p>
            <a:pPr algn="ctr"/>
            <a:r>
              <a:rPr lang="en-US" altLang="ko-KR" sz="4000" b="1" dirty="0" smtClean="0"/>
              <a:t>&amp;</a:t>
            </a:r>
          </a:p>
          <a:p>
            <a:pPr algn="ctr"/>
            <a:r>
              <a:rPr lang="ko-KR" altLang="en-US" sz="4000" b="1" dirty="0" smtClean="0"/>
              <a:t>프랑스 </a:t>
            </a:r>
            <a:r>
              <a:rPr lang="ko-KR" altLang="en-US" sz="4000" b="1" dirty="0" err="1" smtClean="0"/>
              <a:t>사회적경제의</a:t>
            </a:r>
            <a:r>
              <a:rPr lang="ko-KR" altLang="en-US" sz="4000" b="1" dirty="0" smtClean="0"/>
              <a:t> </a:t>
            </a:r>
            <a:endParaRPr lang="en-US" altLang="ko-KR" sz="4000" b="1" dirty="0" smtClean="0"/>
          </a:p>
          <a:p>
            <a:pPr algn="ctr"/>
            <a:r>
              <a:rPr lang="ko-KR" altLang="en-US" sz="4000" b="1" dirty="0" smtClean="0"/>
              <a:t>사상과 실천의 변화과정</a:t>
            </a:r>
            <a:endParaRPr lang="ko-KR" altLang="en-US" sz="4000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419141"/>
            <a:ext cx="10953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291349"/>
            <a:ext cx="11144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7088098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/>
          <p:cNvGrpSpPr/>
          <p:nvPr/>
        </p:nvGrpSpPr>
        <p:grpSpPr>
          <a:xfrm>
            <a:off x="3383360" y="1556792"/>
            <a:ext cx="3096344" cy="2116699"/>
            <a:chOff x="1331640" y="2392422"/>
            <a:chExt cx="3096344" cy="2116699"/>
          </a:xfrm>
        </p:grpSpPr>
        <p:grpSp>
          <p:nvGrpSpPr>
            <p:cNvPr id="12" name="그룹 11"/>
            <p:cNvGrpSpPr/>
            <p:nvPr/>
          </p:nvGrpSpPr>
          <p:grpSpPr>
            <a:xfrm>
              <a:off x="1547664" y="2420889"/>
              <a:ext cx="2767406" cy="2088232"/>
              <a:chOff x="899592" y="2348880"/>
              <a:chExt cx="3168352" cy="2390778"/>
            </a:xfrm>
          </p:grpSpPr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99592" y="2348880"/>
                <a:ext cx="3096344" cy="21803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" name="직사각형 10"/>
              <p:cNvSpPr/>
              <p:nvPr/>
            </p:nvSpPr>
            <p:spPr>
              <a:xfrm>
                <a:off x="2987824" y="4451626"/>
                <a:ext cx="1080120" cy="2880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3" name="직사각형 12"/>
            <p:cNvSpPr/>
            <p:nvPr/>
          </p:nvSpPr>
          <p:spPr>
            <a:xfrm>
              <a:off x="1331640" y="2392422"/>
              <a:ext cx="3096344" cy="1972682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</a:t>
            </a:r>
            <a:r>
              <a:rPr lang="ko-KR" altLang="en-US" dirty="0"/>
              <a:t>한국 </a:t>
            </a:r>
            <a:r>
              <a:rPr lang="ko-KR" altLang="en-US" dirty="0" err="1"/>
              <a:t>사회적경제의</a:t>
            </a:r>
            <a:r>
              <a:rPr lang="ko-KR" altLang="en-US" dirty="0"/>
              <a:t> 미래 모습 그리기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39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699792" y="1556792"/>
            <a:ext cx="576064" cy="1956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 smtClean="0"/>
              <a:t>한국팀</a:t>
            </a:r>
            <a:endParaRPr lang="ko-KR" altLang="en-US" sz="2800" b="1" dirty="0"/>
          </a:p>
        </p:txBody>
      </p:sp>
      <p:sp>
        <p:nvSpPr>
          <p:cNvPr id="23" name="직사각형 22"/>
          <p:cNvSpPr/>
          <p:nvPr/>
        </p:nvSpPr>
        <p:spPr>
          <a:xfrm>
            <a:off x="216024" y="3861048"/>
            <a:ext cx="87484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0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bg2">
                    <a:lumMod val="25000"/>
                  </a:schemeClr>
                </a:solidFill>
              </a:rPr>
              <a:t>한국의 </a:t>
            </a:r>
            <a:r>
              <a:rPr lang="ko-KR" altLang="en-US" sz="2800" dirty="0" err="1" smtClean="0">
                <a:solidFill>
                  <a:schemeClr val="bg2">
                    <a:lumMod val="25000"/>
                  </a:schemeClr>
                </a:solidFill>
              </a:rPr>
              <a:t>사회적경제의</a:t>
            </a:r>
            <a:r>
              <a:rPr lang="ko-KR" altLang="en-US" sz="2800" dirty="0" smtClean="0">
                <a:solidFill>
                  <a:schemeClr val="bg2">
                    <a:lumMod val="25000"/>
                  </a:schemeClr>
                </a:solidFill>
              </a:rPr>
              <a:t> 장점은 무엇인가요</a:t>
            </a:r>
            <a:r>
              <a:rPr lang="en-US" altLang="ko-KR" sz="2800" dirty="0" smtClean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algn="ctr" latinLnBrk="0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bg2">
                    <a:lumMod val="25000"/>
                  </a:schemeClr>
                </a:solidFill>
              </a:rPr>
              <a:t>한국 </a:t>
            </a:r>
            <a:r>
              <a:rPr lang="ko-KR" altLang="en-US" sz="2800" dirty="0" err="1" smtClean="0">
                <a:solidFill>
                  <a:schemeClr val="bg2">
                    <a:lumMod val="25000"/>
                  </a:schemeClr>
                </a:solidFill>
              </a:rPr>
              <a:t>사회적경제의</a:t>
            </a:r>
            <a:r>
              <a:rPr lang="ko-KR" altLang="en-US" sz="2800" dirty="0" smtClean="0">
                <a:solidFill>
                  <a:schemeClr val="bg2">
                    <a:lumMod val="25000"/>
                  </a:schemeClr>
                </a:solidFill>
              </a:rPr>
              <a:t> 장점을 살릴 수 있는 </a:t>
            </a:r>
            <a:endParaRPr lang="en-US" altLang="ko-KR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 latinLnBrk="0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bg2">
                    <a:lumMod val="25000"/>
                  </a:schemeClr>
                </a:solidFill>
              </a:rPr>
              <a:t>한국형 </a:t>
            </a:r>
            <a:r>
              <a:rPr lang="ko-KR" altLang="en-US" sz="2800" dirty="0" err="1" smtClean="0">
                <a:solidFill>
                  <a:schemeClr val="bg2">
                    <a:lumMod val="25000"/>
                  </a:schemeClr>
                </a:solidFill>
              </a:rPr>
              <a:t>사회적경제의</a:t>
            </a:r>
            <a:r>
              <a:rPr lang="ko-KR" altLang="en-US" sz="2800" dirty="0" smtClean="0">
                <a:solidFill>
                  <a:schemeClr val="bg2">
                    <a:lumMod val="25000"/>
                  </a:schemeClr>
                </a:solidFill>
              </a:rPr>
              <a:t> 미래의 모습을 전지에 그려보세요</a:t>
            </a:r>
            <a:r>
              <a:rPr lang="en-US" altLang="ko-KR" sz="28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ko-KR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884272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250825" y="1125538"/>
            <a:ext cx="8642350" cy="2303462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4400" cap="all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서울남산체 EB" panose="02020603020101020101" pitchFamily="18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서울남산체 EB" panose="02020603020101020101" pitchFamily="18" charset="-127"/>
                <a:cs typeface="+mj-cs"/>
              </a:rPr>
              <a:t>사회적경제와</a:t>
            </a:r>
            <a:r>
              <a:rPr kumimoji="0" lang="en-US" altLang="ko-KR" sz="4400" b="0" i="0" u="none" strike="noStrike" kern="1200" cap="all" spc="0" normalizeH="0" noProof="0" dirty="0" smtClean="0">
                <a:ln>
                  <a:noFill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서울남산체 EB" panose="02020603020101020101" pitchFamily="18" charset="-127"/>
                <a:cs typeface="+mj-cs"/>
              </a:rPr>
              <a:t> </a:t>
            </a:r>
            <a:r>
              <a:rPr kumimoji="0" lang="ko-KR" altLang="en-US" sz="4400" b="0" i="0" u="none" strike="noStrike" kern="1200" cap="all" spc="0" normalizeH="0" noProof="0" dirty="0" smtClean="0">
                <a:ln>
                  <a:noFill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서울남산체 EB" panose="02020603020101020101" pitchFamily="18" charset="-127"/>
                <a:cs typeface="+mj-cs"/>
              </a:rPr>
              <a:t>중간지원기관 활동가</a:t>
            </a:r>
            <a:endParaRPr kumimoji="0" lang="ko-KR" altLang="en-US" sz="3200" b="0" i="0" u="none" strike="noStrike" kern="1200" cap="all" spc="0" normalizeH="0" baseline="0" noProof="0" dirty="0">
              <a:ln>
                <a:noFill/>
              </a:ln>
              <a:solidFill>
                <a:srgbClr val="5B4A4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서울남산체 EB" panose="02020603020101020101" pitchFamily="18" charset="-127"/>
              <a:cs typeface="+mj-cs"/>
            </a:endParaRPr>
          </a:p>
        </p:txBody>
      </p:sp>
      <p:sp>
        <p:nvSpPr>
          <p:cNvPr id="9" name="텍스트 개체 틀 8"/>
          <p:cNvSpPr>
            <a:spLocks noGrp="1"/>
          </p:cNvSpPr>
          <p:nvPr>
            <p:ph type="body" idx="1"/>
          </p:nvPr>
        </p:nvSpPr>
        <p:spPr>
          <a:xfrm>
            <a:off x="3299058" y="1088122"/>
            <a:ext cx="2545890" cy="646331"/>
          </a:xfrm>
        </p:spPr>
        <p:txBody>
          <a:bodyPr/>
          <a:lstStyle/>
          <a:p>
            <a:r>
              <a:rPr lang="en-US" altLang="ko-KR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Module 1.</a:t>
            </a:r>
            <a:endParaRPr lang="ko-KR" altLang="en-US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336465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</a:t>
            </a:r>
            <a:r>
              <a:rPr lang="ko-KR" altLang="en-US" dirty="0"/>
              <a:t>한국 </a:t>
            </a:r>
            <a:r>
              <a:rPr lang="ko-KR" altLang="en-US" dirty="0" err="1"/>
              <a:t>사회적경제의</a:t>
            </a:r>
            <a:r>
              <a:rPr lang="ko-KR" altLang="en-US" dirty="0"/>
              <a:t> 미래 모습 그리기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40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3275856" y="1556792"/>
            <a:ext cx="2971800" cy="2019300"/>
            <a:chOff x="5781622" y="2348880"/>
            <a:chExt cx="2971800" cy="2019300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81622" y="2348880"/>
              <a:ext cx="2971800" cy="2019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직사각형 6"/>
            <p:cNvSpPr/>
            <p:nvPr/>
          </p:nvSpPr>
          <p:spPr>
            <a:xfrm>
              <a:off x="5796136" y="2348880"/>
              <a:ext cx="2916000" cy="1980000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699792" y="1628800"/>
            <a:ext cx="5760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 smtClean="0"/>
              <a:t>프랑스팀</a:t>
            </a:r>
            <a:endParaRPr lang="ko-KR" altLang="en-US" sz="2800" b="1" dirty="0"/>
          </a:p>
        </p:txBody>
      </p:sp>
      <p:sp>
        <p:nvSpPr>
          <p:cNvPr id="10" name="직사각형 9"/>
          <p:cNvSpPr/>
          <p:nvPr/>
        </p:nvSpPr>
        <p:spPr>
          <a:xfrm>
            <a:off x="216024" y="3717032"/>
            <a:ext cx="87484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0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bg2">
                    <a:lumMod val="25000"/>
                  </a:schemeClr>
                </a:solidFill>
              </a:rPr>
              <a:t>프랑스의 </a:t>
            </a:r>
            <a:r>
              <a:rPr lang="ko-KR" altLang="en-US" sz="2800" dirty="0" err="1" smtClean="0">
                <a:solidFill>
                  <a:schemeClr val="bg2">
                    <a:lumMod val="25000"/>
                  </a:schemeClr>
                </a:solidFill>
              </a:rPr>
              <a:t>사회적경제운동의</a:t>
            </a:r>
            <a:r>
              <a:rPr lang="ko-KR" altLang="en-US" sz="2800" dirty="0" smtClean="0">
                <a:solidFill>
                  <a:schemeClr val="bg2">
                    <a:lumMod val="25000"/>
                  </a:schemeClr>
                </a:solidFill>
              </a:rPr>
              <a:t> 변화가 </a:t>
            </a:r>
            <a:endParaRPr lang="en-US" altLang="ko-KR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 latinLnBrk="0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bg2">
                    <a:lumMod val="25000"/>
                  </a:schemeClr>
                </a:solidFill>
              </a:rPr>
              <a:t>우리에게 주는 시사점은 무엇인가요</a:t>
            </a:r>
            <a:r>
              <a:rPr lang="en-US" altLang="ko-KR" sz="2800" dirty="0" smtClean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algn="ctr" latinLnBrk="0">
              <a:lnSpc>
                <a:spcPct val="150000"/>
              </a:lnSpc>
            </a:pPr>
            <a:r>
              <a:rPr lang="ko-KR" altLang="en-US" sz="2800" dirty="0" smtClean="0">
                <a:solidFill>
                  <a:schemeClr val="bg2">
                    <a:lumMod val="25000"/>
                  </a:schemeClr>
                </a:solidFill>
              </a:rPr>
              <a:t>그 시사점을 바탕으로 한국 </a:t>
            </a:r>
            <a:r>
              <a:rPr lang="ko-KR" altLang="en-US" sz="2800" dirty="0" err="1" smtClean="0">
                <a:solidFill>
                  <a:schemeClr val="bg2">
                    <a:lumMod val="25000"/>
                  </a:schemeClr>
                </a:solidFill>
              </a:rPr>
              <a:t>사회적경제의</a:t>
            </a:r>
            <a:r>
              <a:rPr lang="ko-KR" altLang="en-US" sz="2800" dirty="0" smtClean="0">
                <a:solidFill>
                  <a:schemeClr val="bg2">
                    <a:lumMod val="25000"/>
                  </a:schemeClr>
                </a:solidFill>
              </a:rPr>
              <a:t> 미래의 모습을 전지에 그려보세요</a:t>
            </a:r>
            <a:r>
              <a:rPr lang="en-US" altLang="ko-KR" sz="28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ko-KR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06589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양쪽 모서리가 둥근 사각형 5"/>
          <p:cNvSpPr/>
          <p:nvPr/>
        </p:nvSpPr>
        <p:spPr>
          <a:xfrm>
            <a:off x="287524" y="1592796"/>
            <a:ext cx="8568952" cy="4860540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7544" y="2276872"/>
            <a:ext cx="8229600" cy="9982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ko-KR" altLang="en-US" sz="2000" dirty="0" smtClean="0"/>
              <a:t>팀원들과 주어진 주제에 대해 토론합니다</a:t>
            </a:r>
            <a:r>
              <a:rPr lang="en-US" altLang="ko-KR" sz="2000" dirty="0" smtClean="0"/>
              <a:t>.</a:t>
            </a:r>
            <a:endParaRPr lang="ko-KR" altLang="en-US" sz="2000" dirty="0" smtClean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87524" y="1556792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1.</a:t>
            </a:r>
            <a:r>
              <a:rPr lang="ko-KR" altLang="en-US" sz="2800" b="1" dirty="0" smtClean="0"/>
              <a:t> 팀 토론</a:t>
            </a:r>
            <a:endParaRPr lang="ko-KR" altLang="en-US" sz="2800" b="1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</a:t>
            </a:r>
            <a:r>
              <a:rPr lang="ko-KR" altLang="en-US" dirty="0"/>
              <a:t>한국 </a:t>
            </a:r>
            <a:r>
              <a:rPr lang="ko-KR" altLang="en-US" dirty="0" err="1"/>
              <a:t>사회적경제의</a:t>
            </a:r>
            <a:r>
              <a:rPr lang="ko-KR" altLang="en-US" dirty="0"/>
              <a:t> 미래 모습 그리기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41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9" name="Picture 9" descr="Untitled-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3275120"/>
            <a:ext cx="3822192" cy="2548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sf-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3068960"/>
            <a:ext cx="4407408" cy="3133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847231" y="2276872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30min.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316255437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</a:t>
            </a:r>
            <a:r>
              <a:rPr lang="ko-KR" altLang="en-US" dirty="0"/>
              <a:t>한국 </a:t>
            </a:r>
            <a:r>
              <a:rPr lang="ko-KR" altLang="en-US" dirty="0" err="1"/>
              <a:t>사회적경제의</a:t>
            </a:r>
            <a:r>
              <a:rPr lang="ko-KR" altLang="en-US" dirty="0"/>
              <a:t> 미래 모습 그리기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42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양쪽 모서리가 둥근 사각형 9"/>
          <p:cNvSpPr/>
          <p:nvPr/>
        </p:nvSpPr>
        <p:spPr>
          <a:xfrm>
            <a:off x="287524" y="1592796"/>
            <a:ext cx="8568952" cy="4860540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67544" y="2276872"/>
            <a:ext cx="8229600" cy="9982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en-US" altLang="ko-KR" dirty="0" smtClean="0"/>
              <a:t>Tool Box</a:t>
            </a:r>
            <a:r>
              <a:rPr lang="ko-KR" altLang="en-US" dirty="0" smtClean="0"/>
              <a:t>를 받고</a:t>
            </a:r>
            <a:r>
              <a:rPr lang="en-US" altLang="ko-KR" dirty="0" smtClean="0"/>
              <a:t>,</a:t>
            </a:r>
            <a:r>
              <a:rPr lang="ko-KR" altLang="en-US" dirty="0" smtClean="0"/>
              <a:t> 토론한 결과에 대한 내용을 </a:t>
            </a:r>
            <a:r>
              <a:rPr lang="ko-KR" altLang="en-US" dirty="0" err="1" smtClean="0"/>
              <a:t>꼴라쥬로</a:t>
            </a:r>
            <a:r>
              <a:rPr lang="ko-KR" altLang="en-US" dirty="0" smtClean="0"/>
              <a:t> 제작합니다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12" name="양쪽 모서리가 둥근 사각형 11"/>
          <p:cNvSpPr/>
          <p:nvPr/>
        </p:nvSpPr>
        <p:spPr>
          <a:xfrm>
            <a:off x="287524" y="1556792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2.</a:t>
            </a:r>
            <a:r>
              <a:rPr lang="ko-KR" altLang="en-US" sz="2800" b="1" dirty="0" smtClean="0"/>
              <a:t> </a:t>
            </a:r>
            <a:r>
              <a:rPr lang="ko-KR" altLang="en-US" sz="2800" b="1" dirty="0" err="1" smtClean="0"/>
              <a:t>팀별</a:t>
            </a:r>
            <a:r>
              <a:rPr lang="ko-KR" altLang="en-US" sz="2800" b="1" dirty="0" smtClean="0"/>
              <a:t> </a:t>
            </a:r>
            <a:r>
              <a:rPr lang="ko-KR" altLang="en-US" sz="2800" b="1" dirty="0" err="1" smtClean="0"/>
              <a:t>꼴라쥬</a:t>
            </a:r>
            <a:r>
              <a:rPr lang="ko-KR" altLang="en-US" sz="2800" b="1" dirty="0" smtClean="0"/>
              <a:t> 제작</a:t>
            </a:r>
            <a:r>
              <a:rPr lang="en-US" altLang="ko-KR" sz="2800" b="1" dirty="0" smtClean="0"/>
              <a:t> </a:t>
            </a:r>
            <a:endParaRPr lang="ko-KR" altLang="en-US" sz="2800" b="1" dirty="0"/>
          </a:p>
        </p:txBody>
      </p:sp>
      <p:pic>
        <p:nvPicPr>
          <p:cNvPr id="13" name="Picture 8" descr="Untitled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3455940"/>
            <a:ext cx="3959996" cy="2637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1" descr="Untitled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0012" y="3455940"/>
            <a:ext cx="3959996" cy="2637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7847231" y="2276872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30min.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72517874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</a:t>
            </a:r>
            <a:r>
              <a:rPr lang="ko-KR" altLang="en-US" dirty="0"/>
              <a:t>한국 </a:t>
            </a:r>
            <a:r>
              <a:rPr lang="ko-KR" altLang="en-US" dirty="0" err="1"/>
              <a:t>사회적경제의</a:t>
            </a:r>
            <a:r>
              <a:rPr lang="ko-KR" altLang="en-US" dirty="0"/>
              <a:t> 미래 모습 그리기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43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양쪽 모서리가 둥근 사각형 11"/>
          <p:cNvSpPr/>
          <p:nvPr/>
        </p:nvSpPr>
        <p:spPr>
          <a:xfrm>
            <a:off x="287524" y="1592796"/>
            <a:ext cx="8568952" cy="4860540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67544" y="2276872"/>
            <a:ext cx="8229600" cy="9982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ko-KR" altLang="en-US" dirty="0" smtClean="0"/>
              <a:t>팀 별로 제작한 </a:t>
            </a:r>
            <a:r>
              <a:rPr lang="ko-KR" altLang="en-US" dirty="0" err="1" smtClean="0"/>
              <a:t>꼴라쥬</a:t>
            </a:r>
            <a:r>
              <a:rPr lang="ko-KR" altLang="en-US" dirty="0" smtClean="0"/>
              <a:t> 내용을 발표합니다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14" name="양쪽 모서리가 둥근 사각형 13"/>
          <p:cNvSpPr/>
          <p:nvPr/>
        </p:nvSpPr>
        <p:spPr>
          <a:xfrm>
            <a:off x="287524" y="1556792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3.</a:t>
            </a:r>
            <a:r>
              <a:rPr lang="ko-KR" altLang="en-US" sz="2800" b="1" dirty="0" smtClean="0"/>
              <a:t> 발표</a:t>
            </a:r>
            <a:endParaRPr lang="ko-KR" altLang="en-US" sz="2800" b="1" dirty="0"/>
          </a:p>
        </p:txBody>
      </p:sp>
      <p:pic>
        <p:nvPicPr>
          <p:cNvPr id="15" name="Picture 8" descr="Untitled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3345" y="2996952"/>
            <a:ext cx="4003111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9" descr="Untitled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878" y="2996952"/>
            <a:ext cx="3996444" cy="2661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7847231" y="2276872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30min.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342865870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사회적경제와</a:t>
            </a:r>
            <a:r>
              <a:rPr lang="ko-KR" altLang="en-US" dirty="0" smtClean="0"/>
              <a:t> 사회혁신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"/>
          </p:nvPr>
        </p:nvSpPr>
        <p:spPr>
          <a:xfrm>
            <a:off x="3291849" y="1088122"/>
            <a:ext cx="2560317" cy="646331"/>
          </a:xfrm>
        </p:spPr>
        <p:txBody>
          <a:bodyPr/>
          <a:lstStyle/>
          <a:p>
            <a:r>
              <a:rPr lang="en-US" altLang="ko-KR" dirty="0" smtClean="0"/>
              <a:t>Chapter 2.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14287416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사회적경제와</a:t>
            </a:r>
            <a:r>
              <a:rPr lang="en-US" altLang="ko-KR" dirty="0" smtClean="0"/>
              <a:t> </a:t>
            </a:r>
            <a:r>
              <a:rPr lang="ko-KR" altLang="en-US" dirty="0" smtClean="0"/>
              <a:t>사회혁신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45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23528" y="1340768"/>
            <a:ext cx="8519864" cy="492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600" b="1" dirty="0" smtClean="0"/>
              <a:t>시대의 화두</a:t>
            </a:r>
            <a:r>
              <a:rPr lang="en-US" altLang="ko-KR" sz="2600" b="1" dirty="0" smtClean="0"/>
              <a:t>: </a:t>
            </a:r>
            <a:r>
              <a:rPr lang="ko-KR" altLang="en-US" sz="2600" b="1" dirty="0" smtClean="0"/>
              <a:t>지속가능성과 사회통합을 어떻게 확대할 것인가</a:t>
            </a:r>
            <a:r>
              <a:rPr lang="en-US" altLang="ko-KR" sz="2600" b="1" dirty="0" smtClean="0"/>
              <a:t>? 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683568" y="2204467"/>
            <a:ext cx="3600400" cy="2376661"/>
          </a:xfrm>
          <a:prstGeom prst="roundRect">
            <a:avLst>
              <a:gd name="adj" fmla="val 5674"/>
            </a:avLst>
          </a:prstGeom>
          <a:solidFill>
            <a:schemeClr val="bg2">
              <a:lumMod val="25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모서리가 둥근 직사각형 8"/>
          <p:cNvSpPr/>
          <p:nvPr/>
        </p:nvSpPr>
        <p:spPr>
          <a:xfrm>
            <a:off x="4644008" y="2204467"/>
            <a:ext cx="3600400" cy="2376661"/>
          </a:xfrm>
          <a:prstGeom prst="roundRect">
            <a:avLst>
              <a:gd name="adj" fmla="val 5674"/>
            </a:avLst>
          </a:prstGeom>
          <a:solidFill>
            <a:schemeClr val="bg2">
              <a:lumMod val="25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899592" y="2420491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smtClean="0">
                <a:solidFill>
                  <a:schemeClr val="accent5">
                    <a:lumMod val="75000"/>
                  </a:schemeClr>
                </a:solidFill>
              </a:rPr>
              <a:t>시장 실패</a:t>
            </a:r>
            <a:endParaRPr lang="ko-KR" alt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860032" y="2420491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solidFill>
                  <a:schemeClr val="accent5">
                    <a:lumMod val="75000"/>
                  </a:schemeClr>
                </a:solidFill>
              </a:rPr>
              <a:t>정부 실패</a:t>
            </a:r>
            <a:endParaRPr lang="ko-KR" alt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259632" y="3173670"/>
            <a:ext cx="26978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dirty="0" smtClean="0">
                <a:solidFill>
                  <a:schemeClr val="bg1"/>
                </a:solidFill>
              </a:rPr>
              <a:t>기업 실패의 시대 </a:t>
            </a:r>
            <a:endParaRPr lang="en-US" altLang="ko-KR" sz="2400" dirty="0" smtClean="0">
              <a:solidFill>
                <a:schemeClr val="bg1"/>
              </a:solidFill>
            </a:endParaRPr>
          </a:p>
          <a:p>
            <a:endParaRPr lang="en-US" altLang="ko-KR" sz="2400" dirty="0" smtClean="0">
              <a:solidFill>
                <a:schemeClr val="bg1"/>
              </a:solidFill>
              <a:sym typeface="Wingdings" pitchFamily="2" charset="2"/>
            </a:endParaRPr>
          </a:p>
          <a:p>
            <a:r>
              <a:rPr lang="en-US" altLang="ko-KR" sz="2400" b="1" dirty="0" smtClean="0">
                <a:solidFill>
                  <a:schemeClr val="bg1"/>
                </a:solidFill>
                <a:sym typeface="Wingdings" pitchFamily="2" charset="2"/>
              </a:rPr>
              <a:t> </a:t>
            </a:r>
            <a:r>
              <a:rPr lang="ko-KR" altLang="en-US" sz="2400" b="1" dirty="0" smtClean="0">
                <a:solidFill>
                  <a:schemeClr val="bg1"/>
                </a:solidFill>
                <a:sym typeface="Wingdings" pitchFamily="2" charset="2"/>
              </a:rPr>
              <a:t>혁신의 사회화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076056" y="3173670"/>
            <a:ext cx="3096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dirty="0" smtClean="0">
                <a:solidFill>
                  <a:schemeClr val="bg1"/>
                </a:solidFill>
              </a:rPr>
              <a:t>작은 정부</a:t>
            </a:r>
            <a:r>
              <a:rPr lang="en-US" altLang="ko-KR" sz="2400" dirty="0" smtClean="0">
                <a:solidFill>
                  <a:schemeClr val="bg1"/>
                </a:solidFill>
              </a:rPr>
              <a:t>, </a:t>
            </a:r>
            <a:r>
              <a:rPr lang="ko-KR" altLang="en-US" sz="2400" dirty="0" smtClean="0">
                <a:solidFill>
                  <a:schemeClr val="bg1"/>
                </a:solidFill>
              </a:rPr>
              <a:t>재정압박 등 </a:t>
            </a:r>
            <a:endParaRPr lang="en-US" altLang="ko-KR" sz="2400" dirty="0" smtClean="0">
              <a:solidFill>
                <a:schemeClr val="bg1"/>
              </a:solidFill>
            </a:endParaRPr>
          </a:p>
          <a:p>
            <a:endParaRPr lang="en-US" altLang="ko-KR" sz="2400" dirty="0" smtClean="0">
              <a:solidFill>
                <a:schemeClr val="bg1"/>
              </a:solidFill>
              <a:sym typeface="Wingdings" pitchFamily="2" charset="2"/>
            </a:endParaRPr>
          </a:p>
          <a:p>
            <a:r>
              <a:rPr lang="en-US" altLang="ko-KR" sz="2400" b="1" dirty="0" smtClean="0">
                <a:solidFill>
                  <a:schemeClr val="bg1"/>
                </a:solidFill>
                <a:sym typeface="Wingdings" pitchFamily="2" charset="2"/>
              </a:rPr>
              <a:t> </a:t>
            </a:r>
            <a:r>
              <a:rPr lang="ko-KR" altLang="en-US" sz="2400" b="1" dirty="0" smtClean="0">
                <a:solidFill>
                  <a:schemeClr val="bg1"/>
                </a:solidFill>
                <a:sym typeface="Wingdings" pitchFamily="2" charset="2"/>
              </a:rPr>
              <a:t>공공의 혁신화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47564" y="5085184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b="1" dirty="0" smtClean="0"/>
              <a:t>대안은</a:t>
            </a:r>
            <a:r>
              <a:rPr lang="en-US" altLang="ko-KR" sz="4000" b="1" dirty="0" smtClean="0"/>
              <a:t>?</a:t>
            </a:r>
          </a:p>
        </p:txBody>
      </p:sp>
      <p:sp>
        <p:nvSpPr>
          <p:cNvPr id="15" name="오른쪽 화살표 14"/>
          <p:cNvSpPr/>
          <p:nvPr/>
        </p:nvSpPr>
        <p:spPr>
          <a:xfrm>
            <a:off x="2987824" y="4941168"/>
            <a:ext cx="576064" cy="935509"/>
          </a:xfrm>
          <a:prstGeom prst="rightArrow">
            <a:avLst>
              <a:gd name="adj1" fmla="val 50000"/>
              <a:gd name="adj2" fmla="val 65898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1156877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사회적경제와</a:t>
            </a:r>
            <a:r>
              <a:rPr lang="en-US" altLang="ko-KR" dirty="0" smtClean="0"/>
              <a:t> </a:t>
            </a:r>
            <a:r>
              <a:rPr lang="ko-KR" altLang="en-US" dirty="0" smtClean="0"/>
              <a:t>사회혁신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46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11560" y="2132856"/>
            <a:ext cx="3744416" cy="28803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180975" indent="-180975" latinLnBrk="0">
              <a:buFontTx/>
              <a:buChar char="-"/>
            </a:pPr>
            <a:r>
              <a:rPr lang="ko-KR" altLang="en-US" sz="2000" dirty="0" smtClean="0"/>
              <a:t>아이디어 이상의 것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행동과 실천이 동반되는 아이디어</a:t>
            </a:r>
            <a:endParaRPr lang="en-US" altLang="ko-KR" sz="2000" dirty="0" smtClean="0"/>
          </a:p>
          <a:p>
            <a:pPr marL="90488" indent="-90488" latinLnBrk="0">
              <a:buFontTx/>
              <a:buChar char="-"/>
            </a:pPr>
            <a:endParaRPr lang="en-US" altLang="ko-KR" sz="2000" dirty="0" smtClean="0"/>
          </a:p>
          <a:p>
            <a:pPr marL="180975" indent="-180975" latinLnBrk="0">
              <a:buFontTx/>
              <a:buChar char="-"/>
            </a:pPr>
            <a:r>
              <a:rPr lang="ko-KR" altLang="en-US" sz="2000" dirty="0" smtClean="0"/>
              <a:t>어떤 목적을 달성하기 위한 </a:t>
            </a:r>
            <a:r>
              <a:rPr lang="ko-KR" altLang="en-US" sz="2000" dirty="0" err="1" smtClean="0"/>
              <a:t>실현가능한</a:t>
            </a:r>
            <a:r>
              <a:rPr lang="ko-KR" altLang="en-US" sz="2000" dirty="0" smtClean="0"/>
              <a:t> 아이디어</a:t>
            </a:r>
            <a:endParaRPr lang="en-US" altLang="ko-KR" sz="2000" dirty="0" smtClean="0"/>
          </a:p>
        </p:txBody>
      </p:sp>
      <p:sp>
        <p:nvSpPr>
          <p:cNvPr id="6" name="양쪽 모서리가 둥근 사각형 5"/>
          <p:cNvSpPr/>
          <p:nvPr/>
        </p:nvSpPr>
        <p:spPr>
          <a:xfrm rot="10800000">
            <a:off x="611560" y="1484784"/>
            <a:ext cx="3744416" cy="720080"/>
          </a:xfrm>
          <a:prstGeom prst="round2SameRect">
            <a:avLst>
              <a:gd name="adj1" fmla="val 0"/>
              <a:gd name="adj2" fmla="val 5000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4788024" y="2132856"/>
            <a:ext cx="3744416" cy="28803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975" indent="-180975" latinLnBrk="0">
              <a:buFontTx/>
              <a:buChar char="-"/>
            </a:pPr>
            <a:r>
              <a:rPr lang="ko-KR" altLang="en-US" sz="2000" dirty="0" smtClean="0"/>
              <a:t>사회혁신이란 사회적 필요를 충족시키려는 동기로 유발되고</a:t>
            </a:r>
            <a:r>
              <a:rPr lang="en-US" altLang="ko-KR" sz="2000" dirty="0" smtClean="0"/>
              <a:t>, 1</a:t>
            </a:r>
            <a:r>
              <a:rPr lang="ko-KR" altLang="en-US" sz="2000" dirty="0" smtClean="0"/>
              <a:t>차적 목표가 사회적 성격을 띠고 있으며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그런 조직들이 주도적으로 개발하고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확산시키는 혁신적인 행동과 서비스</a:t>
            </a:r>
            <a:endParaRPr lang="en-US" altLang="ko-KR" sz="2000" dirty="0" smtClean="0"/>
          </a:p>
          <a:p>
            <a:pPr marL="180975" indent="-180975" latinLnBrk="0"/>
            <a:r>
              <a:rPr lang="en-US" altLang="ko-KR" sz="2000" dirty="0" smtClean="0"/>
              <a:t>  (</a:t>
            </a:r>
            <a:r>
              <a:rPr lang="ko-KR" altLang="en-US" sz="2000" dirty="0" err="1" smtClean="0"/>
              <a:t>제프</a:t>
            </a:r>
            <a:r>
              <a:rPr lang="ko-KR" altLang="en-US" sz="2000" dirty="0" smtClean="0"/>
              <a:t> 멀건</a:t>
            </a:r>
            <a:r>
              <a:rPr lang="en-US" altLang="ko-KR" sz="2000" dirty="0" smtClean="0"/>
              <a:t>, </a:t>
            </a:r>
            <a:r>
              <a:rPr lang="ko-KR" altLang="en-US" sz="2000" dirty="0" err="1" smtClean="0"/>
              <a:t>영파운데이션</a:t>
            </a:r>
            <a:r>
              <a:rPr lang="ko-KR" altLang="en-US" sz="2000" dirty="0" smtClean="0"/>
              <a:t> 대표</a:t>
            </a:r>
            <a:r>
              <a:rPr lang="en-US" altLang="ko-KR" sz="2000" dirty="0" smtClean="0"/>
              <a:t>)</a:t>
            </a:r>
          </a:p>
        </p:txBody>
      </p:sp>
      <p:sp>
        <p:nvSpPr>
          <p:cNvPr id="9" name="양쪽 모서리가 둥근 사각형 8"/>
          <p:cNvSpPr/>
          <p:nvPr/>
        </p:nvSpPr>
        <p:spPr>
          <a:xfrm rot="10800000">
            <a:off x="4788024" y="1484784"/>
            <a:ext cx="3744416" cy="720080"/>
          </a:xfrm>
          <a:prstGeom prst="round2SameRect">
            <a:avLst>
              <a:gd name="adj1" fmla="val 0"/>
              <a:gd name="adj2" fmla="val 50000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1999076" y="1609636"/>
            <a:ext cx="7970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</a:rPr>
              <a:t>혁신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893832" y="1609636"/>
            <a:ext cx="1433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</a:rPr>
              <a:t>사회혁신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47564" y="5229200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 smtClean="0">
                <a:sym typeface="Wingdings" pitchFamily="2" charset="2"/>
              </a:rPr>
              <a:t>사회문제 해결을 위한 새로운 시각과 방법론</a:t>
            </a:r>
            <a:endParaRPr lang="en-US" altLang="ko-KR" sz="2800" dirty="0" smtClean="0">
              <a:sym typeface="Wingdings" pitchFamily="2" charset="2"/>
            </a:endParaRPr>
          </a:p>
          <a:p>
            <a:pPr algn="ctr"/>
            <a:r>
              <a:rPr lang="en-US" altLang="ko-KR" sz="2800" dirty="0" smtClean="0">
                <a:sym typeface="Wingdings" pitchFamily="2" charset="2"/>
              </a:rPr>
              <a:t>(</a:t>
            </a:r>
            <a:r>
              <a:rPr lang="ko-KR" altLang="en-US" sz="2800" dirty="0" err="1" smtClean="0">
                <a:sym typeface="Wingdings" pitchFamily="2" charset="2"/>
              </a:rPr>
              <a:t>레슬리</a:t>
            </a:r>
            <a:r>
              <a:rPr lang="ko-KR" altLang="en-US" sz="2800" dirty="0" smtClean="0">
                <a:sym typeface="Wingdings" pitchFamily="2" charset="2"/>
              </a:rPr>
              <a:t> 크러치필드</a:t>
            </a:r>
            <a:r>
              <a:rPr lang="en-US" altLang="ko-KR" sz="2800" dirty="0" smtClean="0">
                <a:sym typeface="Wingdings" pitchFamily="2" charset="2"/>
              </a:rPr>
              <a:t>, Forces for Good)</a:t>
            </a:r>
            <a:endParaRPr lang="en-US" altLang="ko-KR" sz="2800" dirty="0" smtClean="0"/>
          </a:p>
        </p:txBody>
      </p:sp>
      <p:sp>
        <p:nvSpPr>
          <p:cNvPr id="14" name="오른쪽 화살표 13"/>
          <p:cNvSpPr/>
          <p:nvPr/>
        </p:nvSpPr>
        <p:spPr>
          <a:xfrm>
            <a:off x="683568" y="5157192"/>
            <a:ext cx="576064" cy="935509"/>
          </a:xfrm>
          <a:prstGeom prst="rightArrow">
            <a:avLst>
              <a:gd name="adj1" fmla="val 50000"/>
              <a:gd name="adj2" fmla="val 65898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7033551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사회적경제와</a:t>
            </a:r>
            <a:r>
              <a:rPr lang="en-US" altLang="ko-KR" dirty="0" smtClean="0"/>
              <a:t> </a:t>
            </a:r>
            <a:r>
              <a:rPr lang="ko-KR" altLang="en-US" dirty="0" smtClean="0"/>
              <a:t>사회혁신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47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23528" y="4808765"/>
            <a:ext cx="8519864" cy="492443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600" b="1" dirty="0" smtClean="0">
                <a:solidFill>
                  <a:schemeClr val="bg1"/>
                </a:solidFill>
              </a:rPr>
              <a:t>사회혁신은 </a:t>
            </a:r>
            <a:r>
              <a:rPr lang="ko-KR" altLang="en-US" sz="2600" b="1" dirty="0" err="1" smtClean="0">
                <a:solidFill>
                  <a:schemeClr val="bg1"/>
                </a:solidFill>
              </a:rPr>
              <a:t>사회적경제기업의</a:t>
            </a:r>
            <a:r>
              <a:rPr lang="ko-KR" altLang="en-US" sz="2600" b="1" dirty="0" smtClean="0">
                <a:solidFill>
                  <a:schemeClr val="bg1"/>
                </a:solidFill>
              </a:rPr>
              <a:t> 주요한 가치이자 목표</a:t>
            </a:r>
            <a:endParaRPr lang="en-US" altLang="ko-KR" sz="2600" b="1" dirty="0" smtClean="0">
              <a:solidFill>
                <a:schemeClr val="bg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67544" y="1856437"/>
            <a:ext cx="2088232" cy="7920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사회혁신의 목표</a:t>
            </a:r>
            <a:endParaRPr lang="ko-KR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987824" y="1856437"/>
            <a:ext cx="2808312" cy="7920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사회문제의 혁신적 해결</a:t>
            </a:r>
            <a:endParaRPr lang="ko-KR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228879" y="1856437"/>
            <a:ext cx="2591593" cy="7920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사회적경제기업의</a:t>
            </a:r>
            <a:r>
              <a:rPr lang="ko-KR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목표</a:t>
            </a:r>
            <a:endParaRPr lang="ko-KR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67544" y="3152581"/>
            <a:ext cx="2088232" cy="7920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사회혁신의 생태계</a:t>
            </a:r>
            <a:endParaRPr lang="ko-KR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987824" y="3152581"/>
            <a:ext cx="2808312" cy="7920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복제가능한</a:t>
            </a:r>
            <a:r>
              <a:rPr lang="ko-KR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프로그램과 </a:t>
            </a:r>
            <a:endParaRPr lang="en-US" altLang="ko-KR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ko-KR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조직에 관심</a:t>
            </a:r>
            <a:endParaRPr lang="ko-KR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228879" y="3152581"/>
            <a:ext cx="2591593" cy="7920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사회적경제의</a:t>
            </a:r>
            <a:r>
              <a:rPr lang="ko-KR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생태계</a:t>
            </a:r>
            <a:endParaRPr lang="ko-KR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아래쪽 화살표 14"/>
          <p:cNvSpPr/>
          <p:nvPr/>
        </p:nvSpPr>
        <p:spPr>
          <a:xfrm>
            <a:off x="2915816" y="4160693"/>
            <a:ext cx="3024336" cy="504056"/>
          </a:xfrm>
          <a:prstGeom prst="downArrow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483768" y="1865694"/>
            <a:ext cx="53091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=</a:t>
            </a:r>
            <a:endParaRPr lang="ko-KR" altLang="en-US" sz="4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24128" y="1865694"/>
            <a:ext cx="53091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=</a:t>
            </a:r>
            <a:endParaRPr lang="ko-KR" altLang="en-US" sz="4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24128" y="3144450"/>
            <a:ext cx="53091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=</a:t>
            </a:r>
            <a:endParaRPr lang="ko-KR" altLang="en-US" sz="4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83768" y="3140968"/>
            <a:ext cx="53091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=</a:t>
            </a:r>
            <a:endParaRPr lang="ko-KR" altLang="en-US" sz="4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79872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48</a:t>
            </a:fld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 smtClean="0"/>
              <a:t>텍스트 무비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3</a:t>
            </a:r>
            <a:r>
              <a:rPr lang="ko-KR" altLang="en-US" dirty="0" smtClean="0"/>
              <a:t>분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719572" y="2401172"/>
            <a:ext cx="7704856" cy="2179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4800" b="1" dirty="0" err="1" smtClean="0">
                <a:solidFill>
                  <a:schemeClr val="bg1"/>
                </a:solidFill>
                <a:sym typeface="Wingdings" pitchFamily="2" charset="2"/>
              </a:rPr>
              <a:t>사회적경제</a:t>
            </a:r>
            <a:r>
              <a:rPr lang="ko-KR" altLang="en-US" sz="4800" b="1" dirty="0" smtClean="0">
                <a:solidFill>
                  <a:schemeClr val="bg1"/>
                </a:solidFill>
                <a:sym typeface="Wingdings" pitchFamily="2" charset="2"/>
              </a:rPr>
              <a:t> 기업</a:t>
            </a:r>
            <a:r>
              <a:rPr lang="ko-KR" altLang="en-US" sz="3200" b="1" dirty="0" smtClean="0">
                <a:solidFill>
                  <a:schemeClr val="bg1"/>
                </a:solidFill>
                <a:sym typeface="Wingdings" pitchFamily="2" charset="2"/>
              </a:rPr>
              <a:t>은 </a:t>
            </a:r>
            <a:endParaRPr lang="en-US" altLang="ko-KR" sz="3200" b="1" dirty="0" smtClean="0">
              <a:solidFill>
                <a:schemeClr val="bg1"/>
              </a:solidFill>
              <a:sym typeface="Wingdings" pitchFamily="2" charset="2"/>
            </a:endParaRPr>
          </a:p>
          <a:p>
            <a:pPr algn="ctr">
              <a:lnSpc>
                <a:spcPct val="150000"/>
              </a:lnSpc>
            </a:pPr>
            <a:r>
              <a:rPr lang="ko-KR" altLang="en-US" sz="3200" b="1" dirty="0" smtClean="0">
                <a:solidFill>
                  <a:schemeClr val="bg1"/>
                </a:solidFill>
                <a:sym typeface="Wingdings" pitchFamily="2" charset="2"/>
              </a:rPr>
              <a:t>어떻게 </a:t>
            </a:r>
            <a:r>
              <a:rPr lang="ko-KR" altLang="en-US" sz="4800" b="1" dirty="0" smtClean="0">
                <a:solidFill>
                  <a:schemeClr val="bg1"/>
                </a:solidFill>
                <a:sym typeface="Wingdings" pitchFamily="2" charset="2"/>
              </a:rPr>
              <a:t>혁신</a:t>
            </a:r>
            <a:r>
              <a:rPr lang="ko-KR" altLang="en-US" sz="3200" b="1" dirty="0" smtClean="0">
                <a:solidFill>
                  <a:schemeClr val="bg1"/>
                </a:solidFill>
                <a:sym typeface="Wingdings" pitchFamily="2" charset="2"/>
              </a:rPr>
              <a:t>을 창출하는가</a:t>
            </a:r>
            <a:r>
              <a:rPr lang="en-US" altLang="ko-KR" sz="3200" b="1" dirty="0" smtClean="0">
                <a:solidFill>
                  <a:schemeClr val="bg1"/>
                </a:solidFill>
                <a:sym typeface="Wingdings" pitchFamily="2" charset="2"/>
              </a:rPr>
              <a:t>?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pic>
        <p:nvPicPr>
          <p:cNvPr id="8" name="Picture 2" descr="C:\Users\Administrator\AppData\Local\Microsoft\Windows\Temporary Internet Files\Content.IE5\DQ7HBU2J\MC900431606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058" y="4149080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6539704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49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양쪽 모서리가 둥근 사각형 9"/>
          <p:cNvSpPr/>
          <p:nvPr/>
        </p:nvSpPr>
        <p:spPr>
          <a:xfrm>
            <a:off x="287524" y="1592796"/>
            <a:ext cx="8568952" cy="4860540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67544" y="2276872"/>
            <a:ext cx="8229600" cy="29523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latinLnBrk="0">
              <a:lnSpc>
                <a:spcPct val="140000"/>
              </a:lnSpc>
              <a:buAutoNum type="arabicPeriod"/>
            </a:pPr>
            <a:r>
              <a:rPr lang="ko-KR" altLang="en-US" dirty="0" smtClean="0"/>
              <a:t>팀원들과 함께 </a:t>
            </a:r>
            <a:r>
              <a:rPr lang="en-US" altLang="ko-KR" dirty="0" smtClean="0"/>
              <a:t>Text Movie</a:t>
            </a:r>
            <a:r>
              <a:rPr lang="ko-KR" altLang="en-US" dirty="0" smtClean="0"/>
              <a:t>에서 본 사회적기업들 중 한 기업을 선택하여 조사하고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혁신의 실체가 무엇인지 토론합니다</a:t>
            </a:r>
            <a:r>
              <a:rPr lang="en-US" altLang="ko-KR" dirty="0" smtClean="0"/>
              <a:t>.</a:t>
            </a:r>
          </a:p>
          <a:p>
            <a:pPr marL="457200" indent="-457200" latinLnBrk="0">
              <a:lnSpc>
                <a:spcPct val="140000"/>
              </a:lnSpc>
              <a:buAutoNum type="arabicPeriod"/>
            </a:pPr>
            <a:endParaRPr lang="en-US" altLang="ko-KR" dirty="0" smtClean="0"/>
          </a:p>
          <a:p>
            <a:pPr marL="457200" indent="-457200" latinLnBrk="0">
              <a:lnSpc>
                <a:spcPct val="140000"/>
              </a:lnSpc>
              <a:buAutoNum type="arabicPeriod"/>
            </a:pPr>
            <a:r>
              <a:rPr lang="ko-KR" altLang="en-US" dirty="0" smtClean="0"/>
              <a:t>각 기업의 혁신의 실체가 무엇인지 발표합니다</a:t>
            </a:r>
            <a:r>
              <a:rPr lang="en-US" altLang="ko-KR" dirty="0" smtClean="0"/>
              <a:t>.</a:t>
            </a:r>
          </a:p>
        </p:txBody>
      </p:sp>
      <p:sp>
        <p:nvSpPr>
          <p:cNvPr id="12" name="양쪽 모서리가 둥근 사각형 11"/>
          <p:cNvSpPr/>
          <p:nvPr/>
        </p:nvSpPr>
        <p:spPr>
          <a:xfrm>
            <a:off x="287524" y="1556792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/>
              <a:t>토론</a:t>
            </a:r>
            <a:r>
              <a:rPr lang="en-US" altLang="ko-KR" sz="2800" b="1" dirty="0" smtClean="0"/>
              <a:t> 1</a:t>
            </a:r>
            <a:endParaRPr lang="ko-KR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352811211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학습목표 및 학습내용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556792"/>
            <a:ext cx="8568952" cy="2088232"/>
          </a:xfrm>
          <a:prstGeom prst="round2SameRect">
            <a:avLst>
              <a:gd name="adj1" fmla="val 9255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4390" y="2204864"/>
            <a:ext cx="8229600" cy="12241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lvl="0" indent="-514350" latinLnBrk="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 과정의 개요를 설명할 수 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 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ko-KR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중간지원기관 활동가란 어떤 사람인지에 대해 설명할 수 있다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의의와 현황에 대해 설명할 수 있다</a:t>
            </a:r>
            <a:r>
              <a:rPr lang="en-US" altLang="ko-KR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kumimoji="0" lang="en-US" altLang="ko-KR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  <a:cs typeface="+mn-cs"/>
            </a:endParaRPr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94714" y="1484784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/>
              <a:t>학습목표</a:t>
            </a:r>
            <a:endParaRPr lang="ko-KR" altLang="en-US" sz="2800" b="1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87524" y="3933056"/>
            <a:ext cx="8568952" cy="2088232"/>
          </a:xfrm>
          <a:prstGeom prst="round2SameRect">
            <a:avLst>
              <a:gd name="adj1" fmla="val 9255"/>
              <a:gd name="adj2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64390" y="4653533"/>
            <a:ext cx="8229600" cy="115173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marR="0" lvl="0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 과정 개요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514350" marR="0" lvl="0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 이해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514350" marR="0" lvl="0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ko-KR" altLang="en-US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사회적경제의</a:t>
            </a:r>
            <a:r>
              <a:rPr lang="ko-KR" altLang="en-US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의의와 현황</a:t>
            </a:r>
            <a:endParaRPr lang="en-US" altLang="ko-KR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10" name="양쪽 모서리가 둥근 사각형 9"/>
          <p:cNvSpPr/>
          <p:nvPr/>
        </p:nvSpPr>
        <p:spPr>
          <a:xfrm>
            <a:off x="294714" y="3861048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/>
              <a:t>학습내용</a:t>
            </a:r>
            <a:endParaRPr lang="ko-KR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259979643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592796"/>
            <a:ext cx="8568952" cy="4860540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7544" y="2276872"/>
            <a:ext cx="8229600" cy="29523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40000"/>
              </a:lnSpc>
              <a:buAutoNum type="arabicPeriod"/>
            </a:pPr>
            <a:r>
              <a:rPr lang="ko-KR" altLang="en-US" dirty="0" smtClean="0"/>
              <a:t>중간지원기관 활동가로서 사회혁신의 활성화를 위해 어떤 일을 해야 할지 토론해봅시다</a:t>
            </a:r>
            <a:r>
              <a:rPr lang="en-US" altLang="ko-KR" dirty="0" smtClean="0"/>
              <a:t>.</a:t>
            </a:r>
          </a:p>
          <a:p>
            <a:pPr marL="457200" indent="-457200">
              <a:lnSpc>
                <a:spcPct val="140000"/>
              </a:lnSpc>
              <a:buAutoNum type="arabicPeriod"/>
            </a:pPr>
            <a:endParaRPr lang="en-US" altLang="ko-KR" dirty="0" smtClean="0"/>
          </a:p>
          <a:p>
            <a:pPr marL="457200" indent="-457200">
              <a:lnSpc>
                <a:spcPct val="140000"/>
              </a:lnSpc>
              <a:buAutoNum type="arabicPeriod"/>
            </a:pPr>
            <a:r>
              <a:rPr lang="ko-KR" altLang="en-US" dirty="0" smtClean="0"/>
              <a:t>팀원들과 토론한 내용을 자유롭게 발표해 봅시다</a:t>
            </a:r>
            <a:r>
              <a:rPr lang="en-US" altLang="ko-KR" dirty="0" smtClean="0"/>
              <a:t>.</a:t>
            </a:r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87524" y="1556792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/>
              <a:t>토론 </a:t>
            </a:r>
            <a:r>
              <a:rPr lang="en-US" altLang="ko-KR" sz="2800" b="1" dirty="0" smtClean="0"/>
              <a:t>2</a:t>
            </a:r>
            <a:endParaRPr lang="ko-KR" altLang="en-US" sz="2800" b="1" dirty="0"/>
          </a:p>
        </p:txBody>
      </p:sp>
    </p:spTree>
  </p:cSld>
  <p:clrMapOvr>
    <a:masterClrMapping/>
  </p:clrMapOvr>
  <p:transition>
    <p:fade thruBlk="1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/>
              <a:t>최종 </a:t>
            </a:r>
            <a:r>
              <a:rPr lang="en-US" altLang="ko-KR" dirty="0"/>
              <a:t>Mission </a:t>
            </a:r>
            <a:r>
              <a:rPr lang="ko-KR" altLang="en-US" dirty="0"/>
              <a:t>수행을 위한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/>
              <a:t>Action Plan </a:t>
            </a:r>
            <a:r>
              <a:rPr lang="ko-KR" altLang="en-US" dirty="0"/>
              <a:t>수립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51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5389450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Week 2. Action Plan </a:t>
            </a:r>
            <a:r>
              <a:rPr lang="ko-KR" altLang="en-US" dirty="0" smtClean="0"/>
              <a:t>수립 활동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오각형 4"/>
          <p:cNvSpPr/>
          <p:nvPr/>
        </p:nvSpPr>
        <p:spPr>
          <a:xfrm>
            <a:off x="251520" y="1484784"/>
            <a:ext cx="1764000" cy="864000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 w="76200">
            <a:solidFill>
              <a:schemeClr val="accent2">
                <a:lumMod val="75000"/>
              </a:schemeClr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지원사업 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의제설정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6" name="갈매기형 수장 5"/>
          <p:cNvSpPr/>
          <p:nvPr/>
        </p:nvSpPr>
        <p:spPr>
          <a:xfrm>
            <a:off x="1691680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국내외 유사사례 연구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7" name="갈매기형 수장 6"/>
          <p:cNvSpPr/>
          <p:nvPr/>
        </p:nvSpPr>
        <p:spPr>
          <a:xfrm>
            <a:off x="3448148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지원사업 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기획서 작성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8" name="갈매기형 수장 7"/>
          <p:cNvSpPr/>
          <p:nvPr/>
        </p:nvSpPr>
        <p:spPr>
          <a:xfrm>
            <a:off x="5216322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최종보고서 작성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갈매기형 수장 8"/>
          <p:cNvSpPr/>
          <p:nvPr/>
        </p:nvSpPr>
        <p:spPr>
          <a:xfrm>
            <a:off x="6984496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최종보고서 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발표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11560" y="2852936"/>
            <a:ext cx="7920880" cy="324036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824260" y="2924944"/>
            <a:ext cx="20313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1</a:t>
            </a:r>
            <a:r>
              <a:rPr lang="ko-KR" altLang="en-US" sz="1400" b="1" dirty="0" smtClean="0"/>
              <a:t>단계</a:t>
            </a:r>
            <a:r>
              <a:rPr lang="en-US" altLang="ko-KR" sz="1400" b="1" dirty="0" smtClean="0"/>
              <a:t>: </a:t>
            </a:r>
            <a:r>
              <a:rPr lang="ko-KR" altLang="en-US" sz="1400" b="1" dirty="0" smtClean="0"/>
              <a:t>지원사업 의제설정</a:t>
            </a:r>
            <a:endParaRPr lang="ko-KR" altLang="en-US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336015" y="3429000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작성자</a:t>
            </a:r>
            <a:r>
              <a:rPr lang="en-US" altLang="ko-KR" sz="1400" b="1" dirty="0" smtClean="0"/>
              <a:t>:</a:t>
            </a:r>
          </a:p>
          <a:p>
            <a:r>
              <a:rPr lang="ko-KR" altLang="en-US" sz="1400" b="1" dirty="0" smtClean="0"/>
              <a:t>소속지역</a:t>
            </a:r>
            <a:r>
              <a:rPr lang="en-US" altLang="ko-KR" sz="1400" b="1" dirty="0" smtClean="0"/>
              <a:t>:</a:t>
            </a:r>
            <a:endParaRPr lang="ko-KR" altLang="en-US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48528" y="4165339"/>
            <a:ext cx="8755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아이디어</a:t>
            </a:r>
            <a:r>
              <a:rPr lang="en-US" altLang="ko-KR" sz="1400" b="1" dirty="0" smtClean="0"/>
              <a:t>:</a:t>
            </a:r>
            <a:endParaRPr lang="ko-KR" altLang="en-US" sz="1400" b="1" dirty="0"/>
          </a:p>
        </p:txBody>
      </p:sp>
      <p:sp>
        <p:nvSpPr>
          <p:cNvPr id="14" name="모서리가 둥근 직사각형 13"/>
          <p:cNvSpPr/>
          <p:nvPr/>
        </p:nvSpPr>
        <p:spPr>
          <a:xfrm rot="867957">
            <a:off x="6816322" y="3026113"/>
            <a:ext cx="1701548" cy="409545"/>
          </a:xfrm>
          <a:prstGeom prst="roundRect">
            <a:avLst>
              <a:gd name="adj" fmla="val 5000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Sample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923406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다음 시간 과제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683568" y="2780928"/>
            <a:ext cx="1944216" cy="3240360"/>
          </a:xfrm>
          <a:prstGeom prst="roundRect">
            <a:avLst>
              <a:gd name="adj" fmla="val 262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60791" y="1387148"/>
            <a:ext cx="84083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ko-KR" altLang="en-US" sz="2000" dirty="0" smtClean="0"/>
              <a:t>모듈 </a:t>
            </a:r>
            <a:r>
              <a:rPr lang="en-US" altLang="ko-KR" sz="2000" dirty="0" smtClean="0"/>
              <a:t>3. </a:t>
            </a:r>
            <a:r>
              <a:rPr lang="ko-KR" altLang="en-US" sz="2000" dirty="0" err="1" smtClean="0">
                <a:solidFill>
                  <a:srgbClr val="000000"/>
                </a:solidFill>
              </a:rPr>
              <a:t>사회적경제</a:t>
            </a:r>
            <a:r>
              <a:rPr lang="ko-KR" altLang="en-US" sz="2000" dirty="0" smtClean="0">
                <a:solidFill>
                  <a:srgbClr val="000000"/>
                </a:solidFill>
              </a:rPr>
              <a:t> 관련 제도 및 정책 중</a:t>
            </a:r>
            <a:r>
              <a:rPr lang="en-US" altLang="ko-KR" sz="2000" dirty="0" smtClean="0">
                <a:solidFill>
                  <a:srgbClr val="000000"/>
                </a:solidFill>
              </a:rPr>
              <a:t> </a:t>
            </a:r>
            <a:r>
              <a:rPr lang="ko-KR" altLang="en-US" sz="2000" dirty="0" smtClean="0">
                <a:solidFill>
                  <a:srgbClr val="000000"/>
                </a:solidFill>
              </a:rPr>
              <a:t> </a:t>
            </a:r>
            <a:r>
              <a:rPr lang="en-US" altLang="ko-KR" sz="2000" dirty="0" smtClean="0">
                <a:solidFill>
                  <a:srgbClr val="000000"/>
                </a:solidFill>
              </a:rPr>
              <a:t>‘</a:t>
            </a:r>
            <a:r>
              <a:rPr lang="ko-KR" altLang="en-US" sz="2000" dirty="0" smtClean="0">
                <a:solidFill>
                  <a:srgbClr val="000000"/>
                </a:solidFill>
              </a:rPr>
              <a:t>자활기업 제도와 정책과제</a:t>
            </a:r>
            <a:r>
              <a:rPr lang="en-US" altLang="ko-KR" sz="2000" dirty="0" smtClean="0">
                <a:solidFill>
                  <a:srgbClr val="000000"/>
                </a:solidFill>
              </a:rPr>
              <a:t>’ ‘</a:t>
            </a:r>
            <a:r>
              <a:rPr lang="ko-KR" altLang="en-US" sz="2000" dirty="0" err="1" smtClean="0">
                <a:solidFill>
                  <a:srgbClr val="000000"/>
                </a:solidFill>
              </a:rPr>
              <a:t>사회적기업</a:t>
            </a:r>
            <a:r>
              <a:rPr lang="ko-KR" altLang="en-US" sz="2000" dirty="0" smtClean="0">
                <a:solidFill>
                  <a:srgbClr val="000000"/>
                </a:solidFill>
              </a:rPr>
              <a:t> 제도와 정책과제</a:t>
            </a:r>
            <a:r>
              <a:rPr lang="en-US" altLang="ko-KR" sz="2000" dirty="0" smtClean="0">
                <a:solidFill>
                  <a:srgbClr val="000000"/>
                </a:solidFill>
              </a:rPr>
              <a:t>’ ‘</a:t>
            </a:r>
            <a:r>
              <a:rPr lang="ko-KR" altLang="en-US" sz="2000" dirty="0" smtClean="0">
                <a:solidFill>
                  <a:srgbClr val="000000"/>
                </a:solidFill>
              </a:rPr>
              <a:t>마을기업 제도와 정책과제</a:t>
            </a:r>
            <a:r>
              <a:rPr lang="en-US" altLang="ko-KR" sz="2000" dirty="0" smtClean="0">
                <a:solidFill>
                  <a:srgbClr val="000000"/>
                </a:solidFill>
              </a:rPr>
              <a:t>’ ‘</a:t>
            </a:r>
            <a:r>
              <a:rPr lang="ko-KR" altLang="en-US" sz="2000" dirty="0" smtClean="0">
                <a:solidFill>
                  <a:srgbClr val="000000"/>
                </a:solidFill>
              </a:rPr>
              <a:t>협동조합 제도와 정책과제</a:t>
            </a:r>
            <a:r>
              <a:rPr lang="en-US" altLang="ko-KR" sz="2000" dirty="0" smtClean="0">
                <a:solidFill>
                  <a:srgbClr val="000000"/>
                </a:solidFill>
              </a:rPr>
              <a:t>’ </a:t>
            </a:r>
            <a:r>
              <a:rPr lang="ko-KR" altLang="en-US" sz="2000" dirty="0" smtClean="0"/>
              <a:t>읽어오기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2699792" y="2780928"/>
            <a:ext cx="1944216" cy="3240360"/>
          </a:xfrm>
          <a:prstGeom prst="roundRect">
            <a:avLst>
              <a:gd name="adj" fmla="val 262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4716016" y="2780928"/>
            <a:ext cx="1944216" cy="3240360"/>
          </a:xfrm>
          <a:prstGeom prst="roundRect">
            <a:avLst>
              <a:gd name="adj" fmla="val 262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6732935" y="2780928"/>
            <a:ext cx="1944216" cy="3240360"/>
          </a:xfrm>
          <a:prstGeom prst="roundRect">
            <a:avLst>
              <a:gd name="adj" fmla="val 262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9592" y="3861048"/>
            <a:ext cx="1584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smtClean="0"/>
              <a:t>자활기업</a:t>
            </a:r>
            <a:endParaRPr lang="en-US" altLang="ko-KR" sz="2000" b="1" dirty="0" smtClean="0"/>
          </a:p>
          <a:p>
            <a:pPr algn="ctr"/>
            <a:r>
              <a:rPr lang="ko-KR" altLang="en-US" sz="2000" b="1" dirty="0" smtClean="0"/>
              <a:t>제도와 </a:t>
            </a:r>
            <a:endParaRPr lang="en-US" altLang="ko-KR" sz="2000" b="1" dirty="0" smtClean="0"/>
          </a:p>
          <a:p>
            <a:pPr algn="ctr"/>
            <a:r>
              <a:rPr lang="ko-KR" altLang="en-US" sz="2000" b="1" dirty="0" smtClean="0"/>
              <a:t>정책과제</a:t>
            </a:r>
            <a:endParaRPr lang="en-US" altLang="ko-KR" sz="2000" b="1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2915816" y="3861048"/>
            <a:ext cx="1584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err="1" smtClean="0"/>
              <a:t>사회적기업</a:t>
            </a:r>
            <a:endParaRPr lang="en-US" altLang="ko-KR" sz="2000" b="1" dirty="0" smtClean="0"/>
          </a:p>
          <a:p>
            <a:pPr algn="ctr"/>
            <a:r>
              <a:rPr lang="ko-KR" altLang="en-US" sz="2000" b="1" dirty="0" smtClean="0"/>
              <a:t>제도와 </a:t>
            </a:r>
            <a:endParaRPr lang="en-US" altLang="ko-KR" sz="2000" b="1" dirty="0" smtClean="0"/>
          </a:p>
          <a:p>
            <a:pPr algn="ctr"/>
            <a:r>
              <a:rPr lang="ko-KR" altLang="en-US" sz="2000" b="1" dirty="0" smtClean="0"/>
              <a:t>정책과제</a:t>
            </a:r>
            <a:endParaRPr lang="en-US" altLang="ko-KR" sz="2000" b="1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4932040" y="3861048"/>
            <a:ext cx="1584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smtClean="0"/>
              <a:t>마을기업</a:t>
            </a:r>
            <a:endParaRPr lang="en-US" altLang="ko-KR" sz="2000" b="1" dirty="0" smtClean="0"/>
          </a:p>
          <a:p>
            <a:pPr algn="ctr"/>
            <a:r>
              <a:rPr lang="ko-KR" altLang="en-US" sz="2000" b="1" dirty="0" smtClean="0"/>
              <a:t>제도와 </a:t>
            </a:r>
            <a:endParaRPr lang="en-US" altLang="ko-KR" sz="2000" b="1" dirty="0" smtClean="0"/>
          </a:p>
          <a:p>
            <a:pPr algn="ctr"/>
            <a:r>
              <a:rPr lang="ko-KR" altLang="en-US" sz="2000" b="1" dirty="0" smtClean="0"/>
              <a:t>정책과제</a:t>
            </a:r>
            <a:endParaRPr lang="en-US" altLang="ko-KR" sz="2000" b="1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6876256" y="3861048"/>
            <a:ext cx="1584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smtClean="0"/>
              <a:t>협동조합</a:t>
            </a:r>
            <a:endParaRPr lang="en-US" altLang="ko-KR" sz="2000" b="1" dirty="0" smtClean="0"/>
          </a:p>
          <a:p>
            <a:pPr algn="ctr"/>
            <a:r>
              <a:rPr lang="ko-KR" altLang="en-US" sz="2000" b="1" dirty="0" smtClean="0"/>
              <a:t>제도와 </a:t>
            </a:r>
            <a:endParaRPr lang="en-US" altLang="ko-KR" sz="2000" b="1" dirty="0" smtClean="0"/>
          </a:p>
          <a:p>
            <a:pPr algn="ctr"/>
            <a:r>
              <a:rPr lang="ko-KR" altLang="en-US" sz="2000" b="1" dirty="0" smtClean="0"/>
              <a:t>정책과제</a:t>
            </a:r>
            <a:endParaRPr lang="en-US" altLang="ko-KR" sz="20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234389389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Closing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6401" y="1430778"/>
            <a:ext cx="6408712" cy="480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053192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9710120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250825" y="1125538"/>
            <a:ext cx="8642350" cy="2303462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4400" cap="all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서울남산체 EB" panose="02020603020101020101" pitchFamily="18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서울남산체 EB" panose="02020603020101020101" pitchFamily="18" charset="-127"/>
                <a:cs typeface="+mj-cs"/>
              </a:rPr>
              <a:t>사회적경제</a:t>
            </a:r>
            <a:r>
              <a:rPr kumimoji="0" lang="ko-KR" altLang="en-US" sz="4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서울남산체 EB" panose="02020603020101020101" pitchFamily="18" charset="-127"/>
                <a:cs typeface="+mj-cs"/>
              </a:rPr>
              <a:t> 관련 제도 및 정책</a:t>
            </a:r>
            <a:endParaRPr kumimoji="0" lang="en-US" altLang="ko-KR" sz="4400" b="0" i="0" u="none" strike="noStrike" kern="1200" cap="all" spc="0" normalizeH="0" baseline="0" noProof="0" dirty="0" smtClean="0">
              <a:ln>
                <a:noFill/>
              </a:ln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서울남산체 EB" panose="02020603020101020101" pitchFamily="18" charset="-127"/>
              <a:cs typeface="+mj-cs"/>
            </a:endParaRPr>
          </a:p>
        </p:txBody>
      </p:sp>
      <p:sp>
        <p:nvSpPr>
          <p:cNvPr id="8" name="텍스트 개체 틀 8"/>
          <p:cNvSpPr>
            <a:spLocks noGrp="1"/>
          </p:cNvSpPr>
          <p:nvPr>
            <p:ph type="body" idx="1"/>
          </p:nvPr>
        </p:nvSpPr>
        <p:spPr>
          <a:xfrm>
            <a:off x="3267800" y="1088122"/>
            <a:ext cx="2608406" cy="646331"/>
          </a:xfrm>
        </p:spPr>
        <p:txBody>
          <a:bodyPr/>
          <a:lstStyle/>
          <a:p>
            <a:r>
              <a:rPr lang="en-US" altLang="ko-KR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Module </a:t>
            </a:r>
            <a:r>
              <a:rPr lang="en-US" altLang="ko-KR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3.</a:t>
            </a:r>
            <a:endParaRPr lang="ko-KR" altLang="en-US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725064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학습목표 및 학습내용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556792"/>
            <a:ext cx="8568952" cy="2088232"/>
          </a:xfrm>
          <a:prstGeom prst="round2SameRect">
            <a:avLst>
              <a:gd name="adj1" fmla="val 9255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484784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prstClr val="white"/>
                </a:solidFill>
                <a:latin typeface="+mn-ea"/>
              </a:rPr>
              <a:t>학습목표</a:t>
            </a:r>
            <a:endParaRPr lang="ko-KR" altLang="en-US" sz="2800" b="1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9" name="양쪽 모서리가 둥근 사각형 8"/>
          <p:cNvSpPr/>
          <p:nvPr/>
        </p:nvSpPr>
        <p:spPr>
          <a:xfrm>
            <a:off x="287524" y="3933056"/>
            <a:ext cx="8568952" cy="2088232"/>
          </a:xfrm>
          <a:prstGeom prst="round2SameRect">
            <a:avLst>
              <a:gd name="adj1" fmla="val 9255"/>
              <a:gd name="adj2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1" name="양쪽 모서리가 둥근 사각형 10"/>
          <p:cNvSpPr/>
          <p:nvPr/>
        </p:nvSpPr>
        <p:spPr>
          <a:xfrm>
            <a:off x="294714" y="3861048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prstClr val="white"/>
                </a:solidFill>
                <a:latin typeface="+mn-ea"/>
              </a:rPr>
              <a:t>학습내용</a:t>
            </a:r>
            <a:endParaRPr lang="ko-KR" altLang="en-US" sz="2800" b="1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509588" y="2146279"/>
            <a:ext cx="8166868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9pPr>
          </a:lstStyle>
          <a:p>
            <a:pPr defTabSz="914400" eaLnBrk="1" latinLnBrk="1" hangingPunct="1">
              <a:buFont typeface="Arial" panose="020B0604020202020204" pitchFamily="34" charset="0"/>
              <a:buAutoNum type="arabicPeriod"/>
            </a:pPr>
            <a:r>
              <a:rPr lang="ko-KR" altLang="en-US" sz="1800" dirty="0" smtClean="0"/>
              <a:t>자활기업 제도와 정책과제에 대해 설명할 수 있다</a:t>
            </a:r>
            <a:r>
              <a:rPr lang="en-US" altLang="ko-KR" sz="1800" dirty="0" smtClean="0"/>
              <a:t>.</a:t>
            </a:r>
          </a:p>
          <a:p>
            <a:pPr defTabSz="914400" eaLnBrk="1" latinLnBrk="1" hangingPunct="1">
              <a:buFont typeface="Arial" panose="020B0604020202020204" pitchFamily="34" charset="0"/>
              <a:buAutoNum type="arabicPeriod"/>
            </a:pPr>
            <a:r>
              <a:rPr kumimoji="0" lang="ko-KR" altLang="en-US" sz="1800" dirty="0" err="1" smtClean="0"/>
              <a:t>사회적기업</a:t>
            </a:r>
            <a:r>
              <a:rPr kumimoji="0" lang="ko-KR" altLang="en-US" sz="1800" dirty="0" smtClean="0"/>
              <a:t> 제도와 정책과제</a:t>
            </a:r>
            <a:r>
              <a:rPr lang="ko-KR" altLang="en-US" sz="1800" dirty="0" smtClean="0"/>
              <a:t>에 대해 설명할 수 있다</a:t>
            </a:r>
            <a:r>
              <a:rPr lang="en-US" altLang="ko-KR" sz="1800" dirty="0" smtClean="0"/>
              <a:t>.</a:t>
            </a:r>
            <a:endParaRPr kumimoji="0" lang="en-US" altLang="ko-KR" sz="1800" dirty="0" smtClean="0"/>
          </a:p>
          <a:p>
            <a:pPr defTabSz="914400" eaLnBrk="1" latinLnBrk="1" hangingPunct="1">
              <a:buFont typeface="Arial" panose="020B0604020202020204" pitchFamily="34" charset="0"/>
              <a:buAutoNum type="arabicPeriod"/>
            </a:pPr>
            <a:r>
              <a:rPr kumimoji="0" lang="ko-KR" altLang="en-US" sz="1800" dirty="0" smtClean="0"/>
              <a:t>마을기업 제도와 정책과제</a:t>
            </a:r>
            <a:r>
              <a:rPr lang="ko-KR" altLang="en-US" sz="1800" dirty="0" smtClean="0"/>
              <a:t>에 대해 설명할 수 있다</a:t>
            </a:r>
            <a:r>
              <a:rPr lang="en-US" altLang="ko-KR" sz="1800" dirty="0" smtClean="0"/>
              <a:t>.</a:t>
            </a:r>
            <a:endParaRPr kumimoji="0" lang="en-US" altLang="ko-KR" sz="1800" dirty="0" smtClean="0"/>
          </a:p>
          <a:p>
            <a:pPr defTabSz="914400" eaLnBrk="1" latinLnBrk="1" hangingPunct="1">
              <a:buFont typeface="Arial" panose="020B0604020202020204" pitchFamily="34" charset="0"/>
              <a:buAutoNum type="arabicPeriod"/>
            </a:pPr>
            <a:r>
              <a:rPr kumimoji="0" lang="ko-KR" altLang="en-US" sz="1800" dirty="0" smtClean="0"/>
              <a:t>협동조합 제도와 정책과제</a:t>
            </a:r>
            <a:r>
              <a:rPr lang="ko-KR" altLang="en-US" sz="1800" dirty="0" smtClean="0"/>
              <a:t>에 대해 설명할 수 있다</a:t>
            </a:r>
            <a:r>
              <a:rPr lang="en-US" altLang="ko-KR" sz="1800" dirty="0" smtClean="0"/>
              <a:t>.</a:t>
            </a:r>
            <a:endParaRPr kumimoji="0" lang="ko-KR" altLang="en-US" sz="1800" dirty="0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509588" y="4542581"/>
            <a:ext cx="577215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9pPr>
          </a:lstStyle>
          <a:p>
            <a:pPr defTabSz="914400" eaLnBrk="1" latinLnBrk="1" hangingPunct="1">
              <a:buFont typeface="Arial" panose="020B0604020202020204" pitchFamily="34" charset="0"/>
              <a:buAutoNum type="arabicPeriod"/>
            </a:pPr>
            <a:r>
              <a:rPr lang="ko-KR" altLang="en-US" sz="1800" dirty="0" smtClean="0"/>
              <a:t>자활기업 제도와 정책과제</a:t>
            </a:r>
            <a:endParaRPr lang="en-US" altLang="ko-KR" sz="1800" dirty="0" smtClean="0"/>
          </a:p>
          <a:p>
            <a:pPr defTabSz="914400" eaLnBrk="1" latinLnBrk="1" hangingPunct="1">
              <a:buFont typeface="Arial" panose="020B0604020202020204" pitchFamily="34" charset="0"/>
              <a:buAutoNum type="arabicPeriod"/>
            </a:pPr>
            <a:r>
              <a:rPr kumimoji="0" lang="ko-KR" altLang="en-US" sz="1800" dirty="0" err="1" smtClean="0"/>
              <a:t>사회적기업</a:t>
            </a:r>
            <a:r>
              <a:rPr kumimoji="0" lang="ko-KR" altLang="en-US" sz="1800" dirty="0" smtClean="0"/>
              <a:t> 제도와 정책과제</a:t>
            </a:r>
            <a:endParaRPr kumimoji="0" lang="en-US" altLang="ko-KR" sz="1800" dirty="0" smtClean="0"/>
          </a:p>
          <a:p>
            <a:pPr defTabSz="914400" eaLnBrk="1" latinLnBrk="1" hangingPunct="1">
              <a:buFont typeface="Arial" panose="020B0604020202020204" pitchFamily="34" charset="0"/>
              <a:buAutoNum type="arabicPeriod"/>
            </a:pPr>
            <a:r>
              <a:rPr kumimoji="0" lang="ko-KR" altLang="en-US" sz="1800" dirty="0" smtClean="0"/>
              <a:t>마을기업 제도와 정책과제</a:t>
            </a:r>
            <a:endParaRPr kumimoji="0" lang="en-US" altLang="ko-KR" sz="1800" dirty="0" smtClean="0"/>
          </a:p>
          <a:p>
            <a:pPr defTabSz="914400" eaLnBrk="1" latinLnBrk="1" hangingPunct="1">
              <a:buFont typeface="Arial" panose="020B0604020202020204" pitchFamily="34" charset="0"/>
              <a:buAutoNum type="arabicPeriod"/>
            </a:pPr>
            <a:r>
              <a:rPr kumimoji="0" lang="ko-KR" altLang="en-US" sz="1800" dirty="0" smtClean="0"/>
              <a:t>협동조합 제도와 정책과제</a:t>
            </a:r>
            <a:endParaRPr kumimoji="0"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52504806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2400" dirty="0" err="1" smtClean="0"/>
              <a:t>사회적경제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분야의 제도와 정책에 주목해야 하는 </a:t>
            </a:r>
            <a:r>
              <a:rPr lang="ko-KR" altLang="en-US" sz="2400" dirty="0" smtClean="0"/>
              <a:t>이유</a:t>
            </a:r>
            <a:r>
              <a:rPr lang="en-US" altLang="ko-KR" sz="2400" dirty="0" smtClean="0"/>
              <a:t>(1/2)</a:t>
            </a:r>
            <a:endParaRPr lang="ko-KR" altLang="en-US" sz="2400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AutoShape 380"/>
          <p:cNvSpPr>
            <a:spLocks noChangeArrowheads="1"/>
          </p:cNvSpPr>
          <p:nvPr/>
        </p:nvSpPr>
        <p:spPr bwMode="gray">
          <a:xfrm>
            <a:off x="539552" y="1411288"/>
            <a:ext cx="8136904" cy="2233736"/>
          </a:xfrm>
          <a:prstGeom prst="roundRect">
            <a:avLst>
              <a:gd name="adj" fmla="val 11921"/>
            </a:avLst>
          </a:prstGeom>
          <a:solidFill>
            <a:srgbClr val="4D798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3" name="Freeform 381"/>
          <p:cNvSpPr>
            <a:spLocks/>
          </p:cNvSpPr>
          <p:nvPr/>
        </p:nvSpPr>
        <p:spPr bwMode="gray">
          <a:xfrm>
            <a:off x="627265" y="1505934"/>
            <a:ext cx="992128" cy="904646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+mn-ea"/>
            </a:endParaRPr>
          </a:p>
        </p:txBody>
      </p:sp>
      <p:sp>
        <p:nvSpPr>
          <p:cNvPr id="14" name="AutoShape 388"/>
          <p:cNvSpPr>
            <a:spLocks noChangeArrowheads="1"/>
          </p:cNvSpPr>
          <p:nvPr/>
        </p:nvSpPr>
        <p:spPr bwMode="gray">
          <a:xfrm>
            <a:off x="539552" y="3789041"/>
            <a:ext cx="8136904" cy="216024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B2DA42"/>
              </a:gs>
              <a:gs pos="100000">
                <a:srgbClr val="99CC00"/>
              </a:gs>
            </a:gsLst>
            <a:lin ang="5400000" scaled="1"/>
          </a:gradFill>
          <a:ln w="381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latinLnBrk="0">
              <a:defRPr/>
            </a:pPr>
            <a:endParaRPr lang="ko-KR" altLang="ko-KR" kern="0" smtClean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15" name="Freeform 389"/>
          <p:cNvSpPr>
            <a:spLocks/>
          </p:cNvSpPr>
          <p:nvPr/>
        </p:nvSpPr>
        <p:spPr bwMode="gray">
          <a:xfrm>
            <a:off x="616680" y="3890076"/>
            <a:ext cx="679450" cy="90734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99CC00">
                  <a:gamma/>
                  <a:tint val="48627"/>
                  <a:invGamma/>
                </a:srgbClr>
              </a:gs>
              <a:gs pos="100000">
                <a:srgbClr val="99CC00">
                  <a:alpha val="0"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9884" y="2297324"/>
            <a:ext cx="806657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2400" kern="0" dirty="0" err="1" smtClean="0">
                <a:solidFill>
                  <a:schemeClr val="bg1"/>
                </a:solidFill>
                <a:latin typeface="+mn-ea"/>
              </a:rPr>
              <a:t>사회적경제는</a:t>
            </a:r>
            <a:r>
              <a:rPr lang="ko-KR" altLang="en-US" sz="2400" kern="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2400" b="1" u="sng" kern="0" dirty="0" smtClean="0">
                <a:solidFill>
                  <a:schemeClr val="bg1"/>
                </a:solidFill>
                <a:latin typeface="+mn-ea"/>
              </a:rPr>
              <a:t>제도와 운동의 긴장</a:t>
            </a:r>
            <a:r>
              <a:rPr lang="ko-KR" altLang="en-US" sz="2400" kern="0" dirty="0" smtClean="0">
                <a:solidFill>
                  <a:schemeClr val="bg1"/>
                </a:solidFill>
                <a:latin typeface="+mn-ea"/>
              </a:rPr>
              <a:t> 속에서 변화</a:t>
            </a:r>
            <a:r>
              <a:rPr lang="en-US" altLang="ko-KR" sz="2400" kern="0" dirty="0" smtClean="0">
                <a:solidFill>
                  <a:schemeClr val="bg1"/>
                </a:solidFill>
                <a:latin typeface="+mn-ea"/>
              </a:rPr>
              <a:t>·</a:t>
            </a:r>
            <a:r>
              <a:rPr lang="ko-KR" altLang="en-US" sz="2400" kern="0" dirty="0" smtClean="0">
                <a:solidFill>
                  <a:schemeClr val="bg1"/>
                </a:solidFill>
                <a:latin typeface="+mn-ea"/>
              </a:rPr>
              <a:t>발전한다</a:t>
            </a:r>
            <a:r>
              <a:rPr lang="en-US" altLang="ko-KR" sz="2400" kern="0" dirty="0" smtClean="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2400" kern="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9884" y="4445968"/>
            <a:ext cx="8066572" cy="8463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2400" dirty="0" err="1" smtClean="0">
                <a:solidFill>
                  <a:schemeClr val="bg1"/>
                </a:solidFill>
                <a:latin typeface="+mn-ea"/>
              </a:rPr>
              <a:t>사회적경제는</a:t>
            </a:r>
            <a:r>
              <a:rPr lang="ko-KR" altLang="en-US" sz="24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2400" b="1" u="sng" dirty="0">
                <a:solidFill>
                  <a:schemeClr val="bg1"/>
                </a:solidFill>
                <a:latin typeface="+mn-ea"/>
              </a:rPr>
              <a:t>복지국가의 목표</a:t>
            </a:r>
            <a:r>
              <a:rPr lang="ko-KR" altLang="en-US" sz="2400" dirty="0">
                <a:solidFill>
                  <a:schemeClr val="bg1"/>
                </a:solidFill>
                <a:latin typeface="+mn-ea"/>
              </a:rPr>
              <a:t>를 공유한다</a:t>
            </a:r>
            <a:r>
              <a:rPr lang="en-US" altLang="ko-KR" sz="2400" dirty="0">
                <a:solidFill>
                  <a:schemeClr val="bg1"/>
                </a:solidFill>
                <a:latin typeface="+mn-ea"/>
              </a:rPr>
              <a:t>. </a:t>
            </a:r>
            <a:endParaRPr lang="en-US" altLang="ko-KR" sz="2400" kern="0" dirty="0">
              <a:solidFill>
                <a:schemeClr val="bg1"/>
              </a:solidFill>
              <a:latin typeface="+mn-ea"/>
            </a:endParaRPr>
          </a:p>
          <a:p>
            <a:pPr algn="ctr">
              <a:spcBef>
                <a:spcPts val="600"/>
              </a:spcBef>
              <a:defRPr/>
            </a:pPr>
            <a:r>
              <a:rPr lang="en-US" altLang="ko-KR" sz="2000" kern="0" dirty="0">
                <a:solidFill>
                  <a:schemeClr val="bg1"/>
                </a:solidFill>
                <a:latin typeface="+mn-ea"/>
              </a:rPr>
              <a:t>- </a:t>
            </a:r>
            <a:r>
              <a:rPr lang="ko-KR" altLang="en-US" sz="2000" kern="0" dirty="0">
                <a:solidFill>
                  <a:schemeClr val="bg1"/>
                </a:solidFill>
                <a:latin typeface="+mn-ea"/>
              </a:rPr>
              <a:t>국민의 행복 추구와 사회통합</a:t>
            </a:r>
            <a:endParaRPr lang="en-US" altLang="ko-KR" sz="20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28473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2400" dirty="0" err="1" smtClean="0"/>
              <a:t>사회적경제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분야의 제도와 정책에 주목해야 하는 </a:t>
            </a:r>
            <a:r>
              <a:rPr lang="ko-KR" altLang="en-US" sz="2400" dirty="0" smtClean="0"/>
              <a:t>이유</a:t>
            </a:r>
            <a:r>
              <a:rPr lang="en-US" altLang="ko-KR" sz="2400" dirty="0" smtClean="0"/>
              <a:t>(2/2)</a:t>
            </a:r>
            <a:endParaRPr lang="ko-KR" altLang="en-US" sz="2400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AutoShape 380"/>
          <p:cNvSpPr>
            <a:spLocks noChangeArrowheads="1"/>
          </p:cNvSpPr>
          <p:nvPr/>
        </p:nvSpPr>
        <p:spPr bwMode="gray">
          <a:xfrm>
            <a:off x="539552" y="1411288"/>
            <a:ext cx="8136904" cy="2233736"/>
          </a:xfrm>
          <a:prstGeom prst="roundRect">
            <a:avLst>
              <a:gd name="adj" fmla="val 11921"/>
            </a:avLst>
          </a:prstGeom>
          <a:solidFill>
            <a:srgbClr val="4D798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3" name="Freeform 381"/>
          <p:cNvSpPr>
            <a:spLocks/>
          </p:cNvSpPr>
          <p:nvPr/>
        </p:nvSpPr>
        <p:spPr bwMode="gray">
          <a:xfrm>
            <a:off x="627265" y="1505934"/>
            <a:ext cx="992128" cy="904646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prstClr val="black"/>
              </a:solidFill>
              <a:latin typeface="+mn-ea"/>
            </a:endParaRPr>
          </a:p>
        </p:txBody>
      </p:sp>
      <p:sp>
        <p:nvSpPr>
          <p:cNvPr id="14" name="AutoShape 388"/>
          <p:cNvSpPr>
            <a:spLocks noChangeArrowheads="1"/>
          </p:cNvSpPr>
          <p:nvPr/>
        </p:nvSpPr>
        <p:spPr bwMode="gray">
          <a:xfrm>
            <a:off x="539552" y="3789041"/>
            <a:ext cx="8136904" cy="216024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B2DA42"/>
              </a:gs>
              <a:gs pos="100000">
                <a:srgbClr val="99CC00"/>
              </a:gs>
            </a:gsLst>
            <a:lin ang="5400000" scaled="1"/>
          </a:gradFill>
          <a:ln w="381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latinLnBrk="0">
              <a:defRPr/>
            </a:pPr>
            <a:endParaRPr lang="ko-KR" altLang="ko-KR" kern="0" smtClean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15" name="Freeform 389"/>
          <p:cNvSpPr>
            <a:spLocks/>
          </p:cNvSpPr>
          <p:nvPr/>
        </p:nvSpPr>
        <p:spPr bwMode="gray">
          <a:xfrm>
            <a:off x="616680" y="3890076"/>
            <a:ext cx="679450" cy="90734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99CC00">
                  <a:gamma/>
                  <a:tint val="48627"/>
                  <a:invGamma/>
                </a:srgbClr>
              </a:gs>
              <a:gs pos="100000">
                <a:srgbClr val="99CC00">
                  <a:alpha val="0"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9884" y="2297324"/>
            <a:ext cx="806657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2400" dirty="0" err="1" smtClean="0">
                <a:solidFill>
                  <a:schemeClr val="bg1"/>
                </a:solidFill>
                <a:latin typeface="+mn-ea"/>
              </a:rPr>
              <a:t>사회적경제는</a:t>
            </a:r>
            <a:r>
              <a:rPr lang="ko-KR" altLang="en-US" sz="24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2400" b="1" u="sng" dirty="0">
                <a:solidFill>
                  <a:schemeClr val="bg1"/>
                </a:solidFill>
                <a:latin typeface="+mn-ea"/>
              </a:rPr>
              <a:t>경제민주화의 중요 동력</a:t>
            </a:r>
            <a:r>
              <a:rPr lang="ko-KR" altLang="en-US" sz="2400" dirty="0">
                <a:solidFill>
                  <a:schemeClr val="bg1"/>
                </a:solidFill>
                <a:latin typeface="+mn-ea"/>
              </a:rPr>
              <a:t>이 될 전망이다</a:t>
            </a:r>
            <a:r>
              <a:rPr lang="en-US" altLang="ko-KR" sz="2400" dirty="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2400" kern="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9884" y="4445968"/>
            <a:ext cx="8066572" cy="8463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2400" dirty="0">
                <a:solidFill>
                  <a:schemeClr val="bg1"/>
                </a:solidFill>
                <a:latin typeface="+mn-ea"/>
              </a:rPr>
              <a:t>제도와 정책은</a:t>
            </a:r>
            <a:r>
              <a:rPr lang="ko-KR" altLang="en-US" sz="24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2400" b="1" u="sng" dirty="0" err="1" smtClean="0">
                <a:solidFill>
                  <a:schemeClr val="bg1"/>
                </a:solidFill>
                <a:latin typeface="+mn-ea"/>
              </a:rPr>
              <a:t>사회적경제</a:t>
            </a:r>
            <a:r>
              <a:rPr lang="ko-KR" altLang="en-US" sz="2400" b="1" u="sng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2400" b="1" u="sng" dirty="0">
                <a:solidFill>
                  <a:schemeClr val="bg1"/>
                </a:solidFill>
                <a:latin typeface="+mn-ea"/>
              </a:rPr>
              <a:t>생태계의 핵심 구성요소</a:t>
            </a:r>
            <a:r>
              <a:rPr lang="ko-KR" altLang="en-US" sz="2400" dirty="0">
                <a:solidFill>
                  <a:schemeClr val="bg1"/>
                </a:solidFill>
                <a:latin typeface="+mn-ea"/>
              </a:rPr>
              <a:t>이다</a:t>
            </a:r>
            <a:r>
              <a:rPr lang="en-US" altLang="ko-KR" sz="2400" dirty="0">
                <a:solidFill>
                  <a:schemeClr val="bg1"/>
                </a:solidFill>
                <a:latin typeface="+mn-ea"/>
              </a:rPr>
              <a:t>. </a:t>
            </a:r>
          </a:p>
          <a:p>
            <a:pPr algn="ctr">
              <a:spcBef>
                <a:spcPts val="600"/>
              </a:spcBef>
              <a:buFontTx/>
              <a:buChar char="-"/>
            </a:pP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2000" dirty="0" err="1">
                <a:solidFill>
                  <a:schemeClr val="bg1"/>
                </a:solidFill>
                <a:latin typeface="+mn-ea"/>
              </a:rPr>
              <a:t>사회적기업의</a:t>
            </a:r>
            <a:r>
              <a:rPr lang="ko-KR" altLang="en-US" sz="2000" dirty="0">
                <a:solidFill>
                  <a:schemeClr val="bg1"/>
                </a:solidFill>
                <a:latin typeface="+mn-ea"/>
              </a:rPr>
              <a:t> 발전에서 제도와 정책의 영향은 지대했음</a:t>
            </a:r>
            <a:r>
              <a:rPr lang="en-US" altLang="ko-KR" sz="2000" dirty="0">
                <a:solidFill>
                  <a:schemeClr val="bg1"/>
                </a:solidFill>
                <a:latin typeface="+mn-ea"/>
              </a:rPr>
              <a:t>. </a:t>
            </a:r>
            <a:endParaRPr lang="ko-KR" altLang="en-US" sz="20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829170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중간지원기관 활동가 과정 개요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"/>
          </p:nvPr>
        </p:nvSpPr>
        <p:spPr>
          <a:xfrm>
            <a:off x="3371197" y="1088122"/>
            <a:ext cx="2401619" cy="646331"/>
          </a:xfrm>
        </p:spPr>
        <p:txBody>
          <a:bodyPr/>
          <a:lstStyle/>
          <a:p>
            <a:r>
              <a:rPr lang="en-US" altLang="ko-KR" dirty="0" smtClean="0"/>
              <a:t>Chapter 1.</a:t>
            </a:r>
            <a:endParaRPr lang="ko-KR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텍스트 개체 틀 2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3" name="제목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</p:spPr>
        <p:txBody>
          <a:bodyPr/>
          <a:lstStyle/>
          <a:p>
            <a:r>
              <a:rPr lang="en-US" altLang="ko-KR" dirty="0" smtClean="0"/>
              <a:t>Activity.</a:t>
            </a:r>
            <a:r>
              <a:rPr lang="ko-KR" altLang="en-US" dirty="0" smtClean="0"/>
              <a:t>홍보해봅시다</a:t>
            </a:r>
            <a:r>
              <a:rPr lang="en-US" altLang="ko-KR" dirty="0" smtClean="0"/>
              <a:t>!</a:t>
            </a:r>
            <a:endParaRPr lang="ko-KR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827584" y="1556792"/>
            <a:ext cx="76328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err="1" smtClean="0"/>
              <a:t>사회적경제</a:t>
            </a:r>
            <a:r>
              <a:rPr lang="ko-KR" altLang="en-US" sz="2400" dirty="0" smtClean="0"/>
              <a:t> 활성화를 위해</a:t>
            </a:r>
            <a:endParaRPr lang="en-US" altLang="ko-KR" sz="2400" dirty="0" smtClean="0"/>
          </a:p>
          <a:p>
            <a:pPr algn="ctr"/>
            <a:r>
              <a:rPr lang="ko-KR" altLang="en-US" sz="3600" dirty="0" smtClean="0"/>
              <a:t>관련 제도와 정책</a:t>
            </a:r>
            <a:r>
              <a:rPr lang="ko-KR" altLang="en-US" sz="2400" dirty="0" smtClean="0"/>
              <a:t>을 </a:t>
            </a:r>
            <a:endParaRPr lang="en-US" altLang="ko-KR" sz="2400" dirty="0" smtClean="0"/>
          </a:p>
          <a:p>
            <a:pPr algn="ctr"/>
            <a:r>
              <a:rPr lang="ko-KR" altLang="en-US" sz="2400" dirty="0" smtClean="0"/>
              <a:t>홍보합시다</a:t>
            </a:r>
            <a:r>
              <a:rPr lang="en-US" altLang="ko-KR" sz="2400" dirty="0" smtClean="0"/>
              <a:t>!</a:t>
            </a:r>
            <a:endParaRPr lang="ko-KR" altLang="en-US" sz="2400" dirty="0"/>
          </a:p>
        </p:txBody>
      </p:sp>
      <p:pic>
        <p:nvPicPr>
          <p:cNvPr id="8194" name="Picture 2" descr="http://cfile213.uf.daum.net/image/1637D31C4B87266986958A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3113" y="3116213"/>
            <a:ext cx="1970592" cy="293062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196" name="Picture 4" descr="http://cfile4.uf.tistory.com/image/0179A83351E5FF5923287B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57949" y="3104877"/>
            <a:ext cx="2952328" cy="291641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198" name="Picture 6" descr="https://encrypted-tbn2.gstatic.com/images?q=tbn:ANd9GcTSfOlbH2ic1ipYHF_Q97B-MaX_GK1SNCx_b3Cr5S0w6uY504vH7A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5616" y="3140968"/>
            <a:ext cx="2043253" cy="28804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8261705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61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</p:spPr>
        <p:txBody>
          <a:bodyPr/>
          <a:lstStyle/>
          <a:p>
            <a:r>
              <a:rPr lang="en-US" altLang="ko-KR" dirty="0" smtClean="0"/>
              <a:t>Activity</a:t>
            </a:r>
            <a:r>
              <a:rPr lang="en-US" altLang="ko-KR" dirty="0"/>
              <a:t> </a:t>
            </a:r>
            <a:r>
              <a:rPr lang="ko-KR" altLang="en-US" dirty="0" smtClean="0"/>
              <a:t>순서</a:t>
            </a:r>
            <a:endParaRPr lang="ko-KR" altLang="en-US" dirty="0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592796"/>
            <a:ext cx="8568952" cy="4860540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7544" y="2276872"/>
            <a:ext cx="8229600" cy="9982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ko-KR" altLang="en-US" dirty="0" err="1" smtClean="0"/>
              <a:t>팀별로</a:t>
            </a:r>
            <a:r>
              <a:rPr lang="ko-KR" altLang="en-US" dirty="0" smtClean="0"/>
              <a:t> 주어진 주제에 대해 팀원들과 함께 </a:t>
            </a:r>
            <a:r>
              <a:rPr lang="ko-KR" altLang="en-US" dirty="0" err="1" smtClean="0"/>
              <a:t>스터디합니다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87524" y="1556792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1.</a:t>
            </a:r>
            <a:r>
              <a:rPr lang="ko-KR" altLang="en-US" sz="2800" b="1" dirty="0" smtClean="0"/>
              <a:t> </a:t>
            </a:r>
            <a:r>
              <a:rPr lang="en-US" altLang="ko-KR" sz="2800" b="1" dirty="0" smtClean="0"/>
              <a:t>Study</a:t>
            </a:r>
            <a:endParaRPr lang="ko-KR" alt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847231" y="2276872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30min.</a:t>
            </a:r>
            <a:endParaRPr lang="ko-KR" altLang="en-US" b="1" dirty="0"/>
          </a:p>
        </p:txBody>
      </p:sp>
      <p:sp>
        <p:nvSpPr>
          <p:cNvPr id="13" name="모서리가 접힌 도형 12"/>
          <p:cNvSpPr/>
          <p:nvPr/>
        </p:nvSpPr>
        <p:spPr>
          <a:xfrm>
            <a:off x="432048" y="3645024"/>
            <a:ext cx="1872208" cy="2160240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solidFill>
                  <a:schemeClr val="tx1"/>
                </a:solidFill>
              </a:rPr>
              <a:t>자활기업</a:t>
            </a:r>
            <a:r>
              <a:rPr lang="ko-KR" altLang="en-US" b="1" dirty="0" smtClean="0">
                <a:solidFill>
                  <a:schemeClr val="tx1"/>
                </a:solidFill>
              </a:rPr>
              <a:t> </a:t>
            </a:r>
            <a:endParaRPr lang="en-US" altLang="ko-KR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제도와</a:t>
            </a:r>
            <a:endParaRPr lang="en-US" altLang="ko-KR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정책과제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14" name="모서리가 접힌 도형 13"/>
          <p:cNvSpPr/>
          <p:nvPr/>
        </p:nvSpPr>
        <p:spPr>
          <a:xfrm>
            <a:off x="2580117" y="3645024"/>
            <a:ext cx="1872208" cy="2160240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err="1" smtClean="0">
                <a:solidFill>
                  <a:schemeClr val="tx1"/>
                </a:solidFill>
              </a:rPr>
              <a:t>사회적기업</a:t>
            </a:r>
            <a:r>
              <a:rPr lang="ko-KR" altLang="en-US" b="1" dirty="0" smtClean="0">
                <a:solidFill>
                  <a:schemeClr val="tx1"/>
                </a:solidFill>
              </a:rPr>
              <a:t> </a:t>
            </a:r>
            <a:endParaRPr lang="en-US" altLang="ko-KR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제도와 </a:t>
            </a:r>
            <a:endParaRPr lang="en-US" altLang="ko-KR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정책과제</a:t>
            </a:r>
            <a:endParaRPr lang="en-US" altLang="ko-KR" b="1" dirty="0" smtClean="0">
              <a:solidFill>
                <a:schemeClr val="tx1"/>
              </a:solidFill>
            </a:endParaRPr>
          </a:p>
        </p:txBody>
      </p:sp>
      <p:sp>
        <p:nvSpPr>
          <p:cNvPr id="15" name="모서리가 접힌 도형 14"/>
          <p:cNvSpPr/>
          <p:nvPr/>
        </p:nvSpPr>
        <p:spPr>
          <a:xfrm>
            <a:off x="4728186" y="3645024"/>
            <a:ext cx="1872208" cy="2160240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solidFill>
                  <a:schemeClr val="tx1"/>
                </a:solidFill>
              </a:rPr>
              <a:t>마을기업</a:t>
            </a:r>
            <a:r>
              <a:rPr lang="ko-KR" altLang="en-US" b="1" dirty="0" smtClean="0">
                <a:solidFill>
                  <a:schemeClr val="tx1"/>
                </a:solidFill>
              </a:rPr>
              <a:t> </a:t>
            </a:r>
            <a:endParaRPr lang="en-US" altLang="ko-KR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제도와</a:t>
            </a:r>
            <a:endParaRPr lang="en-US" altLang="ko-KR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 정책과제</a:t>
            </a:r>
            <a:endParaRPr lang="en-US" altLang="ko-KR" b="1" dirty="0" smtClean="0">
              <a:solidFill>
                <a:schemeClr val="tx1"/>
              </a:solidFill>
            </a:endParaRPr>
          </a:p>
        </p:txBody>
      </p:sp>
      <p:sp>
        <p:nvSpPr>
          <p:cNvPr id="16" name="모서리가 접힌 도형 15"/>
          <p:cNvSpPr/>
          <p:nvPr/>
        </p:nvSpPr>
        <p:spPr>
          <a:xfrm>
            <a:off x="6876256" y="3645024"/>
            <a:ext cx="1872208" cy="2160240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solidFill>
                  <a:schemeClr val="tx1"/>
                </a:solidFill>
              </a:rPr>
              <a:t>협동조합</a:t>
            </a:r>
            <a:r>
              <a:rPr lang="ko-KR" altLang="en-US" b="1" dirty="0" smtClean="0">
                <a:solidFill>
                  <a:schemeClr val="tx1"/>
                </a:solidFill>
              </a:rPr>
              <a:t> </a:t>
            </a:r>
            <a:endParaRPr lang="en-US" altLang="ko-KR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제도와 </a:t>
            </a:r>
            <a:endParaRPr lang="en-US" altLang="ko-KR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정책과제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51920" y="314096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[</a:t>
            </a:r>
            <a:r>
              <a:rPr lang="ko-KR" altLang="en-US" b="1" dirty="0" smtClean="0"/>
              <a:t>주제</a:t>
            </a:r>
            <a:r>
              <a:rPr lang="en-US" altLang="ko-KR" b="1" dirty="0" smtClean="0"/>
              <a:t>]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22515926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62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</p:spPr>
        <p:txBody>
          <a:bodyPr/>
          <a:lstStyle/>
          <a:p>
            <a:r>
              <a:rPr lang="en-US" altLang="ko-KR" dirty="0" smtClean="0"/>
              <a:t>Activity</a:t>
            </a:r>
            <a:r>
              <a:rPr lang="en-US" altLang="ko-KR" dirty="0"/>
              <a:t> </a:t>
            </a:r>
            <a:r>
              <a:rPr lang="ko-KR" altLang="en-US" dirty="0" smtClean="0"/>
              <a:t>순서</a:t>
            </a:r>
            <a:endParaRPr lang="ko-KR" altLang="en-US" dirty="0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592796"/>
            <a:ext cx="8568952" cy="4860540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7544" y="2276872"/>
            <a:ext cx="8229600" cy="9982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ko-KR" altLang="en-US" dirty="0" smtClean="0"/>
              <a:t>팀원들과 함께 홍보물 제작을 위한 기획회의를 합니다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87524" y="1556792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2.</a:t>
            </a:r>
            <a:r>
              <a:rPr lang="ko-KR" altLang="en-US" sz="2800" b="1" dirty="0" smtClean="0"/>
              <a:t> 기획 회의</a:t>
            </a:r>
            <a:endParaRPr lang="ko-KR" alt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847231" y="2276872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30min.</a:t>
            </a:r>
            <a:endParaRPr lang="ko-KR" alt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83568" y="3573016"/>
            <a:ext cx="34563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dirty="0" smtClean="0"/>
              <a:t> 누구를 대상으로 할까요</a:t>
            </a:r>
            <a:r>
              <a:rPr lang="en-US" altLang="ko-KR" sz="2000" dirty="0" smtClean="0"/>
              <a:t>?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2000" dirty="0" smtClean="0"/>
              <a:t> </a:t>
            </a:r>
            <a:r>
              <a:rPr lang="ko-KR" altLang="en-US" sz="2000" dirty="0" smtClean="0"/>
              <a:t>어떤 형식을 활용할까요</a:t>
            </a:r>
            <a:r>
              <a:rPr lang="en-US" altLang="ko-KR" sz="2000" dirty="0" smtClean="0"/>
              <a:t>?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2000" dirty="0" smtClean="0"/>
              <a:t> </a:t>
            </a:r>
            <a:r>
              <a:rPr lang="ko-KR" altLang="en-US" sz="2000" dirty="0" smtClean="0"/>
              <a:t>어떤 포인트를 전달할까요</a:t>
            </a:r>
            <a:r>
              <a:rPr lang="en-US" altLang="ko-KR" sz="2000" dirty="0" smtClean="0"/>
              <a:t>?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2000" dirty="0" smtClean="0"/>
              <a:t> </a:t>
            </a:r>
            <a:r>
              <a:rPr lang="ko-KR" altLang="en-US" sz="2000" dirty="0" smtClean="0"/>
              <a:t>내용을 어떻게 구성할까요</a:t>
            </a:r>
            <a:r>
              <a:rPr lang="en-US" altLang="ko-KR" sz="2000" dirty="0" smtClean="0"/>
              <a:t>?</a:t>
            </a:r>
            <a:endParaRPr lang="ko-KR" altLang="en-US" sz="2000" dirty="0"/>
          </a:p>
        </p:txBody>
      </p:sp>
      <p:sp>
        <p:nvSpPr>
          <p:cNvPr id="4098" name="AutoShape 2" descr="data:image/jpeg;base64,/9j/4AAQSkZJRgABAQAAAQABAAD/2wCEAAkGBhQSEBQSExQUFBQVFBcUFBQWEBIQFxUXFBQVFBQUFBIXHCYeFxkkGRQUHy8gJCcpLCwsFR4xNTAqNSYrLCkBCQoKDgwOGg8PGjIkHyQsLCwvLzQsLCwsKjUsLCwsKSwsLCkpLCwsLCwpLCwsLCwsLCwsLCwsLCwsKSwpLCwpLP/AABEIAMsA+QMBIgACEQEDEQH/xAAcAAACAwEBAQEAAAAAAAAAAAAABgQFBwMCAQj/xABDEAABAwICBQcLAwIFBAMAAAABAAIDBBEFIQYSMUFRIlJhcYGR0QcTFBYyNHKTobGyI0LBkuEVJGLw8TNTgqJDg6P/xAAbAQEAAgMBAQAAAAAAAAAAAAAABAUCAwYBB//EADIRAAICAgAEAwcEAQUBAAAAAAABAgMEEQUSITETQVEiMnGBkaHRFEJhseEjM4LB8Ab/2gAMAwEAAhEDEQA/ANwQhCAF9XxfbID4hCEAIQhACEIQAhCEAIQhACEJXqvKLSMe5ms5xaS06rCRcZHPes4Vym9RWzVZbCpbm9DQhK7fKLS8Xj/6yfspdPptSP2TBvxhzPqQs3j2rvF/Q1RzKJdFNfUvULnBUNeLtc1w4ggjvC6LSSU99gQhCHoIQhACEIQAhCEAIQhAVGKYm6OohjGx4cT2ED+Va6yXce99pvhd+TUwoD2hCEAL7dfEIAQhCAFzmqGsF3ODRxJsq3SHHRTwvcLOkA5LL5k9PQkalxMTHzkz9dx3XyHQG7lHsvjHourIOXl/p2o66v6DpVaUsGUbXSHoFm/1H+FWTaR1B2BjB1ax7yoAqnOyiZYcTkFArQ1p/Wkcb/sjyJ7Sq6eanLl5voaIV52V/tJ/0vv1LR+kMw2ygdjV1i0qkbtc146Rb6hK0mEtk5Qa5rd15HOPaditMH0WicBJeQjmuebXGR2WuOtYX5XgR5pNm98H4jXqUpJf8m9fHoNuG6UxyjO7SO0HqKkPxwX5IJ6Tkqh9O1g3ABLuIaSta7VZyj0bu1U8uMZt8/Dpjr7v8ItFCrFq58mfz7fRDz/ih4NSRi3k7hmldKx74tclxa2zm6xNyQDs6lyir53jLJcK3HpoBrPBLd5AJt1hb1k8Up6xl9NfgiRyuHZT5W/qmvuzg/yYSD2Kn+qI/cOUaTQyuj2GKQcA8gnscAPqptN5SIt7wOvL7q2p9OIXfvZ/UFIh/wDQ8Tq97r8Y/jRnPhOFZ218mLFLXTU0g1mvppNx/a7oy5LloejWl4mIilAZLuI9mT4eB6EqaZYnHU0hijc10hcxzbZ21XAk33ZXCpMLo5w0B1rtsWuDswRsK6vB4hXxCjnvShLt6fPr5HP374fdy0y5l5rv/wCZtqFWaP4iZoGOfk8Czx0jK/btVmtTWnov4TU4qS8wQhC8MwQhCAEIQgBCEIBbx732m+F35NTCl7Hvfab4Xfk1MKA6IXxCA+oXxfCUB9KW8f0l1CYojyv3O26vQOlTdJsX8xTucDyjyW9Z39izylkubnadpVDxXOlV/pV933foTMelS9qRcRRa2bsydpOd1Jgo4256rb9Sj00ir8fxcsbqtPKdkOjpXN1wlOXLHuywjX4jUdErE8c1f0483bzuCrNVrOXIdZx7SuNG0RRmR/C+a9YM3zr/ADjtp9kcBuVzJ14VW+7LTUKI6Xf+/wDBZUkMs1gf049+XKI6BuTK1zY4w1os1oXOihyVnHTiyqbLbsvzKzIu5n17ehnumOLyN1WZtDwXcDq3te24E37lS4QLuCv/AClYQ4OZUAkiwjcObmS095I7krUNRYhXmFXXXXqHz9fmfOuOWWTyXz9lrXpo0XDGiwXXEqdpabgKgoMZAG1GKaSNDCb7Apn8Efx6/D0LmIPihe5pa055ZcVWms1/ZaAOpVM9cZpC9285dStqBoXW4HC64wUrVtv7ESdSrjuXckwwOtll1L0cekgI1tnHcmDC6cWUbSTCWuiI6P8AhZ5PD6LekFp+QhBpcz7F1o3pOH2LTZ33WgYdiAlbfeNo4L814JizoZdVx2G11ruGYq8xCSN1nWte1x2jeuccZ48+SZcY+VPHlyz6r+zQ0LOKPyqFjtWoiyBsXRnZuJ1T4qSfK3CZixkb3sFv1LhpPGzCrV4dyeuUuKsym1bix+Qo2HYgyeNskZu12z+QRuKkqK009MlghCF4AQhCAW8e99pvhd+TUwpex732m+F35NTCgPdkIQgPhKiVNTZd5HKmxSTJAKmm+Jazo27hc9psFQU9VZetIpP1ezxVzozo9kJZBmc2g7guL4i93yb9S2p6Vo7QNLIvOSZAC9kmsrfP1Gsdl8ugJs07qtWnc0dSUdE6UPJvtUzhGI7nKS8iyxNJubOulL3FrWM2Cxd1BWOjdXkF8qafW1hv2Kkp6g07tV3Z09S84ljWSbg12MMiT8RL+OhqVDUZK4ilyWZUWkzz7A7T4K5p8flG2x7LKBTh3w69DyeBZNbGDSbD3VFNJEwAvc3kgm3KGYz7Fjx1o3FjwWuabFpFiD0hbVo5iDZnHc5ouWnb1joU7F9GaeqH60TXHc72XDqeM1dYGNN1uUuj2clxfh7uml2aMPZWL3Dhk1Y7zMLS5x27gBxcdwWot8ldGD/8tuHnTbv2pkwzCIqdmpExrBvsMz0k7SVYwx5b3IpKODyU1KbWj8yNYWOLTkWuLSOBabEd6tqKoV95W8AZBWCWJzLz3c+IHlNdvfq8133vxS5QULjvK7jHs54KSPMjFlJuI1YfiWqF7xLEw5io3072DLP7qZhejNVWxyGIWaxpIc64DnAZMbxJ+iznyQ9uRXfpb+bwxKrWXJeOcT9Vo2gWJh0ZY47kl4bCHXY4WIyIORBG0HpVzhmEmI3Y422qp4jgyyUpV9zbfco9H3RK0jgAlfbfn3hUWAOvI4dKvq2Iu5Ttqp8Apv8AMSW2ays6oyhVCMu6WmZ8NlubQ44TpFNSj9M3ZrXLHC4N9vUtC0b0tiqxYciQe0wn6tO8LNJI73HSorJHwyNkjOq5puD49Cj3YkL032l6/kk2Z1mNf6x6dPwbkhV2AYsKmnZKMtYcocHDJw71YrnpRcW0zo4TU4qUezBFkIWJkLeP++03wu/JqYUvY/77TfC78mphQHRfChCA4zBU2IDaruVUuIBAIWI0WvWMadhzPUD/AMJ0iGqzsVJURjzzTvzHYbKyxWfUpnv5rCe4ZLieJRf6uS+H3LWj2oRRnWn2P6zvNt3HlH+FTaJ4lqyDrUTFIibuO/O6q6Go1JB1rpeFRjjyUPU6DwVXBJGnYjUBhLz7Lm5pHqcR89IODch4ptglFRTlh22SK6kdTyljuPJPEKZnUtPnQrUdra6oc8EjFgmSOmuEqYNWCyaafEmhuZVZHXmbbebyPsdUYJGyA7Dn0jeE612llNCBryC5AIaOU6x2ZDYsZ0n0ou/zbDnvPBQsOkubnerbBock5PsV+ViQvlFy7rubNHp9AdjZOvVHipGIaXwspZqhrgfNML9XY4ncLdJskDDIAbKZiWDNdGQRcEWIU/wYbIVvDqmtQemZbLib6id00rtZ73XJ+wA3ADIDoTXhMAsEnYhh5pqgsPs7WniP7bE0YPiQAFyuh6OC5exyEoSrscJ90MhoLt7Fe+TzHSJXUbzlYvi6LHlt+oPelmbSKMN2hLbMTlNQJYSWEawD7Z8oFpt2EqNZS7a3GXyPJ3xp9psutOqCJmJvMBB1gHStGxsh9rPiciR0oDdVtyuFFh7WN1nHpzNyTxJULEMRLzqMzP261IqhyQUd70c1c3k27iu5wxutkAADXcvJri0gHqO9WejeH+bZrO6+1SaPCpJdV873PLQA3WNw0DYGjYB1K8w/C/SJGwsHJGb3bmjf2rXOxJPmL7FxVStLuU0Nc3Xse3tU6emDm3C4+U7R6OklhdTgtMoeXM1iQdTUsRfZtVRgeN35J6iDuXlc1bFTgVWZCULZc/X/AKHvyaV2q+WnPRI3s5LrfRaAsiwyt9HrIpf2l2q7qdkfuD2LXGnJU/EIat5vUueE281PI/2v7eR9QhCry2FvHvfab4Xfk1MKXse99pvhd+TUwoD2hC5yy2QHid6VNJcdjp2FzzbgN5PABS9JtJGU0LpHbsmje5x2ALE8YxmSplMkhz/aNzRwC0W2qHTzLHCwnkPb6RGfA9J3VFZZw1W25A35HO54p7xeAvpZGjfG63csXwyr8zMyTcHZ9R2rZYMXjMGsXt1dW97jguUz4y8dWeuvsWuRSqZR5F0MwnprsSlX05BT5E24PC5sqbGMLvchXMXrqW/vLTIuAY0W2zTFidEypjvsdtB4FZ+8GN1x2piwnF7AZro8e2ORXqXfzI2nFkUvkhdqO7DuKkyV0mrvXLHqh5IIzC40OMjY5Z4/CqJ75m/4RTcT4nkY04qtdPXWyufE4P1jnferjDp7KwjbFINy6DAd7Sp8cNVR5Yvp/JEp41t7tj9C5wuvtZXr8VBak6OikZuXYyvG1rvuvHjy9Cyr4hi2P3tfHoUWnb7vjI23I+y4UeEEtBc434A2CY5KWnlj/WY9z73bqtcCOo7FURYRUEm2QvlcZ23X6VMx5tLlafQ5DjTldkOVDWv8HWDDGDae83Up2Ixx7LXX2n0Tld7bz2CyuKHRSNhuRrHic1udiRRLh9k3uyRRxtmqDldreJ/gJgwvBGRC5FztJO9WTYmt2LnNKtbm5dEWdOPCleyeHOfIdVmTd7tw/ur+g0mpaGGxOqNric3PPHLb1JdoK4RyWd7D8ndB3OX3SnQd82q+Llat7tuBcHe0qsyU3YoTeokvm5YOUVtlL5RPKDT1roPNNkDonO5bgGgteBcAbb3a1UMx1XNlbsdk7r3FWx0ElcLGB9+r+Vc4N5Lp5I3tkHmmap1dYguLrcmwGwXUyEqqIa5lr4lHZz5M9qD32fToQIpvOR9IWsaHYt5+lYSeUzkP627O8WPasUwWoLbsdk5pLXDgQbELRPJtWas0sJ2OGuOsZH6ELzOrU6eZeXX8mHDrHTk8j8+n4NDQhC546sW8e99pvhd+TUwpex732m+F35NTCgCR6q66qUiplsqKunQGbeUTEy+obFfJg1u139ksMiVppQb1knUPso1CzWIVVa9zZ2mDFQojr0PkOHF25XNDgth/v7KypaRrGazslDkxtzjqwsJ6d3esVE2zs8/IsI6UAZrzUQsItcKHHhU8mb5Gs6BdxU1mhjXD/ryA8bNt3LaqZvyIMs6iL6zFjF9HSblqXHU74TmDq/ZPFW2ajeGyjXjJ5MgzB6DzSpwoWTs1mWOWYSuc6Z7XcmKcLIp72vUTqOqDxZFXgoeMsir3G8JF4nMiDCxuo8tyDwPZJbzhnmucK6Km6NseZGiVanHU0KbqKaPZmFJpdIZI9t/qmjzAK8Owpp3KXG+cfPfxKi3g9M3uHskWj0xB22V1TaRxu2gKpdotG/8Ab2jJeWaEuvyXuH1W39THziV8+DXR92Sf2GeLE4iu7MRj3WSjNorO3ZJfsXx+GuDb+cma+2Q1GSMJ6wQ4dyy8ap+pGlw3Jit8u/gx6ZUtIysvD5Fn9JX1bXWLQR1lMNNVzPFtWxXrlWuvMa4YWRJ65GWk9QBmSo0ZdIbNGXFdIcF/dK5SH4qxnIjHao7yG3qtFrTw2utc973/AEQMQpCzbndXOjGMOcPMOPKA5BO8D9vWFTy6zs3KNqlrg5ps5puDwIUqVPjVctncpr5Vxubp90c8RxGWBpeRk0XPUEiYh5Va19xBqxt3HV13deeQ7lqmB4hHXU7mvA1rakresWuOgpOqPJLKx580+NzP2692uA4GwsVVY8aoTcbu5Hy5XcqdK2ZhRYrIZ3PluXPOsXWAuTtOWS03yevLq1hGzUdrdVvGy6s8lErvbfE0dALk6aMaJR0TSGkuefaecuwDcFLuyqlU4Re99Ctqw7bLo2yjy6e2XoQhCpDohbx732m+F35NTCl7H/fab4Xfk1MKAq6wqhrir+raqDEAgMx0sitVOPOYD3XCjYELuCtNMI/1GO6HN/kfyqzBMnKruWps7HAlzY8fgWmPTk6sY32ClUcQYA0bAoOIZzx9/wBCrCMqTjLo2VHFpvmjDy1ssoHKfFIquJy7efspZSlhM5r2lrgHNIsQRcFK8+Dvp3F9M67dvmnHMdDTv7VaPqlCqK2wJ4BYTrU+5JoybKX7D+XkeINJ45ORKNR4yN8s12kwprhrMN+pZ7U0zpZHSXIc5xPh9LKVQ4vUU53uHR4LB4l1ftQOnhN66rX3Q2uonN3XXqLNccP0xEjbPbn1WUqnOsbqZjX2ylyzXzNj1rZPpYV1r59WzWi7jkB0rpCNVpK+4BT+ckdM7YDqs695/wB8VJlLlWyJdaq4Ob8ipr4ayA6zo9dnFnLt1javFPpNCeS+wdvByPctDhKlNpI3+2xjutjT91oV/qirhxJ/viZ9/jVOOC7U2IOlyp4XP6WsJHfsWi02CUwzEEIPERMH8KxZEALAADgBZHcvJHsuIr9sfuYM3H3TylhJbYkEHI3BsRbdmrqClAC7+VPREwyf4hAOSSPSGjcTkJAOnYVEweu85GOpXeM4SrUoL4lFk5Fts9WP8EhzVwe1SpFDkcpKIpIwbEjTTtlbsvZ44tO0fz2LXIpQ5ocMwQCDxBzCxljbrTtDpy6jZf8AaS3sBy+iq+JVrpNfAkUS8i7QhCpySCEIQC3j3vtN8LvyamFL2Pe+03wu/JqYUBFqYkv4jAmqRl1VYhS3CAzTSWj1mHiDcJZwnatBxihNikGGPUlc3p+6hZMe0joeD27Uq38Txj1YY3B4tcDf0qfguI+eiD7WJuCOkGyiYvQiQtDsmnaV4/xGOmYGMBdbcMh3pRLlW2zziVbsmowjt+oyNfkvLpVRYZpEJiWFuq4Z7bgjoKsg9S01JbRR2VyrlyyXU7OeqnG5tWMje7k+P0VkCqXGjrStZzRc9bv7LdVHmkjdiV89qXzItFArFlKOC+UsFgpdgBmrI6g+U9E3gFcUsNlXU8oKuaULFmMuh4xKazNUbXZDtV7h0Ijjawbh9d571ROZrVEY4HWPZmr0PUO99kUvEp+7D5k9kqmwzqnbKu8UyjlSMENQpcdQqCKpUuKoQFniFG2eF8T82yNLXDoIsvz/AIXM6CZ8DjnG90Z6dVxF/pdbvFVrBdL5NXFqq3/dB/qY0/clW3DJe1KPloi5C6JjS2a4uqnGcUERaN7iumH1FwEtaZVf+YjaNobfvKtm+VkfuNdFUXWpaEN/yjTxc4/W38LGMJqLgLatDfcov/L8ioPE+la+Juo7l3dF0IVCTAui6EIBbx/32m+F35NTCl7Hvfab4Xfk1MKA9rxJGCvaEBVVeDhyQdJdA5dcyRDW4jYVqa8OjusZRUlpm2m6dM+eHcw40M45LoX/ANJVXXaPzvP/AE9XryW9y0AO5V9Vg4O5aFjRRZS4ta1pJGLYZouYna7jd2zqVu2BOlfgttypZqGykKKXRFXOyVj5pPqV0UKWjy53u/1HuGQ+yb3MslGibyj1qVj92WfDF7UmWTBYXVno7odJXXe5xihFwHAXc8/6Qd3Sq+SnL9Vg2vcGj/yNls2HUjYo2RtFmsaGjsFltusceiJedkupJR7swuSF1PUSQPPKjeWnpG1p7WkHtTJhsl198reG+bq4ahoylZqO+OPMd7T/AOqg4BUXsFnF80NkimzxalMvsFp9eoeea37n+yuJKMrlodEHTT9Tf5TLLRqHb7xSZ73c/kLDo7LzrK6qKBV8tHZaiCcI5lMhnUFzLLpTuzQFm15ssT06Bbik/SWH/wDNo/hbjSQ6yxnyqMAxaQD/ALUV+ux/srDh71b8iPetxOmEy3ASlpK5xq3E7nADqAATZo6Bdt+IWn4v5LaWpAfnG8gEubbPLeCrTLvjW0pdmaK4OS6GT6PbQCt80cpTHSxtORtcjhrG/wDKpNH/ACbU9M4Pu6Rw2a1gB06vFNqrM3KjdqMeyJFNbj1YIQhVxvBCEIBbx732m+F35NTCl7Hvfab4Xfk1MKA6L4hCAEIQgBfHMX1CAgVlJcJTxim1bp6c26qsUwrzjSgMexqucA624FVuGOTPpRovINazSQQdiVaSne3klrrj/SVKx2lvZb8NnCO031LSpnLdQt9oOFuu+S2ikfcC+2wv3LK8AwJ8srXyNLY2HWzFtYjYAFokNVZY3yTfQ18RsjKSUfIqvKrhvnMOc8bYXtlHUOS//wBXFZzgEuYWw12rPTywu2SRuZ/U0j+ViOCvLSAdoyPWMitmO9pok8MnuEoehpWh1QI6p7XEASMuLmwu0+BT0GgjJZVWUQlhy22V95MnStEsb3FzG6pbc3sTe4Cxtr/cYZ2NtO5P5Dk+luok9CrRFlFKYV6qgVZLyMynWSmBVXiGBh4IQGI+UDTSd0nmY3ujiaMw1xYXni4jO3Qkmkmc5xJJJ4k3Wo6beT15u9rSbcAs8pcJcx5BFjfgrzDlGcEo913IVqak2xqwAW1V+gaX2G/CPssZ0M0Wlne3kkRggueRYWG4cStqa2wtwWnic4uUYp9UbMdPTZ9RZCFUkkLIQhACLIQgFvHvfab4Xfk1MKXse99pvhd+TUwoD2hCEAIQhACEIQAghCEBylpg7aFClwdm0NHcrJCApJcPI3Kqr45GjkhOBC5SUwO5AZPiWMVLDldvSlKnv5x19pN79JNyt2qtH437QFVnyfU5dexW2qfI9kvEyPAntroKeCm7bbTuFrp/0dwvzMRuOU86zujgO5d8PwWKEWYwDptc96nL2y3m6I3ZeZ4y5YrSBCELSVwIQhAeXxA7QCquXRWmc/XdCwu46oVsheptdgeYoQ0ANAAGwAWA7F6QheAEIQgBCEIAQhCAW8e99pvhd+TUwpex732m+F35NTCgIFfpBFC7VfrX6I3O+yjeuVPxk+U/wVrPStcbloPYuXoMfMb3ICv9cqfjJ8p/gj1yp+Mnyn+Cn+gx8xvcj0GPmN7kBA9cqfjJ8p/gj1yp+Mnyn+Cn+gx8xvcj0GPmN7kBA9cqfjJ8p/gj1yp+Mnyn+Cn+gx8xvcj0GPmN7kBA9cqfjJ8p/gj1yp+Mnyn+Cn+gx8xvcj0GPmN7kBA9cqfjJ8p/gj1yp+Mnyn+Cn+gx8xvcj0GPmN7kBA9cafjJ8p/gj1yp+Mnyn+Cn+gx8xvcj0GPmN7kBA9cqfjJ8p/gj1yp+Mnyn+Cn+gx8xvcj0GPmN7kBA9cqfjJ8p/gj1yp+Mnyn+Cn+gx8xvcj0GPmN7kBA9cqfjJ8p/gj1yp+Mnyn+Cn+gx8xvcj0GPmN7kBA9cqfjJ8p/gj1yp+Mnyn+Cn+gx8xvcj0GPmN7kBA9cqfjJ8p/gj1yp+Mnyn+Cn+gx8xvcj0GPmN7kBA9cqfjJ8p/gj1yp+Mnyn+Cn+gx8xvcj0GPmN7kBA9cqfjJ8p/gj1yp+Mnyn+Cn+gx8xvcj0GPmN7kBA9cqfjJ8p/gj1yp+Mnyn+Cn+gx8xvcj0GPmN7kAu1eJMqKuB0esQ0OBuxzdpBG3qTWuUNIwG4aB2LugP//Z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100" name="AutoShape 4" descr="data:image/jpeg;base64,/9j/4AAQSkZJRgABAQAAAQABAAD/2wCEAAkGBhQSEBQSExQUFBQVFBcUFBQWEBIQFxUXFBQVFBQUFBIXHCYeFxkkGRQUHy8gJCcpLCwsFR4xNTAqNSYrLCkBCQoKDgwOGg8PGjIkHyQsLCwvLzQsLCwsKjUsLCwsKSwsLCkpLCwsLCwpLCwsLCwsLCwsLCwsLCwsKSwpLCwpLP/AABEIAMsA+QMBIgACEQEDEQH/xAAcAAACAwEBAQEAAAAAAAAAAAAABgQFBwMCAQj/xABDEAABAwICBQcLAwIFBAMAAAABAAIDBBEFIQYSMUFRIlJhcYGR0QcTFBYyNHKTobGyI0LBkuEVJGLw8TNTgqJDg6P/xAAbAQEAAgMBAQAAAAAAAAAAAAAABAUCAwYBB//EADIRAAICAgAEAwcEAQUBAAAAAAABAgMEEQUSITETQVEiMnGBkaHRFEJhseEjM4LB8Ab/2gAMAwEAAhEDEQA/ANwQhCAF9XxfbID4hCEAIQhACEIQAhCEAIQhACEJXqvKLSMe5ms5xaS06rCRcZHPes4Vym9RWzVZbCpbm9DQhK7fKLS8Xj/6yfspdPptSP2TBvxhzPqQs3j2rvF/Q1RzKJdFNfUvULnBUNeLtc1w4ggjvC6LSSU99gQhCHoIQhACEIQAhCEAIQhAVGKYm6OohjGx4cT2ED+Va6yXce99pvhd+TUwoD2hCEAL7dfEIAQhCAFzmqGsF3ODRxJsq3SHHRTwvcLOkA5LL5k9PQkalxMTHzkz9dx3XyHQG7lHsvjHourIOXl/p2o66v6DpVaUsGUbXSHoFm/1H+FWTaR1B2BjB1ax7yoAqnOyiZYcTkFArQ1p/Wkcb/sjyJ7Sq6eanLl5voaIV52V/tJ/0vv1LR+kMw2ygdjV1i0qkbtc146Rb6hK0mEtk5Qa5rd15HOPaditMH0WicBJeQjmuebXGR2WuOtYX5XgR5pNm98H4jXqUpJf8m9fHoNuG6UxyjO7SO0HqKkPxwX5IJ6Tkqh9O1g3ABLuIaSta7VZyj0bu1U8uMZt8/Dpjr7v8ItFCrFq58mfz7fRDz/ih4NSRi3k7hmldKx74tclxa2zm6xNyQDs6lyir53jLJcK3HpoBrPBLd5AJt1hb1k8Up6xl9NfgiRyuHZT5W/qmvuzg/yYSD2Kn+qI/cOUaTQyuj2GKQcA8gnscAPqptN5SIt7wOvL7q2p9OIXfvZ/UFIh/wDQ8Tq97r8Y/jRnPhOFZ218mLFLXTU0g1mvppNx/a7oy5LloejWl4mIilAZLuI9mT4eB6EqaZYnHU0hijc10hcxzbZ21XAk33ZXCpMLo5w0B1rtsWuDswRsK6vB4hXxCjnvShLt6fPr5HP374fdy0y5l5rv/wCZtqFWaP4iZoGOfk8Czx0jK/btVmtTWnov4TU4qS8wQhC8MwQhCAEIQgBCEIBbx732m+F35NTCl7Hvfab4Xfk1MKA6IXxCA+oXxfCUB9KW8f0l1CYojyv3O26vQOlTdJsX8xTucDyjyW9Z39izylkubnadpVDxXOlV/pV933foTMelS9qRcRRa2bsydpOd1Jgo4256rb9Sj00ir8fxcsbqtPKdkOjpXN1wlOXLHuywjX4jUdErE8c1f0483bzuCrNVrOXIdZx7SuNG0RRmR/C+a9YM3zr/ADjtp9kcBuVzJ14VW+7LTUKI6Xf+/wDBZUkMs1gf049+XKI6BuTK1zY4w1os1oXOihyVnHTiyqbLbsvzKzIu5n17ehnumOLyN1WZtDwXcDq3te24E37lS4QLuCv/AClYQ4OZUAkiwjcObmS095I7krUNRYhXmFXXXXqHz9fmfOuOWWTyXz9lrXpo0XDGiwXXEqdpabgKgoMZAG1GKaSNDCb7Apn8Efx6/D0LmIPihe5pa055ZcVWms1/ZaAOpVM9cZpC9285dStqBoXW4HC64wUrVtv7ESdSrjuXckwwOtll1L0cekgI1tnHcmDC6cWUbSTCWuiI6P8AhZ5PD6LekFp+QhBpcz7F1o3pOH2LTZ33WgYdiAlbfeNo4L814JizoZdVx2G11ruGYq8xCSN1nWte1x2jeuccZ48+SZcY+VPHlyz6r+zQ0LOKPyqFjtWoiyBsXRnZuJ1T4qSfK3CZixkb3sFv1LhpPGzCrV4dyeuUuKsym1bix+Qo2HYgyeNskZu12z+QRuKkqK009MlghCF4AQhCAW8e99pvhd+TUwpex732m+F35NTCgPdkIQgPhKiVNTZd5HKmxSTJAKmm+Jazo27hc9psFQU9VZetIpP1ezxVzozo9kJZBmc2g7guL4i93yb9S2p6Vo7QNLIvOSZAC9kmsrfP1Gsdl8ugJs07qtWnc0dSUdE6UPJvtUzhGI7nKS8iyxNJubOulL3FrWM2Cxd1BWOjdXkF8qafW1hv2Kkp6g07tV3Z09S84ljWSbg12MMiT8RL+OhqVDUZK4ilyWZUWkzz7A7T4K5p8flG2x7LKBTh3w69DyeBZNbGDSbD3VFNJEwAvc3kgm3KGYz7Fjx1o3FjwWuabFpFiD0hbVo5iDZnHc5ouWnb1joU7F9GaeqH60TXHc72XDqeM1dYGNN1uUuj2clxfh7uml2aMPZWL3Dhk1Y7zMLS5x27gBxcdwWot8ldGD/8tuHnTbv2pkwzCIqdmpExrBvsMz0k7SVYwx5b3IpKODyU1KbWj8yNYWOLTkWuLSOBabEd6tqKoV95W8AZBWCWJzLz3c+IHlNdvfq8133vxS5QULjvK7jHs54KSPMjFlJuI1YfiWqF7xLEw5io3072DLP7qZhejNVWxyGIWaxpIc64DnAZMbxJ+iznyQ9uRXfpb+bwxKrWXJeOcT9Vo2gWJh0ZY47kl4bCHXY4WIyIORBG0HpVzhmEmI3Y422qp4jgyyUpV9zbfco9H3RK0jgAlfbfn3hUWAOvI4dKvq2Iu5Ttqp8Apv8AMSW2ays6oyhVCMu6WmZ8NlubQ44TpFNSj9M3ZrXLHC4N9vUtC0b0tiqxYciQe0wn6tO8LNJI73HSorJHwyNkjOq5puD49Cj3YkL032l6/kk2Z1mNf6x6dPwbkhV2AYsKmnZKMtYcocHDJw71YrnpRcW0zo4TU4qUezBFkIWJkLeP++03wu/JqYUvY/77TfC78mphQHRfChCA4zBU2IDaruVUuIBAIWI0WvWMadhzPUD/AMJ0iGqzsVJURjzzTvzHYbKyxWfUpnv5rCe4ZLieJRf6uS+H3LWj2oRRnWn2P6zvNt3HlH+FTaJ4lqyDrUTFIibuO/O6q6Go1JB1rpeFRjjyUPU6DwVXBJGnYjUBhLz7Lm5pHqcR89IODch4ptglFRTlh22SK6kdTyljuPJPEKZnUtPnQrUdra6oc8EjFgmSOmuEqYNWCyaafEmhuZVZHXmbbebyPsdUYJGyA7Dn0jeE612llNCBryC5AIaOU6x2ZDYsZ0n0ou/zbDnvPBQsOkubnerbBock5PsV+ViQvlFy7rubNHp9AdjZOvVHipGIaXwspZqhrgfNML9XY4ncLdJskDDIAbKZiWDNdGQRcEWIU/wYbIVvDqmtQemZbLib6id00rtZ73XJ+wA3ADIDoTXhMAsEnYhh5pqgsPs7WniP7bE0YPiQAFyuh6OC5exyEoSrscJ90MhoLt7Fe+TzHSJXUbzlYvi6LHlt+oPelmbSKMN2hLbMTlNQJYSWEawD7Z8oFpt2EqNZS7a3GXyPJ3xp9psutOqCJmJvMBB1gHStGxsh9rPiciR0oDdVtyuFFh7WN1nHpzNyTxJULEMRLzqMzP261IqhyQUd70c1c3k27iu5wxutkAADXcvJri0gHqO9WejeH+bZrO6+1SaPCpJdV873PLQA3WNw0DYGjYB1K8w/C/SJGwsHJGb3bmjf2rXOxJPmL7FxVStLuU0Nc3Xse3tU6emDm3C4+U7R6OklhdTgtMoeXM1iQdTUsRfZtVRgeN35J6iDuXlc1bFTgVWZCULZc/X/AKHvyaV2q+WnPRI3s5LrfRaAsiwyt9HrIpf2l2q7qdkfuD2LXGnJU/EIat5vUueE281PI/2v7eR9QhCry2FvHvfab4Xfk1MKXse99pvhd+TUwoD2hC5yy2QHid6VNJcdjp2FzzbgN5PABS9JtJGU0LpHbsmje5x2ALE8YxmSplMkhz/aNzRwC0W2qHTzLHCwnkPb6RGfA9J3VFZZw1W25A35HO54p7xeAvpZGjfG63csXwyr8zMyTcHZ9R2rZYMXjMGsXt1dW97jguUz4y8dWeuvsWuRSqZR5F0MwnprsSlX05BT5E24PC5sqbGMLvchXMXrqW/vLTIuAY0W2zTFidEypjvsdtB4FZ+8GN1x2piwnF7AZro8e2ORXqXfzI2nFkUvkhdqO7DuKkyV0mrvXLHqh5IIzC40OMjY5Z4/CqJ75m/4RTcT4nkY04qtdPXWyufE4P1jnferjDp7KwjbFINy6DAd7Sp8cNVR5Yvp/JEp41t7tj9C5wuvtZXr8VBak6OikZuXYyvG1rvuvHjy9Cyr4hi2P3tfHoUWnb7vjI23I+y4UeEEtBc434A2CY5KWnlj/WY9z73bqtcCOo7FURYRUEm2QvlcZ23X6VMx5tLlafQ5DjTldkOVDWv8HWDDGDae83Up2Ixx7LXX2n0Tld7bz2CyuKHRSNhuRrHic1udiRRLh9k3uyRRxtmqDldreJ/gJgwvBGRC5FztJO9WTYmt2LnNKtbm5dEWdOPCleyeHOfIdVmTd7tw/ur+g0mpaGGxOqNric3PPHLb1JdoK4RyWd7D8ndB3OX3SnQd82q+Llat7tuBcHe0qsyU3YoTeokvm5YOUVtlL5RPKDT1roPNNkDonO5bgGgteBcAbb3a1UMx1XNlbsdk7r3FWx0ElcLGB9+r+Vc4N5Lp5I3tkHmmap1dYguLrcmwGwXUyEqqIa5lr4lHZz5M9qD32fToQIpvOR9IWsaHYt5+lYSeUzkP627O8WPasUwWoLbsdk5pLXDgQbELRPJtWas0sJ2OGuOsZH6ELzOrU6eZeXX8mHDrHTk8j8+n4NDQhC546sW8e99pvhd+TUwpex732m+F35NTCgCR6q66qUiplsqKunQGbeUTEy+obFfJg1u139ksMiVppQb1knUPso1CzWIVVa9zZ2mDFQojr0PkOHF25XNDgth/v7KypaRrGazslDkxtzjqwsJ6d3esVE2zs8/IsI6UAZrzUQsItcKHHhU8mb5Gs6BdxU1mhjXD/ryA8bNt3LaqZvyIMs6iL6zFjF9HSblqXHU74TmDq/ZPFW2ajeGyjXjJ5MgzB6DzSpwoWTs1mWOWYSuc6Z7XcmKcLIp72vUTqOqDxZFXgoeMsir3G8JF4nMiDCxuo8tyDwPZJbzhnmucK6Km6NseZGiVanHU0KbqKaPZmFJpdIZI9t/qmjzAK8Owpp3KXG+cfPfxKi3g9M3uHskWj0xB22V1TaRxu2gKpdotG/8Ab2jJeWaEuvyXuH1W39THziV8+DXR92Sf2GeLE4iu7MRj3WSjNorO3ZJfsXx+GuDb+cma+2Q1GSMJ6wQ4dyy8ap+pGlw3Jit8u/gx6ZUtIysvD5Fn9JX1bXWLQR1lMNNVzPFtWxXrlWuvMa4YWRJ65GWk9QBmSo0ZdIbNGXFdIcF/dK5SH4qxnIjHao7yG3qtFrTw2utc973/AEQMQpCzbndXOjGMOcPMOPKA5BO8D9vWFTy6zs3KNqlrg5ps5puDwIUqVPjVctncpr5Vxubp90c8RxGWBpeRk0XPUEiYh5Va19xBqxt3HV13deeQ7lqmB4hHXU7mvA1rakresWuOgpOqPJLKx580+NzP2692uA4GwsVVY8aoTcbu5Hy5XcqdK2ZhRYrIZ3PluXPOsXWAuTtOWS03yevLq1hGzUdrdVvGy6s8lErvbfE0dALk6aMaJR0TSGkuefaecuwDcFLuyqlU4Re99Ctqw7bLo2yjy6e2XoQhCpDohbx732m+F35NTCl7H/fab4Xfk1MKAq6wqhrir+raqDEAgMx0sitVOPOYD3XCjYELuCtNMI/1GO6HN/kfyqzBMnKruWps7HAlzY8fgWmPTk6sY32ClUcQYA0bAoOIZzx9/wBCrCMqTjLo2VHFpvmjDy1ssoHKfFIquJy7efspZSlhM5r2lrgHNIsQRcFK8+Dvp3F9M67dvmnHMdDTv7VaPqlCqK2wJ4BYTrU+5JoybKX7D+XkeINJ45ORKNR4yN8s12kwprhrMN+pZ7U0zpZHSXIc5xPh9LKVQ4vUU53uHR4LB4l1ftQOnhN66rX3Q2uonN3XXqLNccP0xEjbPbn1WUqnOsbqZjX2ylyzXzNj1rZPpYV1r59WzWi7jkB0rpCNVpK+4BT+ckdM7YDqs695/wB8VJlLlWyJdaq4Ob8ipr4ayA6zo9dnFnLt1javFPpNCeS+wdvByPctDhKlNpI3+2xjutjT91oV/qirhxJ/viZ9/jVOOC7U2IOlyp4XP6WsJHfsWi02CUwzEEIPERMH8KxZEALAADgBZHcvJHsuIr9sfuYM3H3TylhJbYkEHI3BsRbdmrqClAC7+VPREwyf4hAOSSPSGjcTkJAOnYVEweu85GOpXeM4SrUoL4lFk5Fts9WP8EhzVwe1SpFDkcpKIpIwbEjTTtlbsvZ44tO0fz2LXIpQ5ocMwQCDxBzCxljbrTtDpy6jZf8AaS3sBy+iq+JVrpNfAkUS8i7QhCpySCEIQC3j3vtN8LvyamFL2Pe+03wu/JqYUBFqYkv4jAmqRl1VYhS3CAzTSWj1mHiDcJZwnatBxihNikGGPUlc3p+6hZMe0joeD27Uq38Txj1YY3B4tcDf0qfguI+eiD7WJuCOkGyiYvQiQtDsmnaV4/xGOmYGMBdbcMh3pRLlW2zziVbsmowjt+oyNfkvLpVRYZpEJiWFuq4Z7bgjoKsg9S01JbRR2VyrlyyXU7OeqnG5tWMje7k+P0VkCqXGjrStZzRc9bv7LdVHmkjdiV89qXzItFArFlKOC+UsFgpdgBmrI6g+U9E3gFcUsNlXU8oKuaULFmMuh4xKazNUbXZDtV7h0Ijjawbh9d571ROZrVEY4HWPZmr0PUO99kUvEp+7D5k9kqmwzqnbKu8UyjlSMENQpcdQqCKpUuKoQFniFG2eF8T82yNLXDoIsvz/AIXM6CZ8DjnG90Z6dVxF/pdbvFVrBdL5NXFqq3/dB/qY0/clW3DJe1KPloi5C6JjS2a4uqnGcUERaN7iumH1FwEtaZVf+YjaNobfvKtm+VkfuNdFUXWpaEN/yjTxc4/W38LGMJqLgLatDfcov/L8ioPE+la+Juo7l3dF0IVCTAui6EIBbx/32m+F35NTCl7Hvfab4Xfk1MKA9rxJGCvaEBVVeDhyQdJdA5dcyRDW4jYVqa8OjusZRUlpm2m6dM+eHcw40M45LoX/ANJVXXaPzvP/AE9XryW9y0AO5V9Vg4O5aFjRRZS4ta1pJGLYZouYna7jd2zqVu2BOlfgttypZqGykKKXRFXOyVj5pPqV0UKWjy53u/1HuGQ+yb3MslGibyj1qVj92WfDF7UmWTBYXVno7odJXXe5xihFwHAXc8/6Qd3Sq+SnL9Vg2vcGj/yNls2HUjYo2RtFmsaGjsFltusceiJedkupJR7swuSF1PUSQPPKjeWnpG1p7WkHtTJhsl198reG+bq4ahoylZqO+OPMd7T/AOqg4BUXsFnF80NkimzxalMvsFp9eoeea37n+yuJKMrlodEHTT9Tf5TLLRqHb7xSZ73c/kLDo7LzrK6qKBV8tHZaiCcI5lMhnUFzLLpTuzQFm15ssT06Bbik/SWH/wDNo/hbjSQ6yxnyqMAxaQD/ALUV+ux/srDh71b8iPetxOmEy3ASlpK5xq3E7nADqAATZo6Bdt+IWn4v5LaWpAfnG8gEubbPLeCrTLvjW0pdmaK4OS6GT6PbQCt80cpTHSxtORtcjhrG/wDKpNH/ACbU9M4Pu6Rw2a1gB06vFNqrM3KjdqMeyJFNbj1YIQhVxvBCEIBbx732m+F35NTCl7Hvfab4Xfk1MKA6L4hCAEIQgBfHMX1CAgVlJcJTxim1bp6c26qsUwrzjSgMexqucA624FVuGOTPpRovINazSQQdiVaSne3klrrj/SVKx2lvZb8NnCO031LSpnLdQt9oOFuu+S2ikfcC+2wv3LK8AwJ8srXyNLY2HWzFtYjYAFokNVZY3yTfQ18RsjKSUfIqvKrhvnMOc8bYXtlHUOS//wBXFZzgEuYWw12rPTywu2SRuZ/U0j+ViOCvLSAdoyPWMitmO9pok8MnuEoehpWh1QI6p7XEASMuLmwu0+BT0GgjJZVWUQlhy22V95MnStEsb3FzG6pbc3sTe4Cxtr/cYZ2NtO5P5Dk+luok9CrRFlFKYV6qgVZLyMynWSmBVXiGBh4IQGI+UDTSd0nmY3ujiaMw1xYXni4jO3Qkmkmc5xJJJ4k3Wo6beT15u9rSbcAs8pcJcx5BFjfgrzDlGcEo913IVqak2xqwAW1V+gaX2G/CPssZ0M0Wlne3kkRggueRYWG4cStqa2wtwWnic4uUYp9UbMdPTZ9RZCFUkkLIQhACLIQgFvHvfab4Xfk1MKXse99pvhd+TUwoD2hCEAIQhACEIQAghCEBylpg7aFClwdm0NHcrJCApJcPI3Kqr45GjkhOBC5SUwO5AZPiWMVLDldvSlKnv5x19pN79JNyt2qtH437QFVnyfU5dexW2qfI9kvEyPAntroKeCm7bbTuFrp/0dwvzMRuOU86zujgO5d8PwWKEWYwDptc96nL2y3m6I3ZeZ4y5YrSBCELSVwIQhAeXxA7QCquXRWmc/XdCwu46oVsheptdgeYoQ0ANAAGwAWA7F6QheAEIQgBCEIAQhCAW8e99pvhd+TUwpex732m+F35NTCgIFfpBFC7VfrX6I3O+yjeuVPxk+U/wVrPStcbloPYuXoMfMb3ICv9cqfjJ8p/gj1yp+Mnyn+Cn+gx8xvcj0GPmN7kBA9cqfjJ8p/gj1yp+Mnyn+Cn+gx8xvcj0GPmN7kBA9cqfjJ8p/gj1yp+Mnyn+Cn+gx8xvcj0GPmN7kBA9cqfjJ8p/gj1yp+Mnyn+Cn+gx8xvcj0GPmN7kBA9cqfjJ8p/gj1yp+Mnyn+Cn+gx8xvcj0GPmN7kBA9cafjJ8p/gj1yp+Mnyn+Cn+gx8xvcj0GPmN7kBA9cqfjJ8p/gj1yp+Mnyn+Cn+gx8xvcj0GPmN7kBA9cqfjJ8p/gj1yp+Mnyn+Cn+gx8xvcj0GPmN7kBA9cqfjJ8p/gj1yp+Mnyn+Cn+gx8xvcj0GPmN7kBA9cqfjJ8p/gj1yp+Mnyn+Cn+gx8xvcj0GPmN7kBA9cqfjJ8p/gj1yp+Mnyn+Cn+gx8xvcj0GPmN7kBA9cqfjJ8p/gj1yp+Mnyn+Cn+gx8xvcj0GPmN7kBA9cqfjJ8p/gj1yp+Mnyn+Cn+gx8xvcj0GPmN7kBA9cqfjJ8p/gj1yp+Mnyn+Cn+gx8xvcj0GPmN7kAu1eJMqKuB0esQ0OBuxzdpBG3qTWuUNIwG4aB2LugP//Z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4102" name="Picture 6" descr="http://cfile4.uf.tistory.com/image/200DA949512ACAA511FEF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054635"/>
            <a:ext cx="3744416" cy="30537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621732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63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</p:spPr>
        <p:txBody>
          <a:bodyPr/>
          <a:lstStyle/>
          <a:p>
            <a:r>
              <a:rPr lang="en-US" altLang="ko-KR" dirty="0" smtClean="0"/>
              <a:t>Activity</a:t>
            </a:r>
            <a:r>
              <a:rPr lang="en-US" altLang="ko-KR" dirty="0"/>
              <a:t> </a:t>
            </a:r>
            <a:r>
              <a:rPr lang="ko-KR" altLang="en-US" dirty="0" smtClean="0"/>
              <a:t>순서</a:t>
            </a:r>
            <a:endParaRPr lang="ko-KR" altLang="en-US" dirty="0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592796"/>
            <a:ext cx="8568952" cy="4860540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87524" y="1556792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3.</a:t>
            </a:r>
            <a:r>
              <a:rPr lang="ko-KR" altLang="en-US" sz="2800" b="1" dirty="0" smtClean="0"/>
              <a:t> 홍보물 제작</a:t>
            </a:r>
            <a:endParaRPr lang="ko-KR" alt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847231" y="2276872"/>
            <a:ext cx="930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60min.</a:t>
            </a:r>
            <a:endParaRPr lang="ko-KR" altLang="en-US" b="1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67544" y="2276872"/>
            <a:ext cx="8229600" cy="9982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en-US" altLang="ko-KR" dirty="0" smtClean="0"/>
              <a:t>Tool Box</a:t>
            </a:r>
            <a:r>
              <a:rPr lang="ko-KR" altLang="en-US" dirty="0" smtClean="0"/>
              <a:t>를 받고</a:t>
            </a:r>
            <a:r>
              <a:rPr lang="en-US" altLang="ko-KR" dirty="0" smtClean="0"/>
              <a:t>,</a:t>
            </a:r>
            <a:r>
              <a:rPr lang="ko-KR" altLang="en-US" dirty="0" smtClean="0"/>
              <a:t> 전지에 홍보물을 만들어보세요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</a:p>
        </p:txBody>
      </p:sp>
      <p:pic>
        <p:nvPicPr>
          <p:cNvPr id="10" name="Picture 8" descr="Untitled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3455940"/>
            <a:ext cx="3959996" cy="2637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Untitled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0012" y="3455940"/>
            <a:ext cx="3959996" cy="2637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193340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64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</p:spPr>
        <p:txBody>
          <a:bodyPr/>
          <a:lstStyle/>
          <a:p>
            <a:r>
              <a:rPr lang="en-US" altLang="ko-KR" dirty="0" smtClean="0"/>
              <a:t>Activity</a:t>
            </a:r>
            <a:r>
              <a:rPr lang="en-US" altLang="ko-KR" dirty="0"/>
              <a:t> </a:t>
            </a:r>
            <a:r>
              <a:rPr lang="ko-KR" altLang="en-US" dirty="0" smtClean="0"/>
              <a:t>순서</a:t>
            </a:r>
            <a:endParaRPr lang="ko-KR" altLang="en-US" dirty="0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592796"/>
            <a:ext cx="8568952" cy="4860540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87524" y="1556792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4.</a:t>
            </a:r>
            <a:r>
              <a:rPr lang="ko-KR" altLang="en-US" sz="2800" b="1" dirty="0" smtClean="0"/>
              <a:t> 발표</a:t>
            </a:r>
            <a:endParaRPr lang="ko-KR" alt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847231" y="2276872"/>
            <a:ext cx="930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40min.</a:t>
            </a:r>
            <a:endParaRPr lang="ko-KR" altLang="en-US" b="1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467544" y="2276872"/>
            <a:ext cx="8229600" cy="9982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ko-KR" altLang="en-US" dirty="0" smtClean="0"/>
              <a:t>팀 별로 제작한 홍보물을 발표합니다</a:t>
            </a:r>
            <a:r>
              <a:rPr lang="en-US" altLang="ko-KR" dirty="0" smtClean="0"/>
              <a:t>. </a:t>
            </a:r>
            <a:endParaRPr lang="ko-KR" altLang="en-US" dirty="0" smtClean="0"/>
          </a:p>
        </p:txBody>
      </p:sp>
      <p:pic>
        <p:nvPicPr>
          <p:cNvPr id="14" name="Picture 8" descr="Untitled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3345" y="2996952"/>
            <a:ext cx="4003111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9" descr="Untitled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878" y="2996952"/>
            <a:ext cx="3996444" cy="2661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9026593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최종 </a:t>
            </a:r>
            <a:r>
              <a:rPr lang="en-US" altLang="ko-KR" dirty="0" smtClean="0"/>
              <a:t>Mission </a:t>
            </a:r>
            <a:r>
              <a:rPr lang="ko-KR" altLang="en-US" dirty="0" smtClean="0"/>
              <a:t>수행을 위한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Action Plan </a:t>
            </a:r>
            <a:r>
              <a:rPr lang="ko-KR" altLang="en-US" dirty="0" smtClean="0"/>
              <a:t>수립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65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35372929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Week 3. Action Plan </a:t>
            </a:r>
            <a:r>
              <a:rPr lang="ko-KR" altLang="en-US" dirty="0" smtClean="0"/>
              <a:t>수립 활동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66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오각형 4"/>
          <p:cNvSpPr/>
          <p:nvPr/>
        </p:nvSpPr>
        <p:spPr>
          <a:xfrm>
            <a:off x="251520" y="1484784"/>
            <a:ext cx="1764000" cy="864000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지원사업 </a:t>
            </a:r>
            <a:endParaRPr lang="en-US" altLang="ko-KR" sz="1600" dirty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의제설정</a:t>
            </a:r>
          </a:p>
        </p:txBody>
      </p:sp>
      <p:sp>
        <p:nvSpPr>
          <p:cNvPr id="6" name="갈매기형 수장 5"/>
          <p:cNvSpPr/>
          <p:nvPr/>
        </p:nvSpPr>
        <p:spPr>
          <a:xfrm>
            <a:off x="1691680" y="1484784"/>
            <a:ext cx="2052000" cy="864000"/>
          </a:xfrm>
          <a:prstGeom prst="chevron">
            <a:avLst/>
          </a:prstGeom>
          <a:solidFill>
            <a:schemeClr val="accent2">
              <a:lumMod val="75000"/>
            </a:schemeClr>
          </a:solidFill>
          <a:ln w="76200">
            <a:solidFill>
              <a:schemeClr val="accent2">
                <a:lumMod val="75000"/>
              </a:schemeClr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국내외 유사사례 연구</a:t>
            </a:r>
          </a:p>
        </p:txBody>
      </p:sp>
      <p:sp>
        <p:nvSpPr>
          <p:cNvPr id="7" name="갈매기형 수장 6"/>
          <p:cNvSpPr/>
          <p:nvPr/>
        </p:nvSpPr>
        <p:spPr>
          <a:xfrm>
            <a:off x="3448148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지원사업 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기획서 작성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8" name="갈매기형 수장 7"/>
          <p:cNvSpPr/>
          <p:nvPr/>
        </p:nvSpPr>
        <p:spPr>
          <a:xfrm>
            <a:off x="5216322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최종보고서 작성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갈매기형 수장 8"/>
          <p:cNvSpPr/>
          <p:nvPr/>
        </p:nvSpPr>
        <p:spPr>
          <a:xfrm>
            <a:off x="6984496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최종보고서 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발표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611560" y="2852936"/>
            <a:ext cx="7920880" cy="324036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824260" y="2924944"/>
            <a:ext cx="2291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2</a:t>
            </a:r>
            <a:r>
              <a:rPr lang="ko-KR" altLang="en-US" sz="1400" b="1" dirty="0" smtClean="0"/>
              <a:t>단계</a:t>
            </a:r>
            <a:r>
              <a:rPr lang="en-US" altLang="ko-KR" sz="1400" b="1" dirty="0" smtClean="0"/>
              <a:t>: </a:t>
            </a:r>
            <a:r>
              <a:rPr lang="ko-KR" altLang="en-US" sz="1400" b="1" dirty="0" smtClean="0"/>
              <a:t>국내외 유사사례 연구</a:t>
            </a:r>
            <a:endParaRPr lang="ko-KR" alt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336015" y="3429000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작성자</a:t>
            </a:r>
            <a:r>
              <a:rPr lang="en-US" altLang="ko-KR" sz="1400" b="1" dirty="0" smtClean="0"/>
              <a:t>:</a:t>
            </a:r>
          </a:p>
          <a:p>
            <a:r>
              <a:rPr lang="ko-KR" altLang="en-US" sz="1400" b="1" dirty="0" smtClean="0"/>
              <a:t>소속지역</a:t>
            </a:r>
            <a:r>
              <a:rPr lang="en-US" altLang="ko-KR" sz="1400" b="1" dirty="0" smtClean="0"/>
              <a:t>:</a:t>
            </a:r>
            <a:endParaRPr lang="ko-KR" altLang="en-US" sz="1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948528" y="4165339"/>
            <a:ext cx="102624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사례연구 </a:t>
            </a:r>
            <a:r>
              <a:rPr lang="en-US" altLang="ko-KR" sz="1400" b="1" dirty="0" smtClean="0"/>
              <a:t>1.</a:t>
            </a:r>
          </a:p>
          <a:p>
            <a:endParaRPr lang="en-US" altLang="ko-KR" sz="1400" b="1" dirty="0"/>
          </a:p>
          <a:p>
            <a:endParaRPr lang="en-US" altLang="ko-KR" sz="1400" b="1" dirty="0" smtClean="0"/>
          </a:p>
          <a:p>
            <a:endParaRPr lang="en-US" altLang="ko-KR" sz="1400" b="1" dirty="0"/>
          </a:p>
          <a:p>
            <a:r>
              <a:rPr lang="ko-KR" altLang="en-US" sz="1400" b="1" dirty="0" smtClean="0"/>
              <a:t>사례연구 </a:t>
            </a:r>
            <a:r>
              <a:rPr lang="en-US" altLang="ko-KR" sz="1400" b="1" dirty="0" smtClean="0"/>
              <a:t>2.</a:t>
            </a:r>
            <a:endParaRPr lang="ko-KR" altLang="en-US" sz="1400" b="1" dirty="0"/>
          </a:p>
        </p:txBody>
      </p:sp>
      <p:sp>
        <p:nvSpPr>
          <p:cNvPr id="19" name="모서리가 둥근 직사각형 18"/>
          <p:cNvSpPr/>
          <p:nvPr/>
        </p:nvSpPr>
        <p:spPr>
          <a:xfrm rot="867957">
            <a:off x="6816322" y="3026113"/>
            <a:ext cx="1701548" cy="409545"/>
          </a:xfrm>
          <a:prstGeom prst="roundRect">
            <a:avLst>
              <a:gd name="adj" fmla="val 5000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Sample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3918468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다음 시간 과제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67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1259632" y="2780928"/>
            <a:ext cx="3312368" cy="3240360"/>
          </a:xfrm>
          <a:prstGeom prst="roundRect">
            <a:avLst>
              <a:gd name="adj" fmla="val 262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60791" y="1387148"/>
            <a:ext cx="84083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ko-KR" altLang="en-US" sz="2000" dirty="0" smtClean="0">
                <a:solidFill>
                  <a:srgbClr val="000000"/>
                </a:solidFill>
              </a:rPr>
              <a:t>모듈</a:t>
            </a:r>
            <a:r>
              <a:rPr lang="en-US" altLang="ko-KR" sz="2000" dirty="0" smtClean="0">
                <a:solidFill>
                  <a:srgbClr val="000000"/>
                </a:solidFill>
              </a:rPr>
              <a:t>4. </a:t>
            </a:r>
            <a:r>
              <a:rPr lang="ko-KR" altLang="en-US" sz="2000" dirty="0" err="1" smtClean="0">
                <a:solidFill>
                  <a:srgbClr val="000000"/>
                </a:solidFill>
              </a:rPr>
              <a:t>사회적경제</a:t>
            </a:r>
            <a:r>
              <a:rPr lang="ko-KR" altLang="en-US" sz="2000" dirty="0" smtClean="0">
                <a:solidFill>
                  <a:srgbClr val="000000"/>
                </a:solidFill>
              </a:rPr>
              <a:t> 생태계 활성화 중</a:t>
            </a:r>
            <a:r>
              <a:rPr lang="en-US" altLang="ko-KR" sz="2000" dirty="0" smtClean="0">
                <a:solidFill>
                  <a:srgbClr val="000000"/>
                </a:solidFill>
              </a:rPr>
              <a:t> </a:t>
            </a:r>
            <a:r>
              <a:rPr lang="ko-KR" altLang="en-US" sz="2000" dirty="0" smtClean="0">
                <a:solidFill>
                  <a:srgbClr val="000000"/>
                </a:solidFill>
              </a:rPr>
              <a:t> </a:t>
            </a:r>
            <a:r>
              <a:rPr lang="en-US" altLang="ko-KR" sz="2000" dirty="0" smtClean="0">
                <a:solidFill>
                  <a:srgbClr val="000000"/>
                </a:solidFill>
              </a:rPr>
              <a:t>‘</a:t>
            </a:r>
            <a:r>
              <a:rPr lang="ko-KR" altLang="en-US" sz="2000" dirty="0" smtClean="0">
                <a:solidFill>
                  <a:srgbClr val="000000"/>
                </a:solidFill>
              </a:rPr>
              <a:t>구로지역 지역사회 경제조직 실태</a:t>
            </a:r>
            <a:r>
              <a:rPr lang="en-US" altLang="ko-KR" sz="2000" dirty="0" smtClean="0">
                <a:solidFill>
                  <a:srgbClr val="000000"/>
                </a:solidFill>
              </a:rPr>
              <a:t>’</a:t>
            </a:r>
            <a:r>
              <a:rPr lang="ko-KR" altLang="en-US" sz="2000" dirty="0" smtClean="0">
                <a:solidFill>
                  <a:srgbClr val="000000"/>
                </a:solidFill>
              </a:rPr>
              <a:t>와</a:t>
            </a:r>
            <a:r>
              <a:rPr lang="en-US" altLang="ko-KR" sz="2000" dirty="0" smtClean="0">
                <a:solidFill>
                  <a:srgbClr val="000000"/>
                </a:solidFill>
              </a:rPr>
              <a:t> ‘</a:t>
            </a:r>
            <a:r>
              <a:rPr lang="ko-KR" altLang="en-US" sz="2000" dirty="0" smtClean="0">
                <a:solidFill>
                  <a:srgbClr val="000000"/>
                </a:solidFill>
              </a:rPr>
              <a:t>동북</a:t>
            </a:r>
            <a:r>
              <a:rPr lang="en-US" altLang="ko-KR" sz="2000" dirty="0" smtClean="0">
                <a:solidFill>
                  <a:srgbClr val="000000"/>
                </a:solidFill>
              </a:rPr>
              <a:t>4</a:t>
            </a:r>
            <a:r>
              <a:rPr lang="ko-KR" altLang="en-US" sz="2000" dirty="0" smtClean="0">
                <a:solidFill>
                  <a:srgbClr val="000000"/>
                </a:solidFill>
              </a:rPr>
              <a:t>구 </a:t>
            </a:r>
            <a:r>
              <a:rPr lang="ko-KR" altLang="en-US" sz="2000" dirty="0" err="1" smtClean="0">
                <a:solidFill>
                  <a:srgbClr val="000000"/>
                </a:solidFill>
              </a:rPr>
              <a:t>사회적경제</a:t>
            </a:r>
            <a:r>
              <a:rPr lang="ko-KR" altLang="en-US" sz="2000" dirty="0" smtClean="0">
                <a:solidFill>
                  <a:srgbClr val="000000"/>
                </a:solidFill>
              </a:rPr>
              <a:t> 공급 생태계의 현황</a:t>
            </a:r>
            <a:r>
              <a:rPr lang="en-US" altLang="ko-KR" sz="2000" dirty="0" smtClean="0">
                <a:solidFill>
                  <a:srgbClr val="000000"/>
                </a:solidFill>
              </a:rPr>
              <a:t>’ </a:t>
            </a:r>
            <a:r>
              <a:rPr lang="ko-KR" altLang="en-US" sz="2000" dirty="0" smtClean="0"/>
              <a:t>읽어오기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5003800" y="2780928"/>
            <a:ext cx="3313063" cy="3240360"/>
          </a:xfrm>
          <a:prstGeom prst="roundRect">
            <a:avLst>
              <a:gd name="adj" fmla="val 262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475656" y="4005064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smtClean="0"/>
              <a:t>구로지역 지역사회</a:t>
            </a:r>
            <a:endParaRPr lang="en-US" altLang="ko-KR" sz="2000" b="1" dirty="0" smtClean="0"/>
          </a:p>
          <a:p>
            <a:pPr algn="ctr"/>
            <a:r>
              <a:rPr lang="ko-KR" altLang="en-US" sz="2000" b="1" dirty="0" smtClean="0"/>
              <a:t>경제조직 실태</a:t>
            </a:r>
            <a:endParaRPr lang="en-US" altLang="ko-KR" sz="2000" b="1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5220072" y="4005064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smtClean="0"/>
              <a:t>동북</a:t>
            </a:r>
            <a:r>
              <a:rPr lang="en-US" altLang="ko-KR" sz="2000" b="1" dirty="0" smtClean="0"/>
              <a:t>4</a:t>
            </a:r>
            <a:r>
              <a:rPr lang="ko-KR" altLang="en-US" sz="2000" b="1" dirty="0" smtClean="0"/>
              <a:t>구 </a:t>
            </a:r>
            <a:r>
              <a:rPr lang="ko-KR" altLang="en-US" sz="2000" b="1" dirty="0" err="1" smtClean="0"/>
              <a:t>사회적경제</a:t>
            </a:r>
            <a:endParaRPr lang="en-US" altLang="ko-KR" sz="2000" b="1" dirty="0" smtClean="0"/>
          </a:p>
          <a:p>
            <a:pPr algn="ctr"/>
            <a:r>
              <a:rPr lang="ko-KR" altLang="en-US" sz="2000" b="1" dirty="0" smtClean="0"/>
              <a:t>공급 생태계 현황</a:t>
            </a:r>
            <a:endParaRPr lang="en-US" altLang="ko-KR" sz="20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234389389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68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</p:spPr>
        <p:txBody>
          <a:bodyPr/>
          <a:lstStyle/>
          <a:p>
            <a:r>
              <a:rPr lang="en-US" altLang="ko-KR" dirty="0" smtClean="0"/>
              <a:t>Closing</a:t>
            </a:r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6401" y="1430778"/>
            <a:ext cx="6408712" cy="480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895984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69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43548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중간지원기관 활동가 교육과정 </a:t>
            </a:r>
            <a:r>
              <a:rPr lang="en-US" altLang="ko-KR" dirty="0" smtClean="0"/>
              <a:t>Roadmap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10" name="그룹 31"/>
          <p:cNvGrpSpPr/>
          <p:nvPr/>
        </p:nvGrpSpPr>
        <p:grpSpPr>
          <a:xfrm>
            <a:off x="232792" y="893862"/>
            <a:ext cx="8784654" cy="5560449"/>
            <a:chOff x="35496" y="1717700"/>
            <a:chExt cx="6912768" cy="4375596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107504" y="5788579"/>
              <a:ext cx="2025806" cy="281476"/>
            </a:xfrm>
            <a:prstGeom prst="parallelogram">
              <a:avLst>
                <a:gd name="adj" fmla="val 89365"/>
              </a:avLst>
            </a:prstGeom>
            <a:solidFill>
              <a:srgbClr val="B09B92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5B4A4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409982" y="5186893"/>
              <a:ext cx="1344021" cy="906403"/>
            </a:xfrm>
            <a:custGeom>
              <a:avLst/>
              <a:gdLst>
                <a:gd name="T0" fmla="*/ 0 w 545"/>
                <a:gd name="T1" fmla="*/ 409 h 414"/>
                <a:gd name="T2" fmla="*/ 180 w 545"/>
                <a:gd name="T3" fmla="*/ 409 h 414"/>
                <a:gd name="T4" fmla="*/ 413 w 545"/>
                <a:gd name="T5" fmla="*/ 67 h 414"/>
                <a:gd name="T6" fmla="*/ 545 w 545"/>
                <a:gd name="T7" fmla="*/ 0 h 414"/>
                <a:gd name="T8" fmla="*/ 217 w 545"/>
                <a:gd name="T9" fmla="*/ 408 h 414"/>
                <a:gd name="T10" fmla="*/ 152 w 545"/>
                <a:gd name="T11" fmla="*/ 414 h 4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14"/>
                <a:gd name="T20" fmla="*/ 545 w 545"/>
                <a:gd name="T21" fmla="*/ 414 h 4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14">
                  <a:moveTo>
                    <a:pt x="0" y="409"/>
                  </a:moveTo>
                  <a:lnTo>
                    <a:pt x="180" y="409"/>
                  </a:lnTo>
                  <a:lnTo>
                    <a:pt x="413" y="67"/>
                  </a:lnTo>
                  <a:lnTo>
                    <a:pt x="545" y="0"/>
                  </a:lnTo>
                  <a:lnTo>
                    <a:pt x="217" y="408"/>
                  </a:lnTo>
                  <a:lnTo>
                    <a:pt x="152" y="414"/>
                  </a:lnTo>
                </a:path>
              </a:pathLst>
            </a:custGeom>
            <a:solidFill>
              <a:srgbClr val="5B4A4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>
              <a:off x="2394783" y="5075852"/>
              <a:ext cx="2020919" cy="281476"/>
            </a:xfrm>
            <a:prstGeom prst="parallelogram">
              <a:avLst>
                <a:gd name="adj" fmla="val 89149"/>
              </a:avLst>
            </a:prstGeom>
            <a:solidFill>
              <a:srgbClr val="B09B92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5B4A4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725399" y="4481014"/>
              <a:ext cx="1345206" cy="905812"/>
            </a:xfrm>
            <a:custGeom>
              <a:avLst/>
              <a:gdLst>
                <a:gd name="T0" fmla="*/ 0 w 545"/>
                <a:gd name="T1" fmla="*/ 409 h 414"/>
                <a:gd name="T2" fmla="*/ 180 w 545"/>
                <a:gd name="T3" fmla="*/ 409 h 414"/>
                <a:gd name="T4" fmla="*/ 413 w 545"/>
                <a:gd name="T5" fmla="*/ 67 h 414"/>
                <a:gd name="T6" fmla="*/ 545 w 545"/>
                <a:gd name="T7" fmla="*/ 0 h 414"/>
                <a:gd name="T8" fmla="*/ 217 w 545"/>
                <a:gd name="T9" fmla="*/ 408 h 414"/>
                <a:gd name="T10" fmla="*/ 152 w 545"/>
                <a:gd name="T11" fmla="*/ 414 h 4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14"/>
                <a:gd name="T20" fmla="*/ 545 w 545"/>
                <a:gd name="T21" fmla="*/ 414 h 4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14">
                  <a:moveTo>
                    <a:pt x="0" y="409"/>
                  </a:moveTo>
                  <a:lnTo>
                    <a:pt x="180" y="409"/>
                  </a:lnTo>
                  <a:lnTo>
                    <a:pt x="413" y="67"/>
                  </a:lnTo>
                  <a:lnTo>
                    <a:pt x="545" y="0"/>
                  </a:lnTo>
                  <a:lnTo>
                    <a:pt x="217" y="408"/>
                  </a:lnTo>
                  <a:lnTo>
                    <a:pt x="152" y="414"/>
                  </a:lnTo>
                </a:path>
              </a:pathLst>
            </a:custGeom>
            <a:solidFill>
              <a:srgbClr val="5B4A4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>
              <a:off x="4728994" y="4356625"/>
              <a:ext cx="2024889" cy="280674"/>
            </a:xfrm>
            <a:prstGeom prst="parallelogram">
              <a:avLst>
                <a:gd name="adj" fmla="val 76375"/>
              </a:avLst>
            </a:prstGeom>
            <a:solidFill>
              <a:srgbClr val="B09B92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5B4A4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2" name="AutoShape 57"/>
            <p:cNvSpPr>
              <a:spLocks noChangeArrowheads="1"/>
            </p:cNvSpPr>
            <p:nvPr/>
          </p:nvSpPr>
          <p:spPr bwMode="auto">
            <a:xfrm>
              <a:off x="107504" y="3753396"/>
              <a:ext cx="1584771" cy="753988"/>
            </a:xfrm>
            <a:prstGeom prst="roundRect">
              <a:avLst>
                <a:gd name="adj" fmla="val 8111"/>
              </a:avLst>
            </a:prstGeom>
            <a:solidFill>
              <a:schemeClr val="bg1"/>
            </a:solidFill>
            <a:ln w="381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</p:spPr>
          <p:txBody>
            <a:bodyPr lIns="50531" tIns="33689" rIns="50531" bIns="33689" anchor="ctr"/>
            <a:lstStyle/>
            <a:p>
              <a:pPr algn="ctr" latinLnBrk="0"/>
              <a:r>
                <a:rPr lang="ko-KR" altLang="en-US" sz="1600" b="1" dirty="0" err="1" smtClea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사회적경제</a:t>
              </a:r>
              <a:r>
                <a:rPr lang="en-US" altLang="ko-KR" sz="1600" b="1" dirty="0" smtClea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 </a:t>
              </a:r>
            </a:p>
            <a:p>
              <a:pPr algn="ctr" latinLnBrk="0"/>
              <a:r>
                <a:rPr lang="ko-KR" altLang="en-US" sz="2400" b="1" dirty="0" smtClea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시작하기</a:t>
              </a:r>
              <a:endParaRPr lang="ko-KR" altLang="en-US" sz="2400" b="1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3" name="Freeform 58"/>
            <p:cNvSpPr>
              <a:spLocks/>
            </p:cNvSpPr>
            <p:nvPr/>
          </p:nvSpPr>
          <p:spPr bwMode="auto">
            <a:xfrm flipH="1">
              <a:off x="115442" y="4578821"/>
              <a:ext cx="1222375" cy="314325"/>
            </a:xfrm>
            <a:custGeom>
              <a:avLst/>
              <a:gdLst>
                <a:gd name="T0" fmla="*/ 0 w 770"/>
                <a:gd name="T1" fmla="*/ 0 h 274"/>
                <a:gd name="T2" fmla="*/ 770 w 770"/>
                <a:gd name="T3" fmla="*/ 0 h 274"/>
                <a:gd name="T4" fmla="*/ 451 w 770"/>
                <a:gd name="T5" fmla="*/ 274 h 274"/>
                <a:gd name="T6" fmla="*/ 0 60000 65536"/>
                <a:gd name="T7" fmla="*/ 0 60000 65536"/>
                <a:gd name="T8" fmla="*/ 0 60000 65536"/>
                <a:gd name="T9" fmla="*/ 0 w 770"/>
                <a:gd name="T10" fmla="*/ 0 h 274"/>
                <a:gd name="T11" fmla="*/ 770 w 770"/>
                <a:gd name="T12" fmla="*/ 274 h 27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0" h="274">
                  <a:moveTo>
                    <a:pt x="0" y="0"/>
                  </a:moveTo>
                  <a:lnTo>
                    <a:pt x="770" y="0"/>
                  </a:lnTo>
                  <a:lnTo>
                    <a:pt x="451" y="27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 type="oval" w="sm" len="sm"/>
              <a:tailEnd type="oval" w="sm" len="sm"/>
            </a:ln>
          </p:spPr>
          <p:txBody>
            <a:bodyPr lIns="50531" tIns="33689" rIns="50531" bIns="33689" anchor="ctr"/>
            <a:lstStyle/>
            <a:p>
              <a:endParaRPr lang="ko-KR" altLang="en-US"/>
            </a:p>
          </p:txBody>
        </p:sp>
        <p:sp>
          <p:nvSpPr>
            <p:cNvPr id="14" name="Freeform 60"/>
            <p:cNvSpPr>
              <a:spLocks/>
            </p:cNvSpPr>
            <p:nvPr/>
          </p:nvSpPr>
          <p:spPr bwMode="auto">
            <a:xfrm flipH="1">
              <a:off x="2457004" y="3843808"/>
              <a:ext cx="1222375" cy="314325"/>
            </a:xfrm>
            <a:custGeom>
              <a:avLst/>
              <a:gdLst>
                <a:gd name="T0" fmla="*/ 0 w 770"/>
                <a:gd name="T1" fmla="*/ 0 h 274"/>
                <a:gd name="T2" fmla="*/ 770 w 770"/>
                <a:gd name="T3" fmla="*/ 0 h 274"/>
                <a:gd name="T4" fmla="*/ 451 w 770"/>
                <a:gd name="T5" fmla="*/ 274 h 274"/>
                <a:gd name="T6" fmla="*/ 0 60000 65536"/>
                <a:gd name="T7" fmla="*/ 0 60000 65536"/>
                <a:gd name="T8" fmla="*/ 0 60000 65536"/>
                <a:gd name="T9" fmla="*/ 0 w 770"/>
                <a:gd name="T10" fmla="*/ 0 h 274"/>
                <a:gd name="T11" fmla="*/ 770 w 770"/>
                <a:gd name="T12" fmla="*/ 274 h 27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0" h="274">
                  <a:moveTo>
                    <a:pt x="0" y="0"/>
                  </a:moveTo>
                  <a:lnTo>
                    <a:pt x="770" y="0"/>
                  </a:lnTo>
                  <a:lnTo>
                    <a:pt x="451" y="27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 type="oval" w="sm" len="sm"/>
              <a:tailEnd type="oval" w="sm" len="sm"/>
            </a:ln>
          </p:spPr>
          <p:txBody>
            <a:bodyPr lIns="50531" tIns="33689" rIns="50531" bIns="33689" anchor="ctr"/>
            <a:lstStyle/>
            <a:p>
              <a:endParaRPr lang="ko-KR" altLang="en-US"/>
            </a:p>
          </p:txBody>
        </p:sp>
        <p:sp>
          <p:nvSpPr>
            <p:cNvPr id="15" name="Freeform 62"/>
            <p:cNvSpPr>
              <a:spLocks/>
            </p:cNvSpPr>
            <p:nvPr/>
          </p:nvSpPr>
          <p:spPr bwMode="auto">
            <a:xfrm flipH="1">
              <a:off x="4789042" y="3104033"/>
              <a:ext cx="1222375" cy="314325"/>
            </a:xfrm>
            <a:custGeom>
              <a:avLst/>
              <a:gdLst>
                <a:gd name="T0" fmla="*/ 0 w 770"/>
                <a:gd name="T1" fmla="*/ 0 h 274"/>
                <a:gd name="T2" fmla="*/ 770 w 770"/>
                <a:gd name="T3" fmla="*/ 0 h 274"/>
                <a:gd name="T4" fmla="*/ 451 w 770"/>
                <a:gd name="T5" fmla="*/ 274 h 274"/>
                <a:gd name="T6" fmla="*/ 0 60000 65536"/>
                <a:gd name="T7" fmla="*/ 0 60000 65536"/>
                <a:gd name="T8" fmla="*/ 0 60000 65536"/>
                <a:gd name="T9" fmla="*/ 0 w 770"/>
                <a:gd name="T10" fmla="*/ 0 h 274"/>
                <a:gd name="T11" fmla="*/ 770 w 770"/>
                <a:gd name="T12" fmla="*/ 274 h 27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0" h="274">
                  <a:moveTo>
                    <a:pt x="0" y="0"/>
                  </a:moveTo>
                  <a:lnTo>
                    <a:pt x="770" y="0"/>
                  </a:lnTo>
                  <a:lnTo>
                    <a:pt x="451" y="27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 type="oval" w="sm" len="sm"/>
              <a:tailEnd type="oval" w="sm" len="sm"/>
            </a:ln>
          </p:spPr>
          <p:txBody>
            <a:bodyPr lIns="50531" tIns="33689" rIns="50531" bIns="33689" anchor="ctr"/>
            <a:lstStyle/>
            <a:p>
              <a:endParaRPr lang="ko-KR" altLang="en-US"/>
            </a:p>
          </p:txBody>
        </p:sp>
        <p:sp>
          <p:nvSpPr>
            <p:cNvPr id="17" name="타원 16"/>
            <p:cNvSpPr/>
            <p:nvPr/>
          </p:nvSpPr>
          <p:spPr>
            <a:xfrm>
              <a:off x="611560" y="4670028"/>
              <a:ext cx="1224136" cy="122413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1524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 extrusionH="25400" prstMaterial="plastic"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Rectangle 27"/>
            <p:cNvSpPr>
              <a:spLocks noChangeArrowheads="1"/>
            </p:cNvSpPr>
            <p:nvPr/>
          </p:nvSpPr>
          <p:spPr bwMode="auto">
            <a:xfrm>
              <a:off x="584524" y="5060883"/>
              <a:ext cx="1296987" cy="460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ko-KR" sz="3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I</a:t>
              </a:r>
              <a:r>
                <a:rPr lang="en-US" altLang="ko-KR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nitiate</a:t>
              </a:r>
            </a:p>
          </p:txBody>
        </p:sp>
        <p:sp>
          <p:nvSpPr>
            <p:cNvPr id="19" name="타원 18"/>
            <p:cNvSpPr/>
            <p:nvPr/>
          </p:nvSpPr>
          <p:spPr>
            <a:xfrm>
              <a:off x="2843808" y="3949948"/>
              <a:ext cx="1224136" cy="122413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1524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 extrusionH="25400" prstMaterial="plastic"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5220072" y="3229868"/>
              <a:ext cx="1224136" cy="1224136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1524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 extrusionH="25400" prstMaterial="plastic"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Rectangle 29"/>
            <p:cNvSpPr>
              <a:spLocks noChangeArrowheads="1"/>
            </p:cNvSpPr>
            <p:nvPr/>
          </p:nvSpPr>
          <p:spPr bwMode="auto">
            <a:xfrm>
              <a:off x="2771800" y="4290824"/>
              <a:ext cx="1296987" cy="460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ko-KR" sz="3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A</a:t>
              </a:r>
              <a:r>
                <a:rPr lang="en-US" altLang="ko-KR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ctivate</a:t>
              </a:r>
              <a:endParaRPr lang="en-US" altLang="ko-KR" sz="24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5135364" y="3620974"/>
              <a:ext cx="1368152" cy="460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3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I</a:t>
              </a:r>
              <a:r>
                <a:rPr lang="en-US" altLang="ko-KR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nnovate</a:t>
              </a:r>
              <a:endParaRPr lang="en-US" altLang="ko-KR" sz="24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5" name="AutoShape 57"/>
            <p:cNvSpPr>
              <a:spLocks noChangeArrowheads="1"/>
            </p:cNvSpPr>
            <p:nvPr/>
          </p:nvSpPr>
          <p:spPr bwMode="auto">
            <a:xfrm>
              <a:off x="2411760" y="3050556"/>
              <a:ext cx="1584771" cy="753988"/>
            </a:xfrm>
            <a:prstGeom prst="roundRect">
              <a:avLst>
                <a:gd name="adj" fmla="val 8111"/>
              </a:avLst>
            </a:prstGeom>
            <a:solidFill>
              <a:schemeClr val="bg1"/>
            </a:solidFill>
            <a:ln w="381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</p:spPr>
          <p:txBody>
            <a:bodyPr lIns="50531" tIns="33689" rIns="50531" bIns="33689" anchor="ctr"/>
            <a:lstStyle/>
            <a:p>
              <a:pPr algn="ctr" latinLnBrk="0"/>
              <a:r>
                <a:rPr lang="ko-KR" altLang="en-US" sz="1600" b="1" dirty="0" err="1" smtClea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사회적경제</a:t>
              </a:r>
              <a:endParaRPr lang="en-US" altLang="ko-KR" sz="1600" b="1" dirty="0" smtClea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algn="ctr" latinLnBrk="0"/>
              <a:r>
                <a:rPr lang="ko-KR" altLang="en-US" sz="2400" b="1" dirty="0" smtClea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활성화하기</a:t>
              </a:r>
              <a:endParaRPr lang="ko-KR" altLang="en-US" sz="2400" b="1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6" name="AutoShape 57"/>
            <p:cNvSpPr>
              <a:spLocks noChangeArrowheads="1"/>
            </p:cNvSpPr>
            <p:nvPr/>
          </p:nvSpPr>
          <p:spPr bwMode="auto">
            <a:xfrm>
              <a:off x="4728716" y="2293765"/>
              <a:ext cx="1584771" cy="753988"/>
            </a:xfrm>
            <a:prstGeom prst="roundRect">
              <a:avLst>
                <a:gd name="adj" fmla="val 8111"/>
              </a:avLst>
            </a:prstGeom>
            <a:solidFill>
              <a:schemeClr val="bg1"/>
            </a:solidFill>
            <a:ln w="381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</p:spPr>
          <p:txBody>
            <a:bodyPr lIns="50531" tIns="33689" rIns="50531" bIns="33689" anchor="ctr"/>
            <a:lstStyle/>
            <a:p>
              <a:pPr algn="ctr" latinLnBrk="0"/>
              <a:r>
                <a:rPr lang="ko-KR" altLang="en-US" sz="1600" b="1" dirty="0" err="1" smtClea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사회적경제</a:t>
              </a:r>
              <a:r>
                <a:rPr lang="ko-KR" altLang="en-US" sz="1600" b="1" dirty="0" smtClea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 </a:t>
              </a:r>
              <a:endParaRPr lang="en-US" altLang="ko-KR" sz="1600" b="1" dirty="0" smtClea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algn="ctr" latinLnBrk="0"/>
              <a:r>
                <a:rPr lang="ko-KR" altLang="en-US" sz="2400" b="1" dirty="0" smtClea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혁신하기</a:t>
              </a: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35496" y="3157860"/>
              <a:ext cx="2232248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>
                <a:buAutoNum type="arabicPeriod"/>
              </a:pPr>
              <a:r>
                <a:rPr lang="ko-KR" altLang="en-US" sz="1200" dirty="0" err="1" smtClean="0">
                  <a:latin typeface="서울남산체 M" pitchFamily="18" charset="-127"/>
                  <a:ea typeface="서울남산체 M" pitchFamily="18" charset="-127"/>
                </a:rPr>
                <a:t>사회적경제와</a:t>
              </a:r>
              <a:r>
                <a:rPr lang="ko-KR" altLang="en-US" sz="1200" dirty="0" smtClean="0">
                  <a:latin typeface="서울남산체 M" pitchFamily="18" charset="-127"/>
                  <a:ea typeface="서울남산체 M" pitchFamily="18" charset="-127"/>
                </a:rPr>
                <a:t> 중간지원기관 활동가</a:t>
              </a:r>
              <a:endParaRPr lang="en-US" altLang="ko-KR" sz="1200" dirty="0" smtClean="0">
                <a:latin typeface="서울남산체 M" pitchFamily="18" charset="-127"/>
                <a:ea typeface="서울남산체 M" pitchFamily="18" charset="-127"/>
              </a:endParaRPr>
            </a:p>
            <a:p>
              <a:pPr marL="228600" indent="-228600">
                <a:buAutoNum type="arabicPeriod"/>
              </a:pPr>
              <a:r>
                <a:rPr lang="ko-KR" altLang="en-US" sz="1200" dirty="0" err="1" smtClean="0">
                  <a:latin typeface="서울남산체 M" pitchFamily="18" charset="-127"/>
                  <a:ea typeface="서울남산체 M" pitchFamily="18" charset="-127"/>
                </a:rPr>
                <a:t>사회적경제의</a:t>
              </a:r>
              <a:r>
                <a:rPr lang="ko-KR" altLang="en-US" sz="1200" dirty="0" smtClean="0">
                  <a:latin typeface="서울남산체 M" pitchFamily="18" charset="-127"/>
                  <a:ea typeface="서울남산체 M" pitchFamily="18" charset="-127"/>
                </a:rPr>
                <a:t> 사상과 실천</a:t>
              </a:r>
              <a:endParaRPr lang="en-US" altLang="ko-KR" sz="1200" dirty="0" smtClean="0">
                <a:latin typeface="서울남산체 M" pitchFamily="18" charset="-127"/>
                <a:ea typeface="서울남산체 M" pitchFamily="18" charset="-127"/>
              </a:endParaRPr>
            </a:p>
            <a:p>
              <a:pPr marL="228600" indent="-228600">
                <a:buAutoNum type="arabicPeriod"/>
              </a:pPr>
              <a:r>
                <a:rPr lang="ko-KR" altLang="en-US" sz="1200" dirty="0" err="1" smtClean="0">
                  <a:latin typeface="서울남산체 M" pitchFamily="18" charset="-127"/>
                  <a:ea typeface="서울남산체 M" pitchFamily="18" charset="-127"/>
                </a:rPr>
                <a:t>사회적경제</a:t>
              </a:r>
              <a:r>
                <a:rPr lang="ko-KR" altLang="en-US" sz="1200" dirty="0" smtClean="0">
                  <a:latin typeface="서울남산체 M" pitchFamily="18" charset="-127"/>
                  <a:ea typeface="서울남산체 M" pitchFamily="18" charset="-127"/>
                </a:rPr>
                <a:t> 관련 정책과 이슈</a:t>
              </a:r>
              <a:endParaRPr lang="en-US" altLang="ko-KR" sz="1200" dirty="0" smtClean="0"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2411760" y="2547888"/>
              <a:ext cx="2232248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/>
              <a:r>
                <a:rPr lang="en-US" altLang="ko-KR" sz="1200" dirty="0">
                  <a:latin typeface="서울남산체 M" pitchFamily="18" charset="-127"/>
                  <a:ea typeface="서울남산체 M" pitchFamily="18" charset="-127"/>
                </a:rPr>
                <a:t>4</a:t>
              </a:r>
              <a:r>
                <a:rPr lang="en-US" altLang="ko-KR" sz="1200" dirty="0" smtClean="0">
                  <a:latin typeface="서울남산체 M" pitchFamily="18" charset="-127"/>
                  <a:ea typeface="서울남산체 M" pitchFamily="18" charset="-127"/>
                </a:rPr>
                <a:t>. </a:t>
              </a:r>
              <a:r>
                <a:rPr lang="ko-KR" altLang="en-US" sz="1200" dirty="0" err="1" smtClean="0">
                  <a:latin typeface="서울남산체 M" pitchFamily="18" charset="-127"/>
                  <a:ea typeface="서울남산체 M" pitchFamily="18" charset="-127"/>
                </a:rPr>
                <a:t>사회적경제</a:t>
              </a:r>
              <a:r>
                <a:rPr lang="ko-KR" altLang="en-US" sz="1200" dirty="0" smtClean="0">
                  <a:latin typeface="서울남산체 M" pitchFamily="18" charset="-127"/>
                  <a:ea typeface="서울남산체 M" pitchFamily="18" charset="-127"/>
                </a:rPr>
                <a:t> 생태계 활성화</a:t>
              </a:r>
              <a:endParaRPr lang="en-US" altLang="ko-KR" sz="1200" dirty="0" smtClean="0">
                <a:latin typeface="서울남산체 M" pitchFamily="18" charset="-127"/>
                <a:ea typeface="서울남산체 M" pitchFamily="18" charset="-127"/>
              </a:endParaRPr>
            </a:p>
            <a:p>
              <a:pPr marL="228600" indent="-228600"/>
              <a:r>
                <a:rPr lang="en-US" altLang="ko-KR" sz="1200" dirty="0">
                  <a:latin typeface="서울남산체 M" pitchFamily="18" charset="-127"/>
                  <a:ea typeface="서울남산체 M" pitchFamily="18" charset="-127"/>
                </a:rPr>
                <a:t>5</a:t>
              </a:r>
              <a:r>
                <a:rPr lang="en-US" altLang="ko-KR" sz="1200" dirty="0" smtClean="0">
                  <a:latin typeface="서울남산체 M" pitchFamily="18" charset="-127"/>
                  <a:ea typeface="서울남산체 M" pitchFamily="18" charset="-127"/>
                </a:rPr>
                <a:t>. </a:t>
              </a:r>
              <a:r>
                <a:rPr lang="ko-KR" altLang="en-US" sz="1200" dirty="0" err="1" smtClean="0">
                  <a:latin typeface="서울남산체 M" pitchFamily="18" charset="-127"/>
                  <a:ea typeface="서울남산체 M" pitchFamily="18" charset="-127"/>
                </a:rPr>
                <a:t>사회적경제</a:t>
              </a:r>
              <a:r>
                <a:rPr lang="ko-KR" altLang="en-US" sz="1200" dirty="0" smtClean="0">
                  <a:latin typeface="서울남산체 M" pitchFamily="18" charset="-127"/>
                  <a:ea typeface="서울남산체 M" pitchFamily="18" charset="-127"/>
                </a:rPr>
                <a:t> 지원사업 </a:t>
              </a:r>
              <a:r>
                <a:rPr lang="en-US" altLang="ko-KR" sz="1200" dirty="0" smtClean="0">
                  <a:latin typeface="서울남산체 M" pitchFamily="18" charset="-127"/>
                  <a:ea typeface="서울남산체 M" pitchFamily="18" charset="-127"/>
                </a:rPr>
                <a:t>Action Plan </a:t>
              </a:r>
              <a:r>
                <a:rPr lang="ko-KR" altLang="en-US" sz="1200" dirty="0" smtClean="0">
                  <a:latin typeface="서울남산체 M" pitchFamily="18" charset="-127"/>
                  <a:ea typeface="서울남산체 M" pitchFamily="18" charset="-127"/>
                </a:rPr>
                <a:t>수립</a:t>
              </a:r>
              <a:endParaRPr lang="en-US" altLang="ko-KR" sz="1200" dirty="0" smtClean="0"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716016" y="1717700"/>
              <a:ext cx="2232248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/>
              <a:r>
                <a:rPr lang="en-US" altLang="ko-KR" sz="1200" dirty="0">
                  <a:latin typeface="서울남산체 M" pitchFamily="18" charset="-127"/>
                  <a:ea typeface="서울남산체 M" pitchFamily="18" charset="-127"/>
                </a:rPr>
                <a:t>6</a:t>
              </a:r>
              <a:r>
                <a:rPr lang="en-US" altLang="ko-KR" sz="1200" dirty="0" smtClean="0">
                  <a:latin typeface="서울남산체 M" pitchFamily="18" charset="-127"/>
                  <a:ea typeface="서울남산체 M" pitchFamily="18" charset="-127"/>
                </a:rPr>
                <a:t>. </a:t>
              </a:r>
              <a:r>
                <a:rPr lang="ko-KR" altLang="en-US" sz="1200" dirty="0" err="1" smtClean="0">
                  <a:latin typeface="서울남산체 M" pitchFamily="18" charset="-127"/>
                  <a:ea typeface="서울남산체 M" pitchFamily="18" charset="-127"/>
                </a:rPr>
                <a:t>사회적경제를</a:t>
              </a:r>
              <a:r>
                <a:rPr lang="ko-KR" altLang="en-US" sz="1200" dirty="0" smtClean="0">
                  <a:latin typeface="서울남산체 M" pitchFamily="18" charset="-127"/>
                  <a:ea typeface="서울남산체 M" pitchFamily="18" charset="-127"/>
                </a:rPr>
                <a:t> 통한 사회책임조달제도</a:t>
              </a:r>
              <a:endParaRPr lang="en-US" altLang="ko-KR" sz="1200" dirty="0" smtClean="0">
                <a:latin typeface="서울남산체 M" pitchFamily="18" charset="-127"/>
                <a:ea typeface="서울남산체 M" pitchFamily="18" charset="-127"/>
              </a:endParaRPr>
            </a:p>
            <a:p>
              <a:pPr marL="228600" indent="-228600"/>
              <a:r>
                <a:rPr lang="en-US" altLang="ko-KR" sz="1200" dirty="0">
                  <a:latin typeface="서울남산체 M" pitchFamily="18" charset="-127"/>
                  <a:ea typeface="서울남산체 M" pitchFamily="18" charset="-127"/>
                </a:rPr>
                <a:t>7</a:t>
              </a:r>
              <a:r>
                <a:rPr lang="en-US" altLang="ko-KR" sz="1200" dirty="0" smtClean="0">
                  <a:latin typeface="서울남산체 M" pitchFamily="18" charset="-127"/>
                  <a:ea typeface="서울남산체 M" pitchFamily="18" charset="-127"/>
                </a:rPr>
                <a:t>. </a:t>
              </a:r>
              <a:r>
                <a:rPr lang="ko-KR" altLang="en-US" sz="1200" dirty="0" smtClean="0">
                  <a:latin typeface="서울남산체 M" pitchFamily="18" charset="-127"/>
                  <a:ea typeface="서울남산체 M" pitchFamily="18" charset="-127"/>
                </a:rPr>
                <a:t>공공시장 판로개척 지원</a:t>
              </a:r>
              <a:endParaRPr lang="en-US" altLang="ko-KR" sz="1200" dirty="0" smtClean="0">
                <a:latin typeface="서울남산체 M" pitchFamily="18" charset="-127"/>
                <a:ea typeface="서울남산체 M" pitchFamily="18" charset="-127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2"/>
          <p:cNvSpPr>
            <a:spLocks noGrp="1"/>
          </p:cNvSpPr>
          <p:nvPr>
            <p:ph type="body" idx="1"/>
          </p:nvPr>
        </p:nvSpPr>
        <p:spPr>
          <a:xfrm>
            <a:off x="3262191" y="1088122"/>
            <a:ext cx="2619628" cy="646331"/>
          </a:xfrm>
        </p:spPr>
        <p:txBody>
          <a:bodyPr/>
          <a:lstStyle/>
          <a:p>
            <a:pPr lvl="0">
              <a:defRPr/>
            </a:pPr>
            <a:r>
              <a:rPr lang="en-US" altLang="ko-KR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Module </a:t>
            </a:r>
            <a:r>
              <a:rPr lang="en-US" altLang="ko-KR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4.</a:t>
            </a:r>
            <a:endParaRPr lang="ko-KR" altLang="en-US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250825" y="1053530"/>
            <a:ext cx="8642350" cy="2303462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4400" cap="all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서울남산체 EB" panose="02020603020101020101" pitchFamily="18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서울남산체 EB" panose="02020603020101020101" pitchFamily="18" charset="-127"/>
                <a:cs typeface="+mj-cs"/>
              </a:rPr>
              <a:t>사회적경제</a:t>
            </a:r>
            <a:r>
              <a:rPr kumimoji="0" lang="ko-KR" altLang="en-US" sz="4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서울남산체 EB" panose="02020603020101020101" pitchFamily="18" charset="-127"/>
                <a:cs typeface="+mj-cs"/>
              </a:rPr>
              <a:t> 생태계 활성화</a:t>
            </a:r>
            <a:endParaRPr kumimoji="0" lang="en-US" altLang="ko-KR" sz="4400" b="0" i="0" u="none" strike="noStrike" kern="1200" cap="all" spc="0" normalizeH="0" baseline="0" noProof="0" dirty="0" smtClean="0">
              <a:ln>
                <a:noFill/>
              </a:ln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서울남산체 EB" panose="02020603020101020101" pitchFamily="18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480088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학습목표 및 학습내용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>
          <a:xfrm>
            <a:off x="7608274" y="-16968"/>
            <a:ext cx="649537" cy="307777"/>
          </a:xfrm>
        </p:spPr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도입</a:t>
            </a:r>
            <a:r>
              <a:rPr lang="en-US" altLang="ko-KR" dirty="0" smtClean="0"/>
              <a:t>]</a:t>
            </a:r>
            <a:endParaRPr lang="ko-KR" altLang="en-US" dirty="0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556792"/>
            <a:ext cx="8568952" cy="2088232"/>
          </a:xfrm>
          <a:prstGeom prst="round2SameRect">
            <a:avLst>
              <a:gd name="adj1" fmla="val 9255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4390" y="2132856"/>
            <a:ext cx="8229600" cy="144016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ko-KR" alt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사회적경제</a:t>
            </a:r>
            <a:r>
              <a:rPr kumimoji="0" lang="ko-KR" alt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 생태계에 대해 기업생태계와 진화론적 관점에서 설명할 수 있다</a:t>
            </a: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ko-KR" altLang="en-US" sz="260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sz="26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공급생태계의 현실과 과제에 대해 설명할 수 있다</a:t>
            </a:r>
            <a:r>
              <a:rPr lang="en-US" altLang="ko-KR" sz="26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ko-KR" altLang="en-US" sz="26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자치구 </a:t>
            </a:r>
            <a:r>
              <a:rPr lang="ko-KR" altLang="en-US" sz="260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sz="26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공급 생태계를 분석하고</a:t>
            </a:r>
            <a:r>
              <a:rPr lang="en-US" altLang="ko-KR" sz="26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26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생태계 활성화를 위한 실천방안을 도출할 수 있다</a:t>
            </a:r>
            <a:r>
              <a:rPr lang="en-US" altLang="ko-KR" sz="26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kumimoji="0" lang="ko-KR" altLang="en-US" sz="2600" b="0" i="0" u="none" strike="noStrike" kern="1200" cap="none" spc="0" normalizeH="0" baseline="0" noProof="0" dirty="0" err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  <a:cs typeface="+mn-cs"/>
            </a:endParaRPr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94714" y="1484784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/>
              <a:t>학습목표</a:t>
            </a:r>
            <a:endParaRPr lang="ko-KR" altLang="en-US" sz="2800" b="1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87524" y="3933056"/>
            <a:ext cx="8568952" cy="2088232"/>
          </a:xfrm>
          <a:prstGeom prst="round2SameRect">
            <a:avLst>
              <a:gd name="adj1" fmla="val 9255"/>
              <a:gd name="adj2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64390" y="4653533"/>
            <a:ext cx="8229600" cy="136103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514350" marR="0" lvl="0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ko-KR" alt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사회적경제</a:t>
            </a:r>
            <a:r>
              <a:rPr kumimoji="0" lang="ko-KR" alt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 생태계란</a:t>
            </a: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?</a:t>
            </a:r>
          </a:p>
          <a:p>
            <a:pPr marL="514350" marR="0" lvl="0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ko-KR" altLang="en-US" sz="2600" dirty="0" err="1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사회적경제</a:t>
            </a:r>
            <a:r>
              <a:rPr lang="ko-KR" altLang="en-US" sz="26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생태계의 현실과 과제</a:t>
            </a:r>
            <a:endParaRPr lang="en-US" altLang="ko-KR" sz="2600" dirty="0" smtClean="0"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514350" marR="0" lvl="0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ko-KR" alt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사회적경제</a:t>
            </a:r>
            <a:r>
              <a:rPr kumimoji="0" lang="ko-KR" alt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rPr>
              <a:t> 생태계 진단 및 활성화 방안 도출</a:t>
            </a:r>
          </a:p>
        </p:txBody>
      </p:sp>
      <p:sp>
        <p:nvSpPr>
          <p:cNvPr id="10" name="양쪽 모서리가 둥근 사각형 9"/>
          <p:cNvSpPr/>
          <p:nvPr/>
        </p:nvSpPr>
        <p:spPr>
          <a:xfrm>
            <a:off x="294714" y="3861048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/>
              <a:t>학습내용</a:t>
            </a:r>
            <a:endParaRPr lang="ko-KR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10762439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생태계란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"/>
          </p:nvPr>
        </p:nvSpPr>
        <p:spPr>
          <a:xfrm>
            <a:off x="3291852" y="1088122"/>
            <a:ext cx="2560316" cy="646331"/>
          </a:xfrm>
        </p:spPr>
        <p:txBody>
          <a:bodyPr/>
          <a:lstStyle/>
          <a:p>
            <a:r>
              <a:rPr lang="en-US" altLang="ko-KR" dirty="0" smtClean="0"/>
              <a:t>Chapter 1.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72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7491597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생태계가 왜 중요한가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250825" y="1520788"/>
            <a:ext cx="8642350" cy="612068"/>
          </a:xfrm>
          <a:prstGeom prst="roundRect">
            <a:avLst>
              <a:gd name="adj" fmla="val 999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solidFill>
                  <a:schemeClr val="tx2"/>
                </a:solidFill>
              </a:rPr>
              <a:t>기업으로서의 성장관점</a:t>
            </a:r>
            <a:r>
              <a:rPr lang="en-US" altLang="ko-KR" sz="3200" b="1" dirty="0" smtClean="0">
                <a:solidFill>
                  <a:schemeClr val="tx2"/>
                </a:solidFill>
              </a:rPr>
              <a:t>: 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Market Based Strategy</a:t>
            </a:r>
            <a:endParaRPr lang="ko-KR" altLang="en-US" sz="2400" b="1" dirty="0">
              <a:solidFill>
                <a:schemeClr val="tx2"/>
              </a:solidFill>
            </a:endParaRPr>
          </a:p>
        </p:txBody>
      </p:sp>
      <p:pic>
        <p:nvPicPr>
          <p:cNvPr id="1026" name="Picture 2" descr="C:\Users\서태영\AppData\Local\Microsoft\Windows\Temporary Internet Files\Content.IE5\ELQPS53O\MP900148985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492896"/>
            <a:ext cx="3240360" cy="2144039"/>
          </a:xfrm>
          <a:prstGeom prst="rect">
            <a:avLst/>
          </a:prstGeom>
          <a:noFill/>
        </p:spPr>
      </p:pic>
      <p:sp>
        <p:nvSpPr>
          <p:cNvPr id="10" name="모서리가 둥근 직사각형 9"/>
          <p:cNvSpPr/>
          <p:nvPr/>
        </p:nvSpPr>
        <p:spPr>
          <a:xfrm>
            <a:off x="467544" y="2348880"/>
            <a:ext cx="4032448" cy="2520280"/>
          </a:xfrm>
          <a:prstGeom prst="roundRect">
            <a:avLst>
              <a:gd name="adj" fmla="val 5077"/>
            </a:avLst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467544" y="4941168"/>
            <a:ext cx="4032448" cy="1224136"/>
          </a:xfrm>
          <a:prstGeom prst="roundRect">
            <a:avLst>
              <a:gd name="adj" fmla="val 507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/>
              <a:t>정부 보조금에 대한 의존 지양</a:t>
            </a:r>
            <a:endParaRPr lang="ko-KR" altLang="en-US" sz="2000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4644008" y="2348880"/>
            <a:ext cx="4032448" cy="2520280"/>
          </a:xfrm>
          <a:prstGeom prst="roundRect">
            <a:avLst>
              <a:gd name="adj" fmla="val 5077"/>
            </a:avLst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4644008" y="4941168"/>
            <a:ext cx="4032448" cy="1224136"/>
          </a:xfrm>
          <a:prstGeom prst="roundRect">
            <a:avLst>
              <a:gd name="adj" fmla="val 507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sz="2000" dirty="0" smtClean="0"/>
              <a:t>사회문제 해결을 위한 시장기회를 집합적으로 창출하는 것이 중요</a:t>
            </a:r>
            <a:endParaRPr lang="en-US" altLang="ko-KR" sz="2000" dirty="0" smtClean="0"/>
          </a:p>
          <a:p>
            <a:pPr algn="ctr" latinLnBrk="0"/>
            <a:r>
              <a:rPr lang="ko-KR" altLang="en-US" sz="1600" dirty="0" smtClean="0"/>
              <a:t>→ 공공시장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이해당사자와 연계된 시장 등</a:t>
            </a:r>
            <a:endParaRPr lang="ko-KR" altLang="en-US" sz="1600" dirty="0"/>
          </a:p>
        </p:txBody>
      </p:sp>
      <p:pic>
        <p:nvPicPr>
          <p:cNvPr id="1032" name="Picture 8" descr="C:\Users\서태영\AppData\Local\Microsoft\Windows\Temporary Internet Files\Content.IE5\6IVOOZP1\MP900449044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420888"/>
            <a:ext cx="2348880" cy="2348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8964108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생태계가 왜 중요한가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250825" y="1520788"/>
            <a:ext cx="8642350" cy="972108"/>
          </a:xfrm>
          <a:prstGeom prst="roundRect">
            <a:avLst>
              <a:gd name="adj" fmla="val 999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solidFill>
                  <a:schemeClr val="tx2"/>
                </a:solidFill>
              </a:rPr>
              <a:t>지역사회</a:t>
            </a:r>
            <a:r>
              <a:rPr lang="en-US" altLang="ko-KR" sz="3200" b="1" dirty="0" smtClean="0">
                <a:solidFill>
                  <a:schemeClr val="tx2"/>
                </a:solidFill>
              </a:rPr>
              <a:t> </a:t>
            </a:r>
            <a:r>
              <a:rPr lang="ko-KR" altLang="en-US" sz="3200" b="1" dirty="0" smtClean="0">
                <a:solidFill>
                  <a:schemeClr val="tx2"/>
                </a:solidFill>
              </a:rPr>
              <a:t>역량 강화의 주체로서의 관점</a:t>
            </a:r>
            <a:r>
              <a:rPr lang="en-US" altLang="ko-KR" sz="3200" b="1" dirty="0" smtClean="0">
                <a:solidFill>
                  <a:schemeClr val="tx2"/>
                </a:solidFill>
              </a:rPr>
              <a:t>:</a:t>
            </a:r>
          </a:p>
          <a:p>
            <a:pPr algn="ctr"/>
            <a:r>
              <a:rPr lang="en-US" altLang="ko-KR" sz="2400" b="1" dirty="0" smtClean="0">
                <a:solidFill>
                  <a:schemeClr val="tx2"/>
                </a:solidFill>
              </a:rPr>
              <a:t>Community based strategy</a:t>
            </a:r>
            <a:endParaRPr lang="ko-KR" altLang="en-US" b="1" dirty="0">
              <a:solidFill>
                <a:schemeClr val="tx2"/>
              </a:solidFill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683568" y="2708920"/>
            <a:ext cx="7848872" cy="792088"/>
          </a:xfrm>
          <a:prstGeom prst="roundRect">
            <a:avLst>
              <a:gd name="adj" fmla="val 1472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solidFill>
                  <a:schemeClr val="tx2">
                    <a:lumMod val="50000"/>
                  </a:schemeClr>
                </a:solidFill>
              </a:rPr>
              <a:t>SE</a:t>
            </a:r>
            <a:r>
              <a:rPr lang="ko-KR" altLang="en-US" sz="2000" dirty="0" smtClean="0">
                <a:solidFill>
                  <a:schemeClr val="tx2">
                    <a:lumMod val="50000"/>
                  </a:schemeClr>
                </a:solidFill>
              </a:rPr>
              <a:t>의 본질적 사명</a:t>
            </a:r>
            <a:r>
              <a:rPr lang="en-US" altLang="ko-KR" sz="2000" dirty="0" smtClean="0">
                <a:solidFill>
                  <a:schemeClr val="tx2">
                    <a:lumMod val="50000"/>
                  </a:schemeClr>
                </a:solidFill>
              </a:rPr>
              <a:t>: </a:t>
            </a:r>
            <a:r>
              <a:rPr lang="ko-KR" altLang="en-US" sz="2000" dirty="0" smtClean="0">
                <a:solidFill>
                  <a:schemeClr val="tx2">
                    <a:lumMod val="50000"/>
                  </a:schemeClr>
                </a:solidFill>
              </a:rPr>
              <a:t>지역사회의 문제해결과 역량강화</a:t>
            </a:r>
            <a:endParaRPr lang="ko-KR" altLang="en-US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683568" y="3645024"/>
            <a:ext cx="7848872" cy="792088"/>
          </a:xfrm>
          <a:prstGeom prst="roundRect">
            <a:avLst>
              <a:gd name="adj" fmla="val 1472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2">
                    <a:lumMod val="50000"/>
                  </a:schemeClr>
                </a:solidFill>
              </a:rPr>
              <a:t>커뮤니티의 역량 </a:t>
            </a:r>
            <a:r>
              <a:rPr lang="en-US" altLang="ko-KR" sz="2000" dirty="0" smtClean="0">
                <a:solidFill>
                  <a:schemeClr val="tx2">
                    <a:lumMod val="50000"/>
                  </a:schemeClr>
                </a:solidFill>
              </a:rPr>
              <a:t>= </a:t>
            </a:r>
            <a:r>
              <a:rPr lang="ko-KR" altLang="en-US" sz="2000" dirty="0" err="1" smtClean="0">
                <a:solidFill>
                  <a:schemeClr val="tx2">
                    <a:lumMod val="50000"/>
                  </a:schemeClr>
                </a:solidFill>
              </a:rPr>
              <a:t>사회적기업의</a:t>
            </a:r>
            <a:r>
              <a:rPr lang="ko-KR" altLang="en-US" sz="2000" dirty="0" smtClean="0">
                <a:solidFill>
                  <a:schemeClr val="tx2">
                    <a:lumMod val="50000"/>
                  </a:schemeClr>
                </a:solidFill>
              </a:rPr>
              <a:t> 사회자본</a:t>
            </a:r>
            <a:endParaRPr lang="ko-KR" altLang="en-US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83568" y="4581128"/>
            <a:ext cx="7848872" cy="936104"/>
          </a:xfrm>
          <a:prstGeom prst="roundRect">
            <a:avLst>
              <a:gd name="adj" fmla="val 1472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solidFill>
                  <a:schemeClr val="tx2">
                    <a:lumMod val="50000"/>
                  </a:schemeClr>
                </a:solidFill>
              </a:rPr>
              <a:t>*</a:t>
            </a:r>
            <a:r>
              <a:rPr lang="ko-KR" altLang="en-US" sz="2000" dirty="0" smtClean="0">
                <a:solidFill>
                  <a:schemeClr val="tx2">
                    <a:lumMod val="50000"/>
                  </a:schemeClr>
                </a:solidFill>
              </a:rPr>
              <a:t>사회자본의 효과</a:t>
            </a:r>
            <a:r>
              <a:rPr lang="en-US" altLang="ko-KR" sz="2000" dirty="0" smtClean="0">
                <a:solidFill>
                  <a:schemeClr val="tx2">
                    <a:lumMod val="50000"/>
                  </a:schemeClr>
                </a:solidFill>
              </a:rPr>
              <a:t>: </a:t>
            </a:r>
            <a:r>
              <a:rPr lang="ko-KR" altLang="en-US" sz="2000" dirty="0" smtClean="0">
                <a:solidFill>
                  <a:schemeClr val="tx2">
                    <a:lumMod val="50000"/>
                  </a:schemeClr>
                </a:solidFill>
              </a:rPr>
              <a:t>거래비용의 감소</a:t>
            </a:r>
            <a:r>
              <a:rPr lang="en-US" altLang="ko-KR" sz="2000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ko-KR" altLang="en-US" sz="2000" dirty="0" smtClean="0">
                <a:solidFill>
                  <a:schemeClr val="tx2">
                    <a:lumMod val="50000"/>
                  </a:schemeClr>
                </a:solidFill>
              </a:rPr>
              <a:t>생산비용의 감소 효과를 발휘하여 </a:t>
            </a:r>
            <a:r>
              <a:rPr lang="ko-KR" altLang="en-US" sz="2000" dirty="0" err="1" smtClean="0">
                <a:solidFill>
                  <a:schemeClr val="tx2">
                    <a:lumMod val="50000"/>
                  </a:schemeClr>
                </a:solidFill>
              </a:rPr>
              <a:t>사회적기업의</a:t>
            </a:r>
            <a:r>
              <a:rPr lang="ko-KR" altLang="en-US" sz="2000" dirty="0" smtClean="0">
                <a:solidFill>
                  <a:schemeClr val="tx2">
                    <a:lumMod val="50000"/>
                  </a:schemeClr>
                </a:solidFill>
              </a:rPr>
              <a:t> 지속가능성에 기여</a:t>
            </a:r>
            <a:endParaRPr lang="ko-KR" altLang="en-US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067944" y="558924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0"/>
            <a:r>
              <a:rPr lang="en-US" altLang="ko-KR" sz="1600" dirty="0" smtClean="0"/>
              <a:t>*</a:t>
            </a:r>
            <a:r>
              <a:rPr lang="ko-KR" altLang="en-US" sz="1600" dirty="0" smtClean="0"/>
              <a:t>사회자본</a:t>
            </a:r>
            <a:r>
              <a:rPr lang="en-US" altLang="ko-KR" sz="1600" dirty="0" smtClean="0"/>
              <a:t>: </a:t>
            </a:r>
            <a:r>
              <a:rPr lang="ko-KR" altLang="en-US" sz="1600" dirty="0" smtClean="0"/>
              <a:t>신뢰 기반의 네트워크</a:t>
            </a:r>
            <a:r>
              <a:rPr lang="en-US" altLang="ko-KR" sz="1600" dirty="0" smtClean="0"/>
              <a:t>(</a:t>
            </a:r>
            <a:r>
              <a:rPr lang="ko-KR" altLang="en-US" sz="1600" dirty="0" smtClean="0"/>
              <a:t>사람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조직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문화 등</a:t>
            </a:r>
            <a:r>
              <a:rPr lang="en-US" altLang="ko-KR" sz="1600" dirty="0" smtClean="0"/>
              <a:t>)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264726667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생태계가 왜 중요한가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250825" y="1520788"/>
            <a:ext cx="8642350" cy="756084"/>
          </a:xfrm>
          <a:prstGeom prst="roundRect">
            <a:avLst>
              <a:gd name="adj" fmla="val 999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solidFill>
                  <a:schemeClr val="tx2"/>
                </a:solidFill>
              </a:rPr>
              <a:t>생태계 관점</a:t>
            </a:r>
            <a:r>
              <a:rPr lang="en-US" altLang="ko-KR" sz="3200" b="1" dirty="0" smtClean="0">
                <a:solidFill>
                  <a:schemeClr val="tx2"/>
                </a:solidFill>
              </a:rPr>
              <a:t>: </a:t>
            </a:r>
            <a:r>
              <a:rPr lang="ko-KR" altLang="en-US" sz="3200" b="1" dirty="0" smtClean="0">
                <a:solidFill>
                  <a:schemeClr val="tx2"/>
                </a:solidFill>
              </a:rPr>
              <a:t>나무와 숲</a:t>
            </a:r>
            <a:endParaRPr lang="ko-KR" altLang="en-US" b="1" dirty="0">
              <a:solidFill>
                <a:schemeClr val="tx2"/>
              </a:solidFill>
            </a:endParaRPr>
          </a:p>
        </p:txBody>
      </p:sp>
      <p:pic>
        <p:nvPicPr>
          <p:cNvPr id="11" name="그림 10" descr="나무와 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852936"/>
            <a:ext cx="3882366" cy="345638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43608" y="2350041"/>
            <a:ext cx="65678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200" b="1" dirty="0" smtClean="0"/>
              <a:t>태동과 성장에 기반이 되는 다양한 기회와 기제들이 필요</a:t>
            </a:r>
            <a:endParaRPr lang="ko-KR" altLang="en-US" sz="2200" b="1" dirty="0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4211960" y="3356992"/>
            <a:ext cx="4681215" cy="504056"/>
          </a:xfrm>
          <a:prstGeom prst="roundRect">
            <a:avLst>
              <a:gd name="adj" fmla="val 50000"/>
            </a:avLst>
          </a:pr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금융 →</a:t>
            </a:r>
            <a:r>
              <a:rPr lang="en-US" altLang="ko-KR" dirty="0" smtClean="0"/>
              <a:t> </a:t>
            </a:r>
            <a:r>
              <a:rPr lang="ko-KR" altLang="en-US" dirty="0" smtClean="0"/>
              <a:t>설립</a:t>
            </a:r>
            <a:r>
              <a:rPr lang="en-US" altLang="ko-KR" dirty="0" smtClean="0"/>
              <a:t>, </a:t>
            </a:r>
            <a:r>
              <a:rPr lang="ko-KR" altLang="en-US" dirty="0" smtClean="0"/>
              <a:t>확대 등</a:t>
            </a:r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4211960" y="4365104"/>
            <a:ext cx="4681215" cy="504056"/>
          </a:xfrm>
          <a:prstGeom prst="roundRect">
            <a:avLst>
              <a:gd name="adj" fmla="val 50000"/>
            </a:avLst>
          </a:pr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mtClean="0"/>
              <a:t>시장 → 지속 성장 등 </a:t>
            </a:r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4211960" y="5229200"/>
            <a:ext cx="4681215" cy="648072"/>
          </a:xfrm>
          <a:prstGeom prst="roundRect">
            <a:avLst>
              <a:gd name="adj" fmla="val 50000"/>
            </a:avLst>
          </a:pr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dirty="0" smtClean="0"/>
              <a:t>네트워크 → 비즈니스 혁신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규모화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정부에 대한 </a:t>
            </a:r>
            <a:r>
              <a:rPr lang="ko-KR" altLang="en-US" dirty="0" err="1" smtClean="0"/>
              <a:t>집합력</a:t>
            </a:r>
            <a:r>
              <a:rPr lang="ko-KR" altLang="en-US" dirty="0" smtClean="0"/>
              <a:t> 영향력 제고 등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1158437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 개념과 이론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31192" y="1772816"/>
            <a:ext cx="82816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lang="en-US" altLang="ko-KR" sz="2400" b="1" dirty="0" smtClean="0"/>
              <a:t>“</a:t>
            </a:r>
            <a:r>
              <a:rPr lang="ko-KR" altLang="en-US" sz="2400" b="1" dirty="0" smtClean="0"/>
              <a:t>자연생태계에서의 </a:t>
            </a:r>
            <a:r>
              <a:rPr lang="ko-KR" altLang="en-US" sz="2400" b="1" dirty="0" smtClean="0">
                <a:solidFill>
                  <a:srgbClr val="C00000"/>
                </a:solidFill>
              </a:rPr>
              <a:t>공생적 관계</a:t>
            </a:r>
            <a:r>
              <a:rPr lang="ko-KR" altLang="en-US" sz="2400" b="1" dirty="0" smtClean="0"/>
              <a:t>를 사회과학적 관점에서 파악하고 이를 기업군이 이루는 기업생태계로 확장시킨 개념</a:t>
            </a:r>
            <a:r>
              <a:rPr lang="en-US" altLang="ko-KR" sz="2400" b="1" dirty="0" smtClean="0"/>
              <a:t>”</a:t>
            </a:r>
          </a:p>
          <a:p>
            <a:pPr algn="ctr" latinLnBrk="0"/>
            <a:r>
              <a:rPr lang="en-US" altLang="ko-KR" sz="2400" b="1" dirty="0" smtClean="0"/>
              <a:t>(</a:t>
            </a:r>
            <a:r>
              <a:rPr lang="ko-KR" altLang="en-US" sz="2400" b="1" dirty="0" err="1" smtClean="0"/>
              <a:t>제임스</a:t>
            </a:r>
            <a:r>
              <a:rPr lang="ko-KR" altLang="en-US" sz="2400" b="1" dirty="0" smtClean="0"/>
              <a:t> 무어</a:t>
            </a:r>
            <a:r>
              <a:rPr lang="en-US" altLang="ko-KR" sz="2400" b="1" dirty="0" smtClean="0"/>
              <a:t>, 1993)</a:t>
            </a:r>
            <a:endParaRPr lang="ko-KR" altLang="en-US" sz="2400" b="1" dirty="0"/>
          </a:p>
        </p:txBody>
      </p:sp>
      <p:pic>
        <p:nvPicPr>
          <p:cNvPr id="7" name="그림 6" descr="생태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2928" y="3861048"/>
            <a:ext cx="4138143" cy="242696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0825" y="1259468"/>
            <a:ext cx="2643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1) </a:t>
            </a:r>
            <a:r>
              <a:rPr lang="ko-KR" altLang="en-US" dirty="0" smtClean="0"/>
              <a:t>기업생태계 관점의 등장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31192" y="2996952"/>
            <a:ext cx="8281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lang="ko-KR" altLang="en-US" sz="2400" b="1" dirty="0" smtClean="0"/>
              <a:t>기업생태계는 상호작용하는 조직과 개인들에 의해 지원되는 경제공동체이자 비즈니스 체계의 유기체</a:t>
            </a:r>
            <a:endParaRPr lang="ko-KR" altLang="en-US" sz="2400" b="1" dirty="0"/>
          </a:p>
        </p:txBody>
      </p:sp>
      <p:sp>
        <p:nvSpPr>
          <p:cNvPr id="11" name="타원 10"/>
          <p:cNvSpPr/>
          <p:nvPr/>
        </p:nvSpPr>
        <p:spPr>
          <a:xfrm>
            <a:off x="467544" y="4077072"/>
            <a:ext cx="1872208" cy="1872208"/>
          </a:xfrm>
          <a:prstGeom prst="ellipse">
            <a:avLst/>
          </a:prstGeom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latinLnBrk="0"/>
            <a:r>
              <a:rPr lang="ko-KR" altLang="en-US" b="1" dirty="0" smtClean="0">
                <a:solidFill>
                  <a:schemeClr val="tx2"/>
                </a:solidFill>
              </a:rPr>
              <a:t>경영 패러다임의 전환</a:t>
            </a:r>
            <a:endParaRPr lang="ko-KR" altLang="en-US" b="1" dirty="0">
              <a:solidFill>
                <a:schemeClr val="tx2"/>
              </a:solidFill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6804248" y="4077072"/>
            <a:ext cx="1872208" cy="1872208"/>
          </a:xfrm>
          <a:prstGeom prst="ellipse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latinLnBrk="0"/>
            <a:r>
              <a:rPr lang="ko-KR" altLang="en-US" b="1" dirty="0" smtClean="0">
                <a:solidFill>
                  <a:schemeClr val="tx2"/>
                </a:solidFill>
              </a:rPr>
              <a:t>가치혼합의 추구</a:t>
            </a:r>
            <a:endParaRPr lang="ko-KR" alt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803959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타원 10"/>
          <p:cNvSpPr/>
          <p:nvPr/>
        </p:nvSpPr>
        <p:spPr>
          <a:xfrm>
            <a:off x="250825" y="3068960"/>
            <a:ext cx="4321175" cy="108012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 개념과 이론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50825" y="1259468"/>
            <a:ext cx="2473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2)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생태계란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898997" y="1916832"/>
            <a:ext cx="504651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smtClean="0"/>
              <a:t>사회적기업</a:t>
            </a:r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1547664" y="1916832"/>
            <a:ext cx="504651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dirty="0" smtClean="0"/>
              <a:t>자활기업</a:t>
            </a:r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2195736" y="1916832"/>
            <a:ext cx="504651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dirty="0" smtClean="0"/>
              <a:t>협동조합</a:t>
            </a:r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71422" y="4221088"/>
            <a:ext cx="3612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 smtClean="0"/>
              <a:t>사회적기업</a:t>
            </a:r>
            <a:r>
              <a:rPr lang="ko-KR" altLang="en-US" dirty="0" smtClean="0"/>
              <a:t> 부문의 생산 및 재생산을 위한 생존환경</a:t>
            </a:r>
            <a:endParaRPr lang="ko-KR" altLang="en-US" dirty="0"/>
          </a:p>
        </p:txBody>
      </p:sp>
      <p:sp>
        <p:nvSpPr>
          <p:cNvPr id="13" name="타원 12"/>
          <p:cNvSpPr/>
          <p:nvPr/>
        </p:nvSpPr>
        <p:spPr>
          <a:xfrm>
            <a:off x="6094216" y="1556792"/>
            <a:ext cx="1132033" cy="113203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/>
              <a:t>SE</a:t>
            </a:r>
            <a:r>
              <a:rPr lang="ko-KR" altLang="en-US" sz="1600" dirty="0" smtClean="0"/>
              <a:t>시장</a:t>
            </a:r>
            <a:endParaRPr lang="ko-KR" altLang="en-US" sz="1600" dirty="0"/>
          </a:p>
        </p:txBody>
      </p:sp>
      <p:sp>
        <p:nvSpPr>
          <p:cNvPr id="14" name="타원 13"/>
          <p:cNvSpPr/>
          <p:nvPr/>
        </p:nvSpPr>
        <p:spPr>
          <a:xfrm>
            <a:off x="4788024" y="2253427"/>
            <a:ext cx="1132033" cy="113203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/>
              <a:t>자원  인프라</a:t>
            </a:r>
            <a:endParaRPr lang="ko-KR" altLang="en-US" sz="1600" dirty="0"/>
          </a:p>
        </p:txBody>
      </p:sp>
      <p:sp>
        <p:nvSpPr>
          <p:cNvPr id="15" name="타원 14"/>
          <p:cNvSpPr/>
          <p:nvPr/>
        </p:nvSpPr>
        <p:spPr>
          <a:xfrm>
            <a:off x="5223421" y="3646698"/>
            <a:ext cx="1132033" cy="113203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/>
              <a:t>인적  자본</a:t>
            </a:r>
            <a:endParaRPr lang="ko-KR" altLang="en-US" sz="1600" dirty="0"/>
          </a:p>
        </p:txBody>
      </p:sp>
      <p:sp>
        <p:nvSpPr>
          <p:cNvPr id="16" name="타원 15"/>
          <p:cNvSpPr/>
          <p:nvPr/>
        </p:nvSpPr>
        <p:spPr>
          <a:xfrm>
            <a:off x="6877931" y="3646698"/>
            <a:ext cx="1132033" cy="113203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err="1" smtClean="0"/>
              <a:t>사회적금융</a:t>
            </a:r>
            <a:endParaRPr lang="ko-KR" altLang="en-US" sz="1600" dirty="0"/>
          </a:p>
        </p:txBody>
      </p:sp>
      <p:sp>
        <p:nvSpPr>
          <p:cNvPr id="17" name="타원 16"/>
          <p:cNvSpPr/>
          <p:nvPr/>
        </p:nvSpPr>
        <p:spPr>
          <a:xfrm>
            <a:off x="7400407" y="2253427"/>
            <a:ext cx="1132033" cy="113203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/>
              <a:t>사회  자본</a:t>
            </a:r>
            <a:endParaRPr lang="ko-KR" altLang="en-US" sz="1600" dirty="0"/>
          </a:p>
        </p:txBody>
      </p:sp>
      <p:cxnSp>
        <p:nvCxnSpPr>
          <p:cNvPr id="25" name="Shape 24"/>
          <p:cNvCxnSpPr>
            <a:stCxn id="14" idx="7"/>
            <a:endCxn id="13" idx="2"/>
          </p:cNvCxnSpPr>
          <p:nvPr/>
        </p:nvCxnSpPr>
        <p:spPr>
          <a:xfrm rot="5400000" flipH="1" flipV="1">
            <a:off x="5776045" y="2101038"/>
            <a:ext cx="296400" cy="339942"/>
          </a:xfrm>
          <a:prstGeom prst="curved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구부러진 연결선 26"/>
          <p:cNvCxnSpPr>
            <a:stCxn id="14" idx="4"/>
            <a:endCxn id="15" idx="0"/>
          </p:cNvCxnSpPr>
          <p:nvPr/>
        </p:nvCxnSpPr>
        <p:spPr>
          <a:xfrm rot="16200000" flipH="1">
            <a:off x="5441120" y="3298380"/>
            <a:ext cx="261238" cy="435397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hape 29"/>
          <p:cNvCxnSpPr>
            <a:stCxn id="15" idx="5"/>
            <a:endCxn id="16" idx="2"/>
          </p:cNvCxnSpPr>
          <p:nvPr/>
        </p:nvCxnSpPr>
        <p:spPr>
          <a:xfrm rot="5400000" flipH="1" flipV="1">
            <a:off x="6333684" y="4068702"/>
            <a:ext cx="400234" cy="688260"/>
          </a:xfrm>
          <a:prstGeom prst="curvedConnector4">
            <a:avLst>
              <a:gd name="adj1" fmla="val -57117"/>
              <a:gd name="adj2" fmla="val 6204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구부러진 연결선 31"/>
          <p:cNvCxnSpPr>
            <a:stCxn id="16" idx="7"/>
            <a:endCxn id="17" idx="5"/>
          </p:cNvCxnSpPr>
          <p:nvPr/>
        </p:nvCxnSpPr>
        <p:spPr>
          <a:xfrm rot="5400000" flipH="1" flipV="1">
            <a:off x="7809018" y="3254841"/>
            <a:ext cx="592802" cy="522476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hape 33"/>
          <p:cNvCxnSpPr>
            <a:stCxn id="17" idx="0"/>
            <a:endCxn id="13" idx="4"/>
          </p:cNvCxnSpPr>
          <p:nvPr/>
        </p:nvCxnSpPr>
        <p:spPr>
          <a:xfrm rot="16200000" flipH="1" flipV="1">
            <a:off x="7095630" y="1818030"/>
            <a:ext cx="435398" cy="1306191"/>
          </a:xfrm>
          <a:prstGeom prst="curvedConnector5">
            <a:avLst>
              <a:gd name="adj1" fmla="val -52504"/>
              <a:gd name="adj2" fmla="val 50000"/>
              <a:gd name="adj3" fmla="val 15250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012160" y="3140968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 smtClean="0"/>
              <a:t>사회적경제네트워크</a:t>
            </a:r>
            <a:endParaRPr lang="ko-KR" altLang="en-US" dirty="0"/>
          </a:p>
        </p:txBody>
      </p:sp>
      <p:sp>
        <p:nvSpPr>
          <p:cNvPr id="36" name="직사각형 35"/>
          <p:cNvSpPr/>
          <p:nvPr/>
        </p:nvSpPr>
        <p:spPr>
          <a:xfrm>
            <a:off x="539552" y="5229200"/>
            <a:ext cx="8064896" cy="864096"/>
          </a:xfrm>
          <a:prstGeom prst="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/>
              <a:t>사회생태계의 관점에서 협력적</a:t>
            </a:r>
            <a:r>
              <a:rPr lang="en-US" altLang="ko-KR" sz="2000" dirty="0" smtClean="0"/>
              <a:t>-</a:t>
            </a:r>
            <a:r>
              <a:rPr lang="ko-KR" altLang="en-US" sz="2000" dirty="0" smtClean="0"/>
              <a:t>이타적 공진화</a:t>
            </a:r>
            <a:r>
              <a:rPr lang="en-US" altLang="ko-KR" sz="2000" dirty="0" smtClean="0"/>
              <a:t>(Co-evolution)</a:t>
            </a:r>
            <a:r>
              <a:rPr lang="ko-KR" altLang="en-US" sz="2000" dirty="0" smtClean="0"/>
              <a:t>를 통한 </a:t>
            </a:r>
            <a:endParaRPr lang="en-US" altLang="ko-KR" sz="2000" dirty="0" smtClean="0"/>
          </a:p>
          <a:p>
            <a:pPr algn="ctr"/>
            <a:r>
              <a:rPr lang="ko-KR" altLang="en-US" sz="2000" dirty="0" smtClean="0"/>
              <a:t>상생과 협력의 </a:t>
            </a:r>
            <a:r>
              <a:rPr lang="ko-KR" altLang="en-US" sz="2000" dirty="0" err="1" smtClean="0"/>
              <a:t>선순환을</a:t>
            </a:r>
            <a:r>
              <a:rPr lang="ko-KR" altLang="en-US" sz="2000" dirty="0" smtClean="0"/>
              <a:t> 추구</a:t>
            </a:r>
            <a:endParaRPr lang="ko-KR" altLang="en-US" sz="2000" dirty="0"/>
          </a:p>
        </p:txBody>
      </p:sp>
      <p:sp>
        <p:nvSpPr>
          <p:cNvPr id="37" name="직사각형 36"/>
          <p:cNvSpPr/>
          <p:nvPr/>
        </p:nvSpPr>
        <p:spPr>
          <a:xfrm>
            <a:off x="2843213" y="1916832"/>
            <a:ext cx="504651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ko-KR" dirty="0" smtClean="0"/>
              <a:t>-------</a:t>
            </a:r>
            <a:endParaRPr lang="ko-KR" altLang="en-US" dirty="0"/>
          </a:p>
        </p:txBody>
      </p:sp>
      <p:sp>
        <p:nvSpPr>
          <p:cNvPr id="38" name="직사각형 37"/>
          <p:cNvSpPr/>
          <p:nvPr/>
        </p:nvSpPr>
        <p:spPr>
          <a:xfrm>
            <a:off x="3491880" y="1916832"/>
            <a:ext cx="504651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ko-KR" dirty="0" smtClean="0"/>
              <a:t>-------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3517007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 개념과 이론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433486" y="2492896"/>
            <a:ext cx="3922490" cy="309634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88900" indent="-88900" latinLnBrk="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dirty="0" smtClean="0">
                <a:solidFill>
                  <a:schemeClr val="accent3">
                    <a:lumMod val="50000"/>
                  </a:schemeClr>
                </a:solidFill>
              </a:rPr>
              <a:t>지역사회는 </a:t>
            </a:r>
            <a:r>
              <a:rPr lang="ko-KR" altLang="en-US" dirty="0" err="1" smtClean="0">
                <a:solidFill>
                  <a:schemeClr val="accent3">
                    <a:lumMod val="50000"/>
                  </a:schemeClr>
                </a:solidFill>
              </a:rPr>
              <a:t>사회적기업</a:t>
            </a:r>
            <a:r>
              <a:rPr lang="ko-KR" altLang="en-US" dirty="0" smtClean="0">
                <a:solidFill>
                  <a:schemeClr val="accent3">
                    <a:lumMod val="50000"/>
                  </a:schemeClr>
                </a:solidFill>
              </a:rPr>
              <a:t> 실천 활동이 활발한 곳</a:t>
            </a:r>
            <a:endParaRPr lang="en-US" altLang="ko-KR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88900" indent="-88900" latinLnBrk="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dirty="0" err="1" smtClean="0">
                <a:solidFill>
                  <a:schemeClr val="accent3">
                    <a:lumMod val="50000"/>
                  </a:schemeClr>
                </a:solidFill>
              </a:rPr>
              <a:t>사회적경제와</a:t>
            </a:r>
            <a:r>
              <a:rPr lang="ko-KR" altLang="en-US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ko-KR" altLang="en-US" dirty="0" err="1" smtClean="0">
                <a:solidFill>
                  <a:schemeClr val="accent3">
                    <a:lumMod val="50000"/>
                  </a:schemeClr>
                </a:solidFill>
              </a:rPr>
              <a:t>사회적경제</a:t>
            </a:r>
            <a:r>
              <a:rPr lang="ko-KR" altLang="en-US" dirty="0" smtClean="0">
                <a:solidFill>
                  <a:schemeClr val="accent3">
                    <a:lumMod val="50000"/>
                  </a:schemeClr>
                </a:solidFill>
              </a:rPr>
              <a:t> 생태계의 동반 성장 전략</a:t>
            </a:r>
            <a:endParaRPr lang="ko-KR" alt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양쪽 모서리가 둥근 사각형 7"/>
          <p:cNvSpPr/>
          <p:nvPr/>
        </p:nvSpPr>
        <p:spPr>
          <a:xfrm rot="10800000">
            <a:off x="433486" y="1916832"/>
            <a:ext cx="3922490" cy="864096"/>
          </a:xfrm>
          <a:prstGeom prst="round2SameRect">
            <a:avLst>
              <a:gd name="adj1" fmla="val 0"/>
              <a:gd name="adj2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827584" y="1939479"/>
            <a:ext cx="31502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</a:rPr>
              <a:t>지역사회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기반의 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err="1" smtClean="0">
                <a:solidFill>
                  <a:schemeClr val="bg1"/>
                </a:solidFill>
              </a:rPr>
              <a:t>사회적경제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 생태계 발전 전략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0825" y="1259468"/>
            <a:ext cx="5992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3)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생태계와 </a:t>
            </a:r>
            <a:r>
              <a:rPr lang="ko-KR" altLang="en-US" dirty="0" err="1" smtClean="0"/>
              <a:t>사회적경제의</a:t>
            </a:r>
            <a:r>
              <a:rPr lang="ko-KR" altLang="en-US" dirty="0" smtClean="0"/>
              <a:t> 발전을 위한 이론적 관점</a:t>
            </a:r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4788024" y="2492896"/>
            <a:ext cx="3922490" cy="3096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88900" indent="-88900" latinLnBrk="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dirty="0" smtClean="0">
                <a:solidFill>
                  <a:schemeClr val="accent3">
                    <a:lumMod val="50000"/>
                  </a:schemeClr>
                </a:solidFill>
              </a:rPr>
              <a:t>지역사회와 파트너 관계</a:t>
            </a:r>
            <a:r>
              <a:rPr lang="en-US" altLang="ko-KR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ko-KR" altLang="en-US" dirty="0" smtClean="0">
                <a:solidFill>
                  <a:schemeClr val="accent3">
                    <a:lumMod val="50000"/>
                  </a:schemeClr>
                </a:solidFill>
              </a:rPr>
              <a:t>민주적 의사결정구조의 도입 등 조직의 지향 뿐 아니라 생산</a:t>
            </a:r>
            <a:r>
              <a:rPr lang="en-US" altLang="ko-KR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ko-KR" altLang="en-US" dirty="0" smtClean="0">
                <a:solidFill>
                  <a:schemeClr val="accent3">
                    <a:lumMod val="50000"/>
                  </a:schemeClr>
                </a:solidFill>
              </a:rPr>
              <a:t>판매</a:t>
            </a:r>
            <a:r>
              <a:rPr lang="en-US" altLang="ko-KR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ko-KR" altLang="en-US" dirty="0" smtClean="0">
                <a:solidFill>
                  <a:schemeClr val="accent3">
                    <a:lumMod val="50000"/>
                  </a:schemeClr>
                </a:solidFill>
              </a:rPr>
              <a:t>성과</a:t>
            </a:r>
            <a:r>
              <a:rPr lang="en-US" altLang="ko-KR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ko-KR" altLang="en-US" dirty="0" smtClean="0">
                <a:solidFill>
                  <a:schemeClr val="accent3">
                    <a:lumMod val="50000"/>
                  </a:schemeClr>
                </a:solidFill>
              </a:rPr>
              <a:t>인력</a:t>
            </a:r>
            <a:r>
              <a:rPr lang="en-US" altLang="ko-KR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ko-KR" altLang="en-US" dirty="0" smtClean="0">
                <a:solidFill>
                  <a:schemeClr val="accent3">
                    <a:lumMod val="50000"/>
                  </a:schemeClr>
                </a:solidFill>
              </a:rPr>
              <a:t>재정 등 조직운영의 다양한 측면에서 새로운 방법으로 조직을 운영하는 것</a:t>
            </a:r>
            <a:endParaRPr lang="ko-KR" alt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양쪽 모서리가 둥근 사각형 11"/>
          <p:cNvSpPr/>
          <p:nvPr/>
        </p:nvSpPr>
        <p:spPr>
          <a:xfrm rot="10800000">
            <a:off x="4788024" y="1916832"/>
            <a:ext cx="3922490" cy="864096"/>
          </a:xfrm>
          <a:prstGeom prst="round2SameRect">
            <a:avLst>
              <a:gd name="adj1" fmla="val 0"/>
              <a:gd name="adj2" fmla="val 50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직사각형 12"/>
          <p:cNvSpPr/>
          <p:nvPr/>
        </p:nvSpPr>
        <p:spPr>
          <a:xfrm>
            <a:off x="5182122" y="1939479"/>
            <a:ext cx="31502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400" b="1" dirty="0" err="1" smtClean="0">
                <a:solidFill>
                  <a:schemeClr val="bg1"/>
                </a:solidFill>
              </a:rPr>
              <a:t>혁신성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기반의 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err="1" smtClean="0">
                <a:solidFill>
                  <a:schemeClr val="bg1"/>
                </a:solidFill>
              </a:rPr>
              <a:t>사회적경제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 생태계 발전 전략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616054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 개념과 이론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0825" y="1259468"/>
            <a:ext cx="5992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3)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생태계와 </a:t>
            </a:r>
            <a:r>
              <a:rPr lang="ko-KR" altLang="en-US" dirty="0" err="1" smtClean="0"/>
              <a:t>사회적경제의</a:t>
            </a:r>
            <a:r>
              <a:rPr lang="ko-KR" altLang="en-US" dirty="0" smtClean="0"/>
              <a:t> 발전을 위한 이론적 관점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433486" y="2492896"/>
            <a:ext cx="8170962" cy="374441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88900" indent="-88900" latinLnBrk="0">
              <a:lnSpc>
                <a:spcPct val="150000"/>
              </a:lnSpc>
            </a:pPr>
            <a:endParaRPr lang="ko-KR" alt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양쪽 모서리가 둥근 사각형 6"/>
          <p:cNvSpPr/>
          <p:nvPr/>
        </p:nvSpPr>
        <p:spPr>
          <a:xfrm rot="10800000">
            <a:off x="433486" y="1916832"/>
            <a:ext cx="8170962" cy="864096"/>
          </a:xfrm>
          <a:prstGeom prst="round2SameRect">
            <a:avLst>
              <a:gd name="adj1" fmla="val 0"/>
              <a:gd name="adj2" fmla="val 5000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827584" y="2060848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</a:rPr>
              <a:t>진화론적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관점의 생태계 발전전략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83568" y="3068960"/>
            <a:ext cx="2412000" cy="2880320"/>
          </a:xfrm>
          <a:prstGeom prst="rect">
            <a:avLst/>
          </a:prstGeom>
          <a:solidFill>
            <a:schemeClr val="bg1"/>
          </a:solidFill>
          <a:ln>
            <a:solidFill>
              <a:srgbClr val="5B4A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3312128" y="3068960"/>
            <a:ext cx="2412000" cy="2880320"/>
          </a:xfrm>
          <a:prstGeom prst="rect">
            <a:avLst/>
          </a:prstGeom>
          <a:solidFill>
            <a:schemeClr val="bg1"/>
          </a:solidFill>
          <a:ln>
            <a:solidFill>
              <a:srgbClr val="5B4A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5976424" y="3068960"/>
            <a:ext cx="2412000" cy="2880320"/>
          </a:xfrm>
          <a:prstGeom prst="rect">
            <a:avLst/>
          </a:prstGeom>
          <a:solidFill>
            <a:schemeClr val="bg1"/>
          </a:solidFill>
          <a:ln>
            <a:solidFill>
              <a:srgbClr val="5B4A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27584" y="3212976"/>
            <a:ext cx="2160240" cy="432048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smtClean="0"/>
              <a:t>변이</a:t>
            </a:r>
            <a:endParaRPr lang="ko-KR" altLang="en-US" sz="2000" b="1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3419872" y="3212976"/>
            <a:ext cx="2160240" cy="432048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smtClean="0"/>
              <a:t>선택</a:t>
            </a:r>
            <a:endParaRPr lang="ko-KR" altLang="en-US" sz="2000" b="1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6084168" y="3212976"/>
            <a:ext cx="2160240" cy="432048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/>
              <a:t>복제</a:t>
            </a:r>
            <a:endParaRPr lang="ko-KR" altLang="en-US" sz="2000" b="1" dirty="0"/>
          </a:p>
        </p:txBody>
      </p:sp>
      <p:cxnSp>
        <p:nvCxnSpPr>
          <p:cNvPr id="16" name="직선 화살표 연결선 15"/>
          <p:cNvCxnSpPr>
            <a:stCxn id="9" idx="3"/>
            <a:endCxn id="10" idx="1"/>
          </p:cNvCxnSpPr>
          <p:nvPr/>
        </p:nvCxnSpPr>
        <p:spPr>
          <a:xfrm>
            <a:off x="3095568" y="4509120"/>
            <a:ext cx="216560" cy="0"/>
          </a:xfrm>
          <a:prstGeom prst="straightConnector1">
            <a:avLst/>
          </a:prstGeom>
          <a:ln w="28575">
            <a:solidFill>
              <a:srgbClr val="5B4A4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17"/>
          <p:cNvCxnSpPr>
            <a:stCxn id="10" idx="3"/>
            <a:endCxn id="11" idx="1"/>
          </p:cNvCxnSpPr>
          <p:nvPr/>
        </p:nvCxnSpPr>
        <p:spPr>
          <a:xfrm>
            <a:off x="5724128" y="4509120"/>
            <a:ext cx="252296" cy="0"/>
          </a:xfrm>
          <a:prstGeom prst="straightConnector1">
            <a:avLst/>
          </a:prstGeom>
          <a:ln w="28575">
            <a:solidFill>
              <a:srgbClr val="5B4A4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99592" y="3861048"/>
            <a:ext cx="201622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ko-KR" altLang="en-US" sz="1600" dirty="0" smtClean="0"/>
              <a:t>다양성 확보</a:t>
            </a:r>
            <a:endParaRPr lang="en-US" altLang="ko-KR" sz="1600" dirty="0" smtClean="0"/>
          </a:p>
          <a:p>
            <a:pPr latinLnBrk="0">
              <a:buFontTx/>
              <a:buChar char="-"/>
            </a:pPr>
            <a:r>
              <a:rPr lang="ko-KR" altLang="en-US" sz="1400" dirty="0" smtClean="0"/>
              <a:t> 혁신적 </a:t>
            </a:r>
            <a:r>
              <a:rPr lang="ko-KR" altLang="en-US" sz="1400" dirty="0" err="1" smtClean="0"/>
              <a:t>사회적기업가</a:t>
            </a:r>
            <a:endParaRPr lang="en-US" altLang="ko-KR" sz="1400" dirty="0" smtClean="0"/>
          </a:p>
          <a:p>
            <a:pPr latinLnBrk="0">
              <a:buFontTx/>
              <a:buChar char="-"/>
            </a:pPr>
            <a:r>
              <a:rPr lang="en-US" altLang="ko-KR" sz="1400" dirty="0" smtClean="0"/>
              <a:t> </a:t>
            </a:r>
            <a:r>
              <a:rPr lang="ko-KR" altLang="en-US" sz="1400" dirty="0" smtClean="0"/>
              <a:t>혁신적 비즈니스 모델</a:t>
            </a:r>
            <a:endParaRPr lang="en-US" altLang="ko-KR" sz="1400" dirty="0" smtClean="0"/>
          </a:p>
          <a:p>
            <a:pPr latinLnBrk="0">
              <a:buFontTx/>
              <a:buChar char="-"/>
            </a:pPr>
            <a:r>
              <a:rPr lang="en-US" altLang="ko-KR" sz="1400" dirty="0" smtClean="0"/>
              <a:t> </a:t>
            </a:r>
            <a:r>
              <a:rPr lang="ko-KR" altLang="en-US" sz="1400" dirty="0" smtClean="0"/>
              <a:t>새로운 비즈니스 실험</a:t>
            </a:r>
            <a:endParaRPr lang="ko-KR" alt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3491880" y="3861048"/>
            <a:ext cx="20162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ko-KR" altLang="en-US" sz="1400" dirty="0" smtClean="0"/>
              <a:t>시장</a:t>
            </a:r>
            <a:r>
              <a:rPr lang="en-US" altLang="ko-KR" sz="1400" dirty="0" smtClean="0"/>
              <a:t>(</a:t>
            </a:r>
            <a:r>
              <a:rPr lang="ko-KR" altLang="en-US" sz="1400" dirty="0" smtClean="0"/>
              <a:t>제품</a:t>
            </a:r>
            <a:r>
              <a:rPr lang="en-US" altLang="ko-KR" sz="1400" dirty="0" smtClean="0"/>
              <a:t>/</a:t>
            </a:r>
            <a:r>
              <a:rPr lang="ko-KR" altLang="en-US" sz="1400" dirty="0" smtClean="0"/>
              <a:t>서비스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자본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노동</a:t>
            </a:r>
            <a:r>
              <a:rPr lang="en-US" altLang="ko-KR" sz="1400" dirty="0" smtClean="0"/>
              <a:t>), </a:t>
            </a:r>
            <a:r>
              <a:rPr lang="ko-KR" altLang="en-US" sz="1400" dirty="0" smtClean="0"/>
              <a:t>제도</a:t>
            </a:r>
            <a:r>
              <a:rPr lang="en-US" altLang="ko-KR" sz="1400" dirty="0" smtClean="0"/>
              <a:t>(</a:t>
            </a:r>
            <a:r>
              <a:rPr lang="ko-KR" altLang="en-US" sz="1400" dirty="0" smtClean="0"/>
              <a:t>정부와 대기업 </a:t>
            </a:r>
            <a:r>
              <a:rPr lang="ko-KR" altLang="en-US" sz="1400" dirty="0" err="1" smtClean="0"/>
              <a:t>사회적기업</a:t>
            </a:r>
            <a:r>
              <a:rPr lang="ko-KR" altLang="en-US" sz="1400" dirty="0" smtClean="0"/>
              <a:t> 정책</a:t>
            </a:r>
            <a:r>
              <a:rPr lang="en-US" altLang="ko-KR" sz="1400" dirty="0" smtClean="0"/>
              <a:t>), </a:t>
            </a:r>
            <a:r>
              <a:rPr lang="ko-KR" altLang="en-US" sz="1400" dirty="0" smtClean="0"/>
              <a:t>네트워크 협력을 통한 우수한 </a:t>
            </a:r>
            <a:r>
              <a:rPr lang="ko-KR" altLang="en-US" sz="1400" dirty="0" err="1" smtClean="0"/>
              <a:t>사회적기업의</a:t>
            </a:r>
            <a:r>
              <a:rPr lang="ko-KR" altLang="en-US" sz="1400" dirty="0" smtClean="0"/>
              <a:t> 선택과 자원 집중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공공 및 새로운 시장 개발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사회적 자본 시장 육성</a:t>
            </a:r>
            <a:endParaRPr lang="ko-KR" alt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6156176" y="3861048"/>
            <a:ext cx="20162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 latinLnBrk="0">
              <a:buFont typeface="Arial" pitchFamily="34" charset="0"/>
              <a:buChar char="•"/>
            </a:pPr>
            <a:r>
              <a:rPr lang="ko-KR" altLang="en-US" sz="1400" dirty="0" smtClean="0"/>
              <a:t>내부 복제를 통한 비즈니스 성장</a:t>
            </a:r>
            <a:endParaRPr lang="en-US" altLang="ko-KR" sz="1400" dirty="0" smtClean="0"/>
          </a:p>
          <a:p>
            <a:pPr marL="88900" indent="-88900" latinLnBrk="0">
              <a:buFont typeface="Arial" pitchFamily="34" charset="0"/>
              <a:buChar char="•"/>
            </a:pPr>
            <a:r>
              <a:rPr lang="ko-KR" altLang="en-US" sz="1400" dirty="0" smtClean="0"/>
              <a:t>외부 복제를 통한 시장성장 및 사회혁신의 확산</a:t>
            </a:r>
            <a:r>
              <a:rPr lang="en-US" altLang="ko-KR" sz="1400" dirty="0" smtClean="0"/>
              <a:t>, </a:t>
            </a:r>
            <a:r>
              <a:rPr lang="ko-KR" altLang="en-US" sz="1400" dirty="0" err="1" smtClean="0"/>
              <a:t>소셜</a:t>
            </a:r>
            <a:r>
              <a:rPr lang="ko-KR" altLang="en-US" sz="1400" dirty="0" smtClean="0"/>
              <a:t> </a:t>
            </a:r>
            <a:r>
              <a:rPr lang="ko-KR" altLang="en-US" sz="1400" dirty="0" err="1" smtClean="0"/>
              <a:t>프랜차이징</a:t>
            </a:r>
            <a:r>
              <a:rPr lang="ko-KR" altLang="en-US" sz="1400" dirty="0" smtClean="0"/>
              <a:t> 모색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성공이 입증된 </a:t>
            </a:r>
            <a:r>
              <a:rPr lang="ko-KR" altLang="en-US" sz="1400" dirty="0" err="1" smtClean="0"/>
              <a:t>사회적기업의</a:t>
            </a:r>
            <a:r>
              <a:rPr lang="ko-KR" altLang="en-US" sz="1400" dirty="0" smtClean="0"/>
              <a:t> 규모 확대와 성장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21650664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최종 </a:t>
            </a:r>
            <a:r>
              <a:rPr lang="en-US" altLang="ko-KR" dirty="0" smtClean="0"/>
              <a:t>Mission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모서리가 둥근 직사각형 6"/>
          <p:cNvSpPr/>
          <p:nvPr/>
        </p:nvSpPr>
        <p:spPr>
          <a:xfrm>
            <a:off x="539552" y="1700808"/>
            <a:ext cx="1872208" cy="1584176"/>
          </a:xfrm>
          <a:prstGeom prst="roundRect">
            <a:avLst>
              <a:gd name="adj" fmla="val 1414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Mission</a:t>
            </a:r>
            <a:endParaRPr lang="ko-KR" altLang="en-US" sz="2800" b="1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539552" y="3428999"/>
            <a:ext cx="1872208" cy="1901011"/>
          </a:xfrm>
          <a:prstGeom prst="roundRect">
            <a:avLst>
              <a:gd name="adj" fmla="val 1414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/>
              <a:t>산출물</a:t>
            </a:r>
            <a:endParaRPr lang="ko-KR" altLang="en-US" sz="2800" b="1" dirty="0"/>
          </a:p>
        </p:txBody>
      </p:sp>
      <p:sp>
        <p:nvSpPr>
          <p:cNvPr id="9" name="직사각형 8"/>
          <p:cNvSpPr/>
          <p:nvPr/>
        </p:nvSpPr>
        <p:spPr>
          <a:xfrm>
            <a:off x="2483768" y="1772816"/>
            <a:ext cx="6192688" cy="1440160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tx1"/>
                </a:solidFill>
              </a:rPr>
              <a:t>자신이 속한 지원조직에 필요한 </a:t>
            </a:r>
            <a:endParaRPr lang="en-US" altLang="ko-KR" sz="2000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tx1"/>
                </a:solidFill>
              </a:rPr>
              <a:t>지원사업 프로젝트를 발굴하여 실행하라</a:t>
            </a:r>
            <a:r>
              <a:rPr lang="en-US" altLang="ko-KR" sz="2000" b="1" dirty="0" smtClean="0">
                <a:solidFill>
                  <a:schemeClr val="tx1"/>
                </a:solidFill>
              </a:rPr>
              <a:t>!</a:t>
            </a:r>
            <a:endParaRPr lang="ko-KR" altLang="en-US" sz="2000" b="1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483768" y="3501008"/>
            <a:ext cx="6192688" cy="1728192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tx1"/>
                </a:solidFill>
              </a:rPr>
              <a:t>지원사업 프로젝트 실행을 위한 </a:t>
            </a:r>
            <a:endParaRPr lang="en-US" altLang="ko-KR" sz="2000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tx1"/>
                </a:solidFill>
              </a:rPr>
              <a:t>최종과제보고서 제출</a:t>
            </a:r>
            <a:endParaRPr lang="en-US" altLang="ko-KR" sz="2000" b="1" dirty="0" smtClean="0">
              <a:solidFill>
                <a:schemeClr val="tx1"/>
              </a:solidFill>
            </a:endParaRPr>
          </a:p>
          <a:p>
            <a:pPr algn="ctr"/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예</a:t>
            </a:r>
            <a:r>
              <a:rPr lang="en-US" altLang="ko-KR" sz="1600" dirty="0" smtClean="0">
                <a:solidFill>
                  <a:schemeClr val="tx1"/>
                </a:solidFill>
              </a:rPr>
              <a:t>) 00</a:t>
            </a:r>
            <a:r>
              <a:rPr lang="ko-KR" altLang="en-US" sz="1600" dirty="0" smtClean="0">
                <a:solidFill>
                  <a:schemeClr val="tx1"/>
                </a:solidFill>
              </a:rPr>
              <a:t>구의 사회적 경제 인식 제고를 위한 ‘현장 체험 프로그램’</a:t>
            </a:r>
          </a:p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    </a:t>
            </a:r>
            <a:r>
              <a:rPr lang="en-US" altLang="ko-KR" sz="1600" dirty="0" smtClean="0">
                <a:solidFill>
                  <a:schemeClr val="tx1"/>
                </a:solidFill>
              </a:rPr>
              <a:t>00 </a:t>
            </a:r>
            <a:r>
              <a:rPr lang="ko-KR" altLang="en-US" sz="1600" dirty="0" smtClean="0">
                <a:solidFill>
                  <a:schemeClr val="tx1"/>
                </a:solidFill>
              </a:rPr>
              <a:t>지역 사회적 경제 부문의 거래 활성화를 위한 </a:t>
            </a:r>
            <a:r>
              <a:rPr lang="en-US" altLang="ko-KR" sz="1600" dirty="0" smtClean="0">
                <a:solidFill>
                  <a:schemeClr val="tx1"/>
                </a:solidFill>
              </a:rPr>
              <a:t>OOO PJ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 개념과 이론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50825" y="1259468"/>
            <a:ext cx="3257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4)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생태계의 구성요소</a:t>
            </a:r>
            <a:endParaRPr lang="ko-KR" altLang="en-US" dirty="0"/>
          </a:p>
        </p:txBody>
      </p:sp>
      <p:sp>
        <p:nvSpPr>
          <p:cNvPr id="12" name="AutoShape 28"/>
          <p:cNvSpPr>
            <a:spLocks noChangeArrowheads="1"/>
          </p:cNvSpPr>
          <p:nvPr/>
        </p:nvSpPr>
        <p:spPr bwMode="auto">
          <a:xfrm>
            <a:off x="250825" y="1930996"/>
            <a:ext cx="8642349" cy="4450332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438ACB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3" name="AutoShape 29"/>
          <p:cNvSpPr>
            <a:spLocks noChangeArrowheads="1"/>
          </p:cNvSpPr>
          <p:nvPr/>
        </p:nvSpPr>
        <p:spPr bwMode="gray">
          <a:xfrm>
            <a:off x="1475656" y="1700808"/>
            <a:ext cx="5884863" cy="5175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1D4E7C"/>
              </a:gs>
              <a:gs pos="50000">
                <a:srgbClr val="2E73B3"/>
              </a:gs>
              <a:gs pos="100000">
                <a:srgbClr val="398AD5"/>
              </a:gs>
            </a:gsLst>
            <a:lin ang="162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4" name="AutoShape 30"/>
          <p:cNvSpPr>
            <a:spLocks noChangeArrowheads="1"/>
          </p:cNvSpPr>
          <p:nvPr/>
        </p:nvSpPr>
        <p:spPr bwMode="auto">
          <a:xfrm flipH="1">
            <a:off x="7128744" y="1813521"/>
            <a:ext cx="84137" cy="260350"/>
          </a:xfrm>
          <a:prstGeom prst="octagon">
            <a:avLst>
              <a:gd name="adj" fmla="val 29287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5" name="AutoShape 31"/>
          <p:cNvSpPr>
            <a:spLocks noChangeArrowheads="1"/>
          </p:cNvSpPr>
          <p:nvPr/>
        </p:nvSpPr>
        <p:spPr bwMode="auto">
          <a:xfrm flipH="1">
            <a:off x="1596306" y="1815108"/>
            <a:ext cx="85725" cy="260350"/>
          </a:xfrm>
          <a:prstGeom prst="octagon">
            <a:avLst>
              <a:gd name="adj" fmla="val 29287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6" name="Text Box 32"/>
          <p:cNvSpPr txBox="1">
            <a:spLocks noChangeArrowheads="1"/>
          </p:cNvSpPr>
          <p:nvPr/>
        </p:nvSpPr>
        <p:spPr bwMode="gray">
          <a:xfrm>
            <a:off x="2882927" y="1730509"/>
            <a:ext cx="3057225" cy="4000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9" tIns="45715" rIns="91429" bIns="45715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sym typeface="Wingdings 2" pitchFamily="18" charset="2"/>
              </a:rPr>
              <a:t>지역사회 </a:t>
            </a:r>
            <a:r>
              <a:rPr kumimoji="0" lang="ko-KR" alt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sym typeface="Wingdings 2" pitchFamily="18" charset="2"/>
              </a:rPr>
              <a:t>사회적경제</a:t>
            </a:r>
            <a:r>
              <a:rPr kumimoji="0" lang="ko-KR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sym typeface="Wingdings 2" pitchFamily="18" charset="2"/>
              </a:rPr>
              <a:t> 생태계</a:t>
            </a:r>
          </a:p>
        </p:txBody>
      </p:sp>
      <p:sp>
        <p:nvSpPr>
          <p:cNvPr id="17" name="모서리가 둥근 직사각형 16"/>
          <p:cNvSpPr>
            <a:spLocks noChangeArrowheads="1"/>
          </p:cNvSpPr>
          <p:nvPr/>
        </p:nvSpPr>
        <p:spPr bwMode="auto">
          <a:xfrm>
            <a:off x="539552" y="2420888"/>
            <a:ext cx="4320000" cy="44819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F6D8E"/>
              </a:gs>
              <a:gs pos="50000">
                <a:srgbClr val="D299B0"/>
              </a:gs>
              <a:gs pos="100000">
                <a:srgbClr val="BF6D8E"/>
              </a:gs>
            </a:gsLst>
            <a:lin ang="5400000" scaled="1"/>
          </a:gra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kumimoji="1" lang="ko-KR" altLang="en-US" b="1" dirty="0" smtClean="0">
                <a:solidFill>
                  <a:schemeClr val="bg1"/>
                </a:solidFill>
                <a:latin typeface="+mn-ea"/>
              </a:rPr>
              <a:t>자본</a:t>
            </a:r>
            <a:r>
              <a:rPr kumimoji="1" lang="ko-KR" altLang="en-US" b="1" dirty="0" smtClean="0">
                <a:solidFill>
                  <a:schemeClr val="bg1"/>
                </a:solidFill>
                <a:latin typeface="+mn-ea"/>
                <a:sym typeface="Wingdings 2"/>
              </a:rPr>
              <a:t></a:t>
            </a:r>
            <a:r>
              <a:rPr kumimoji="1" lang="ko-KR" altLang="en-US" b="1" dirty="0" smtClean="0">
                <a:solidFill>
                  <a:schemeClr val="bg1"/>
                </a:solidFill>
                <a:latin typeface="+mn-ea"/>
              </a:rPr>
              <a:t>인프라</a:t>
            </a:r>
            <a:endParaRPr kumimoji="1" lang="ko-KR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모서리가 둥근 직사각형 17"/>
          <p:cNvSpPr>
            <a:spLocks noChangeArrowheads="1"/>
          </p:cNvSpPr>
          <p:nvPr/>
        </p:nvSpPr>
        <p:spPr bwMode="auto">
          <a:xfrm>
            <a:off x="5436456" y="2420888"/>
            <a:ext cx="3240000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08080"/>
              </a:gs>
              <a:gs pos="50000">
                <a:srgbClr val="A7A7A7"/>
              </a:gs>
              <a:gs pos="100000">
                <a:srgbClr val="808080"/>
              </a:gs>
            </a:gsLst>
            <a:lin ang="5400000" scaled="1"/>
          </a:gra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kumimoji="1" lang="ko-KR" altLang="en-US" b="1" dirty="0" smtClean="0">
                <a:solidFill>
                  <a:schemeClr val="bg1"/>
                </a:solidFill>
                <a:latin typeface="+mn-ea"/>
              </a:rPr>
              <a:t>경제</a:t>
            </a:r>
            <a:r>
              <a:rPr kumimoji="1" lang="ko-KR" altLang="en-US" b="1" dirty="0" smtClean="0">
                <a:solidFill>
                  <a:schemeClr val="bg1"/>
                </a:solidFill>
                <a:latin typeface="+mn-ea"/>
                <a:sym typeface="Wingdings 2"/>
              </a:rPr>
              <a:t></a:t>
            </a:r>
            <a:r>
              <a:rPr kumimoji="1" lang="ko-KR" altLang="en-US" b="1" dirty="0" smtClean="0">
                <a:solidFill>
                  <a:schemeClr val="bg1"/>
                </a:solidFill>
                <a:latin typeface="+mn-ea"/>
              </a:rPr>
              <a:t>사회문화</a:t>
            </a:r>
            <a:r>
              <a:rPr kumimoji="1" lang="ko-KR" altLang="en-US" b="1" dirty="0" smtClean="0">
                <a:solidFill>
                  <a:schemeClr val="bg1"/>
                </a:solidFill>
                <a:latin typeface="+mn-ea"/>
                <a:sym typeface="Wingdings 2"/>
              </a:rPr>
              <a:t></a:t>
            </a:r>
            <a:r>
              <a:rPr kumimoji="1" lang="ko-KR" altLang="en-US" b="1" dirty="0" smtClean="0">
                <a:solidFill>
                  <a:schemeClr val="bg1"/>
                </a:solidFill>
                <a:latin typeface="+mn-ea"/>
              </a:rPr>
              <a:t>환경</a:t>
            </a:r>
            <a:endParaRPr kumimoji="1" lang="ko-KR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60872" y="2996952"/>
            <a:ext cx="1008000" cy="2016224"/>
          </a:xfrm>
          <a:prstGeom prst="rect">
            <a:avLst/>
          </a:prstGeom>
          <a:solidFill>
            <a:srgbClr val="E1B9C9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r>
              <a:rPr kumimoji="1" lang="ko-KR" altLang="en-US" sz="1600" b="1" smtClean="0">
                <a:latin typeface="+mn-ea"/>
              </a:rPr>
              <a:t>금융자본</a:t>
            </a:r>
            <a:endParaRPr kumimoji="1" lang="ko-KR" altLang="en-US" sz="1600" b="1" dirty="0" smtClean="0">
              <a:latin typeface="+mn-ea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640992" y="2996952"/>
            <a:ext cx="1008000" cy="2016224"/>
          </a:xfrm>
          <a:prstGeom prst="rect">
            <a:avLst/>
          </a:prstGeom>
          <a:solidFill>
            <a:srgbClr val="E1B9C9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r>
              <a:rPr kumimoji="1" lang="ko-KR" altLang="en-US" sz="1600" b="1" dirty="0" err="1" smtClean="0">
                <a:latin typeface="+mn-ea"/>
              </a:rPr>
              <a:t>인적자본</a:t>
            </a:r>
            <a:endParaRPr kumimoji="1" lang="ko-KR" altLang="en-US" sz="1600" b="1" dirty="0" smtClean="0">
              <a:latin typeface="+mn-ea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2721112" y="2996952"/>
            <a:ext cx="1008000" cy="2016224"/>
          </a:xfrm>
          <a:prstGeom prst="rect">
            <a:avLst/>
          </a:prstGeom>
          <a:solidFill>
            <a:srgbClr val="E1B9C9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r>
              <a:rPr kumimoji="1" lang="ko-KR" altLang="en-US" sz="1600" b="1" dirty="0" smtClean="0">
                <a:latin typeface="+mn-ea"/>
              </a:rPr>
              <a:t>지식자본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3801120" y="2996952"/>
            <a:ext cx="1008000" cy="2016224"/>
          </a:xfrm>
          <a:prstGeom prst="rect">
            <a:avLst/>
          </a:prstGeom>
          <a:solidFill>
            <a:srgbClr val="E1B9C9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r>
              <a:rPr kumimoji="1" lang="ko-KR" altLang="en-US" sz="1600" b="1" dirty="0" smtClean="0">
                <a:latin typeface="+mn-ea"/>
              </a:rPr>
              <a:t>사회자본</a:t>
            </a:r>
            <a:endParaRPr kumimoji="1" lang="ko-KR" altLang="en-US" sz="1600" b="1" dirty="0">
              <a:latin typeface="+mn-ea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436096" y="2996952"/>
            <a:ext cx="1008000" cy="2016224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r>
              <a:rPr kumimoji="1" lang="ko-KR" altLang="en-US" sz="1600" b="1" dirty="0" smtClean="0">
                <a:latin typeface="+mn-ea"/>
              </a:rPr>
              <a:t>공공정책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6588224" y="2996952"/>
            <a:ext cx="1008000" cy="2016224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r>
              <a:rPr kumimoji="1" lang="ko-KR" altLang="en-US" sz="1600" b="1" dirty="0" smtClean="0">
                <a:latin typeface="+mn-ea"/>
              </a:rPr>
              <a:t>지역상황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7668344" y="2996952"/>
            <a:ext cx="1008000" cy="2016224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r>
              <a:rPr kumimoji="1" lang="ko-KR" altLang="en-US" sz="1600" b="1" dirty="0" smtClean="0">
                <a:latin typeface="+mn-ea"/>
              </a:rPr>
              <a:t>지역문화</a:t>
            </a:r>
            <a:endParaRPr kumimoji="1" lang="ko-KR" altLang="en-US" sz="1600" b="1" dirty="0">
              <a:latin typeface="+mn-ea"/>
            </a:endParaRPr>
          </a:p>
        </p:txBody>
      </p:sp>
      <p:cxnSp>
        <p:nvCxnSpPr>
          <p:cNvPr id="30" name="직선 화살표 연결선 29"/>
          <p:cNvCxnSpPr>
            <a:stCxn id="25" idx="3"/>
            <a:endCxn id="26" idx="1"/>
          </p:cNvCxnSpPr>
          <p:nvPr/>
        </p:nvCxnSpPr>
        <p:spPr>
          <a:xfrm>
            <a:off x="4809120" y="4005064"/>
            <a:ext cx="626976" cy="0"/>
          </a:xfrm>
          <a:prstGeom prst="straightConnector1">
            <a:avLst/>
          </a:prstGeom>
          <a:ln w="38100">
            <a:solidFill>
              <a:schemeClr val="tx1"/>
            </a:solidFill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AutoShape 6"/>
          <p:cNvSpPr>
            <a:spLocks noChangeArrowheads="1"/>
          </p:cNvSpPr>
          <p:nvPr/>
        </p:nvSpPr>
        <p:spPr bwMode="gray">
          <a:xfrm>
            <a:off x="683568" y="5647779"/>
            <a:ext cx="7848872" cy="5175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6F9600"/>
              </a:gs>
              <a:gs pos="50000">
                <a:srgbClr val="99CC00"/>
              </a:gs>
              <a:gs pos="100000">
                <a:srgbClr val="99CC00">
                  <a:gamma/>
                  <a:shade val="38824"/>
                  <a:invGamma/>
                </a:srgbClr>
              </a:gs>
            </a:gsLst>
            <a:path path="circle">
              <a:fillToRect l="100000" b="100000"/>
            </a:path>
            <a:tileRect t="-100000" r="-100000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사회적경제의</a:t>
            </a:r>
            <a:r>
              <a:rPr kumimoji="0" lang="ko-KR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성장 및 발전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cxnSp>
        <p:nvCxnSpPr>
          <p:cNvPr id="34" name="직선 화살표 연결선 33"/>
          <p:cNvCxnSpPr/>
          <p:nvPr/>
        </p:nvCxnSpPr>
        <p:spPr>
          <a:xfrm>
            <a:off x="2555776" y="5085184"/>
            <a:ext cx="0" cy="432048"/>
          </a:xfrm>
          <a:prstGeom prst="straightConnector1">
            <a:avLst/>
          </a:prstGeom>
          <a:ln w="38100">
            <a:solidFill>
              <a:schemeClr val="tx1"/>
            </a:solidFill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화살표 연결선 35"/>
          <p:cNvCxnSpPr/>
          <p:nvPr/>
        </p:nvCxnSpPr>
        <p:spPr>
          <a:xfrm>
            <a:off x="7236296" y="5085184"/>
            <a:ext cx="0" cy="432048"/>
          </a:xfrm>
          <a:prstGeom prst="straightConnector1">
            <a:avLst/>
          </a:prstGeom>
          <a:ln w="38100">
            <a:solidFill>
              <a:schemeClr val="tx1"/>
            </a:solidFill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416818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/>
      <p:bldP spid="17" grpId="0" animBg="1"/>
      <p:bldP spid="18" grpId="0" animBg="1"/>
      <p:bldP spid="33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토론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196752"/>
            <a:ext cx="7417519" cy="4940068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이야기해봅시다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0" y="2924944"/>
            <a:ext cx="9144000" cy="1815882"/>
          </a:xfrm>
          <a:prstGeom prst="rect">
            <a:avLst/>
          </a:prstGeom>
          <a:solidFill>
            <a:srgbClr val="B09B92">
              <a:alpha val="65098"/>
            </a:srgbClr>
          </a:solidFill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ko-KR" altLang="en-US" sz="2800" b="1" dirty="0" smtClean="0"/>
              <a:t>여러분의 중간지원기관 활동 경험 속에서 </a:t>
            </a:r>
            <a:endParaRPr lang="en-US" altLang="ko-KR" sz="2800" b="1" dirty="0" smtClean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ko-KR" altLang="en-US" sz="3600" b="1" u="sng" dirty="0" smtClean="0"/>
              <a:t>왜 </a:t>
            </a:r>
            <a:r>
              <a:rPr lang="ko-KR" altLang="en-US" sz="3600" b="1" u="sng" dirty="0" err="1" smtClean="0"/>
              <a:t>사회적경제</a:t>
            </a:r>
            <a:r>
              <a:rPr lang="ko-KR" altLang="en-US" sz="3600" b="1" u="sng" dirty="0" smtClean="0"/>
              <a:t> 생태계 활성화가 중요한지</a:t>
            </a:r>
            <a:r>
              <a:rPr lang="ko-KR" altLang="en-US" sz="3600" b="1" dirty="0" smtClean="0"/>
              <a:t> </a:t>
            </a:r>
            <a:endParaRPr lang="en-US" altLang="ko-KR" sz="3600" b="1" dirty="0" smtClean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ko-KR" altLang="en-US" sz="2800" b="1" dirty="0" smtClean="0"/>
              <a:t>하나 이상의 사례를 들어 이야기해봅시다</a:t>
            </a:r>
            <a:r>
              <a:rPr lang="en-US" altLang="ko-KR" sz="2800" b="1" dirty="0" smtClean="0"/>
              <a:t>.</a:t>
            </a:r>
            <a:endParaRPr lang="ko-KR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390723120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685800" y="1844824"/>
            <a:ext cx="7772400" cy="1440160"/>
          </a:xfrm>
        </p:spPr>
        <p:txBody>
          <a:bodyPr>
            <a:noAutofit/>
          </a:bodyPr>
          <a:lstStyle/>
          <a:p>
            <a:r>
              <a:rPr lang="ko-KR" altLang="en-US" dirty="0" smtClean="0"/>
              <a:t>국내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생태계의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현실과 과제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"/>
          </p:nvPr>
        </p:nvSpPr>
        <p:spPr>
          <a:xfrm>
            <a:off x="3291849" y="1088122"/>
            <a:ext cx="2560317" cy="646331"/>
          </a:xfrm>
        </p:spPr>
        <p:txBody>
          <a:bodyPr/>
          <a:lstStyle/>
          <a:p>
            <a:r>
              <a:rPr lang="en-US" altLang="ko-KR" dirty="0" smtClean="0"/>
              <a:t>Chapter 2.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82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294648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827584" y="1196752"/>
            <a:ext cx="3888432" cy="5112568"/>
          </a:xfrm>
          <a:prstGeom prst="roundRect">
            <a:avLst>
              <a:gd name="adj" fmla="val 3253"/>
            </a:avLst>
          </a:prstGeom>
          <a:ln>
            <a:solidFill>
              <a:srgbClr val="5B4A42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b="1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국내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생태계의 현실과 과제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4999938" y="1196752"/>
            <a:ext cx="3888432" cy="5112568"/>
          </a:xfrm>
          <a:prstGeom prst="roundRect">
            <a:avLst>
              <a:gd name="adj" fmla="val 3253"/>
            </a:avLst>
          </a:prstGeom>
          <a:ln>
            <a:solidFill>
              <a:srgbClr val="5B4A42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204864"/>
            <a:ext cx="3333754" cy="218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그룹 9"/>
          <p:cNvGrpSpPr/>
          <p:nvPr/>
        </p:nvGrpSpPr>
        <p:grpSpPr>
          <a:xfrm>
            <a:off x="5397278" y="2204864"/>
            <a:ext cx="3116361" cy="2188828"/>
            <a:chOff x="250825" y="1484784"/>
            <a:chExt cx="8810625" cy="4629150"/>
          </a:xfrm>
        </p:grpSpPr>
        <p:pic>
          <p:nvPicPr>
            <p:cNvPr id="11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0825" y="1484784"/>
              <a:ext cx="8810625" cy="4629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자유형 11"/>
            <p:cNvSpPr/>
            <p:nvPr/>
          </p:nvSpPr>
          <p:spPr>
            <a:xfrm>
              <a:off x="3708400" y="1803400"/>
              <a:ext cx="2603500" cy="4078575"/>
            </a:xfrm>
            <a:custGeom>
              <a:avLst/>
              <a:gdLst>
                <a:gd name="connsiteX0" fmla="*/ 330200 w 2603500"/>
                <a:gd name="connsiteY0" fmla="*/ 4000500 h 4078575"/>
                <a:gd name="connsiteX1" fmla="*/ 304800 w 2603500"/>
                <a:gd name="connsiteY1" fmla="*/ 3962400 h 4078575"/>
                <a:gd name="connsiteX2" fmla="*/ 152400 w 2603500"/>
                <a:gd name="connsiteY2" fmla="*/ 3835400 h 4078575"/>
                <a:gd name="connsiteX3" fmla="*/ 101600 w 2603500"/>
                <a:gd name="connsiteY3" fmla="*/ 3746500 h 4078575"/>
                <a:gd name="connsiteX4" fmla="*/ 76200 w 2603500"/>
                <a:gd name="connsiteY4" fmla="*/ 3708400 h 4078575"/>
                <a:gd name="connsiteX5" fmla="*/ 88900 w 2603500"/>
                <a:gd name="connsiteY5" fmla="*/ 3530600 h 4078575"/>
                <a:gd name="connsiteX6" fmla="*/ 114300 w 2603500"/>
                <a:gd name="connsiteY6" fmla="*/ 3441700 h 4078575"/>
                <a:gd name="connsiteX7" fmla="*/ 139700 w 2603500"/>
                <a:gd name="connsiteY7" fmla="*/ 3378200 h 4078575"/>
                <a:gd name="connsiteX8" fmla="*/ 152400 w 2603500"/>
                <a:gd name="connsiteY8" fmla="*/ 3314700 h 4078575"/>
                <a:gd name="connsiteX9" fmla="*/ 177800 w 2603500"/>
                <a:gd name="connsiteY9" fmla="*/ 3213100 h 4078575"/>
                <a:gd name="connsiteX10" fmla="*/ 190500 w 2603500"/>
                <a:gd name="connsiteY10" fmla="*/ 3149600 h 4078575"/>
                <a:gd name="connsiteX11" fmla="*/ 203200 w 2603500"/>
                <a:gd name="connsiteY11" fmla="*/ 3073400 h 4078575"/>
                <a:gd name="connsiteX12" fmla="*/ 228600 w 2603500"/>
                <a:gd name="connsiteY12" fmla="*/ 2997200 h 4078575"/>
                <a:gd name="connsiteX13" fmla="*/ 203200 w 2603500"/>
                <a:gd name="connsiteY13" fmla="*/ 2794000 h 4078575"/>
                <a:gd name="connsiteX14" fmla="*/ 152400 w 2603500"/>
                <a:gd name="connsiteY14" fmla="*/ 2717800 h 4078575"/>
                <a:gd name="connsiteX15" fmla="*/ 127000 w 2603500"/>
                <a:gd name="connsiteY15" fmla="*/ 2679700 h 4078575"/>
                <a:gd name="connsiteX16" fmla="*/ 101600 w 2603500"/>
                <a:gd name="connsiteY16" fmla="*/ 2641600 h 4078575"/>
                <a:gd name="connsiteX17" fmla="*/ 12700 w 2603500"/>
                <a:gd name="connsiteY17" fmla="*/ 2527300 h 4078575"/>
                <a:gd name="connsiteX18" fmla="*/ 0 w 2603500"/>
                <a:gd name="connsiteY18" fmla="*/ 2489200 h 4078575"/>
                <a:gd name="connsiteX19" fmla="*/ 25400 w 2603500"/>
                <a:gd name="connsiteY19" fmla="*/ 2260600 h 4078575"/>
                <a:gd name="connsiteX20" fmla="*/ 50800 w 2603500"/>
                <a:gd name="connsiteY20" fmla="*/ 2222500 h 4078575"/>
                <a:gd name="connsiteX21" fmla="*/ 76200 w 2603500"/>
                <a:gd name="connsiteY21" fmla="*/ 2146300 h 4078575"/>
                <a:gd name="connsiteX22" fmla="*/ 127000 w 2603500"/>
                <a:gd name="connsiteY22" fmla="*/ 2032000 h 4078575"/>
                <a:gd name="connsiteX23" fmla="*/ 139700 w 2603500"/>
                <a:gd name="connsiteY23" fmla="*/ 1993900 h 4078575"/>
                <a:gd name="connsiteX24" fmla="*/ 152400 w 2603500"/>
                <a:gd name="connsiteY24" fmla="*/ 1955800 h 4078575"/>
                <a:gd name="connsiteX25" fmla="*/ 165100 w 2603500"/>
                <a:gd name="connsiteY25" fmla="*/ 1892300 h 4078575"/>
                <a:gd name="connsiteX26" fmla="*/ 190500 w 2603500"/>
                <a:gd name="connsiteY26" fmla="*/ 1587500 h 4078575"/>
                <a:gd name="connsiteX27" fmla="*/ 203200 w 2603500"/>
                <a:gd name="connsiteY27" fmla="*/ 1511300 h 4078575"/>
                <a:gd name="connsiteX28" fmla="*/ 228600 w 2603500"/>
                <a:gd name="connsiteY28" fmla="*/ 1435100 h 4078575"/>
                <a:gd name="connsiteX29" fmla="*/ 317500 w 2603500"/>
                <a:gd name="connsiteY29" fmla="*/ 1308100 h 4078575"/>
                <a:gd name="connsiteX30" fmla="*/ 355600 w 2603500"/>
                <a:gd name="connsiteY30" fmla="*/ 1219200 h 4078575"/>
                <a:gd name="connsiteX31" fmla="*/ 419100 w 2603500"/>
                <a:gd name="connsiteY31" fmla="*/ 1143000 h 4078575"/>
                <a:gd name="connsiteX32" fmla="*/ 469900 w 2603500"/>
                <a:gd name="connsiteY32" fmla="*/ 1028700 h 4078575"/>
                <a:gd name="connsiteX33" fmla="*/ 508000 w 2603500"/>
                <a:gd name="connsiteY33" fmla="*/ 723900 h 4078575"/>
                <a:gd name="connsiteX34" fmla="*/ 520700 w 2603500"/>
                <a:gd name="connsiteY34" fmla="*/ 685800 h 4078575"/>
                <a:gd name="connsiteX35" fmla="*/ 546100 w 2603500"/>
                <a:gd name="connsiteY35" fmla="*/ 647700 h 4078575"/>
                <a:gd name="connsiteX36" fmla="*/ 558800 w 2603500"/>
                <a:gd name="connsiteY36" fmla="*/ 609600 h 4078575"/>
                <a:gd name="connsiteX37" fmla="*/ 660400 w 2603500"/>
                <a:gd name="connsiteY37" fmla="*/ 495300 h 4078575"/>
                <a:gd name="connsiteX38" fmla="*/ 711200 w 2603500"/>
                <a:gd name="connsiteY38" fmla="*/ 381000 h 4078575"/>
                <a:gd name="connsiteX39" fmla="*/ 749300 w 2603500"/>
                <a:gd name="connsiteY39" fmla="*/ 177800 h 4078575"/>
                <a:gd name="connsiteX40" fmla="*/ 762000 w 2603500"/>
                <a:gd name="connsiteY40" fmla="*/ 127000 h 4078575"/>
                <a:gd name="connsiteX41" fmla="*/ 800100 w 2603500"/>
                <a:gd name="connsiteY41" fmla="*/ 88900 h 4078575"/>
                <a:gd name="connsiteX42" fmla="*/ 863600 w 2603500"/>
                <a:gd name="connsiteY42" fmla="*/ 25400 h 4078575"/>
                <a:gd name="connsiteX43" fmla="*/ 977900 w 2603500"/>
                <a:gd name="connsiteY43" fmla="*/ 0 h 4078575"/>
                <a:gd name="connsiteX44" fmla="*/ 1562100 w 2603500"/>
                <a:gd name="connsiteY44" fmla="*/ 12700 h 4078575"/>
                <a:gd name="connsiteX45" fmla="*/ 1651000 w 2603500"/>
                <a:gd name="connsiteY45" fmla="*/ 63500 h 4078575"/>
                <a:gd name="connsiteX46" fmla="*/ 1778000 w 2603500"/>
                <a:gd name="connsiteY46" fmla="*/ 139700 h 4078575"/>
                <a:gd name="connsiteX47" fmla="*/ 1854200 w 2603500"/>
                <a:gd name="connsiteY47" fmla="*/ 203200 h 4078575"/>
                <a:gd name="connsiteX48" fmla="*/ 1943100 w 2603500"/>
                <a:gd name="connsiteY48" fmla="*/ 266700 h 4078575"/>
                <a:gd name="connsiteX49" fmla="*/ 1981200 w 2603500"/>
                <a:gd name="connsiteY49" fmla="*/ 279400 h 4078575"/>
                <a:gd name="connsiteX50" fmla="*/ 2019300 w 2603500"/>
                <a:gd name="connsiteY50" fmla="*/ 317500 h 4078575"/>
                <a:gd name="connsiteX51" fmla="*/ 2057400 w 2603500"/>
                <a:gd name="connsiteY51" fmla="*/ 342900 h 4078575"/>
                <a:gd name="connsiteX52" fmla="*/ 2133600 w 2603500"/>
                <a:gd name="connsiteY52" fmla="*/ 419100 h 4078575"/>
                <a:gd name="connsiteX53" fmla="*/ 2184400 w 2603500"/>
                <a:gd name="connsiteY53" fmla="*/ 444500 h 4078575"/>
                <a:gd name="connsiteX54" fmla="*/ 2273300 w 2603500"/>
                <a:gd name="connsiteY54" fmla="*/ 508000 h 4078575"/>
                <a:gd name="connsiteX55" fmla="*/ 2349500 w 2603500"/>
                <a:gd name="connsiteY55" fmla="*/ 571500 h 4078575"/>
                <a:gd name="connsiteX56" fmla="*/ 2400300 w 2603500"/>
                <a:gd name="connsiteY56" fmla="*/ 635000 h 4078575"/>
                <a:gd name="connsiteX57" fmla="*/ 2438400 w 2603500"/>
                <a:gd name="connsiteY57" fmla="*/ 698500 h 4078575"/>
                <a:gd name="connsiteX58" fmla="*/ 2489200 w 2603500"/>
                <a:gd name="connsiteY58" fmla="*/ 749300 h 4078575"/>
                <a:gd name="connsiteX59" fmla="*/ 2527300 w 2603500"/>
                <a:gd name="connsiteY59" fmla="*/ 825500 h 4078575"/>
                <a:gd name="connsiteX60" fmla="*/ 2552700 w 2603500"/>
                <a:gd name="connsiteY60" fmla="*/ 889000 h 4078575"/>
                <a:gd name="connsiteX61" fmla="*/ 2578100 w 2603500"/>
                <a:gd name="connsiteY61" fmla="*/ 939800 h 4078575"/>
                <a:gd name="connsiteX62" fmla="*/ 2603500 w 2603500"/>
                <a:gd name="connsiteY62" fmla="*/ 1016000 h 4078575"/>
                <a:gd name="connsiteX63" fmla="*/ 2590800 w 2603500"/>
                <a:gd name="connsiteY63" fmla="*/ 1282700 h 4078575"/>
                <a:gd name="connsiteX64" fmla="*/ 2578100 w 2603500"/>
                <a:gd name="connsiteY64" fmla="*/ 1384300 h 4078575"/>
                <a:gd name="connsiteX65" fmla="*/ 2501900 w 2603500"/>
                <a:gd name="connsiteY65" fmla="*/ 1460500 h 4078575"/>
                <a:gd name="connsiteX66" fmla="*/ 2425700 w 2603500"/>
                <a:gd name="connsiteY66" fmla="*/ 1536700 h 4078575"/>
                <a:gd name="connsiteX67" fmla="*/ 2400300 w 2603500"/>
                <a:gd name="connsiteY67" fmla="*/ 1587500 h 4078575"/>
                <a:gd name="connsiteX68" fmla="*/ 2349500 w 2603500"/>
                <a:gd name="connsiteY68" fmla="*/ 1676400 h 4078575"/>
                <a:gd name="connsiteX69" fmla="*/ 2336800 w 2603500"/>
                <a:gd name="connsiteY69" fmla="*/ 1714500 h 4078575"/>
                <a:gd name="connsiteX70" fmla="*/ 2311400 w 2603500"/>
                <a:gd name="connsiteY70" fmla="*/ 1778000 h 4078575"/>
                <a:gd name="connsiteX71" fmla="*/ 2298700 w 2603500"/>
                <a:gd name="connsiteY71" fmla="*/ 1943100 h 4078575"/>
                <a:gd name="connsiteX72" fmla="*/ 2260600 w 2603500"/>
                <a:gd name="connsiteY72" fmla="*/ 1981200 h 4078575"/>
                <a:gd name="connsiteX73" fmla="*/ 2247900 w 2603500"/>
                <a:gd name="connsiteY73" fmla="*/ 2019300 h 4078575"/>
                <a:gd name="connsiteX74" fmla="*/ 2171700 w 2603500"/>
                <a:gd name="connsiteY74" fmla="*/ 2095500 h 4078575"/>
                <a:gd name="connsiteX75" fmla="*/ 2108200 w 2603500"/>
                <a:gd name="connsiteY75" fmla="*/ 2171700 h 4078575"/>
                <a:gd name="connsiteX76" fmla="*/ 1993900 w 2603500"/>
                <a:gd name="connsiteY76" fmla="*/ 2247900 h 4078575"/>
                <a:gd name="connsiteX77" fmla="*/ 1943100 w 2603500"/>
                <a:gd name="connsiteY77" fmla="*/ 2273300 h 4078575"/>
                <a:gd name="connsiteX78" fmla="*/ 1905000 w 2603500"/>
                <a:gd name="connsiteY78" fmla="*/ 2298700 h 4078575"/>
                <a:gd name="connsiteX79" fmla="*/ 1879600 w 2603500"/>
                <a:gd name="connsiteY79" fmla="*/ 2336800 h 4078575"/>
                <a:gd name="connsiteX80" fmla="*/ 1841500 w 2603500"/>
                <a:gd name="connsiteY80" fmla="*/ 2387600 h 4078575"/>
                <a:gd name="connsiteX81" fmla="*/ 1828800 w 2603500"/>
                <a:gd name="connsiteY81" fmla="*/ 2463800 h 4078575"/>
                <a:gd name="connsiteX82" fmla="*/ 1854200 w 2603500"/>
                <a:gd name="connsiteY82" fmla="*/ 2565400 h 4078575"/>
                <a:gd name="connsiteX83" fmla="*/ 1917700 w 2603500"/>
                <a:gd name="connsiteY83" fmla="*/ 2654300 h 4078575"/>
                <a:gd name="connsiteX84" fmla="*/ 1943100 w 2603500"/>
                <a:gd name="connsiteY84" fmla="*/ 2692400 h 4078575"/>
                <a:gd name="connsiteX85" fmla="*/ 2019300 w 2603500"/>
                <a:gd name="connsiteY85" fmla="*/ 2768600 h 4078575"/>
                <a:gd name="connsiteX86" fmla="*/ 2108200 w 2603500"/>
                <a:gd name="connsiteY86" fmla="*/ 2882900 h 4078575"/>
                <a:gd name="connsiteX87" fmla="*/ 2133600 w 2603500"/>
                <a:gd name="connsiteY87" fmla="*/ 2921000 h 4078575"/>
                <a:gd name="connsiteX88" fmla="*/ 2108200 w 2603500"/>
                <a:gd name="connsiteY88" fmla="*/ 3035300 h 4078575"/>
                <a:gd name="connsiteX89" fmla="*/ 2082800 w 2603500"/>
                <a:gd name="connsiteY89" fmla="*/ 3073400 h 4078575"/>
                <a:gd name="connsiteX90" fmla="*/ 2019300 w 2603500"/>
                <a:gd name="connsiteY90" fmla="*/ 3187700 h 4078575"/>
                <a:gd name="connsiteX91" fmla="*/ 1968500 w 2603500"/>
                <a:gd name="connsiteY91" fmla="*/ 3238500 h 4078575"/>
                <a:gd name="connsiteX92" fmla="*/ 1930400 w 2603500"/>
                <a:gd name="connsiteY92" fmla="*/ 3289300 h 4078575"/>
                <a:gd name="connsiteX93" fmla="*/ 1841500 w 2603500"/>
                <a:gd name="connsiteY93" fmla="*/ 3378200 h 4078575"/>
                <a:gd name="connsiteX94" fmla="*/ 1778000 w 2603500"/>
                <a:gd name="connsiteY94" fmla="*/ 3454400 h 4078575"/>
                <a:gd name="connsiteX95" fmla="*/ 1714500 w 2603500"/>
                <a:gd name="connsiteY95" fmla="*/ 3530600 h 4078575"/>
                <a:gd name="connsiteX96" fmla="*/ 1625600 w 2603500"/>
                <a:gd name="connsiteY96" fmla="*/ 3581400 h 4078575"/>
                <a:gd name="connsiteX97" fmla="*/ 1600200 w 2603500"/>
                <a:gd name="connsiteY97" fmla="*/ 3619500 h 4078575"/>
                <a:gd name="connsiteX98" fmla="*/ 1511300 w 2603500"/>
                <a:gd name="connsiteY98" fmla="*/ 3695700 h 4078575"/>
                <a:gd name="connsiteX99" fmla="*/ 1435100 w 2603500"/>
                <a:gd name="connsiteY99" fmla="*/ 3721100 h 4078575"/>
                <a:gd name="connsiteX100" fmla="*/ 1397000 w 2603500"/>
                <a:gd name="connsiteY100" fmla="*/ 3733800 h 4078575"/>
                <a:gd name="connsiteX101" fmla="*/ 1346200 w 2603500"/>
                <a:gd name="connsiteY101" fmla="*/ 3771900 h 4078575"/>
                <a:gd name="connsiteX102" fmla="*/ 1244600 w 2603500"/>
                <a:gd name="connsiteY102" fmla="*/ 3810000 h 4078575"/>
                <a:gd name="connsiteX103" fmla="*/ 1155700 w 2603500"/>
                <a:gd name="connsiteY103" fmla="*/ 3873500 h 4078575"/>
                <a:gd name="connsiteX104" fmla="*/ 1104900 w 2603500"/>
                <a:gd name="connsiteY104" fmla="*/ 3898900 h 4078575"/>
                <a:gd name="connsiteX105" fmla="*/ 1028700 w 2603500"/>
                <a:gd name="connsiteY105" fmla="*/ 3949700 h 4078575"/>
                <a:gd name="connsiteX106" fmla="*/ 977900 w 2603500"/>
                <a:gd name="connsiteY106" fmla="*/ 3962400 h 4078575"/>
                <a:gd name="connsiteX107" fmla="*/ 889000 w 2603500"/>
                <a:gd name="connsiteY107" fmla="*/ 4000500 h 4078575"/>
                <a:gd name="connsiteX108" fmla="*/ 787400 w 2603500"/>
                <a:gd name="connsiteY108" fmla="*/ 4013200 h 4078575"/>
                <a:gd name="connsiteX109" fmla="*/ 330200 w 2603500"/>
                <a:gd name="connsiteY109" fmla="*/ 3975100 h 4078575"/>
                <a:gd name="connsiteX110" fmla="*/ 330200 w 2603500"/>
                <a:gd name="connsiteY110" fmla="*/ 4000500 h 407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2603500" h="4078575">
                  <a:moveTo>
                    <a:pt x="330200" y="4000500"/>
                  </a:moveTo>
                  <a:cubicBezTo>
                    <a:pt x="325967" y="3998383"/>
                    <a:pt x="316094" y="3972667"/>
                    <a:pt x="304800" y="3962400"/>
                  </a:cubicBezTo>
                  <a:cubicBezTo>
                    <a:pt x="251782" y="3914202"/>
                    <a:pt x="196551" y="3888382"/>
                    <a:pt x="152400" y="3835400"/>
                  </a:cubicBezTo>
                  <a:cubicBezTo>
                    <a:pt x="124271" y="3801646"/>
                    <a:pt x="124185" y="3786024"/>
                    <a:pt x="101600" y="3746500"/>
                  </a:cubicBezTo>
                  <a:cubicBezTo>
                    <a:pt x="94027" y="3733248"/>
                    <a:pt x="84667" y="3721100"/>
                    <a:pt x="76200" y="3708400"/>
                  </a:cubicBezTo>
                  <a:cubicBezTo>
                    <a:pt x="80433" y="3649133"/>
                    <a:pt x="82338" y="3589654"/>
                    <a:pt x="88900" y="3530600"/>
                  </a:cubicBezTo>
                  <a:cubicBezTo>
                    <a:pt x="91007" y="3511638"/>
                    <a:pt x="106695" y="3461980"/>
                    <a:pt x="114300" y="3441700"/>
                  </a:cubicBezTo>
                  <a:cubicBezTo>
                    <a:pt x="122305" y="3420354"/>
                    <a:pt x="133149" y="3400036"/>
                    <a:pt x="139700" y="3378200"/>
                  </a:cubicBezTo>
                  <a:cubicBezTo>
                    <a:pt x="145903" y="3357525"/>
                    <a:pt x="147546" y="3335733"/>
                    <a:pt x="152400" y="3314700"/>
                  </a:cubicBezTo>
                  <a:cubicBezTo>
                    <a:pt x="160250" y="3280685"/>
                    <a:pt x="170954" y="3247331"/>
                    <a:pt x="177800" y="3213100"/>
                  </a:cubicBezTo>
                  <a:cubicBezTo>
                    <a:pt x="182033" y="3191933"/>
                    <a:pt x="186639" y="3170838"/>
                    <a:pt x="190500" y="3149600"/>
                  </a:cubicBezTo>
                  <a:cubicBezTo>
                    <a:pt x="195106" y="3124265"/>
                    <a:pt x="196955" y="3098382"/>
                    <a:pt x="203200" y="3073400"/>
                  </a:cubicBezTo>
                  <a:cubicBezTo>
                    <a:pt x="209694" y="3047425"/>
                    <a:pt x="228600" y="2997200"/>
                    <a:pt x="228600" y="2997200"/>
                  </a:cubicBezTo>
                  <a:cubicBezTo>
                    <a:pt x="228194" y="2991927"/>
                    <a:pt x="230124" y="2842463"/>
                    <a:pt x="203200" y="2794000"/>
                  </a:cubicBezTo>
                  <a:cubicBezTo>
                    <a:pt x="188375" y="2767315"/>
                    <a:pt x="169333" y="2743200"/>
                    <a:pt x="152400" y="2717800"/>
                  </a:cubicBezTo>
                  <a:lnTo>
                    <a:pt x="127000" y="2679700"/>
                  </a:lnTo>
                  <a:cubicBezTo>
                    <a:pt x="118533" y="2667000"/>
                    <a:pt x="112393" y="2652393"/>
                    <a:pt x="101600" y="2641600"/>
                  </a:cubicBezTo>
                  <a:cubicBezTo>
                    <a:pt x="68726" y="2608726"/>
                    <a:pt x="27891" y="2572872"/>
                    <a:pt x="12700" y="2527300"/>
                  </a:cubicBezTo>
                  <a:lnTo>
                    <a:pt x="0" y="2489200"/>
                  </a:lnTo>
                  <a:cubicBezTo>
                    <a:pt x="759" y="2478569"/>
                    <a:pt x="2162" y="2314822"/>
                    <a:pt x="25400" y="2260600"/>
                  </a:cubicBezTo>
                  <a:cubicBezTo>
                    <a:pt x="31413" y="2246571"/>
                    <a:pt x="44601" y="2236448"/>
                    <a:pt x="50800" y="2222500"/>
                  </a:cubicBezTo>
                  <a:cubicBezTo>
                    <a:pt x="61674" y="2198034"/>
                    <a:pt x="61348" y="2168577"/>
                    <a:pt x="76200" y="2146300"/>
                  </a:cubicBezTo>
                  <a:cubicBezTo>
                    <a:pt x="116452" y="2085923"/>
                    <a:pt x="96773" y="2122680"/>
                    <a:pt x="127000" y="2032000"/>
                  </a:cubicBezTo>
                  <a:lnTo>
                    <a:pt x="139700" y="1993900"/>
                  </a:lnTo>
                  <a:cubicBezTo>
                    <a:pt x="143933" y="1981200"/>
                    <a:pt x="149775" y="1968927"/>
                    <a:pt x="152400" y="1955800"/>
                  </a:cubicBezTo>
                  <a:lnTo>
                    <a:pt x="165100" y="1892300"/>
                  </a:lnTo>
                  <a:cubicBezTo>
                    <a:pt x="182873" y="1554620"/>
                    <a:pt x="160948" y="1750033"/>
                    <a:pt x="190500" y="1587500"/>
                  </a:cubicBezTo>
                  <a:cubicBezTo>
                    <a:pt x="195106" y="1562165"/>
                    <a:pt x="196955" y="1536282"/>
                    <a:pt x="203200" y="1511300"/>
                  </a:cubicBezTo>
                  <a:cubicBezTo>
                    <a:pt x="209694" y="1485325"/>
                    <a:pt x="213748" y="1457377"/>
                    <a:pt x="228600" y="1435100"/>
                  </a:cubicBezTo>
                  <a:cubicBezTo>
                    <a:pt x="291141" y="1341288"/>
                    <a:pt x="261084" y="1383322"/>
                    <a:pt x="317500" y="1308100"/>
                  </a:cubicBezTo>
                  <a:cubicBezTo>
                    <a:pt x="327864" y="1277008"/>
                    <a:pt x="335983" y="1246663"/>
                    <a:pt x="355600" y="1219200"/>
                  </a:cubicBezTo>
                  <a:cubicBezTo>
                    <a:pt x="390786" y="1169940"/>
                    <a:pt x="395386" y="1196356"/>
                    <a:pt x="419100" y="1143000"/>
                  </a:cubicBezTo>
                  <a:cubicBezTo>
                    <a:pt x="479553" y="1006980"/>
                    <a:pt x="412417" y="1114925"/>
                    <a:pt x="469900" y="1028700"/>
                  </a:cubicBezTo>
                  <a:cubicBezTo>
                    <a:pt x="476404" y="937646"/>
                    <a:pt x="477684" y="814848"/>
                    <a:pt x="508000" y="723900"/>
                  </a:cubicBezTo>
                  <a:cubicBezTo>
                    <a:pt x="512233" y="711200"/>
                    <a:pt x="514713" y="697774"/>
                    <a:pt x="520700" y="685800"/>
                  </a:cubicBezTo>
                  <a:cubicBezTo>
                    <a:pt x="527526" y="672148"/>
                    <a:pt x="539274" y="661352"/>
                    <a:pt x="546100" y="647700"/>
                  </a:cubicBezTo>
                  <a:cubicBezTo>
                    <a:pt x="552087" y="635726"/>
                    <a:pt x="550581" y="620167"/>
                    <a:pt x="558800" y="609600"/>
                  </a:cubicBezTo>
                  <a:cubicBezTo>
                    <a:pt x="588604" y="571280"/>
                    <a:pt x="639375" y="542606"/>
                    <a:pt x="660400" y="495300"/>
                  </a:cubicBezTo>
                  <a:cubicBezTo>
                    <a:pt x="720853" y="359280"/>
                    <a:pt x="653717" y="467225"/>
                    <a:pt x="711200" y="381000"/>
                  </a:cubicBezTo>
                  <a:cubicBezTo>
                    <a:pt x="736854" y="124460"/>
                    <a:pt x="703971" y="359117"/>
                    <a:pt x="749300" y="177800"/>
                  </a:cubicBezTo>
                  <a:cubicBezTo>
                    <a:pt x="753533" y="160867"/>
                    <a:pt x="753340" y="142155"/>
                    <a:pt x="762000" y="127000"/>
                  </a:cubicBezTo>
                  <a:cubicBezTo>
                    <a:pt x="770911" y="111406"/>
                    <a:pt x="788602" y="102698"/>
                    <a:pt x="800100" y="88900"/>
                  </a:cubicBezTo>
                  <a:cubicBezTo>
                    <a:pt x="831458" y="51270"/>
                    <a:pt x="815309" y="46096"/>
                    <a:pt x="863600" y="25400"/>
                  </a:cubicBezTo>
                  <a:cubicBezTo>
                    <a:pt x="879293" y="18674"/>
                    <a:pt x="966599" y="2260"/>
                    <a:pt x="977900" y="0"/>
                  </a:cubicBezTo>
                  <a:cubicBezTo>
                    <a:pt x="1172633" y="4233"/>
                    <a:pt x="1367670" y="1034"/>
                    <a:pt x="1562100" y="12700"/>
                  </a:cubicBezTo>
                  <a:cubicBezTo>
                    <a:pt x="1583540" y="13986"/>
                    <a:pt x="1631825" y="52543"/>
                    <a:pt x="1651000" y="63500"/>
                  </a:cubicBezTo>
                  <a:cubicBezTo>
                    <a:pt x="1697768" y="90224"/>
                    <a:pt x="1736576" y="98276"/>
                    <a:pt x="1778000" y="139700"/>
                  </a:cubicBezTo>
                  <a:cubicBezTo>
                    <a:pt x="1837296" y="198996"/>
                    <a:pt x="1792315" y="158997"/>
                    <a:pt x="1854200" y="203200"/>
                  </a:cubicBezTo>
                  <a:cubicBezTo>
                    <a:pt x="1867623" y="212788"/>
                    <a:pt x="1923147" y="256723"/>
                    <a:pt x="1943100" y="266700"/>
                  </a:cubicBezTo>
                  <a:cubicBezTo>
                    <a:pt x="1955074" y="272687"/>
                    <a:pt x="1968500" y="275167"/>
                    <a:pt x="1981200" y="279400"/>
                  </a:cubicBezTo>
                  <a:cubicBezTo>
                    <a:pt x="1993900" y="292100"/>
                    <a:pt x="2005502" y="306002"/>
                    <a:pt x="2019300" y="317500"/>
                  </a:cubicBezTo>
                  <a:cubicBezTo>
                    <a:pt x="2031026" y="327271"/>
                    <a:pt x="2046607" y="332107"/>
                    <a:pt x="2057400" y="342900"/>
                  </a:cubicBezTo>
                  <a:cubicBezTo>
                    <a:pt x="2128917" y="414417"/>
                    <a:pt x="2022919" y="349924"/>
                    <a:pt x="2133600" y="419100"/>
                  </a:cubicBezTo>
                  <a:cubicBezTo>
                    <a:pt x="2149654" y="429134"/>
                    <a:pt x="2167962" y="435107"/>
                    <a:pt x="2184400" y="444500"/>
                  </a:cubicBezTo>
                  <a:cubicBezTo>
                    <a:pt x="2214330" y="461603"/>
                    <a:pt x="2246042" y="488530"/>
                    <a:pt x="2273300" y="508000"/>
                  </a:cubicBezTo>
                  <a:cubicBezTo>
                    <a:pt x="2335185" y="552203"/>
                    <a:pt x="2290204" y="512204"/>
                    <a:pt x="2349500" y="571500"/>
                  </a:cubicBezTo>
                  <a:cubicBezTo>
                    <a:pt x="2378805" y="659414"/>
                    <a:pt x="2337633" y="561888"/>
                    <a:pt x="2400300" y="635000"/>
                  </a:cubicBezTo>
                  <a:cubicBezTo>
                    <a:pt x="2416364" y="653742"/>
                    <a:pt x="2423245" y="679015"/>
                    <a:pt x="2438400" y="698500"/>
                  </a:cubicBezTo>
                  <a:cubicBezTo>
                    <a:pt x="2453102" y="717403"/>
                    <a:pt x="2472267" y="732367"/>
                    <a:pt x="2489200" y="749300"/>
                  </a:cubicBezTo>
                  <a:cubicBezTo>
                    <a:pt x="2521122" y="845065"/>
                    <a:pt x="2478061" y="727023"/>
                    <a:pt x="2527300" y="825500"/>
                  </a:cubicBezTo>
                  <a:cubicBezTo>
                    <a:pt x="2537495" y="845890"/>
                    <a:pt x="2543441" y="868168"/>
                    <a:pt x="2552700" y="889000"/>
                  </a:cubicBezTo>
                  <a:cubicBezTo>
                    <a:pt x="2560389" y="906300"/>
                    <a:pt x="2571069" y="922222"/>
                    <a:pt x="2578100" y="939800"/>
                  </a:cubicBezTo>
                  <a:cubicBezTo>
                    <a:pt x="2588044" y="964659"/>
                    <a:pt x="2603500" y="1016000"/>
                    <a:pt x="2603500" y="1016000"/>
                  </a:cubicBezTo>
                  <a:cubicBezTo>
                    <a:pt x="2599267" y="1104900"/>
                    <a:pt x="2596923" y="1193910"/>
                    <a:pt x="2590800" y="1282700"/>
                  </a:cubicBezTo>
                  <a:cubicBezTo>
                    <a:pt x="2588452" y="1316749"/>
                    <a:pt x="2587080" y="1351372"/>
                    <a:pt x="2578100" y="1384300"/>
                  </a:cubicBezTo>
                  <a:cubicBezTo>
                    <a:pt x="2566876" y="1425454"/>
                    <a:pt x="2528970" y="1433430"/>
                    <a:pt x="2501900" y="1460500"/>
                  </a:cubicBezTo>
                  <a:cubicBezTo>
                    <a:pt x="2407384" y="1555016"/>
                    <a:pt x="2515490" y="1476840"/>
                    <a:pt x="2425700" y="1536700"/>
                  </a:cubicBezTo>
                  <a:cubicBezTo>
                    <a:pt x="2417233" y="1553633"/>
                    <a:pt x="2409693" y="1571062"/>
                    <a:pt x="2400300" y="1587500"/>
                  </a:cubicBezTo>
                  <a:cubicBezTo>
                    <a:pt x="2363859" y="1651273"/>
                    <a:pt x="2382396" y="1599643"/>
                    <a:pt x="2349500" y="1676400"/>
                  </a:cubicBezTo>
                  <a:cubicBezTo>
                    <a:pt x="2344227" y="1688705"/>
                    <a:pt x="2341500" y="1701965"/>
                    <a:pt x="2336800" y="1714500"/>
                  </a:cubicBezTo>
                  <a:cubicBezTo>
                    <a:pt x="2328795" y="1735846"/>
                    <a:pt x="2319867" y="1756833"/>
                    <a:pt x="2311400" y="1778000"/>
                  </a:cubicBezTo>
                  <a:cubicBezTo>
                    <a:pt x="2307167" y="1833033"/>
                    <a:pt x="2312087" y="1889552"/>
                    <a:pt x="2298700" y="1943100"/>
                  </a:cubicBezTo>
                  <a:cubicBezTo>
                    <a:pt x="2294344" y="1960524"/>
                    <a:pt x="2270563" y="1966256"/>
                    <a:pt x="2260600" y="1981200"/>
                  </a:cubicBezTo>
                  <a:cubicBezTo>
                    <a:pt x="2253174" y="1992339"/>
                    <a:pt x="2256119" y="2008733"/>
                    <a:pt x="2247900" y="2019300"/>
                  </a:cubicBezTo>
                  <a:cubicBezTo>
                    <a:pt x="2225847" y="2047654"/>
                    <a:pt x="2191625" y="2065612"/>
                    <a:pt x="2171700" y="2095500"/>
                  </a:cubicBezTo>
                  <a:cubicBezTo>
                    <a:pt x="2145571" y="2134694"/>
                    <a:pt x="2146228" y="2139105"/>
                    <a:pt x="2108200" y="2171700"/>
                  </a:cubicBezTo>
                  <a:cubicBezTo>
                    <a:pt x="2073033" y="2201843"/>
                    <a:pt x="2034289" y="2225461"/>
                    <a:pt x="1993900" y="2247900"/>
                  </a:cubicBezTo>
                  <a:cubicBezTo>
                    <a:pt x="1977350" y="2257094"/>
                    <a:pt x="1959538" y="2263907"/>
                    <a:pt x="1943100" y="2273300"/>
                  </a:cubicBezTo>
                  <a:cubicBezTo>
                    <a:pt x="1929848" y="2280873"/>
                    <a:pt x="1917700" y="2290233"/>
                    <a:pt x="1905000" y="2298700"/>
                  </a:cubicBezTo>
                  <a:cubicBezTo>
                    <a:pt x="1896533" y="2311400"/>
                    <a:pt x="1888472" y="2324380"/>
                    <a:pt x="1879600" y="2336800"/>
                  </a:cubicBezTo>
                  <a:cubicBezTo>
                    <a:pt x="1867297" y="2354024"/>
                    <a:pt x="1849361" y="2367947"/>
                    <a:pt x="1841500" y="2387600"/>
                  </a:cubicBezTo>
                  <a:cubicBezTo>
                    <a:pt x="1831937" y="2411509"/>
                    <a:pt x="1833033" y="2438400"/>
                    <a:pt x="1828800" y="2463800"/>
                  </a:cubicBezTo>
                  <a:cubicBezTo>
                    <a:pt x="1837267" y="2497667"/>
                    <a:pt x="1843161" y="2532282"/>
                    <a:pt x="1854200" y="2565400"/>
                  </a:cubicBezTo>
                  <a:cubicBezTo>
                    <a:pt x="1875089" y="2628067"/>
                    <a:pt x="1878113" y="2606795"/>
                    <a:pt x="1917700" y="2654300"/>
                  </a:cubicBezTo>
                  <a:cubicBezTo>
                    <a:pt x="1927471" y="2666026"/>
                    <a:pt x="1932959" y="2680992"/>
                    <a:pt x="1943100" y="2692400"/>
                  </a:cubicBezTo>
                  <a:cubicBezTo>
                    <a:pt x="1966965" y="2719248"/>
                    <a:pt x="1993900" y="2743200"/>
                    <a:pt x="2019300" y="2768600"/>
                  </a:cubicBezTo>
                  <a:cubicBezTo>
                    <a:pt x="2078986" y="2828286"/>
                    <a:pt x="2047437" y="2791756"/>
                    <a:pt x="2108200" y="2882900"/>
                  </a:cubicBezTo>
                  <a:lnTo>
                    <a:pt x="2133600" y="2921000"/>
                  </a:lnTo>
                  <a:cubicBezTo>
                    <a:pt x="2128722" y="2950266"/>
                    <a:pt x="2123832" y="3004036"/>
                    <a:pt x="2108200" y="3035300"/>
                  </a:cubicBezTo>
                  <a:cubicBezTo>
                    <a:pt x="2101374" y="3048952"/>
                    <a:pt x="2089626" y="3059748"/>
                    <a:pt x="2082800" y="3073400"/>
                  </a:cubicBezTo>
                  <a:cubicBezTo>
                    <a:pt x="2050860" y="3137280"/>
                    <a:pt x="2099387" y="3107613"/>
                    <a:pt x="2019300" y="3187700"/>
                  </a:cubicBezTo>
                  <a:cubicBezTo>
                    <a:pt x="2002367" y="3204633"/>
                    <a:pt x="1984269" y="3220478"/>
                    <a:pt x="1968500" y="3238500"/>
                  </a:cubicBezTo>
                  <a:cubicBezTo>
                    <a:pt x="1954562" y="3254430"/>
                    <a:pt x="1944638" y="3273638"/>
                    <a:pt x="1930400" y="3289300"/>
                  </a:cubicBezTo>
                  <a:cubicBezTo>
                    <a:pt x="1902210" y="3320309"/>
                    <a:pt x="1864746" y="3343331"/>
                    <a:pt x="1841500" y="3378200"/>
                  </a:cubicBezTo>
                  <a:cubicBezTo>
                    <a:pt x="1778437" y="3472795"/>
                    <a:pt x="1859488" y="3356614"/>
                    <a:pt x="1778000" y="3454400"/>
                  </a:cubicBezTo>
                  <a:cubicBezTo>
                    <a:pt x="1732591" y="3508891"/>
                    <a:pt x="1775214" y="3480005"/>
                    <a:pt x="1714500" y="3530600"/>
                  </a:cubicBezTo>
                  <a:cubicBezTo>
                    <a:pt x="1687574" y="3553039"/>
                    <a:pt x="1656654" y="3565873"/>
                    <a:pt x="1625600" y="3581400"/>
                  </a:cubicBezTo>
                  <a:cubicBezTo>
                    <a:pt x="1617133" y="3594100"/>
                    <a:pt x="1609971" y="3607774"/>
                    <a:pt x="1600200" y="3619500"/>
                  </a:cubicBezTo>
                  <a:cubicBezTo>
                    <a:pt x="1582044" y="3641287"/>
                    <a:pt x="1535325" y="3683687"/>
                    <a:pt x="1511300" y="3695700"/>
                  </a:cubicBezTo>
                  <a:cubicBezTo>
                    <a:pt x="1487353" y="3707674"/>
                    <a:pt x="1460500" y="3712633"/>
                    <a:pt x="1435100" y="3721100"/>
                  </a:cubicBezTo>
                  <a:lnTo>
                    <a:pt x="1397000" y="3733800"/>
                  </a:lnTo>
                  <a:cubicBezTo>
                    <a:pt x="1380067" y="3746500"/>
                    <a:pt x="1364703" y="3761621"/>
                    <a:pt x="1346200" y="3771900"/>
                  </a:cubicBezTo>
                  <a:cubicBezTo>
                    <a:pt x="1177737" y="3865490"/>
                    <a:pt x="1358665" y="3752968"/>
                    <a:pt x="1244600" y="3810000"/>
                  </a:cubicBezTo>
                  <a:cubicBezTo>
                    <a:pt x="1217733" y="3823434"/>
                    <a:pt x="1178711" y="3859118"/>
                    <a:pt x="1155700" y="3873500"/>
                  </a:cubicBezTo>
                  <a:cubicBezTo>
                    <a:pt x="1139646" y="3883534"/>
                    <a:pt x="1121134" y="3889160"/>
                    <a:pt x="1104900" y="3898900"/>
                  </a:cubicBezTo>
                  <a:cubicBezTo>
                    <a:pt x="1078723" y="3914606"/>
                    <a:pt x="1058316" y="3942296"/>
                    <a:pt x="1028700" y="3949700"/>
                  </a:cubicBezTo>
                  <a:cubicBezTo>
                    <a:pt x="1011767" y="3953933"/>
                    <a:pt x="994243" y="3956271"/>
                    <a:pt x="977900" y="3962400"/>
                  </a:cubicBezTo>
                  <a:cubicBezTo>
                    <a:pt x="936690" y="3977854"/>
                    <a:pt x="929813" y="3993079"/>
                    <a:pt x="889000" y="4000500"/>
                  </a:cubicBezTo>
                  <a:cubicBezTo>
                    <a:pt x="855420" y="4006605"/>
                    <a:pt x="821267" y="4008967"/>
                    <a:pt x="787400" y="4013200"/>
                  </a:cubicBezTo>
                  <a:cubicBezTo>
                    <a:pt x="187608" y="3995024"/>
                    <a:pt x="502658" y="4078575"/>
                    <a:pt x="330200" y="3975100"/>
                  </a:cubicBezTo>
                  <a:cubicBezTo>
                    <a:pt x="322083" y="3970230"/>
                    <a:pt x="334433" y="4002617"/>
                    <a:pt x="330200" y="4000500"/>
                  </a:cubicBezTo>
                  <a:close/>
                </a:path>
              </a:pathLst>
            </a:custGeom>
            <a:solidFill>
              <a:srgbClr val="DCE6F2">
                <a:alpha val="45882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직사각형 4"/>
          <p:cNvSpPr/>
          <p:nvPr/>
        </p:nvSpPr>
        <p:spPr>
          <a:xfrm>
            <a:off x="1159292" y="4571015"/>
            <a:ext cx="3246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b="1" dirty="0"/>
              <a:t>구로지역</a:t>
            </a:r>
            <a:r>
              <a:rPr lang="en-US" altLang="ko-KR" b="1" dirty="0"/>
              <a:t> </a:t>
            </a:r>
            <a:r>
              <a:rPr lang="ko-KR" altLang="en-US" b="1" dirty="0"/>
              <a:t>지역사회 경제조직 실태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107035" y="4571015"/>
            <a:ext cx="36968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b="1" dirty="0"/>
              <a:t>동북</a:t>
            </a:r>
            <a:r>
              <a:rPr lang="en-US" altLang="ko-KR" b="1" dirty="0"/>
              <a:t>4</a:t>
            </a:r>
            <a:r>
              <a:rPr lang="ko-KR" altLang="en-US" b="1" dirty="0"/>
              <a:t>구 </a:t>
            </a:r>
            <a:r>
              <a:rPr lang="ko-KR" altLang="en-US" b="1" dirty="0" err="1"/>
              <a:t>사회적경제</a:t>
            </a:r>
            <a:r>
              <a:rPr lang="ko-KR" altLang="en-US" b="1" dirty="0"/>
              <a:t> 공급 생태계 현황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0095792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국내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생태계의 현실과 과제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467544" y="2092221"/>
          <a:ext cx="8208912" cy="41450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04456"/>
                <a:gridCol w="4104456"/>
              </a:tblGrid>
              <a:tr h="41656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/>
                        <a:t>시사점</a:t>
                      </a:r>
                      <a:endParaRPr lang="ko-KR" altLang="en-US" sz="2400" b="1" dirty="0"/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/>
                        <a:t>활성화 과제</a:t>
                      </a:r>
                      <a:endParaRPr lang="ko-KR" altLang="en-US" sz="2400" b="1" dirty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  <a:tr h="3687891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467544" y="1196752"/>
            <a:ext cx="84256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/>
              <a:t>Step 1. </a:t>
            </a:r>
            <a:r>
              <a:rPr lang="ko-KR" altLang="en-US" dirty="0" smtClean="0"/>
              <a:t>팀원과</a:t>
            </a:r>
            <a:r>
              <a:rPr lang="en-US" altLang="ko-KR" dirty="0" smtClean="0"/>
              <a:t> </a:t>
            </a:r>
            <a:r>
              <a:rPr lang="ko-KR" altLang="en-US" dirty="0" smtClean="0"/>
              <a:t>토론하여 구로지역의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실태를 작성합니다</a:t>
            </a:r>
            <a:r>
              <a:rPr lang="en-US" altLang="ko-KR" dirty="0" smtClean="0"/>
              <a:t>.</a:t>
            </a:r>
          </a:p>
          <a:p>
            <a:r>
              <a:rPr lang="en-US" altLang="ko-KR" b="1" dirty="0" smtClean="0"/>
              <a:t>Step 2. </a:t>
            </a:r>
            <a:r>
              <a:rPr lang="ko-KR" altLang="en-US" dirty="0" smtClean="0"/>
              <a:t>구로지역의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공급생태계 활성화를 위한 과제를 작성합니다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67815580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국내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생태계의 현실과 과제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467544" y="2092221"/>
          <a:ext cx="8208912" cy="41450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04456"/>
                <a:gridCol w="4104456"/>
              </a:tblGrid>
              <a:tr h="41656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/>
                        <a:t>시사점</a:t>
                      </a:r>
                      <a:endParaRPr lang="ko-KR" altLang="en-US" sz="2400" b="1" dirty="0"/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dirty="0" smtClean="0"/>
                        <a:t>활성화 과제</a:t>
                      </a:r>
                      <a:endParaRPr lang="ko-KR" altLang="en-US" sz="2400" b="1" dirty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  <a:tr h="3687891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R w="12700" cmpd="sng">
                      <a:noFill/>
                    </a:lnR>
                  </a:tcPr>
                </a:tc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467544" y="1196752"/>
            <a:ext cx="84256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/>
              <a:t>Step 1. </a:t>
            </a:r>
            <a:r>
              <a:rPr lang="ko-KR" altLang="en-US" dirty="0" smtClean="0"/>
              <a:t>팀원과</a:t>
            </a:r>
            <a:r>
              <a:rPr lang="en-US" altLang="ko-KR" dirty="0" smtClean="0"/>
              <a:t> </a:t>
            </a:r>
            <a:r>
              <a:rPr lang="ko-KR" altLang="en-US" dirty="0" smtClean="0"/>
              <a:t>토론하여 동북</a:t>
            </a:r>
            <a:r>
              <a:rPr lang="en-US" altLang="ko-KR" dirty="0" smtClean="0"/>
              <a:t>4</a:t>
            </a:r>
            <a:r>
              <a:rPr lang="ko-KR" altLang="en-US" dirty="0" smtClean="0"/>
              <a:t>구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공급생태계의 시사점을 작성합니다</a:t>
            </a:r>
            <a:r>
              <a:rPr lang="en-US" altLang="ko-KR" dirty="0" smtClean="0"/>
              <a:t>.</a:t>
            </a:r>
          </a:p>
          <a:p>
            <a:r>
              <a:rPr lang="en-US" altLang="ko-KR" b="1" dirty="0" smtClean="0"/>
              <a:t>Step 2. </a:t>
            </a:r>
            <a:r>
              <a:rPr lang="ko-KR" altLang="en-US" dirty="0" smtClean="0"/>
              <a:t>동북</a:t>
            </a:r>
            <a:r>
              <a:rPr lang="en-US" altLang="ko-KR" dirty="0" smtClean="0"/>
              <a:t>4</a:t>
            </a:r>
            <a:r>
              <a:rPr lang="ko-KR" altLang="en-US" dirty="0" smtClean="0"/>
              <a:t>구의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공급생태계 활성화를 위한 과제를 작성합니다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7277819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atinLnBrk="0"/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 진단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및 활성화 방안 도출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"/>
          </p:nvPr>
        </p:nvSpPr>
        <p:spPr>
          <a:xfrm>
            <a:off x="3371196" y="1088122"/>
            <a:ext cx="2401619" cy="646331"/>
          </a:xfrm>
        </p:spPr>
        <p:txBody>
          <a:bodyPr/>
          <a:lstStyle/>
          <a:p>
            <a:r>
              <a:rPr lang="en-US" altLang="ko-KR" dirty="0" smtClean="0"/>
              <a:t>Chapter 3.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86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4359815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 descr="66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8188" y="4005064"/>
            <a:ext cx="2474987" cy="247498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자치구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공급 생태계 분석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39552" y="1196752"/>
            <a:ext cx="7039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/>
              <a:t>Step 1</a:t>
            </a:r>
            <a:r>
              <a:rPr lang="en-US" altLang="ko-KR" sz="2000" dirty="0" smtClean="0"/>
              <a:t>. [</a:t>
            </a:r>
            <a:r>
              <a:rPr lang="ko-KR" altLang="en-US" sz="2000" dirty="0" smtClean="0"/>
              <a:t>부천지역 </a:t>
            </a:r>
            <a:r>
              <a:rPr lang="ko-KR" altLang="en-US" sz="2000" dirty="0" err="1" smtClean="0"/>
              <a:t>사회적경제</a:t>
            </a:r>
            <a:r>
              <a:rPr lang="ko-KR" altLang="en-US" sz="2000" dirty="0" smtClean="0"/>
              <a:t> 생태계 실태 및 과제도출</a:t>
            </a:r>
            <a:r>
              <a:rPr lang="en-US" altLang="ko-KR" sz="2000" dirty="0" smtClean="0"/>
              <a:t>]</a:t>
            </a:r>
            <a:r>
              <a:rPr lang="ko-KR" altLang="en-US" sz="2000" dirty="0" smtClean="0"/>
              <a:t> 내용 확인</a:t>
            </a:r>
            <a:endParaRPr lang="en-US" altLang="ko-KR" sz="2000" dirty="0" smtClean="0"/>
          </a:p>
        </p:txBody>
      </p:sp>
      <p:sp>
        <p:nvSpPr>
          <p:cNvPr id="11" name="직사각형 10"/>
          <p:cNvSpPr/>
          <p:nvPr/>
        </p:nvSpPr>
        <p:spPr>
          <a:xfrm>
            <a:off x="755576" y="1772816"/>
            <a:ext cx="4248224" cy="4536504"/>
          </a:xfrm>
          <a:prstGeom prst="rect">
            <a:avLst/>
          </a:prstGeom>
          <a:solidFill>
            <a:schemeClr val="bg1"/>
          </a:solidFill>
          <a:ln>
            <a:solidFill>
              <a:srgbClr val="5B4A4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916832"/>
            <a:ext cx="4104208" cy="420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오른쪽 화살표 17"/>
          <p:cNvSpPr/>
          <p:nvPr/>
        </p:nvSpPr>
        <p:spPr>
          <a:xfrm>
            <a:off x="5220072" y="1916832"/>
            <a:ext cx="432048" cy="1728192"/>
          </a:xfrm>
          <a:prstGeom prst="rightArrow">
            <a:avLst>
              <a:gd name="adj1" fmla="val 50000"/>
              <a:gd name="adj2" fmla="val 7645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724128" y="2276872"/>
            <a:ext cx="2953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lang="ko-KR" altLang="en-US" dirty="0" smtClean="0"/>
              <a:t>부천지역의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 실태를 조사내용과</a:t>
            </a:r>
            <a:r>
              <a:rPr lang="en-US" altLang="ko-KR" dirty="0" smtClean="0"/>
              <a:t> </a:t>
            </a:r>
            <a:r>
              <a:rPr lang="ko-KR" altLang="en-US" dirty="0" smtClean="0"/>
              <a:t>그에 따른 과제를 도출한 내용을 확인합니다</a:t>
            </a:r>
            <a:r>
              <a:rPr lang="en-US" altLang="ko-KR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36994481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755576" y="1772816"/>
            <a:ext cx="5184576" cy="4536504"/>
          </a:xfrm>
          <a:prstGeom prst="rect">
            <a:avLst/>
          </a:prstGeom>
          <a:solidFill>
            <a:schemeClr val="bg1"/>
          </a:solidFill>
          <a:ln>
            <a:solidFill>
              <a:srgbClr val="5B4A4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자치구 사회적 경제 공급 생태계 분석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611560" y="1340768"/>
            <a:ext cx="74895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/>
              <a:t>Step 2. </a:t>
            </a:r>
            <a:r>
              <a:rPr lang="ko-KR" altLang="en-US" dirty="0" smtClean="0"/>
              <a:t>자신이 속한 지역의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 실태 작성</a:t>
            </a:r>
            <a:endParaRPr lang="ko-KR" altLang="en-US" dirty="0"/>
          </a:p>
        </p:txBody>
      </p:sp>
      <p:sp>
        <p:nvSpPr>
          <p:cNvPr id="10" name="오른쪽 화살표 9"/>
          <p:cNvSpPr/>
          <p:nvPr/>
        </p:nvSpPr>
        <p:spPr>
          <a:xfrm>
            <a:off x="6084168" y="1881992"/>
            <a:ext cx="432048" cy="1728192"/>
          </a:xfrm>
          <a:prstGeom prst="rightArrow">
            <a:avLst>
              <a:gd name="adj1" fmla="val 50000"/>
              <a:gd name="adj2" fmla="val 7645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516216" y="2060848"/>
            <a:ext cx="2304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lang="ko-KR" altLang="en-US" dirty="0" smtClean="0"/>
              <a:t>자신이 속한 지역의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 실태를 작성합니다</a:t>
            </a:r>
            <a:r>
              <a:rPr lang="en-US" altLang="ko-KR" dirty="0" smtClean="0"/>
              <a:t>.</a:t>
            </a:r>
          </a:p>
        </p:txBody>
      </p:sp>
      <p:pic>
        <p:nvPicPr>
          <p:cNvPr id="12" name="그림 11" descr="66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8188" y="4005064"/>
            <a:ext cx="2474987" cy="2474987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5065" y="1985790"/>
            <a:ext cx="3845597" cy="4107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8011210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자치구 </a:t>
            </a:r>
            <a:r>
              <a:rPr lang="ko-KR" altLang="en-US" dirty="0"/>
              <a:t>사회적 경제 공급 생태계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755576" y="1772816"/>
            <a:ext cx="5184576" cy="4536504"/>
          </a:xfrm>
          <a:prstGeom prst="rect">
            <a:avLst/>
          </a:prstGeom>
          <a:solidFill>
            <a:schemeClr val="bg1"/>
          </a:solidFill>
          <a:ln>
            <a:solidFill>
              <a:srgbClr val="5B4A4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슬라이드 번호 개체 틀 2"/>
          <p:cNvSpPr txBox="1">
            <a:spLocks/>
          </p:cNvSpPr>
          <p:nvPr/>
        </p:nvSpPr>
        <p:spPr>
          <a:xfrm>
            <a:off x="4247964" y="6520259"/>
            <a:ext cx="6480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ct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F2B13C-EE0B-44DC-85D1-2864BFF8F9B8}" type="slidenum">
              <a:rPr lang="ko-KR" altLang="en-US" smtClean="0"/>
              <a:pPr/>
              <a:t>89</a:t>
            </a:fld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611560" y="1340768"/>
            <a:ext cx="74895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/>
              <a:t>Step 3. </a:t>
            </a:r>
            <a:r>
              <a:rPr lang="ko-KR" altLang="en-US" dirty="0" smtClean="0"/>
              <a:t>자신이 속한 지역의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 우선순위 과제 도출</a:t>
            </a:r>
            <a:endParaRPr lang="ko-KR" altLang="en-US" dirty="0"/>
          </a:p>
        </p:txBody>
      </p:sp>
      <p:sp>
        <p:nvSpPr>
          <p:cNvPr id="10" name="오른쪽 화살표 9"/>
          <p:cNvSpPr/>
          <p:nvPr/>
        </p:nvSpPr>
        <p:spPr>
          <a:xfrm>
            <a:off x="6084168" y="1881992"/>
            <a:ext cx="432048" cy="1728192"/>
          </a:xfrm>
          <a:prstGeom prst="rightArrow">
            <a:avLst>
              <a:gd name="adj1" fmla="val 50000"/>
              <a:gd name="adj2" fmla="val 7645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418188" y="2422922"/>
            <a:ext cx="23049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lang="ko-KR" altLang="en-US" dirty="0" smtClean="0"/>
              <a:t>우선순위 과제를 도출합니다</a:t>
            </a:r>
            <a:r>
              <a:rPr lang="en-US" altLang="ko-KR" dirty="0" smtClean="0"/>
              <a:t>.</a:t>
            </a:r>
          </a:p>
        </p:txBody>
      </p:sp>
      <p:pic>
        <p:nvPicPr>
          <p:cNvPr id="12" name="그림 11" descr="66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8188" y="4005064"/>
            <a:ext cx="2474987" cy="247498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0323" y="1881992"/>
            <a:ext cx="4755082" cy="433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직사각형 15"/>
          <p:cNvSpPr/>
          <p:nvPr/>
        </p:nvSpPr>
        <p:spPr>
          <a:xfrm>
            <a:off x="954557" y="3476298"/>
            <a:ext cx="4755082" cy="1512168"/>
          </a:xfrm>
          <a:prstGeom prst="rect">
            <a:avLst/>
          </a:prstGeom>
          <a:noFill/>
          <a:ln w="76200">
            <a:solidFill>
              <a:srgbClr val="BF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84358166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최종 </a:t>
            </a:r>
            <a:r>
              <a:rPr lang="en-US" altLang="ko-KR" dirty="0" smtClean="0"/>
              <a:t>Mission </a:t>
            </a:r>
            <a:r>
              <a:rPr lang="ko-KR" altLang="en-US" dirty="0" smtClean="0"/>
              <a:t>수행 절차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431736" y="2132856"/>
            <a:ext cx="1333007" cy="3528392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지원사업 </a:t>
            </a:r>
            <a:endParaRPr lang="en-US" altLang="ko-KR" sz="1600" dirty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의제설정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2124239" y="2132856"/>
            <a:ext cx="1333007" cy="3528392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국내외 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유사사례 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연구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3880707" y="2132856"/>
            <a:ext cx="1333007" cy="3528392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지원사업 </a:t>
            </a:r>
            <a:endParaRPr lang="en-US" altLang="ko-KR" sz="1600" dirty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기획서 작성</a:t>
            </a: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573211" y="2132856"/>
            <a:ext cx="1333007" cy="3528392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최종보고서 작성</a:t>
            </a:r>
          </a:p>
        </p:txBody>
      </p:sp>
      <p:sp>
        <p:nvSpPr>
          <p:cNvPr id="34" name="모서리가 둥근 직사각형 33"/>
          <p:cNvSpPr/>
          <p:nvPr/>
        </p:nvSpPr>
        <p:spPr>
          <a:xfrm>
            <a:off x="7341385" y="2132856"/>
            <a:ext cx="1333007" cy="3528392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최종보고서 </a:t>
            </a:r>
            <a:endParaRPr lang="en-US" altLang="ko-KR" sz="1600" dirty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발표</a:t>
            </a:r>
          </a:p>
        </p:txBody>
      </p:sp>
      <p:cxnSp>
        <p:nvCxnSpPr>
          <p:cNvPr id="7" name="직선 화살표 연결선 6"/>
          <p:cNvCxnSpPr>
            <a:stCxn id="5" idx="3"/>
            <a:endCxn id="21" idx="1"/>
          </p:cNvCxnSpPr>
          <p:nvPr/>
        </p:nvCxnSpPr>
        <p:spPr>
          <a:xfrm>
            <a:off x="1764743" y="3897052"/>
            <a:ext cx="359496" cy="0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화살표 연결선 34"/>
          <p:cNvCxnSpPr>
            <a:stCxn id="21" idx="3"/>
            <a:endCxn id="22" idx="1"/>
          </p:cNvCxnSpPr>
          <p:nvPr/>
        </p:nvCxnSpPr>
        <p:spPr>
          <a:xfrm>
            <a:off x="3457246" y="3897052"/>
            <a:ext cx="423461" cy="0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화살표 연결선 35"/>
          <p:cNvCxnSpPr>
            <a:stCxn id="22" idx="3"/>
            <a:endCxn id="23" idx="1"/>
          </p:cNvCxnSpPr>
          <p:nvPr/>
        </p:nvCxnSpPr>
        <p:spPr>
          <a:xfrm>
            <a:off x="5213714" y="3897052"/>
            <a:ext cx="359497" cy="0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36"/>
          <p:cNvCxnSpPr>
            <a:stCxn id="23" idx="3"/>
            <a:endCxn id="34" idx="1"/>
          </p:cNvCxnSpPr>
          <p:nvPr/>
        </p:nvCxnSpPr>
        <p:spPr>
          <a:xfrm>
            <a:off x="6906218" y="3897052"/>
            <a:ext cx="435167" cy="0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모서리가 둥근 직사각형 39"/>
          <p:cNvSpPr/>
          <p:nvPr/>
        </p:nvSpPr>
        <p:spPr>
          <a:xfrm>
            <a:off x="539552" y="2348880"/>
            <a:ext cx="1080120" cy="3600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</a:rPr>
              <a:t>1</a:t>
            </a:r>
            <a:r>
              <a:rPr lang="ko-KR" altLang="en-US" sz="1400" b="1" dirty="0" smtClean="0">
                <a:solidFill>
                  <a:schemeClr val="tx1"/>
                </a:solidFill>
              </a:rPr>
              <a:t>단계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41" name="모서리가 둥근 직사각형 40"/>
          <p:cNvSpPr/>
          <p:nvPr/>
        </p:nvSpPr>
        <p:spPr>
          <a:xfrm>
            <a:off x="2250682" y="2348880"/>
            <a:ext cx="1080120" cy="3600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</a:rPr>
              <a:t>2</a:t>
            </a:r>
            <a:r>
              <a:rPr lang="ko-KR" altLang="en-US" sz="1400" b="1" dirty="0" smtClean="0">
                <a:solidFill>
                  <a:schemeClr val="tx1"/>
                </a:solidFill>
              </a:rPr>
              <a:t>단계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42" name="모서리가 둥근 직사각형 41"/>
          <p:cNvSpPr/>
          <p:nvPr/>
        </p:nvSpPr>
        <p:spPr>
          <a:xfrm>
            <a:off x="3996705" y="2348880"/>
            <a:ext cx="1080120" cy="3600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</a:rPr>
              <a:t>3</a:t>
            </a:r>
            <a:r>
              <a:rPr lang="ko-KR" altLang="en-US" sz="1400" b="1" dirty="0" smtClean="0">
                <a:solidFill>
                  <a:schemeClr val="tx1"/>
                </a:solidFill>
              </a:rPr>
              <a:t>단계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43" name="모서리가 둥근 직사각형 42"/>
          <p:cNvSpPr/>
          <p:nvPr/>
        </p:nvSpPr>
        <p:spPr>
          <a:xfrm>
            <a:off x="5699654" y="2348880"/>
            <a:ext cx="1080120" cy="3600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</a:rPr>
              <a:t>4</a:t>
            </a:r>
            <a:r>
              <a:rPr lang="ko-KR" altLang="en-US" sz="1400" b="1" dirty="0" smtClean="0">
                <a:solidFill>
                  <a:schemeClr val="tx1"/>
                </a:solidFill>
              </a:rPr>
              <a:t>단계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44" name="모서리가 둥근 직사각형 43"/>
          <p:cNvSpPr/>
          <p:nvPr/>
        </p:nvSpPr>
        <p:spPr>
          <a:xfrm>
            <a:off x="7467828" y="2348880"/>
            <a:ext cx="1080120" cy="3600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</a:rPr>
              <a:t>5</a:t>
            </a:r>
            <a:r>
              <a:rPr lang="ko-KR" altLang="en-US" sz="1400" b="1" dirty="0" smtClean="0">
                <a:solidFill>
                  <a:schemeClr val="tx1"/>
                </a:solidFill>
              </a:rPr>
              <a:t>단계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최종 </a:t>
            </a:r>
            <a:r>
              <a:rPr lang="en-US" altLang="ko-KR" dirty="0" smtClean="0"/>
              <a:t>Mission </a:t>
            </a:r>
            <a:r>
              <a:rPr lang="ko-KR" altLang="en-US" dirty="0" smtClean="0"/>
              <a:t>수행을 위한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Action Plan </a:t>
            </a:r>
            <a:r>
              <a:rPr lang="ko-KR" altLang="en-US" dirty="0" smtClean="0"/>
              <a:t>수립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90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5615671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Week 4. Action Plan </a:t>
            </a:r>
            <a:r>
              <a:rPr lang="ko-KR" altLang="en-US" dirty="0" smtClean="0"/>
              <a:t>수립 활동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오각형 4"/>
          <p:cNvSpPr/>
          <p:nvPr/>
        </p:nvSpPr>
        <p:spPr>
          <a:xfrm>
            <a:off x="251520" y="1484784"/>
            <a:ext cx="1764000" cy="864000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지원사업 </a:t>
            </a:r>
            <a:endParaRPr lang="en-US" altLang="ko-KR" sz="1600" dirty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의제설정</a:t>
            </a:r>
          </a:p>
        </p:txBody>
      </p:sp>
      <p:sp>
        <p:nvSpPr>
          <p:cNvPr id="6" name="갈매기형 수장 5"/>
          <p:cNvSpPr/>
          <p:nvPr/>
        </p:nvSpPr>
        <p:spPr>
          <a:xfrm>
            <a:off x="1691680" y="1484784"/>
            <a:ext cx="2052000" cy="864000"/>
          </a:xfrm>
          <a:prstGeom prst="chevron">
            <a:avLst/>
          </a:prstGeom>
          <a:solidFill>
            <a:schemeClr val="accent2">
              <a:lumMod val="75000"/>
            </a:schemeClr>
          </a:solidFill>
          <a:ln w="76200">
            <a:solidFill>
              <a:schemeClr val="accent2">
                <a:lumMod val="75000"/>
              </a:schemeClr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bg1"/>
                </a:solidFill>
              </a:rPr>
              <a:t>국내외 유사사례 연구</a:t>
            </a:r>
          </a:p>
        </p:txBody>
      </p:sp>
      <p:sp>
        <p:nvSpPr>
          <p:cNvPr id="7" name="갈매기형 수장 6"/>
          <p:cNvSpPr/>
          <p:nvPr/>
        </p:nvSpPr>
        <p:spPr>
          <a:xfrm>
            <a:off x="3448148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지원사업 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기획서 작성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8" name="갈매기형 수장 7"/>
          <p:cNvSpPr/>
          <p:nvPr/>
        </p:nvSpPr>
        <p:spPr>
          <a:xfrm>
            <a:off x="5216322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최종보고서 작성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갈매기형 수장 8"/>
          <p:cNvSpPr/>
          <p:nvPr/>
        </p:nvSpPr>
        <p:spPr>
          <a:xfrm>
            <a:off x="6984496" y="1484784"/>
            <a:ext cx="2052000" cy="8640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최종보고서 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600" dirty="0" smtClean="0">
                <a:solidFill>
                  <a:schemeClr val="bg1"/>
                </a:solidFill>
              </a:rPr>
              <a:t>발표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611560" y="2852936"/>
            <a:ext cx="7920880" cy="324036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824260" y="2924944"/>
            <a:ext cx="2291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2</a:t>
            </a:r>
            <a:r>
              <a:rPr lang="ko-KR" altLang="en-US" sz="1400" b="1" dirty="0" smtClean="0"/>
              <a:t>단계</a:t>
            </a:r>
            <a:r>
              <a:rPr lang="en-US" altLang="ko-KR" sz="1400" b="1" dirty="0" smtClean="0"/>
              <a:t>: </a:t>
            </a:r>
            <a:r>
              <a:rPr lang="ko-KR" altLang="en-US" sz="1400" b="1" dirty="0" smtClean="0"/>
              <a:t>국내외 유사사례 연구</a:t>
            </a:r>
            <a:endParaRPr lang="ko-KR" alt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336015" y="3429000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작성자</a:t>
            </a:r>
            <a:r>
              <a:rPr lang="en-US" altLang="ko-KR" sz="1400" b="1" dirty="0" smtClean="0"/>
              <a:t>:</a:t>
            </a:r>
          </a:p>
          <a:p>
            <a:r>
              <a:rPr lang="ko-KR" altLang="en-US" sz="1400" b="1" dirty="0" smtClean="0"/>
              <a:t>소속지역</a:t>
            </a:r>
            <a:r>
              <a:rPr lang="en-US" altLang="ko-KR" sz="1400" b="1" dirty="0" smtClean="0"/>
              <a:t>:</a:t>
            </a:r>
            <a:endParaRPr lang="ko-KR" altLang="en-US" sz="1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948528" y="4165339"/>
            <a:ext cx="102624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사례연구 </a:t>
            </a:r>
            <a:r>
              <a:rPr lang="en-US" altLang="ko-KR" sz="1400" b="1" dirty="0" smtClean="0"/>
              <a:t>1.</a:t>
            </a:r>
          </a:p>
          <a:p>
            <a:endParaRPr lang="en-US" altLang="ko-KR" sz="1400" b="1" dirty="0"/>
          </a:p>
          <a:p>
            <a:endParaRPr lang="en-US" altLang="ko-KR" sz="1400" b="1" dirty="0" smtClean="0"/>
          </a:p>
          <a:p>
            <a:endParaRPr lang="en-US" altLang="ko-KR" sz="1400" b="1" dirty="0"/>
          </a:p>
          <a:p>
            <a:r>
              <a:rPr lang="ko-KR" altLang="en-US" sz="1400" b="1" dirty="0" smtClean="0"/>
              <a:t>사례연구 </a:t>
            </a:r>
            <a:r>
              <a:rPr lang="en-US" altLang="ko-KR" sz="1400" b="1" dirty="0" smtClean="0"/>
              <a:t>2.</a:t>
            </a:r>
            <a:endParaRPr lang="ko-KR" altLang="en-US" sz="1400" b="1" dirty="0"/>
          </a:p>
        </p:txBody>
      </p:sp>
      <p:sp>
        <p:nvSpPr>
          <p:cNvPr id="19" name="모서리가 둥근 직사각형 18"/>
          <p:cNvSpPr/>
          <p:nvPr/>
        </p:nvSpPr>
        <p:spPr>
          <a:xfrm rot="867957">
            <a:off x="6816322" y="3026113"/>
            <a:ext cx="1701548" cy="409545"/>
          </a:xfrm>
          <a:prstGeom prst="roundRect">
            <a:avLst>
              <a:gd name="adj" fmla="val 5000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Sample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5385942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92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</p:spPr>
        <p:txBody>
          <a:bodyPr/>
          <a:lstStyle/>
          <a:p>
            <a:r>
              <a:rPr lang="en-US" altLang="ko-KR" dirty="0" smtClean="0"/>
              <a:t>Closing</a:t>
            </a:r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6401" y="1430778"/>
            <a:ext cx="6408712" cy="480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362239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0005345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2"/>
          <p:cNvSpPr>
            <a:spLocks noGrp="1"/>
          </p:cNvSpPr>
          <p:nvPr>
            <p:ph type="body" idx="1"/>
          </p:nvPr>
        </p:nvSpPr>
        <p:spPr>
          <a:xfrm>
            <a:off x="3262192" y="1088122"/>
            <a:ext cx="2619628" cy="646331"/>
          </a:xfrm>
        </p:spPr>
        <p:txBody>
          <a:bodyPr/>
          <a:lstStyle/>
          <a:p>
            <a:pPr lvl="0">
              <a:defRPr/>
            </a:pPr>
            <a:r>
              <a:rPr lang="en-US" altLang="ko-KR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Module </a:t>
            </a:r>
            <a:r>
              <a:rPr lang="en-US" altLang="ko-KR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5.</a:t>
            </a:r>
            <a:endParaRPr lang="ko-KR" altLang="en-US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250825" y="1268760"/>
            <a:ext cx="8642350" cy="2303462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4400" cap="all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서울남산체 EB" panose="02020603020101020101" pitchFamily="18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서울남산체 EB" panose="02020603020101020101" pitchFamily="18" charset="-127"/>
                <a:cs typeface="+mj-cs"/>
              </a:rPr>
              <a:t>사회적경제</a:t>
            </a:r>
            <a:r>
              <a:rPr kumimoji="0" lang="ko-KR" altLang="en-US" sz="4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서울남산체 EB" panose="02020603020101020101" pitchFamily="18" charset="-127"/>
                <a:cs typeface="+mj-cs"/>
              </a:rPr>
              <a:t> 지원사업</a:t>
            </a:r>
            <a:endParaRPr kumimoji="0" lang="en-US" altLang="ko-KR" sz="4400" b="0" i="0" u="none" strike="noStrike" kern="1200" cap="all" spc="0" normalizeH="0" baseline="0" noProof="0" dirty="0" smtClean="0">
              <a:ln>
                <a:noFill/>
              </a:ln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서울남산체 EB" panose="02020603020101020101" pitchFamily="18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cap="all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서울남산체 EB" panose="02020603020101020101" pitchFamily="18" charset="-127"/>
                <a:cs typeface="+mj-cs"/>
              </a:rPr>
              <a:t>Action Plan </a:t>
            </a:r>
            <a:r>
              <a:rPr lang="ko-KR" altLang="en-US" sz="4400" cap="all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서울남산체 EB" panose="02020603020101020101" pitchFamily="18" charset="-127"/>
                <a:cs typeface="+mj-cs"/>
              </a:rPr>
              <a:t>수립</a:t>
            </a:r>
            <a:endParaRPr kumimoji="0" lang="en-US" altLang="ko-KR" sz="4400" b="0" i="0" u="none" strike="noStrike" kern="1200" cap="all" spc="0" normalizeH="0" baseline="0" noProof="0" dirty="0" smtClean="0">
              <a:ln>
                <a:noFill/>
              </a:ln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서울남산체 EB" panose="02020603020101020101" pitchFamily="18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47163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학습목표 및 학습내용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>
          <a:xfrm>
            <a:off x="7608274" y="-16968"/>
            <a:ext cx="649537" cy="307777"/>
          </a:xfrm>
        </p:spPr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도입</a:t>
            </a:r>
            <a:r>
              <a:rPr lang="en-US" altLang="ko-KR" dirty="0" smtClean="0"/>
              <a:t>]</a:t>
            </a:r>
            <a:endParaRPr lang="ko-KR" altLang="en-US" dirty="0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556792"/>
            <a:ext cx="8568952" cy="2088232"/>
          </a:xfrm>
          <a:prstGeom prst="round2SameRect">
            <a:avLst>
              <a:gd name="adj1" fmla="val 9255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4390" y="2132856"/>
            <a:ext cx="8229600" cy="14401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ko-KR" altLang="en-US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 활동가로서 어떤 역할을 하고</a:t>
            </a:r>
            <a:r>
              <a:rPr lang="en-US" altLang="ko-KR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, </a:t>
            </a:r>
            <a:r>
              <a:rPr lang="ko-KR" altLang="en-US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어떤 역량을 갖추어야 할 지 설명할 수 있다</a:t>
            </a:r>
            <a:r>
              <a:rPr lang="en-US" altLang="ko-KR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ko-KR" altLang="en-US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중간지원기관을 위한  </a:t>
            </a:r>
            <a:r>
              <a:rPr lang="en-US" altLang="ko-KR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‘</a:t>
            </a:r>
            <a:r>
              <a:rPr lang="ko-KR" altLang="en-US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지원사업 액션플랜</a:t>
            </a:r>
            <a:r>
              <a:rPr lang="en-US" altLang="ko-KR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’</a:t>
            </a:r>
            <a:r>
              <a:rPr lang="ko-KR" altLang="en-US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을 수립할</a:t>
            </a:r>
            <a:r>
              <a:rPr lang="en-US" altLang="ko-KR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 </a:t>
            </a:r>
            <a:r>
              <a:rPr lang="ko-KR" altLang="en-US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수 있다</a:t>
            </a:r>
            <a:r>
              <a:rPr lang="en-US" altLang="ko-KR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.</a:t>
            </a:r>
            <a:endParaRPr kumimoji="0" lang="ko-KR" altLang="en-US" sz="2000" b="0" i="0" u="none" strike="noStrike" kern="1200" cap="none" spc="0" normalizeH="0" baseline="0" noProof="0" dirty="0" err="1" smtClean="0">
              <a:ln>
                <a:noFill/>
              </a:ln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94714" y="1484784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/>
              <a:t>학습목표</a:t>
            </a:r>
            <a:endParaRPr lang="ko-KR" altLang="en-US" sz="2800" b="1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87524" y="3933056"/>
            <a:ext cx="8568952" cy="2088232"/>
          </a:xfrm>
          <a:prstGeom prst="round2SameRect">
            <a:avLst>
              <a:gd name="adj1" fmla="val 9255"/>
              <a:gd name="adj2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64390" y="4653533"/>
            <a:ext cx="8229600" cy="136103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marR="0" lvl="0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서울남산체 M" panose="02020603020101020101" pitchFamily="18" charset="-127"/>
                <a:ea typeface="서울남산체 M" panose="02020603020101020101" pitchFamily="18" charset="-127"/>
              </a:rPr>
              <a:t>중간지원기관의 의의와 </a:t>
            </a:r>
            <a:r>
              <a:rPr lang="ko-KR" altLang="en-US" sz="2000" noProof="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역</a:t>
            </a:r>
            <a:r>
              <a:rPr lang="ko-KR" altLang="en-US" sz="2000" noProof="0" dirty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할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marL="514350" marR="0" lvl="0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ko-KR" altLang="en-US" sz="2000" dirty="0" smtClean="0">
                <a:latin typeface="서울남산체 M" panose="02020603020101020101" pitchFamily="18" charset="-127"/>
                <a:ea typeface="서울남산체 M" panose="02020603020101020101" pitchFamily="18" charset="-127"/>
              </a:rPr>
              <a:t>액션플랜 수립을 위한 의제설정</a:t>
            </a:r>
            <a:endParaRPr kumimoji="0" lang="ko-KR" altLang="en-US" sz="2000" b="0" i="0" u="none" strike="noStrike" kern="1200" cap="none" spc="0" normalizeH="0" baseline="0" noProof="0" dirty="0" err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</p:txBody>
      </p:sp>
      <p:sp>
        <p:nvSpPr>
          <p:cNvPr id="10" name="양쪽 모서리가 둥근 사각형 9"/>
          <p:cNvSpPr/>
          <p:nvPr/>
        </p:nvSpPr>
        <p:spPr>
          <a:xfrm>
            <a:off x="294714" y="3861048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/>
              <a:t>학습내용</a:t>
            </a:r>
            <a:endParaRPr lang="ko-KR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372327685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중간지원기관의 의의와 역할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"/>
          </p:nvPr>
        </p:nvSpPr>
        <p:spPr>
          <a:xfrm>
            <a:off x="3291849" y="1088122"/>
            <a:ext cx="2560316" cy="646331"/>
          </a:xfrm>
        </p:spPr>
        <p:txBody>
          <a:bodyPr/>
          <a:lstStyle/>
          <a:p>
            <a:r>
              <a:rPr lang="en-US" altLang="ko-KR" dirty="0" smtClean="0"/>
              <a:t>Chapter 1.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96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1587529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순서도: 수동 연산 35"/>
          <p:cNvSpPr/>
          <p:nvPr/>
        </p:nvSpPr>
        <p:spPr>
          <a:xfrm rot="5400000">
            <a:off x="4816533" y="4333653"/>
            <a:ext cx="2871214" cy="504056"/>
          </a:xfrm>
          <a:prstGeom prst="flowChartManualOperation">
            <a:avLst/>
          </a:prstGeom>
          <a:solidFill>
            <a:srgbClr val="B9CDE5">
              <a:alpha val="7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모서리가 둥근 직사각형 25"/>
          <p:cNvSpPr/>
          <p:nvPr/>
        </p:nvSpPr>
        <p:spPr>
          <a:xfrm>
            <a:off x="539552" y="3140968"/>
            <a:ext cx="2088232" cy="2880320"/>
          </a:xfrm>
          <a:prstGeom prst="roundRect">
            <a:avLst>
              <a:gd name="adj" fmla="val 3028"/>
            </a:avLst>
          </a:prstGeom>
          <a:solidFill>
            <a:srgbClr val="5B4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지역사회 기반</a:t>
            </a:r>
            <a:endParaRPr lang="en-US" altLang="ko-KR" sz="2400" b="1" dirty="0" smtClean="0"/>
          </a:p>
          <a:p>
            <a:pPr algn="ctr"/>
            <a:r>
              <a:rPr lang="ko-KR" altLang="en-US" sz="2400" b="1" dirty="0" smtClean="0"/>
              <a:t>사회적 경제</a:t>
            </a:r>
            <a:endParaRPr lang="en-US" altLang="ko-KR" sz="2400" b="1" dirty="0" smtClean="0"/>
          </a:p>
          <a:p>
            <a:pPr algn="ctr" latinLnBrk="0"/>
            <a:endParaRPr lang="en-US" altLang="ko-KR" sz="1600" dirty="0" smtClean="0">
              <a:solidFill>
                <a:schemeClr val="bg1"/>
              </a:solidFill>
            </a:endParaRPr>
          </a:p>
          <a:p>
            <a:pPr algn="ctr" latinLnBrk="0"/>
            <a:r>
              <a:rPr lang="ko-KR" altLang="en-US" sz="1600" dirty="0" err="1" smtClean="0">
                <a:solidFill>
                  <a:schemeClr val="bg1"/>
                </a:solidFill>
              </a:rPr>
              <a:t>사회적기업</a:t>
            </a:r>
            <a:r>
              <a:rPr lang="en-US" altLang="ko-KR" sz="1600" dirty="0" smtClean="0">
                <a:solidFill>
                  <a:schemeClr val="bg1"/>
                </a:solidFill>
              </a:rPr>
              <a:t>, </a:t>
            </a:r>
            <a:r>
              <a:rPr lang="ko-KR" altLang="en-US" sz="1600" dirty="0" smtClean="0">
                <a:solidFill>
                  <a:schemeClr val="bg1"/>
                </a:solidFill>
              </a:rPr>
              <a:t>마을기업</a:t>
            </a:r>
            <a:r>
              <a:rPr lang="en-US" altLang="ko-KR" sz="1600" dirty="0" smtClean="0">
                <a:solidFill>
                  <a:schemeClr val="bg1"/>
                </a:solidFill>
              </a:rPr>
              <a:t>, </a:t>
            </a:r>
            <a:r>
              <a:rPr lang="ko-KR" altLang="en-US" sz="1600" dirty="0" smtClean="0">
                <a:solidFill>
                  <a:schemeClr val="bg1"/>
                </a:solidFill>
              </a:rPr>
              <a:t>자활기업</a:t>
            </a:r>
            <a:r>
              <a:rPr lang="en-US" altLang="ko-KR" sz="1600" dirty="0" smtClean="0">
                <a:solidFill>
                  <a:schemeClr val="bg1"/>
                </a:solidFill>
              </a:rPr>
              <a:t>, </a:t>
            </a:r>
            <a:r>
              <a:rPr lang="ko-KR" altLang="en-US" sz="1600" dirty="0" smtClean="0">
                <a:solidFill>
                  <a:schemeClr val="bg1"/>
                </a:solidFill>
              </a:rPr>
              <a:t>협동조합 등</a:t>
            </a:r>
            <a:endParaRPr lang="en-US" altLang="ko-KR" sz="1600" dirty="0" smtClean="0">
              <a:solidFill>
                <a:schemeClr val="bg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1. </a:t>
            </a:r>
            <a:r>
              <a:rPr lang="ko-KR" altLang="en-US" dirty="0" err="1" smtClean="0"/>
              <a:t>사회적경제의</a:t>
            </a:r>
            <a:r>
              <a:rPr lang="ko-KR" altLang="en-US" dirty="0" smtClean="0"/>
              <a:t> 발전과 중간지원기관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467544" y="1412776"/>
            <a:ext cx="81369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 latinLnBrk="0">
              <a:buFont typeface="Arial" pitchFamily="34" charset="0"/>
              <a:buChar char="•"/>
            </a:pPr>
            <a:r>
              <a:rPr lang="ko-KR" altLang="en-US" sz="2200" dirty="0" smtClean="0">
                <a:latin typeface="+mn-ea"/>
              </a:rPr>
              <a:t>지역사회 기반 사회적 경제 부문의 개발이 중요</a:t>
            </a:r>
            <a:endParaRPr lang="en-US" altLang="ko-KR" sz="2200" dirty="0" smtClean="0">
              <a:latin typeface="+mn-ea"/>
            </a:endParaRPr>
          </a:p>
          <a:p>
            <a:pPr marL="179388" indent="-179388" latinLnBrk="0">
              <a:buFont typeface="Arial" pitchFamily="34" charset="0"/>
              <a:buChar char="•"/>
            </a:pPr>
            <a:r>
              <a:rPr lang="ko-KR" altLang="en-US" sz="2200" dirty="0" smtClean="0">
                <a:latin typeface="+mn-ea"/>
              </a:rPr>
              <a:t>사회적 경제 기업의 지속가능성 확보를 위한 지역사회 차원의 지원시스템 구축이 필요</a:t>
            </a:r>
            <a:endParaRPr lang="en-US" altLang="ko-KR" sz="2200" dirty="0" smtClean="0">
              <a:latin typeface="+mn-ea"/>
            </a:endParaRPr>
          </a:p>
          <a:p>
            <a:pPr marL="179388" indent="-179388" latinLnBrk="0">
              <a:buFont typeface="Arial" pitchFamily="34" charset="0"/>
              <a:buChar char="•"/>
            </a:pPr>
            <a:r>
              <a:rPr lang="ko-KR" altLang="en-US" sz="2200" dirty="0" smtClean="0">
                <a:latin typeface="+mn-ea"/>
              </a:rPr>
              <a:t>지역사회의 사회적 경제 지원조직</a:t>
            </a:r>
            <a:r>
              <a:rPr lang="en-US" altLang="ko-KR" sz="2200" dirty="0" smtClean="0">
                <a:latin typeface="+mn-ea"/>
              </a:rPr>
              <a:t>(</a:t>
            </a:r>
            <a:r>
              <a:rPr lang="ko-KR" altLang="en-US" sz="2200" dirty="0" smtClean="0">
                <a:latin typeface="+mn-ea"/>
              </a:rPr>
              <a:t>중간지원기관</a:t>
            </a:r>
            <a:r>
              <a:rPr lang="en-US" altLang="ko-KR" sz="2200" dirty="0" smtClean="0">
                <a:latin typeface="+mn-ea"/>
              </a:rPr>
              <a:t>)</a:t>
            </a:r>
            <a:r>
              <a:rPr lang="ko-KR" altLang="en-US" sz="2200" dirty="0" smtClean="0">
                <a:latin typeface="+mn-ea"/>
              </a:rPr>
              <a:t>에 대한 관심 증대</a:t>
            </a:r>
            <a:endParaRPr lang="ko-KR" altLang="en-US" sz="2200" dirty="0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6516216" y="3140968"/>
            <a:ext cx="2088232" cy="2880320"/>
          </a:xfrm>
          <a:prstGeom prst="roundRect">
            <a:avLst>
              <a:gd name="adj" fmla="val 3028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중간지원기관</a:t>
            </a:r>
            <a:endParaRPr lang="en-US" altLang="ko-KR" sz="2400" b="1" dirty="0" smtClean="0"/>
          </a:p>
          <a:p>
            <a:pPr algn="ctr" latinLnBrk="0"/>
            <a:endParaRPr lang="en-US" altLang="ko-KR" sz="1600" dirty="0" smtClean="0"/>
          </a:p>
          <a:p>
            <a:pPr algn="ctr" latinLnBrk="0"/>
            <a:r>
              <a:rPr lang="ko-KR" altLang="en-US" sz="1600" dirty="0" err="1" smtClean="0"/>
              <a:t>사회적기업을</a:t>
            </a:r>
            <a:r>
              <a:rPr lang="ko-KR" altLang="en-US" sz="1600" dirty="0" smtClean="0"/>
              <a:t> 위한 지역사회 생태계 조성</a:t>
            </a:r>
            <a:endParaRPr lang="ko-KR" altLang="en-US" sz="1400" dirty="0"/>
          </a:p>
        </p:txBody>
      </p:sp>
      <p:sp>
        <p:nvSpPr>
          <p:cNvPr id="25" name="직사각형 24"/>
          <p:cNvSpPr/>
          <p:nvPr/>
        </p:nvSpPr>
        <p:spPr>
          <a:xfrm>
            <a:off x="3995936" y="3717031"/>
            <a:ext cx="2001234" cy="17281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anchor="ctr">
            <a:noAutofit/>
          </a:bodyPr>
          <a:lstStyle/>
          <a:p>
            <a:pPr marL="90488" indent="-90488">
              <a:buFont typeface="Arial" pitchFamily="34" charset="0"/>
              <a:buChar char="•"/>
            </a:pPr>
            <a:r>
              <a:rPr lang="ko-KR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정책개발</a:t>
            </a:r>
            <a:endParaRPr lang="en-US" altLang="ko-KR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90488" indent="-90488">
              <a:buFont typeface="Arial" pitchFamily="34" charset="0"/>
              <a:buChar char="•"/>
            </a:pPr>
            <a:r>
              <a:rPr lang="ko-KR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홍보 및 </a:t>
            </a:r>
            <a:endParaRPr lang="en-US" altLang="ko-KR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90488" indent="-90488">
              <a:buFont typeface="Arial" pitchFamily="34" charset="0"/>
              <a:buChar char="•"/>
            </a:pPr>
            <a:r>
              <a:rPr lang="ko-KR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판로개척 지원</a:t>
            </a:r>
            <a:endParaRPr lang="en-US" altLang="ko-KR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90488" indent="-90488">
              <a:buFont typeface="Arial" pitchFamily="34" charset="0"/>
              <a:buChar char="•"/>
            </a:pPr>
            <a:r>
              <a:rPr lang="ko-KR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시민참여</a:t>
            </a:r>
            <a:endParaRPr lang="en-US" altLang="ko-KR" b="1" dirty="0" smtClean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90488" indent="-90488">
              <a:buFont typeface="Arial" pitchFamily="34" charset="0"/>
              <a:buChar char="•"/>
            </a:pPr>
            <a:r>
              <a:rPr lang="ko-KR" altLang="en-US" b="1" dirty="0" smtClean="0">
                <a:solidFill>
                  <a:schemeClr val="accent1">
                    <a:lumMod val="50000"/>
                  </a:schemeClr>
                </a:solidFill>
                <a:latin typeface="+mn-ea"/>
              </a:rPr>
              <a:t>사회적 자본 조성</a:t>
            </a:r>
            <a:endParaRPr lang="ko-KR" alt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7" name="왼쪽 화살표 36"/>
          <p:cNvSpPr/>
          <p:nvPr/>
        </p:nvSpPr>
        <p:spPr>
          <a:xfrm>
            <a:off x="2771800" y="3645024"/>
            <a:ext cx="1008112" cy="1872208"/>
          </a:xfrm>
          <a:prstGeom prst="leftArrow">
            <a:avLst>
              <a:gd name="adj1" fmla="val 56405"/>
              <a:gd name="adj2" fmla="val 6330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3574722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err="1" smtClean="0"/>
              <a:t>사회적경제의</a:t>
            </a:r>
            <a:r>
              <a:rPr lang="ko-KR" altLang="en-US" dirty="0" smtClean="0"/>
              <a:t> 발전과 중간지원기관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250825" y="1628800"/>
            <a:ext cx="8642350" cy="6480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solidFill>
                  <a:schemeClr val="tx1"/>
                </a:solidFill>
              </a:rPr>
              <a:t>지역사회 기반 사회적 경제 중간지원기관의 정의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611560" y="2564904"/>
            <a:ext cx="2376264" cy="26642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3131840" y="2420888"/>
            <a:ext cx="525658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indent="-174625" latinLnBrk="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dirty="0" err="1" smtClean="0"/>
              <a:t>사회적기업이</a:t>
            </a:r>
            <a:r>
              <a:rPr lang="ko-KR" altLang="en-US" sz="2000" dirty="0" smtClean="0"/>
              <a:t> 지속 가능한 발전을 하도록 자원개발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정책개발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네트워크구축</a:t>
            </a:r>
            <a:r>
              <a:rPr lang="en-US" altLang="ko-KR" sz="2000" dirty="0" smtClean="0"/>
              <a:t>, </a:t>
            </a:r>
            <a:r>
              <a:rPr lang="ko-KR" altLang="en-US" sz="2000" dirty="0" err="1" smtClean="0"/>
              <a:t>사회적기업가</a:t>
            </a:r>
            <a:r>
              <a:rPr lang="ko-KR" altLang="en-US" sz="2000" dirty="0" smtClean="0"/>
              <a:t> 개발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사회적 자본의 조성 등의 지원을 하는 조직</a:t>
            </a:r>
          </a:p>
          <a:p>
            <a:pPr marL="174625" indent="-174625" latinLnBrk="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dirty="0" smtClean="0"/>
              <a:t>지역사회 기반의 의미는 </a:t>
            </a:r>
            <a:r>
              <a:rPr lang="ko-KR" altLang="en-US" sz="2000" dirty="0" err="1" smtClean="0"/>
              <a:t>풀뿌리</a:t>
            </a:r>
            <a:r>
              <a:rPr lang="ko-KR" altLang="en-US" sz="2000" dirty="0" smtClean="0"/>
              <a:t> 지역에서 주민 참여와 지역자원에 기반을 두고 사회적 경제 부문을 개발한다는 의미</a:t>
            </a:r>
            <a:endParaRPr lang="ko-KR" altLang="en-US" sz="20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005064"/>
            <a:ext cx="16192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8569" y="4589884"/>
            <a:ext cx="10191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611560" y="5229423"/>
            <a:ext cx="2376264" cy="431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중간지원기관 종류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818" y="2698056"/>
            <a:ext cx="2203541" cy="658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3429000"/>
            <a:ext cx="19335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4673678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중간지원기관의 다양한 유형들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51520" y="1484784"/>
            <a:ext cx="2736000" cy="64807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/>
              <a:t>비즈니스 분야별</a:t>
            </a:r>
            <a:endParaRPr lang="ko-KR" altLang="en-US" sz="2000" b="1" dirty="0"/>
          </a:p>
        </p:txBody>
      </p:sp>
      <p:sp>
        <p:nvSpPr>
          <p:cNvPr id="6" name="직사각형 5"/>
          <p:cNvSpPr/>
          <p:nvPr/>
        </p:nvSpPr>
        <p:spPr>
          <a:xfrm>
            <a:off x="3203848" y="1484784"/>
            <a:ext cx="2736000" cy="64807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/>
              <a:t>분야별</a:t>
            </a:r>
            <a:endParaRPr lang="ko-KR" altLang="en-US" sz="2000" b="1" dirty="0"/>
          </a:p>
        </p:txBody>
      </p:sp>
      <p:sp>
        <p:nvSpPr>
          <p:cNvPr id="7" name="직사각형 6"/>
          <p:cNvSpPr/>
          <p:nvPr/>
        </p:nvSpPr>
        <p:spPr>
          <a:xfrm>
            <a:off x="6156480" y="1484784"/>
            <a:ext cx="2736000" cy="64807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/>
              <a:t>포괄적</a:t>
            </a:r>
            <a:endParaRPr lang="ko-KR" altLang="en-US" sz="2000" b="1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251520" y="2276875"/>
          <a:ext cx="2664992" cy="37444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120"/>
                <a:gridCol w="1584872"/>
              </a:tblGrid>
              <a:tr h="748883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400" b="1" dirty="0" smtClean="0"/>
                        <a:t>재활용분야</a:t>
                      </a:r>
                      <a:endParaRPr lang="ko-KR" altLang="en-US" sz="1400" b="1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재활용 대안기업 연합회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748883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400" b="1" dirty="0" smtClean="0"/>
                        <a:t>청소분야</a:t>
                      </a:r>
                      <a:endParaRPr lang="ko-KR" altLang="en-US" sz="1400" b="1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한국 청소 대안기업 연합회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748883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400" b="1" dirty="0" smtClean="0"/>
                        <a:t>공정무역</a:t>
                      </a:r>
                      <a:endParaRPr lang="en-US" altLang="ko-KR" sz="1400" b="1" dirty="0" smtClean="0"/>
                    </a:p>
                    <a:p>
                      <a:pPr latinLnBrk="0"/>
                      <a:r>
                        <a:rPr lang="ko-KR" altLang="en-US" sz="1400" b="1" dirty="0" smtClean="0"/>
                        <a:t> 분야</a:t>
                      </a:r>
                      <a:endParaRPr lang="ko-KR" altLang="en-US" sz="1400" b="1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한국 공정무역 연합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748883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돌봄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공정여행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교육문화 등 다양한 분야에서 개발되고 있는 중</a:t>
                      </a:r>
                      <a:endParaRPr lang="ko-KR" alt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/>
                </a:tc>
              </a:tr>
              <a:tr h="748883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전국 차원과 광역 차원에서 업종별 네트워크의 활성화를 위한 노력 중</a:t>
                      </a:r>
                      <a:endParaRPr lang="ko-KR" alt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3203848" y="2276874"/>
          <a:ext cx="2664992" cy="38772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104"/>
                <a:gridCol w="1728888"/>
              </a:tblGrid>
              <a:tr h="2032441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400" b="1" dirty="0" smtClean="0"/>
                        <a:t>교육훈련</a:t>
                      </a:r>
                      <a:endParaRPr lang="ko-KR" altLang="en-US" sz="1400" b="1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400" dirty="0" err="1" smtClean="0"/>
                        <a:t>사회적기업가</a:t>
                      </a:r>
                      <a:r>
                        <a:rPr lang="ko-KR" altLang="en-US" sz="1400" dirty="0" smtClean="0"/>
                        <a:t> 아카데미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/>
                        <a:t>노동부의 위탁사업</a:t>
                      </a:r>
                      <a:r>
                        <a:rPr lang="en-US" altLang="ko-KR" sz="1400" dirty="0" smtClean="0"/>
                        <a:t>)</a:t>
                      </a:r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400" dirty="0" err="1" smtClean="0"/>
                        <a:t>사회적기업가</a:t>
                      </a:r>
                      <a:r>
                        <a:rPr lang="ko-KR" altLang="en-US" sz="1400" dirty="0" smtClean="0"/>
                        <a:t> 학교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err="1" smtClean="0"/>
                        <a:t>한겨레경제연구소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성공회대학교 </a:t>
                      </a:r>
                      <a:r>
                        <a:rPr lang="ko-KR" altLang="en-US" sz="1400" dirty="0" err="1" smtClean="0"/>
                        <a:t>사회적기업</a:t>
                      </a:r>
                      <a:r>
                        <a:rPr lang="ko-KR" altLang="en-US" sz="1400" dirty="0" smtClean="0"/>
                        <a:t> 연구센터 등이 독자적으로 운영</a:t>
                      </a:r>
                      <a:r>
                        <a:rPr lang="en-US" altLang="ko-KR" sz="1400" dirty="0" smtClean="0"/>
                        <a:t>)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876115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400" b="1" dirty="0" smtClean="0"/>
                        <a:t>경영</a:t>
                      </a:r>
                      <a:endParaRPr lang="en-US" altLang="ko-KR" sz="1400" b="1" dirty="0" smtClean="0"/>
                    </a:p>
                    <a:p>
                      <a:pPr latinLnBrk="0"/>
                      <a:r>
                        <a:rPr lang="ko-KR" altLang="en-US" sz="1400" b="1" dirty="0" smtClean="0"/>
                        <a:t>컨설팅</a:t>
                      </a:r>
                      <a:endParaRPr lang="ko-KR" altLang="en-US" sz="1400" b="1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dirty="0" smtClean="0"/>
                        <a:t>SE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EMPOWER</a:t>
                      </a:r>
                      <a:endParaRPr lang="en-US" altLang="ko-KR" sz="1400" dirty="0" smtClean="0"/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400" dirty="0" err="1" smtClean="0"/>
                        <a:t>한겨레경제연구소</a:t>
                      </a:r>
                      <a:endParaRPr lang="en-US" altLang="ko-KR" sz="1400" dirty="0" smtClean="0"/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400" dirty="0" err="1" smtClean="0"/>
                        <a:t>엔시스콤</a:t>
                      </a:r>
                      <a:r>
                        <a:rPr lang="ko-KR" altLang="en-US" sz="1400" dirty="0" smtClean="0"/>
                        <a:t> 등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968679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400" b="1" dirty="0" smtClean="0"/>
                        <a:t>자금</a:t>
                      </a:r>
                      <a:endParaRPr lang="ko-KR" altLang="en-US" sz="1400" b="1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400" dirty="0" err="1" smtClean="0"/>
                        <a:t>함께일하는재단</a:t>
                      </a:r>
                      <a:endParaRPr lang="en-US" altLang="ko-KR" sz="1400" dirty="0" smtClean="0"/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400" dirty="0" smtClean="0"/>
                        <a:t>사회연대은행</a:t>
                      </a:r>
                      <a:endParaRPr lang="en-US" altLang="ko-KR" sz="1400" dirty="0" smtClean="0"/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400" dirty="0" smtClean="0"/>
                        <a:t>민생경제정책연구소 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6156176" y="2276872"/>
          <a:ext cx="2736999" cy="40717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8158"/>
                <a:gridCol w="1848841"/>
              </a:tblGrid>
              <a:tr h="1085144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400" b="1" dirty="0" smtClean="0"/>
                        <a:t>전국적 </a:t>
                      </a:r>
                      <a:endParaRPr lang="en-US" altLang="ko-KR" sz="1400" b="1" dirty="0" smtClean="0"/>
                    </a:p>
                    <a:p>
                      <a:pPr latinLnBrk="0"/>
                      <a:r>
                        <a:rPr lang="ko-KR" altLang="en-US" sz="1400" b="1" dirty="0" smtClean="0"/>
                        <a:t>차원</a:t>
                      </a:r>
                      <a:endParaRPr lang="ko-KR" altLang="en-US" sz="1400" b="1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함께 일하는 재단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희망제작소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</a:rPr>
                        <a:t>한국사회적기업협의회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01645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400" b="1" dirty="0" smtClean="0"/>
                        <a:t>광역차원</a:t>
                      </a:r>
                      <a:endParaRPr lang="ko-KR" altLang="en-US" sz="1400" b="1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노동부의 </a:t>
                      </a:r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</a:rPr>
                        <a:t>권역별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</a:rPr>
                        <a:t>사회적기업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협동조합 지원센터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민간 위탁사업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광역자활지원센터 등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01645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400" b="1" dirty="0" smtClean="0"/>
                        <a:t>기초차원</a:t>
                      </a:r>
                      <a:endParaRPr lang="ko-KR" altLang="en-US" sz="1400" b="1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서울시 자치구 특화사업단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구로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성북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강동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서대문구 등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완주군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남양주시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인천남구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</a:rPr>
                        <a:t>수원시 등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400" baseline="0" dirty="0" err="1" smtClean="0">
                          <a:solidFill>
                            <a:schemeClr val="tx1"/>
                          </a:solidFill>
                        </a:rPr>
                        <a:t>기초지자체</a:t>
                      </a:r>
                      <a:r>
                        <a:rPr lang="ko-KR" alt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400" baseline="0" dirty="0" err="1" smtClean="0">
                          <a:solidFill>
                            <a:schemeClr val="tx1"/>
                          </a:solidFill>
                        </a:rPr>
                        <a:t>사회적경제지원센터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818458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회적경제2">
      <a:majorFont>
        <a:latin typeface="서울남산체 B"/>
        <a:ea typeface="서울남산체 B"/>
        <a:cs typeface=""/>
      </a:majorFont>
      <a:minorFont>
        <a:latin typeface="서울남산체 M"/>
        <a:ea typeface="서울남산체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13199</TotalTime>
  <Words>18102</Words>
  <Application>Microsoft Office PowerPoint</Application>
  <PresentationFormat>화면 슬라이드 쇼(4:3)</PresentationFormat>
  <Paragraphs>4740</Paragraphs>
  <Slides>178</Slides>
  <Notes>178</Notes>
  <HiddenSlides>0</HiddenSlides>
  <MMClips>5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178</vt:i4>
      </vt:variant>
    </vt:vector>
  </HeadingPairs>
  <TitlesOfParts>
    <vt:vector size="179" baseType="lpstr">
      <vt:lpstr>Office 테마</vt:lpstr>
      <vt:lpstr>중간지원기관 활동가 교육과정</vt:lpstr>
      <vt:lpstr>Opening</vt:lpstr>
      <vt:lpstr>나를 소개해주세요.</vt:lpstr>
      <vt:lpstr>슬라이드 4</vt:lpstr>
      <vt:lpstr>학습목표 및 학습내용</vt:lpstr>
      <vt:lpstr>중간지원기관 활동가 과정 개요</vt:lpstr>
      <vt:lpstr>1. 중간지원기관 활동가 교육과정 Roadmap</vt:lpstr>
      <vt:lpstr>2. 최종 Mission</vt:lpstr>
      <vt:lpstr>3. 최종 Mission 수행 절차</vt:lpstr>
      <vt:lpstr>중간지원기관 활동가 이해</vt:lpstr>
      <vt:lpstr>1. 중간지원기관 활동가란?</vt:lpstr>
      <vt:lpstr>1. 중간지원기관 활동가란?</vt:lpstr>
      <vt:lpstr>1. 중간지원기관 활동가란?</vt:lpstr>
      <vt:lpstr>2. 중간지원기관 활동가 필요 역량</vt:lpstr>
      <vt:lpstr>2. 중간지원기관 활동가 필요 역량</vt:lpstr>
      <vt:lpstr>2. 중간지원기관 활동가 필요 역량</vt:lpstr>
      <vt:lpstr>사회적경제의 의의와 현황</vt:lpstr>
      <vt:lpstr>1. 사회적경제 정의하기</vt:lpstr>
      <vt:lpstr>1. 사회적경제 정의하기</vt:lpstr>
      <vt:lpstr>2. 사회적경제의 의의와 현황</vt:lpstr>
      <vt:lpstr>2. 사회적경제의 의의와 현황</vt:lpstr>
      <vt:lpstr>2. 사회적경제의 의의와 현황</vt:lpstr>
      <vt:lpstr>2. 사회적경제의 의의와 현황</vt:lpstr>
      <vt:lpstr>2. 사회적경제의 의의와 현황</vt:lpstr>
      <vt:lpstr>2. 사회적경제의 의의와 현황</vt:lpstr>
      <vt:lpstr>2. 사회적경제의 의의와 현황</vt:lpstr>
      <vt:lpstr>3. 한국의 사회적경제</vt:lpstr>
      <vt:lpstr>최종 Mission 수행을 위한 Action Plan 수립</vt:lpstr>
      <vt:lpstr>Week 1. Action Plan 수립 활동</vt:lpstr>
      <vt:lpstr>[생각해보기] 어느 사회적기업가가 꾸는 꿈</vt:lpstr>
      <vt:lpstr>다음 시간 과제</vt:lpstr>
      <vt:lpstr>Closing</vt:lpstr>
      <vt:lpstr>슬라이드 33</vt:lpstr>
      <vt:lpstr> 사회적경제 운동의 사상과 실천</vt:lpstr>
      <vt:lpstr>학습목표 및 학습내용</vt:lpstr>
      <vt:lpstr>한국과 프랑스의  사회적경제운동의 사상과 실천</vt:lpstr>
      <vt:lpstr>사회적경제운동의 사상과 실천</vt:lpstr>
      <vt:lpstr>Activity.한국 사회적경제의 미래 모습 그리기</vt:lpstr>
      <vt:lpstr>Activity.한국 사회적경제의 미래 모습 그리기</vt:lpstr>
      <vt:lpstr>Activity.한국 사회적경제의 미래 모습 그리기</vt:lpstr>
      <vt:lpstr>Activity.한국 사회적경제의 미래 모습 그리기</vt:lpstr>
      <vt:lpstr>Activity.한국 사회적경제의 미래 모습 그리기</vt:lpstr>
      <vt:lpstr>Activity.한국 사회적경제의 미래 모습 그리기</vt:lpstr>
      <vt:lpstr>사회적경제와 사회혁신</vt:lpstr>
      <vt:lpstr>사회적경제와 사회혁신</vt:lpstr>
      <vt:lpstr>사회적경제와 사회혁신</vt:lpstr>
      <vt:lpstr>사회적경제와 사회혁신</vt:lpstr>
      <vt:lpstr>3분</vt:lpstr>
      <vt:lpstr>Activity </vt:lpstr>
      <vt:lpstr>Activity</vt:lpstr>
      <vt:lpstr>최종 Mission 수행을 위한 Action Plan 수립</vt:lpstr>
      <vt:lpstr>Week 2. Action Plan 수립 활동</vt:lpstr>
      <vt:lpstr>다음 시간 과제</vt:lpstr>
      <vt:lpstr>Closing</vt:lpstr>
      <vt:lpstr>슬라이드 55</vt:lpstr>
      <vt:lpstr>슬라이드 56</vt:lpstr>
      <vt:lpstr>학습목표 및 학습내용</vt:lpstr>
      <vt:lpstr>사회적경제 분야의 제도와 정책에 주목해야 하는 이유(1/2)</vt:lpstr>
      <vt:lpstr>사회적경제 분야의 제도와 정책에 주목해야 하는 이유(2/2)</vt:lpstr>
      <vt:lpstr>Activity.홍보해봅시다!</vt:lpstr>
      <vt:lpstr>Activity 순서</vt:lpstr>
      <vt:lpstr>Activity 순서</vt:lpstr>
      <vt:lpstr>Activity 순서</vt:lpstr>
      <vt:lpstr>Activity 순서</vt:lpstr>
      <vt:lpstr>최종 Mission 수행을 위한 Action Plan 수립</vt:lpstr>
      <vt:lpstr>Week 3. Action Plan 수립 활동</vt:lpstr>
      <vt:lpstr>다음 시간 과제</vt:lpstr>
      <vt:lpstr>Closing</vt:lpstr>
      <vt:lpstr>슬라이드 69</vt:lpstr>
      <vt:lpstr>슬라이드 70</vt:lpstr>
      <vt:lpstr>학습목표 및 학습내용</vt:lpstr>
      <vt:lpstr>사회적경제 생태계란?</vt:lpstr>
      <vt:lpstr>1. 사회적경제 생태계가 왜 중요한가?</vt:lpstr>
      <vt:lpstr>1. 사회적경제 생태계가 왜 중요한가?</vt:lpstr>
      <vt:lpstr>1. 사회적경제 생태계가 왜 중요한가?</vt:lpstr>
      <vt:lpstr>2. 사회적경제 생태계 개념과 이론</vt:lpstr>
      <vt:lpstr>2. 사회적경제 생태계 개념과 이론</vt:lpstr>
      <vt:lpstr>2. 사회적경제 생태계 개념과 이론</vt:lpstr>
      <vt:lpstr>2. 사회적경제 생태계 개념과 이론</vt:lpstr>
      <vt:lpstr>2. 사회적경제 생태계 개념과 이론</vt:lpstr>
      <vt:lpstr>Activity. 이야기해봅시다.</vt:lpstr>
      <vt:lpstr>국내 사회적경제 생태계의  현실과 과제</vt:lpstr>
      <vt:lpstr>Activity. 국내 사회적경제 생태계의 현실과 과제</vt:lpstr>
      <vt:lpstr>Activity. 국내 사회적경제 생태계의 현실과 과제</vt:lpstr>
      <vt:lpstr>Activity. 국내 사회적경제 생태계의 현실과 과제</vt:lpstr>
      <vt:lpstr>사회적경제 생태계 진단  및 활성화 방안 도출</vt:lpstr>
      <vt:lpstr>Activity. 자치구 사회적경제 공급 생태계 분석</vt:lpstr>
      <vt:lpstr>Activity. 자치구 사회적 경제 공급 생태계 분석</vt:lpstr>
      <vt:lpstr>Activity. 자치구 사회적 경제 공급 생태계 분석</vt:lpstr>
      <vt:lpstr>최종 Mission 수행을 위한 Action Plan 수립</vt:lpstr>
      <vt:lpstr>Week 4. Action Plan 수립 활동</vt:lpstr>
      <vt:lpstr>Closing</vt:lpstr>
      <vt:lpstr>슬라이드 93</vt:lpstr>
      <vt:lpstr>슬라이드 94</vt:lpstr>
      <vt:lpstr>학습목표 및 학습내용</vt:lpstr>
      <vt:lpstr>중간지원기관의 의의와 역할</vt:lpstr>
      <vt:lpstr>1. 사회적경제의 발전과 중간지원기관</vt:lpstr>
      <vt:lpstr>1. 사회적경제의 발전과 중간지원기관</vt:lpstr>
      <vt:lpstr>2. 중간지원기관의 다양한 유형들</vt:lpstr>
      <vt:lpstr>3. 중간지원기관의 필요성 및 기능</vt:lpstr>
      <vt:lpstr>3. 중간지원기관의 필요성 및 기능</vt:lpstr>
      <vt:lpstr>중간지원기관 지원활동 사례</vt:lpstr>
      <vt:lpstr>Activity. 뉴스 페이퍼 만들기 </vt:lpstr>
      <vt:lpstr>Activity. 뉴스 페이퍼 만들기 </vt:lpstr>
      <vt:lpstr>Activity. 뉴스 페이퍼 만들기 </vt:lpstr>
      <vt:lpstr>Activity. 뉴스 페이퍼 만들기 </vt:lpstr>
      <vt:lpstr>Activity. 뉴스 페이퍼 만들기 </vt:lpstr>
      <vt:lpstr>Activity. 뉴스 페이퍼 만들기 </vt:lpstr>
      <vt:lpstr>최종 Mission 수행을 위한 Action Plan 수립</vt:lpstr>
      <vt:lpstr>Week 5. Action Plan 수립 활동</vt:lpstr>
      <vt:lpstr>Closing</vt:lpstr>
      <vt:lpstr>슬라이드 112</vt:lpstr>
      <vt:lpstr>슬라이드 113</vt:lpstr>
      <vt:lpstr>학습목표 및 학습내용</vt:lpstr>
      <vt:lpstr>체크해봅시다.</vt:lpstr>
      <vt:lpstr>공공조달의 개념과 특성</vt:lpstr>
      <vt:lpstr>1. 공공조달 제도의 의미</vt:lpstr>
      <vt:lpstr>1. 공공조달 제도의 의미</vt:lpstr>
      <vt:lpstr>2. 공공조달 제도의 특성</vt:lpstr>
      <vt:lpstr>2. 공공조달 제도의 특성</vt:lpstr>
      <vt:lpstr>3. 공공조달 계약제도의 종류</vt:lpstr>
      <vt:lpstr>3. 공공조달 계약제도의 종류</vt:lpstr>
      <vt:lpstr>3. 공공조달 계약제도의 종류</vt:lpstr>
      <vt:lpstr>Activity. 이야기해봅시다.</vt:lpstr>
      <vt:lpstr>사회책임조달제도의 의의와 과제</vt:lpstr>
      <vt:lpstr>사회문제 해결을 위한 혁신적 사회적기업들</vt:lpstr>
      <vt:lpstr>1. 사회책임조달</vt:lpstr>
      <vt:lpstr>1. 사회책임조달</vt:lpstr>
      <vt:lpstr>1. 사회책임조달</vt:lpstr>
      <vt:lpstr>1. 사회책임조달</vt:lpstr>
      <vt:lpstr>2. 사회적경제를 통한 사회책임조달</vt:lpstr>
      <vt:lpstr>2. 사회적경제를 통한 사회책임조달</vt:lpstr>
      <vt:lpstr>2. 사회적경제를 통한 사회책임조달</vt:lpstr>
      <vt:lpstr>2. 사회적경제를 통한 사회책임조달</vt:lpstr>
      <vt:lpstr>2. 사회적경제를 통한 사회책임조달</vt:lpstr>
      <vt:lpstr>Activity. 상상해봅시다.</vt:lpstr>
      <vt:lpstr>3. 사회책임조달제도의 과제</vt:lpstr>
      <vt:lpstr>3. 사회책임조달제도의 과제</vt:lpstr>
      <vt:lpstr>3. 사회책임조달제도의 과제</vt:lpstr>
      <vt:lpstr>3. 사회책임조달제도의 과제</vt:lpstr>
      <vt:lpstr>사회적경제부문의  공공시장 비즈니스 사례</vt:lpstr>
      <vt:lpstr>5분</vt:lpstr>
      <vt:lpstr>4분 50초</vt:lpstr>
      <vt:lpstr>5분 55초</vt:lpstr>
      <vt:lpstr>5분</vt:lpstr>
      <vt:lpstr>1. 공공시장 비즈니스 사례</vt:lpstr>
      <vt:lpstr>Activity. 이야기해봅시다.</vt:lpstr>
      <vt:lpstr>최종 Mission 수행을 위한 Action Plan 수립</vt:lpstr>
      <vt:lpstr>Week 6. Action Plan 수립 활동</vt:lpstr>
      <vt:lpstr>Closing</vt:lpstr>
      <vt:lpstr>슬라이드 151</vt:lpstr>
      <vt:lpstr>슬라이드 152</vt:lpstr>
      <vt:lpstr>학습목표 및 학습내용</vt:lpstr>
      <vt:lpstr>공공시장 조사분석 및  판로개척 방안 수립</vt:lpstr>
      <vt:lpstr>1. 공공시장 조사분석 방법의 실제</vt:lpstr>
      <vt:lpstr>1. 공공시장 조사분석 방법의 실제</vt:lpstr>
      <vt:lpstr>1. 공공시장 조사분석 방법의 실제</vt:lpstr>
      <vt:lpstr>1. 공공시장 조사분석 방법의 실제</vt:lpstr>
      <vt:lpstr>1. 공공시장 조사분석 방법의 실제</vt:lpstr>
      <vt:lpstr>1. 공공시장 조사분석 방법의 실제</vt:lpstr>
      <vt:lpstr>1. 공공시장 조사분석 방법의 실제</vt:lpstr>
      <vt:lpstr>1. 공공시장 조사분석 방법의 실제</vt:lpstr>
      <vt:lpstr>1. 공공시장 조사분석 방법의 실제</vt:lpstr>
      <vt:lpstr>1. 공공시장 조사분석 방법의 실제</vt:lpstr>
      <vt:lpstr>1. 공공시장 조사분석 방법의 실제</vt:lpstr>
      <vt:lpstr>1. 공공시장 조사분석 방법의 실제</vt:lpstr>
      <vt:lpstr>공공시장 개척을 위한 액션플랜 세우기</vt:lpstr>
      <vt:lpstr>1. 판로개척 단계별 프로세스</vt:lpstr>
      <vt:lpstr>1. 판로개척 단계별 프로세스</vt:lpstr>
      <vt:lpstr>1. 판로개척 단계별 프로세스</vt:lpstr>
      <vt:lpstr>1. 판로개척 단계별 프로세스</vt:lpstr>
      <vt:lpstr>1. 판로개척 단계별 프로세스</vt:lpstr>
      <vt:lpstr>1. 판로개척 단계별 프로세스</vt:lpstr>
      <vt:lpstr>Activity. 이야기해 봅시다.</vt:lpstr>
      <vt:lpstr>최종 Mission 수행을 위한 Action Plan 수립</vt:lpstr>
      <vt:lpstr>Week 7. Action Plan 수립 활동</vt:lpstr>
      <vt:lpstr>Closing</vt:lpstr>
      <vt:lpstr>슬라이드 178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meehoo</dc:creator>
  <cp:lastModifiedBy>hannews</cp:lastModifiedBy>
  <cp:revision>773</cp:revision>
  <dcterms:created xsi:type="dcterms:W3CDTF">2013-10-20T06:03:32Z</dcterms:created>
  <dcterms:modified xsi:type="dcterms:W3CDTF">2014-03-25T06:58:26Z</dcterms:modified>
</cp:coreProperties>
</file>