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8" r:id="rId2"/>
  </p:sldMasterIdLst>
  <p:notesMasterIdLst>
    <p:notesMasterId r:id="rId5"/>
  </p:notesMasterIdLst>
  <p:handoutMasterIdLst>
    <p:handoutMasterId r:id="rId6"/>
  </p:handoutMasterIdLst>
  <p:sldIdLst>
    <p:sldId id="256" r:id="rId3"/>
    <p:sldId id="325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246C"/>
    <a:srgbClr val="002A7E"/>
    <a:srgbClr val="DA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138" y="96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2" d="100"/>
          <a:sy n="62" d="100"/>
        </p:scale>
        <p:origin x="2299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0A570FC4-C7BE-48A7-97C6-F2126F734A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A29B2EE-0C01-45FC-A418-6410BA7B31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88865396-5389-42EE-AE6B-EF45A33B1431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D53B34-2F23-4649-AF50-8F39B13E67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4FAA9FB-61CA-4079-9698-A61EAFC731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055A1624-5159-49A7-AA22-DD20003B41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831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07E4F7F-6251-4F91-9B3A-B447FCBE1BDA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969AEE7-87BC-40A7-9E1E-793B99B4A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18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B783494-F7D9-462C-B264-E5F76BA72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03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BB6AC5-5936-4A77-BA5A-257888809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49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E38793-0FA9-45DC-AD10-05B73CB4E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86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보고서표지_미래도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4D0E05-3596-4BE7-97D8-515A33E5F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93007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68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F0EA681-365B-418E-8512-B51246B86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632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0DE856C-41D1-43FC-8608-90D558B43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290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AB0FAAA-D391-4637-B2BC-189F606E6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0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0FF9C1-3DEE-458E-92F0-D95EB1B5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45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61B58D-21A2-44C3-ABD7-DC6884C8A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98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7BB80BE-2708-4657-9B4F-936EEE284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80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9F6CE6E-A66E-4C1E-A912-D3541707E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A944465-398A-44E9-A94F-38CA986B0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07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54FFEF-5E3E-42F7-87C7-52077DC49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96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46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sldNum="0" hdr="0" ftr="0" dt="0"/>
  <p:txStyles>
    <p:titleStyle>
      <a:lvl1pPr algn="ctr" defTabSz="1152693" rtl="0" eaLnBrk="1" latinLnBrk="0" hangingPunct="1">
        <a:spcBef>
          <a:spcPct val="0"/>
        </a:spcBef>
        <a:buNone/>
        <a:defRPr sz="55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260" indent="-432260" algn="l" defTabSz="1152693" rtl="0" eaLnBrk="1" latinLnBrk="0" hangingPunct="1">
        <a:spcBef>
          <a:spcPct val="20000"/>
        </a:spcBef>
        <a:buFont typeface="Arial" pitchFamily="34" charset="0"/>
        <a:buChar char="•"/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936563" indent="-360216" algn="l" defTabSz="1152693" rtl="0" eaLnBrk="1" latinLnBrk="0" hangingPunct="1">
        <a:spcBef>
          <a:spcPct val="20000"/>
        </a:spcBef>
        <a:buFont typeface="Arial" pitchFamily="34" charset="0"/>
        <a:buChar char="–"/>
        <a:defRPr sz="3530" kern="1200">
          <a:solidFill>
            <a:schemeClr val="tx1"/>
          </a:solidFill>
          <a:latin typeface="+mn-lt"/>
          <a:ea typeface="+mn-ea"/>
          <a:cs typeface="+mn-cs"/>
        </a:defRPr>
      </a:lvl2pPr>
      <a:lvl3pPr marL="1440866" indent="-288173" algn="l" defTabSz="1152693" rtl="0" eaLnBrk="1" latinLnBrk="0" hangingPunct="1">
        <a:spcBef>
          <a:spcPct val="20000"/>
        </a:spcBef>
        <a:buFont typeface="Arial" pitchFamily="34" charset="0"/>
        <a:buChar char="•"/>
        <a:defRPr sz="3025" kern="1200">
          <a:solidFill>
            <a:schemeClr val="tx1"/>
          </a:solidFill>
          <a:latin typeface="+mn-lt"/>
          <a:ea typeface="+mn-ea"/>
          <a:cs typeface="+mn-cs"/>
        </a:defRPr>
      </a:lvl3pPr>
      <a:lvl4pPr marL="2017212" indent="-288173" algn="l" defTabSz="1152693" rtl="0" eaLnBrk="1" latinLnBrk="0" hangingPunct="1">
        <a:spcBef>
          <a:spcPct val="20000"/>
        </a:spcBef>
        <a:buFont typeface="Arial" pitchFamily="34" charset="0"/>
        <a:buChar char="–"/>
        <a:defRPr sz="2521" kern="1200">
          <a:solidFill>
            <a:schemeClr val="tx1"/>
          </a:solidFill>
          <a:latin typeface="+mn-lt"/>
          <a:ea typeface="+mn-ea"/>
          <a:cs typeface="+mn-cs"/>
        </a:defRPr>
      </a:lvl4pPr>
      <a:lvl5pPr marL="2593558" indent="-288173" algn="l" defTabSz="1152693" rtl="0" eaLnBrk="1" latinLnBrk="0" hangingPunct="1">
        <a:spcBef>
          <a:spcPct val="20000"/>
        </a:spcBef>
        <a:buFont typeface="Arial" pitchFamily="34" charset="0"/>
        <a:buChar char="»"/>
        <a:defRPr sz="2521" kern="1200">
          <a:solidFill>
            <a:schemeClr val="tx1"/>
          </a:solidFill>
          <a:latin typeface="+mn-lt"/>
          <a:ea typeface="+mn-ea"/>
          <a:cs typeface="+mn-cs"/>
        </a:defRPr>
      </a:lvl5pPr>
      <a:lvl6pPr marL="3169905" indent="-288173" algn="l" defTabSz="1152693" rtl="0" eaLnBrk="1" latinLnBrk="0" hangingPunct="1">
        <a:spcBef>
          <a:spcPct val="20000"/>
        </a:spcBef>
        <a:buFont typeface="Arial" pitchFamily="34" charset="0"/>
        <a:buChar char="•"/>
        <a:defRPr sz="2521" kern="1200">
          <a:solidFill>
            <a:schemeClr val="tx1"/>
          </a:solidFill>
          <a:latin typeface="+mn-lt"/>
          <a:ea typeface="+mn-ea"/>
          <a:cs typeface="+mn-cs"/>
        </a:defRPr>
      </a:lvl6pPr>
      <a:lvl7pPr marL="3746251" indent="-288173" algn="l" defTabSz="1152693" rtl="0" eaLnBrk="1" latinLnBrk="0" hangingPunct="1">
        <a:spcBef>
          <a:spcPct val="20000"/>
        </a:spcBef>
        <a:buFont typeface="Arial" pitchFamily="34" charset="0"/>
        <a:buChar char="•"/>
        <a:defRPr sz="2521" kern="1200">
          <a:solidFill>
            <a:schemeClr val="tx1"/>
          </a:solidFill>
          <a:latin typeface="+mn-lt"/>
          <a:ea typeface="+mn-ea"/>
          <a:cs typeface="+mn-cs"/>
        </a:defRPr>
      </a:lvl7pPr>
      <a:lvl8pPr marL="4322597" indent="-288173" algn="l" defTabSz="1152693" rtl="0" eaLnBrk="1" latinLnBrk="0" hangingPunct="1">
        <a:spcBef>
          <a:spcPct val="20000"/>
        </a:spcBef>
        <a:buFont typeface="Arial" pitchFamily="34" charset="0"/>
        <a:buChar char="•"/>
        <a:defRPr sz="2521" kern="1200">
          <a:solidFill>
            <a:schemeClr val="tx1"/>
          </a:solidFill>
          <a:latin typeface="+mn-lt"/>
          <a:ea typeface="+mn-ea"/>
          <a:cs typeface="+mn-cs"/>
        </a:defRPr>
      </a:lvl8pPr>
      <a:lvl9pPr marL="4898944" indent="-288173" algn="l" defTabSz="1152693" rtl="0" eaLnBrk="1" latinLnBrk="0" hangingPunct="1">
        <a:spcBef>
          <a:spcPct val="20000"/>
        </a:spcBef>
        <a:buFont typeface="Arial" pitchFamily="34" charset="0"/>
        <a:buChar char="•"/>
        <a:defRPr sz="25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693" rtl="0" eaLnBrk="1" latinLnBrk="0" hangingPunct="1">
        <a:defRPr sz="2269" kern="1200">
          <a:solidFill>
            <a:schemeClr val="tx1"/>
          </a:solidFill>
          <a:latin typeface="+mn-lt"/>
          <a:ea typeface="+mn-ea"/>
          <a:cs typeface="+mn-cs"/>
        </a:defRPr>
      </a:lvl1pPr>
      <a:lvl2pPr marL="576346" algn="l" defTabSz="1152693" rtl="0" eaLnBrk="1" latinLnBrk="0" hangingPunct="1">
        <a:defRPr sz="2269" kern="1200">
          <a:solidFill>
            <a:schemeClr val="tx1"/>
          </a:solidFill>
          <a:latin typeface="+mn-lt"/>
          <a:ea typeface="+mn-ea"/>
          <a:cs typeface="+mn-cs"/>
        </a:defRPr>
      </a:lvl2pPr>
      <a:lvl3pPr marL="1152693" algn="l" defTabSz="1152693" rtl="0" eaLnBrk="1" latinLnBrk="0" hangingPunct="1">
        <a:defRPr sz="2269" kern="1200">
          <a:solidFill>
            <a:schemeClr val="tx1"/>
          </a:solidFill>
          <a:latin typeface="+mn-lt"/>
          <a:ea typeface="+mn-ea"/>
          <a:cs typeface="+mn-cs"/>
        </a:defRPr>
      </a:lvl3pPr>
      <a:lvl4pPr marL="1729039" algn="l" defTabSz="1152693" rtl="0" eaLnBrk="1" latinLnBrk="0" hangingPunct="1">
        <a:defRPr sz="2269" kern="1200">
          <a:solidFill>
            <a:schemeClr val="tx1"/>
          </a:solidFill>
          <a:latin typeface="+mn-lt"/>
          <a:ea typeface="+mn-ea"/>
          <a:cs typeface="+mn-cs"/>
        </a:defRPr>
      </a:lvl4pPr>
      <a:lvl5pPr marL="2305385" algn="l" defTabSz="1152693" rtl="0" eaLnBrk="1" latinLnBrk="0" hangingPunct="1">
        <a:defRPr sz="2269" kern="1200">
          <a:solidFill>
            <a:schemeClr val="tx1"/>
          </a:solidFill>
          <a:latin typeface="+mn-lt"/>
          <a:ea typeface="+mn-ea"/>
          <a:cs typeface="+mn-cs"/>
        </a:defRPr>
      </a:lvl5pPr>
      <a:lvl6pPr marL="2881732" algn="l" defTabSz="1152693" rtl="0" eaLnBrk="1" latinLnBrk="0" hangingPunct="1">
        <a:defRPr sz="2269" kern="1200">
          <a:solidFill>
            <a:schemeClr val="tx1"/>
          </a:solidFill>
          <a:latin typeface="+mn-lt"/>
          <a:ea typeface="+mn-ea"/>
          <a:cs typeface="+mn-cs"/>
        </a:defRPr>
      </a:lvl6pPr>
      <a:lvl7pPr marL="3458078" algn="l" defTabSz="1152693" rtl="0" eaLnBrk="1" latinLnBrk="0" hangingPunct="1">
        <a:defRPr sz="2269" kern="1200">
          <a:solidFill>
            <a:schemeClr val="tx1"/>
          </a:solidFill>
          <a:latin typeface="+mn-lt"/>
          <a:ea typeface="+mn-ea"/>
          <a:cs typeface="+mn-cs"/>
        </a:defRPr>
      </a:lvl7pPr>
      <a:lvl8pPr marL="4034424" algn="l" defTabSz="1152693" rtl="0" eaLnBrk="1" latinLnBrk="0" hangingPunct="1">
        <a:defRPr sz="2269" kern="1200">
          <a:solidFill>
            <a:schemeClr val="tx1"/>
          </a:solidFill>
          <a:latin typeface="+mn-lt"/>
          <a:ea typeface="+mn-ea"/>
          <a:cs typeface="+mn-cs"/>
        </a:defRPr>
      </a:lvl8pPr>
      <a:lvl9pPr marL="4610771" algn="l" defTabSz="1152693" rtl="0" eaLnBrk="1" latinLnBrk="0" hangingPunct="1">
        <a:defRPr sz="22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170"/>
            <a:ext cx="6858400" cy="97055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 bwMode="auto">
          <a:xfrm>
            <a:off x="676257" y="1472293"/>
            <a:ext cx="1853183" cy="325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기업소개</a:t>
            </a:r>
          </a:p>
        </p:txBody>
      </p:sp>
      <p:sp>
        <p:nvSpPr>
          <p:cNvPr id="62" name="직사각형 61"/>
          <p:cNvSpPr/>
          <p:nvPr/>
        </p:nvSpPr>
        <p:spPr bwMode="auto">
          <a:xfrm>
            <a:off x="293892" y="605331"/>
            <a:ext cx="6270216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endParaRPr kumimoji="1" lang="ko-KR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cxnSp>
        <p:nvCxnSpPr>
          <p:cNvPr id="3072" name="직선 연결선 3071"/>
          <p:cNvCxnSpPr/>
          <p:nvPr/>
        </p:nvCxnSpPr>
        <p:spPr bwMode="auto">
          <a:xfrm>
            <a:off x="293891" y="9705442"/>
            <a:ext cx="6270217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D5A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직사각형 54"/>
          <p:cNvSpPr/>
          <p:nvPr/>
        </p:nvSpPr>
        <p:spPr bwMode="auto">
          <a:xfrm>
            <a:off x="661018" y="1400568"/>
            <a:ext cx="1872000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2561959" y="1400568"/>
            <a:ext cx="3456000" cy="45719"/>
          </a:xfrm>
          <a:prstGeom prst="rect">
            <a:avLst/>
          </a:prstGeom>
          <a:solidFill>
            <a:srgbClr val="DA291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cxnSp>
        <p:nvCxnSpPr>
          <p:cNvPr id="50" name="직선 연결선 49"/>
          <p:cNvCxnSpPr/>
          <p:nvPr/>
        </p:nvCxnSpPr>
        <p:spPr bwMode="auto">
          <a:xfrm>
            <a:off x="661017" y="5500680"/>
            <a:ext cx="5364000" cy="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D5A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직사각형 65"/>
          <p:cNvSpPr/>
          <p:nvPr/>
        </p:nvSpPr>
        <p:spPr bwMode="auto">
          <a:xfrm>
            <a:off x="822926" y="1138607"/>
            <a:ext cx="153733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1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구 분</a:t>
            </a:r>
          </a:p>
        </p:txBody>
      </p:sp>
      <p:sp>
        <p:nvSpPr>
          <p:cNvPr id="67" name="직사각형 66"/>
          <p:cNvSpPr/>
          <p:nvPr/>
        </p:nvSpPr>
        <p:spPr bwMode="auto">
          <a:xfrm>
            <a:off x="2968506" y="1138607"/>
            <a:ext cx="2897187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" panose="020B0604020202020204" pitchFamily="34" charset="0"/>
              </a:rPr>
              <a:t>내 용</a:t>
            </a:r>
            <a:endParaRPr kumimoji="1" lang="ko-KR" altLang="en-US" sz="1100" b="1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93892" y="605331"/>
            <a:ext cx="2158796" cy="45719"/>
          </a:xfrm>
          <a:prstGeom prst="rect">
            <a:avLst/>
          </a:prstGeom>
          <a:solidFill>
            <a:srgbClr val="DA291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endParaRPr kumimoji="1" lang="ko-KR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F907F5E2-4604-42EC-ACC8-AF723ECB080C}"/>
              </a:ext>
            </a:extLst>
          </p:cNvPr>
          <p:cNvGrpSpPr/>
          <p:nvPr/>
        </p:nvGrpSpPr>
        <p:grpSpPr>
          <a:xfrm>
            <a:off x="394822" y="785767"/>
            <a:ext cx="349796" cy="349796"/>
            <a:chOff x="583080" y="785767"/>
            <a:chExt cx="349796" cy="349796"/>
          </a:xfrm>
        </p:grpSpPr>
        <p:sp>
          <p:nvSpPr>
            <p:cNvPr id="110" name="타원 109">
              <a:extLst>
                <a:ext uri="{FF2B5EF4-FFF2-40B4-BE49-F238E27FC236}">
                  <a16:creationId xmlns:a16="http://schemas.microsoft.com/office/drawing/2014/main" id="{8E4D2A69-AD3D-4206-AFCD-5561C711E3DF}"/>
                </a:ext>
              </a:extLst>
            </p:cNvPr>
            <p:cNvSpPr/>
            <p:nvPr/>
          </p:nvSpPr>
          <p:spPr bwMode="auto">
            <a:xfrm>
              <a:off x="583080" y="785767"/>
              <a:ext cx="349796" cy="349796"/>
            </a:xfrm>
            <a:prstGeom prst="ellipse">
              <a:avLst/>
            </a:prstGeom>
            <a:solidFill>
              <a:srgbClr val="DA291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4450" rIns="90000" bIns="4445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ctr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endParaRPr kumimoji="1" lang="ko-KR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  <p:pic>
          <p:nvPicPr>
            <p:cNvPr id="111" name="Picture 7" descr="C:\Users\lee\Downloads\profit-report.png">
              <a:extLst>
                <a:ext uri="{FF2B5EF4-FFF2-40B4-BE49-F238E27FC236}">
                  <a16:creationId xmlns:a16="http://schemas.microsoft.com/office/drawing/2014/main" id="{0FA57753-931A-4759-9559-44D54FE7AE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772" y="853459"/>
              <a:ext cx="214412" cy="214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72CEF3DB-CDE3-4459-B2DE-EF62B15EDC58}"/>
              </a:ext>
            </a:extLst>
          </p:cNvPr>
          <p:cNvSpPr/>
          <p:nvPr/>
        </p:nvSpPr>
        <p:spPr bwMode="auto">
          <a:xfrm>
            <a:off x="676257" y="1837923"/>
            <a:ext cx="1853183" cy="325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기업한줄 소개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114" name="직사각형 113">
            <a:extLst>
              <a:ext uri="{FF2B5EF4-FFF2-40B4-BE49-F238E27FC236}">
                <a16:creationId xmlns:a16="http://schemas.microsoft.com/office/drawing/2014/main" id="{215FA40F-E51D-4B81-9F86-69BA57CFD3CF}"/>
              </a:ext>
            </a:extLst>
          </p:cNvPr>
          <p:cNvSpPr/>
          <p:nvPr/>
        </p:nvSpPr>
        <p:spPr bwMode="auto">
          <a:xfrm>
            <a:off x="676257" y="2207699"/>
            <a:ext cx="1853183" cy="325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기업 유형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842F2F31-221A-4D8E-B5F6-EA5E881AA567}"/>
              </a:ext>
            </a:extLst>
          </p:cNvPr>
          <p:cNvSpPr/>
          <p:nvPr/>
        </p:nvSpPr>
        <p:spPr bwMode="auto">
          <a:xfrm>
            <a:off x="676257" y="2578878"/>
            <a:ext cx="1853183" cy="325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설립일자</a:t>
            </a:r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DE318136-3072-4BF4-B5DF-F6D141850295}"/>
              </a:ext>
            </a:extLst>
          </p:cNvPr>
          <p:cNvSpPr/>
          <p:nvPr/>
        </p:nvSpPr>
        <p:spPr bwMode="auto">
          <a:xfrm>
            <a:off x="2561959" y="1472293"/>
            <a:ext cx="3445551" cy="325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2015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년 협동조합을 설립한 여행사로 사회적경제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.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3942283C-5271-4082-AFBE-B0D8C38DD957}"/>
              </a:ext>
            </a:extLst>
          </p:cNvPr>
          <p:cNvSpPr/>
          <p:nvPr/>
        </p:nvSpPr>
        <p:spPr bwMode="auto">
          <a:xfrm>
            <a:off x="2561959" y="1837923"/>
            <a:ext cx="3445551" cy="325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여행을 통한 소셜미션을 해결하는 여행 컨텐츠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…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CE327C3B-DC9C-469B-828B-C5EAFE2DB3E4}"/>
              </a:ext>
            </a:extLst>
          </p:cNvPr>
          <p:cNvSpPr/>
          <p:nvPr/>
        </p:nvSpPr>
        <p:spPr bwMode="auto">
          <a:xfrm>
            <a:off x="2561959" y="2207699"/>
            <a:ext cx="3445551" cy="325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예비 사회적기업 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/ 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협동조합 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/ 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스타트업 등</a:t>
            </a:r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AE4252B-B2AA-41B2-ADB8-67C97C2372FE}"/>
              </a:ext>
            </a:extLst>
          </p:cNvPr>
          <p:cNvSpPr/>
          <p:nvPr/>
        </p:nvSpPr>
        <p:spPr bwMode="auto">
          <a:xfrm>
            <a:off x="2561959" y="2578878"/>
            <a:ext cx="3445551" cy="325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2015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년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1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월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26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일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132" name="타원 131">
            <a:extLst>
              <a:ext uri="{FF2B5EF4-FFF2-40B4-BE49-F238E27FC236}">
                <a16:creationId xmlns:a16="http://schemas.microsoft.com/office/drawing/2014/main" id="{18862A82-3016-43B5-95F8-0BE9F0082DE5}"/>
              </a:ext>
            </a:extLst>
          </p:cNvPr>
          <p:cNvSpPr/>
          <p:nvPr/>
        </p:nvSpPr>
        <p:spPr bwMode="auto">
          <a:xfrm>
            <a:off x="394822" y="5782286"/>
            <a:ext cx="349796" cy="349796"/>
          </a:xfrm>
          <a:prstGeom prst="ellipse">
            <a:avLst/>
          </a:prstGeom>
          <a:solidFill>
            <a:srgbClr val="DA291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endParaRPr kumimoji="1" lang="ko-KR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pic>
        <p:nvPicPr>
          <p:cNvPr id="133" name="Picture 7" descr="C:\Users\lee\Downloads\profit-report.png">
            <a:extLst>
              <a:ext uri="{FF2B5EF4-FFF2-40B4-BE49-F238E27FC236}">
                <a16:creationId xmlns:a16="http://schemas.microsoft.com/office/drawing/2014/main" id="{A6354A6C-6427-4FD1-AD74-D03E984B1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4" y="5849978"/>
            <a:ext cx="214412" cy="2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3334511B-8852-421F-8200-08F451A8CE00}"/>
              </a:ext>
            </a:extLst>
          </p:cNvPr>
          <p:cNvSpPr/>
          <p:nvPr/>
        </p:nvSpPr>
        <p:spPr bwMode="auto">
          <a:xfrm>
            <a:off x="676257" y="6678650"/>
            <a:ext cx="1853183" cy="325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요청 분야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81AC037A-6897-4207-9F20-2C28EE5506ED}"/>
              </a:ext>
            </a:extLst>
          </p:cNvPr>
          <p:cNvSpPr/>
          <p:nvPr/>
        </p:nvSpPr>
        <p:spPr bwMode="auto">
          <a:xfrm>
            <a:off x="661018" y="6606925"/>
            <a:ext cx="1872000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32801326-D61F-488B-B3F9-86B11CF3389A}"/>
              </a:ext>
            </a:extLst>
          </p:cNvPr>
          <p:cNvSpPr/>
          <p:nvPr/>
        </p:nvSpPr>
        <p:spPr bwMode="auto">
          <a:xfrm>
            <a:off x="2561959" y="6606925"/>
            <a:ext cx="3456000" cy="45719"/>
          </a:xfrm>
          <a:prstGeom prst="rect">
            <a:avLst/>
          </a:prstGeom>
          <a:solidFill>
            <a:srgbClr val="DA291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cxnSp>
        <p:nvCxnSpPr>
          <p:cNvPr id="163" name="직선 연결선 162">
            <a:extLst>
              <a:ext uri="{FF2B5EF4-FFF2-40B4-BE49-F238E27FC236}">
                <a16:creationId xmlns:a16="http://schemas.microsoft.com/office/drawing/2014/main" id="{049D10EF-D1A5-418D-8260-25B20DAA9154}"/>
              </a:ext>
            </a:extLst>
          </p:cNvPr>
          <p:cNvCxnSpPr/>
          <p:nvPr/>
        </p:nvCxnSpPr>
        <p:spPr bwMode="auto">
          <a:xfrm>
            <a:off x="661017" y="8976085"/>
            <a:ext cx="5364000" cy="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D5A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E078EE39-FD1D-4261-B47C-70F021B41593}"/>
              </a:ext>
            </a:extLst>
          </p:cNvPr>
          <p:cNvSpPr/>
          <p:nvPr/>
        </p:nvSpPr>
        <p:spPr bwMode="auto">
          <a:xfrm>
            <a:off x="822926" y="6344964"/>
            <a:ext cx="153733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1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구 분</a:t>
            </a:r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4C6AEFA4-6618-4CC1-B26D-AB3483A56401}"/>
              </a:ext>
            </a:extLst>
          </p:cNvPr>
          <p:cNvSpPr/>
          <p:nvPr/>
        </p:nvSpPr>
        <p:spPr bwMode="auto">
          <a:xfrm>
            <a:off x="2968506" y="6344964"/>
            <a:ext cx="2897187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" panose="020B0604020202020204" pitchFamily="34" charset="0"/>
              </a:rPr>
              <a:t>내 용</a:t>
            </a:r>
            <a:endParaRPr kumimoji="1" lang="ko-KR" altLang="en-US" sz="1100" b="1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168" name="직사각형 167">
            <a:extLst>
              <a:ext uri="{FF2B5EF4-FFF2-40B4-BE49-F238E27FC236}">
                <a16:creationId xmlns:a16="http://schemas.microsoft.com/office/drawing/2014/main" id="{E8BCE4D1-78C7-4556-AA88-7E7BC5EA021F}"/>
              </a:ext>
            </a:extLst>
          </p:cNvPr>
          <p:cNvSpPr/>
          <p:nvPr/>
        </p:nvSpPr>
        <p:spPr bwMode="auto">
          <a:xfrm>
            <a:off x="676257" y="7044280"/>
            <a:ext cx="1853183" cy="6817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세부 과제 </a:t>
            </a:r>
            <a:r>
              <a:rPr kumimoji="1" lang="ko-KR" altLang="en-US" sz="1200" b="1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내용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170" name="직사각형 169">
            <a:extLst>
              <a:ext uri="{FF2B5EF4-FFF2-40B4-BE49-F238E27FC236}">
                <a16:creationId xmlns:a16="http://schemas.microsoft.com/office/drawing/2014/main" id="{ADCEF141-FCE3-42FE-8A55-C149247B5AEE}"/>
              </a:ext>
            </a:extLst>
          </p:cNvPr>
          <p:cNvSpPr/>
          <p:nvPr/>
        </p:nvSpPr>
        <p:spPr bwMode="auto">
          <a:xfrm>
            <a:off x="676257" y="7785235"/>
            <a:ext cx="1853183" cy="11029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요구역량 및 경험</a:t>
            </a:r>
          </a:p>
        </p:txBody>
      </p:sp>
      <p:sp>
        <p:nvSpPr>
          <p:cNvPr id="171" name="직사각형 170">
            <a:extLst>
              <a:ext uri="{FF2B5EF4-FFF2-40B4-BE49-F238E27FC236}">
                <a16:creationId xmlns:a16="http://schemas.microsoft.com/office/drawing/2014/main" id="{7C2CD1E0-2435-44F1-871D-1ADFF6081155}"/>
              </a:ext>
            </a:extLst>
          </p:cNvPr>
          <p:cNvSpPr/>
          <p:nvPr/>
        </p:nvSpPr>
        <p:spPr bwMode="auto">
          <a:xfrm>
            <a:off x="2561959" y="6678650"/>
            <a:ext cx="3445551" cy="325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영업마케팅분야 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/ 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홍보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ATL&amp;BTL 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전문경력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15F08E44-62CB-4F04-BDF2-E010154F944A}"/>
              </a:ext>
            </a:extLst>
          </p:cNvPr>
          <p:cNvSpPr/>
          <p:nvPr/>
        </p:nvSpPr>
        <p:spPr bwMode="auto">
          <a:xfrm>
            <a:off x="2561959" y="7044280"/>
            <a:ext cx="3445551" cy="6817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직접광고영역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 </a:t>
            </a:r>
          </a:p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간접광고영역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 </a:t>
            </a:r>
          </a:p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역사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/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지리 전문영역의 투어 패키징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 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174" name="직사각형 173">
            <a:extLst>
              <a:ext uri="{FF2B5EF4-FFF2-40B4-BE49-F238E27FC236}">
                <a16:creationId xmlns:a16="http://schemas.microsoft.com/office/drawing/2014/main" id="{3B0CCF48-90ED-440B-9BB0-13A6515D2BCE}"/>
              </a:ext>
            </a:extLst>
          </p:cNvPr>
          <p:cNvSpPr/>
          <p:nvPr/>
        </p:nvSpPr>
        <p:spPr bwMode="auto">
          <a:xfrm>
            <a:off x="2561959" y="7785235"/>
            <a:ext cx="3445551" cy="11029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4450" rIns="90000" bIns="4445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역량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: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합의준수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, 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의사소통력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, 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네트워킹력</a:t>
            </a:r>
            <a:endParaRPr kumimoji="1" lang="en-US" altLang="ko-KR" sz="1200" b="1" dirty="0">
              <a:solidFill>
                <a:schemeClr val="bg1">
                  <a:lumMod val="85000"/>
                </a:schemeClr>
              </a:solidFill>
              <a:latin typeface="+mn-ea"/>
              <a:cs typeface="Arial" panose="020B0604020202020204" pitchFamily="34" charset="0"/>
            </a:endParaRPr>
          </a:p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경력요약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: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제일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*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획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ATL&amp;BTL 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경력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15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년 이상</a:t>
            </a:r>
            <a:endParaRPr kumimoji="1" lang="en-US" altLang="ko-KR" sz="12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OA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활용능력 요약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(PPT,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엑셀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,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한글 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&amp; SNS 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등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)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B08687C-0D95-478D-A794-0BA2D3F1E478}"/>
              </a:ext>
            </a:extLst>
          </p:cNvPr>
          <p:cNvSpPr/>
          <p:nvPr/>
        </p:nvSpPr>
        <p:spPr bwMode="auto">
          <a:xfrm>
            <a:off x="676257" y="2973092"/>
            <a:ext cx="1853183" cy="8778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주요사업</a:t>
            </a:r>
            <a:endParaRPr kumimoji="1" lang="en-US" altLang="ko-KR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672964C9-3121-4181-9207-EBE59A885CD7}"/>
              </a:ext>
            </a:extLst>
          </p:cNvPr>
          <p:cNvSpPr/>
          <p:nvPr/>
        </p:nvSpPr>
        <p:spPr bwMode="auto">
          <a:xfrm>
            <a:off x="676257" y="3914299"/>
            <a:ext cx="1853183" cy="7079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조직구성 및 특성</a:t>
            </a: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8CDC4586-98D0-416C-B09E-57D9472FC385}"/>
              </a:ext>
            </a:extLst>
          </p:cNvPr>
          <p:cNvSpPr/>
          <p:nvPr/>
        </p:nvSpPr>
        <p:spPr bwMode="auto">
          <a:xfrm>
            <a:off x="676257" y="4689407"/>
            <a:ext cx="1853183" cy="325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기업주소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(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근무예정지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)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1DDDB3A5-0A4C-4B0E-9B1E-A6C1183882FD}"/>
              </a:ext>
            </a:extLst>
          </p:cNvPr>
          <p:cNvSpPr/>
          <p:nvPr/>
        </p:nvSpPr>
        <p:spPr bwMode="auto">
          <a:xfrm>
            <a:off x="2561959" y="2973092"/>
            <a:ext cx="3445551" cy="8778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국내외 선진사례를 쉽게 접할수 있는 기회제공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 </a:t>
            </a:r>
          </a:p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여행패키지 상품 업종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/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업태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 </a:t>
            </a:r>
          </a:p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 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B7276D25-D795-4FB3-976C-C82728065458}"/>
              </a:ext>
            </a:extLst>
          </p:cNvPr>
          <p:cNvSpPr/>
          <p:nvPr/>
        </p:nvSpPr>
        <p:spPr bwMode="auto">
          <a:xfrm>
            <a:off x="2561959" y="3914299"/>
            <a:ext cx="3445551" cy="7079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상근직원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8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명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 </a:t>
            </a:r>
          </a:p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직원연령대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20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대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3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명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, 30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대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2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명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, 4050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대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3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명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 </a:t>
            </a:r>
          </a:p>
          <a:p>
            <a:pPr marL="171450" marR="0" indent="-17145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bg1">
                  <a:lumMod val="85000"/>
                </a:schemeClr>
              </a:buClr>
              <a:buSzTx/>
              <a:buFont typeface="Arial" panose="020B0604020202020204" pitchFamily="34" charset="0"/>
              <a:buChar char="•"/>
              <a:tabLst>
                <a:tab pos="187325" algn="l"/>
              </a:tabLst>
            </a:pP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2020</a:t>
            </a:r>
            <a:r>
              <a:rPr kumimoji="1" lang="ko-KR" altLang="en-US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년 서울시 우수여행사 선정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  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237AE246-A0D8-4DDE-9A89-55608B81DB12}"/>
              </a:ext>
            </a:extLst>
          </p:cNvPr>
          <p:cNvSpPr/>
          <p:nvPr/>
        </p:nvSpPr>
        <p:spPr bwMode="auto">
          <a:xfrm>
            <a:off x="2561959" y="4689407"/>
            <a:ext cx="3445551" cy="325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서울시 </a:t>
            </a:r>
            <a:r>
              <a:rPr kumimoji="1" lang="ko-KR" altLang="en-US" sz="1200" b="1" dirty="0" err="1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오십플러스</a:t>
            </a:r>
            <a:r>
              <a:rPr kumimoji="1" lang="ko-KR" altLang="en-US" sz="12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구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 </a:t>
            </a:r>
            <a:r>
              <a:rPr kumimoji="1" lang="ko-KR" altLang="en-US" sz="12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중장년동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 </a:t>
            </a: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5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번지</a:t>
            </a: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03E4B539-30A8-470F-97BC-35DE870E94D1}"/>
              </a:ext>
            </a:extLst>
          </p:cNvPr>
          <p:cNvSpPr/>
          <p:nvPr/>
        </p:nvSpPr>
        <p:spPr bwMode="auto">
          <a:xfrm>
            <a:off x="676257" y="5078327"/>
            <a:ext cx="1853183" cy="325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tabLst>
                <a:tab pos="187325" algn="l"/>
              </a:tabLst>
            </a:pPr>
            <a:r>
              <a:rPr kumimoji="1" lang="ko-KR" altLang="en-US" sz="1200" b="1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홈페이지</a:t>
            </a:r>
            <a:r>
              <a:rPr kumimoji="1" lang="en-US" altLang="ko-KR" sz="1200" b="1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(SNS &amp; </a:t>
            </a:r>
            <a:r>
              <a:rPr kumimoji="1" lang="ko-KR" altLang="en-US" sz="1200" b="1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블로그</a:t>
            </a:r>
            <a:r>
              <a:rPr kumimoji="1" lang="en-US" altLang="ko-KR" sz="1200" b="1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)</a:t>
            </a:r>
            <a:endParaRPr kumimoji="1" lang="ko-KR" altLang="en-US" sz="1200" b="1" dirty="0">
              <a:solidFill>
                <a:srgbClr val="000000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55D9B1F0-E47B-4B92-B6F2-21B5E75C0321}"/>
              </a:ext>
            </a:extLst>
          </p:cNvPr>
          <p:cNvSpPr/>
          <p:nvPr/>
        </p:nvSpPr>
        <p:spPr bwMode="auto">
          <a:xfrm>
            <a:off x="2561959" y="5078327"/>
            <a:ext cx="3445551" cy="325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ctr" latinLnBrk="0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None/>
              <a:tabLst>
                <a:tab pos="187325" algn="l"/>
              </a:tabLst>
            </a:pP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rPr>
              <a:t>www.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+mn-ea"/>
                <a:cs typeface="Arial" panose="020B0604020202020204" pitchFamily="34" charset="0"/>
              </a:rPr>
              <a:t>5weeks.com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+mn-ea"/>
              <a:cs typeface="Arial" panose="020B0604020202020204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E8EE28C-4942-4B4D-9729-CFA7A7D4176E}"/>
              </a:ext>
            </a:extLst>
          </p:cNvPr>
          <p:cNvSpPr/>
          <p:nvPr/>
        </p:nvSpPr>
        <p:spPr>
          <a:xfrm>
            <a:off x="269525" y="99060"/>
            <a:ext cx="6661361" cy="549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ko-KR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경영혁신 </a:t>
            </a:r>
            <a:r>
              <a:rPr lang="en-US" altLang="ko-K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5Weeks</a:t>
            </a:r>
            <a:r>
              <a:rPr lang="ko-KR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신청서 </a:t>
            </a:r>
            <a:r>
              <a:rPr lang="en-US" altLang="ko-K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ko-KR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기업명</a:t>
            </a:r>
            <a:r>
              <a:rPr lang="en-US" altLang="ko-K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      ]</a:t>
            </a: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4E9FB8C9-A3D0-4A1D-AFDC-FDB6775D1848}"/>
              </a:ext>
            </a:extLst>
          </p:cNvPr>
          <p:cNvSpPr/>
          <p:nvPr/>
        </p:nvSpPr>
        <p:spPr>
          <a:xfrm>
            <a:off x="782117" y="766250"/>
            <a:ext cx="3271723" cy="409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b="1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기업소개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예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382D4838-05FC-4EEE-B47C-33BB0E71AD54}"/>
              </a:ext>
            </a:extLst>
          </p:cNvPr>
          <p:cNvSpPr/>
          <p:nvPr/>
        </p:nvSpPr>
        <p:spPr>
          <a:xfrm>
            <a:off x="782117" y="5778701"/>
            <a:ext cx="5595823" cy="409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5</a:t>
            </a:r>
            <a:r>
              <a:rPr lang="ko-KR" altLang="en-US" sz="1400" b="1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주 수행과제 요청</a:t>
            </a:r>
            <a:r>
              <a:rPr lang="en-US" altLang="ko-KR" sz="1400" b="1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en-US" altLang="ko-KR" sz="1050" b="1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– </a:t>
            </a:r>
            <a:r>
              <a:rPr lang="ko-KR" altLang="en-US" sz="1050" b="1">
                <a:solidFill>
                  <a:schemeClr val="bg1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중장년에 </a:t>
            </a:r>
            <a:r>
              <a:rPr lang="ko-KR" altLang="en-US" sz="1050" b="1" dirty="0">
                <a:solidFill>
                  <a:schemeClr val="bg1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의뢰하고자 하는 직무내용을 적어주시면 됩니다</a:t>
            </a:r>
            <a:endParaRPr lang="en-US" altLang="ko-KR" sz="1050" b="1" dirty="0">
              <a:solidFill>
                <a:schemeClr val="bg1">
                  <a:lumMod val="75000"/>
                </a:schemeClr>
              </a:solidFill>
              <a:latin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9583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</TotalTime>
  <Words>179</Words>
  <Application>Microsoft Office PowerPoint</Application>
  <PresentationFormat>A4 용지(210x297mm)</PresentationFormat>
  <Paragraphs>38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Office Theme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Alex Na</dc:creator>
  <cp:lastModifiedBy>이예은</cp:lastModifiedBy>
  <cp:revision>129</cp:revision>
  <cp:lastPrinted>2023-07-18T08:52:54Z</cp:lastPrinted>
  <dcterms:created xsi:type="dcterms:W3CDTF">2019-04-03T07:56:46Z</dcterms:created>
  <dcterms:modified xsi:type="dcterms:W3CDTF">2023-07-20T01:14:29Z</dcterms:modified>
</cp:coreProperties>
</file>