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26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137991A-19E9-F057-D59D-7353449112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8A88BC68-54DB-15D1-DDA8-D3FFE35D32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C14C9FA-E6F4-C81D-C5B6-3C64F52888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1D64F-2EAE-4E86-92AB-D8A77E8FD83C}" type="datetimeFigureOut">
              <a:rPr lang="ko-KR" altLang="en-US" smtClean="0"/>
              <a:t>2023-02-22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3ADDC29-F447-3A64-4388-8D5A0FD2C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0D2B3F4-2AB6-A519-30C5-FE5CDE3B92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88197-E0F4-45DD-B218-C55AE569A0C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5182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8924505-0DA3-813E-0A6C-3488C2E267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4EC6D0A1-BD32-B342-23AC-6E9554FC5D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AA35B43-E138-D9F6-5DF1-93A11D8AF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1D64F-2EAE-4E86-92AB-D8A77E8FD83C}" type="datetimeFigureOut">
              <a:rPr lang="ko-KR" altLang="en-US" smtClean="0"/>
              <a:t>2023-02-22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47140E1-EA52-2526-C40F-14C53FB55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FBC654B-6081-941E-6DE6-5BA1244C1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88197-E0F4-45DD-B218-C55AE569A0C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562632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5A23522E-AAA7-BF00-6148-142A37BB52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9F8CCD8-5EE4-1B7E-952D-2941577E8C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4BB76CF-76E7-4FC4-DBF8-89307C5FFE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1D64F-2EAE-4E86-92AB-D8A77E8FD83C}" type="datetimeFigureOut">
              <a:rPr lang="ko-KR" altLang="en-US" smtClean="0"/>
              <a:t>2023-02-22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11C7779-1392-823A-A8E4-48E92F0D1C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B48AA51-936D-77D0-39B2-BCDC9CA188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88197-E0F4-45DD-B218-C55AE569A0C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9494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8E125-D704-8AA0-DC6B-92CB79AD5C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94542"/>
          </a:xfrm>
        </p:spPr>
        <p:txBody>
          <a:bodyPr anchor="b">
            <a:normAutofit/>
          </a:bodyPr>
          <a:lstStyle>
            <a:lvl1pPr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4B339AB-C37C-32BF-80E4-C0D56F7688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40737"/>
            <a:ext cx="10515600" cy="5036226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200"/>
            </a:lvl2pPr>
            <a:lvl3pPr>
              <a:defRPr sz="110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ko-KR" altLang="en-US" dirty="0"/>
              <a:t>마스터 텍스트 스타일을 편집하려면 클릭</a:t>
            </a:r>
          </a:p>
          <a:p>
            <a:pPr lvl="1"/>
            <a:r>
              <a:rPr lang="ko-KR" altLang="en-US" dirty="0"/>
              <a:t>두 번째 수준</a:t>
            </a:r>
          </a:p>
          <a:p>
            <a:pPr lvl="2"/>
            <a:r>
              <a:rPr lang="ko-KR" altLang="en-US" dirty="0"/>
              <a:t>세 번째 수준</a:t>
            </a:r>
          </a:p>
          <a:p>
            <a:pPr lvl="3"/>
            <a:r>
              <a:rPr lang="ko-KR" altLang="en-US" dirty="0"/>
              <a:t>네 번째 수준</a:t>
            </a:r>
          </a:p>
          <a:p>
            <a:pPr lvl="4"/>
            <a:r>
              <a:rPr lang="ko-KR" altLang="en-US" dirty="0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2726BBD-6C4D-206C-E6CB-C10DCAF57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1D64F-2EAE-4E86-92AB-D8A77E8FD83C}" type="datetimeFigureOut">
              <a:rPr lang="ko-KR" altLang="en-US" smtClean="0"/>
              <a:t>2023-02-22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DF730B3-154A-9EA4-5E9F-B63210F9C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E762230-3E48-8BC9-8B1D-4E667BB0A3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88197-E0F4-45DD-B218-C55AE569A0C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92228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BA32F29-A8A1-E481-063C-04A32AA0D2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E254464-7995-CEAB-DA25-2BE34C7E43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CC5A03B-5137-89F4-D09D-954936B82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1D64F-2EAE-4E86-92AB-D8A77E8FD83C}" type="datetimeFigureOut">
              <a:rPr lang="ko-KR" altLang="en-US" smtClean="0"/>
              <a:t>2023-02-22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FFD6915-B57B-155D-2025-AEB5F0978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8BE15F5-79D1-4112-D554-92BB8F583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88197-E0F4-45DD-B218-C55AE569A0C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58505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64E84E8-424E-066E-C95D-D8CB81606A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6E25D57-DF03-EDFE-83BD-4F9448F013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14A635AD-4AEB-0E79-6FCD-066F0FFD5C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3F3815B-8A93-7DF7-C3F6-BE38B10483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1D64F-2EAE-4E86-92AB-D8A77E8FD83C}" type="datetimeFigureOut">
              <a:rPr lang="ko-KR" altLang="en-US" smtClean="0"/>
              <a:t>2023-02-22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2472B5C8-84D5-6E2B-3895-97ED76EB0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2DE6C124-18F4-5BC0-FA30-E2C1D6C08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88197-E0F4-45DD-B218-C55AE569A0C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97363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8ABCEA8-DB30-0086-2707-D619E334B8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F6099AB-41C1-819C-89C7-02767D7408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1CEAFBF4-D86E-8F83-C898-B22220FCF2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E688F694-05A7-BFF7-3D56-27585A4F44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F5B28FE9-3BF1-0AF5-B547-E8FCE25D785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B0829C3B-A9F2-8137-21D5-53F512A512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1D64F-2EAE-4E86-92AB-D8A77E8FD83C}" type="datetimeFigureOut">
              <a:rPr lang="ko-KR" altLang="en-US" smtClean="0"/>
              <a:t>2023-02-22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43E6404B-D180-2A42-409E-28052CA99E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49949355-8C1A-A0F9-BF5E-21224BFD1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88197-E0F4-45DD-B218-C55AE569A0C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50150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04A9B21-58B6-803F-4289-31E58ED67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F0E54906-710E-1E86-A041-0BE8FE993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1D64F-2EAE-4E86-92AB-D8A77E8FD83C}" type="datetimeFigureOut">
              <a:rPr lang="ko-KR" altLang="en-US" smtClean="0"/>
              <a:t>2023-02-22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CD5981B1-B724-31F3-9B61-7022367DDC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32E90F01-2A35-876A-CEAD-8ABA4AB0B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88197-E0F4-45DD-B218-C55AE569A0C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9886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E7C911E6-09BC-0E89-F28C-FB9D78367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1D64F-2EAE-4E86-92AB-D8A77E8FD83C}" type="datetimeFigureOut">
              <a:rPr lang="ko-KR" altLang="en-US" smtClean="0"/>
              <a:t>2023-02-22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6CFFE6AA-17C7-5065-8181-83918A027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B69E50D5-EB96-593E-5687-35DFDC47D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88197-E0F4-45DD-B218-C55AE569A0C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9344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8508C43-6A0F-DB8F-DE0E-770A46578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9504792-D267-5E6F-7A40-D932BAA57B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FF4CDB7C-B73D-5411-2920-D44C0A6DF9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0CCC7F08-E63B-27F3-989D-FF9FD92DCE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1D64F-2EAE-4E86-92AB-D8A77E8FD83C}" type="datetimeFigureOut">
              <a:rPr lang="ko-KR" altLang="en-US" smtClean="0"/>
              <a:t>2023-02-22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FA96668-06AC-8830-39C6-B034C69CA7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9BAAD57-C5D1-81C0-E99A-BCD042730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88197-E0F4-45DD-B218-C55AE569A0C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3778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A8F2756-DDD1-2DC8-88C9-4EB12E9DA9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12BE3DF5-F80A-C751-F0BF-868584D3FF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E2F065D1-E4B7-66E8-71D2-C47DAEF231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02752F29-5F98-C89B-EA07-49E2EEE90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1D64F-2EAE-4E86-92AB-D8A77E8FD83C}" type="datetimeFigureOut">
              <a:rPr lang="ko-KR" altLang="en-US" smtClean="0"/>
              <a:t>2023-02-22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904DCDBF-A044-22D0-78EE-26D12D2E5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B0E6E2E-CCD3-7FC6-F519-D3361DA31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88197-E0F4-45DD-B218-C55AE569A0C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14460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C3D4B9CB-5C7F-06FA-EC01-06178F054A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93438599-6D34-319B-D93B-20EAC1FE1C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D35A64C-2CDA-839F-F381-2B6FB15A77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61D64F-2EAE-4E86-92AB-D8A77E8FD83C}" type="datetimeFigureOut">
              <a:rPr lang="ko-KR" altLang="en-US" smtClean="0"/>
              <a:t>2023-02-22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8EEF6DF-1331-7673-4813-8A3D16D580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5DC7155-2947-153C-1BB0-137806AD54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288197-E0F4-45DD-B218-C55AE569A0C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77892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67B7B46-5D50-A5F1-43A1-0D97591E08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950350"/>
            <a:ext cx="9144000" cy="2387600"/>
          </a:xfrm>
        </p:spPr>
        <p:txBody>
          <a:bodyPr/>
          <a:lstStyle/>
          <a:p>
            <a:r>
              <a:rPr lang="ko-KR" altLang="en-US" dirty="0"/>
              <a:t>비소사이어티 입사지원서</a:t>
            </a:r>
            <a:br>
              <a:rPr lang="en-US" altLang="ko-KR" dirty="0"/>
            </a:br>
            <a:endParaRPr lang="ko-KR" altLang="en-US" dirty="0"/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A4974DE5-7782-45A9-DA06-E505BF3494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65825"/>
            <a:ext cx="9144000" cy="2608639"/>
          </a:xfrm>
        </p:spPr>
        <p:txBody>
          <a:bodyPr anchor="ctr">
            <a:normAutofit/>
          </a:bodyPr>
          <a:lstStyle/>
          <a:p>
            <a:pPr marL="0" marR="0" indent="0" algn="ctr" fontAlgn="base" latinLnBrk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800" b="1" kern="0" spc="0" dirty="0">
                <a:solidFill>
                  <a:srgbClr val="000000"/>
                </a:solidFill>
                <a:effectLst/>
                <a:latin typeface="+mn-ea"/>
              </a:rPr>
              <a:t>지원서 상의 모든 기재사항은 사실과 다름없음을 확인합니다</a:t>
            </a:r>
            <a:r>
              <a:rPr lang="en-US" altLang="ko-KR" sz="1800" b="1" kern="0" spc="0" dirty="0">
                <a:solidFill>
                  <a:srgbClr val="000000"/>
                </a:solidFill>
                <a:effectLst/>
                <a:latin typeface="+mn-ea"/>
              </a:rPr>
              <a:t>.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+mn-ea"/>
            </a:endParaRPr>
          </a:p>
          <a:p>
            <a:pPr marL="0" marR="0" indent="0" algn="ctr" fontAlgn="base" latinLnBrk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ko-KR" sz="1800" b="1" kern="0" spc="0" dirty="0">
                <a:solidFill>
                  <a:srgbClr val="000000"/>
                </a:solidFill>
                <a:effectLst/>
                <a:latin typeface="+mn-ea"/>
              </a:rPr>
              <a:t>2023</a:t>
            </a:r>
            <a:r>
              <a:rPr lang="ko-KR" altLang="en-US" sz="1800" b="1" kern="0" spc="0" dirty="0">
                <a:solidFill>
                  <a:srgbClr val="000000"/>
                </a:solidFill>
                <a:effectLst/>
                <a:latin typeface="+mn-ea"/>
              </a:rPr>
              <a:t>년  월  일 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+mn-ea"/>
            </a:endParaRPr>
          </a:p>
          <a:p>
            <a:pPr marL="0" marR="0" indent="0" algn="ctr" fontAlgn="base" latinLnBrk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800" b="1" kern="0" spc="0" dirty="0">
                <a:solidFill>
                  <a:srgbClr val="000000"/>
                </a:solidFill>
                <a:effectLst/>
                <a:latin typeface="+mn-ea"/>
              </a:rPr>
              <a:t>지원자                </a:t>
            </a:r>
            <a:r>
              <a:rPr lang="en-US" altLang="ko-KR" sz="1800" b="1" kern="0" spc="0" dirty="0">
                <a:solidFill>
                  <a:srgbClr val="000000"/>
                </a:solidFill>
                <a:effectLst/>
                <a:latin typeface="+mn-ea"/>
              </a:rPr>
              <a:t>(</a:t>
            </a:r>
            <a:r>
              <a:rPr lang="ko-KR" altLang="en-US" sz="1800" b="1" kern="0" spc="0" dirty="0">
                <a:solidFill>
                  <a:srgbClr val="000000"/>
                </a:solidFill>
                <a:effectLst/>
                <a:latin typeface="+mn-ea"/>
              </a:rPr>
              <a:t>서명</a:t>
            </a:r>
            <a:r>
              <a:rPr lang="en-US" altLang="ko-KR" sz="1800" b="1" kern="0" spc="0" dirty="0">
                <a:solidFill>
                  <a:srgbClr val="000000"/>
                </a:solidFill>
                <a:effectLst/>
                <a:latin typeface="+mn-ea"/>
              </a:rPr>
              <a:t>)</a:t>
            </a:r>
          </a:p>
          <a:p>
            <a:pPr marL="0" marR="0" indent="0" algn="ctr" fontAlgn="base" latinLnBrk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endParaRPr lang="ko-KR" altLang="en-US" sz="1800" kern="0" spc="0" dirty="0">
              <a:solidFill>
                <a:srgbClr val="000000"/>
              </a:solidFill>
              <a:effectLst/>
              <a:latin typeface="+mn-ea"/>
            </a:endParaRPr>
          </a:p>
          <a:p>
            <a:pPr marL="0" marR="0" indent="0" algn="ctr" fontAlgn="base" latinLnBrk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800" b="1" kern="0" spc="0" dirty="0" err="1">
                <a:solidFill>
                  <a:srgbClr val="000000"/>
                </a:solidFill>
                <a:effectLst/>
                <a:latin typeface="+mn-ea"/>
              </a:rPr>
              <a:t>비소사이어티주식회사</a:t>
            </a:r>
            <a:r>
              <a:rPr lang="ko-KR" altLang="en-US" sz="1800" b="1" kern="0" spc="0" dirty="0">
                <a:solidFill>
                  <a:srgbClr val="000000"/>
                </a:solidFill>
                <a:effectLst/>
                <a:latin typeface="+mn-ea"/>
              </a:rPr>
              <a:t> 귀중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8314013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F0046A2-EB60-9D5D-69DC-9F2659F85E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기본정보</a:t>
            </a:r>
          </a:p>
        </p:txBody>
      </p:sp>
      <p:graphicFrame>
        <p:nvGraphicFramePr>
          <p:cNvPr id="6" name="표 4">
            <a:extLst>
              <a:ext uri="{FF2B5EF4-FFF2-40B4-BE49-F238E27FC236}">
                <a16:creationId xmlns:a16="http://schemas.microsoft.com/office/drawing/2014/main" id="{539E7688-9FC6-C25A-59D7-FABAED1397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0986249"/>
              </p:ext>
            </p:extLst>
          </p:nvPr>
        </p:nvGraphicFramePr>
        <p:xfrm>
          <a:off x="838200" y="1041149"/>
          <a:ext cx="10515599" cy="52962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4343">
                  <a:extLst>
                    <a:ext uri="{9D8B030D-6E8A-4147-A177-3AD203B41FA5}">
                      <a16:colId xmlns:a16="http://schemas.microsoft.com/office/drawing/2014/main" val="3778125110"/>
                    </a:ext>
                  </a:extLst>
                </a:gridCol>
                <a:gridCol w="1111407">
                  <a:extLst>
                    <a:ext uri="{9D8B030D-6E8A-4147-A177-3AD203B41FA5}">
                      <a16:colId xmlns:a16="http://schemas.microsoft.com/office/drawing/2014/main" val="1830065991"/>
                    </a:ext>
                  </a:extLst>
                </a:gridCol>
                <a:gridCol w="1111407">
                  <a:extLst>
                    <a:ext uri="{9D8B030D-6E8A-4147-A177-3AD203B41FA5}">
                      <a16:colId xmlns:a16="http://schemas.microsoft.com/office/drawing/2014/main" val="1629231334"/>
                    </a:ext>
                  </a:extLst>
                </a:gridCol>
                <a:gridCol w="1111407">
                  <a:extLst>
                    <a:ext uri="{9D8B030D-6E8A-4147-A177-3AD203B41FA5}">
                      <a16:colId xmlns:a16="http://schemas.microsoft.com/office/drawing/2014/main" val="3345706290"/>
                    </a:ext>
                  </a:extLst>
                </a:gridCol>
                <a:gridCol w="1111407">
                  <a:extLst>
                    <a:ext uri="{9D8B030D-6E8A-4147-A177-3AD203B41FA5}">
                      <a16:colId xmlns:a16="http://schemas.microsoft.com/office/drawing/2014/main" val="2035406388"/>
                    </a:ext>
                  </a:extLst>
                </a:gridCol>
                <a:gridCol w="2222814">
                  <a:extLst>
                    <a:ext uri="{9D8B030D-6E8A-4147-A177-3AD203B41FA5}">
                      <a16:colId xmlns:a16="http://schemas.microsoft.com/office/drawing/2014/main" val="3728266480"/>
                    </a:ext>
                  </a:extLst>
                </a:gridCol>
                <a:gridCol w="2222814">
                  <a:extLst>
                    <a:ext uri="{9D8B030D-6E8A-4147-A177-3AD203B41FA5}">
                      <a16:colId xmlns:a16="http://schemas.microsoft.com/office/drawing/2014/main" val="3593995019"/>
                    </a:ext>
                  </a:extLst>
                </a:gridCol>
              </a:tblGrid>
              <a:tr h="293304">
                <a:tc row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>
                          <a:solidFill>
                            <a:schemeClr val="tx1"/>
                          </a:solidFill>
                        </a:rPr>
                        <a:t>기본현황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>
                          <a:solidFill>
                            <a:schemeClr val="tx1"/>
                          </a:solidFill>
                        </a:rPr>
                        <a:t>성명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>
                          <a:solidFill>
                            <a:schemeClr val="tx1"/>
                          </a:solidFill>
                        </a:rPr>
                        <a:t>생년월일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229675"/>
                  </a:ext>
                </a:extLst>
              </a:tr>
              <a:tr h="280214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>
                          <a:solidFill>
                            <a:schemeClr val="tx1"/>
                          </a:solidFill>
                        </a:rPr>
                        <a:t>휴대전화번호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endParaRPr lang="ko-KR" alt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>
                          <a:solidFill>
                            <a:schemeClr val="tx1"/>
                          </a:solidFill>
                        </a:rPr>
                        <a:t>이메일 주소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0110076"/>
                  </a:ext>
                </a:extLst>
              </a:tr>
              <a:tr h="280214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>
                          <a:solidFill>
                            <a:schemeClr val="tx1"/>
                          </a:solidFill>
                        </a:rPr>
                        <a:t>현 거주지 주소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latinLnBrk="1"/>
                      <a:endParaRPr lang="ko-KR" alt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52751"/>
                  </a:ext>
                </a:extLst>
              </a:tr>
              <a:tr h="280214">
                <a:tc row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>
                          <a:solidFill>
                            <a:schemeClr val="tx1"/>
                          </a:solidFill>
                        </a:rPr>
                        <a:t>학력사항</a:t>
                      </a:r>
                      <a:endParaRPr lang="en-US" altLang="ko-KR" sz="1100" b="1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r>
                        <a:rPr lang="en-US" altLang="ko-KR" sz="1100" b="1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ko-KR" altLang="en-US" sz="1100" b="1" dirty="0">
                          <a:solidFill>
                            <a:schemeClr val="tx1"/>
                          </a:solidFill>
                        </a:rPr>
                        <a:t>최종학력 중심 기재</a:t>
                      </a:r>
                      <a:r>
                        <a:rPr lang="en-US" altLang="ko-KR" sz="1100" b="1" dirty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ko-KR" alt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>
                          <a:solidFill>
                            <a:schemeClr val="tx1"/>
                          </a:solidFill>
                        </a:rPr>
                        <a:t>기간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>
                          <a:solidFill>
                            <a:schemeClr val="tx1"/>
                          </a:solidFill>
                        </a:rPr>
                        <a:t>학교명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>
                          <a:solidFill>
                            <a:schemeClr val="tx1"/>
                          </a:solidFill>
                        </a:rPr>
                        <a:t>전공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1343641"/>
                  </a:ext>
                </a:extLst>
              </a:tr>
              <a:tr h="280214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endParaRPr lang="ko-KR" alt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endParaRPr lang="ko-KR" alt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endParaRPr lang="ko-KR" alt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7960001"/>
                  </a:ext>
                </a:extLst>
              </a:tr>
              <a:tr h="280214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endParaRPr lang="ko-KR" altLang="en-US" sz="11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endParaRPr lang="ko-KR" alt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endParaRPr lang="ko-KR" alt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6524191"/>
                  </a:ext>
                </a:extLst>
              </a:tr>
              <a:tr h="280214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b="1" dirty="0">
                          <a:solidFill>
                            <a:schemeClr val="tx1"/>
                          </a:solidFill>
                        </a:rPr>
                        <a:t>병역사항</a:t>
                      </a:r>
                      <a:endParaRPr lang="en-US" altLang="ko-KR" sz="1100" b="1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1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ko-KR" altLang="en-US" sz="1100" b="1" dirty="0">
                          <a:solidFill>
                            <a:schemeClr val="tx1"/>
                          </a:solidFill>
                        </a:rPr>
                        <a:t>해당자만</a:t>
                      </a:r>
                      <a:r>
                        <a:rPr lang="en-US" altLang="ko-KR" sz="1100" b="1" dirty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ko-KR" alt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>
                          <a:solidFill>
                            <a:schemeClr val="tx1"/>
                          </a:solidFill>
                        </a:rPr>
                        <a:t>기간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>
                          <a:solidFill>
                            <a:schemeClr val="tx1"/>
                          </a:solidFill>
                        </a:rPr>
                        <a:t>군별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>
                          <a:solidFill>
                            <a:schemeClr val="tx1"/>
                          </a:solidFill>
                        </a:rPr>
                        <a:t>계급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>
                          <a:solidFill>
                            <a:schemeClr val="tx1"/>
                          </a:solidFill>
                        </a:rPr>
                        <a:t>제대 구분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117562"/>
                  </a:ext>
                </a:extLst>
              </a:tr>
              <a:tr h="280214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endParaRPr lang="ko-KR" alt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endParaRPr lang="ko-KR" alt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470354"/>
                  </a:ext>
                </a:extLst>
              </a:tr>
              <a:tr h="280214">
                <a:tc rowSpan="5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b="1" dirty="0">
                          <a:solidFill>
                            <a:schemeClr val="tx1"/>
                          </a:solidFill>
                        </a:rPr>
                        <a:t>경력사항</a:t>
                      </a:r>
                      <a:endParaRPr lang="en-US" altLang="ko-KR" sz="11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>
                          <a:solidFill>
                            <a:schemeClr val="tx1"/>
                          </a:solidFill>
                        </a:rPr>
                        <a:t>기간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>
                          <a:solidFill>
                            <a:schemeClr val="tx1"/>
                          </a:solidFill>
                        </a:rPr>
                        <a:t>기업</a:t>
                      </a:r>
                      <a:r>
                        <a:rPr lang="en-US" altLang="ko-KR" sz="1100" b="1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ko-KR" altLang="en-US" sz="1100" b="1" dirty="0">
                          <a:solidFill>
                            <a:schemeClr val="tx1"/>
                          </a:solidFill>
                        </a:rPr>
                        <a:t>기관명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>
                          <a:solidFill>
                            <a:schemeClr val="tx1"/>
                          </a:solidFill>
                        </a:rPr>
                        <a:t>직위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>
                          <a:solidFill>
                            <a:schemeClr val="tx1"/>
                          </a:solidFill>
                        </a:rPr>
                        <a:t>주요업무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0833130"/>
                  </a:ext>
                </a:extLst>
              </a:tr>
              <a:tr h="280214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1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endParaRPr lang="ko-KR" alt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endParaRPr lang="ko-KR" alt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7362915"/>
                  </a:ext>
                </a:extLst>
              </a:tr>
              <a:tr h="280214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endParaRPr lang="ko-KR" altLang="en-US" sz="11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endParaRPr lang="ko-KR" alt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8689959"/>
                  </a:ext>
                </a:extLst>
              </a:tr>
              <a:tr h="280214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endParaRPr lang="ko-KR" altLang="en-US" sz="11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endParaRPr lang="ko-KR" alt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5971934"/>
                  </a:ext>
                </a:extLst>
              </a:tr>
              <a:tr h="280214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endParaRPr lang="ko-KR" altLang="en-US" sz="11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endParaRPr lang="ko-KR" alt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4164422"/>
                  </a:ext>
                </a:extLst>
              </a:tr>
              <a:tr h="280214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b="1" dirty="0">
                          <a:solidFill>
                            <a:schemeClr val="tx1"/>
                          </a:solidFill>
                        </a:rPr>
                        <a:t>자격사항 </a:t>
                      </a:r>
                      <a:endParaRPr lang="en-US" altLang="ko-KR" sz="1100" b="1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1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ko-KR" altLang="en-US" sz="1100" b="1" dirty="0">
                          <a:solidFill>
                            <a:schemeClr val="tx1"/>
                          </a:solidFill>
                        </a:rPr>
                        <a:t>해당자만</a:t>
                      </a:r>
                      <a:r>
                        <a:rPr lang="en-US" altLang="ko-KR" sz="1100" b="1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 err="1">
                          <a:solidFill>
                            <a:schemeClr val="tx1"/>
                          </a:solidFill>
                        </a:rPr>
                        <a:t>자격명</a:t>
                      </a:r>
                      <a:endParaRPr lang="ko-KR" alt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>
                          <a:solidFill>
                            <a:schemeClr val="tx1"/>
                          </a:solidFill>
                        </a:rPr>
                        <a:t>자격 번호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>
                          <a:solidFill>
                            <a:schemeClr val="tx1"/>
                          </a:solidFill>
                        </a:rPr>
                        <a:t>취득일자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>
                          <a:solidFill>
                            <a:schemeClr val="tx1"/>
                          </a:solidFill>
                        </a:rPr>
                        <a:t>발급기관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8232021"/>
                  </a:ext>
                </a:extLst>
              </a:tr>
              <a:tr h="280214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endParaRPr lang="ko-KR" altLang="en-US" sz="11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endParaRPr lang="ko-KR" alt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1807665"/>
                  </a:ext>
                </a:extLst>
              </a:tr>
              <a:tr h="280214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endParaRPr lang="ko-KR" altLang="en-US" sz="11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endParaRPr lang="ko-KR" alt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1039465"/>
                  </a:ext>
                </a:extLst>
              </a:tr>
              <a:tr h="39987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b="1" dirty="0">
                          <a:solidFill>
                            <a:schemeClr val="tx1"/>
                          </a:solidFill>
                        </a:rPr>
                        <a:t>툴 활용수준</a:t>
                      </a:r>
                      <a:endParaRPr lang="en-US" altLang="ko-KR" sz="11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>
                          <a:solidFill>
                            <a:schemeClr val="tx1"/>
                          </a:solidFill>
                        </a:rPr>
                        <a:t>엑셀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0" dirty="0">
                          <a:solidFill>
                            <a:schemeClr val="tx1"/>
                          </a:solidFill>
                        </a:rPr>
                        <a:t>상 </a:t>
                      </a:r>
                      <a:r>
                        <a:rPr lang="en-US" altLang="ko-KR" sz="1100" b="0" dirty="0">
                          <a:solidFill>
                            <a:schemeClr val="tx1"/>
                          </a:solidFill>
                        </a:rPr>
                        <a:t>/ </a:t>
                      </a:r>
                      <a:r>
                        <a:rPr lang="ko-KR" altLang="en-US" sz="1100" b="0" dirty="0">
                          <a:solidFill>
                            <a:schemeClr val="tx1"/>
                          </a:solidFill>
                        </a:rPr>
                        <a:t>중</a:t>
                      </a:r>
                      <a:r>
                        <a:rPr lang="en-US" altLang="ko-KR" sz="1100" b="0" dirty="0">
                          <a:solidFill>
                            <a:schemeClr val="tx1"/>
                          </a:solidFill>
                        </a:rPr>
                        <a:t>/ </a:t>
                      </a:r>
                      <a:r>
                        <a:rPr lang="ko-KR" altLang="en-US" sz="1100" b="0" dirty="0">
                          <a:solidFill>
                            <a:schemeClr val="tx1"/>
                          </a:solidFill>
                        </a:rPr>
                        <a:t>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>
                          <a:solidFill>
                            <a:schemeClr val="tx1"/>
                          </a:solidFill>
                        </a:rPr>
                        <a:t>파워포인트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0" dirty="0">
                          <a:solidFill>
                            <a:schemeClr val="tx1"/>
                          </a:solidFill>
                        </a:rPr>
                        <a:t>상 </a:t>
                      </a:r>
                      <a:r>
                        <a:rPr lang="en-US" altLang="ko-KR" sz="1100" b="0" dirty="0">
                          <a:solidFill>
                            <a:schemeClr val="tx1"/>
                          </a:solidFill>
                        </a:rPr>
                        <a:t>/ </a:t>
                      </a:r>
                      <a:r>
                        <a:rPr lang="ko-KR" altLang="en-US" sz="1100" b="0" dirty="0">
                          <a:solidFill>
                            <a:schemeClr val="tx1"/>
                          </a:solidFill>
                        </a:rPr>
                        <a:t>중 </a:t>
                      </a:r>
                      <a:r>
                        <a:rPr lang="en-US" altLang="ko-KR" sz="1100" b="0" dirty="0">
                          <a:solidFill>
                            <a:schemeClr val="tx1"/>
                          </a:solidFill>
                        </a:rPr>
                        <a:t>/ </a:t>
                      </a:r>
                      <a:r>
                        <a:rPr lang="ko-KR" altLang="en-US" sz="1100" b="0" dirty="0">
                          <a:solidFill>
                            <a:schemeClr val="tx1"/>
                          </a:solidFill>
                        </a:rPr>
                        <a:t>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>
                          <a:solidFill>
                            <a:schemeClr val="tx1"/>
                          </a:solidFill>
                        </a:rPr>
                        <a:t>기타 사용가능한 프로그램</a:t>
                      </a:r>
                      <a:r>
                        <a:rPr lang="en-US" altLang="ko-KR" sz="1100" b="1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ko-KR" altLang="en-US" sz="1100" b="1" dirty="0">
                          <a:solidFill>
                            <a:schemeClr val="tx1"/>
                          </a:solidFill>
                        </a:rPr>
                        <a:t>툴</a:t>
                      </a:r>
                      <a:r>
                        <a:rPr lang="en-US" altLang="ko-KR" sz="1100" b="1" dirty="0">
                          <a:solidFill>
                            <a:schemeClr val="tx1"/>
                          </a:solidFill>
                        </a:rPr>
                        <a:t>)</a:t>
                      </a:r>
                      <a:r>
                        <a:rPr lang="ko-KR" altLang="en-US" sz="1100" b="1" dirty="0">
                          <a:solidFill>
                            <a:schemeClr val="tx1"/>
                          </a:solidFill>
                        </a:rPr>
                        <a:t>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2713474"/>
                  </a:ext>
                </a:extLst>
              </a:tr>
              <a:tr h="39988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>
                          <a:solidFill>
                            <a:schemeClr val="tx1"/>
                          </a:solidFill>
                        </a:rPr>
                        <a:t>기타</a:t>
                      </a:r>
                      <a:endParaRPr lang="en-US" altLang="ko-KR" sz="11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>
                          <a:solidFill>
                            <a:schemeClr val="tx1"/>
                          </a:solidFill>
                        </a:rPr>
                        <a:t>직전 월급 </a:t>
                      </a:r>
                      <a:r>
                        <a:rPr lang="en-US" altLang="ko-KR" sz="1100" b="1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ko-KR" altLang="en-US" sz="1100" b="1" dirty="0" err="1">
                          <a:solidFill>
                            <a:schemeClr val="tx1"/>
                          </a:solidFill>
                        </a:rPr>
                        <a:t>세전</a:t>
                      </a:r>
                      <a:r>
                        <a:rPr lang="en-US" altLang="ko-KR" sz="1100" b="1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endParaRPr lang="ko-KR" alt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>
                          <a:solidFill>
                            <a:schemeClr val="tx1"/>
                          </a:solidFill>
                        </a:rPr>
                        <a:t>희망 월급 </a:t>
                      </a:r>
                      <a:r>
                        <a:rPr lang="en-US" altLang="ko-KR" sz="1100" b="1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ko-KR" altLang="en-US" sz="1100" b="1" dirty="0" err="1">
                          <a:solidFill>
                            <a:schemeClr val="tx1"/>
                          </a:solidFill>
                        </a:rPr>
                        <a:t>세전</a:t>
                      </a:r>
                      <a:r>
                        <a:rPr lang="en-US" altLang="ko-KR" sz="1100" b="1" dirty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ko-KR" alt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69718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72329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63B5A4A-7761-6247-F909-78151D0B6B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비소사이어티 지원동기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73FB398-D936-D572-F234-36EDF9EB9599}"/>
              </a:ext>
            </a:extLst>
          </p:cNvPr>
          <p:cNvSpPr>
            <a:spLocks noGrp="1"/>
          </p:cNvSpPr>
          <p:nvPr>
            <p:ph idx="1"/>
          </p:nvPr>
        </p:nvSpPr>
        <p:spPr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ko-KR" altLang="en-US" dirty="0" err="1">
                <a:solidFill>
                  <a:schemeClr val="bg1">
                    <a:lumMod val="75000"/>
                  </a:schemeClr>
                </a:solidFill>
              </a:rPr>
              <a:t>비소사이어티에서</a:t>
            </a:r>
            <a:r>
              <a:rPr lang="ko-KR" altLang="en-US" dirty="0">
                <a:solidFill>
                  <a:schemeClr val="bg1">
                    <a:lumMod val="75000"/>
                  </a:schemeClr>
                </a:solidFill>
              </a:rPr>
              <a:t> 일하고 싶은 이유와 어떻게 일하고자 하는지 등에 대해 구체적으로 기술해 주세요</a:t>
            </a:r>
            <a:r>
              <a:rPr lang="en-US" altLang="ko-KR" dirty="0">
                <a:solidFill>
                  <a:schemeClr val="bg1">
                    <a:lumMod val="75000"/>
                  </a:schemeClr>
                </a:solidFill>
              </a:rPr>
              <a:t>.</a:t>
            </a:r>
          </a:p>
          <a:p>
            <a:pPr marL="0" indent="0">
              <a:buNone/>
            </a:pPr>
            <a:endParaRPr lang="ko-KR" altLang="en-US" dirty="0"/>
          </a:p>
          <a:p>
            <a:pPr marL="0" indent="0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0737275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AB18882-9818-4306-0EF3-B14AA521F3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b">
            <a:normAutofit/>
          </a:bodyPr>
          <a:lstStyle/>
          <a:p>
            <a:r>
              <a:rPr lang="ko-KR" altLang="en-US" dirty="0"/>
              <a:t>자기소개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867BE69-9058-4FB9-21D1-CFEADE953334}"/>
              </a:ext>
            </a:extLst>
          </p:cNvPr>
          <p:cNvSpPr>
            <a:spLocks noGrp="1"/>
          </p:cNvSpPr>
          <p:nvPr>
            <p:ph idx="1"/>
          </p:nvPr>
        </p:nvSpPr>
        <p:spPr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ko-KR" altLang="en-US" dirty="0">
                <a:solidFill>
                  <a:schemeClr val="bg1">
                    <a:lumMod val="75000"/>
                  </a:schemeClr>
                </a:solidFill>
              </a:rPr>
              <a:t>성장과정</a:t>
            </a:r>
            <a:r>
              <a:rPr lang="en-US" altLang="ko-KR" dirty="0">
                <a:solidFill>
                  <a:schemeClr val="bg1">
                    <a:lumMod val="75000"/>
                  </a:schemeClr>
                </a:solidFill>
              </a:rPr>
              <a:t>, </a:t>
            </a:r>
            <a:r>
              <a:rPr lang="ko-KR" altLang="en-US" dirty="0">
                <a:solidFill>
                  <a:schemeClr val="bg1">
                    <a:lumMod val="75000"/>
                  </a:schemeClr>
                </a:solidFill>
              </a:rPr>
              <a:t>삶의 신조</a:t>
            </a:r>
            <a:r>
              <a:rPr lang="en-US" altLang="ko-KR" dirty="0">
                <a:solidFill>
                  <a:schemeClr val="bg1">
                    <a:lumMod val="75000"/>
                  </a:schemeClr>
                </a:solidFill>
              </a:rPr>
              <a:t>, </a:t>
            </a:r>
            <a:r>
              <a:rPr lang="ko-KR" altLang="en-US" dirty="0">
                <a:solidFill>
                  <a:schemeClr val="bg1">
                    <a:lumMod val="75000"/>
                  </a:schemeClr>
                </a:solidFill>
              </a:rPr>
              <a:t>성격상 장단점</a:t>
            </a:r>
            <a:r>
              <a:rPr lang="en-US" altLang="ko-KR" dirty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ko-KR" altLang="en-US" dirty="0">
                <a:solidFill>
                  <a:schemeClr val="bg1">
                    <a:lumMod val="75000"/>
                  </a:schemeClr>
                </a:solidFill>
              </a:rPr>
              <a:t>등을 토대로 본인 소개를 적어주세요</a:t>
            </a:r>
            <a:r>
              <a:rPr lang="en-US" altLang="ko-KR" dirty="0">
                <a:solidFill>
                  <a:schemeClr val="bg1">
                    <a:lumMod val="75000"/>
                  </a:schemeClr>
                </a:solidFill>
              </a:rPr>
              <a:t>.</a:t>
            </a:r>
          </a:p>
          <a:p>
            <a:pPr marL="0" indent="0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402943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0DEB4E2-7F3A-1E56-7467-8DB5E24A6C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b">
            <a:normAutofit/>
          </a:bodyPr>
          <a:lstStyle/>
          <a:p>
            <a:r>
              <a:rPr lang="ko-KR" altLang="en-US" dirty="0"/>
              <a:t>경력기술</a:t>
            </a:r>
            <a:r>
              <a:rPr lang="en-US" altLang="ko-KR" dirty="0"/>
              <a:t>(1/2)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EF22E7E-A55F-D13D-2827-F1F341CF8E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40736"/>
            <a:ext cx="10515600" cy="2362955"/>
          </a:xfrm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ko-KR" altLang="en-US" dirty="0">
                <a:solidFill>
                  <a:schemeClr val="bg1">
                    <a:lumMod val="75000"/>
                  </a:schemeClr>
                </a:solidFill>
              </a:rPr>
              <a:t>소셜벤처</a:t>
            </a:r>
            <a:r>
              <a:rPr lang="en-US" altLang="ko-KR" dirty="0">
                <a:solidFill>
                  <a:schemeClr val="bg1">
                    <a:lumMod val="75000"/>
                  </a:schemeClr>
                </a:solidFill>
              </a:rPr>
              <a:t>, </a:t>
            </a:r>
            <a:r>
              <a:rPr lang="ko-KR" altLang="en-US" dirty="0">
                <a:solidFill>
                  <a:schemeClr val="bg1">
                    <a:lumMod val="75000"/>
                  </a:schemeClr>
                </a:solidFill>
              </a:rPr>
              <a:t>사회적기업 등 사회적경제 분야에서 본인이 주로 진행해왔던 일과 관련된 경험을 기술하고 본인의 업무 역량은 무엇인지 기술하세요</a:t>
            </a:r>
            <a:r>
              <a:rPr lang="en-US" altLang="ko-KR" dirty="0">
                <a:solidFill>
                  <a:schemeClr val="bg1">
                    <a:lumMod val="75000"/>
                  </a:schemeClr>
                </a:solidFill>
              </a:rPr>
              <a:t>.</a:t>
            </a:r>
          </a:p>
          <a:p>
            <a:pPr marL="0" indent="0">
              <a:buNone/>
            </a:pPr>
            <a:endParaRPr lang="ko-KR" altLang="en-US" dirty="0"/>
          </a:p>
        </p:txBody>
      </p:sp>
      <p:graphicFrame>
        <p:nvGraphicFramePr>
          <p:cNvPr id="4" name="표 4">
            <a:extLst>
              <a:ext uri="{FF2B5EF4-FFF2-40B4-BE49-F238E27FC236}">
                <a16:creationId xmlns:a16="http://schemas.microsoft.com/office/drawing/2014/main" id="{5D487938-99A2-B56E-EA21-478368C0F6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0457440"/>
              </p:ext>
            </p:extLst>
          </p:nvPr>
        </p:nvGraphicFramePr>
        <p:xfrm>
          <a:off x="838200" y="4053524"/>
          <a:ext cx="105156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1915">
                  <a:extLst>
                    <a:ext uri="{9D8B030D-6E8A-4147-A177-3AD203B41FA5}">
                      <a16:colId xmlns:a16="http://schemas.microsoft.com/office/drawing/2014/main" val="1830065991"/>
                    </a:ext>
                  </a:extLst>
                </a:gridCol>
                <a:gridCol w="2607398">
                  <a:extLst>
                    <a:ext uri="{9D8B030D-6E8A-4147-A177-3AD203B41FA5}">
                      <a16:colId xmlns:a16="http://schemas.microsoft.com/office/drawing/2014/main" val="3345706290"/>
                    </a:ext>
                  </a:extLst>
                </a:gridCol>
                <a:gridCol w="1439501">
                  <a:extLst>
                    <a:ext uri="{9D8B030D-6E8A-4147-A177-3AD203B41FA5}">
                      <a16:colId xmlns:a16="http://schemas.microsoft.com/office/drawing/2014/main" val="2874702858"/>
                    </a:ext>
                  </a:extLst>
                </a:gridCol>
                <a:gridCol w="3693814">
                  <a:extLst>
                    <a:ext uri="{9D8B030D-6E8A-4147-A177-3AD203B41FA5}">
                      <a16:colId xmlns:a16="http://schemas.microsoft.com/office/drawing/2014/main" val="3728266480"/>
                    </a:ext>
                  </a:extLst>
                </a:gridCol>
                <a:gridCol w="1222972">
                  <a:extLst>
                    <a:ext uri="{9D8B030D-6E8A-4147-A177-3AD203B41FA5}">
                      <a16:colId xmlns:a16="http://schemas.microsoft.com/office/drawing/2014/main" val="35939950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기업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기관명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프로젝트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사업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)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참여기간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담당업무 및 역할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기타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2296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01100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endParaRPr lang="ko-KR" altLang="en-US" sz="11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527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13436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endParaRPr lang="ko-KR" altLang="en-US" sz="11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796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endParaRPr lang="ko-KR" altLang="en-US" sz="11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6524191"/>
                  </a:ext>
                </a:extLst>
              </a:tr>
            </a:tbl>
          </a:graphicData>
        </a:graphic>
      </p:graphicFrame>
      <p:sp>
        <p:nvSpPr>
          <p:cNvPr id="5" name="제목 1">
            <a:extLst>
              <a:ext uri="{FF2B5EF4-FFF2-40B4-BE49-F238E27FC236}">
                <a16:creationId xmlns:a16="http://schemas.microsoft.com/office/drawing/2014/main" id="{C73890C1-E7F8-CB0F-C1B2-6034E5EA1C8E}"/>
              </a:ext>
            </a:extLst>
          </p:cNvPr>
          <p:cNvSpPr txBox="1">
            <a:spLocks/>
          </p:cNvSpPr>
          <p:nvPr/>
        </p:nvSpPr>
        <p:spPr>
          <a:xfrm>
            <a:off x="809526" y="3655329"/>
            <a:ext cx="10515600" cy="4615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indent="-285750">
              <a:buFont typeface="Wingdings" panose="05000000000000000000" pitchFamily="2" charset="2"/>
              <a:buChar char="ü"/>
            </a:pPr>
            <a:r>
              <a:rPr lang="ko-KR" altLang="en-US" sz="1600" dirty="0"/>
              <a:t>참여 프로젝트</a:t>
            </a:r>
            <a:r>
              <a:rPr lang="en-US" altLang="ko-KR" sz="1600" dirty="0"/>
              <a:t>(</a:t>
            </a:r>
            <a:r>
              <a:rPr lang="ko-KR" altLang="en-US" sz="1600" dirty="0"/>
              <a:t>사업</a:t>
            </a:r>
            <a:r>
              <a:rPr lang="en-US" altLang="ko-KR" sz="1600" dirty="0"/>
              <a:t>) </a:t>
            </a:r>
            <a:r>
              <a:rPr lang="ko-KR" altLang="en-US" sz="1600" dirty="0"/>
              <a:t>이력</a:t>
            </a:r>
          </a:p>
        </p:txBody>
      </p:sp>
    </p:spTree>
    <p:extLst>
      <p:ext uri="{BB962C8B-B14F-4D97-AF65-F5344CB8AC3E}">
        <p14:creationId xmlns:p14="http://schemas.microsoft.com/office/powerpoint/2010/main" val="35867942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5D4F209-1AF0-C5E1-1D1E-A69AFE11FE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b">
            <a:normAutofit/>
          </a:bodyPr>
          <a:lstStyle/>
          <a:p>
            <a:r>
              <a:rPr lang="ko-KR" altLang="en-US"/>
              <a:t>경력기술</a:t>
            </a:r>
            <a:r>
              <a:rPr lang="en-US" altLang="ko-KR" dirty="0"/>
              <a:t>(2/2)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98AB1B1-549E-1BCA-1F3D-27B7F5F1DD8A}"/>
              </a:ext>
            </a:extLst>
          </p:cNvPr>
          <p:cNvSpPr>
            <a:spLocks noGrp="1"/>
          </p:cNvSpPr>
          <p:nvPr>
            <p:ph idx="1"/>
          </p:nvPr>
        </p:nvSpPr>
        <p:spPr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/>
          <a:lstStyle/>
          <a:p>
            <a:pPr marL="0" indent="0">
              <a:buNone/>
            </a:pPr>
            <a:r>
              <a:rPr lang="ko-KR" altLang="en-US" dirty="0">
                <a:solidFill>
                  <a:schemeClr val="bg1">
                    <a:lumMod val="75000"/>
                  </a:schemeClr>
                </a:solidFill>
              </a:rPr>
              <a:t>경력기술</a:t>
            </a:r>
            <a:r>
              <a:rPr lang="en-US" altLang="ko-KR" dirty="0">
                <a:solidFill>
                  <a:schemeClr val="bg1">
                    <a:lumMod val="75000"/>
                  </a:schemeClr>
                </a:solidFill>
              </a:rPr>
              <a:t>(1)</a:t>
            </a:r>
            <a:r>
              <a:rPr lang="ko-KR" altLang="en-US" dirty="0">
                <a:solidFill>
                  <a:schemeClr val="bg1">
                    <a:lumMod val="75000"/>
                  </a:schemeClr>
                </a:solidFill>
              </a:rPr>
              <a:t>에서 기술한 내용 중 가장 큰 성과를 내거나 보람 있었던 프로젝트가 무엇인지</a:t>
            </a:r>
            <a:r>
              <a:rPr lang="en-US" altLang="ko-KR" dirty="0">
                <a:solidFill>
                  <a:schemeClr val="bg1">
                    <a:lumMod val="75000"/>
                  </a:schemeClr>
                </a:solidFill>
              </a:rPr>
              <a:t>, </a:t>
            </a:r>
            <a:r>
              <a:rPr lang="ko-KR" altLang="en-US" dirty="0">
                <a:solidFill>
                  <a:schemeClr val="bg1">
                    <a:lumMod val="75000"/>
                  </a:schemeClr>
                </a:solidFill>
              </a:rPr>
              <a:t>프로젝트에서 어떠한 역할을 하였는지</a:t>
            </a:r>
            <a:r>
              <a:rPr lang="en-US" altLang="ko-KR" dirty="0">
                <a:solidFill>
                  <a:schemeClr val="bg1">
                    <a:lumMod val="75000"/>
                  </a:schemeClr>
                </a:solidFill>
              </a:rPr>
              <a:t>, </a:t>
            </a:r>
            <a:r>
              <a:rPr lang="ko-KR" altLang="en-US" dirty="0">
                <a:solidFill>
                  <a:schemeClr val="bg1">
                    <a:lumMod val="75000"/>
                  </a:schemeClr>
                </a:solidFill>
              </a:rPr>
              <a:t>어떠한 성과를 내었는지 등을 구체적으로 기술하세요</a:t>
            </a:r>
            <a:r>
              <a:rPr lang="en-US" altLang="ko-KR" dirty="0">
                <a:solidFill>
                  <a:schemeClr val="bg1">
                    <a:lumMod val="75000"/>
                  </a:schemeClr>
                </a:solidFill>
              </a:rPr>
              <a:t>.</a:t>
            </a:r>
          </a:p>
          <a:p>
            <a:pPr marL="0" indent="0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322347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CADCC5C-C674-084D-0620-5EF43C6570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개인정보 수집 및 이용 동의서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CECE2DD-8401-8D1D-3BCE-A039115667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ko-KR" altLang="en-US" dirty="0"/>
              <a:t>귀사가 본인의 개인정보를 </a:t>
            </a:r>
            <a:r>
              <a:rPr lang="ko-KR" altLang="en-US" dirty="0" err="1"/>
              <a:t>수집ㆍ이용하고자</a:t>
            </a:r>
            <a:r>
              <a:rPr lang="ko-KR" altLang="en-US" dirty="0"/>
              <a:t> 하는 경우에는 「개인정보 보호법」 제</a:t>
            </a:r>
            <a:r>
              <a:rPr lang="en-US" altLang="ko-KR" dirty="0"/>
              <a:t>15</a:t>
            </a:r>
            <a:r>
              <a:rPr lang="ko-KR" altLang="en-US" dirty="0"/>
              <a:t>조 제</a:t>
            </a:r>
            <a:r>
              <a:rPr lang="en-US" altLang="ko-KR" dirty="0"/>
              <a:t>1</a:t>
            </a:r>
            <a:r>
              <a:rPr lang="ko-KR" altLang="en-US" dirty="0"/>
              <a:t>항 제</a:t>
            </a:r>
            <a:r>
              <a:rPr lang="en-US" altLang="ko-KR" dirty="0"/>
              <a:t>1</a:t>
            </a:r>
            <a:r>
              <a:rPr lang="ko-KR" altLang="en-US" dirty="0"/>
              <a:t>호</a:t>
            </a:r>
            <a:r>
              <a:rPr lang="en-US" altLang="ko-KR" dirty="0"/>
              <a:t>, </a:t>
            </a:r>
            <a:r>
              <a:rPr lang="ko-KR" altLang="en-US" dirty="0"/>
              <a:t>제</a:t>
            </a:r>
            <a:r>
              <a:rPr lang="en-US" altLang="ko-KR" dirty="0"/>
              <a:t>23</a:t>
            </a:r>
            <a:r>
              <a:rPr lang="ko-KR" altLang="en-US" dirty="0"/>
              <a:t>조 제</a:t>
            </a:r>
            <a:r>
              <a:rPr lang="en-US" altLang="ko-KR" dirty="0"/>
              <a:t>1</a:t>
            </a:r>
            <a:r>
              <a:rPr lang="ko-KR" altLang="en-US" dirty="0"/>
              <a:t>항 제</a:t>
            </a:r>
            <a:r>
              <a:rPr lang="en-US" altLang="ko-KR" dirty="0"/>
              <a:t>1</a:t>
            </a:r>
            <a:r>
              <a:rPr lang="ko-KR" altLang="en-US" dirty="0"/>
              <a:t>호</a:t>
            </a:r>
            <a:r>
              <a:rPr lang="en-US" altLang="ko-KR" dirty="0"/>
              <a:t>,</a:t>
            </a:r>
            <a:r>
              <a:rPr lang="ko-KR" altLang="en-US" dirty="0"/>
              <a:t>「신용정보의 이용 및 보호에 관한 </a:t>
            </a:r>
            <a:r>
              <a:rPr lang="ko-KR" altLang="en-US" dirty="0" err="1"/>
              <a:t>법률」제</a:t>
            </a:r>
            <a:r>
              <a:rPr lang="en-US" altLang="ko-KR" dirty="0"/>
              <a:t>15</a:t>
            </a:r>
            <a:r>
              <a:rPr lang="ko-KR" altLang="en-US" dirty="0"/>
              <a:t>조 제</a:t>
            </a:r>
            <a:r>
              <a:rPr lang="en-US" altLang="ko-KR" dirty="0"/>
              <a:t>2</a:t>
            </a:r>
            <a:r>
              <a:rPr lang="ko-KR" altLang="en-US" dirty="0"/>
              <a:t>항</a:t>
            </a:r>
            <a:r>
              <a:rPr lang="en-US" altLang="ko-KR" dirty="0"/>
              <a:t>, </a:t>
            </a:r>
            <a:r>
              <a:rPr lang="ko-KR" altLang="en-US" dirty="0"/>
              <a:t>제</a:t>
            </a:r>
            <a:r>
              <a:rPr lang="en-US" altLang="ko-KR" dirty="0"/>
              <a:t>33</a:t>
            </a:r>
            <a:r>
              <a:rPr lang="ko-KR" altLang="en-US" dirty="0"/>
              <a:t>조</a:t>
            </a:r>
            <a:r>
              <a:rPr lang="en-US" altLang="ko-KR" dirty="0"/>
              <a:t>, </a:t>
            </a:r>
            <a:r>
              <a:rPr lang="ko-KR" altLang="en-US" dirty="0"/>
              <a:t>제</a:t>
            </a:r>
            <a:r>
              <a:rPr lang="en-US" altLang="ko-KR" dirty="0"/>
              <a:t>34</a:t>
            </a:r>
            <a:r>
              <a:rPr lang="ko-KR" altLang="en-US" dirty="0"/>
              <a:t>조</a:t>
            </a:r>
            <a:r>
              <a:rPr lang="en-US" altLang="ko-KR" dirty="0"/>
              <a:t>, </a:t>
            </a:r>
            <a:r>
              <a:rPr lang="ko-KR" altLang="en-US" dirty="0"/>
              <a:t>「정보통신망 이용촉진 및 정보보호 등에 관한 </a:t>
            </a:r>
            <a:r>
              <a:rPr lang="ko-KR" altLang="en-US" dirty="0" err="1"/>
              <a:t>법률」제</a:t>
            </a:r>
            <a:r>
              <a:rPr lang="en-US" altLang="ko-KR" dirty="0"/>
              <a:t>22</a:t>
            </a:r>
            <a:r>
              <a:rPr lang="ko-KR" altLang="en-US" dirty="0"/>
              <a:t>조 제</a:t>
            </a:r>
            <a:r>
              <a:rPr lang="en-US" altLang="ko-KR" dirty="0"/>
              <a:t>1</a:t>
            </a:r>
            <a:r>
              <a:rPr lang="ko-KR" altLang="en-US" dirty="0"/>
              <a:t>항에 따라 본인의 동의를 얻어야 합니다</a:t>
            </a:r>
            <a:r>
              <a:rPr lang="en-US" altLang="ko-KR" dirty="0"/>
              <a:t>. </a:t>
            </a:r>
          </a:p>
          <a:p>
            <a:pPr marL="0" indent="0">
              <a:buNone/>
            </a:pPr>
            <a:r>
              <a:rPr lang="ko-KR" altLang="en-US" dirty="0"/>
              <a:t>이에 본인은 아래의 내용과 같이 본인의 개인정보를 </a:t>
            </a:r>
            <a:r>
              <a:rPr lang="ko-KR" altLang="en-US" dirty="0" err="1"/>
              <a:t>수집ㆍ이용하는</a:t>
            </a:r>
            <a:r>
              <a:rPr lang="ko-KR" altLang="en-US" dirty="0"/>
              <a:t> 것에 동의합니다</a:t>
            </a:r>
            <a:r>
              <a:rPr lang="en-US" altLang="ko-KR" dirty="0"/>
              <a:t>. </a:t>
            </a:r>
            <a:endParaRPr lang="ko-KR" altLang="en-US" dirty="0"/>
          </a:p>
        </p:txBody>
      </p:sp>
      <p:graphicFrame>
        <p:nvGraphicFramePr>
          <p:cNvPr id="4" name="표 3">
            <a:extLst>
              <a:ext uri="{FF2B5EF4-FFF2-40B4-BE49-F238E27FC236}">
                <a16:creationId xmlns:a16="http://schemas.microsoft.com/office/drawing/2014/main" id="{A7EC6A7C-9CBE-5969-FB41-3968F9B0B6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4118452"/>
              </p:ext>
            </p:extLst>
          </p:nvPr>
        </p:nvGraphicFramePr>
        <p:xfrm>
          <a:off x="1029136" y="2352097"/>
          <a:ext cx="10199973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1915">
                  <a:extLst>
                    <a:ext uri="{9D8B030D-6E8A-4147-A177-3AD203B41FA5}">
                      <a16:colId xmlns:a16="http://schemas.microsoft.com/office/drawing/2014/main" val="496117498"/>
                    </a:ext>
                  </a:extLst>
                </a:gridCol>
                <a:gridCol w="8648058">
                  <a:extLst>
                    <a:ext uri="{9D8B030D-6E8A-4147-A177-3AD203B41FA5}">
                      <a16:colId xmlns:a16="http://schemas.microsoft.com/office/drawing/2014/main" val="2354409714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수집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·</a:t>
                      </a:r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이용</a:t>
                      </a:r>
                    </a:p>
                    <a:p>
                      <a:pPr algn="ctr" latinLnBrk="1"/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목적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latinLnBrk="1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채용</a:t>
                      </a:r>
                      <a:r>
                        <a:rPr lang="en-US" altLang="ko-KR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절차의 진행 및 관리</a:t>
                      </a:r>
                      <a:r>
                        <a:rPr lang="en-US" altLang="ko-KR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경력</a:t>
                      </a:r>
                      <a:r>
                        <a:rPr lang="en-US" altLang="ko-KR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·</a:t>
                      </a:r>
                      <a:r>
                        <a:rPr lang="ko-KR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자격 등 확인</a:t>
                      </a:r>
                      <a:r>
                        <a:rPr lang="en-US" altLang="ko-KR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조회 및 검증</a:t>
                      </a:r>
                      <a:r>
                        <a:rPr lang="en-US" altLang="ko-KR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), </a:t>
                      </a:r>
                      <a:r>
                        <a:rPr lang="ko-KR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채용 여부의 결정</a:t>
                      </a:r>
                      <a:endParaRPr lang="en-US" altLang="ko-KR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171450" indent="-171450" algn="l" latinLnBrk="1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민원처리</a:t>
                      </a:r>
                      <a:r>
                        <a:rPr lang="en-US" altLang="ko-KR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분쟁해결</a:t>
                      </a:r>
                      <a:r>
                        <a:rPr lang="en-US" altLang="ko-KR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법령상 의무이행 등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77554460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>
                          <a:latin typeface="+mn-ea"/>
                          <a:ea typeface="+mn-ea"/>
                        </a:rPr>
                        <a:t>수집</a:t>
                      </a:r>
                      <a:r>
                        <a:rPr lang="en-US" altLang="ko-KR" sz="1200" b="1" dirty="0">
                          <a:latin typeface="+mn-ea"/>
                          <a:ea typeface="+mn-ea"/>
                        </a:rPr>
                        <a:t>·</a:t>
                      </a:r>
                      <a:r>
                        <a:rPr lang="ko-KR" altLang="en-US" sz="1200" b="1" dirty="0">
                          <a:latin typeface="+mn-ea"/>
                          <a:ea typeface="+mn-ea"/>
                        </a:rPr>
                        <a:t>이용할 항목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latinLnBrk="1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b="0" dirty="0">
                          <a:latin typeface="+mn-ea"/>
                          <a:ea typeface="+mn-ea"/>
                        </a:rPr>
                        <a:t>성명</a:t>
                      </a:r>
                      <a:r>
                        <a:rPr lang="en-US" altLang="ko-KR" sz="1200" b="0" dirty="0"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200" b="0" dirty="0">
                          <a:latin typeface="+mn-ea"/>
                          <a:ea typeface="+mn-ea"/>
                        </a:rPr>
                        <a:t>생년월일 등의 신상정보</a:t>
                      </a:r>
                      <a:r>
                        <a:rPr lang="en-US" altLang="ko-KR" sz="1200" b="0" dirty="0"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200" b="0" dirty="0">
                          <a:latin typeface="+mn-ea"/>
                          <a:ea typeface="+mn-ea"/>
                        </a:rPr>
                        <a:t>연락처 및 주소</a:t>
                      </a:r>
                      <a:r>
                        <a:rPr lang="en-US" altLang="ko-KR" sz="1200" b="0" dirty="0"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200" b="0" dirty="0">
                          <a:latin typeface="+mn-ea"/>
                          <a:ea typeface="+mn-ea"/>
                        </a:rPr>
                        <a:t>학력사항</a:t>
                      </a:r>
                      <a:r>
                        <a:rPr lang="en-US" altLang="ko-KR" sz="1200" b="0" dirty="0"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200" b="0" dirty="0">
                          <a:latin typeface="+mn-ea"/>
                          <a:ea typeface="+mn-ea"/>
                        </a:rPr>
                        <a:t>병역사항</a:t>
                      </a:r>
                      <a:r>
                        <a:rPr lang="en-US" altLang="ko-KR" sz="1200" b="0" dirty="0"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200" b="0" dirty="0">
                          <a:latin typeface="+mn-ea"/>
                          <a:ea typeface="+mn-ea"/>
                        </a:rPr>
                        <a:t>경력사항</a:t>
                      </a:r>
                      <a:r>
                        <a:rPr lang="en-US" altLang="ko-KR" sz="1200" b="0" dirty="0"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200" b="0" dirty="0">
                          <a:latin typeface="+mn-ea"/>
                          <a:ea typeface="+mn-ea"/>
                        </a:rPr>
                        <a:t>자격사항</a:t>
                      </a:r>
                      <a:r>
                        <a:rPr lang="en-US" altLang="ko-KR" sz="1200" b="0" dirty="0"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200" b="0" dirty="0">
                          <a:latin typeface="+mn-ea"/>
                          <a:ea typeface="+mn-ea"/>
                        </a:rPr>
                        <a:t>등의 개인정보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23410740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>
                          <a:latin typeface="+mn-ea"/>
                          <a:ea typeface="+mn-ea"/>
                        </a:rPr>
                        <a:t>보유</a:t>
                      </a:r>
                      <a:r>
                        <a:rPr lang="en-US" altLang="ko-KR" sz="1200" b="1" dirty="0">
                          <a:latin typeface="+mn-ea"/>
                          <a:ea typeface="+mn-ea"/>
                        </a:rPr>
                        <a:t>·</a:t>
                      </a:r>
                      <a:r>
                        <a:rPr lang="ko-KR" altLang="en-US" sz="1200" b="1" dirty="0">
                          <a:latin typeface="+mn-ea"/>
                          <a:ea typeface="+mn-ea"/>
                        </a:rPr>
                        <a:t>이용기간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200" b="0" dirty="0">
                          <a:latin typeface="+mn-ea"/>
                          <a:ea typeface="+mn-ea"/>
                        </a:rPr>
                        <a:t>위 개인정보는 수집</a:t>
                      </a:r>
                      <a:r>
                        <a:rPr lang="en-US" altLang="ko-KR" sz="1200" b="0" dirty="0">
                          <a:latin typeface="+mn-ea"/>
                          <a:ea typeface="+mn-ea"/>
                        </a:rPr>
                        <a:t>·</a:t>
                      </a:r>
                      <a:r>
                        <a:rPr lang="ko-KR" altLang="en-US" sz="1200" b="0" dirty="0">
                          <a:latin typeface="+mn-ea"/>
                          <a:ea typeface="+mn-ea"/>
                        </a:rPr>
                        <a:t>이용에 관한 동의일로부터 </a:t>
                      </a:r>
                      <a:r>
                        <a:rPr lang="en-US" altLang="ko-KR" sz="1200" b="0" dirty="0"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sz="1200" b="0" dirty="0">
                          <a:latin typeface="+mn-ea"/>
                          <a:ea typeface="+mn-ea"/>
                        </a:rPr>
                        <a:t>년 동안 위 이용 목적을 위하여 보유</a:t>
                      </a:r>
                      <a:r>
                        <a:rPr lang="en-US" altLang="ko-KR" sz="1200" b="0" dirty="0">
                          <a:latin typeface="+mn-ea"/>
                          <a:ea typeface="+mn-ea"/>
                        </a:rPr>
                        <a:t>·</a:t>
                      </a:r>
                      <a:r>
                        <a:rPr lang="ko-KR" altLang="en-US" sz="1200" b="0" dirty="0">
                          <a:latin typeface="+mn-ea"/>
                          <a:ea typeface="+mn-ea"/>
                        </a:rPr>
                        <a:t>이용됩니다</a:t>
                      </a:r>
                      <a:r>
                        <a:rPr lang="en-US" altLang="ko-KR" sz="1200" b="0" dirty="0">
                          <a:latin typeface="+mn-ea"/>
                          <a:ea typeface="+mn-ea"/>
                        </a:rPr>
                        <a:t>. </a:t>
                      </a:r>
                    </a:p>
                    <a:p>
                      <a:pPr algn="l" latinLnBrk="1"/>
                      <a:r>
                        <a:rPr lang="ko-KR" altLang="en-US" sz="1200" b="0" dirty="0">
                          <a:latin typeface="+mn-ea"/>
                          <a:ea typeface="+mn-ea"/>
                        </a:rPr>
                        <a:t>단</a:t>
                      </a:r>
                      <a:r>
                        <a:rPr lang="en-US" altLang="ko-KR" sz="1200" b="0" dirty="0"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200" b="0" dirty="0">
                          <a:latin typeface="+mn-ea"/>
                          <a:ea typeface="+mn-ea"/>
                        </a:rPr>
                        <a:t>위 기간 경과 후에는 민원처리</a:t>
                      </a:r>
                      <a:r>
                        <a:rPr lang="en-US" altLang="ko-KR" sz="1200" b="0" dirty="0"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200" b="0" dirty="0">
                          <a:latin typeface="+mn-ea"/>
                          <a:ea typeface="+mn-ea"/>
                        </a:rPr>
                        <a:t>분쟁해결 및 법령상 의무이행을 위하여 필요한 범위 내에서만 보유</a:t>
                      </a:r>
                      <a:r>
                        <a:rPr lang="en-US" altLang="ko-KR" sz="1200" b="0" dirty="0">
                          <a:latin typeface="+mn-ea"/>
                          <a:ea typeface="+mn-ea"/>
                        </a:rPr>
                        <a:t>·</a:t>
                      </a:r>
                      <a:r>
                        <a:rPr lang="ko-KR" altLang="en-US" sz="1200" b="0" dirty="0">
                          <a:latin typeface="+mn-ea"/>
                          <a:ea typeface="+mn-ea"/>
                        </a:rPr>
                        <a:t>이용됩니다</a:t>
                      </a:r>
                      <a:r>
                        <a:rPr lang="en-US" altLang="ko-KR" sz="1200" b="0" dirty="0">
                          <a:latin typeface="+mn-ea"/>
                          <a:ea typeface="+mn-ea"/>
                        </a:rPr>
                        <a:t>.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2819733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>
                          <a:latin typeface="+mn-ea"/>
                          <a:ea typeface="+mn-ea"/>
                        </a:rPr>
                        <a:t>동의를 거부할 권리 및 동의를 거부할 경우의 불이익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200" b="0" dirty="0">
                          <a:latin typeface="+mn-ea"/>
                          <a:ea typeface="+mn-ea"/>
                        </a:rPr>
                        <a:t>위 개인정보의 수집</a:t>
                      </a:r>
                      <a:r>
                        <a:rPr lang="en-US" altLang="ko-KR" sz="1200" b="0" dirty="0">
                          <a:latin typeface="+mn-ea"/>
                          <a:ea typeface="+mn-ea"/>
                        </a:rPr>
                        <a:t>·</a:t>
                      </a:r>
                      <a:r>
                        <a:rPr lang="ko-KR" altLang="en-US" sz="1200" b="0" dirty="0">
                          <a:latin typeface="+mn-ea"/>
                          <a:ea typeface="+mn-ea"/>
                        </a:rPr>
                        <a:t>이용에 관한 동의는 채용 심사를 위하여 필수적이므로</a:t>
                      </a:r>
                      <a:r>
                        <a:rPr lang="en-US" altLang="ko-KR" sz="1200" b="0" dirty="0"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200" b="0" dirty="0">
                          <a:latin typeface="+mn-ea"/>
                          <a:ea typeface="+mn-ea"/>
                        </a:rPr>
                        <a:t>위 사항에 동의하셔야만 채용절차의 진행이 가능합니다</a:t>
                      </a:r>
                      <a:r>
                        <a:rPr lang="en-US" altLang="ko-KR" sz="1200" b="0" dirty="0">
                          <a:latin typeface="+mn-ea"/>
                          <a:ea typeface="+mn-ea"/>
                        </a:rPr>
                        <a:t>.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0779569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464787CE-2E68-C24A-4B4E-BC0CFFE4FACD}"/>
              </a:ext>
            </a:extLst>
          </p:cNvPr>
          <p:cNvSpPr txBox="1"/>
          <p:nvPr/>
        </p:nvSpPr>
        <p:spPr>
          <a:xfrm>
            <a:off x="2230165" y="5255598"/>
            <a:ext cx="793687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dirty="0">
                <a:latin typeface="+mn-ea"/>
              </a:rPr>
              <a:t>귀사가 위 목적으로 본인의 개인정보를 수집</a:t>
            </a:r>
            <a:r>
              <a:rPr lang="en-US" altLang="ko-KR" dirty="0">
                <a:latin typeface="+mn-ea"/>
              </a:rPr>
              <a:t>·</a:t>
            </a:r>
            <a:r>
              <a:rPr lang="ko-KR" altLang="en-US" dirty="0">
                <a:latin typeface="+mn-ea"/>
              </a:rPr>
              <a:t>이용하는 것에 동의합니다</a:t>
            </a:r>
            <a:r>
              <a:rPr lang="en-US" altLang="ko-KR" dirty="0">
                <a:latin typeface="+mn-ea"/>
              </a:rPr>
              <a:t>. </a:t>
            </a:r>
          </a:p>
          <a:p>
            <a:endParaRPr lang="en-US" altLang="ko-KR" dirty="0">
              <a:latin typeface="+mn-ea"/>
            </a:endParaRPr>
          </a:p>
          <a:p>
            <a:pPr algn="ctr"/>
            <a:r>
              <a:rPr lang="ko-KR" altLang="en-US" dirty="0">
                <a:latin typeface="+mn-ea"/>
              </a:rPr>
              <a:t>개인정보 </a:t>
            </a:r>
            <a:r>
              <a:rPr lang="en-US" altLang="ko-KR" dirty="0">
                <a:latin typeface="+mn-ea"/>
              </a:rPr>
              <a:t>(□ </a:t>
            </a:r>
            <a:r>
              <a:rPr lang="ko-KR" altLang="en-US" dirty="0">
                <a:latin typeface="+mn-ea"/>
              </a:rPr>
              <a:t>동의하지 않음 □ 동의함</a:t>
            </a:r>
            <a:r>
              <a:rPr lang="en-US" altLang="ko-KR" dirty="0">
                <a:latin typeface="+mn-ea"/>
              </a:rPr>
              <a:t>)</a:t>
            </a:r>
            <a:endParaRPr lang="ko-KR" altLang="en-US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7447227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</TotalTime>
  <Words>431</Words>
  <Application>Microsoft Office PowerPoint</Application>
  <PresentationFormat>와이드스크린</PresentationFormat>
  <Paragraphs>75</Paragraphs>
  <Slides>7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11" baseType="lpstr">
      <vt:lpstr>맑은 고딕</vt:lpstr>
      <vt:lpstr>Arial</vt:lpstr>
      <vt:lpstr>Wingdings</vt:lpstr>
      <vt:lpstr>Office 테마</vt:lpstr>
      <vt:lpstr>비소사이어티 입사지원서 </vt:lpstr>
      <vt:lpstr>기본정보</vt:lpstr>
      <vt:lpstr>비소사이어티 지원동기</vt:lpstr>
      <vt:lpstr>자기소개</vt:lpstr>
      <vt:lpstr>경력기술(1/2)</vt:lpstr>
      <vt:lpstr>경력기술(2/2)</vt:lpstr>
      <vt:lpstr>개인정보 수집 및 이용 동의서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입사지원서 </dc:title>
  <dc:creator>livekey5533</dc:creator>
  <cp:lastModifiedBy>livekey5533</cp:lastModifiedBy>
  <cp:revision>6</cp:revision>
  <dcterms:created xsi:type="dcterms:W3CDTF">2023-02-22T03:37:33Z</dcterms:created>
  <dcterms:modified xsi:type="dcterms:W3CDTF">2023-02-22T07:02:03Z</dcterms:modified>
</cp:coreProperties>
</file>