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8" r:id="rId4"/>
    <p:sldId id="258" r:id="rId5"/>
    <p:sldId id="263" r:id="rId6"/>
    <p:sldId id="262" r:id="rId7"/>
    <p:sldId id="264" r:id="rId8"/>
    <p:sldId id="269" r:id="rId9"/>
    <p:sldId id="266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행나재요" initials="행" lastIdx="3" clrIdx="0">
    <p:extLst>
      <p:ext uri="{19B8F6BF-5375-455C-9EA6-DF929625EA0E}">
        <p15:presenceInfo xmlns:p15="http://schemas.microsoft.com/office/powerpoint/2012/main" userId="행나재요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AD5"/>
    <a:srgbClr val="5067F5"/>
    <a:srgbClr val="FE8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778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39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396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16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93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422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96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34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737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67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765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02A04-30A8-4727-A3EB-CDF004897D7A}" type="datetimeFigureOut">
              <a:rPr lang="ko-KR" altLang="en-US" smtClean="0"/>
              <a:t>2023-02-01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0F55E-590E-4E6F-8D27-6AA99CDA58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494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172" y="325581"/>
            <a:ext cx="1400689" cy="687138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1664816" y="1124262"/>
            <a:ext cx="8850784" cy="1733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‘CSAP(Charity Startups Acceleration Program)</a:t>
            </a:r>
            <a:r>
              <a:rPr lang="ko-KR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공모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’</a:t>
            </a:r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기부 프로젝트 제안서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184467" y="3430693"/>
            <a:ext cx="9811482" cy="198847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>
              <a:lnSpc>
                <a:spcPct val="200000"/>
              </a:lnSpc>
            </a:pP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◆ </a:t>
            </a:r>
            <a:r>
              <a:rPr lang="ko-KR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프로젝트명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</a:rPr>
              <a:t>◆ </a:t>
            </a:r>
            <a:r>
              <a:rPr lang="ko-KR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팀명</a:t>
            </a:r>
            <a:r>
              <a:rPr lang="en-US" altLang="ko-KR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기업명</a:t>
            </a:r>
            <a:r>
              <a:rPr lang="en-US" altLang="ko-KR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5221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7. </a:t>
            </a:r>
            <a:r>
              <a:rPr lang="ko-KR" altLang="en-US" sz="2400" b="1" dirty="0" smtClean="0"/>
              <a:t>예산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5" name="직사각형 4"/>
          <p:cNvSpPr/>
          <p:nvPr/>
        </p:nvSpPr>
        <p:spPr>
          <a:xfrm>
            <a:off x="6565692" y="273256"/>
            <a:ext cx="5505912" cy="1093832"/>
          </a:xfrm>
          <a:prstGeom prst="rect">
            <a:avLst/>
          </a:prstGeom>
          <a:solidFill>
            <a:srgbClr val="FFEAD5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anchor="ctr"/>
          <a:lstStyle/>
          <a:p>
            <a:pPr>
              <a:lnSpc>
                <a:spcPct val="150000"/>
              </a:lnSpc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작성방법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최대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ko-KR" alt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페이지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*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이 설명 박스는 삭제하고 제출해주십시오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9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아래 표는 수정 가능하며</a:t>
            </a:r>
            <a:r>
              <a:rPr lang="en-US" altLang="ko-KR" sz="9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90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행열을</a:t>
            </a:r>
            <a:r>
              <a:rPr lang="ko-KR" altLang="en-US" sz="9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가감하여 작성하시면 됩니다</a:t>
            </a:r>
            <a:r>
              <a:rPr lang="en-US" altLang="ko-KR" sz="9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en-US" altLang="ko-KR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ko-KR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번 </a:t>
            </a:r>
            <a:r>
              <a: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일정에 맞춰 예산안을 작성해주시기 바랍니다</a:t>
            </a:r>
            <a:r>
              <a: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(</a:t>
            </a:r>
            <a:r>
              <a: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최대 </a:t>
            </a:r>
            <a:r>
              <a:rPr lang="en-US" altLang="ko-KR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3,000</a:t>
            </a:r>
            <a:r>
              <a:rPr lang="ko-KR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만 원</a:t>
            </a:r>
            <a:r>
              <a:rPr lang="en-US" altLang="ko-KR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9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자부담</a:t>
            </a:r>
            <a:r>
              <a:rPr lang="ko-KR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예산 발생 시</a:t>
            </a:r>
            <a:r>
              <a:rPr lang="en-US" altLang="ko-KR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9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행열을</a:t>
            </a:r>
            <a:r>
              <a:rPr lang="ko-KR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가감하여 작성해주시기 바랍니다</a:t>
            </a:r>
            <a:r>
              <a:rPr lang="en-US" altLang="ko-KR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altLang="ko-KR" sz="900" b="1" u="sng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※ 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예산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안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은 프로젝트 계획을 가늠하기 위한 참고자료로 사용됩니다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총 예산 금액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0792" y="1367088"/>
            <a:ext cx="11710416" cy="530353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125945"/>
              </p:ext>
            </p:extLst>
          </p:nvPr>
        </p:nvGraphicFramePr>
        <p:xfrm>
          <a:off x="441764" y="2157807"/>
          <a:ext cx="11300294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6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5420">
                <a:tc gridSpan="5">
                  <a:txBody>
                    <a:bodyPr/>
                    <a:lstStyle/>
                    <a:p>
                      <a:pPr algn="r" latinLnBrk="1"/>
                      <a:r>
                        <a:rPr lang="en-US" altLang="ko-KR" sz="14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4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단위 </a:t>
                      </a:r>
                      <a:r>
                        <a:rPr lang="en-US" altLang="ko-KR" sz="14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: </a:t>
                      </a:r>
                      <a:r>
                        <a:rPr lang="ko-KR" altLang="en-US" sz="14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원</a:t>
                      </a:r>
                      <a:r>
                        <a:rPr lang="en-US" altLang="ko-KR" sz="14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ko-KR" altLang="en-US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B w="38100" cmpd="sng">
                      <a:noFill/>
                    </a:lnB>
                    <a:solidFill>
                      <a:srgbClr val="5067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B w="38100" cmpd="sng">
                      <a:noFill/>
                    </a:lnB>
                    <a:solidFill>
                      <a:srgbClr val="5067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B w="38100" cmpd="sng">
                      <a:noFill/>
                    </a:lnB>
                    <a:solidFill>
                      <a:srgbClr val="5067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B w="38100" cmpd="sng">
                      <a:noFill/>
                    </a:lnB>
                    <a:solidFill>
                      <a:srgbClr val="506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산출근거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비율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(%)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지원금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최대 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3,000</a:t>
                      </a:r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 원</a:t>
                      </a:r>
                      <a:r>
                        <a:rPr lang="en-US" altLang="ko-KR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939780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066993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990017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 gridSpan="3">
                  <a:txBody>
                    <a:bodyPr/>
                    <a:lstStyle/>
                    <a:p>
                      <a:pPr algn="r" latinLnBrk="1"/>
                      <a:r>
                        <a:rPr lang="ko-KR" altLang="en-US" sz="16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총계</a:t>
                      </a:r>
                      <a:endParaRPr lang="en-US" altLang="ko-KR" sz="16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2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0. </a:t>
            </a:r>
            <a:r>
              <a:rPr lang="ko-KR" altLang="en-US" sz="2400" b="1" dirty="0" smtClean="0"/>
              <a:t>목차</a:t>
            </a:r>
            <a:endParaRPr lang="ko-KR" altLang="en-US" sz="2400" b="1" dirty="0"/>
          </a:p>
        </p:txBody>
      </p:sp>
      <p:sp>
        <p:nvSpPr>
          <p:cNvPr id="8" name="직사각형 7"/>
          <p:cNvSpPr/>
          <p:nvPr/>
        </p:nvSpPr>
        <p:spPr>
          <a:xfrm>
            <a:off x="4426304" y="1435989"/>
            <a:ext cx="3346096" cy="4403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팀 소개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사회문제 및 임팩트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기부 사업 모델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솔루션 소개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기부 프로젝트 기획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안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추진 일정</a:t>
            </a:r>
            <a:endParaRPr lang="en-US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7.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예산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안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27062" y="1119377"/>
            <a:ext cx="4424146" cy="616290"/>
          </a:xfrm>
          <a:prstGeom prst="rect">
            <a:avLst/>
          </a:prstGeom>
          <a:solidFill>
            <a:srgbClr val="FFEAD5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anchor="ctr"/>
          <a:lstStyle/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 </a:t>
            </a:r>
            <a:r>
              <a:rPr kumimoji="0" lang="ko-KR" alt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본 페이지는 참고용 입니다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kumimoji="0" lang="ko-KR" alt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삭제하고 제출해주시기 바랍니다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kumimoji="0" lang="en-US" altLang="ko-KR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팀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소개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팀 개요 </a:t>
            </a:r>
            <a:r>
              <a:rPr lang="ko-KR" altLang="en-US" smtClean="0">
                <a:solidFill>
                  <a:schemeClr val="tx1"/>
                </a:solidFill>
              </a:rPr>
              <a:t>및 </a:t>
            </a:r>
            <a:r>
              <a:rPr lang="en-US" altLang="ko-KR" smtClean="0">
                <a:solidFill>
                  <a:schemeClr val="tx1"/>
                </a:solidFill>
              </a:rPr>
              <a:t>History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조직 구성 및 핵심 역량 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5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사회문제 및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임팩트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최대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장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240792" y="2210924"/>
            <a:ext cx="568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해결하고자 하는 사회 </a:t>
            </a:r>
            <a:r>
              <a:rPr lang="ko-KR" altLang="en-US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문제 정의</a:t>
            </a:r>
            <a:endParaRPr lang="en-US" altLang="ko-KR" sz="1400" kern="0" spc="-3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just" fontAlgn="base"/>
            <a:r>
              <a:rPr lang="en-US" altLang="ko-KR" sz="1400" kern="0" dirty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사회 문제의 주요 </a:t>
            </a:r>
            <a:r>
              <a:rPr lang="ko-KR" altLang="en-US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원인</a:t>
            </a:r>
            <a:r>
              <a:rPr lang="en-US" altLang="ko-KR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내</a:t>
            </a:r>
            <a:r>
              <a:rPr lang="en-US" altLang="ko-KR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1400" kern="0" spc="-3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 환경분석</a:t>
            </a:r>
            <a:r>
              <a:rPr lang="en-US" altLang="ko-KR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lang="ko-KR" altLang="en-US" sz="1400" kern="0" spc="0" dirty="0"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6270884" y="2210924"/>
            <a:ext cx="5680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사회 문제 해결에 대한 가설로</a:t>
            </a:r>
            <a:r>
              <a:rPr lang="en-US" altLang="ko-KR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문제가 해결되거나 긍정적으로 </a:t>
            </a:r>
            <a:endParaRPr lang="en-US" altLang="ko-KR" sz="1400" kern="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just" fontAlgn="base"/>
            <a:r>
              <a:rPr lang="en-US" altLang="ko-KR" sz="1400" kern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kern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변화된 상태</a:t>
            </a:r>
            <a:endParaRPr lang="en-US" altLang="ko-KR" sz="1400" kern="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just" fontAlgn="base"/>
            <a:r>
              <a:rPr lang="en-US" altLang="ko-KR" sz="1200" kern="0" dirty="0" smtClean="0">
                <a:latin typeface="맑은 고딕" panose="020B0503020000020004" pitchFamily="50" charset="-127"/>
              </a:rPr>
              <a:t>  -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사회 문제 해결 수준에 대한 목표가 있을 시 함께 기술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  </a:t>
            </a:r>
            <a:endParaRPr lang="ko-KR" altLang="en-US" sz="1200" kern="0" dirty="0"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사회 문제 정의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사회 변화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55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3. </a:t>
            </a:r>
            <a:r>
              <a:rPr lang="ko-KR" altLang="en-US" sz="2400" b="1" dirty="0" smtClean="0"/>
              <a:t>기부 사업 </a:t>
            </a:r>
            <a:r>
              <a:rPr lang="ko-KR" altLang="en-US" sz="2400" b="1" dirty="0" smtClean="0"/>
              <a:t>모델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240791" y="2215815"/>
            <a:ext cx="56803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기존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비즈니스 모델 설명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(or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도식화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)</a:t>
            </a:r>
            <a:endParaRPr lang="ko-KR" altLang="en-US" sz="1400" kern="0" spc="0" dirty="0"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270884" y="2215815"/>
            <a:ext cx="56803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기존 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BM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에 기부 결합 시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예상되는 사업모델 설명</a:t>
            </a:r>
            <a:r>
              <a:rPr lang="en-US" altLang="ko-KR" sz="1400" kern="0" dirty="0">
                <a:latin typeface="맑은 고딕" panose="020B0503020000020004" pitchFamily="50" charset="-127"/>
              </a:rPr>
              <a:t>(or </a:t>
            </a:r>
            <a:r>
              <a:rPr lang="ko-KR" altLang="en-US" sz="1400" kern="0" dirty="0">
                <a:latin typeface="맑은 고딕" panose="020B0503020000020004" pitchFamily="50" charset="-127"/>
              </a:rPr>
              <a:t>도식화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)</a:t>
            </a:r>
            <a:endParaRPr lang="ko-KR" altLang="en-US" sz="1400" kern="0" dirty="0">
              <a:latin typeface="맑은 고딕" panose="020B0503020000020004" pitchFamily="50" charset="-127"/>
            </a:endParaRPr>
          </a:p>
        </p:txBody>
      </p:sp>
      <p:sp>
        <p:nvSpPr>
          <p:cNvPr id="16" name="갈매기형 수장 15"/>
          <p:cNvSpPr/>
          <p:nvPr/>
        </p:nvSpPr>
        <p:spPr>
          <a:xfrm>
            <a:off x="5746230" y="3685568"/>
            <a:ext cx="699540" cy="1053266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기존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BM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기부 </a:t>
            </a:r>
            <a:r>
              <a:rPr lang="en-US" altLang="ko-KR" dirty="0" smtClean="0">
                <a:solidFill>
                  <a:schemeClr val="tx1"/>
                </a:solidFill>
              </a:rPr>
              <a:t>BM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1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4. </a:t>
            </a:r>
            <a:r>
              <a:rPr lang="ko-KR" altLang="en-US" sz="2400" b="1" dirty="0" smtClean="0"/>
              <a:t>솔루션 </a:t>
            </a:r>
            <a:r>
              <a:rPr lang="ko-KR" altLang="en-US" sz="2400" b="1" dirty="0" smtClean="0"/>
              <a:t>소개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240790" y="2216809"/>
            <a:ext cx="56803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제품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서비스의 구조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·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기능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·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특징 및 유사 제품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서비스 대비 </a:t>
            </a:r>
            <a:r>
              <a:rPr lang="ko-KR" altLang="en-US" sz="1400" kern="0" dirty="0" err="1" smtClean="0">
                <a:latin typeface="맑은 고딕" panose="020B0503020000020004" pitchFamily="50" charset="-127"/>
              </a:rPr>
              <a:t>차별점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 </a:t>
            </a:r>
            <a:endParaRPr lang="en-US" altLang="ko-KR" sz="1400" kern="0" dirty="0" smtClean="0">
              <a:latin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6270883" y="2216809"/>
            <a:ext cx="568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spc="-50" dirty="0" smtClean="0">
                <a:latin typeface="맑은 고딕" panose="020B0503020000020004" pitchFamily="50" charset="-127"/>
              </a:rPr>
              <a:t>솔루션의 문제 해결 효과를 검증하는 과정과 결과 데이터</a:t>
            </a:r>
            <a:r>
              <a:rPr lang="en-US" altLang="ko-KR" sz="1400" kern="0" spc="-50" dirty="0" smtClean="0">
                <a:latin typeface="맑은 고딕" panose="020B0503020000020004" pitchFamily="50" charset="-127"/>
              </a:rPr>
              <a:t>(</a:t>
            </a:r>
            <a:r>
              <a:rPr lang="ko-KR" altLang="en-US" sz="1400" kern="0" spc="-50" dirty="0" smtClean="0">
                <a:latin typeface="맑은 고딕" panose="020B0503020000020004" pitchFamily="50" charset="-127"/>
              </a:rPr>
              <a:t>정성</a:t>
            </a:r>
            <a:r>
              <a:rPr lang="en-US" altLang="ko-KR" sz="1400" kern="0" spc="-50" dirty="0" smtClean="0">
                <a:latin typeface="맑은 고딕" panose="020B0503020000020004" pitchFamily="50" charset="-127"/>
              </a:rPr>
              <a:t>/</a:t>
            </a:r>
            <a:r>
              <a:rPr lang="ko-KR" altLang="en-US" sz="1400" kern="0" spc="-50" dirty="0" smtClean="0">
                <a:latin typeface="맑은 고딕" panose="020B0503020000020004" pitchFamily="50" charset="-127"/>
              </a:rPr>
              <a:t>정량</a:t>
            </a:r>
            <a:r>
              <a:rPr lang="en-US" altLang="ko-KR" sz="1400" kern="0" spc="-50" dirty="0">
                <a:latin typeface="맑은 고딕" panose="020B0503020000020004" pitchFamily="50" charset="-127"/>
              </a:rPr>
              <a:t>)</a:t>
            </a:r>
            <a:r>
              <a:rPr lang="en-US" altLang="ko-KR" sz="1400" kern="0" spc="-50" dirty="0" smtClean="0">
                <a:latin typeface="맑은 고딕" panose="020B0503020000020004" pitchFamily="50" charset="-127"/>
              </a:rPr>
              <a:t>,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 </a:t>
            </a:r>
          </a:p>
          <a:p>
            <a:pPr algn="just" fontAlgn="base"/>
            <a:r>
              <a:rPr lang="en-US" altLang="ko-KR" sz="14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측정 지표</a:t>
            </a:r>
            <a:r>
              <a:rPr lang="en-US" altLang="ko-KR" sz="1400" kern="0" dirty="0" smtClean="0"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방법 등</a:t>
            </a:r>
            <a:endParaRPr lang="ko-KR" altLang="en-US" sz="1400" kern="0" dirty="0"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솔루션 소개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솔루션 효과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5. </a:t>
            </a:r>
            <a:r>
              <a:rPr lang="ko-KR" altLang="en-US" sz="2400" b="1" dirty="0" smtClean="0"/>
              <a:t>기부 프로젝트 </a:t>
            </a:r>
            <a:r>
              <a:rPr lang="ko-KR" altLang="en-US" sz="2400" b="1" dirty="0" smtClean="0"/>
              <a:t>기획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240791" y="2217096"/>
            <a:ext cx="568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>
                <a:latin typeface="맑은 고딕" panose="020B0503020000020004" pitchFamily="50" charset="-127"/>
              </a:rPr>
              <a:t>기부 프로젝트 기획</a:t>
            </a:r>
            <a:r>
              <a:rPr lang="en-US" altLang="ko-KR" sz="1400" kern="0" dirty="0"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latin typeface="맑은 고딕" panose="020B0503020000020004" pitchFamily="50" charset="-127"/>
              </a:rPr>
              <a:t>운영에 필요한 개괄적인 사항 기술</a:t>
            </a:r>
            <a:endParaRPr lang="en-US" altLang="ko-KR" sz="1400" kern="0" dirty="0">
              <a:latin typeface="맑은 고딕" panose="020B0503020000020004" pitchFamily="50" charset="-127"/>
            </a:endParaRPr>
          </a:p>
          <a:p>
            <a:pPr algn="just" fontAlgn="base"/>
            <a:r>
              <a:rPr lang="ko-KR" altLang="en-US" sz="1400" kern="0" dirty="0" smtClean="0">
                <a:latin typeface="맑은 고딕" panose="020B0503020000020004" pitchFamily="50" charset="-127"/>
              </a:rPr>
              <a:t>  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-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목적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핵심 대상 및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기부처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기부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펀딩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(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기부 자금조달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)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등</a:t>
            </a:r>
            <a:endParaRPr lang="en-US" altLang="ko-KR" sz="1200" kern="0" dirty="0" smtClean="0">
              <a:latin typeface="맑은 고딕" panose="020B0503020000020004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270884" y="2217096"/>
            <a:ext cx="568032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기부 방식의 자금 조달을 위한 계획 </a:t>
            </a:r>
            <a:endParaRPr lang="en-US" altLang="ko-KR" sz="1400" kern="0" dirty="0" smtClean="0"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200" kern="0" dirty="0" smtClean="0">
                <a:latin typeface="맑은 고딕" panose="020B0503020000020004" pitchFamily="50" charset="-127"/>
              </a:rPr>
              <a:t>  -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펀딩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 스토리 개요 </a:t>
            </a:r>
            <a:endParaRPr lang="en-US" altLang="ko-KR" sz="1200" kern="0" dirty="0" smtClean="0"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200" kern="0" dirty="0" smtClean="0">
                <a:latin typeface="맑은 고딕" panose="020B0503020000020004" pitchFamily="50" charset="-127"/>
              </a:rPr>
              <a:t>  -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펀딩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 플랫폼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목표금액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일정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, </a:t>
            </a:r>
            <a:r>
              <a:rPr lang="ko-KR" altLang="en-US" sz="1200" kern="0" dirty="0" err="1" smtClean="0">
                <a:latin typeface="맑은 고딕" panose="020B0503020000020004" pitchFamily="50" charset="-127"/>
              </a:rPr>
              <a:t>리워드</a:t>
            </a:r>
            <a:endParaRPr lang="en-US" altLang="ko-KR" sz="1200" kern="0" dirty="0" smtClean="0"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-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기부자 발굴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/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홍보 계획</a:t>
            </a:r>
            <a:endParaRPr lang="en-US" altLang="ko-KR" sz="1200" kern="0" dirty="0" smtClean="0">
              <a:latin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전체 프로젝트 개요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기부 </a:t>
            </a:r>
            <a:r>
              <a:rPr lang="ko-KR" altLang="en-US" dirty="0" err="1" smtClean="0">
                <a:solidFill>
                  <a:schemeClr val="tx1"/>
                </a:solidFill>
              </a:rPr>
              <a:t>펀딩</a:t>
            </a:r>
            <a:r>
              <a:rPr lang="ko-KR" altLang="en-US" dirty="0" smtClean="0">
                <a:solidFill>
                  <a:schemeClr val="tx1"/>
                </a:solidFill>
              </a:rPr>
              <a:t> 계획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376812" y="813044"/>
            <a:ext cx="52795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*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기부 프로젝트란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? </a:t>
            </a:r>
          </a:p>
          <a:p>
            <a:pPr algn="just" fontAlgn="base"/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사회문제 해결을 목적으로 기부 방식의 자금 조달을 통해 </a:t>
            </a:r>
            <a:endParaRPr lang="en-US" altLang="ko-KR" sz="1200" kern="0" dirty="0" smtClean="0">
              <a:solidFill>
                <a:srgbClr val="FF0000"/>
              </a:solidFill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 smtClean="0">
                <a:solidFill>
                  <a:srgbClr val="FF0000"/>
                </a:solidFill>
                <a:latin typeface="맑은 고딕" panose="020B0503020000020004" pitchFamily="50" charset="-127"/>
              </a:rPr>
              <a:t>솔루션이 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필요한 대상에게 공급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</a:rPr>
              <a:t>제공하는 프로젝트</a:t>
            </a:r>
            <a:endParaRPr lang="en-US" altLang="ko-KR" sz="1200" kern="0" dirty="0">
              <a:solidFill>
                <a:srgbClr val="FF000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05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5. </a:t>
            </a:r>
            <a:r>
              <a:rPr lang="ko-KR" altLang="en-US" sz="2400" b="1" dirty="0" smtClean="0"/>
              <a:t>기부 프로젝트 기획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8" name="직사각형 7"/>
          <p:cNvSpPr/>
          <p:nvPr/>
        </p:nvSpPr>
        <p:spPr>
          <a:xfrm>
            <a:off x="240792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240791" y="2242974"/>
            <a:ext cx="56803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솔루션 기부 실행 방안 </a:t>
            </a:r>
            <a:endParaRPr lang="en-US" altLang="ko-KR" sz="1400" kern="0" dirty="0" smtClean="0"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400" kern="0" dirty="0" smtClean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핵심 대상자 및 </a:t>
            </a:r>
            <a:r>
              <a:rPr lang="ko-KR" altLang="en-US" sz="1400" kern="0" dirty="0" err="1" smtClean="0">
                <a:latin typeface="맑은 고딕" panose="020B0503020000020004" pitchFamily="50" charset="-127"/>
              </a:rPr>
              <a:t>기부처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 등 주요 이해관계자 확보 방안</a:t>
            </a:r>
            <a:endParaRPr lang="en-US" altLang="ko-KR" sz="1400" kern="0" dirty="0" smtClean="0">
              <a:latin typeface="맑은 고딕" panose="020B0503020000020004" pitchFamily="50" charset="-127"/>
            </a:endParaRPr>
          </a:p>
          <a:p>
            <a:pPr algn="just" fontAlgn="base"/>
            <a:r>
              <a:rPr lang="en-US" altLang="ko-KR" sz="1400" kern="0" dirty="0">
                <a:latin typeface="맑은 고딕" panose="020B0503020000020004" pitchFamily="50" charset="-127"/>
              </a:rPr>
              <a:t>• </a:t>
            </a:r>
            <a:r>
              <a:rPr lang="ko-KR" altLang="en-US" sz="1400" kern="0" dirty="0">
                <a:latin typeface="맑은 고딕" panose="020B0503020000020004" pitchFamily="50" charset="-127"/>
              </a:rPr>
              <a:t>핵심 대상자의 </a:t>
            </a:r>
            <a:r>
              <a:rPr lang="ko-KR" altLang="en-US" sz="1400" kern="0" dirty="0" smtClean="0">
                <a:latin typeface="맑은 고딕" panose="020B0503020000020004" pitchFamily="50" charset="-127"/>
              </a:rPr>
              <a:t>솔루션 활용 및 변화 추적 모니터링 방안</a:t>
            </a:r>
            <a:endParaRPr lang="en-US" altLang="ko-KR" sz="1400" kern="0" dirty="0">
              <a:latin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270885" y="1748258"/>
            <a:ext cx="5680323" cy="49223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270884" y="2242974"/>
            <a:ext cx="568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400" kern="0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1400" kern="0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</a:rPr>
              <a:t>기부자에게 기부 프로젝트 과정</a:t>
            </a:r>
            <a:r>
              <a:rPr lang="en-US" altLang="ko-KR" sz="1400" kern="0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</a:rPr>
              <a:t>결과 및 임팩트를 효과적으로 제공할 수 있는 방안</a:t>
            </a:r>
            <a:endParaRPr lang="en-US" altLang="ko-KR" sz="1400" kern="0" spc="-50" dirty="0">
              <a:solidFill>
                <a:srgbClr val="FF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0791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기부 프로젝트 실행 계획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270884" y="1748258"/>
            <a:ext cx="5680324" cy="4512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기부자 커뮤니케이션 계획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본 페이지의 핵심 내용 요약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6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29587"/>
          </a:xfrm>
          <a:prstGeom prst="rect">
            <a:avLst/>
          </a:prstGeom>
          <a:solidFill>
            <a:srgbClr val="506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 smtClean="0"/>
              <a:t>6. </a:t>
            </a:r>
            <a:r>
              <a:rPr lang="ko-KR" altLang="en-US" sz="2400" b="1" dirty="0" smtClean="0"/>
              <a:t>추진 </a:t>
            </a:r>
            <a:r>
              <a:rPr lang="ko-KR" altLang="en-US" sz="2400" b="1" dirty="0" smtClean="0"/>
              <a:t>일정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최대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0" name="직사각형 9"/>
          <p:cNvSpPr/>
          <p:nvPr/>
        </p:nvSpPr>
        <p:spPr>
          <a:xfrm>
            <a:off x="240792" y="629587"/>
            <a:ext cx="11710416" cy="489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</a:rPr>
              <a:t>총 소요기간 및 핵심일정 </a:t>
            </a:r>
            <a:r>
              <a:rPr lang="en-US" altLang="ko-KR" b="1" dirty="0" smtClean="0">
                <a:solidFill>
                  <a:srgbClr val="C00000"/>
                </a:solidFill>
              </a:rPr>
              <a:t>1</a:t>
            </a:r>
            <a:r>
              <a:rPr lang="ko-KR" altLang="en-US" b="1" dirty="0" smtClean="0">
                <a:solidFill>
                  <a:srgbClr val="C00000"/>
                </a:solidFill>
              </a:rPr>
              <a:t>줄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0792" y="1367088"/>
            <a:ext cx="11710416" cy="530353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07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526</Words>
  <Application>Microsoft Office PowerPoint</Application>
  <PresentationFormat>와이드스크린</PresentationFormat>
  <Paragraphs>78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HAPPINESS</dc:creator>
  <cp:lastModifiedBy>행나재요</cp:lastModifiedBy>
  <cp:revision>366</cp:revision>
  <dcterms:created xsi:type="dcterms:W3CDTF">2022-02-07T02:40:51Z</dcterms:created>
  <dcterms:modified xsi:type="dcterms:W3CDTF">2023-02-01T02:26:17Z</dcterms:modified>
</cp:coreProperties>
</file>