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60" r:id="rId2"/>
    <p:sldId id="256" r:id="rId3"/>
    <p:sldId id="257" r:id="rId4"/>
    <p:sldId id="261" r:id="rId5"/>
    <p:sldId id="259" r:id="rId6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1B35"/>
    <a:srgbClr val="E6E6E6"/>
    <a:srgbClr val="1C2489"/>
    <a:srgbClr val="AE3E91"/>
    <a:srgbClr val="3E3E9C"/>
    <a:srgbClr val="D0DCE4"/>
    <a:srgbClr val="155077"/>
    <a:srgbClr val="134A71"/>
    <a:srgbClr val="17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4660"/>
  </p:normalViewPr>
  <p:slideViewPr>
    <p:cSldViewPr snapToGrid="0">
      <p:cViewPr>
        <p:scale>
          <a:sx n="100" d="100"/>
          <a:sy n="100" d="100"/>
        </p:scale>
        <p:origin x="-1884" y="-43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7D470-1536-40C3-B437-FF4EF056C342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A5DB3-E277-473A-B408-977F5AD272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3333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9832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705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63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29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876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0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546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95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32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169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63B06-7E37-49C3-A7C4-82A4F8918D6F}" type="datetimeFigureOut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9F1E2-BAF7-4498-A55B-5BE92D523D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17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524874F9-D603-4BCC-A443-7281B004AD89}"/>
              </a:ext>
            </a:extLst>
          </p:cNvPr>
          <p:cNvSpPr/>
          <p:nvPr/>
        </p:nvSpPr>
        <p:spPr>
          <a:xfrm>
            <a:off x="0" y="0"/>
            <a:ext cx="9906000" cy="6004322"/>
          </a:xfrm>
          <a:prstGeom prst="rect">
            <a:avLst/>
          </a:prstGeom>
          <a:solidFill>
            <a:srgbClr val="0A1B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3141ACD-5113-4E0A-80C6-87CFACD6CE28}"/>
              </a:ext>
            </a:extLst>
          </p:cNvPr>
          <p:cNvSpPr txBox="1"/>
          <p:nvPr/>
        </p:nvSpPr>
        <p:spPr>
          <a:xfrm>
            <a:off x="3252855" y="6170136"/>
            <a:ext cx="340029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3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창업팀</a:t>
            </a:r>
            <a:r>
              <a:rPr lang="en-US" altLang="ko-KR" sz="23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3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</a:t>
            </a:r>
            <a:r>
              <a:rPr lang="en-US" altLang="ko-KR" sz="23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3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 또는 로고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2D6499D-31B0-4F0C-87E0-0E9674A990C2}"/>
              </a:ext>
            </a:extLst>
          </p:cNvPr>
          <p:cNvSpPr txBox="1"/>
          <p:nvPr/>
        </p:nvSpPr>
        <p:spPr>
          <a:xfrm>
            <a:off x="1431042" y="2206533"/>
            <a:ext cx="704391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8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필요로 하는 기술</a:t>
            </a:r>
            <a:r>
              <a:rPr lang="en-US" altLang="ko-KR" sz="38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</a:t>
            </a:r>
            <a:r>
              <a:rPr lang="ko-KR" altLang="en-US" sz="38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주제를</a:t>
            </a:r>
            <a:endParaRPr lang="en-US" altLang="ko-KR" sz="3800" dirty="0">
              <a:gradFill>
                <a:gsLst>
                  <a:gs pos="8300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38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제목으로 적어 주세요</a:t>
            </a:r>
            <a:r>
              <a:rPr lang="en-US" altLang="ko-KR" sz="38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3800" dirty="0">
              <a:gradFill>
                <a:gsLst>
                  <a:gs pos="8300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07D6765E-C380-441F-AB0F-79FA6A570F04}"/>
              </a:ext>
            </a:extLst>
          </p:cNvPr>
          <p:cNvSpPr/>
          <p:nvPr/>
        </p:nvSpPr>
        <p:spPr>
          <a:xfrm>
            <a:off x="797055" y="1345107"/>
            <a:ext cx="8311891" cy="2984737"/>
          </a:xfrm>
          <a:prstGeom prst="rect">
            <a:avLst/>
          </a:prstGeom>
          <a:noFill/>
          <a:ln w="88900" cap="rnd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182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D6425364-1F6F-43DA-9FD5-272766F485DB}"/>
              </a:ext>
            </a:extLst>
          </p:cNvPr>
          <p:cNvSpPr/>
          <p:nvPr/>
        </p:nvSpPr>
        <p:spPr>
          <a:xfrm>
            <a:off x="0" y="0"/>
            <a:ext cx="9906000" cy="723900"/>
          </a:xfrm>
          <a:prstGeom prst="rect">
            <a:avLst/>
          </a:prstGeom>
          <a:solidFill>
            <a:srgbClr val="0A1B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xmlns="" id="{980F9A5B-02E8-45A3-B847-329AC55BE2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497670"/>
              </p:ext>
            </p:extLst>
          </p:nvPr>
        </p:nvGraphicFramePr>
        <p:xfrm>
          <a:off x="352425" y="910823"/>
          <a:ext cx="9201151" cy="5795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525">
                  <a:extLst>
                    <a:ext uri="{9D8B030D-6E8A-4147-A177-3AD203B41FA5}">
                      <a16:colId xmlns:a16="http://schemas.microsoft.com/office/drawing/2014/main" xmlns="" val="3541812246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xmlns="" val="1850321728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xmlns="" val="27064699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xmlns="" val="1605849882"/>
                    </a:ext>
                  </a:extLst>
                </a:gridCol>
                <a:gridCol w="766763">
                  <a:extLst>
                    <a:ext uri="{9D8B030D-6E8A-4147-A177-3AD203B41FA5}">
                      <a16:colId xmlns:a16="http://schemas.microsoft.com/office/drawing/2014/main" xmlns="" val="914725531"/>
                    </a:ext>
                  </a:extLst>
                </a:gridCol>
                <a:gridCol w="766763">
                  <a:extLst>
                    <a:ext uri="{9D8B030D-6E8A-4147-A177-3AD203B41FA5}">
                      <a16:colId xmlns:a16="http://schemas.microsoft.com/office/drawing/2014/main" xmlns="" val="1307099997"/>
                    </a:ext>
                  </a:extLst>
                </a:gridCol>
                <a:gridCol w="3067050">
                  <a:extLst>
                    <a:ext uri="{9D8B030D-6E8A-4147-A177-3AD203B41FA5}">
                      <a16:colId xmlns:a16="http://schemas.microsoft.com/office/drawing/2014/main" xmlns="" val="3560861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기업명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사업자등록번호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9180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기업 소재지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ko-KR" altLang="en-US" sz="1000" dirty="0"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0523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육성사업 </a:t>
                      </a:r>
                      <a:r>
                        <a:rPr lang="ko-KR" altLang="en-US" sz="10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참여년도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창업지원기관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699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spc="-80" baseline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사회적기업 인증</a:t>
                      </a:r>
                      <a:r>
                        <a:rPr lang="en-US" altLang="ko-KR" sz="1000" b="0" spc="-80" baseline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lang="ko-KR" altLang="en-US" sz="1000" b="0" spc="-80" baseline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예비 여부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인증 사회적기업                    □ 예비사회적기업                    □ </a:t>
                      </a:r>
                      <a:r>
                        <a:rPr lang="ko-KR" altLang="en-US" sz="10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미지정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378502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대표자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성명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생년월일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25788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연락처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E-Mail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7020774"/>
                  </a:ext>
                </a:extLst>
              </a:tr>
              <a:tr h="26567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사업분야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A.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농업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임업 및 어업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B.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광업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C.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제조업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D.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전기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가스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증기 및 수도사업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E.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하수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폐기물 처리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원료재생 및 환경복원업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F.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건설업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G.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도매 및 소매업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H.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운수업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I.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숙박 및 음식점업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J.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출판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영상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방송통신 및 정보서비스업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K.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금융 및 보험업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L.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부동산업 및 임대업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전문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과학 및 기술 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N.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사업시설관리 및 사업지원 서비스업</a:t>
                      </a:r>
                    </a:p>
                  </a:txBody>
                  <a:tcPr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O.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공공행정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국방 및 사회보장 행정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P.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교육 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Q. </a:t>
                      </a:r>
                      <a:r>
                        <a:rPr lang="ko-KR" altLang="en-US" sz="8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보건업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및 사회복지 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R.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예술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스포츠 및 여가관련 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S.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협회 및 단체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수리 및 기타 개인 서비스업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T.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가구 내 고용활동 및 달리 분류되지 않은 자가소비 생산활동</a:t>
                      </a:r>
                      <a:endParaRPr lang="en-US" altLang="ko-KR" sz="8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U. </a:t>
                      </a:r>
                      <a:r>
                        <a:rPr lang="ko-KR" altLang="en-US" sz="8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국제 및 외국기관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3901547"/>
                  </a:ext>
                </a:extLst>
              </a:tr>
              <a:tr h="1661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관심 기술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서비스 개발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/>
                      </a:r>
                      <a:b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</a:b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또는 수요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분야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A.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취약계층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편익증진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ICT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기술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서비스</a:t>
                      </a: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C. </a:t>
                      </a:r>
                      <a:r>
                        <a:rPr lang="ko-KR" altLang="en-US" sz="10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스마트팜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축사</a:t>
                      </a: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E. </a:t>
                      </a:r>
                      <a:r>
                        <a:rPr lang="ko-KR" altLang="en-US" sz="10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비대면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문화기술 컨텐츠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(AR, VR,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영상미디어 등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B.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디지털 헬스케어</a:t>
                      </a: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D.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적정기술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환경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에너지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주택 등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□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F.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기타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                                                             )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954386"/>
                  </a:ext>
                </a:extLst>
              </a:tr>
              <a:tr h="1335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spc="-50" baseline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해결하고자 하는 사회문제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just" latinLnBrk="1">
                        <a:lnSpc>
                          <a:spcPct val="120000"/>
                        </a:lnSpc>
                      </a:pP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4565996"/>
                  </a:ext>
                </a:extLst>
              </a:tr>
              <a:tr h="1335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소셜미션</a:t>
                      </a: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just" latinLnBrk="1">
                        <a:lnSpc>
                          <a:spcPct val="120000"/>
                        </a:lnSpc>
                      </a:pP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9783719"/>
                  </a:ext>
                </a:extLst>
              </a:tr>
              <a:tr h="220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주요 사업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just" latinLnBrk="1">
                        <a:lnSpc>
                          <a:spcPct val="120000"/>
                        </a:lnSpc>
                      </a:pP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just" latinLnBrk="1">
                        <a:lnSpc>
                          <a:spcPct val="120000"/>
                        </a:lnSpc>
                      </a:pP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just" latinLnBrk="1">
                        <a:lnSpc>
                          <a:spcPct val="120000"/>
                        </a:lnSpc>
                      </a:pP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just" latinLnBrk="1">
                        <a:lnSpc>
                          <a:spcPct val="120000"/>
                        </a:lnSpc>
                      </a:pP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just" latinLnBrk="1">
                        <a:lnSpc>
                          <a:spcPct val="120000"/>
                        </a:lnSpc>
                      </a:pP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just" latinLnBrk="1">
                        <a:lnSpc>
                          <a:spcPct val="120000"/>
                        </a:lnSpc>
                      </a:pPr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863214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기술분야 특허 및</a:t>
                      </a:r>
                      <a:endParaRPr lang="en-US" altLang="ko-KR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전문인력 보유현황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기술특허 보유현황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98474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전문인력 보유현황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이름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전공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경력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23097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이름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전공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경력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16208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4A71">
                        <a:alpha val="10000"/>
                      </a:srgb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3.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이름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전공 </a:t>
                      </a:r>
                      <a:r>
                        <a:rPr lang="en-US" altLang="ko-KR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 </a:t>
                      </a:r>
                      <a:r>
                        <a:rPr lang="ko-KR" altLang="en-US" sz="1000" b="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경력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227206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6DE9777-CB4C-4E66-8959-76EFB33B737F}"/>
              </a:ext>
            </a:extLst>
          </p:cNvPr>
          <p:cNvSpPr txBox="1"/>
          <p:nvPr/>
        </p:nvSpPr>
        <p:spPr>
          <a:xfrm>
            <a:off x="247650" y="123423"/>
            <a:ext cx="357982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dirty="0" err="1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창업팀</a:t>
            </a:r>
            <a:r>
              <a:rPr lang="en-US" altLang="ko-KR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기업</a:t>
            </a:r>
            <a:r>
              <a:rPr lang="en-US" altLang="ko-KR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기본 개요</a:t>
            </a:r>
          </a:p>
        </p:txBody>
      </p:sp>
    </p:spTree>
    <p:extLst>
      <p:ext uri="{BB962C8B-B14F-4D97-AF65-F5344CB8AC3E}">
        <p14:creationId xmlns:p14="http://schemas.microsoft.com/office/powerpoint/2010/main" val="133274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44DAA451-081E-49C8-9200-9D444E99D14F}"/>
              </a:ext>
            </a:extLst>
          </p:cNvPr>
          <p:cNvSpPr/>
          <p:nvPr/>
        </p:nvSpPr>
        <p:spPr>
          <a:xfrm>
            <a:off x="352425" y="1421198"/>
            <a:ext cx="9201150" cy="5246299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20000"/>
              </a:lnSpc>
            </a:pP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 예시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pPr algn="just">
              <a:lnSpc>
                <a:spcPct val="120000"/>
              </a:lnSpc>
            </a:pPr>
            <a:endParaRPr lang="en-US" altLang="ko-KR" sz="5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오랜 개보수 경험을 보유한 우리 기업은 최근 에너지 취약계층의 에너지 절약 방안을 놓고 다양한 측면에서 고민하고 있습니다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 중 하나가 에너지 효율을 높이면서도 쾌적한 실내공간을 만들 어주는 소형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환기장치입니다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개보수를 통해 단열시공을 한 저소득층 가구에서 실내공기질이 악화되는 문제가 종종 발생하는데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이는 단열 시공을 하면 주택의 기밀성이 높아져 이전에 비해 자연환기가 되지 않기 때문입니다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저소득 가구의 경우 겨울철 난방비를 절약하기 위해 환기를 기피하다 보니 실내 공기질이 악화되는 현상이 발생하고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비좁은 공간에서 취사와 빨래 건조 등을 모두 해결하다 보니 오히려 단열시공 전 보다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시공후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곰팡이가 생기는 경우가 종종 발생합니다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이러한 문제를 방지하기 위해서는 환기장치가 필요하지만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배기에 초점이 맞춰진 일반 환기장치를 달게 되면 실내의 따뜻한 공기까지 배출된다는 문제점을 안고 있습니다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열이 밖으로 배출되는 것을 최소화하면서도 실내 공기질을 개선할 수 있는 소형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환기장치가 있다면 겨울철에도 연료비 걱정 없이 건강한 실내생활이 가능해지나 아쉽게도 아직까지 국내에는 소형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환기장치가 생산되고 있지 않습니다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환기장치는 많은 곳에서 개발되어 있지만 아래 표와 같이 기계비와 유지비의 비싼 가격 때문에 저소득층 가구에 사용하기가 쉽지 않은 실정입니다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&lt;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시판되고 있는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 가격 및 추가 비용 정보</a:t>
            </a: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저희 기업에서 여러 기술개발 인력들과 소형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환기장치를 개발해보려 했으나 계속해서 해결방법을 찾지 못하여 이번 프로그램에 신청합니다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ko-KR" altLang="en-US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7F845809-3AAD-47A3-9D50-53EAEA32FE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54" b="44231"/>
          <a:stretch/>
        </p:blipFill>
        <p:spPr>
          <a:xfrm>
            <a:off x="0" y="0"/>
            <a:ext cx="9906000" cy="723900"/>
          </a:xfrm>
          <a:prstGeom prst="rect">
            <a:avLst/>
          </a:prstGeom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EBB53B52-A539-4F50-AD88-BBD16B306A7B}"/>
              </a:ext>
            </a:extLst>
          </p:cNvPr>
          <p:cNvSpPr/>
          <p:nvPr/>
        </p:nvSpPr>
        <p:spPr>
          <a:xfrm>
            <a:off x="0" y="0"/>
            <a:ext cx="9906000" cy="723900"/>
          </a:xfrm>
          <a:prstGeom prst="rect">
            <a:avLst/>
          </a:prstGeom>
          <a:solidFill>
            <a:srgbClr val="0A1B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52F02BD-A463-4BD9-B008-FE7812352C0F}"/>
              </a:ext>
            </a:extLst>
          </p:cNvPr>
          <p:cNvSpPr txBox="1"/>
          <p:nvPr/>
        </p:nvSpPr>
        <p:spPr>
          <a:xfrm>
            <a:off x="247650" y="123423"/>
            <a:ext cx="65197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현재 기업이 당면하고 있는 기술</a:t>
            </a:r>
            <a:r>
              <a:rPr lang="en-US" altLang="ko-KR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</a:t>
            </a:r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문제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4443BBC-1976-4336-A77C-54B0C4F7CB5F}"/>
              </a:ext>
            </a:extLst>
          </p:cNvPr>
          <p:cNvSpPr txBox="1"/>
          <p:nvPr/>
        </p:nvSpPr>
        <p:spPr>
          <a:xfrm>
            <a:off x="352424" y="799698"/>
            <a:ext cx="9201150" cy="5738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기업이 사업을 진행함에 있어 겪고 있는 기술적 어려움에 대해 상세하게 기술</a:t>
            </a:r>
            <a:endParaRPr lang="en-US" altLang="ko-KR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: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사업을 진행하면서 겪고 있는 기술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&amp;ESG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문제사항과 해결하지 못하고 있는 이유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그동안 문제를 해결하기 위해 어떠한 방법들을 시도 했는지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이미 개발되어 있는 기술의 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en-US" altLang="ko-KR" sz="7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활용이 어려운 부분 등에 대해 상세하게 기술해 주세요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7" name="표 8">
            <a:extLst>
              <a:ext uri="{FF2B5EF4-FFF2-40B4-BE49-F238E27FC236}">
                <a16:creationId xmlns:a16="http://schemas.microsoft.com/office/drawing/2014/main" xmlns="" id="{0607BA98-9E6E-4CE6-8D0F-3A8F5EC4C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72054"/>
              </p:ext>
            </p:extLst>
          </p:nvPr>
        </p:nvGraphicFramePr>
        <p:xfrm>
          <a:off x="609600" y="5044986"/>
          <a:ext cx="8686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443">
                  <a:extLst>
                    <a:ext uri="{9D8B030D-6E8A-4147-A177-3AD203B41FA5}">
                      <a16:colId xmlns:a16="http://schemas.microsoft.com/office/drawing/2014/main" xmlns="" val="2336663260"/>
                    </a:ext>
                  </a:extLst>
                </a:gridCol>
                <a:gridCol w="1197480">
                  <a:extLst>
                    <a:ext uri="{9D8B030D-6E8A-4147-A177-3AD203B41FA5}">
                      <a16:colId xmlns:a16="http://schemas.microsoft.com/office/drawing/2014/main" xmlns="" val="3251312682"/>
                    </a:ext>
                  </a:extLst>
                </a:gridCol>
                <a:gridCol w="1481626">
                  <a:extLst>
                    <a:ext uri="{9D8B030D-6E8A-4147-A177-3AD203B41FA5}">
                      <a16:colId xmlns:a16="http://schemas.microsoft.com/office/drawing/2014/main" xmlns="" val="3246651043"/>
                    </a:ext>
                  </a:extLst>
                </a:gridCol>
                <a:gridCol w="1420739">
                  <a:extLst>
                    <a:ext uri="{9D8B030D-6E8A-4147-A177-3AD203B41FA5}">
                      <a16:colId xmlns:a16="http://schemas.microsoft.com/office/drawing/2014/main" xmlns="" val="1220470545"/>
                    </a:ext>
                  </a:extLst>
                </a:gridCol>
                <a:gridCol w="2012712">
                  <a:extLst>
                    <a:ext uri="{9D8B030D-6E8A-4147-A177-3AD203B41FA5}">
                      <a16:colId xmlns:a16="http://schemas.microsoft.com/office/drawing/2014/main" xmlns="" val="157507811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9122199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기계 가격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소비전력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(250CMH)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 err="1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월사용</a:t>
                      </a:r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전력량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 추가 전력요금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누진요금</a:t>
                      </a:r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필터비용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일회</a:t>
                      </a:r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0004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국산 환형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250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150 W/h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108 kWh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60,401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</a:t>
                      </a:r>
                      <a:r>
                        <a:rPr lang="ko-KR" altLang="en-US" sz="1050" b="0" kern="120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9956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kern="120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독일 환형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600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90 W/h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64.8 kWh</a:t>
                      </a:r>
                      <a:endParaRPr lang="ko-KR" altLang="en-US" sz="1050" b="0" kern="120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30,558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8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35143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870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44DAA451-081E-49C8-9200-9D444E99D14F}"/>
              </a:ext>
            </a:extLst>
          </p:cNvPr>
          <p:cNvSpPr/>
          <p:nvPr/>
        </p:nvSpPr>
        <p:spPr>
          <a:xfrm>
            <a:off x="352425" y="1283172"/>
            <a:ext cx="9201150" cy="538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20000"/>
              </a:lnSpc>
            </a:pP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 예시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pPr algn="just">
              <a:lnSpc>
                <a:spcPct val="120000"/>
              </a:lnSpc>
            </a:pPr>
            <a:endParaRPr lang="en-US" altLang="ko-KR" sz="5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■ 상세 필요 기술 내용</a:t>
            </a: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열회수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환기 시스템을 취약계층 주거 개선 시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적용할수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있게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소형화하는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기술이 필요합니다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또한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저전력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팬기술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습기를 제거할 수 있는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나노세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공체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기술을 </a:t>
            </a:r>
            <a:r>
              <a:rPr lang="ko-KR" altLang="en-US" sz="1100" dirty="0" err="1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접목함으로서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에너지 효율화와 쾌적한 주거공간을 동시에 만족시킬 수 있는 기술을 찾고 있습니다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특히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완제품의 가격이 취약계층 주거에 적용할 수 있게 적정 가격이 되어야 하고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필터 또한 쉽게 주변에서 구할 수 있으면서 가격이 저렴한 제품으로 구성되어야 하며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 추가 전력요금도 고려할 수 있는 기술개발이 절실하게 필요합니다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구체적은 필요 특성은 아래와 같습니다</a:t>
            </a: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■ 활용 용도</a:t>
            </a: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저소득층 주택 개보수 시 환기를 위해 적용</a:t>
            </a: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en-US" altLang="ko-KR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sz="11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향후 개보수가 어려운 곳에서도 환기가 가능한 제품으로 발전시켜 별도 제품 판매</a:t>
            </a:r>
            <a:endParaRPr lang="en-US" altLang="ko-KR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7F845809-3AAD-47A3-9D50-53EAEA32FE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54" b="44231"/>
          <a:stretch/>
        </p:blipFill>
        <p:spPr>
          <a:xfrm>
            <a:off x="0" y="0"/>
            <a:ext cx="9906000" cy="723900"/>
          </a:xfrm>
          <a:prstGeom prst="rect">
            <a:avLst/>
          </a:prstGeom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EBB53B52-A539-4F50-AD88-BBD16B306A7B}"/>
              </a:ext>
            </a:extLst>
          </p:cNvPr>
          <p:cNvSpPr/>
          <p:nvPr/>
        </p:nvSpPr>
        <p:spPr>
          <a:xfrm>
            <a:off x="0" y="0"/>
            <a:ext cx="9906000" cy="723900"/>
          </a:xfrm>
          <a:prstGeom prst="rect">
            <a:avLst/>
          </a:prstGeom>
          <a:solidFill>
            <a:srgbClr val="0A1B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4443BBC-1976-4336-A77C-54B0C4F7CB5F}"/>
              </a:ext>
            </a:extLst>
          </p:cNvPr>
          <p:cNvSpPr txBox="1"/>
          <p:nvPr/>
        </p:nvSpPr>
        <p:spPr>
          <a:xfrm>
            <a:off x="352424" y="799698"/>
            <a:ext cx="9201150" cy="40767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기업이 필요로 하는 기술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&amp;ESG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내용에 대해 상세하게 기술</a:t>
            </a:r>
            <a:endParaRPr lang="en-US" altLang="ko-KR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: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기업에서 필요로 하는 기술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&amp;ESG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 내용 및 특성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(Specification),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기술 활용 용도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적용하고자 하는 사업 및 서비스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등에 대해 구체적으로 설명해 주세요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7" name="표 8">
            <a:extLst>
              <a:ext uri="{FF2B5EF4-FFF2-40B4-BE49-F238E27FC236}">
                <a16:creationId xmlns:a16="http://schemas.microsoft.com/office/drawing/2014/main" xmlns="" id="{0607BA98-9E6E-4CE6-8D0F-3A8F5EC4C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255697"/>
              </p:ext>
            </p:extLst>
          </p:nvPr>
        </p:nvGraphicFramePr>
        <p:xfrm>
          <a:off x="609600" y="3534269"/>
          <a:ext cx="8686800" cy="66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33666326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25131268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24665104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122047054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157507811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912219909"/>
                    </a:ext>
                  </a:extLst>
                </a:gridCol>
              </a:tblGrid>
              <a:tr h="19686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크기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기계 가격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소비전력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(250CMH)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 사용 전력량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 추가 전력요금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누진요금</a:t>
                      </a:r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필터비용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</a:t>
                      </a:r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회</a:t>
                      </a:r>
                      <a:r>
                        <a:rPr lang="en-US" altLang="ko-KR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altLang="en-US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0004903"/>
                  </a:ext>
                </a:extLst>
              </a:tr>
              <a:tr h="1203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20cm * 50cm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50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 아래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90 W/h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50 kWh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20,000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원 미만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만원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9956468"/>
                  </a:ext>
                </a:extLst>
              </a:tr>
            </a:tbl>
          </a:graphicData>
        </a:graphic>
      </p:graphicFrame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5CB51002-8BD0-429F-8DB7-D262D973CA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4760" y="4273007"/>
            <a:ext cx="3916480" cy="16784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C105622-E392-4080-AA50-0FEE5A61CF91}"/>
              </a:ext>
            </a:extLst>
          </p:cNvPr>
          <p:cNvSpPr txBox="1"/>
          <p:nvPr/>
        </p:nvSpPr>
        <p:spPr>
          <a:xfrm>
            <a:off x="247650" y="123423"/>
            <a:ext cx="65197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현재 기업이 당면하고 있는 기술</a:t>
            </a:r>
            <a:r>
              <a:rPr lang="en-US" altLang="ko-KR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</a:t>
            </a:r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문제</a:t>
            </a:r>
          </a:p>
        </p:txBody>
      </p:sp>
    </p:spTree>
    <p:extLst>
      <p:ext uri="{BB962C8B-B14F-4D97-AF65-F5344CB8AC3E}">
        <p14:creationId xmlns:p14="http://schemas.microsoft.com/office/powerpoint/2010/main" val="2538359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44DAA451-081E-49C8-9200-9D444E99D14F}"/>
              </a:ext>
            </a:extLst>
          </p:cNvPr>
          <p:cNvSpPr/>
          <p:nvPr/>
        </p:nvSpPr>
        <p:spPr>
          <a:xfrm>
            <a:off x="352426" y="2062651"/>
            <a:ext cx="4424356" cy="460484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20000"/>
              </a:lnSpc>
            </a:pPr>
            <a:endParaRPr lang="ko-KR" altLang="en-US" sz="11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7F845809-3AAD-47A3-9D50-53EAEA32FE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54" b="44231"/>
          <a:stretch/>
        </p:blipFill>
        <p:spPr>
          <a:xfrm>
            <a:off x="0" y="0"/>
            <a:ext cx="9906000" cy="723900"/>
          </a:xfrm>
          <a:prstGeom prst="rect">
            <a:avLst/>
          </a:prstGeom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EBB53B52-A539-4F50-AD88-BBD16B306A7B}"/>
              </a:ext>
            </a:extLst>
          </p:cNvPr>
          <p:cNvSpPr/>
          <p:nvPr/>
        </p:nvSpPr>
        <p:spPr>
          <a:xfrm>
            <a:off x="0" y="0"/>
            <a:ext cx="9906000" cy="723900"/>
          </a:xfrm>
          <a:prstGeom prst="rect">
            <a:avLst/>
          </a:prstGeom>
          <a:solidFill>
            <a:srgbClr val="0A1B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52F02BD-A463-4BD9-B008-FE7812352C0F}"/>
              </a:ext>
            </a:extLst>
          </p:cNvPr>
          <p:cNvSpPr txBox="1"/>
          <p:nvPr/>
        </p:nvSpPr>
        <p:spPr>
          <a:xfrm>
            <a:off x="247650" y="123423"/>
            <a:ext cx="502252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기술</a:t>
            </a:r>
            <a:r>
              <a:rPr lang="en-US" altLang="ko-KR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</a:t>
            </a:r>
            <a:r>
              <a:rPr lang="ko-KR" altLang="en-US" sz="2500" dirty="0">
                <a:gradFill>
                  <a:gsLst>
                    <a:gs pos="8300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연계로 인한 기대효과</a:t>
            </a: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xmlns="" id="{D164FDE8-7FBC-48FC-8174-F3EC7241D214}"/>
              </a:ext>
            </a:extLst>
          </p:cNvPr>
          <p:cNvCxnSpPr>
            <a:cxnSpLocks/>
          </p:cNvCxnSpPr>
          <p:nvPr/>
        </p:nvCxnSpPr>
        <p:spPr>
          <a:xfrm>
            <a:off x="4953000" y="910823"/>
            <a:ext cx="0" cy="5756673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8F2B85B0-5DB8-4AE5-A613-96DB3C84C510}"/>
              </a:ext>
            </a:extLst>
          </p:cNvPr>
          <p:cNvSpPr/>
          <p:nvPr/>
        </p:nvSpPr>
        <p:spPr>
          <a:xfrm>
            <a:off x="352426" y="910823"/>
            <a:ext cx="4424356" cy="651277"/>
          </a:xfrm>
          <a:prstGeom prst="rect">
            <a:avLst/>
          </a:prstGeom>
          <a:solidFill>
            <a:srgbClr val="D0DCE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문제해결 및 기술</a:t>
            </a:r>
            <a:r>
              <a:rPr lang="en-US" altLang="ko-KR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 </a:t>
            </a:r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도입으로 인한</a:t>
            </a:r>
            <a:endParaRPr lang="en-US" altLang="ko-KR" sz="15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창업기업 성장 가능성 및 사회적 임팩트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AFD9405-814E-4AB0-AF6F-ABE1682D7885}"/>
              </a:ext>
            </a:extLst>
          </p:cNvPr>
          <p:cNvSpPr txBox="1"/>
          <p:nvPr/>
        </p:nvSpPr>
        <p:spPr>
          <a:xfrm>
            <a:off x="352424" y="1608537"/>
            <a:ext cx="4424349" cy="40767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&amp;ESG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연계로 인한 창업팀의 경제적 기대효과와 사회문제와 연관하여 어떠한 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사회적 임팩트가 더 발생될 수 있을지 기술해 주세요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xmlns="" id="{93EB75C3-78AD-470B-9073-5D0BD4DE9D0C}"/>
              </a:ext>
            </a:extLst>
          </p:cNvPr>
          <p:cNvSpPr/>
          <p:nvPr/>
        </p:nvSpPr>
        <p:spPr>
          <a:xfrm>
            <a:off x="5129211" y="910823"/>
            <a:ext cx="4424356" cy="651277"/>
          </a:xfrm>
          <a:prstGeom prst="rect">
            <a:avLst/>
          </a:prstGeom>
          <a:solidFill>
            <a:srgbClr val="D0DCE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공모전 과제 선정 및 기술</a:t>
            </a:r>
            <a:r>
              <a:rPr lang="en-US" altLang="ko-KR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&amp;ESG</a:t>
            </a:r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멘토링 이후</a:t>
            </a:r>
            <a:endParaRPr lang="en-US" altLang="ko-KR" sz="1500" dirty="0">
              <a:gradFill>
                <a:gsLst>
                  <a:gs pos="83000">
                    <a:schemeClr val="tx1"/>
                  </a:gs>
                  <a:gs pos="100000">
                    <a:schemeClr val="tx1"/>
                  </a:gs>
                </a:gsLst>
                <a:lin ang="5400000" scaled="1"/>
              </a:gra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1500" dirty="0">
                <a:gradFill>
                  <a:gsLst>
                    <a:gs pos="83000">
                      <a:schemeClr val="tx1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HY견고딕" panose="02030600000101010101" pitchFamily="18" charset="-127"/>
                <a:ea typeface="HY견고딕" panose="02030600000101010101" pitchFamily="18" charset="-127"/>
              </a:rPr>
              <a:t> 사업화 추진 계획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F2A9EFA-F84E-4FB5-9F71-C40A099254EF}"/>
              </a:ext>
            </a:extLst>
          </p:cNvPr>
          <p:cNvSpPr txBox="1"/>
          <p:nvPr/>
        </p:nvSpPr>
        <p:spPr>
          <a:xfrm>
            <a:off x="5129218" y="1608537"/>
            <a:ext cx="4424349" cy="40767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공모전 과제로 선정되어 기술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&amp;ESG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멘토링 </a:t>
            </a:r>
            <a:r>
              <a:rPr lang="ko-KR" altLang="en-US" sz="900" spc="-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이후의 과학기술 사업화 추진 계획을 </a:t>
            </a:r>
            <a:r>
              <a:rPr lang="en-US" altLang="ko-KR" sz="900" spc="-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/>
            </a:r>
            <a:br>
              <a:rPr lang="en-US" altLang="ko-KR" sz="900" spc="-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900" spc="-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</a:t>
            </a:r>
            <a:r>
              <a:rPr lang="ko-KR" altLang="en-US" sz="900" spc="-5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구체적으로</a:t>
            </a:r>
            <a:r>
              <a:rPr lang="ko-KR" altLang="en-US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작성해 주세요</a:t>
            </a:r>
            <a:r>
              <a:rPr lang="en-US" altLang="ko-KR" sz="900" dirty="0">
                <a:gradFill>
                  <a:gsLst>
                    <a:gs pos="83000">
                      <a:srgbClr val="155077"/>
                    </a:gs>
                    <a:gs pos="100000">
                      <a:srgbClr val="155077"/>
                    </a:gs>
                  </a:gsLst>
                  <a:lin ang="5400000" scaled="1"/>
                </a:gra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900" dirty="0">
              <a:gradFill>
                <a:gsLst>
                  <a:gs pos="83000">
                    <a:srgbClr val="155077"/>
                  </a:gs>
                  <a:gs pos="100000">
                    <a:srgbClr val="155077"/>
                  </a:gs>
                </a:gsLst>
                <a:lin ang="5400000" scaled="1"/>
              </a:gra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21" name="표 8">
            <a:extLst>
              <a:ext uri="{FF2B5EF4-FFF2-40B4-BE49-F238E27FC236}">
                <a16:creationId xmlns:a16="http://schemas.microsoft.com/office/drawing/2014/main" xmlns="" id="{D8AE455B-8B7D-450B-AF73-7AAA419B3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72535"/>
              </p:ext>
            </p:extLst>
          </p:nvPr>
        </p:nvGraphicFramePr>
        <p:xfrm>
          <a:off x="5129211" y="2059562"/>
          <a:ext cx="4424343" cy="460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642">
                  <a:extLst>
                    <a:ext uri="{9D8B030D-6E8A-4147-A177-3AD203B41FA5}">
                      <a16:colId xmlns:a16="http://schemas.microsoft.com/office/drawing/2014/main" xmlns="" val="2336663260"/>
                    </a:ext>
                  </a:extLst>
                </a:gridCol>
                <a:gridCol w="2260121">
                  <a:extLst>
                    <a:ext uri="{9D8B030D-6E8A-4147-A177-3AD203B41FA5}">
                      <a16:colId xmlns:a16="http://schemas.microsoft.com/office/drawing/2014/main" xmlns="" val="3251312682"/>
                    </a:ext>
                  </a:extLst>
                </a:gridCol>
                <a:gridCol w="1332580">
                  <a:extLst>
                    <a:ext uri="{9D8B030D-6E8A-4147-A177-3AD203B41FA5}">
                      <a16:colId xmlns:a16="http://schemas.microsoft.com/office/drawing/2014/main" xmlns="" val="3246651043"/>
                    </a:ext>
                  </a:extLst>
                </a:gridCol>
              </a:tblGrid>
              <a:tr h="4075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시기</a:t>
                      </a: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추진 내용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추진을 위해 </a:t>
                      </a:r>
                      <a:endParaRPr lang="en-US" altLang="ko-KR" sz="1050" b="1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algn="ctr" latinLnBrk="1"/>
                      <a:r>
                        <a:rPr lang="ko-KR" altLang="en-US" sz="1050" b="1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필요한 사항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0004903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&lt;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예시</a:t>
                      </a: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&gt;</a:t>
                      </a:r>
                    </a:p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2022</a:t>
                      </a: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&lt;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예시</a:t>
                      </a: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&gt;</a:t>
                      </a:r>
                    </a:p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시제품 개발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&lt;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예시</a:t>
                      </a: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&gt;</a:t>
                      </a:r>
                    </a:p>
                    <a:p>
                      <a:pPr algn="ctr" latinLnBrk="1">
                        <a:lnSpc>
                          <a:spcPct val="120000"/>
                        </a:lnSpc>
                      </a:pPr>
                      <a:r>
                        <a:rPr lang="en-US" altLang="ko-KR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R&amp;D </a:t>
                      </a:r>
                      <a:r>
                        <a:rPr lang="ko-KR" altLang="en-US" sz="1050" b="0" kern="1200" dirty="0">
                          <a:gradFill>
                            <a:gsLst>
                              <a:gs pos="83000">
                                <a:schemeClr val="tx1"/>
                              </a:gs>
                              <a:gs pos="100000">
                                <a:schemeClr val="tx1"/>
                              </a:gs>
                            </a:gsLst>
                            <a:lin ang="5400000" scaled="1"/>
                          </a:gradFill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사업 연계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9956468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35143815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23072805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9511266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13000176"/>
                  </a:ext>
                </a:extLst>
              </a:tr>
              <a:tr h="6995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20000"/>
                        </a:lnSpc>
                      </a:pPr>
                      <a:endParaRPr lang="ko-KR" altLang="en-US" sz="1050" b="0" kern="1200" dirty="0">
                        <a:gradFill>
                          <a:gsLst>
                            <a:gs pos="83000">
                              <a:schemeClr val="tx1"/>
                            </a:gs>
                            <a:gs pos="100000">
                              <a:schemeClr val="tx1"/>
                            </a:gs>
                          </a:gsLst>
                          <a:lin ang="5400000" scaled="1"/>
                        </a:gradFill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72629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637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872</Words>
  <Application>Microsoft Office PowerPoint</Application>
  <PresentationFormat>A4 용지(210x297mm)</PresentationFormat>
  <Paragraphs>162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simmm</dc:creator>
  <cp:lastModifiedBy>User</cp:lastModifiedBy>
  <cp:revision>26</cp:revision>
  <cp:lastPrinted>2022-07-18T04:49:23Z</cp:lastPrinted>
  <dcterms:created xsi:type="dcterms:W3CDTF">2021-05-27T00:12:34Z</dcterms:created>
  <dcterms:modified xsi:type="dcterms:W3CDTF">2022-07-18T05:02:30Z</dcterms:modified>
</cp:coreProperties>
</file>