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32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D011"/>
    <a:srgbClr val="00246C"/>
    <a:srgbClr val="002A7E"/>
    <a:srgbClr val="3333FF"/>
    <a:srgbClr val="DA29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5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2520" y="53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2" d="100"/>
          <a:sy n="62" d="100"/>
        </p:scale>
        <p:origin x="2299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0A570FC4-C7BE-48A7-97C6-F2126F734A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A29B2EE-0C01-45FC-A418-6410BA7B31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88865396-5389-42EE-AE6B-EF45A33B1431}" type="datetimeFigureOut">
              <a:rPr lang="ko-KR" altLang="en-US" smtClean="0"/>
              <a:t>2022-05-26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D53B34-2F23-4649-AF50-8F39B13E67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4FAA9FB-61CA-4079-9698-A61EAFC731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055A1624-5159-49A7-AA22-DD20003B4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9831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507E4F7F-6251-4F91-9B3A-B447FCBE1BDA}" type="datetimeFigureOut">
              <a:rPr lang="ko-KR" altLang="en-US" smtClean="0"/>
              <a:t>2022-05-26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1" y="4783306"/>
            <a:ext cx="5445760" cy="391361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5969AEE7-87BC-40A7-9E1E-793B99B4ABB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3184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B783494-F7D9-462C-B264-E5F76BA726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3038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DBB6AC5-5936-4A77-BA5A-2578888093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049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FE38793-0FA9-45DC-AD10-05B73CB4E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864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보고서표지_미래도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84D0E05-3596-4BE7-97D8-515A33E5F8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593007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F0EA681-365B-418E-8512-B51246B86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6329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0DE856C-41D1-43FC-8608-90D558B43E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2908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AB0FAAA-D391-4637-B2BC-189F606E6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405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30FF9C1-3DEE-458E-92F0-D95EB1B57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7455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E61B58D-21A2-44C3-ABD7-DC6884C8A6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3980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7BB80BE-2708-4657-9B4F-936EEE284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8800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9F6CE6E-A66E-4C1E-A912-D3541707E6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20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A944465-398A-44E9-A94F-38CA986B0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079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C54FFEF-5E3E-42F7-87C7-52077DC49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02487" y="937465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5C4-C5A9-420C-A111-E59A037973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96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7" r:id="rId12"/>
  </p:sldLayoutIdLst>
  <p:hf hdr="0" ftr="0" dt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494118"/>
            <a:ext cx="6858000" cy="45719"/>
            <a:chOff x="0" y="605331"/>
            <a:chExt cx="6858000" cy="45719"/>
          </a:xfrm>
        </p:grpSpPr>
        <p:sp>
          <p:nvSpPr>
            <p:cNvPr id="62" name="직사각형 61"/>
            <p:cNvSpPr/>
            <p:nvPr/>
          </p:nvSpPr>
          <p:spPr bwMode="auto">
            <a:xfrm>
              <a:off x="293892" y="605331"/>
              <a:ext cx="6564108" cy="4571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4450" rIns="90000" bIns="4445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ctr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endPara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38" name="직사각형 37"/>
            <p:cNvSpPr/>
            <p:nvPr/>
          </p:nvSpPr>
          <p:spPr bwMode="auto">
            <a:xfrm>
              <a:off x="0" y="605331"/>
              <a:ext cx="2452688" cy="45719"/>
            </a:xfrm>
            <a:prstGeom prst="rect">
              <a:avLst/>
            </a:prstGeom>
            <a:solidFill>
              <a:srgbClr val="DA291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4450" rIns="90000" bIns="4445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ctr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endPara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" name="직사각형 1">
            <a:extLst>
              <a:ext uri="{FF2B5EF4-FFF2-40B4-BE49-F238E27FC236}">
                <a16:creationId xmlns:a16="http://schemas.microsoft.com/office/drawing/2014/main" id="{6E8EE28C-4942-4B4D-9729-CFA7A7D4176E}"/>
              </a:ext>
            </a:extLst>
          </p:cNvPr>
          <p:cNvSpPr/>
          <p:nvPr/>
        </p:nvSpPr>
        <p:spPr>
          <a:xfrm>
            <a:off x="0" y="13402"/>
            <a:ext cx="6858000" cy="5491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2021 </a:t>
            </a:r>
            <a:r>
              <a:rPr lang="ko-KR" alt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경영혁신 </a:t>
            </a:r>
            <a:r>
              <a:rPr lang="en-US" altLang="ko-K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5Weeks</a:t>
            </a:r>
            <a:r>
              <a:rPr lang="ko-KR" alt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참여신청서</a:t>
            </a:r>
            <a:endParaRPr lang="en-US" altLang="ko-K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그룹 11"/>
          <p:cNvGrpSpPr/>
          <p:nvPr/>
        </p:nvGrpSpPr>
        <p:grpSpPr>
          <a:xfrm>
            <a:off x="218213" y="7015628"/>
            <a:ext cx="6513593" cy="2737522"/>
            <a:chOff x="218213" y="6966200"/>
            <a:chExt cx="6513593" cy="2737522"/>
          </a:xfrm>
        </p:grpSpPr>
        <p:grpSp>
          <p:nvGrpSpPr>
            <p:cNvPr id="7" name="그룹 6"/>
            <p:cNvGrpSpPr/>
            <p:nvPr/>
          </p:nvGrpSpPr>
          <p:grpSpPr>
            <a:xfrm>
              <a:off x="218213" y="6966200"/>
              <a:ext cx="5983118" cy="409518"/>
              <a:chOff x="394822" y="6458336"/>
              <a:chExt cx="5983118" cy="409518"/>
            </a:xfrm>
          </p:grpSpPr>
          <p:sp>
            <p:nvSpPr>
              <p:cNvPr id="132" name="타원 131">
                <a:extLst>
                  <a:ext uri="{FF2B5EF4-FFF2-40B4-BE49-F238E27FC236}">
                    <a16:creationId xmlns:a16="http://schemas.microsoft.com/office/drawing/2014/main" id="{18862A82-3016-43B5-95F8-0BE9F0082DE5}"/>
                  </a:ext>
                </a:extLst>
              </p:cNvPr>
              <p:cNvSpPr/>
              <p:nvPr/>
            </p:nvSpPr>
            <p:spPr bwMode="auto">
              <a:xfrm>
                <a:off x="394822" y="6461921"/>
                <a:ext cx="349796" cy="349796"/>
              </a:xfrm>
              <a:prstGeom prst="ellipse">
                <a:avLst/>
              </a:prstGeom>
              <a:solidFill>
                <a:srgbClr val="DA291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4450" rIns="90000" bIns="4445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ctr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Tx/>
                  <a:buNone/>
                  <a:tabLst>
                    <a:tab pos="187325" algn="l"/>
                  </a:tabLst>
                </a:pPr>
                <a:endParaRPr kumimoji="1" lang="ko-KR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Arial" panose="020B0604020202020204" pitchFamily="34" charset="0"/>
                </a:endParaRPr>
              </a:p>
            </p:txBody>
          </p:sp>
          <p:pic>
            <p:nvPicPr>
              <p:cNvPr id="133" name="Picture 7" descr="C:\Users\lee\Downloads\profit-report.png">
                <a:extLst>
                  <a:ext uri="{FF2B5EF4-FFF2-40B4-BE49-F238E27FC236}">
                    <a16:creationId xmlns:a16="http://schemas.microsoft.com/office/drawing/2014/main" id="{A6354A6C-6427-4FD1-AD74-D03E984B141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2514" y="6529613"/>
                <a:ext cx="214412" cy="2144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2" name="직사각형 71">
                <a:extLst>
                  <a:ext uri="{FF2B5EF4-FFF2-40B4-BE49-F238E27FC236}">
                    <a16:creationId xmlns:a16="http://schemas.microsoft.com/office/drawing/2014/main" id="{382D4838-05FC-4EEE-B47C-33BB0E71AD54}"/>
                  </a:ext>
                </a:extLst>
              </p:cNvPr>
              <p:cNvSpPr/>
              <p:nvPr/>
            </p:nvSpPr>
            <p:spPr>
              <a:xfrm>
                <a:off x="782117" y="6458336"/>
                <a:ext cx="5595823" cy="40951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ko-KR" sz="1400" b="1" dirty="0" smtClean="0">
                    <a:solidFill>
                      <a:schemeClr val="tx1"/>
                    </a:solidFill>
                    <a:latin typeface="+mn-ea"/>
                    <a:cs typeface="Arial" panose="020B0604020202020204" pitchFamily="34" charset="0"/>
                  </a:rPr>
                  <a:t>5</a:t>
                </a:r>
                <a:r>
                  <a:rPr lang="ko-KR" altLang="en-US" sz="1400" b="1" dirty="0" smtClean="0">
                    <a:solidFill>
                      <a:schemeClr val="tx1"/>
                    </a:solidFill>
                    <a:latin typeface="+mn-ea"/>
                    <a:cs typeface="Arial" panose="020B0604020202020204" pitchFamily="34" charset="0"/>
                  </a:rPr>
                  <a:t>주 수행 과제 요청</a:t>
                </a:r>
                <a:r>
                  <a:rPr lang="en-US" altLang="ko-KR" sz="1050" b="1" dirty="0" smtClean="0">
                    <a:solidFill>
                      <a:schemeClr val="tx1"/>
                    </a:solidFill>
                    <a:latin typeface="+mn-ea"/>
                    <a:cs typeface="Arial" panose="020B0604020202020204" pitchFamily="34" charset="0"/>
                  </a:rPr>
                  <a:t>         </a:t>
                </a:r>
                <a:r>
                  <a:rPr lang="ko-KR" altLang="en-US" sz="1050" b="1" dirty="0" smtClean="0">
                    <a:solidFill>
                      <a:schemeClr val="bg1">
                        <a:lumMod val="7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의뢰하고자 </a:t>
                </a:r>
                <a:r>
                  <a:rPr lang="ko-KR" altLang="en-US" sz="1050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하는 </a:t>
                </a:r>
                <a:r>
                  <a:rPr lang="ko-KR" altLang="en-US" sz="1050" b="1" dirty="0" smtClean="0">
                    <a:solidFill>
                      <a:schemeClr val="bg1">
                        <a:lumMod val="7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과제 </a:t>
                </a:r>
                <a:r>
                  <a:rPr lang="ko-KR" altLang="en-US" sz="1050" b="1" dirty="0" smtClean="0">
                    <a:solidFill>
                      <a:schemeClr val="bg1">
                        <a:lumMod val="7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내용을 </a:t>
                </a:r>
                <a:r>
                  <a:rPr lang="ko-KR" altLang="en-US" sz="1050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적어주시면 됩니다</a:t>
                </a:r>
                <a:endParaRPr lang="en-US" altLang="ko-KR" sz="1050" b="1" dirty="0">
                  <a:solidFill>
                    <a:schemeClr val="bg1">
                      <a:lumMod val="75000"/>
                    </a:schemeClr>
                  </a:solidFill>
                  <a:latin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" name="그룹 8"/>
            <p:cNvGrpSpPr/>
            <p:nvPr/>
          </p:nvGrpSpPr>
          <p:grpSpPr>
            <a:xfrm>
              <a:off x="218213" y="7432427"/>
              <a:ext cx="6493561" cy="2271295"/>
              <a:chOff x="676257" y="7432427"/>
              <a:chExt cx="5331253" cy="2271295"/>
            </a:xfrm>
          </p:grpSpPr>
          <p:sp>
            <p:nvSpPr>
              <p:cNvPr id="160" name="직사각형 159">
                <a:extLst>
                  <a:ext uri="{FF2B5EF4-FFF2-40B4-BE49-F238E27FC236}">
                    <a16:creationId xmlns:a16="http://schemas.microsoft.com/office/drawing/2014/main" id="{3334511B-8852-421F-8200-08F451A8CE00}"/>
                  </a:ext>
                </a:extLst>
              </p:cNvPr>
              <p:cNvSpPr/>
              <p:nvPr/>
            </p:nvSpPr>
            <p:spPr bwMode="auto">
              <a:xfrm>
                <a:off x="676257" y="7432427"/>
                <a:ext cx="1853183" cy="3256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4450" rIns="90000" bIns="4445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ctr" latinLnBrk="0" hangingPunct="1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Tx/>
                  <a:buNone/>
                  <a:tabLst>
                    <a:tab pos="187325" algn="l"/>
                  </a:tabLst>
                </a:pPr>
                <a:r>
                  <a:rPr kumimoji="1" lang="ko-KR" altLang="en-US" sz="1200" b="1" dirty="0">
                    <a:solidFill>
                      <a:srgbClr val="000000"/>
                    </a:solidFill>
                    <a:latin typeface="+mn-ea"/>
                    <a:cs typeface="Arial" panose="020B0604020202020204" pitchFamily="34" charset="0"/>
                  </a:rPr>
                  <a:t>모집 직무</a:t>
                </a:r>
                <a:endParaRPr kumimoji="1" lang="ko-KR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8" name="직사각형 167">
                <a:extLst>
                  <a:ext uri="{FF2B5EF4-FFF2-40B4-BE49-F238E27FC236}">
                    <a16:creationId xmlns:a16="http://schemas.microsoft.com/office/drawing/2014/main" id="{E8BCE4D1-78C7-4556-AA88-7E7BC5EA021F}"/>
                  </a:ext>
                </a:extLst>
              </p:cNvPr>
              <p:cNvSpPr/>
              <p:nvPr/>
            </p:nvSpPr>
            <p:spPr bwMode="auto">
              <a:xfrm>
                <a:off x="676257" y="7810414"/>
                <a:ext cx="1853183" cy="9355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4450" rIns="90000" bIns="4445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ctr" latinLnBrk="0" hangingPunct="1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Tx/>
                  <a:buNone/>
                  <a:tabLst>
                    <a:tab pos="187325" algn="l"/>
                  </a:tabLst>
                </a:pPr>
                <a:r>
                  <a:rPr kumimoji="1" lang="ko-KR" altLang="en-US" sz="1200" b="1" dirty="0">
                    <a:solidFill>
                      <a:srgbClr val="000000"/>
                    </a:solidFill>
                    <a:latin typeface="+mn-ea"/>
                    <a:cs typeface="Arial" panose="020B0604020202020204" pitchFamily="34" charset="0"/>
                  </a:rPr>
                  <a:t>세부 업무 내용</a:t>
                </a:r>
                <a:endParaRPr kumimoji="1" lang="ko-KR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0" name="직사각형 169">
                <a:extLst>
                  <a:ext uri="{FF2B5EF4-FFF2-40B4-BE49-F238E27FC236}">
                    <a16:creationId xmlns:a16="http://schemas.microsoft.com/office/drawing/2014/main" id="{ADCEF141-FCE3-42FE-8A55-C149247B5AEE}"/>
                  </a:ext>
                </a:extLst>
              </p:cNvPr>
              <p:cNvSpPr/>
              <p:nvPr/>
            </p:nvSpPr>
            <p:spPr bwMode="auto">
              <a:xfrm>
                <a:off x="676257" y="8802649"/>
                <a:ext cx="1853183" cy="90107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4450" rIns="90000" bIns="4445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ctr" latinLnBrk="0" hangingPunct="1"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Tx/>
                  <a:buNone/>
                  <a:tabLst>
                    <a:tab pos="187325" algn="l"/>
                  </a:tabLst>
                </a:pP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ea"/>
                    <a:cs typeface="Arial" panose="020B0604020202020204" pitchFamily="34" charset="0"/>
                  </a:rPr>
                  <a:t>요구역량 및 경험</a:t>
                </a:r>
              </a:p>
            </p:txBody>
          </p:sp>
          <p:sp>
            <p:nvSpPr>
              <p:cNvPr id="171" name="직사각형 170">
                <a:extLst>
                  <a:ext uri="{FF2B5EF4-FFF2-40B4-BE49-F238E27FC236}">
                    <a16:creationId xmlns:a16="http://schemas.microsoft.com/office/drawing/2014/main" id="{7C2CD1E0-2435-44F1-871D-1ADFF6081155}"/>
                  </a:ext>
                </a:extLst>
              </p:cNvPr>
              <p:cNvSpPr/>
              <p:nvPr/>
            </p:nvSpPr>
            <p:spPr bwMode="auto">
              <a:xfrm>
                <a:off x="2561959" y="7432427"/>
                <a:ext cx="3445551" cy="3256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4450" rIns="90000" bIns="4445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171450" marR="0" indent="-171450" defTabSz="914400" rtl="0" eaLnBrk="1" fontAlgn="ctr" latinLnBrk="0" hangingPunct="1">
                  <a:spcBef>
                    <a:spcPct val="50000"/>
                  </a:spcBef>
                  <a:spcAft>
                    <a:spcPct val="0"/>
                  </a:spcAft>
                  <a:buClr>
                    <a:schemeClr val="bg1">
                      <a:lumMod val="85000"/>
                    </a:schemeClr>
                  </a:buClr>
                  <a:buSzTx/>
                  <a:buFont typeface="Arial" panose="020B0604020202020204" pitchFamily="34" charset="0"/>
                  <a:buChar char="•"/>
                  <a:tabLst>
                    <a:tab pos="187325" algn="l"/>
                  </a:tabLst>
                </a:pP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영업마케팅분야 </a:t>
                </a:r>
                <a:r>
                  <a:rPr kumimoji="1" lang="en-US" altLang="ko-KR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/ </a:t>
                </a: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홍보 </a:t>
                </a:r>
                <a:r>
                  <a:rPr kumimoji="1" lang="en-US" altLang="ko-KR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ATL&amp;BTL </a:t>
                </a:r>
                <a:r>
                  <a:rPr kumimoji="1" lang="ko-KR" altLang="en-US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전문경력</a:t>
                </a: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172" name="직사각형 171">
                <a:extLst>
                  <a:ext uri="{FF2B5EF4-FFF2-40B4-BE49-F238E27FC236}">
                    <a16:creationId xmlns:a16="http://schemas.microsoft.com/office/drawing/2014/main" id="{15F08E44-62CB-4F04-BDF2-E010154F944A}"/>
                  </a:ext>
                </a:extLst>
              </p:cNvPr>
              <p:cNvSpPr/>
              <p:nvPr/>
            </p:nvSpPr>
            <p:spPr bwMode="auto">
              <a:xfrm>
                <a:off x="2561959" y="7810414"/>
                <a:ext cx="3445551" cy="935526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4450" rIns="90000" bIns="4445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171450" marR="0" indent="-171450" defTabSz="914400" rtl="0" eaLnBrk="1" fontAlgn="ctr" latinLnBrk="0" hangingPunct="1">
                  <a:spcBef>
                    <a:spcPct val="50000"/>
                  </a:spcBef>
                  <a:spcAft>
                    <a:spcPct val="0"/>
                  </a:spcAft>
                  <a:buClr>
                    <a:schemeClr val="bg1">
                      <a:lumMod val="85000"/>
                    </a:schemeClr>
                  </a:buClr>
                  <a:buSzTx/>
                  <a:buFont typeface="Arial" panose="020B0604020202020204" pitchFamily="34" charset="0"/>
                  <a:buChar char="•"/>
                  <a:tabLst>
                    <a:tab pos="187325" algn="l"/>
                  </a:tabLst>
                </a:pP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직접광고영역</a:t>
                </a:r>
                <a:r>
                  <a:rPr kumimoji="1" lang="en-US" altLang="ko-KR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 </a:t>
                </a:r>
              </a:p>
              <a:p>
                <a:pPr marL="171450" marR="0" indent="-171450" defTabSz="914400" rtl="0" eaLnBrk="1" fontAlgn="ctr" latinLnBrk="0" hangingPunct="1">
                  <a:spcBef>
                    <a:spcPct val="50000"/>
                  </a:spcBef>
                  <a:spcAft>
                    <a:spcPct val="0"/>
                  </a:spcAft>
                  <a:buClr>
                    <a:schemeClr val="bg1">
                      <a:lumMod val="85000"/>
                    </a:schemeClr>
                  </a:buClr>
                  <a:buSzTx/>
                  <a:buFont typeface="Arial" panose="020B0604020202020204" pitchFamily="34" charset="0"/>
                  <a:buChar char="•"/>
                  <a:tabLst>
                    <a:tab pos="187325" algn="l"/>
                  </a:tabLst>
                </a:pPr>
                <a:r>
                  <a:rPr kumimoji="1" lang="ko-KR" altLang="en-US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간접광고영역</a:t>
                </a:r>
                <a:r>
                  <a:rPr kumimoji="1" lang="en-US" altLang="ko-KR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 </a:t>
                </a:r>
              </a:p>
              <a:p>
                <a:pPr marL="171450" marR="0" indent="-171450" defTabSz="914400" rtl="0" eaLnBrk="1" fontAlgn="ctr" latinLnBrk="0" hangingPunct="1">
                  <a:spcBef>
                    <a:spcPct val="50000"/>
                  </a:spcBef>
                  <a:spcAft>
                    <a:spcPct val="0"/>
                  </a:spcAft>
                  <a:buClr>
                    <a:schemeClr val="bg1">
                      <a:lumMod val="85000"/>
                    </a:schemeClr>
                  </a:buClr>
                  <a:buSzTx/>
                  <a:buFont typeface="Arial" panose="020B0604020202020204" pitchFamily="34" charset="0"/>
                  <a:buChar char="•"/>
                  <a:tabLst>
                    <a:tab pos="187325" algn="l"/>
                  </a:tabLst>
                </a:pPr>
                <a:r>
                  <a:rPr kumimoji="1" lang="ko-KR" altLang="en-US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역사</a:t>
                </a:r>
                <a:r>
                  <a:rPr kumimoji="1" lang="en-US" altLang="ko-KR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/</a:t>
                </a:r>
                <a:r>
                  <a:rPr kumimoji="1" lang="ko-KR" altLang="en-US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지리 전문영역의 투어 패키징</a:t>
                </a:r>
                <a:r>
                  <a:rPr kumimoji="1" lang="en-US" altLang="ko-KR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 </a:t>
                </a:r>
                <a:endParaRPr kumimoji="1" lang="ko-KR" altLang="en-US" sz="1200" b="1" i="0" u="none" strike="noStrike" cap="none" normalizeH="0" baseline="0" dirty="0">
                  <a:ln>
                    <a:noFill/>
                  </a:ln>
                  <a:solidFill>
                    <a:schemeClr val="bg1">
                      <a:lumMod val="85000"/>
                    </a:schemeClr>
                  </a:solidFill>
                  <a:effectLst/>
                  <a:latin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4" name="직사각형 173">
                <a:extLst>
                  <a:ext uri="{FF2B5EF4-FFF2-40B4-BE49-F238E27FC236}">
                    <a16:creationId xmlns:a16="http://schemas.microsoft.com/office/drawing/2014/main" id="{3B0CCF48-90ED-440B-9BB0-13A6515D2BCE}"/>
                  </a:ext>
                </a:extLst>
              </p:cNvPr>
              <p:cNvSpPr/>
              <p:nvPr/>
            </p:nvSpPr>
            <p:spPr bwMode="auto">
              <a:xfrm>
                <a:off x="2561959" y="8802649"/>
                <a:ext cx="3445551" cy="901073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4450" rIns="90000" bIns="4445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171450" marR="0" indent="-171450" defTabSz="914400" rtl="0" eaLnBrk="1" fontAlgn="ctr" latinLnBrk="0" hangingPunct="1">
                  <a:spcBef>
                    <a:spcPct val="50000"/>
                  </a:spcBef>
                  <a:spcAft>
                    <a:spcPct val="0"/>
                  </a:spcAft>
                  <a:buClr>
                    <a:schemeClr val="bg1">
                      <a:lumMod val="85000"/>
                    </a:schemeClr>
                  </a:buClr>
                  <a:buSzTx/>
                  <a:buFont typeface="Arial" panose="020B0604020202020204" pitchFamily="34" charset="0"/>
                  <a:buChar char="•"/>
                  <a:tabLst>
                    <a:tab pos="187325" algn="l"/>
                  </a:tabLst>
                </a:pP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역량</a:t>
                </a:r>
                <a:r>
                  <a:rPr kumimoji="1" lang="en-US" altLang="ko-KR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:</a:t>
                </a: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합의준수</a:t>
                </a:r>
                <a:r>
                  <a:rPr kumimoji="1" lang="en-US" altLang="ko-KR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, </a:t>
                </a: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의사소통력</a:t>
                </a:r>
                <a:r>
                  <a:rPr kumimoji="1" lang="en-US" altLang="ko-KR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, </a:t>
                </a: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네트워킹력</a:t>
                </a:r>
                <a:endParaRPr kumimoji="1" lang="en-US" altLang="ko-KR" sz="1200" b="1" dirty="0">
                  <a:solidFill>
                    <a:schemeClr val="bg1">
                      <a:lumMod val="85000"/>
                    </a:schemeClr>
                  </a:solidFill>
                  <a:latin typeface="+mn-ea"/>
                  <a:cs typeface="Arial" panose="020B0604020202020204" pitchFamily="34" charset="0"/>
                </a:endParaRPr>
              </a:p>
              <a:p>
                <a:pPr marL="171450" marR="0" indent="-171450" defTabSz="914400" rtl="0" eaLnBrk="1" fontAlgn="ctr" latinLnBrk="0" hangingPunct="1">
                  <a:spcBef>
                    <a:spcPct val="50000"/>
                  </a:spcBef>
                  <a:spcAft>
                    <a:spcPct val="0"/>
                  </a:spcAft>
                  <a:buClr>
                    <a:schemeClr val="bg1">
                      <a:lumMod val="85000"/>
                    </a:schemeClr>
                  </a:buClr>
                  <a:buSzTx/>
                  <a:buFont typeface="Arial" panose="020B0604020202020204" pitchFamily="34" charset="0"/>
                  <a:buChar char="•"/>
                  <a:tabLst>
                    <a:tab pos="187325" algn="l"/>
                  </a:tabLst>
                </a:pP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경력요약</a:t>
                </a:r>
                <a:r>
                  <a:rPr kumimoji="1" lang="en-US" altLang="ko-KR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:</a:t>
                </a:r>
                <a:r>
                  <a:rPr kumimoji="1" lang="ko-KR" altLang="en-US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제일</a:t>
                </a:r>
                <a:r>
                  <a:rPr kumimoji="1" lang="en-US" altLang="ko-KR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*</a:t>
                </a:r>
                <a:r>
                  <a:rPr kumimoji="1" lang="ko-KR" altLang="en-US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획 </a:t>
                </a:r>
                <a:r>
                  <a:rPr kumimoji="1" lang="en-US" altLang="ko-KR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ATL&amp;BTL </a:t>
                </a:r>
                <a:r>
                  <a:rPr kumimoji="1" lang="ko-KR" altLang="en-US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경력 </a:t>
                </a:r>
                <a:r>
                  <a:rPr kumimoji="1" lang="en-US" altLang="ko-KR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15</a:t>
                </a:r>
                <a:r>
                  <a:rPr kumimoji="1" lang="ko-KR" altLang="en-US" sz="1200" b="1" dirty="0">
                    <a:solidFill>
                      <a:schemeClr val="bg1">
                        <a:lumMod val="85000"/>
                      </a:schemeClr>
                    </a:solidFill>
                    <a:latin typeface="+mn-ea"/>
                    <a:cs typeface="Arial" panose="020B0604020202020204" pitchFamily="34" charset="0"/>
                  </a:rPr>
                  <a:t>년 이상</a:t>
                </a:r>
                <a:endParaRPr kumimoji="1" lang="en-US" altLang="ko-KR" sz="1200" b="1" i="0" u="none" strike="noStrike" cap="none" normalizeH="0" baseline="0" dirty="0">
                  <a:ln>
                    <a:noFill/>
                  </a:ln>
                  <a:solidFill>
                    <a:schemeClr val="bg1">
                      <a:lumMod val="85000"/>
                    </a:schemeClr>
                  </a:solidFill>
                  <a:effectLst/>
                  <a:latin typeface="+mn-ea"/>
                  <a:cs typeface="Arial" panose="020B0604020202020204" pitchFamily="34" charset="0"/>
                </a:endParaRPr>
              </a:p>
              <a:p>
                <a:pPr marL="171450" marR="0" indent="-171450" defTabSz="914400" rtl="0" eaLnBrk="1" fontAlgn="ctr" latinLnBrk="0" hangingPunct="1">
                  <a:spcBef>
                    <a:spcPct val="50000"/>
                  </a:spcBef>
                  <a:spcAft>
                    <a:spcPct val="0"/>
                  </a:spcAft>
                  <a:buClr>
                    <a:schemeClr val="bg1">
                      <a:lumMod val="85000"/>
                    </a:schemeClr>
                  </a:buClr>
                  <a:buSzTx/>
                  <a:buFont typeface="Arial" panose="020B0604020202020204" pitchFamily="34" charset="0"/>
                  <a:buChar char="•"/>
                  <a:tabLst>
                    <a:tab pos="187325" algn="l"/>
                  </a:tabLst>
                </a:pPr>
                <a:r>
                  <a:rPr kumimoji="1" lang="en-US" altLang="ko-KR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OA</a:t>
                </a: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활용능력 요약</a:t>
                </a:r>
                <a:r>
                  <a:rPr kumimoji="1" lang="en-US" altLang="ko-KR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(PPT,</a:t>
                </a: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엑셀</a:t>
                </a:r>
                <a:r>
                  <a:rPr kumimoji="1" lang="en-US" altLang="ko-KR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,</a:t>
                </a: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한글 </a:t>
                </a:r>
                <a:r>
                  <a:rPr kumimoji="1" lang="en-US" altLang="ko-KR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&amp; SNS </a:t>
                </a:r>
                <a:r>
                  <a: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등</a:t>
                </a:r>
                <a:r>
                  <a:rPr kumimoji="1" lang="en-US" altLang="ko-KR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rPr>
                  <a:t>)</a:t>
                </a:r>
                <a:endParaRPr kumimoji="1" lang="ko-KR" altLang="en-US" sz="1200" b="1" i="0" u="none" strike="noStrike" cap="none" normalizeH="0" baseline="0" dirty="0">
                  <a:ln>
                    <a:noFill/>
                  </a:ln>
                  <a:solidFill>
                    <a:schemeClr val="bg1">
                      <a:lumMod val="85000"/>
                    </a:schemeClr>
                  </a:solidFill>
                  <a:effectLst/>
                  <a:latin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4" name="직사각형 103"/>
            <p:cNvSpPr/>
            <p:nvPr/>
          </p:nvSpPr>
          <p:spPr bwMode="auto">
            <a:xfrm>
              <a:off x="221332" y="7364735"/>
              <a:ext cx="2275106" cy="4571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4450" rIns="90000" bIns="4445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ctr" latinLnBrk="0" hangingPunct="1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endPara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105" name="직사각형 104"/>
            <p:cNvSpPr/>
            <p:nvPr/>
          </p:nvSpPr>
          <p:spPr bwMode="auto">
            <a:xfrm>
              <a:off x="2531611" y="7364735"/>
              <a:ext cx="4200195" cy="45719"/>
            </a:xfrm>
            <a:prstGeom prst="rect">
              <a:avLst/>
            </a:prstGeom>
            <a:solidFill>
              <a:srgbClr val="DA291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4450" rIns="90000" bIns="44450" numCol="1" rtlCol="0" anchor="ctr" anchorCtr="0" compatLnSpc="1">
              <a:prstTxWarp prst="textNoShape">
                <a:avLst/>
              </a:prstTxWarp>
            </a:bodyPr>
            <a:lstStyle/>
            <a:p>
              <a:pPr marR="0" defTabSz="914400" rtl="0" eaLnBrk="1" fontAlgn="ctr" latinLnBrk="0" hangingPunct="1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endPara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0" name="그룹 19"/>
          <p:cNvGrpSpPr/>
          <p:nvPr/>
        </p:nvGrpSpPr>
        <p:grpSpPr>
          <a:xfrm>
            <a:off x="190666" y="2450345"/>
            <a:ext cx="6510474" cy="4436645"/>
            <a:chOff x="190666" y="2339132"/>
            <a:chExt cx="6510474" cy="4436645"/>
          </a:xfrm>
        </p:grpSpPr>
        <p:grpSp>
          <p:nvGrpSpPr>
            <p:cNvPr id="11" name="그룹 10"/>
            <p:cNvGrpSpPr/>
            <p:nvPr/>
          </p:nvGrpSpPr>
          <p:grpSpPr>
            <a:xfrm>
              <a:off x="190666" y="2339132"/>
              <a:ext cx="6510474" cy="4436645"/>
              <a:chOff x="190666" y="2079635"/>
              <a:chExt cx="6510474" cy="4436645"/>
            </a:xfrm>
          </p:grpSpPr>
          <p:grpSp>
            <p:nvGrpSpPr>
              <p:cNvPr id="8" name="그룹 7"/>
              <p:cNvGrpSpPr/>
              <p:nvPr/>
            </p:nvGrpSpPr>
            <p:grpSpPr>
              <a:xfrm>
                <a:off x="190666" y="2512921"/>
                <a:ext cx="6510474" cy="4003359"/>
                <a:chOff x="650569" y="2063341"/>
                <a:chExt cx="5356941" cy="4003359"/>
              </a:xfrm>
            </p:grpSpPr>
            <p:sp>
              <p:nvSpPr>
                <p:cNvPr id="47" name="직사각형 46"/>
                <p:cNvSpPr/>
                <p:nvPr/>
              </p:nvSpPr>
              <p:spPr bwMode="auto">
                <a:xfrm>
                  <a:off x="665808" y="2135065"/>
                  <a:ext cx="1853183" cy="689827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R="0" algn="ctr" defTabSz="914400" rtl="0" eaLnBrk="1" fontAlgn="ctr" latinLnBrk="0" hangingPunct="1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Tx/>
                    <a:buNone/>
                    <a:tabLst>
                      <a:tab pos="187325" algn="l"/>
                    </a:tabLst>
                  </a:pPr>
                  <a:r>
                    <a:rPr kumimoji="1" lang="ko-KR" altLang="en-US" sz="12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+mn-ea"/>
                      <a:cs typeface="Arial" panose="020B0604020202020204" pitchFamily="34" charset="0"/>
                    </a:rPr>
                    <a:t>기업소개</a:t>
                  </a:r>
                </a:p>
              </p:txBody>
            </p:sp>
            <p:sp>
              <p:nvSpPr>
                <p:cNvPr id="55" name="직사각형 54"/>
                <p:cNvSpPr/>
                <p:nvPr/>
              </p:nvSpPr>
              <p:spPr bwMode="auto">
                <a:xfrm>
                  <a:off x="650569" y="2063341"/>
                  <a:ext cx="1872000" cy="45719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000" tIns="44450" rIns="90000" bIns="4445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R="0" algn="ctr" defTabSz="914400" rtl="0" eaLnBrk="1" fontAlgn="ctr" latinLnBrk="0" hangingPunct="1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Tx/>
                    <a:buNone/>
                    <a:tabLst>
                      <a:tab pos="187325" algn="l"/>
                    </a:tabLst>
                  </a:pPr>
                  <a:endPara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" name="직사각형 56"/>
                <p:cNvSpPr/>
                <p:nvPr/>
              </p:nvSpPr>
              <p:spPr bwMode="auto">
                <a:xfrm>
                  <a:off x="2551510" y="2063341"/>
                  <a:ext cx="3456000" cy="45719"/>
                </a:xfrm>
                <a:prstGeom prst="rect">
                  <a:avLst/>
                </a:prstGeom>
                <a:solidFill>
                  <a:srgbClr val="DA291C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000" tIns="44450" rIns="90000" bIns="4445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R="0" defTabSz="914400" rtl="0" eaLnBrk="1" fontAlgn="ctr" latinLnBrk="0" hangingPunct="1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Tx/>
                    <a:buNone/>
                    <a:tabLst>
                      <a:tab pos="187325" algn="l"/>
                    </a:tabLst>
                  </a:pPr>
                  <a:endPara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" name="직사각형 113">
                  <a:extLst>
                    <a:ext uri="{FF2B5EF4-FFF2-40B4-BE49-F238E27FC236}">
                      <a16:creationId xmlns:a16="http://schemas.microsoft.com/office/drawing/2014/main" id="{215FA40F-E51D-4B81-9F86-69BA57CFD3CF}"/>
                    </a:ext>
                  </a:extLst>
                </p:cNvPr>
                <p:cNvSpPr/>
                <p:nvPr/>
              </p:nvSpPr>
              <p:spPr bwMode="auto">
                <a:xfrm>
                  <a:off x="665808" y="2870472"/>
                  <a:ext cx="1853183" cy="3256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R="0" algn="ctr" defTabSz="914400" rtl="0" eaLnBrk="1" fontAlgn="ctr" latinLnBrk="0" hangingPunct="1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Tx/>
                    <a:buNone/>
                    <a:tabLst>
                      <a:tab pos="187325" algn="l"/>
                    </a:tabLst>
                  </a:pPr>
                  <a:r>
                    <a:rPr kumimoji="1" lang="ko-KR" altLang="en-US" sz="1200" b="1" dirty="0">
                      <a:solidFill>
                        <a:srgbClr val="000000"/>
                      </a:solidFill>
                      <a:latin typeface="+mn-ea"/>
                      <a:cs typeface="Arial" panose="020B0604020202020204" pitchFamily="34" charset="0"/>
                    </a:rPr>
                    <a:t>기업 유형</a:t>
                  </a:r>
                  <a:endPara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" name="직사각형 114">
                  <a:extLst>
                    <a:ext uri="{FF2B5EF4-FFF2-40B4-BE49-F238E27FC236}">
                      <a16:creationId xmlns:a16="http://schemas.microsoft.com/office/drawing/2014/main" id="{842F2F31-221A-4D8E-B5F6-EA5E881AA567}"/>
                    </a:ext>
                  </a:extLst>
                </p:cNvPr>
                <p:cNvSpPr/>
                <p:nvPr/>
              </p:nvSpPr>
              <p:spPr bwMode="auto">
                <a:xfrm>
                  <a:off x="665808" y="3241651"/>
                  <a:ext cx="1853183" cy="3256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R="0" algn="ctr" defTabSz="914400" rtl="0" eaLnBrk="1" fontAlgn="ctr" latinLnBrk="0" hangingPunct="1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Tx/>
                    <a:buNone/>
                    <a:tabLst>
                      <a:tab pos="187325" algn="l"/>
                    </a:tabLst>
                  </a:pPr>
                  <a:r>
                    <a:rPr kumimoji="1" lang="ko-KR" altLang="en-US" sz="12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+mn-ea"/>
                      <a:cs typeface="Arial" panose="020B0604020202020204" pitchFamily="34" charset="0"/>
                    </a:rPr>
                    <a:t>설립일자</a:t>
                  </a:r>
                </a:p>
              </p:txBody>
            </p:sp>
            <p:sp>
              <p:nvSpPr>
                <p:cNvPr id="118" name="직사각형 117">
                  <a:extLst>
                    <a:ext uri="{FF2B5EF4-FFF2-40B4-BE49-F238E27FC236}">
                      <a16:creationId xmlns:a16="http://schemas.microsoft.com/office/drawing/2014/main" id="{CE327C3B-DC9C-469B-828B-C5EAFE2DB3E4}"/>
                    </a:ext>
                  </a:extLst>
                </p:cNvPr>
                <p:cNvSpPr/>
                <p:nvPr/>
              </p:nvSpPr>
              <p:spPr bwMode="auto">
                <a:xfrm>
                  <a:off x="2551510" y="2870472"/>
                  <a:ext cx="3445551" cy="32560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bg1">
                      <a:lumMod val="9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R="0" defTabSz="914400" rtl="0" eaLnBrk="1" fontAlgn="ctr" latinLnBrk="0" hangingPunct="1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Tx/>
                    <a:buNone/>
                    <a:tabLst>
                      <a:tab pos="187325" algn="l"/>
                    </a:tabLst>
                  </a:pPr>
                  <a:r>
                    <a:rPr kumimoji="1" lang="ko-KR" altLang="en-US" sz="1200" b="1" i="0" u="none" strike="noStrike" cap="none" normalizeH="0" baseline="0" dirty="0">
                      <a:ln>
                        <a:noFill/>
                      </a:ln>
                      <a:solidFill>
                        <a:schemeClr val="bg1">
                          <a:lumMod val="85000"/>
                        </a:schemeClr>
                      </a:solidFill>
                      <a:effectLst/>
                      <a:latin typeface="+mn-ea"/>
                      <a:cs typeface="Arial" panose="020B0604020202020204" pitchFamily="34" charset="0"/>
                    </a:rPr>
                    <a:t>예비 사회적기업 </a:t>
                  </a:r>
                  <a:r>
                    <a:rPr kumimoji="1" lang="en-US" altLang="ko-KR" sz="1200" b="1" i="0" u="none" strike="noStrike" cap="none" normalizeH="0" baseline="0" dirty="0">
                      <a:ln>
                        <a:noFill/>
                      </a:ln>
                      <a:solidFill>
                        <a:schemeClr val="bg1">
                          <a:lumMod val="85000"/>
                        </a:schemeClr>
                      </a:solidFill>
                      <a:effectLst/>
                      <a:latin typeface="+mn-ea"/>
                      <a:cs typeface="Arial" panose="020B0604020202020204" pitchFamily="34" charset="0"/>
                    </a:rPr>
                    <a:t>/ </a:t>
                  </a:r>
                  <a:r>
                    <a:rPr kumimoji="1" lang="ko-KR" altLang="en-US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>
                          <a:lumMod val="85000"/>
                        </a:schemeClr>
                      </a:solidFill>
                      <a:effectLst/>
                      <a:latin typeface="+mn-ea"/>
                      <a:cs typeface="Arial" panose="020B0604020202020204" pitchFamily="34" charset="0"/>
                    </a:rPr>
                    <a:t>협동조합</a:t>
                  </a:r>
                  <a:r>
                    <a:rPr kumimoji="1" lang="en-US" altLang="ko-KR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>
                          <a:lumMod val="85000"/>
                        </a:schemeClr>
                      </a:solidFill>
                      <a:effectLst/>
                      <a:latin typeface="+mn-ea"/>
                      <a:cs typeface="Arial" panose="020B0604020202020204" pitchFamily="34" charset="0"/>
                    </a:rPr>
                    <a:t>/</a:t>
                  </a:r>
                  <a:r>
                    <a:rPr kumimoji="1" lang="ko-KR" altLang="en-US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>
                          <a:lumMod val="85000"/>
                        </a:schemeClr>
                      </a:solidFill>
                      <a:effectLst/>
                      <a:latin typeface="+mn-ea"/>
                      <a:cs typeface="Arial" panose="020B0604020202020204" pitchFamily="34" charset="0"/>
                    </a:rPr>
                    <a:t>스타트업</a:t>
                  </a:r>
                  <a:endPara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" name="직사각형 118">
                  <a:extLst>
                    <a:ext uri="{FF2B5EF4-FFF2-40B4-BE49-F238E27FC236}">
                      <a16:creationId xmlns:a16="http://schemas.microsoft.com/office/drawing/2014/main" id="{6AE4252B-B2AA-41B2-ADB8-67C97C2372FE}"/>
                    </a:ext>
                  </a:extLst>
                </p:cNvPr>
                <p:cNvSpPr/>
                <p:nvPr/>
              </p:nvSpPr>
              <p:spPr bwMode="auto">
                <a:xfrm>
                  <a:off x="2551510" y="3241651"/>
                  <a:ext cx="3445551" cy="32560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bg1">
                      <a:lumMod val="9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R="0" defTabSz="914400" rtl="0" eaLnBrk="1" fontAlgn="ctr" latinLnBrk="0" hangingPunct="1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Tx/>
                    <a:buNone/>
                    <a:tabLst>
                      <a:tab pos="187325" algn="l"/>
                    </a:tabLst>
                  </a:pPr>
                  <a:endPara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" name="직사각형 57">
                  <a:extLst>
                    <a:ext uri="{FF2B5EF4-FFF2-40B4-BE49-F238E27FC236}">
                      <a16:creationId xmlns:a16="http://schemas.microsoft.com/office/drawing/2014/main" id="{AB08687C-0D95-478D-A794-0BA2D3F1E478}"/>
                    </a:ext>
                  </a:extLst>
                </p:cNvPr>
                <p:cNvSpPr/>
                <p:nvPr/>
              </p:nvSpPr>
              <p:spPr bwMode="auto">
                <a:xfrm>
                  <a:off x="665808" y="3611151"/>
                  <a:ext cx="1853183" cy="77074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R="0" algn="ctr" defTabSz="914400" rtl="0" eaLnBrk="1" fontAlgn="ctr" latinLnBrk="0" hangingPunct="1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Tx/>
                    <a:buNone/>
                    <a:tabLst>
                      <a:tab pos="187325" algn="l"/>
                    </a:tabLst>
                  </a:pPr>
                  <a:r>
                    <a:rPr kumimoji="1" lang="ko-KR" altLang="en-US" sz="1200" b="1" dirty="0">
                      <a:solidFill>
                        <a:srgbClr val="000000"/>
                      </a:solidFill>
                      <a:latin typeface="+mn-ea"/>
                      <a:cs typeface="Arial" panose="020B0604020202020204" pitchFamily="34" charset="0"/>
                    </a:rPr>
                    <a:t>주요사업</a:t>
                  </a:r>
                  <a:endParaRPr kumimoji="1" lang="en-US" altLang="ko-KR" sz="1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" name="직사각형 58">
                  <a:extLst>
                    <a:ext uri="{FF2B5EF4-FFF2-40B4-BE49-F238E27FC236}">
                      <a16:creationId xmlns:a16="http://schemas.microsoft.com/office/drawing/2014/main" id="{672964C9-3121-4181-9207-EBE59A885CD7}"/>
                    </a:ext>
                  </a:extLst>
                </p:cNvPr>
                <p:cNvSpPr/>
                <p:nvPr/>
              </p:nvSpPr>
              <p:spPr bwMode="auto">
                <a:xfrm>
                  <a:off x="665808" y="4438606"/>
                  <a:ext cx="1853183" cy="84639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R="0" algn="ctr" defTabSz="914400" rtl="0" eaLnBrk="1" fontAlgn="ctr" latinLnBrk="0" hangingPunct="1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Tx/>
                    <a:buNone/>
                    <a:tabLst>
                      <a:tab pos="187325" algn="l"/>
                    </a:tabLst>
                  </a:pPr>
                  <a:r>
                    <a:rPr kumimoji="1" lang="ko-KR" altLang="en-US" sz="12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+mn-ea"/>
                      <a:cs typeface="Arial" panose="020B0604020202020204" pitchFamily="34" charset="0"/>
                    </a:rPr>
                    <a:t>조직구성 및 특성</a:t>
                  </a:r>
                </a:p>
              </p:txBody>
            </p:sp>
            <p:sp>
              <p:nvSpPr>
                <p:cNvPr id="60" name="직사각형 59">
                  <a:extLst>
                    <a:ext uri="{FF2B5EF4-FFF2-40B4-BE49-F238E27FC236}">
                      <a16:creationId xmlns:a16="http://schemas.microsoft.com/office/drawing/2014/main" id="{8CDC4586-98D0-416C-B09E-57D9472FC385}"/>
                    </a:ext>
                  </a:extLst>
                </p:cNvPr>
                <p:cNvSpPr/>
                <p:nvPr/>
              </p:nvSpPr>
              <p:spPr bwMode="auto">
                <a:xfrm>
                  <a:off x="665808" y="5352180"/>
                  <a:ext cx="1853183" cy="3256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R="0" algn="ctr" defTabSz="914400" rtl="0" eaLnBrk="1" fontAlgn="ctr" latinLnBrk="0" hangingPunct="1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Tx/>
                    <a:buNone/>
                    <a:tabLst>
                      <a:tab pos="187325" algn="l"/>
                    </a:tabLst>
                  </a:pPr>
                  <a:r>
                    <a:rPr kumimoji="1" lang="ko-KR" altLang="en-US" sz="12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+mn-ea"/>
                      <a:cs typeface="Arial" panose="020B0604020202020204" pitchFamily="34" charset="0"/>
                    </a:rPr>
                    <a:t>기업주소</a:t>
                  </a:r>
                  <a:r>
                    <a:rPr kumimoji="1" lang="en-US" altLang="ko-KR" sz="12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+mn-ea"/>
                      <a:cs typeface="Arial" panose="020B0604020202020204" pitchFamily="34" charset="0"/>
                    </a:rPr>
                    <a:t>(</a:t>
                  </a:r>
                  <a:r>
                    <a:rPr kumimoji="1" lang="ko-KR" altLang="en-US" sz="12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+mn-ea"/>
                      <a:cs typeface="Arial" panose="020B0604020202020204" pitchFamily="34" charset="0"/>
                    </a:rPr>
                    <a:t>근무예정지</a:t>
                  </a:r>
                  <a:r>
                    <a:rPr kumimoji="1" lang="en-US" altLang="ko-KR" sz="1200" b="1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+mn-ea"/>
                      <a:cs typeface="Arial" panose="020B0604020202020204" pitchFamily="34" charset="0"/>
                    </a:rPr>
                    <a:t>)</a:t>
                  </a:r>
                  <a:endPara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" name="직사각형 60">
                  <a:extLst>
                    <a:ext uri="{FF2B5EF4-FFF2-40B4-BE49-F238E27FC236}">
                      <a16:creationId xmlns:a16="http://schemas.microsoft.com/office/drawing/2014/main" id="{1DDDB3A5-0A4C-4B0E-9B1E-A6C1183882FD}"/>
                    </a:ext>
                  </a:extLst>
                </p:cNvPr>
                <p:cNvSpPr/>
                <p:nvPr/>
              </p:nvSpPr>
              <p:spPr bwMode="auto">
                <a:xfrm>
                  <a:off x="2551510" y="3611151"/>
                  <a:ext cx="3445551" cy="770746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bg1">
                      <a:lumMod val="9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71450" marR="0" indent="-171450" defTabSz="914400" rtl="0" eaLnBrk="1" fontAlgn="ctr" latinLnBrk="0" hangingPunct="1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bg1">
                        <a:lumMod val="85000"/>
                      </a:schemeClr>
                    </a:buClr>
                    <a:buSzTx/>
                    <a:buFont typeface="Arial" panose="020B0604020202020204" pitchFamily="34" charset="0"/>
                    <a:buChar char="•"/>
                    <a:tabLst>
                      <a:tab pos="187325" algn="l"/>
                    </a:tabLst>
                  </a:pPr>
                  <a:r>
                    <a:rPr kumimoji="1" lang="en-US" altLang="ko-KR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>
                          <a:lumMod val="85000"/>
                        </a:schemeClr>
                      </a:solidFill>
                      <a:effectLst/>
                      <a:latin typeface="+mn-ea"/>
                      <a:cs typeface="Arial" panose="020B0604020202020204" pitchFamily="34" charset="0"/>
                    </a:rPr>
                    <a:t> </a:t>
                  </a:r>
                  <a:endPara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" name="직사각형 63">
                  <a:extLst>
                    <a:ext uri="{FF2B5EF4-FFF2-40B4-BE49-F238E27FC236}">
                      <a16:creationId xmlns:a16="http://schemas.microsoft.com/office/drawing/2014/main" id="{237AE246-A0D8-4DDE-9A89-55608B81DB12}"/>
                    </a:ext>
                  </a:extLst>
                </p:cNvPr>
                <p:cNvSpPr/>
                <p:nvPr/>
              </p:nvSpPr>
              <p:spPr bwMode="auto">
                <a:xfrm>
                  <a:off x="2551510" y="5352180"/>
                  <a:ext cx="3445551" cy="32560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bg1">
                      <a:lumMod val="9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R="0" defTabSz="914400" rtl="0" eaLnBrk="1" fontAlgn="ctr" latinLnBrk="0" hangingPunct="1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Tx/>
                    <a:buNone/>
                    <a:tabLst>
                      <a:tab pos="187325" algn="l"/>
                    </a:tabLst>
                  </a:pPr>
                  <a:endPara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5" name="직사각형 64">
                  <a:extLst>
                    <a:ext uri="{FF2B5EF4-FFF2-40B4-BE49-F238E27FC236}">
                      <a16:creationId xmlns:a16="http://schemas.microsoft.com/office/drawing/2014/main" id="{03E4B539-30A8-470F-97BC-35DE870E94D1}"/>
                    </a:ext>
                  </a:extLst>
                </p:cNvPr>
                <p:cNvSpPr/>
                <p:nvPr/>
              </p:nvSpPr>
              <p:spPr bwMode="auto">
                <a:xfrm>
                  <a:off x="665808" y="5741100"/>
                  <a:ext cx="1853183" cy="3256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914400" fontAlgn="ctr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tx1"/>
                    </a:buClr>
                    <a:tabLst>
                      <a:tab pos="187325" algn="l"/>
                    </a:tabLst>
                  </a:pPr>
                  <a:r>
                    <a:rPr kumimoji="1" lang="ko-KR" altLang="en-US" sz="1200" b="1" dirty="0">
                      <a:solidFill>
                        <a:srgbClr val="000000"/>
                      </a:solidFill>
                      <a:latin typeface="+mn-ea"/>
                      <a:cs typeface="Arial" panose="020B0604020202020204" pitchFamily="34" charset="0"/>
                    </a:rPr>
                    <a:t>홈페이지</a:t>
                  </a:r>
                  <a:r>
                    <a:rPr kumimoji="1" lang="en-US" altLang="ko-KR" sz="1200" b="1" dirty="0">
                      <a:solidFill>
                        <a:srgbClr val="000000"/>
                      </a:solidFill>
                      <a:latin typeface="+mn-ea"/>
                      <a:cs typeface="Arial" panose="020B0604020202020204" pitchFamily="34" charset="0"/>
                    </a:rPr>
                    <a:t>(SNS &amp; </a:t>
                  </a:r>
                  <a:r>
                    <a:rPr kumimoji="1" lang="ko-KR" altLang="en-US" sz="1200" b="1" dirty="0">
                      <a:solidFill>
                        <a:srgbClr val="000000"/>
                      </a:solidFill>
                      <a:latin typeface="+mn-ea"/>
                      <a:cs typeface="Arial" panose="020B0604020202020204" pitchFamily="34" charset="0"/>
                    </a:rPr>
                    <a:t>블로그</a:t>
                  </a:r>
                  <a:r>
                    <a:rPr kumimoji="1" lang="en-US" altLang="ko-KR" sz="1200" b="1" dirty="0">
                      <a:solidFill>
                        <a:srgbClr val="000000"/>
                      </a:solidFill>
                      <a:latin typeface="+mn-ea"/>
                      <a:cs typeface="Arial" panose="020B0604020202020204" pitchFamily="34" charset="0"/>
                    </a:rPr>
                    <a:t>)</a:t>
                  </a:r>
                  <a:endParaRPr kumimoji="1" lang="ko-KR" altLang="en-US" sz="1200" b="1" dirty="0">
                    <a:solidFill>
                      <a:srgbClr val="000000"/>
                    </a:solidFill>
                    <a:latin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" name="직사각형 67">
                  <a:extLst>
                    <a:ext uri="{FF2B5EF4-FFF2-40B4-BE49-F238E27FC236}">
                      <a16:creationId xmlns:a16="http://schemas.microsoft.com/office/drawing/2014/main" id="{55D9B1F0-E47B-4B92-B6F2-21B5E75C0321}"/>
                    </a:ext>
                  </a:extLst>
                </p:cNvPr>
                <p:cNvSpPr/>
                <p:nvPr/>
              </p:nvSpPr>
              <p:spPr bwMode="auto">
                <a:xfrm>
                  <a:off x="2551510" y="5741100"/>
                  <a:ext cx="3445551" cy="32560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bg1">
                      <a:lumMod val="9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R="0" defTabSz="914400" rtl="0" eaLnBrk="1" fontAlgn="ctr" latinLnBrk="0" hangingPunct="1">
                    <a:spcBef>
                      <a:spcPct val="5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Tx/>
                    <a:buNone/>
                    <a:tabLst>
                      <a:tab pos="187325" algn="l"/>
                    </a:tabLst>
                  </a:pPr>
                  <a:endParaRPr kumimoji="1" lang="ko-KR" altLang="en-US" sz="1200" b="1" i="0" u="none" strike="noStrike" cap="none" normalizeH="0" baseline="0" dirty="0">
                    <a:ln>
                      <a:noFill/>
                    </a:ln>
                    <a:solidFill>
                      <a:schemeClr val="bg1">
                        <a:lumMod val="85000"/>
                      </a:schemeClr>
                    </a:solidFill>
                    <a:effectLst/>
                    <a:latin typeface="+mn-ea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5" name="그룹 4"/>
              <p:cNvGrpSpPr/>
              <p:nvPr/>
            </p:nvGrpSpPr>
            <p:grpSpPr>
              <a:xfrm>
                <a:off x="218213" y="2079635"/>
                <a:ext cx="3659018" cy="409518"/>
                <a:chOff x="1754065" y="633167"/>
                <a:chExt cx="3659018" cy="409518"/>
              </a:xfrm>
            </p:grpSpPr>
            <p:grpSp>
              <p:nvGrpSpPr>
                <p:cNvPr id="3" name="그룹 2">
                  <a:extLst>
                    <a:ext uri="{FF2B5EF4-FFF2-40B4-BE49-F238E27FC236}">
                      <a16:creationId xmlns:a16="http://schemas.microsoft.com/office/drawing/2014/main" id="{F907F5E2-4604-42EC-ACC8-AF723ECB080C}"/>
                    </a:ext>
                  </a:extLst>
                </p:cNvPr>
                <p:cNvGrpSpPr/>
                <p:nvPr/>
              </p:nvGrpSpPr>
              <p:grpSpPr>
                <a:xfrm>
                  <a:off x="1754065" y="652684"/>
                  <a:ext cx="349796" cy="349796"/>
                  <a:chOff x="583080" y="785767"/>
                  <a:chExt cx="349796" cy="349796"/>
                </a:xfrm>
              </p:grpSpPr>
              <p:sp>
                <p:nvSpPr>
                  <p:cNvPr id="110" name="타원 109">
                    <a:extLst>
                      <a:ext uri="{FF2B5EF4-FFF2-40B4-BE49-F238E27FC236}">
                        <a16:creationId xmlns:a16="http://schemas.microsoft.com/office/drawing/2014/main" id="{8E4D2A69-AD3D-4206-AFCD-5561C711E3DF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83080" y="785767"/>
                    <a:ext cx="349796" cy="349796"/>
                  </a:xfrm>
                  <a:prstGeom prst="ellipse">
                    <a:avLst/>
                  </a:prstGeom>
                  <a:solidFill>
                    <a:srgbClr val="DA291C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0000" tIns="44450" rIns="90000" bIns="4445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R="0" algn="ctr" defTabSz="914400" rtl="0" eaLnBrk="1" fontAlgn="ctr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Tx/>
                      <a:buNone/>
                      <a:tabLst>
                        <a:tab pos="187325" algn="l"/>
                      </a:tabLst>
                    </a:pPr>
                    <a:endParaRPr kumimoji="1" lang="ko-KR" altLang="en-US" sz="1200" b="0" i="0" u="none" strike="noStrike" cap="none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+mn-ea"/>
                      <a:cs typeface="Arial" panose="020B0604020202020204" pitchFamily="34" charset="0"/>
                    </a:endParaRPr>
                  </a:p>
                </p:txBody>
              </p:sp>
              <p:pic>
                <p:nvPicPr>
                  <p:cNvPr id="111" name="Picture 7" descr="C:\Users\lee\Downloads\profit-report.png">
                    <a:extLst>
                      <a:ext uri="{FF2B5EF4-FFF2-40B4-BE49-F238E27FC236}">
                        <a16:creationId xmlns:a16="http://schemas.microsoft.com/office/drawing/2014/main" id="{0FA57753-931A-4759-9559-44D54FE7AE9F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2" cstate="print">
                    <a:biLevel thresh="25000"/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50772" y="853459"/>
                    <a:ext cx="214412" cy="214412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69" name="직사각형 68">
                  <a:extLst>
                    <a:ext uri="{FF2B5EF4-FFF2-40B4-BE49-F238E27FC236}">
                      <a16:creationId xmlns:a16="http://schemas.microsoft.com/office/drawing/2014/main" id="{4E9FB8C9-A3D0-4A1D-AFDC-FDB6775D1848}"/>
                    </a:ext>
                  </a:extLst>
                </p:cNvPr>
                <p:cNvSpPr/>
                <p:nvPr/>
              </p:nvSpPr>
              <p:spPr>
                <a:xfrm>
                  <a:off x="2141360" y="633167"/>
                  <a:ext cx="3271723" cy="40951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ko-KR" altLang="en-US" sz="1400" b="1" dirty="0" smtClean="0">
                      <a:solidFill>
                        <a:schemeClr val="tx1"/>
                      </a:solidFill>
                      <a:latin typeface="+mn-ea"/>
                      <a:cs typeface="Arial" panose="020B0604020202020204" pitchFamily="34" charset="0"/>
                    </a:rPr>
                    <a:t>기업소개</a:t>
                  </a:r>
                  <a:endParaRPr lang="en-US" altLang="ko-KR" sz="1400" b="1" dirty="0">
                    <a:solidFill>
                      <a:schemeClr val="tx1"/>
                    </a:solidFill>
                    <a:latin typeface="+mn-ea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113" name="직사각형 112">
              <a:extLst>
                <a:ext uri="{FF2B5EF4-FFF2-40B4-BE49-F238E27FC236}">
                  <a16:creationId xmlns:a16="http://schemas.microsoft.com/office/drawing/2014/main" id="{3942283C-5271-4082-AFBE-B0D8C38DD957}"/>
                </a:ext>
              </a:extLst>
            </p:cNvPr>
            <p:cNvSpPr/>
            <p:nvPr/>
          </p:nvSpPr>
          <p:spPr bwMode="auto">
            <a:xfrm>
              <a:off x="2507176" y="2843257"/>
              <a:ext cx="4187496" cy="690711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R="0" defTabSz="914400" rtl="0" eaLnBrk="1" fontAlgn="ctr" latinLnBrk="0" hangingPunct="1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r>
                <a:rPr kumimoji="1" lang="en-US" altLang="ko-K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85000"/>
                    </a:schemeClr>
                  </a:solidFill>
                  <a:effectLst/>
                  <a:latin typeface="+mn-ea"/>
                  <a:cs typeface="Arial" panose="020B0604020202020204" pitchFamily="34" charset="0"/>
                </a:rPr>
                <a:t>.</a:t>
              </a:r>
              <a:endPara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20" name="그룹 119"/>
          <p:cNvGrpSpPr/>
          <p:nvPr/>
        </p:nvGrpSpPr>
        <p:grpSpPr>
          <a:xfrm>
            <a:off x="0" y="9874866"/>
            <a:ext cx="6858000" cy="45719"/>
            <a:chOff x="0" y="605331"/>
            <a:chExt cx="6858000" cy="45719"/>
          </a:xfrm>
        </p:grpSpPr>
        <p:sp>
          <p:nvSpPr>
            <p:cNvPr id="121" name="직사각형 120"/>
            <p:cNvSpPr/>
            <p:nvPr/>
          </p:nvSpPr>
          <p:spPr bwMode="auto">
            <a:xfrm>
              <a:off x="293892" y="605331"/>
              <a:ext cx="6564108" cy="4571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4450" rIns="90000" bIns="4445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ctr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endPara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122" name="직사각형 121"/>
            <p:cNvSpPr/>
            <p:nvPr/>
          </p:nvSpPr>
          <p:spPr bwMode="auto">
            <a:xfrm>
              <a:off x="0" y="605331"/>
              <a:ext cx="2452688" cy="45719"/>
            </a:xfrm>
            <a:prstGeom prst="rect">
              <a:avLst/>
            </a:prstGeom>
            <a:solidFill>
              <a:srgbClr val="DA291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4450" rIns="90000" bIns="4445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ctr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endParaRPr kumimoji="1" lang="ko-KR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1" name="그룹 20"/>
          <p:cNvGrpSpPr/>
          <p:nvPr/>
        </p:nvGrpSpPr>
        <p:grpSpPr>
          <a:xfrm>
            <a:off x="0" y="675005"/>
            <a:ext cx="6858000" cy="1642777"/>
            <a:chOff x="0" y="675005"/>
            <a:chExt cx="6858000" cy="1642777"/>
          </a:xfrm>
        </p:grpSpPr>
        <p:sp>
          <p:nvSpPr>
            <p:cNvPr id="18" name="직사각형 17"/>
            <p:cNvSpPr/>
            <p:nvPr/>
          </p:nvSpPr>
          <p:spPr>
            <a:xfrm>
              <a:off x="0" y="1111060"/>
              <a:ext cx="6858000" cy="120672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9" name="그룹 18"/>
            <p:cNvGrpSpPr/>
            <p:nvPr/>
          </p:nvGrpSpPr>
          <p:grpSpPr>
            <a:xfrm>
              <a:off x="180714" y="675005"/>
              <a:ext cx="3659018" cy="409518"/>
              <a:chOff x="180714" y="684234"/>
              <a:chExt cx="3659018" cy="409518"/>
            </a:xfrm>
          </p:grpSpPr>
          <p:sp>
            <p:nvSpPr>
              <p:cNvPr id="147" name="타원 146">
                <a:extLst>
                  <a:ext uri="{FF2B5EF4-FFF2-40B4-BE49-F238E27FC236}">
                    <a16:creationId xmlns:a16="http://schemas.microsoft.com/office/drawing/2014/main" id="{8E4D2A69-AD3D-4206-AFCD-5561C711E3DF}"/>
                  </a:ext>
                </a:extLst>
              </p:cNvPr>
              <p:cNvSpPr/>
              <p:nvPr/>
            </p:nvSpPr>
            <p:spPr bwMode="auto">
              <a:xfrm>
                <a:off x="180714" y="703751"/>
                <a:ext cx="349796" cy="349796"/>
              </a:xfrm>
              <a:prstGeom prst="ellipse">
                <a:avLst/>
              </a:prstGeom>
              <a:solidFill>
                <a:srgbClr val="DA291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4450" rIns="90000" bIns="4445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ctr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>
                    <a:schemeClr val="tx1"/>
                  </a:buClr>
                  <a:buSzTx/>
                  <a:buNone/>
                  <a:tabLst>
                    <a:tab pos="187325" algn="l"/>
                  </a:tabLst>
                </a:pPr>
                <a:endParaRPr kumimoji="1" lang="ko-KR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Arial" panose="020B0604020202020204" pitchFamily="34" charset="0"/>
                </a:endParaRPr>
              </a:p>
            </p:txBody>
          </p:sp>
          <p:pic>
            <p:nvPicPr>
              <p:cNvPr id="148" name="Picture 7" descr="C:\Users\lee\Downloads\profit-report.png">
                <a:extLst>
                  <a:ext uri="{FF2B5EF4-FFF2-40B4-BE49-F238E27FC236}">
                    <a16:creationId xmlns:a16="http://schemas.microsoft.com/office/drawing/2014/main" id="{0FA57753-931A-4759-9559-44D54FE7AE9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406" y="771443"/>
                <a:ext cx="214412" cy="2144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49" name="직사각형 148">
                <a:extLst>
                  <a:ext uri="{FF2B5EF4-FFF2-40B4-BE49-F238E27FC236}">
                    <a16:creationId xmlns:a16="http://schemas.microsoft.com/office/drawing/2014/main" id="{4E9FB8C9-A3D0-4A1D-AFDC-FDB6775D1848}"/>
                  </a:ext>
                </a:extLst>
              </p:cNvPr>
              <p:cNvSpPr/>
              <p:nvPr/>
            </p:nvSpPr>
            <p:spPr>
              <a:xfrm>
                <a:off x="568009" y="684234"/>
                <a:ext cx="3271723" cy="40951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ko-KR" altLang="en-US" sz="1400" b="1" dirty="0" smtClean="0">
                    <a:solidFill>
                      <a:schemeClr val="tx1"/>
                    </a:solidFill>
                    <a:latin typeface="+mn-ea"/>
                    <a:cs typeface="Arial" panose="020B0604020202020204" pitchFamily="34" charset="0"/>
                  </a:rPr>
                  <a:t>신청자 정보</a:t>
                </a:r>
                <a:endParaRPr lang="en-US" altLang="ko-KR" sz="1400" b="1" dirty="0">
                  <a:solidFill>
                    <a:schemeClr val="tx1"/>
                  </a:solidFill>
                  <a:latin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0" name="직사각형 149"/>
            <p:cNvSpPr/>
            <p:nvPr/>
          </p:nvSpPr>
          <p:spPr bwMode="auto">
            <a:xfrm>
              <a:off x="231587" y="1168808"/>
              <a:ext cx="2242239" cy="325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ctr" latinLnBrk="0" hangingPunct="1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r>
                <a:rPr kumimoji="1" lang="ko-KR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Arial" panose="020B0604020202020204" pitchFamily="34" charset="0"/>
                </a:rPr>
                <a:t>기업명</a:t>
              </a:r>
              <a:endParaRPr kumimoji="1" lang="ko-KR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151" name="직사각형 150"/>
            <p:cNvSpPr/>
            <p:nvPr/>
          </p:nvSpPr>
          <p:spPr bwMode="auto">
            <a:xfrm>
              <a:off x="220267" y="1531120"/>
              <a:ext cx="2242239" cy="325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ctr" latinLnBrk="0" hangingPunct="1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r>
                <a:rPr kumimoji="1" lang="ko-KR" altLang="en-US" sz="1200" b="1" dirty="0" smtClean="0">
                  <a:solidFill>
                    <a:srgbClr val="000000"/>
                  </a:solidFill>
                  <a:latin typeface="+mn-ea"/>
                  <a:cs typeface="Arial" panose="020B0604020202020204" pitchFamily="34" charset="0"/>
                </a:rPr>
                <a:t>신청자 </a:t>
              </a:r>
              <a:r>
                <a:rPr kumimoji="1" lang="en-US" altLang="ko-KR" sz="1200" b="1" dirty="0" smtClean="0">
                  <a:solidFill>
                    <a:srgbClr val="000000"/>
                  </a:solidFill>
                  <a:latin typeface="+mn-ea"/>
                  <a:cs typeface="Arial" panose="020B0604020202020204" pitchFamily="34" charset="0"/>
                </a:rPr>
                <a:t>/ </a:t>
              </a:r>
              <a:r>
                <a:rPr kumimoji="1" lang="ko-KR" altLang="en-US" sz="1200" b="1" dirty="0" smtClean="0">
                  <a:solidFill>
                    <a:srgbClr val="000000"/>
                  </a:solidFill>
                  <a:latin typeface="+mn-ea"/>
                  <a:cs typeface="Arial" panose="020B0604020202020204" pitchFamily="34" charset="0"/>
                </a:rPr>
                <a:t>직책</a:t>
              </a:r>
              <a:endParaRPr kumimoji="1" lang="ko-KR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152" name="직사각형 151">
              <a:extLst>
                <a:ext uri="{FF2B5EF4-FFF2-40B4-BE49-F238E27FC236}">
                  <a16:creationId xmlns:a16="http://schemas.microsoft.com/office/drawing/2014/main" id="{DE318136-3072-4BF4-B5DF-F6D141850295}"/>
                </a:ext>
              </a:extLst>
            </p:cNvPr>
            <p:cNvSpPr/>
            <p:nvPr/>
          </p:nvSpPr>
          <p:spPr bwMode="auto">
            <a:xfrm>
              <a:off x="2531611" y="1159930"/>
              <a:ext cx="4168908" cy="325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R="0" defTabSz="914400" rtl="0" eaLnBrk="1" fontAlgn="ctr" latinLnBrk="0" hangingPunct="1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endParaRPr kumimoji="1" lang="ko-KR" altLang="en-US" sz="12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153" name="직사각형 152">
              <a:extLst>
                <a:ext uri="{FF2B5EF4-FFF2-40B4-BE49-F238E27FC236}">
                  <a16:creationId xmlns:a16="http://schemas.microsoft.com/office/drawing/2014/main" id="{DE318136-3072-4BF4-B5DF-F6D141850295}"/>
                </a:ext>
              </a:extLst>
            </p:cNvPr>
            <p:cNvSpPr/>
            <p:nvPr/>
          </p:nvSpPr>
          <p:spPr bwMode="auto">
            <a:xfrm>
              <a:off x="2540150" y="1534955"/>
              <a:ext cx="4168908" cy="304593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R="0" defTabSz="914400" rtl="0" eaLnBrk="1" fontAlgn="ctr" latinLnBrk="0" hangingPunct="1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r>
                <a:rPr kumimoji="1" lang="en-US" altLang="ko-KR" sz="1200" dirty="0" smtClean="0">
                  <a:latin typeface="+mn-ea"/>
                  <a:cs typeface="Arial" panose="020B0604020202020204" pitchFamily="34" charset="0"/>
                </a:rPr>
                <a:t>(</a:t>
              </a:r>
              <a:r>
                <a:rPr kumimoji="1" lang="ko-KR" altLang="en-US" sz="1200" dirty="0" smtClean="0">
                  <a:latin typeface="+mn-ea"/>
                  <a:cs typeface="Arial" panose="020B0604020202020204" pitchFamily="34" charset="0"/>
                </a:rPr>
                <a:t>성명</a:t>
              </a:r>
              <a:r>
                <a:rPr kumimoji="1" lang="en-US" altLang="ko-KR" sz="1200" dirty="0" smtClean="0">
                  <a:latin typeface="+mn-ea"/>
                  <a:cs typeface="Arial" panose="020B0604020202020204" pitchFamily="34" charset="0"/>
                </a:rPr>
                <a:t>)                        (</a:t>
              </a:r>
              <a:r>
                <a:rPr kumimoji="1" lang="ko-KR" altLang="en-US" sz="1200" dirty="0" smtClean="0">
                  <a:latin typeface="+mn-ea"/>
                  <a:cs typeface="Arial" panose="020B0604020202020204" pitchFamily="34" charset="0"/>
                </a:rPr>
                <a:t>직책</a:t>
              </a:r>
              <a:r>
                <a:rPr kumimoji="1" lang="en-US" altLang="ko-KR" sz="1200" dirty="0" smtClean="0">
                  <a:latin typeface="+mn-ea"/>
                  <a:cs typeface="Arial" panose="020B0604020202020204" pitchFamily="34" charset="0"/>
                </a:rPr>
                <a:t>)</a:t>
              </a:r>
              <a:endParaRPr kumimoji="1" lang="ko-KR" altLang="en-US" sz="1200" i="0" u="none" strike="noStrike" cap="none" normalizeH="0" baseline="0" dirty="0">
                <a:ln>
                  <a:noFill/>
                </a:ln>
                <a:effectLst/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154" name="직사각형 153"/>
            <p:cNvSpPr/>
            <p:nvPr/>
          </p:nvSpPr>
          <p:spPr bwMode="auto">
            <a:xfrm>
              <a:off x="211283" y="1892943"/>
              <a:ext cx="2242239" cy="36093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R="0" algn="ctr" defTabSz="914400" rtl="0" eaLnBrk="1" fontAlgn="ctr" latinLnBrk="0" hangingPunct="1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r>
                <a:rPr kumimoji="1" lang="ko-KR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Arial" panose="020B0604020202020204" pitchFamily="34" charset="0"/>
                </a:rPr>
                <a:t>연락처</a:t>
              </a:r>
              <a:r>
                <a:rPr kumimoji="1" lang="en-US" altLang="ko-KR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Arial" panose="020B0604020202020204" pitchFamily="34" charset="0"/>
                </a:rPr>
                <a:t>(</a:t>
              </a:r>
              <a:r>
                <a:rPr kumimoji="1" lang="ko-KR" altLang="en-US" sz="1200" b="1" dirty="0" smtClean="0">
                  <a:solidFill>
                    <a:srgbClr val="000000"/>
                  </a:solidFill>
                  <a:latin typeface="+mn-ea"/>
                  <a:cs typeface="Arial" panose="020B0604020202020204" pitchFamily="34" charset="0"/>
                </a:rPr>
                <a:t>전화 </a:t>
              </a:r>
              <a:r>
                <a:rPr kumimoji="1" lang="en-US" altLang="ko-KR" sz="1200" b="1" dirty="0" smtClean="0">
                  <a:solidFill>
                    <a:srgbClr val="000000"/>
                  </a:solidFill>
                  <a:latin typeface="+mn-ea"/>
                  <a:cs typeface="Arial" panose="020B0604020202020204" pitchFamily="34" charset="0"/>
                </a:rPr>
                <a:t>/ </a:t>
              </a:r>
              <a:r>
                <a:rPr kumimoji="1" lang="ko-KR" altLang="en-US" sz="1200" b="1" dirty="0" smtClean="0">
                  <a:solidFill>
                    <a:srgbClr val="000000"/>
                  </a:solidFill>
                  <a:latin typeface="+mn-ea"/>
                  <a:cs typeface="Arial" panose="020B0604020202020204" pitchFamily="34" charset="0"/>
                </a:rPr>
                <a:t>이메일</a:t>
              </a:r>
              <a:r>
                <a:rPr kumimoji="1" lang="en-US" altLang="ko-KR" sz="1200" b="1" dirty="0" smtClean="0">
                  <a:solidFill>
                    <a:srgbClr val="000000"/>
                  </a:solidFill>
                  <a:latin typeface="+mn-ea"/>
                  <a:cs typeface="Arial" panose="020B0604020202020204" pitchFamily="34" charset="0"/>
                </a:rPr>
                <a:t>)</a:t>
              </a:r>
              <a:endParaRPr kumimoji="1" lang="ko-KR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155" name="직사각형 154">
              <a:extLst>
                <a:ext uri="{FF2B5EF4-FFF2-40B4-BE49-F238E27FC236}">
                  <a16:creationId xmlns:a16="http://schemas.microsoft.com/office/drawing/2014/main" id="{DE318136-3072-4BF4-B5DF-F6D141850295}"/>
                </a:ext>
              </a:extLst>
            </p:cNvPr>
            <p:cNvSpPr/>
            <p:nvPr/>
          </p:nvSpPr>
          <p:spPr bwMode="auto">
            <a:xfrm>
              <a:off x="2531611" y="1921131"/>
              <a:ext cx="4168908" cy="340389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R="0" defTabSz="914400" rtl="0" eaLnBrk="1" fontAlgn="ctr" latinLnBrk="0" hangingPunct="1">
                <a:spcBef>
                  <a:spcPct val="50000"/>
                </a:spcBef>
                <a:spcAft>
                  <a:spcPct val="0"/>
                </a:spcAft>
                <a:buClr>
                  <a:schemeClr val="tx1"/>
                </a:buClr>
                <a:buSzTx/>
                <a:buNone/>
                <a:tabLst>
                  <a:tab pos="187325" algn="l"/>
                </a:tabLst>
              </a:pPr>
              <a:r>
                <a:rPr kumimoji="1" lang="en-US" altLang="ko-KR" sz="1200" dirty="0" smtClean="0">
                  <a:latin typeface="+mn-ea"/>
                  <a:cs typeface="Arial" panose="020B0604020202020204" pitchFamily="34" charset="0"/>
                </a:rPr>
                <a:t>(</a:t>
              </a:r>
              <a:r>
                <a:rPr kumimoji="1" lang="ko-KR" altLang="en-US" sz="1200" dirty="0" smtClean="0">
                  <a:latin typeface="+mn-ea"/>
                  <a:cs typeface="Arial" panose="020B0604020202020204" pitchFamily="34" charset="0"/>
                </a:rPr>
                <a:t>전화</a:t>
              </a:r>
              <a:r>
                <a:rPr kumimoji="1" lang="en-US" altLang="ko-KR" sz="1200" dirty="0" smtClean="0">
                  <a:latin typeface="+mn-ea"/>
                  <a:cs typeface="Arial" panose="020B0604020202020204" pitchFamily="34" charset="0"/>
                </a:rPr>
                <a:t>)                        (</a:t>
              </a:r>
              <a:r>
                <a:rPr kumimoji="1" lang="ko-KR" altLang="en-US" sz="1200" dirty="0" smtClean="0">
                  <a:latin typeface="+mn-ea"/>
                  <a:cs typeface="Arial" panose="020B0604020202020204" pitchFamily="34" charset="0"/>
                </a:rPr>
                <a:t>이메일</a:t>
              </a:r>
              <a:r>
                <a:rPr kumimoji="1" lang="en-US" altLang="ko-KR" sz="1200" dirty="0" smtClean="0">
                  <a:latin typeface="+mn-ea"/>
                  <a:cs typeface="Arial" panose="020B0604020202020204" pitchFamily="34" charset="0"/>
                </a:rPr>
                <a:t>)</a:t>
              </a:r>
              <a:endParaRPr kumimoji="1" lang="ko-KR" altLang="en-US" sz="1200" i="0" u="none" strike="noStrike" cap="none" normalizeH="0" baseline="0" dirty="0">
                <a:ln>
                  <a:noFill/>
                </a:ln>
                <a:effectLst/>
                <a:latin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400010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tlCol="0" anchor="ctr"/>
      <a:lstStyle>
        <a:defPPr algn="ctr">
          <a:defRPr sz="14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907</TotalTime>
  <Words>118</Words>
  <Application>Microsoft Office PowerPoint</Application>
  <PresentationFormat>A4 용지(210x297mm)</PresentationFormat>
  <Paragraphs>29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Alex Na</dc:creator>
  <cp:lastModifiedBy>LG</cp:lastModifiedBy>
  <cp:revision>124</cp:revision>
  <cp:lastPrinted>2020-05-12T08:41:44Z</cp:lastPrinted>
  <dcterms:created xsi:type="dcterms:W3CDTF">2019-04-03T07:56:46Z</dcterms:created>
  <dcterms:modified xsi:type="dcterms:W3CDTF">2022-05-26T05:12:46Z</dcterms:modified>
</cp:coreProperties>
</file>