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5"/>
  </p:notesMasterIdLst>
  <p:handoutMasterIdLst>
    <p:handoutMasterId r:id="rId6"/>
  </p:handoutMasterIdLst>
  <p:sldIdLst>
    <p:sldId id="326" r:id="rId2"/>
    <p:sldId id="331" r:id="rId3"/>
    <p:sldId id="325" r:id="rId4"/>
  </p:sldIdLst>
  <p:sldSz cx="6858000" cy="9906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246C"/>
    <a:srgbClr val="002A7E"/>
    <a:srgbClr val="DA29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65" autoAdjust="0"/>
    <p:restoredTop sz="94660"/>
  </p:normalViewPr>
  <p:slideViewPr>
    <p:cSldViewPr snapToGrid="0" showGuides="1">
      <p:cViewPr varScale="1">
        <p:scale>
          <a:sx n="56" d="100"/>
          <a:sy n="56" d="100"/>
        </p:scale>
        <p:origin x="1984" y="44"/>
      </p:cViewPr>
      <p:guideLst>
        <p:guide orient="horz" pos="312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2" d="100"/>
          <a:sy n="62" d="100"/>
        </p:scale>
        <p:origin x="2299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0A570FC4-C7BE-48A7-97C6-F2126F734A3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6" cy="498693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CA29B2EE-0C01-45FC-A418-6410BA7B315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5839" y="0"/>
            <a:ext cx="2949786" cy="498693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r">
              <a:defRPr sz="1200"/>
            </a:lvl1pPr>
          </a:lstStyle>
          <a:p>
            <a:fld id="{88865396-5389-42EE-AE6B-EF45A33B1431}" type="datetimeFigureOut">
              <a:rPr lang="ko-KR" altLang="en-US" smtClean="0"/>
              <a:t>2022-05-26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D7D53B34-2F23-4649-AF50-8F39B13E67F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40647"/>
            <a:ext cx="2949786" cy="498692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64FAA9FB-61CA-4079-9698-A61EAFC7314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5839" y="9440647"/>
            <a:ext cx="2949786" cy="498692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r">
              <a:defRPr sz="1200"/>
            </a:lvl1pPr>
          </a:lstStyle>
          <a:p>
            <a:fld id="{055A1624-5159-49A7-AA22-DD20003B41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98314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6" cy="498693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5839" y="0"/>
            <a:ext cx="2949786" cy="498693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r">
              <a:defRPr sz="1200"/>
            </a:lvl1pPr>
          </a:lstStyle>
          <a:p>
            <a:fld id="{507E4F7F-6251-4F91-9B3A-B447FCBE1BDA}" type="datetimeFigureOut">
              <a:rPr lang="ko-KR" altLang="en-US" smtClean="0"/>
              <a:t>2022-05-26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243138" y="1243013"/>
            <a:ext cx="232092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9" tIns="45779" rIns="91559" bIns="45779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721" y="4783306"/>
            <a:ext cx="5445760" cy="3913615"/>
          </a:xfrm>
          <a:prstGeom prst="rect">
            <a:avLst/>
          </a:prstGeom>
        </p:spPr>
        <p:txBody>
          <a:bodyPr vert="horz" lIns="91559" tIns="45779" rIns="91559" bIns="45779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49786" cy="498692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5839" y="9440647"/>
            <a:ext cx="2949786" cy="498692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r">
              <a:defRPr sz="1200"/>
            </a:lvl1pPr>
          </a:lstStyle>
          <a:p>
            <a:fld id="{5969AEE7-87BC-40A7-9E1E-793B99B4ABB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3184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360613" y="1143000"/>
            <a:ext cx="2136775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163BD-466A-4AE0-8A27-1BC44827BF77}" type="slidenum">
              <a:rPr lang="ko-KR" altLang="en-US" smtClean="0"/>
              <a:t>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0586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360613" y="1143000"/>
            <a:ext cx="2136775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163BD-466A-4AE0-8A27-1BC44827BF77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1328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B783494-F7D9-462C-B264-E5F76BA726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002487" y="9374651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D95C4-C5A9-420C-A111-E59A037973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3038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DBB6AC5-5936-4A77-BA5A-2578888093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002487" y="9374651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D95C4-C5A9-420C-A111-E59A037973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0491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FE38793-0FA9-45DC-AD10-05B73CB4EE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002487" y="9374651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D95C4-C5A9-420C-A111-E59A037973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1864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보고서표지_미래도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84D0E05-3596-4BE7-97D8-515A33E5F8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002487" y="9374651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D95C4-C5A9-420C-A111-E59A037973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593007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F0EA681-365B-418E-8512-B51246B862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002487" y="9374651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D95C4-C5A9-420C-A111-E59A037973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6329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0DE856C-41D1-43FC-8608-90D558B43E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002487" y="9374651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D95C4-C5A9-420C-A111-E59A037973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2908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AB0FAAA-D391-4637-B2BC-189F606E62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002487" y="9374651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D95C4-C5A9-420C-A111-E59A037973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405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30FF9C1-3DEE-458E-92F0-D95EB1B57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02487" y="9374651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D95C4-C5A9-420C-A111-E59A037973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7455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E61B58D-21A2-44C3-ABD7-DC6884C8A6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002487" y="9374651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D95C4-C5A9-420C-A111-E59A037973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3980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7BB80BE-2708-4657-9B4F-936EEE2845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002487" y="9374651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D95C4-C5A9-420C-A111-E59A037973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8800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9F6CE6E-A66E-4C1E-A912-D3541707E6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002487" y="9374651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D95C4-C5A9-420C-A111-E59A037973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20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A944465-398A-44E9-A94F-38CA986B09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002487" y="9374651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D95C4-C5A9-420C-A111-E59A037973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079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C54FFEF-5E3E-42F7-87C7-52077DC499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002487" y="9374651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D95C4-C5A9-420C-A111-E59A037973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3964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7" r:id="rId12"/>
  </p:sldLayoutIdLst>
  <p:hf hdr="0" ftr="0" dt="0"/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그룹 30">
            <a:extLst>
              <a:ext uri="{FF2B5EF4-FFF2-40B4-BE49-F238E27FC236}">
                <a16:creationId xmlns:a16="http://schemas.microsoft.com/office/drawing/2014/main" id="{22B02182-47F0-40DB-8A9A-E942B34CB430}"/>
              </a:ext>
            </a:extLst>
          </p:cNvPr>
          <p:cNvGrpSpPr/>
          <p:nvPr/>
        </p:nvGrpSpPr>
        <p:grpSpPr>
          <a:xfrm>
            <a:off x="268216" y="3579233"/>
            <a:ext cx="6318114" cy="1812953"/>
            <a:chOff x="220066" y="5998989"/>
            <a:chExt cx="6577857" cy="1839441"/>
          </a:xfrm>
        </p:grpSpPr>
        <p:pic>
          <p:nvPicPr>
            <p:cNvPr id="32" name="그림 31">
              <a:extLst>
                <a:ext uri="{FF2B5EF4-FFF2-40B4-BE49-F238E27FC236}">
                  <a16:creationId xmlns:a16="http://schemas.microsoft.com/office/drawing/2014/main" id="{AE25E2BA-0C86-462F-AB48-3F9ECD8332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10" t="74477" r="68076" b="15028"/>
            <a:stretch/>
          </p:blipFill>
          <p:spPr>
            <a:xfrm>
              <a:off x="2987049" y="7131241"/>
              <a:ext cx="607709" cy="611628"/>
            </a:xfrm>
            <a:prstGeom prst="rect">
              <a:avLst/>
            </a:prstGeom>
          </p:spPr>
        </p:pic>
        <p:sp>
          <p:nvSpPr>
            <p:cNvPr id="33" name="오른쪽 중괄호 32">
              <a:extLst>
                <a:ext uri="{FF2B5EF4-FFF2-40B4-BE49-F238E27FC236}">
                  <a16:creationId xmlns:a16="http://schemas.microsoft.com/office/drawing/2014/main" id="{22482FA6-EC0F-4CB6-BF3B-06226AD33C04}"/>
                </a:ext>
              </a:extLst>
            </p:cNvPr>
            <p:cNvSpPr/>
            <p:nvPr/>
          </p:nvSpPr>
          <p:spPr>
            <a:xfrm>
              <a:off x="2445379" y="6592896"/>
              <a:ext cx="141689" cy="967915"/>
            </a:xfrm>
            <a:prstGeom prst="rightBrace">
              <a:avLst>
                <a:gd name="adj1" fmla="val 84685"/>
                <a:gd name="adj2" fmla="val 50000"/>
              </a:avLst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1100" b="1">
                <a:latin typeface="나눔스퀘어_ac" panose="020B0600000101010101" pitchFamily="50" charset="-127"/>
                <a:ea typeface="나눔스퀘어_ac" panose="020B0600000101010101" pitchFamily="50" charset="-127"/>
              </a:endParaRPr>
            </a:p>
          </p:txBody>
        </p:sp>
        <p:pic>
          <p:nvPicPr>
            <p:cNvPr id="34" name="그림 21">
              <a:extLst>
                <a:ext uri="{FF2B5EF4-FFF2-40B4-BE49-F238E27FC236}">
                  <a16:creationId xmlns:a16="http://schemas.microsoft.com/office/drawing/2014/main" id="{E9A46A54-060F-472A-ABAB-FBBC4A78A1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60" t="56700" r="52860" b="31620"/>
            <a:stretch>
              <a:fillRect/>
            </a:stretch>
          </p:blipFill>
          <p:spPr>
            <a:xfrm flipH="1">
              <a:off x="220066" y="7149590"/>
              <a:ext cx="890053" cy="688840"/>
            </a:xfrm>
            <a:prstGeom prst="rect">
              <a:avLst/>
            </a:prstGeom>
          </p:spPr>
        </p:pic>
        <p:sp>
          <p:nvSpPr>
            <p:cNvPr id="35" name="모서리가 둥근 직사각형 24">
              <a:extLst>
                <a:ext uri="{FF2B5EF4-FFF2-40B4-BE49-F238E27FC236}">
                  <a16:creationId xmlns:a16="http://schemas.microsoft.com/office/drawing/2014/main" id="{2D14C82F-50FA-4D6A-976F-945F4BAA7B87}"/>
                </a:ext>
              </a:extLst>
            </p:cNvPr>
            <p:cNvSpPr/>
            <p:nvPr/>
          </p:nvSpPr>
          <p:spPr>
            <a:xfrm>
              <a:off x="1134739" y="7140670"/>
              <a:ext cx="1304544" cy="688848"/>
            </a:xfrm>
            <a:prstGeom prst="roundRect">
              <a:avLst>
                <a:gd name="adj" fmla="val 6932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lnSpc>
                  <a:spcPct val="130000"/>
                </a:lnSpc>
                <a:defRPr/>
              </a:pPr>
              <a:r>
                <a:rPr lang="ko-KR" altLang="en-US" sz="1400" b="1" dirty="0" smtClean="0">
                  <a:ln w="9525"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/>
                  </a:solidFill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신중년 전문성</a:t>
              </a:r>
              <a:endParaRPr lang="en-US" altLang="ko-KR" sz="1400" b="1" dirty="0" smtClean="0">
                <a:ln w="9525"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endParaRPr>
            </a:p>
            <a:p>
              <a:pPr algn="ctr">
                <a:lnSpc>
                  <a:spcPct val="130000"/>
                </a:lnSpc>
                <a:defRPr/>
              </a:pPr>
              <a:r>
                <a:rPr lang="ko-KR" altLang="en-US" sz="1400" b="1" dirty="0" smtClean="0">
                  <a:ln w="9525"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/>
                  </a:solidFill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경험과 지혜</a:t>
              </a:r>
              <a:endParaRPr lang="ko-KR" altLang="en-US" sz="1400" b="1" dirty="0">
                <a:ln w="9525"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endParaRPr>
            </a:p>
          </p:txBody>
        </p:sp>
        <p:pic>
          <p:nvPicPr>
            <p:cNvPr id="36" name="그림 20">
              <a:extLst>
                <a:ext uri="{FF2B5EF4-FFF2-40B4-BE49-F238E27FC236}">
                  <a16:creationId xmlns:a16="http://schemas.microsoft.com/office/drawing/2014/main" id="{10667DCB-E58E-4EAB-8CBA-9F1E286EF5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730" t="76420" r="33580" b="11900"/>
            <a:stretch>
              <a:fillRect/>
            </a:stretch>
          </p:blipFill>
          <p:spPr>
            <a:xfrm>
              <a:off x="226436" y="6201240"/>
              <a:ext cx="923420" cy="719746"/>
            </a:xfrm>
            <a:prstGeom prst="rect">
              <a:avLst/>
            </a:prstGeom>
          </p:spPr>
        </p:pic>
        <p:sp>
          <p:nvSpPr>
            <p:cNvPr id="37" name="모서리가 둥근 직사각형 23">
              <a:extLst>
                <a:ext uri="{FF2B5EF4-FFF2-40B4-BE49-F238E27FC236}">
                  <a16:creationId xmlns:a16="http://schemas.microsoft.com/office/drawing/2014/main" id="{934F176A-C4B5-4DAB-9682-FEFD403F9ECC}"/>
                </a:ext>
              </a:extLst>
            </p:cNvPr>
            <p:cNvSpPr/>
            <p:nvPr/>
          </p:nvSpPr>
          <p:spPr>
            <a:xfrm>
              <a:off x="1171315" y="6198625"/>
              <a:ext cx="1257386" cy="728684"/>
            </a:xfrm>
            <a:prstGeom prst="roundRect">
              <a:avLst>
                <a:gd name="adj" fmla="val 991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lnSpc>
                  <a:spcPct val="130000"/>
                </a:lnSpc>
                <a:defRPr/>
              </a:pPr>
              <a:r>
                <a:rPr lang="ko-KR" altLang="en-US" sz="1400" b="1" dirty="0" smtClean="0">
                  <a:ln w="9525"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/>
                  </a:solidFill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당면과제 해결</a:t>
              </a:r>
              <a:endParaRPr lang="en-US" altLang="ko-KR" sz="1400" b="1" dirty="0">
                <a:ln w="9525"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endParaRPr>
            </a:p>
            <a:p>
              <a:pPr algn="ctr">
                <a:lnSpc>
                  <a:spcPct val="130000"/>
                </a:lnSpc>
                <a:defRPr/>
              </a:pPr>
              <a:r>
                <a:rPr lang="ko-KR" altLang="en-US" sz="1400" b="1" dirty="0" smtClean="0">
                  <a:ln w="9525"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/>
                  </a:solidFill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성과 창출</a:t>
              </a:r>
              <a:endParaRPr lang="ko-KR" altLang="en-US" sz="1400" b="1" dirty="0">
                <a:ln w="9525"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endParaRPr>
            </a:p>
          </p:txBody>
        </p:sp>
        <p:sp>
          <p:nvSpPr>
            <p:cNvPr id="38" name="모서리가 둥근 직사각형 115">
              <a:extLst>
                <a:ext uri="{FF2B5EF4-FFF2-40B4-BE49-F238E27FC236}">
                  <a16:creationId xmlns:a16="http://schemas.microsoft.com/office/drawing/2014/main" id="{855ACF4D-88D8-47EF-96BB-35EC8FA57675}"/>
                </a:ext>
              </a:extLst>
            </p:cNvPr>
            <p:cNvSpPr/>
            <p:nvPr/>
          </p:nvSpPr>
          <p:spPr>
            <a:xfrm>
              <a:off x="5460667" y="6869837"/>
              <a:ext cx="1337256" cy="414351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ko-KR" altLang="en-US" sz="1200" b="1" spc="-150" dirty="0" smtClean="0">
                  <a:ln w="9525"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디딤돌 실무경험 축적</a:t>
              </a:r>
              <a:endParaRPr lang="ko-KR" altLang="en-US" sz="1200" b="1" spc="-150" dirty="0">
                <a:ln w="9525"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endParaRPr>
            </a:p>
          </p:txBody>
        </p:sp>
        <p:sp>
          <p:nvSpPr>
            <p:cNvPr id="39" name="모서리가 둥근 직사각형 2">
              <a:extLst>
                <a:ext uri="{FF2B5EF4-FFF2-40B4-BE49-F238E27FC236}">
                  <a16:creationId xmlns:a16="http://schemas.microsoft.com/office/drawing/2014/main" id="{EED706B9-F2C9-4954-BEA8-E24863AB3A53}"/>
                </a:ext>
              </a:extLst>
            </p:cNvPr>
            <p:cNvSpPr/>
            <p:nvPr/>
          </p:nvSpPr>
          <p:spPr>
            <a:xfrm>
              <a:off x="1701837" y="6478209"/>
              <a:ext cx="70" cy="220060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endParaRPr lang="ko-KR" altLang="en-US" sz="1100" b="1" dirty="0">
                <a:ln w="9525"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endParaRPr>
            </a:p>
          </p:txBody>
        </p:sp>
        <p:sp>
          <p:nvSpPr>
            <p:cNvPr id="40" name="모서리가 둥근 직사각형 39">
              <a:extLst>
                <a:ext uri="{FF2B5EF4-FFF2-40B4-BE49-F238E27FC236}">
                  <a16:creationId xmlns:a16="http://schemas.microsoft.com/office/drawing/2014/main" id="{6BD14A91-80BA-4A4E-926F-335F77D78F87}"/>
                </a:ext>
              </a:extLst>
            </p:cNvPr>
            <p:cNvSpPr/>
            <p:nvPr/>
          </p:nvSpPr>
          <p:spPr>
            <a:xfrm>
              <a:off x="546041" y="6936526"/>
              <a:ext cx="328613" cy="238363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ko-KR" altLang="en-US" sz="1400" b="1" dirty="0">
                  <a:ln w="9525"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매칭</a:t>
              </a:r>
            </a:p>
          </p:txBody>
        </p:sp>
        <p:sp>
          <p:nvSpPr>
            <p:cNvPr id="41" name="모서리가 둥근 직사각형 40">
              <a:extLst>
                <a:ext uri="{FF2B5EF4-FFF2-40B4-BE49-F238E27FC236}">
                  <a16:creationId xmlns:a16="http://schemas.microsoft.com/office/drawing/2014/main" id="{FAC55261-32A6-48BB-AC8C-AB499AD18EED}"/>
                </a:ext>
              </a:extLst>
            </p:cNvPr>
            <p:cNvSpPr/>
            <p:nvPr/>
          </p:nvSpPr>
          <p:spPr>
            <a:xfrm>
              <a:off x="2743801" y="6624472"/>
              <a:ext cx="1043433" cy="476726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US" altLang="ko-KR" sz="1400" b="1" spc="-150" dirty="0" smtClean="0">
                  <a:ln w="9525"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5</a:t>
              </a:r>
              <a:r>
                <a:rPr lang="ko-KR" altLang="en-US" sz="1400" b="1" spc="-150" dirty="0" smtClean="0">
                  <a:ln w="9525"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주간 </a:t>
              </a:r>
              <a:endParaRPr lang="en-US" altLang="ko-KR" sz="1400" b="1" spc="-150" dirty="0" smtClean="0">
                <a:ln w="9525"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endParaRPr>
            </a:p>
            <a:p>
              <a:pPr algn="ctr">
                <a:defRPr/>
              </a:pPr>
              <a:r>
                <a:rPr lang="ko-KR" altLang="en-US" sz="1400" b="1" spc="-150" dirty="0" smtClean="0">
                  <a:ln w="9525"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프로젝트 실행</a:t>
              </a:r>
              <a:endParaRPr lang="ko-KR" altLang="en-US" sz="1400" b="1" spc="-150" dirty="0">
                <a:ln w="9525"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endParaRPr>
            </a:p>
          </p:txBody>
        </p:sp>
        <p:sp>
          <p:nvSpPr>
            <p:cNvPr id="42" name="모서리가 둥근 직사각형 10">
              <a:extLst>
                <a:ext uri="{FF2B5EF4-FFF2-40B4-BE49-F238E27FC236}">
                  <a16:creationId xmlns:a16="http://schemas.microsoft.com/office/drawing/2014/main" id="{C836BF30-05E3-45C7-8A2F-3A9C042CF778}"/>
                </a:ext>
              </a:extLst>
            </p:cNvPr>
            <p:cNvSpPr/>
            <p:nvPr/>
          </p:nvSpPr>
          <p:spPr>
            <a:xfrm>
              <a:off x="1697540" y="7417168"/>
              <a:ext cx="70" cy="220060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endParaRPr lang="ko-KR" altLang="en-US" sz="1100" b="1" dirty="0">
                <a:ln w="9525"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endParaRPr>
            </a:p>
          </p:txBody>
        </p:sp>
        <p:sp>
          <p:nvSpPr>
            <p:cNvPr id="43" name="모서리가 둥근 직사각형 11">
              <a:extLst>
                <a:ext uri="{FF2B5EF4-FFF2-40B4-BE49-F238E27FC236}">
                  <a16:creationId xmlns:a16="http://schemas.microsoft.com/office/drawing/2014/main" id="{2AAFEC3C-6455-40C1-9C8B-3DAFE7343537}"/>
                </a:ext>
              </a:extLst>
            </p:cNvPr>
            <p:cNvSpPr/>
            <p:nvPr/>
          </p:nvSpPr>
          <p:spPr>
            <a:xfrm>
              <a:off x="5460667" y="6418844"/>
              <a:ext cx="1337256" cy="414351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ko-KR" altLang="en-US" sz="1200" b="1" spc="-150" dirty="0" smtClean="0">
                  <a:ln w="9525"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기업의 현안  이해</a:t>
              </a:r>
              <a:endParaRPr lang="ko-KR" altLang="en-US" sz="1200" b="1" spc="-150" dirty="0">
                <a:ln w="9525"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endParaRPr>
            </a:p>
          </p:txBody>
        </p:sp>
        <p:sp>
          <p:nvSpPr>
            <p:cNvPr id="44" name="모서리가 둥근 직사각형 12">
              <a:extLst>
                <a:ext uri="{FF2B5EF4-FFF2-40B4-BE49-F238E27FC236}">
                  <a16:creationId xmlns:a16="http://schemas.microsoft.com/office/drawing/2014/main" id="{145B30B5-5C54-42F4-B08B-83A36EE20AE5}"/>
                </a:ext>
              </a:extLst>
            </p:cNvPr>
            <p:cNvSpPr/>
            <p:nvPr/>
          </p:nvSpPr>
          <p:spPr>
            <a:xfrm>
              <a:off x="5460667" y="7327455"/>
              <a:ext cx="1337256" cy="414351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ko-KR" altLang="en-US" sz="1200" b="1" spc="-150" dirty="0" smtClean="0">
                  <a:ln w="9525"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취업역량 </a:t>
              </a:r>
              <a:r>
                <a:rPr lang="ko-KR" altLang="en-US" sz="1200" b="1" spc="-150" dirty="0">
                  <a:ln w="9525"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강화</a:t>
              </a:r>
            </a:p>
          </p:txBody>
        </p:sp>
        <p:cxnSp>
          <p:nvCxnSpPr>
            <p:cNvPr id="45" name="직선 화살표 연결선 44">
              <a:extLst>
                <a:ext uri="{FF2B5EF4-FFF2-40B4-BE49-F238E27FC236}">
                  <a16:creationId xmlns:a16="http://schemas.microsoft.com/office/drawing/2014/main" id="{0F8A755D-E3E7-482E-A409-C39B24CDF53A}"/>
                </a:ext>
              </a:extLst>
            </p:cNvPr>
            <p:cNvCxnSpPr/>
            <p:nvPr/>
          </p:nvCxnSpPr>
          <p:spPr>
            <a:xfrm>
              <a:off x="3807954" y="7081732"/>
              <a:ext cx="259191" cy="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6" name="그림 20">
              <a:extLst>
                <a:ext uri="{FF2B5EF4-FFF2-40B4-BE49-F238E27FC236}">
                  <a16:creationId xmlns:a16="http://schemas.microsoft.com/office/drawing/2014/main" id="{A72DF236-0F90-4F1F-B090-8F2C2F2E52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730" t="76420" r="33580" b="11900"/>
            <a:stretch>
              <a:fillRect/>
            </a:stretch>
          </p:blipFill>
          <p:spPr>
            <a:xfrm>
              <a:off x="4624848" y="6000498"/>
              <a:ext cx="441716" cy="361683"/>
            </a:xfrm>
            <a:prstGeom prst="rect">
              <a:avLst/>
            </a:prstGeom>
          </p:spPr>
        </p:pic>
        <p:pic>
          <p:nvPicPr>
            <p:cNvPr id="47" name="그림 21">
              <a:extLst>
                <a:ext uri="{FF2B5EF4-FFF2-40B4-BE49-F238E27FC236}">
                  <a16:creationId xmlns:a16="http://schemas.microsoft.com/office/drawing/2014/main" id="{85705236-F236-4434-9FC2-DA861BC5ED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60" t="56700" r="52860" b="31620"/>
            <a:stretch>
              <a:fillRect/>
            </a:stretch>
          </p:blipFill>
          <p:spPr>
            <a:xfrm flipH="1">
              <a:off x="5894698" y="5998989"/>
              <a:ext cx="441716" cy="341858"/>
            </a:xfrm>
            <a:prstGeom prst="rect">
              <a:avLst/>
            </a:prstGeom>
          </p:spPr>
        </p:pic>
        <p:sp>
          <p:nvSpPr>
            <p:cNvPr id="48" name="모서리가 둥근 직사각형 115">
              <a:extLst>
                <a:ext uri="{FF2B5EF4-FFF2-40B4-BE49-F238E27FC236}">
                  <a16:creationId xmlns:a16="http://schemas.microsoft.com/office/drawing/2014/main" id="{E36A26CC-8482-482D-A994-4BBF30C6ADDE}"/>
                </a:ext>
              </a:extLst>
            </p:cNvPr>
            <p:cNvSpPr/>
            <p:nvPr/>
          </p:nvSpPr>
          <p:spPr>
            <a:xfrm>
              <a:off x="4225432" y="6884062"/>
              <a:ext cx="1177267" cy="414351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ko-KR" altLang="en-US" sz="1200" b="1" spc="-150" dirty="0" smtClean="0">
                  <a:ln w="9525"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성과 창출</a:t>
              </a:r>
              <a:endParaRPr lang="ko-KR" altLang="en-US" sz="1200" b="1" spc="-150" dirty="0">
                <a:ln w="9525"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endParaRPr>
            </a:p>
          </p:txBody>
        </p:sp>
        <p:sp>
          <p:nvSpPr>
            <p:cNvPr id="49" name="모서리가 둥근 직사각형 11">
              <a:extLst>
                <a:ext uri="{FF2B5EF4-FFF2-40B4-BE49-F238E27FC236}">
                  <a16:creationId xmlns:a16="http://schemas.microsoft.com/office/drawing/2014/main" id="{391EE1B5-666A-43D6-A605-9D626AB58977}"/>
                </a:ext>
              </a:extLst>
            </p:cNvPr>
            <p:cNvSpPr/>
            <p:nvPr/>
          </p:nvSpPr>
          <p:spPr>
            <a:xfrm>
              <a:off x="4225432" y="6433068"/>
              <a:ext cx="1177267" cy="414351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ko-KR" altLang="en-US" sz="1200" b="1" spc="-150" dirty="0">
                  <a:ln w="9525"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당면 과제 해결</a:t>
              </a:r>
            </a:p>
          </p:txBody>
        </p:sp>
        <p:sp>
          <p:nvSpPr>
            <p:cNvPr id="50" name="모서리가 둥근 직사각형 12">
              <a:extLst>
                <a:ext uri="{FF2B5EF4-FFF2-40B4-BE49-F238E27FC236}">
                  <a16:creationId xmlns:a16="http://schemas.microsoft.com/office/drawing/2014/main" id="{056B3C69-A1D5-4122-B0A5-3FD19E37AAD8}"/>
                </a:ext>
              </a:extLst>
            </p:cNvPr>
            <p:cNvSpPr/>
            <p:nvPr/>
          </p:nvSpPr>
          <p:spPr>
            <a:xfrm>
              <a:off x="4225432" y="7341679"/>
              <a:ext cx="1177267" cy="414351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ko-KR" altLang="en-US" sz="1200" b="1" spc="-150" dirty="0" smtClean="0">
                  <a:ln w="9525"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영업마케팅강화</a:t>
              </a:r>
              <a:endParaRPr lang="ko-KR" altLang="en-US" sz="1200" b="1" spc="-150" dirty="0">
                <a:ln w="9525"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endParaRPr>
            </a:p>
          </p:txBody>
        </p:sp>
      </p:grpSp>
      <p:sp>
        <p:nvSpPr>
          <p:cNvPr id="51" name="직사각형 50"/>
          <p:cNvSpPr/>
          <p:nvPr/>
        </p:nvSpPr>
        <p:spPr>
          <a:xfrm>
            <a:off x="467390" y="3616042"/>
            <a:ext cx="4924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dirty="0" smtClean="0">
                <a:ln w="9525">
                  <a:solidFill>
                    <a:schemeClr val="tx1">
                      <a:alpha val="0"/>
                    </a:schemeClr>
                  </a:solidFill>
                </a:ln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기업</a:t>
            </a:r>
            <a:endParaRPr lang="ko-KR" altLang="en-US" sz="1400" dirty="0"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sp>
        <p:nvSpPr>
          <p:cNvPr id="52" name="직사각형 51"/>
          <p:cNvSpPr/>
          <p:nvPr/>
        </p:nvSpPr>
        <p:spPr>
          <a:xfrm>
            <a:off x="88378" y="5405438"/>
            <a:ext cx="12394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굿잡</a:t>
            </a:r>
            <a:r>
              <a:rPr lang="en-US" altLang="ko-KR" sz="14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5060</a:t>
            </a:r>
            <a:r>
              <a:rPr lang="ko-KR" altLang="en-US" sz="14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동문</a:t>
            </a:r>
            <a:endParaRPr lang="ko-KR" altLang="en-US" sz="1400" dirty="0"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cxnSp>
        <p:nvCxnSpPr>
          <p:cNvPr id="64" name="직선 연결선 63">
            <a:extLst>
              <a:ext uri="{FF2B5EF4-FFF2-40B4-BE49-F238E27FC236}">
                <a16:creationId xmlns:a16="http://schemas.microsoft.com/office/drawing/2014/main" id="{89ED5059-F820-4FD3-9913-499630C34D79}"/>
              </a:ext>
            </a:extLst>
          </p:cNvPr>
          <p:cNvCxnSpPr/>
          <p:nvPr/>
        </p:nvCxnSpPr>
        <p:spPr>
          <a:xfrm>
            <a:off x="160341" y="8705955"/>
            <a:ext cx="1007104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직선 연결선 64">
            <a:extLst>
              <a:ext uri="{FF2B5EF4-FFF2-40B4-BE49-F238E27FC236}">
                <a16:creationId xmlns:a16="http://schemas.microsoft.com/office/drawing/2014/main" id="{EE0ADC3E-B56E-40F4-AA51-251B1CA0FF3F}"/>
              </a:ext>
            </a:extLst>
          </p:cNvPr>
          <p:cNvCxnSpPr/>
          <p:nvPr/>
        </p:nvCxnSpPr>
        <p:spPr>
          <a:xfrm>
            <a:off x="1282831" y="8705955"/>
            <a:ext cx="1007104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직선 연결선 65">
            <a:extLst>
              <a:ext uri="{FF2B5EF4-FFF2-40B4-BE49-F238E27FC236}">
                <a16:creationId xmlns:a16="http://schemas.microsoft.com/office/drawing/2014/main" id="{AE669383-B988-4F85-A6B0-538696E97FDA}"/>
              </a:ext>
            </a:extLst>
          </p:cNvPr>
          <p:cNvCxnSpPr/>
          <p:nvPr/>
        </p:nvCxnSpPr>
        <p:spPr>
          <a:xfrm>
            <a:off x="4563467" y="8705955"/>
            <a:ext cx="1007104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직선 연결선 66">
            <a:extLst>
              <a:ext uri="{FF2B5EF4-FFF2-40B4-BE49-F238E27FC236}">
                <a16:creationId xmlns:a16="http://schemas.microsoft.com/office/drawing/2014/main" id="{EB2374FD-3615-4410-9852-9F3DA6A939A6}"/>
              </a:ext>
            </a:extLst>
          </p:cNvPr>
          <p:cNvCxnSpPr/>
          <p:nvPr/>
        </p:nvCxnSpPr>
        <p:spPr>
          <a:xfrm>
            <a:off x="5670384" y="8705955"/>
            <a:ext cx="1007104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직선 연결선 75">
            <a:extLst>
              <a:ext uri="{FF2B5EF4-FFF2-40B4-BE49-F238E27FC236}">
                <a16:creationId xmlns:a16="http://schemas.microsoft.com/office/drawing/2014/main" id="{40903017-035B-44D2-9275-4C6B94455F58}"/>
              </a:ext>
            </a:extLst>
          </p:cNvPr>
          <p:cNvCxnSpPr/>
          <p:nvPr/>
        </p:nvCxnSpPr>
        <p:spPr>
          <a:xfrm>
            <a:off x="3433689" y="8705955"/>
            <a:ext cx="1007104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직선 연결선 78">
            <a:extLst>
              <a:ext uri="{FF2B5EF4-FFF2-40B4-BE49-F238E27FC236}">
                <a16:creationId xmlns:a16="http://schemas.microsoft.com/office/drawing/2014/main" id="{EE0ADC3E-B56E-40F4-AA51-251B1CA0FF3F}"/>
              </a:ext>
            </a:extLst>
          </p:cNvPr>
          <p:cNvCxnSpPr/>
          <p:nvPr/>
        </p:nvCxnSpPr>
        <p:spPr>
          <a:xfrm>
            <a:off x="2361517" y="8705955"/>
            <a:ext cx="1007104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직사각형 1"/>
          <p:cNvSpPr/>
          <p:nvPr/>
        </p:nvSpPr>
        <p:spPr>
          <a:xfrm>
            <a:off x="193552" y="1271868"/>
            <a:ext cx="6470684" cy="2204565"/>
          </a:xfrm>
          <a:prstGeom prst="rect">
            <a:avLst/>
          </a:prstGeom>
          <a:solidFill>
            <a:schemeClr val="bg2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1" name="그림 8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528" y="1396202"/>
            <a:ext cx="2950839" cy="1955323"/>
          </a:xfrm>
          <a:prstGeom prst="rect">
            <a:avLst/>
          </a:prstGeom>
        </p:spPr>
      </p:pic>
      <p:pic>
        <p:nvPicPr>
          <p:cNvPr id="82" name="그림 8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11" y="1390423"/>
            <a:ext cx="2923346" cy="1948896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4387" y="8946860"/>
            <a:ext cx="6862387" cy="953931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BED14308-CCB4-4B23-A6DA-973C82680306}"/>
              </a:ext>
            </a:extLst>
          </p:cNvPr>
          <p:cNvSpPr txBox="1"/>
          <p:nvPr/>
        </p:nvSpPr>
        <p:spPr>
          <a:xfrm>
            <a:off x="-17639" y="75729"/>
            <a:ext cx="6875639" cy="1107996"/>
          </a:xfrm>
          <a:prstGeom prst="rect">
            <a:avLst/>
          </a:prstGeom>
          <a:solidFill>
            <a:srgbClr val="00246C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dirty="0" smtClean="0">
                <a:solidFill>
                  <a:schemeClr val="bg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‘2022 </a:t>
            </a:r>
            <a:r>
              <a:rPr lang="ko-KR" altLang="en-US" sz="2800" b="1" dirty="0" smtClean="0">
                <a:solidFill>
                  <a:schemeClr val="bg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현대차그룹 함께하는 </a:t>
            </a:r>
            <a:r>
              <a:rPr lang="en-US" altLang="ko-KR" sz="2800" b="1" dirty="0" smtClean="0">
                <a:solidFill>
                  <a:schemeClr val="bg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‘</a:t>
            </a:r>
            <a:r>
              <a:rPr lang="ko-KR" altLang="en-US" sz="2800" b="1" dirty="0" smtClean="0">
                <a:solidFill>
                  <a:schemeClr val="bg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경영혁신 </a:t>
            </a:r>
            <a:r>
              <a:rPr lang="en-US" altLang="ko-KR" sz="2800" b="1" dirty="0" smtClean="0">
                <a:solidFill>
                  <a:schemeClr val="bg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5Weeks’ </a:t>
            </a:r>
            <a:r>
              <a:rPr lang="en-US" altLang="ko-KR" sz="2800" dirty="0">
                <a:solidFill>
                  <a:schemeClr val="bg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/>
            </a:r>
            <a:br>
              <a:rPr lang="en-US" altLang="ko-KR" sz="2800" dirty="0">
                <a:solidFill>
                  <a:schemeClr val="bg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</a:br>
            <a:r>
              <a:rPr lang="ko-KR" altLang="en-US" sz="1600" dirty="0" smtClean="0">
                <a:solidFill>
                  <a:schemeClr val="bg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기업의 당면과제를 신속하게 해결해 주는 </a:t>
            </a:r>
            <a:r>
              <a:rPr lang="en-US" altLang="ko-KR" sz="1600" dirty="0">
                <a:solidFill>
                  <a:schemeClr val="bg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5</a:t>
            </a:r>
            <a:r>
              <a:rPr lang="ko-KR" altLang="en-US" sz="1600" dirty="0">
                <a:solidFill>
                  <a:schemeClr val="bg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주간의 프로젝트입니다</a:t>
            </a:r>
            <a:r>
              <a:rPr lang="en-US" altLang="ko-KR" sz="1600" dirty="0">
                <a:solidFill>
                  <a:schemeClr val="bg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.</a:t>
            </a:r>
            <a:endParaRPr lang="ko-KR" altLang="en-US" sz="1600" dirty="0">
              <a:solidFill>
                <a:schemeClr val="bg1"/>
              </a:solidFill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sp>
        <p:nvSpPr>
          <p:cNvPr id="58" name="직사각형 57"/>
          <p:cNvSpPr/>
          <p:nvPr/>
        </p:nvSpPr>
        <p:spPr>
          <a:xfrm>
            <a:off x="-17639" y="-3680"/>
            <a:ext cx="6875639" cy="96556"/>
          </a:xfrm>
          <a:prstGeom prst="rect">
            <a:avLst/>
          </a:prstGeom>
          <a:solidFill>
            <a:srgbClr val="F7D0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9" name="그룹 58"/>
          <p:cNvGrpSpPr/>
          <p:nvPr/>
        </p:nvGrpSpPr>
        <p:grpSpPr>
          <a:xfrm>
            <a:off x="168235" y="7579406"/>
            <a:ext cx="6503895" cy="588896"/>
            <a:chOff x="173593" y="8049620"/>
            <a:chExt cx="6503895" cy="588896"/>
          </a:xfrm>
        </p:grpSpPr>
        <p:sp>
          <p:nvSpPr>
            <p:cNvPr id="60" name="모서리가 둥근 직사각형 115">
              <a:extLst>
                <a:ext uri="{FF2B5EF4-FFF2-40B4-BE49-F238E27FC236}">
                  <a16:creationId xmlns:a16="http://schemas.microsoft.com/office/drawing/2014/main" id="{E7622650-91B0-4863-8795-6FE65BEE483C}"/>
                </a:ext>
              </a:extLst>
            </p:cNvPr>
            <p:cNvSpPr/>
            <p:nvPr/>
          </p:nvSpPr>
          <p:spPr>
            <a:xfrm>
              <a:off x="5670384" y="8049620"/>
              <a:ext cx="1007104" cy="588896"/>
            </a:xfrm>
            <a:prstGeom prst="roundRect">
              <a:avLst>
                <a:gd name="adj" fmla="val 16667"/>
              </a:avLst>
            </a:prstGeom>
            <a:solidFill>
              <a:srgbClr val="B2CC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ko-KR" altLang="en-US" sz="1100" b="1" spc="-150" dirty="0">
                  <a:ln w="9525"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결과 </a:t>
              </a:r>
              <a:r>
                <a:rPr lang="ko-KR" altLang="en-US" sz="1100" b="1" spc="-150" dirty="0" smtClean="0">
                  <a:ln w="9525"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발표회</a:t>
              </a:r>
              <a:endParaRPr lang="en-US" altLang="ko-KR" sz="1100" b="1" spc="-150" dirty="0">
                <a:ln w="9525"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endParaRPr>
            </a:p>
            <a:p>
              <a:pPr algn="ctr">
                <a:defRPr/>
              </a:pPr>
              <a:r>
                <a:rPr lang="en-US" altLang="ko-KR" sz="1050" b="1" spc="-150" dirty="0" smtClean="0">
                  <a:ln w="9525"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9/7 (</a:t>
              </a:r>
              <a:r>
                <a:rPr lang="ko-KR" altLang="en-US" sz="1050" b="1" spc="-150" dirty="0">
                  <a:ln w="9525"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수</a:t>
              </a:r>
              <a:r>
                <a:rPr lang="en-US" altLang="ko-KR" sz="1050" b="1" spc="-150" dirty="0" smtClean="0">
                  <a:ln w="9525"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)</a:t>
              </a:r>
              <a:endParaRPr lang="ko-KR" altLang="en-US" sz="1100" b="1" spc="-150" dirty="0">
                <a:ln w="9525"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endParaRPr>
            </a:p>
          </p:txBody>
        </p:sp>
        <p:sp>
          <p:nvSpPr>
            <p:cNvPr id="74" name="모서리가 둥근 직사각형 2">
              <a:extLst>
                <a:ext uri="{FF2B5EF4-FFF2-40B4-BE49-F238E27FC236}">
                  <a16:creationId xmlns:a16="http://schemas.microsoft.com/office/drawing/2014/main" id="{41330216-27E8-478C-A6CC-07A34E650D0F}"/>
                </a:ext>
              </a:extLst>
            </p:cNvPr>
            <p:cNvSpPr/>
            <p:nvPr/>
          </p:nvSpPr>
          <p:spPr>
            <a:xfrm>
              <a:off x="173593" y="8049620"/>
              <a:ext cx="1007104" cy="588896"/>
            </a:xfrm>
            <a:prstGeom prst="roundRect">
              <a:avLst>
                <a:gd name="adj" fmla="val 16667"/>
              </a:avLst>
            </a:prstGeom>
            <a:solidFill>
              <a:srgbClr val="B2CC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ko-KR" altLang="en-US" sz="1100" b="1" spc="-150" dirty="0" smtClean="0">
                  <a:ln w="9525"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기업  모집 </a:t>
              </a:r>
              <a:endParaRPr lang="ko-KR" altLang="en-US" sz="1100" b="1" spc="-150" dirty="0">
                <a:ln w="9525"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endParaRPr>
            </a:p>
            <a:p>
              <a:pPr algn="ctr">
                <a:defRPr/>
              </a:pPr>
              <a:r>
                <a:rPr lang="en-US" altLang="ko-KR" sz="1050" b="1" spc="-150" dirty="0" smtClean="0">
                  <a:ln w="9525"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 ~ </a:t>
              </a:r>
              <a:r>
                <a:rPr lang="en-US" altLang="ko-KR" sz="1050" b="1" spc="-150" dirty="0" smtClean="0">
                  <a:ln w="9525"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6/24(</a:t>
              </a:r>
              <a:r>
                <a:rPr lang="ko-KR" altLang="en-US" sz="1050" b="1" spc="-150" dirty="0" smtClean="0">
                  <a:ln w="9525"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금</a:t>
              </a:r>
              <a:r>
                <a:rPr lang="en-US" altLang="ko-KR" sz="1050" b="1" spc="-150" dirty="0" smtClean="0">
                  <a:ln w="9525"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)</a:t>
              </a:r>
              <a:endParaRPr lang="ko-KR" altLang="en-US" sz="1050" b="1" spc="-150" dirty="0">
                <a:ln w="9525"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endParaRPr>
            </a:p>
          </p:txBody>
        </p:sp>
        <p:sp>
          <p:nvSpPr>
            <p:cNvPr id="77" name="모서리가 둥근 직사각형 41">
              <a:extLst>
                <a:ext uri="{FF2B5EF4-FFF2-40B4-BE49-F238E27FC236}">
                  <a16:creationId xmlns:a16="http://schemas.microsoft.com/office/drawing/2014/main" id="{F3E0DD98-755A-4BE9-9B1F-59B3735DF91A}"/>
                </a:ext>
              </a:extLst>
            </p:cNvPr>
            <p:cNvSpPr/>
            <p:nvPr/>
          </p:nvSpPr>
          <p:spPr>
            <a:xfrm>
              <a:off x="4563467" y="8049620"/>
              <a:ext cx="1007104" cy="588896"/>
            </a:xfrm>
            <a:prstGeom prst="roundRect">
              <a:avLst>
                <a:gd name="adj" fmla="val 16667"/>
              </a:avLst>
            </a:prstGeom>
            <a:solidFill>
              <a:srgbClr val="B2CC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ko-KR" altLang="en-US" sz="1100" b="1" spc="-150" dirty="0">
                  <a:ln w="9525"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결과 </a:t>
              </a:r>
              <a:r>
                <a:rPr lang="ko-KR" altLang="en-US" sz="1100" b="1" spc="-150" dirty="0" smtClean="0">
                  <a:ln w="9525"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보고서  </a:t>
              </a:r>
              <a:r>
                <a:rPr lang="ko-KR" altLang="en-US" sz="1100" b="1" spc="-150" dirty="0">
                  <a:ln w="9525"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제출</a:t>
              </a:r>
              <a:endParaRPr lang="en-US" altLang="ko-KR" sz="1100" b="1" spc="-150" dirty="0">
                <a:ln w="9525"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endParaRPr>
            </a:p>
            <a:p>
              <a:pPr algn="ctr">
                <a:defRPr/>
              </a:pPr>
              <a:r>
                <a:rPr lang="en-US" altLang="ko-KR" sz="1050" b="1" spc="-150" dirty="0">
                  <a:ln w="9525"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9</a:t>
              </a:r>
              <a:r>
                <a:rPr lang="en-US" altLang="ko-KR" sz="1050" b="1" spc="-150" dirty="0" smtClean="0">
                  <a:ln w="9525"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./2(</a:t>
              </a:r>
              <a:r>
                <a:rPr lang="ko-KR" altLang="en-US" sz="1050" b="1" spc="-150" dirty="0" smtClean="0">
                  <a:ln w="9525"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금</a:t>
              </a:r>
              <a:r>
                <a:rPr lang="en-US" altLang="ko-KR" sz="1050" b="1" spc="-150" dirty="0" smtClean="0">
                  <a:ln w="9525"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)</a:t>
              </a:r>
              <a:endParaRPr lang="en-US" altLang="ko-KR" sz="1050" b="1" spc="-150" dirty="0">
                <a:ln w="9525"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endParaRPr>
            </a:p>
          </p:txBody>
        </p:sp>
        <p:sp>
          <p:nvSpPr>
            <p:cNvPr id="83" name="모서리가 둥근 직사각형 40">
              <a:extLst>
                <a:ext uri="{FF2B5EF4-FFF2-40B4-BE49-F238E27FC236}">
                  <a16:creationId xmlns:a16="http://schemas.microsoft.com/office/drawing/2014/main" id="{B8B9370E-CDB1-4824-9E51-99119A8770A8}"/>
                </a:ext>
              </a:extLst>
            </p:cNvPr>
            <p:cNvSpPr/>
            <p:nvPr/>
          </p:nvSpPr>
          <p:spPr>
            <a:xfrm>
              <a:off x="1282831" y="8049620"/>
              <a:ext cx="1007104" cy="588896"/>
            </a:xfrm>
            <a:prstGeom prst="roundRect">
              <a:avLst>
                <a:gd name="adj" fmla="val 16667"/>
              </a:avLst>
            </a:prstGeom>
            <a:solidFill>
              <a:srgbClr val="B2CC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ko-KR" altLang="en-US" sz="1100" b="1" spc="-150" dirty="0" smtClean="0">
                  <a:ln w="9525"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신중년 매 </a:t>
              </a:r>
              <a:r>
                <a:rPr lang="ko-KR" altLang="en-US" sz="1100" b="1" spc="-150" dirty="0">
                  <a:ln w="9525"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칭</a:t>
              </a:r>
            </a:p>
            <a:p>
              <a:pPr algn="ctr">
                <a:defRPr/>
              </a:pPr>
              <a:r>
                <a:rPr lang="en-US" altLang="ko-KR" sz="1050" b="1" spc="-150" dirty="0" smtClean="0">
                  <a:ln w="9525"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7/15((</a:t>
              </a:r>
              <a:r>
                <a:rPr lang="ko-KR" altLang="en-US" sz="1050" b="1" spc="-150" dirty="0" smtClean="0">
                  <a:ln w="9525"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금</a:t>
              </a:r>
              <a:r>
                <a:rPr lang="en-US" altLang="ko-KR" sz="1050" b="1" spc="-150" dirty="0" smtClean="0">
                  <a:ln w="9525"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)</a:t>
              </a:r>
              <a:endParaRPr lang="ko-KR" altLang="en-US" sz="1100" b="1" spc="-150" dirty="0">
                <a:ln w="9525"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endParaRPr>
            </a:p>
          </p:txBody>
        </p:sp>
        <p:sp>
          <p:nvSpPr>
            <p:cNvPr id="84" name="모서리가 둥근 직사각형 41">
              <a:extLst>
                <a:ext uri="{FF2B5EF4-FFF2-40B4-BE49-F238E27FC236}">
                  <a16:creationId xmlns:a16="http://schemas.microsoft.com/office/drawing/2014/main" id="{0107DA3A-E29C-416A-A0E2-25AA8F382C59}"/>
                </a:ext>
              </a:extLst>
            </p:cNvPr>
            <p:cNvSpPr/>
            <p:nvPr/>
          </p:nvSpPr>
          <p:spPr>
            <a:xfrm>
              <a:off x="3422912" y="8049620"/>
              <a:ext cx="1017881" cy="588896"/>
            </a:xfrm>
            <a:prstGeom prst="roundRect">
              <a:avLst>
                <a:gd name="adj" fmla="val 16667"/>
              </a:avLst>
            </a:prstGeom>
            <a:solidFill>
              <a:srgbClr val="B2CC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ko-KR" altLang="en-US" sz="1100" b="1" spc="-150" dirty="0">
                  <a:ln w="9525"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프로젝트 실행</a:t>
              </a:r>
              <a:endParaRPr lang="en-US" altLang="ko-KR" sz="1100" b="1" spc="-150" dirty="0">
                <a:ln w="9525"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endParaRPr>
            </a:p>
            <a:p>
              <a:pPr algn="ctr">
                <a:defRPr/>
              </a:pPr>
              <a:r>
                <a:rPr lang="en-US" altLang="ko-KR" sz="1050" b="1" spc="-150" dirty="0">
                  <a:ln w="9525"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7</a:t>
              </a:r>
              <a:r>
                <a:rPr lang="en-US" altLang="ko-KR" sz="1050" b="1" spc="-150" dirty="0" smtClean="0">
                  <a:ln w="9525"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/25(</a:t>
              </a:r>
              <a:r>
                <a:rPr lang="ko-KR" altLang="en-US" sz="1050" b="1" spc="-150" dirty="0">
                  <a:ln w="9525"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월</a:t>
              </a:r>
              <a:r>
                <a:rPr lang="en-US" altLang="ko-KR" sz="1050" b="1" spc="-150" dirty="0" smtClean="0">
                  <a:ln w="9525"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)  ~  8/26(</a:t>
              </a:r>
              <a:r>
                <a:rPr lang="ko-KR" altLang="en-US" sz="1050" b="1" spc="-150" dirty="0" smtClean="0">
                  <a:ln w="9525"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금</a:t>
              </a:r>
              <a:r>
                <a:rPr lang="en-US" altLang="ko-KR" sz="1050" b="1" spc="-150" dirty="0" smtClean="0">
                  <a:ln w="9525"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)</a:t>
              </a:r>
              <a:endParaRPr lang="en-US" altLang="ko-KR" sz="1050" b="1" spc="-150" dirty="0">
                <a:ln w="9525"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endParaRPr>
            </a:p>
          </p:txBody>
        </p:sp>
        <p:sp>
          <p:nvSpPr>
            <p:cNvPr id="85" name="모서리가 둥근 직사각형 40">
              <a:extLst>
                <a:ext uri="{FF2B5EF4-FFF2-40B4-BE49-F238E27FC236}">
                  <a16:creationId xmlns:a16="http://schemas.microsoft.com/office/drawing/2014/main" id="{B8B9370E-CDB1-4824-9E51-99119A8770A8}"/>
                </a:ext>
              </a:extLst>
            </p:cNvPr>
            <p:cNvSpPr/>
            <p:nvPr/>
          </p:nvSpPr>
          <p:spPr>
            <a:xfrm>
              <a:off x="2361517" y="8049620"/>
              <a:ext cx="1007104" cy="588896"/>
            </a:xfrm>
            <a:prstGeom prst="roundRect">
              <a:avLst>
                <a:gd name="adj" fmla="val 16667"/>
              </a:avLst>
            </a:prstGeom>
            <a:solidFill>
              <a:srgbClr val="B2CC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ko-KR" altLang="en-US" sz="1100" b="1" spc="-150" dirty="0" smtClean="0">
                  <a:ln w="9525"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발대식</a:t>
              </a:r>
              <a:endParaRPr lang="ko-KR" altLang="en-US" sz="1100" b="1" spc="-150" dirty="0">
                <a:ln w="9525"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endParaRPr>
            </a:p>
            <a:p>
              <a:pPr algn="ctr">
                <a:defRPr/>
              </a:pPr>
              <a:r>
                <a:rPr lang="en-US" altLang="ko-KR" sz="1050" b="1" spc="-150" dirty="0" smtClean="0">
                  <a:ln w="9525"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7/20(</a:t>
              </a:r>
              <a:r>
                <a:rPr lang="ko-KR" altLang="en-US" sz="1050" b="1" spc="-150" dirty="0" smtClean="0">
                  <a:ln w="9525"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수</a:t>
              </a:r>
              <a:r>
                <a:rPr lang="en-US" altLang="ko-KR" sz="1050" b="1" spc="-150" dirty="0" smtClean="0">
                  <a:ln w="9525"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_ac" panose="020B0600000101010101" pitchFamily="50" charset="-127"/>
                  <a:ea typeface="나눔스퀘어_ac" panose="020B0600000101010101" pitchFamily="50" charset="-127"/>
                </a:rPr>
                <a:t>)</a:t>
              </a:r>
              <a:endParaRPr lang="ko-KR" altLang="en-US" sz="1100" b="1" spc="-150" dirty="0">
                <a:ln w="9525"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endParaRPr>
            </a:p>
          </p:txBody>
        </p:sp>
        <p:sp>
          <p:nvSpPr>
            <p:cNvPr id="86" name="오른쪽 화살표 85"/>
            <p:cNvSpPr/>
            <p:nvPr/>
          </p:nvSpPr>
          <p:spPr>
            <a:xfrm>
              <a:off x="3323099" y="8159680"/>
              <a:ext cx="163877" cy="390227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오른쪽 화살표 86"/>
            <p:cNvSpPr/>
            <p:nvPr/>
          </p:nvSpPr>
          <p:spPr>
            <a:xfrm>
              <a:off x="1146771" y="8161556"/>
              <a:ext cx="163877" cy="390227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오른쪽 화살표 87"/>
            <p:cNvSpPr/>
            <p:nvPr/>
          </p:nvSpPr>
          <p:spPr>
            <a:xfrm>
              <a:off x="2252433" y="8159681"/>
              <a:ext cx="163877" cy="390227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오른쪽 화살표 88"/>
            <p:cNvSpPr/>
            <p:nvPr/>
          </p:nvSpPr>
          <p:spPr>
            <a:xfrm>
              <a:off x="4420192" y="8167863"/>
              <a:ext cx="163877" cy="390227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오른쪽 화살표 89"/>
            <p:cNvSpPr/>
            <p:nvPr/>
          </p:nvSpPr>
          <p:spPr>
            <a:xfrm>
              <a:off x="5550251" y="8157703"/>
              <a:ext cx="163877" cy="390227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1" name="그룹 90"/>
          <p:cNvGrpSpPr/>
          <p:nvPr/>
        </p:nvGrpSpPr>
        <p:grpSpPr>
          <a:xfrm>
            <a:off x="176980" y="8297679"/>
            <a:ext cx="6487530" cy="465702"/>
            <a:chOff x="176980" y="8289734"/>
            <a:chExt cx="6487530" cy="608820"/>
          </a:xfrm>
        </p:grpSpPr>
        <p:sp>
          <p:nvSpPr>
            <p:cNvPr id="92" name="모서리가 둥근 직사각형 2">
              <a:extLst>
                <a:ext uri="{FF2B5EF4-FFF2-40B4-BE49-F238E27FC236}">
                  <a16:creationId xmlns:a16="http://schemas.microsoft.com/office/drawing/2014/main" id="{41330216-27E8-478C-A6CC-07A34E650D0F}"/>
                </a:ext>
              </a:extLst>
            </p:cNvPr>
            <p:cNvSpPr/>
            <p:nvPr/>
          </p:nvSpPr>
          <p:spPr>
            <a:xfrm>
              <a:off x="176980" y="8309658"/>
              <a:ext cx="1007104" cy="588896"/>
            </a:xfrm>
            <a:prstGeom prst="roundRect">
              <a:avLst>
                <a:gd name="adj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ko-KR" altLang="en-US" sz="1200" b="1" dirty="0" smtClean="0">
                  <a:ln w="9525"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OTF Bold" panose="020B0600000101010101" pitchFamily="34" charset="-127"/>
                  <a:ea typeface="나눔스퀘어OTF Bold" panose="020B0600000101010101" pitchFamily="34" charset="-127"/>
                </a:rPr>
                <a:t>문의</a:t>
              </a:r>
              <a:endParaRPr lang="en-US" altLang="ko-KR" sz="1200" b="1" dirty="0" smtClean="0">
                <a:ln w="9525"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endParaRPr>
            </a:p>
            <a:p>
              <a:pPr algn="ctr">
                <a:defRPr/>
              </a:pPr>
              <a:r>
                <a:rPr lang="ko-KR" altLang="en-US" sz="1200" b="1" dirty="0" smtClean="0">
                  <a:ln w="9525"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OTF Bold" panose="020B0600000101010101" pitchFamily="34" charset="-127"/>
                  <a:ea typeface="나눔스퀘어OTF Bold" panose="020B0600000101010101" pitchFamily="34" charset="-127"/>
                </a:rPr>
                <a:t>접수</a:t>
              </a:r>
              <a:endParaRPr lang="ko-KR" altLang="en-US" sz="1200" b="1" dirty="0">
                <a:ln w="9525"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endParaRPr>
            </a:p>
          </p:txBody>
        </p:sp>
        <p:sp>
          <p:nvSpPr>
            <p:cNvPr id="93" name="모서리가 둥근 직사각형 2">
              <a:extLst>
                <a:ext uri="{FF2B5EF4-FFF2-40B4-BE49-F238E27FC236}">
                  <a16:creationId xmlns:a16="http://schemas.microsoft.com/office/drawing/2014/main" id="{41330216-27E8-478C-A6CC-07A34E650D0F}"/>
                </a:ext>
              </a:extLst>
            </p:cNvPr>
            <p:cNvSpPr/>
            <p:nvPr/>
          </p:nvSpPr>
          <p:spPr>
            <a:xfrm>
              <a:off x="1276544" y="8289734"/>
              <a:ext cx="5387966" cy="588896"/>
            </a:xfrm>
            <a:prstGeom prst="roundRect">
              <a:avLst>
                <a:gd name="adj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r>
                <a:rPr lang="ko-KR" altLang="en-US" sz="1200" kern="0" dirty="0" smtClean="0">
                  <a:solidFill>
                    <a:srgbClr val="000000"/>
                  </a:solidFill>
                  <a:latin typeface="나눔스퀘어OTF_ac" panose="020B0600000101010101" pitchFamily="34" charset="-127"/>
                  <a:ea typeface="나눔스퀘어OTF_ac" panose="020B0600000101010101" pitchFamily="34" charset="-127"/>
                </a:rPr>
                <a:t>   ㈜</a:t>
              </a:r>
              <a:r>
                <a:rPr lang="ko-KR" altLang="en-US" sz="1200" kern="0" dirty="0" err="1" smtClean="0">
                  <a:solidFill>
                    <a:srgbClr val="000000"/>
                  </a:solidFill>
                  <a:latin typeface="나눔스퀘어OTF_ac" panose="020B0600000101010101" pitchFamily="34" charset="-127"/>
                  <a:ea typeface="나눔스퀘어OTF_ac" panose="020B0600000101010101" pitchFamily="34" charset="-127"/>
                </a:rPr>
                <a:t>상상우리</a:t>
              </a:r>
              <a:r>
                <a:rPr lang="ko-KR" altLang="en-US" sz="1200" kern="0" dirty="0" smtClean="0">
                  <a:solidFill>
                    <a:srgbClr val="000000"/>
                  </a:solidFill>
                  <a:latin typeface="나눔스퀘어OTF_ac" panose="020B0600000101010101" pitchFamily="34" charset="-127"/>
                  <a:ea typeface="나눔스퀘어OTF_ac" panose="020B0600000101010101" pitchFamily="34" charset="-127"/>
                </a:rPr>
                <a:t> </a:t>
              </a:r>
              <a:r>
                <a:rPr lang="en-US" altLang="ko-KR" sz="1200" kern="0" dirty="0" smtClean="0">
                  <a:solidFill>
                    <a:srgbClr val="000000"/>
                  </a:solidFill>
                  <a:latin typeface="나눔스퀘어OTF_ac" panose="020B0600000101010101" pitchFamily="34" charset="-127"/>
                  <a:ea typeface="나눔스퀘어OTF_ac" panose="020B0600000101010101" pitchFamily="34" charset="-127"/>
                </a:rPr>
                <a:t>5</a:t>
              </a:r>
              <a:r>
                <a:rPr lang="en-US" altLang="ko-KR" sz="1200" kern="0" dirty="0" smtClean="0">
                  <a:solidFill>
                    <a:srgbClr val="000000"/>
                  </a:solidFill>
                  <a:latin typeface="나눔스퀘어OTF_ac" panose="020B0600000101010101" pitchFamily="34" charset="-127"/>
                  <a:ea typeface="나눔스퀘어OTF_ac" panose="020B0600000101010101" pitchFamily="34" charset="-127"/>
                </a:rPr>
                <a:t>weeks</a:t>
              </a:r>
              <a:r>
                <a:rPr lang="en-US" altLang="ko-KR" sz="1200" kern="0" dirty="0" smtClean="0">
                  <a:solidFill>
                    <a:srgbClr val="000000"/>
                  </a:solidFill>
                  <a:latin typeface="나눔스퀘어OTF_ac" panose="020B0600000101010101" pitchFamily="34" charset="-127"/>
                  <a:ea typeface="나눔스퀘어OTF_ac" panose="020B0600000101010101" pitchFamily="34" charset="-127"/>
                </a:rPr>
                <a:t> </a:t>
              </a:r>
              <a:r>
                <a:rPr lang="ko-KR" altLang="en-US" sz="1200" kern="0" dirty="0" smtClean="0">
                  <a:solidFill>
                    <a:srgbClr val="000000"/>
                  </a:solidFill>
                  <a:latin typeface="나눔스퀘어OTF_ac" panose="020B0600000101010101" pitchFamily="34" charset="-127"/>
                  <a:ea typeface="나눔스퀘어OTF_ac" panose="020B0600000101010101" pitchFamily="34" charset="-127"/>
                </a:rPr>
                <a:t>담당자</a:t>
              </a:r>
              <a:endParaRPr lang="en-US" altLang="ko-KR" sz="1200" kern="0" dirty="0" smtClean="0">
                <a:solidFill>
                  <a:srgbClr val="000000"/>
                </a:solidFill>
                <a:latin typeface="나눔스퀘어OTF_ac" panose="020B0600000101010101" pitchFamily="34" charset="-127"/>
                <a:ea typeface="나눔스퀘어OTF_ac" panose="020B0600000101010101" pitchFamily="34" charset="-127"/>
              </a:endParaRPr>
            </a:p>
            <a:p>
              <a:r>
                <a:rPr lang="en-US" altLang="ko-KR" sz="1200" kern="0" dirty="0" smtClean="0">
                  <a:solidFill>
                    <a:srgbClr val="000000"/>
                  </a:solidFill>
                  <a:latin typeface="나눔스퀘어OTF_ac" panose="020B0600000101010101" pitchFamily="34" charset="-127"/>
                  <a:ea typeface="나눔스퀘어OTF_ac" panose="020B0600000101010101" pitchFamily="34" charset="-127"/>
                </a:rPr>
                <a:t> </a:t>
              </a:r>
              <a:r>
                <a:rPr lang="en-US" altLang="ko-KR" sz="1200" kern="0" dirty="0" smtClean="0">
                  <a:solidFill>
                    <a:srgbClr val="000000"/>
                  </a:solidFill>
                  <a:latin typeface="나눔스퀘어OTF_ac" panose="020B0600000101010101" pitchFamily="34" charset="-127"/>
                  <a:ea typeface="나눔스퀘어OTF_ac" panose="020B0600000101010101" pitchFamily="34" charset="-127"/>
                </a:rPr>
                <a:t>T </a:t>
              </a:r>
              <a:r>
                <a:rPr lang="en-US" altLang="ko-KR" sz="1200" kern="0" dirty="0" smtClean="0">
                  <a:solidFill>
                    <a:srgbClr val="000000"/>
                  </a:solidFill>
                  <a:latin typeface="나눔스퀘어OTF_ac" panose="020B0600000101010101" pitchFamily="34" charset="-127"/>
                  <a:ea typeface="나눔스퀘어OTF_ac" panose="020B0600000101010101" pitchFamily="34" charset="-127"/>
                </a:rPr>
                <a:t>: </a:t>
              </a:r>
              <a:r>
                <a:rPr lang="en-US" altLang="ko-KR" sz="1200" kern="0" dirty="0" smtClean="0">
                  <a:solidFill>
                    <a:srgbClr val="000000"/>
                  </a:solidFill>
                  <a:latin typeface="나눔스퀘어OTF_ac" panose="020B0600000101010101" pitchFamily="34" charset="-127"/>
                  <a:ea typeface="나눔스퀘어OTF_ac" panose="020B0600000101010101" pitchFamily="34" charset="-127"/>
                </a:rPr>
                <a:t>02-775-3385 / 02-775-5060 | e-mail </a:t>
              </a:r>
              <a:r>
                <a:rPr lang="en-US" altLang="ko-KR" sz="1200" kern="0" dirty="0" smtClean="0">
                  <a:solidFill>
                    <a:srgbClr val="000000"/>
                  </a:solidFill>
                  <a:latin typeface="나눔스퀘어OTF_ac" panose="020B0600000101010101" pitchFamily="34" charset="-127"/>
                  <a:ea typeface="나눔스퀘어OTF_ac" panose="020B0600000101010101" pitchFamily="34" charset="-127"/>
                </a:rPr>
                <a:t>: </a:t>
              </a:r>
              <a:r>
                <a:rPr lang="en-US" altLang="ko-KR" sz="1200" kern="0" dirty="0" smtClean="0">
                  <a:solidFill>
                    <a:srgbClr val="000000"/>
                  </a:solidFill>
                  <a:latin typeface="나눔스퀘어OTF_ac" panose="020B0600000101010101" pitchFamily="34" charset="-127"/>
                  <a:ea typeface="나눔스퀘어OTF_ac" panose="020B0600000101010101" pitchFamily="34" charset="-127"/>
                </a:rPr>
                <a:t>probono@sangsangwoori.com</a:t>
              </a:r>
              <a:endParaRPr lang="ko-KR" altLang="en-US" sz="1200" dirty="0">
                <a:solidFill>
                  <a:schemeClr val="tx1"/>
                </a:solidFill>
                <a:latin typeface="나눔스퀘어OTF_ac" panose="020B0600000101010101" pitchFamily="34" charset="-127"/>
                <a:ea typeface="나눔스퀘어OTF_ac" panose="020B0600000101010101" pitchFamily="34" charset="-127"/>
                <a:cs typeface="Arial" panose="020B0604020202020204" pitchFamily="34" charset="0"/>
              </a:endParaRPr>
            </a:p>
          </p:txBody>
        </p:sp>
      </p:grpSp>
      <p:cxnSp>
        <p:nvCxnSpPr>
          <p:cNvPr id="94" name="직선 연결선 93"/>
          <p:cNvCxnSpPr/>
          <p:nvPr/>
        </p:nvCxnSpPr>
        <p:spPr>
          <a:xfrm>
            <a:off x="-4387" y="8888579"/>
            <a:ext cx="686238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95" name="그룹 94"/>
          <p:cNvGrpSpPr/>
          <p:nvPr/>
        </p:nvGrpSpPr>
        <p:grpSpPr>
          <a:xfrm>
            <a:off x="189834" y="5956041"/>
            <a:ext cx="4540001" cy="1337753"/>
            <a:chOff x="166488" y="6223406"/>
            <a:chExt cx="4540001" cy="1337753"/>
          </a:xfrm>
        </p:grpSpPr>
        <p:sp>
          <p:nvSpPr>
            <p:cNvPr id="96" name="모서리가 둥근 직사각형 95"/>
            <p:cNvSpPr/>
            <p:nvPr/>
          </p:nvSpPr>
          <p:spPr>
            <a:xfrm>
              <a:off x="169279" y="6230442"/>
              <a:ext cx="964514" cy="267014"/>
            </a:xfrm>
            <a:prstGeom prst="roundRect">
              <a:avLst/>
            </a:prstGeom>
            <a:noFill/>
            <a:ln w="190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b="1" dirty="0" smtClean="0">
                  <a:solidFill>
                    <a:schemeClr val="accent1">
                      <a:lumMod val="75000"/>
                    </a:schemeClr>
                  </a:solidFill>
                  <a:latin typeface="나눔스퀘어_ac" panose="020B0600000101010101" pitchFamily="50" charset="-127"/>
                  <a:ea typeface="나눔스퀘어_ac" panose="020B0600000101010101" pitchFamily="50" charset="-127"/>
                  <a:cs typeface="Arial" panose="020B0604020202020204" pitchFamily="34" charset="0"/>
                </a:rPr>
                <a:t>모집 기간</a:t>
              </a:r>
            </a:p>
          </p:txBody>
        </p:sp>
        <p:sp>
          <p:nvSpPr>
            <p:cNvPr id="97" name="모서리가 둥근 직사각형 96"/>
            <p:cNvSpPr/>
            <p:nvPr/>
          </p:nvSpPr>
          <p:spPr>
            <a:xfrm>
              <a:off x="169279" y="6582403"/>
              <a:ext cx="964514" cy="267014"/>
            </a:xfrm>
            <a:prstGeom prst="roundRect">
              <a:avLst/>
            </a:prstGeom>
            <a:noFill/>
            <a:ln w="190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b="1" dirty="0" smtClean="0">
                  <a:solidFill>
                    <a:schemeClr val="accent1">
                      <a:lumMod val="75000"/>
                    </a:schemeClr>
                  </a:solidFill>
                  <a:latin typeface="나눔스퀘어_ac" panose="020B0600000101010101" pitchFamily="50" charset="-127"/>
                  <a:ea typeface="나눔스퀘어_ac" panose="020B0600000101010101" pitchFamily="50" charset="-127"/>
                  <a:cs typeface="Arial" panose="020B0604020202020204" pitchFamily="34" charset="0"/>
                </a:rPr>
                <a:t>모집 대상</a:t>
              </a:r>
            </a:p>
          </p:txBody>
        </p:sp>
        <p:sp>
          <p:nvSpPr>
            <p:cNvPr id="98" name="모서리가 둥근 직사각형 97"/>
            <p:cNvSpPr/>
            <p:nvPr/>
          </p:nvSpPr>
          <p:spPr>
            <a:xfrm>
              <a:off x="172441" y="6932696"/>
              <a:ext cx="964514" cy="267014"/>
            </a:xfrm>
            <a:prstGeom prst="roundRect">
              <a:avLst/>
            </a:prstGeom>
            <a:noFill/>
            <a:ln w="190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b="1" dirty="0" smtClean="0">
                  <a:solidFill>
                    <a:schemeClr val="accent1">
                      <a:lumMod val="75000"/>
                    </a:schemeClr>
                  </a:solidFill>
                  <a:latin typeface="나눔스퀘어_ac" panose="020B0600000101010101" pitchFamily="50" charset="-127"/>
                  <a:ea typeface="나눔스퀘어_ac" panose="020B0600000101010101" pitchFamily="50" charset="-127"/>
                  <a:cs typeface="Arial" panose="020B0604020202020204" pitchFamily="34" charset="0"/>
                </a:rPr>
                <a:t>실행 기간</a:t>
              </a:r>
            </a:p>
          </p:txBody>
        </p:sp>
        <p:sp>
          <p:nvSpPr>
            <p:cNvPr id="99" name="모서리가 둥근 직사각형 98"/>
            <p:cNvSpPr/>
            <p:nvPr/>
          </p:nvSpPr>
          <p:spPr>
            <a:xfrm>
              <a:off x="166488" y="7286825"/>
              <a:ext cx="964514" cy="267014"/>
            </a:xfrm>
            <a:prstGeom prst="roundRect">
              <a:avLst/>
            </a:prstGeom>
            <a:noFill/>
            <a:ln w="190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b="1" dirty="0" smtClean="0">
                  <a:solidFill>
                    <a:schemeClr val="accent1">
                      <a:lumMod val="75000"/>
                    </a:schemeClr>
                  </a:solidFill>
                  <a:latin typeface="나눔스퀘어_ac" panose="020B0600000101010101" pitchFamily="50" charset="-127"/>
                  <a:ea typeface="나눔스퀘어_ac" panose="020B0600000101010101" pitchFamily="50" charset="-127"/>
                  <a:cs typeface="Arial" panose="020B0604020202020204" pitchFamily="34" charset="0"/>
                </a:rPr>
                <a:t>접수 방법</a:t>
              </a:r>
            </a:p>
          </p:txBody>
        </p:sp>
        <p:sp>
          <p:nvSpPr>
            <p:cNvPr id="100" name="모서리가 둥근 직사각형 99"/>
            <p:cNvSpPr/>
            <p:nvPr/>
          </p:nvSpPr>
          <p:spPr>
            <a:xfrm>
              <a:off x="1290180" y="6223406"/>
              <a:ext cx="3408819" cy="281653"/>
            </a:xfrm>
            <a:prstGeom prst="round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200" dirty="0" smtClean="0">
                  <a:solidFill>
                    <a:schemeClr val="tx1"/>
                  </a:solidFill>
                  <a:latin typeface="나눔스퀘어_ac" panose="020B0600000101010101" pitchFamily="50" charset="-127"/>
                  <a:ea typeface="나눔스퀘어_ac" panose="020B0600000101010101" pitchFamily="50" charset="-127"/>
                  <a:cs typeface="Arial" panose="020B0604020202020204" pitchFamily="34" charset="0"/>
                </a:rPr>
                <a:t>2022. 05. </a:t>
              </a:r>
              <a:r>
                <a:rPr lang="en-US" altLang="ko-KR" sz="1200" dirty="0" smtClean="0">
                  <a:solidFill>
                    <a:schemeClr val="tx1"/>
                  </a:solidFill>
                  <a:latin typeface="나눔스퀘어_ac" panose="020B0600000101010101" pitchFamily="50" charset="-127"/>
                  <a:ea typeface="나눔스퀘어_ac" panose="020B0600000101010101" pitchFamily="50" charset="-127"/>
                  <a:cs typeface="Arial" panose="020B0604020202020204" pitchFamily="34" charset="0"/>
                </a:rPr>
                <a:t>27(</a:t>
              </a:r>
              <a:r>
                <a:rPr lang="ko-KR" altLang="en-US" sz="1200" dirty="0" smtClean="0">
                  <a:solidFill>
                    <a:schemeClr val="tx1"/>
                  </a:solidFill>
                  <a:latin typeface="나눔스퀘어_ac" panose="020B0600000101010101" pitchFamily="50" charset="-127"/>
                  <a:ea typeface="나눔스퀘어_ac" panose="020B0600000101010101" pitchFamily="50" charset="-127"/>
                  <a:cs typeface="Arial" panose="020B0604020202020204" pitchFamily="34" charset="0"/>
                </a:rPr>
                <a:t>금</a:t>
              </a:r>
              <a:r>
                <a:rPr lang="en-US" altLang="ko-KR" sz="1200" dirty="0" smtClean="0">
                  <a:solidFill>
                    <a:schemeClr val="tx1"/>
                  </a:solidFill>
                  <a:latin typeface="나눔스퀘어_ac" panose="020B0600000101010101" pitchFamily="50" charset="-127"/>
                  <a:ea typeface="나눔스퀘어_ac" panose="020B0600000101010101" pitchFamily="50" charset="-127"/>
                  <a:cs typeface="Arial" panose="020B0604020202020204" pitchFamily="34" charset="0"/>
                </a:rPr>
                <a:t>) </a:t>
              </a:r>
              <a:r>
                <a:rPr lang="en-US" altLang="ko-KR" sz="1200" dirty="0" smtClean="0">
                  <a:solidFill>
                    <a:schemeClr val="tx1"/>
                  </a:solidFill>
                  <a:latin typeface="나눔스퀘어_ac" panose="020B0600000101010101" pitchFamily="50" charset="-127"/>
                  <a:ea typeface="나눔스퀘어_ac" panose="020B0600000101010101" pitchFamily="50" charset="-127"/>
                  <a:cs typeface="Arial" panose="020B0604020202020204" pitchFamily="34" charset="0"/>
                </a:rPr>
                <a:t>~ 06. </a:t>
              </a:r>
              <a:r>
                <a:rPr lang="en-US" altLang="ko-KR" sz="1200" dirty="0" smtClean="0">
                  <a:solidFill>
                    <a:schemeClr val="tx1"/>
                  </a:solidFill>
                  <a:latin typeface="나눔스퀘어_ac" panose="020B0600000101010101" pitchFamily="50" charset="-127"/>
                  <a:ea typeface="나눔스퀘어_ac" panose="020B0600000101010101" pitchFamily="50" charset="-127"/>
                  <a:cs typeface="Arial" panose="020B0604020202020204" pitchFamily="34" charset="0"/>
                </a:rPr>
                <a:t>24(</a:t>
              </a:r>
              <a:r>
                <a:rPr lang="ko-KR" altLang="en-US" sz="1200" dirty="0" smtClean="0">
                  <a:solidFill>
                    <a:schemeClr val="tx1"/>
                  </a:solidFill>
                  <a:latin typeface="나눔스퀘어_ac" panose="020B0600000101010101" pitchFamily="50" charset="-127"/>
                  <a:ea typeface="나눔스퀘어_ac" panose="020B0600000101010101" pitchFamily="50" charset="-127"/>
                  <a:cs typeface="Arial" panose="020B0604020202020204" pitchFamily="34" charset="0"/>
                </a:rPr>
                <a:t>금</a:t>
              </a:r>
              <a:r>
                <a:rPr lang="en-US" altLang="ko-KR" sz="1200" dirty="0" smtClean="0">
                  <a:solidFill>
                    <a:schemeClr val="tx1"/>
                  </a:solidFill>
                  <a:latin typeface="나눔스퀘어_ac" panose="020B0600000101010101" pitchFamily="50" charset="-127"/>
                  <a:ea typeface="나눔스퀘어_ac" panose="020B0600000101010101" pitchFamily="50" charset="-127"/>
                  <a:cs typeface="Arial" panose="020B0604020202020204" pitchFamily="34" charset="0"/>
                </a:rPr>
                <a:t>)</a:t>
              </a:r>
              <a:endParaRPr lang="ko-KR" altLang="en-US" sz="1200" dirty="0" smtClean="0">
                <a:solidFill>
                  <a:schemeClr val="tx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101" name="모서리가 둥근 직사각형 100"/>
            <p:cNvSpPr/>
            <p:nvPr/>
          </p:nvSpPr>
          <p:spPr>
            <a:xfrm>
              <a:off x="1288982" y="6579732"/>
              <a:ext cx="3408819" cy="281653"/>
            </a:xfrm>
            <a:prstGeom prst="round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200" dirty="0" smtClean="0">
                  <a:solidFill>
                    <a:schemeClr val="tx1"/>
                  </a:solidFill>
                  <a:latin typeface="나눔스퀘어_ac" panose="020B0600000101010101" pitchFamily="50" charset="-127"/>
                  <a:ea typeface="나눔스퀘어_ac" panose="020B0600000101010101" pitchFamily="50" charset="-127"/>
                  <a:cs typeface="Arial" panose="020B0604020202020204" pitchFamily="34" charset="0"/>
                </a:rPr>
                <a:t>사회적기업 및 스타트업 </a:t>
              </a:r>
              <a:r>
                <a:rPr lang="en-US" altLang="ko-KR" sz="1200" dirty="0" smtClean="0">
                  <a:solidFill>
                    <a:schemeClr val="tx1"/>
                  </a:solidFill>
                  <a:latin typeface="나눔스퀘어_ac" panose="020B0600000101010101" pitchFamily="50" charset="-127"/>
                  <a:ea typeface="나눔스퀘어_ac" panose="020B0600000101010101" pitchFamily="50" charset="-127"/>
                  <a:cs typeface="Arial" panose="020B0604020202020204" pitchFamily="34" charset="0"/>
                </a:rPr>
                <a:t>(30</a:t>
              </a:r>
              <a:r>
                <a:rPr lang="ko-KR" altLang="en-US" sz="1200" dirty="0" smtClean="0">
                  <a:solidFill>
                    <a:schemeClr val="tx1"/>
                  </a:solidFill>
                  <a:latin typeface="나눔스퀘어_ac" panose="020B0600000101010101" pitchFamily="50" charset="-127"/>
                  <a:ea typeface="나눔스퀘어_ac" panose="020B0600000101010101" pitchFamily="50" charset="-127"/>
                  <a:cs typeface="Arial" panose="020B0604020202020204" pitchFamily="34" charset="0"/>
                </a:rPr>
                <a:t>개 기업</a:t>
              </a:r>
              <a:r>
                <a:rPr lang="en-US" altLang="ko-KR" sz="1200" dirty="0" smtClean="0">
                  <a:solidFill>
                    <a:schemeClr val="tx1"/>
                  </a:solidFill>
                  <a:latin typeface="나눔스퀘어_ac" panose="020B0600000101010101" pitchFamily="50" charset="-127"/>
                  <a:ea typeface="나눔스퀘어_ac" panose="020B0600000101010101" pitchFamily="50" charset="-127"/>
                  <a:cs typeface="Arial" panose="020B0604020202020204" pitchFamily="34" charset="0"/>
                </a:rPr>
                <a:t>)</a:t>
              </a:r>
              <a:endParaRPr lang="ko-KR" altLang="en-US" sz="1200" dirty="0" smtClean="0">
                <a:solidFill>
                  <a:schemeClr val="tx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102" name="모서리가 둥근 직사각형 101"/>
            <p:cNvSpPr/>
            <p:nvPr/>
          </p:nvSpPr>
          <p:spPr>
            <a:xfrm>
              <a:off x="1286746" y="6920943"/>
              <a:ext cx="3408819" cy="281653"/>
            </a:xfrm>
            <a:prstGeom prst="round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200" dirty="0" smtClean="0">
                  <a:solidFill>
                    <a:schemeClr val="tx1"/>
                  </a:solidFill>
                  <a:latin typeface="나눔스퀘어_ac" panose="020B0600000101010101" pitchFamily="50" charset="-127"/>
                  <a:ea typeface="나눔스퀘어_ac" panose="020B0600000101010101" pitchFamily="50" charset="-127"/>
                  <a:cs typeface="Arial" panose="020B0604020202020204" pitchFamily="34" charset="0"/>
                </a:rPr>
                <a:t>2022. 07. 25(</a:t>
              </a:r>
              <a:r>
                <a:rPr lang="ko-KR" altLang="en-US" sz="1200" dirty="0" smtClean="0">
                  <a:solidFill>
                    <a:schemeClr val="tx1"/>
                  </a:solidFill>
                  <a:latin typeface="나눔스퀘어_ac" panose="020B0600000101010101" pitchFamily="50" charset="-127"/>
                  <a:ea typeface="나눔스퀘어_ac" panose="020B0600000101010101" pitchFamily="50" charset="-127"/>
                  <a:cs typeface="Arial" panose="020B0604020202020204" pitchFamily="34" charset="0"/>
                </a:rPr>
                <a:t>월</a:t>
              </a:r>
              <a:r>
                <a:rPr lang="en-US" altLang="ko-KR" sz="1200" dirty="0" smtClean="0">
                  <a:solidFill>
                    <a:schemeClr val="tx1"/>
                  </a:solidFill>
                  <a:latin typeface="나눔스퀘어_ac" panose="020B0600000101010101" pitchFamily="50" charset="-127"/>
                  <a:ea typeface="나눔스퀘어_ac" panose="020B0600000101010101" pitchFamily="50" charset="-127"/>
                  <a:cs typeface="Arial" panose="020B0604020202020204" pitchFamily="34" charset="0"/>
                </a:rPr>
                <a:t>) ~ 08. 26(</a:t>
              </a:r>
              <a:r>
                <a:rPr lang="ko-KR" altLang="en-US" sz="1200" dirty="0" smtClean="0">
                  <a:solidFill>
                    <a:schemeClr val="tx1"/>
                  </a:solidFill>
                  <a:latin typeface="나눔스퀘어_ac" panose="020B0600000101010101" pitchFamily="50" charset="-127"/>
                  <a:ea typeface="나눔스퀘어_ac" panose="020B0600000101010101" pitchFamily="50" charset="-127"/>
                  <a:cs typeface="Arial" panose="020B0604020202020204" pitchFamily="34" charset="0"/>
                </a:rPr>
                <a:t>금</a:t>
              </a:r>
              <a:r>
                <a:rPr lang="en-US" altLang="ko-KR" sz="1200" dirty="0" smtClean="0">
                  <a:solidFill>
                    <a:schemeClr val="tx1"/>
                  </a:solidFill>
                  <a:latin typeface="나눔스퀘어_ac" panose="020B0600000101010101" pitchFamily="50" charset="-127"/>
                  <a:ea typeface="나눔스퀘어_ac" panose="020B0600000101010101" pitchFamily="50" charset="-127"/>
                  <a:cs typeface="Arial" panose="020B0604020202020204" pitchFamily="34" charset="0"/>
                </a:rPr>
                <a:t>)</a:t>
              </a:r>
              <a:endParaRPr lang="ko-KR" altLang="en-US" sz="1200" dirty="0" smtClean="0">
                <a:solidFill>
                  <a:schemeClr val="tx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103" name="모서리가 둥근 직사각형 102"/>
            <p:cNvSpPr/>
            <p:nvPr/>
          </p:nvSpPr>
          <p:spPr>
            <a:xfrm>
              <a:off x="1297670" y="7279506"/>
              <a:ext cx="3408819" cy="281653"/>
            </a:xfrm>
            <a:prstGeom prst="round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200" dirty="0" smtClean="0">
                  <a:solidFill>
                    <a:schemeClr val="tx1"/>
                  </a:solidFill>
                  <a:latin typeface="나눔스퀘어_ac" panose="020B0600000101010101" pitchFamily="50" charset="-127"/>
                  <a:ea typeface="나눔스퀘어_ac" panose="020B0600000101010101" pitchFamily="50" charset="-127"/>
                  <a:cs typeface="Arial" panose="020B0604020202020204" pitchFamily="34" charset="0"/>
                </a:rPr>
                <a:t>신청서 다운로드 후 작성</a:t>
              </a:r>
              <a:r>
                <a:rPr lang="en-US" altLang="ko-KR" sz="1200" dirty="0" smtClean="0">
                  <a:solidFill>
                    <a:schemeClr val="tx1"/>
                  </a:solidFill>
                  <a:latin typeface="나눔스퀘어_ac" panose="020B0600000101010101" pitchFamily="50" charset="-127"/>
                  <a:ea typeface="나눔스퀘어_ac" panose="020B0600000101010101" pitchFamily="50" charset="-127"/>
                  <a:cs typeface="Arial" panose="020B0604020202020204" pitchFamily="34" charset="0"/>
                </a:rPr>
                <a:t>, </a:t>
              </a:r>
              <a:r>
                <a:rPr lang="ko-KR" altLang="en-US" sz="1200" dirty="0" smtClean="0">
                  <a:solidFill>
                    <a:schemeClr val="tx1"/>
                  </a:solidFill>
                  <a:latin typeface="나눔스퀘어_ac" panose="020B0600000101010101" pitchFamily="50" charset="-127"/>
                  <a:ea typeface="나눔스퀘어_ac" panose="020B0600000101010101" pitchFamily="50" charset="-127"/>
                  <a:cs typeface="Arial" panose="020B0604020202020204" pitchFamily="34" charset="0"/>
                </a:rPr>
                <a:t>이메일 접수 </a:t>
              </a:r>
            </a:p>
          </p:txBody>
        </p:sp>
      </p:grpSp>
      <p:pic>
        <p:nvPicPr>
          <p:cNvPr id="104" name="그림 10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94796" y="6102596"/>
            <a:ext cx="2155816" cy="873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51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rcRect l="59594" t="9646" r="1642" b="43060"/>
          <a:stretch/>
        </p:blipFill>
        <p:spPr>
          <a:xfrm>
            <a:off x="1218239" y="1016201"/>
            <a:ext cx="4399722" cy="3655799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4"/>
          <a:srcRect t="6547" b="10358"/>
          <a:stretch/>
        </p:blipFill>
        <p:spPr>
          <a:xfrm>
            <a:off x="-28426" y="161"/>
            <a:ext cx="6893052" cy="1013541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210" y="4718927"/>
            <a:ext cx="6331275" cy="34101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37988" y="8428383"/>
            <a:ext cx="41337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2022</a:t>
            </a:r>
            <a:r>
              <a:rPr lang="ko-KR" altLang="en-US" sz="2400" b="1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년 경영혁신 </a:t>
            </a:r>
            <a:r>
              <a:rPr lang="en-US" altLang="ko-KR" sz="2400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5</a:t>
            </a:r>
            <a:r>
              <a:rPr lang="en-US" altLang="ko-KR" sz="2400" b="1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Weeks </a:t>
            </a:r>
            <a:r>
              <a:rPr lang="ko-KR" altLang="en-US" sz="2400" b="1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참여기업으로 귀사를 초대합니다</a:t>
            </a:r>
            <a:r>
              <a:rPr lang="en-US" altLang="ko-KR" sz="2400" b="1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  <a:endParaRPr lang="ko-KR" altLang="en-US" sz="2400" b="1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8544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직사각형 46"/>
          <p:cNvSpPr/>
          <p:nvPr/>
        </p:nvSpPr>
        <p:spPr bwMode="auto">
          <a:xfrm>
            <a:off x="676257" y="1472293"/>
            <a:ext cx="1853183" cy="3256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ctr" latinLnBrk="0" hangingPunct="1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Tx/>
              <a:buNone/>
              <a:tabLst>
                <a:tab pos="187325" algn="l"/>
              </a:tabLst>
            </a:pPr>
            <a:r>
              <a:rPr kumimoji="1" lang="ko-KR" alt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Arial" panose="020B0604020202020204" pitchFamily="34" charset="0"/>
              </a:rPr>
              <a:t>기업소개</a:t>
            </a:r>
          </a:p>
        </p:txBody>
      </p:sp>
      <p:sp>
        <p:nvSpPr>
          <p:cNvPr id="62" name="직사각형 61"/>
          <p:cNvSpPr/>
          <p:nvPr/>
        </p:nvSpPr>
        <p:spPr bwMode="auto">
          <a:xfrm>
            <a:off x="293892" y="605331"/>
            <a:ext cx="6270216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4450" rIns="90000" bIns="4445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ctr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Tx/>
              <a:buNone/>
              <a:tabLst>
                <a:tab pos="187325" algn="l"/>
              </a:tabLst>
            </a:pPr>
            <a:endParaRPr kumimoji="1" lang="ko-KR" altLang="en-US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n-ea"/>
              <a:cs typeface="Arial" panose="020B0604020202020204" pitchFamily="34" charset="0"/>
            </a:endParaRPr>
          </a:p>
        </p:txBody>
      </p:sp>
      <p:cxnSp>
        <p:nvCxnSpPr>
          <p:cNvPr id="3072" name="직선 연결선 3071"/>
          <p:cNvCxnSpPr/>
          <p:nvPr/>
        </p:nvCxnSpPr>
        <p:spPr bwMode="auto">
          <a:xfrm>
            <a:off x="293891" y="9705442"/>
            <a:ext cx="6270217" cy="0"/>
          </a:xfrm>
          <a:prstGeom prst="line">
            <a:avLst/>
          </a:prstGeom>
          <a:noFill/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6D5A4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5" name="직사각형 54"/>
          <p:cNvSpPr/>
          <p:nvPr/>
        </p:nvSpPr>
        <p:spPr bwMode="auto">
          <a:xfrm>
            <a:off x="661018" y="1400568"/>
            <a:ext cx="1872000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4450" rIns="90000" bIns="4445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ctr" latinLnBrk="0" hangingPunct="1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Tx/>
              <a:buNone/>
              <a:tabLst>
                <a:tab pos="187325" algn="l"/>
              </a:tabLst>
            </a:pPr>
            <a:endParaRPr kumimoji="1" lang="ko-KR" altLang="en-US" sz="1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ea"/>
              <a:cs typeface="Arial" panose="020B0604020202020204" pitchFamily="34" charset="0"/>
            </a:endParaRPr>
          </a:p>
        </p:txBody>
      </p:sp>
      <p:sp>
        <p:nvSpPr>
          <p:cNvPr id="57" name="직사각형 56"/>
          <p:cNvSpPr/>
          <p:nvPr/>
        </p:nvSpPr>
        <p:spPr bwMode="auto">
          <a:xfrm>
            <a:off x="2561959" y="1400568"/>
            <a:ext cx="3456000" cy="45719"/>
          </a:xfrm>
          <a:prstGeom prst="rect">
            <a:avLst/>
          </a:prstGeom>
          <a:solidFill>
            <a:srgbClr val="DA291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4450" rIns="90000" bIns="44450" numCol="1" rtlCol="0" anchor="ctr" anchorCtr="0" compatLnSpc="1">
            <a:prstTxWarp prst="textNoShape">
              <a:avLst/>
            </a:prstTxWarp>
          </a:bodyPr>
          <a:lstStyle/>
          <a:p>
            <a:pPr marR="0" defTabSz="914400" rtl="0" eaLnBrk="1" fontAlgn="ctr" latinLnBrk="0" hangingPunct="1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Tx/>
              <a:buNone/>
              <a:tabLst>
                <a:tab pos="187325" algn="l"/>
              </a:tabLst>
            </a:pPr>
            <a:endParaRPr kumimoji="1" lang="ko-KR" altLang="en-US" sz="1200" b="1" i="0" u="none" strike="noStrike" cap="none" normalizeH="0" baseline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+mn-ea"/>
              <a:cs typeface="Arial" panose="020B0604020202020204" pitchFamily="34" charset="0"/>
            </a:endParaRPr>
          </a:p>
        </p:txBody>
      </p:sp>
      <p:cxnSp>
        <p:nvCxnSpPr>
          <p:cNvPr id="50" name="직선 연결선 49"/>
          <p:cNvCxnSpPr/>
          <p:nvPr/>
        </p:nvCxnSpPr>
        <p:spPr bwMode="auto">
          <a:xfrm>
            <a:off x="661017" y="5500680"/>
            <a:ext cx="5364000" cy="0"/>
          </a:xfrm>
          <a:prstGeom prst="line">
            <a:avLst/>
          </a:prstGeom>
          <a:noFill/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6D5A4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6" name="직사각형 65"/>
          <p:cNvSpPr/>
          <p:nvPr/>
        </p:nvSpPr>
        <p:spPr bwMode="auto">
          <a:xfrm>
            <a:off x="822926" y="1138607"/>
            <a:ext cx="153733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4450" rIns="90000" bIns="4445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ctr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Tx/>
              <a:buNone/>
              <a:tabLst>
                <a:tab pos="187325" algn="l"/>
              </a:tabLst>
            </a:pPr>
            <a:r>
              <a:rPr kumimoji="1" lang="ko-KR" altLang="en-US" sz="1100" b="1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cs typeface="Arial" panose="020B0604020202020204" pitchFamily="34" charset="0"/>
              </a:rPr>
              <a:t>구 분</a:t>
            </a:r>
          </a:p>
        </p:txBody>
      </p:sp>
      <p:sp>
        <p:nvSpPr>
          <p:cNvPr id="67" name="직사각형 66"/>
          <p:cNvSpPr/>
          <p:nvPr/>
        </p:nvSpPr>
        <p:spPr bwMode="auto">
          <a:xfrm>
            <a:off x="2968506" y="1138607"/>
            <a:ext cx="2897187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4450" rIns="90000" bIns="4445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ctr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Tx/>
              <a:buNone/>
              <a:tabLst>
                <a:tab pos="187325" algn="l"/>
              </a:tabLst>
            </a:pPr>
            <a:r>
              <a:rPr kumimoji="1" lang="ko-KR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 panose="020B0604020202020204" pitchFamily="34" charset="0"/>
              </a:rPr>
              <a:t>내 용</a:t>
            </a:r>
            <a:endParaRPr kumimoji="1" lang="ko-KR" altLang="en-US" sz="1100" b="1" i="0" u="none" strike="noStrike" cap="non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+mn-ea"/>
              <a:cs typeface="Arial" panose="020B0604020202020204" pitchFamily="34" charset="0"/>
            </a:endParaRPr>
          </a:p>
        </p:txBody>
      </p:sp>
      <p:sp>
        <p:nvSpPr>
          <p:cNvPr id="38" name="직사각형 37"/>
          <p:cNvSpPr/>
          <p:nvPr/>
        </p:nvSpPr>
        <p:spPr bwMode="auto">
          <a:xfrm>
            <a:off x="293892" y="605331"/>
            <a:ext cx="2158796" cy="45719"/>
          </a:xfrm>
          <a:prstGeom prst="rect">
            <a:avLst/>
          </a:prstGeom>
          <a:solidFill>
            <a:srgbClr val="DA291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4450" rIns="90000" bIns="4445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ctr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Tx/>
              <a:buNone/>
              <a:tabLst>
                <a:tab pos="187325" algn="l"/>
              </a:tabLst>
            </a:pPr>
            <a:endParaRPr kumimoji="1" lang="ko-KR" altLang="en-US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n-ea"/>
              <a:cs typeface="Arial" panose="020B0604020202020204" pitchFamily="34" charset="0"/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F907F5E2-4604-42EC-ACC8-AF723ECB080C}"/>
              </a:ext>
            </a:extLst>
          </p:cNvPr>
          <p:cNvGrpSpPr/>
          <p:nvPr/>
        </p:nvGrpSpPr>
        <p:grpSpPr>
          <a:xfrm>
            <a:off x="394822" y="785767"/>
            <a:ext cx="349796" cy="349796"/>
            <a:chOff x="583080" y="785767"/>
            <a:chExt cx="349796" cy="349796"/>
          </a:xfrm>
        </p:grpSpPr>
        <p:sp>
          <p:nvSpPr>
            <p:cNvPr id="110" name="타원 109">
              <a:extLst>
                <a:ext uri="{FF2B5EF4-FFF2-40B4-BE49-F238E27FC236}">
                  <a16:creationId xmlns:a16="http://schemas.microsoft.com/office/drawing/2014/main" id="{8E4D2A69-AD3D-4206-AFCD-5561C711E3DF}"/>
                </a:ext>
              </a:extLst>
            </p:cNvPr>
            <p:cNvSpPr/>
            <p:nvPr/>
          </p:nvSpPr>
          <p:spPr bwMode="auto">
            <a:xfrm>
              <a:off x="583080" y="785767"/>
              <a:ext cx="349796" cy="349796"/>
            </a:xfrm>
            <a:prstGeom prst="ellipse">
              <a:avLst/>
            </a:prstGeom>
            <a:solidFill>
              <a:srgbClr val="DA291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4450" rIns="90000" bIns="44450" numCol="1" rtlCol="0" anchor="ctr" anchorCtr="0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ctr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SzTx/>
                <a:buNone/>
                <a:tabLst>
                  <a:tab pos="187325" algn="l"/>
                </a:tabLst>
              </a:pPr>
              <a:endParaRPr kumimoji="1" lang="ko-KR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Arial" panose="020B0604020202020204" pitchFamily="34" charset="0"/>
              </a:endParaRPr>
            </a:p>
          </p:txBody>
        </p:sp>
        <p:pic>
          <p:nvPicPr>
            <p:cNvPr id="111" name="Picture 7" descr="C:\Users\lee\Downloads\profit-report.png">
              <a:extLst>
                <a:ext uri="{FF2B5EF4-FFF2-40B4-BE49-F238E27FC236}">
                  <a16:creationId xmlns:a16="http://schemas.microsoft.com/office/drawing/2014/main" id="{0FA57753-931A-4759-9559-44D54FE7AE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772" y="853459"/>
              <a:ext cx="214412" cy="214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2" name="직사각형 111">
            <a:extLst>
              <a:ext uri="{FF2B5EF4-FFF2-40B4-BE49-F238E27FC236}">
                <a16:creationId xmlns:a16="http://schemas.microsoft.com/office/drawing/2014/main" id="{72CEF3DB-CDE3-4459-B2DE-EF62B15EDC58}"/>
              </a:ext>
            </a:extLst>
          </p:cNvPr>
          <p:cNvSpPr/>
          <p:nvPr/>
        </p:nvSpPr>
        <p:spPr bwMode="auto">
          <a:xfrm>
            <a:off x="676257" y="1837923"/>
            <a:ext cx="1853183" cy="3256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ctr" latinLnBrk="0" hangingPunct="1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Tx/>
              <a:buNone/>
              <a:tabLst>
                <a:tab pos="187325" algn="l"/>
              </a:tabLst>
            </a:pPr>
            <a:r>
              <a:rPr kumimoji="1" lang="ko-KR" altLang="en-US" sz="1200" b="1" dirty="0">
                <a:solidFill>
                  <a:srgbClr val="000000"/>
                </a:solidFill>
                <a:latin typeface="+mn-ea"/>
                <a:cs typeface="Arial" panose="020B0604020202020204" pitchFamily="34" charset="0"/>
              </a:rPr>
              <a:t>기업한줄 소개</a:t>
            </a:r>
            <a:endParaRPr kumimoji="1" lang="ko-KR" altLang="en-US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n-ea"/>
              <a:cs typeface="Arial" panose="020B0604020202020204" pitchFamily="34" charset="0"/>
            </a:endParaRPr>
          </a:p>
        </p:txBody>
      </p:sp>
      <p:sp>
        <p:nvSpPr>
          <p:cNvPr id="114" name="직사각형 113">
            <a:extLst>
              <a:ext uri="{FF2B5EF4-FFF2-40B4-BE49-F238E27FC236}">
                <a16:creationId xmlns:a16="http://schemas.microsoft.com/office/drawing/2014/main" id="{215FA40F-E51D-4B81-9F86-69BA57CFD3CF}"/>
              </a:ext>
            </a:extLst>
          </p:cNvPr>
          <p:cNvSpPr/>
          <p:nvPr/>
        </p:nvSpPr>
        <p:spPr bwMode="auto">
          <a:xfrm>
            <a:off x="676257" y="2207699"/>
            <a:ext cx="1853183" cy="3256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ctr" latinLnBrk="0" hangingPunct="1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Tx/>
              <a:buNone/>
              <a:tabLst>
                <a:tab pos="187325" algn="l"/>
              </a:tabLst>
            </a:pPr>
            <a:r>
              <a:rPr kumimoji="1" lang="ko-KR" altLang="en-US" sz="1200" b="1" dirty="0">
                <a:solidFill>
                  <a:srgbClr val="000000"/>
                </a:solidFill>
                <a:latin typeface="+mn-ea"/>
                <a:cs typeface="Arial" panose="020B0604020202020204" pitchFamily="34" charset="0"/>
              </a:rPr>
              <a:t>기업 유형</a:t>
            </a:r>
            <a:endParaRPr kumimoji="1" lang="ko-KR" altLang="en-US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n-ea"/>
              <a:cs typeface="Arial" panose="020B0604020202020204" pitchFamily="34" charset="0"/>
            </a:endParaRPr>
          </a:p>
        </p:txBody>
      </p:sp>
      <p:sp>
        <p:nvSpPr>
          <p:cNvPr id="115" name="직사각형 114">
            <a:extLst>
              <a:ext uri="{FF2B5EF4-FFF2-40B4-BE49-F238E27FC236}">
                <a16:creationId xmlns:a16="http://schemas.microsoft.com/office/drawing/2014/main" id="{842F2F31-221A-4D8E-B5F6-EA5E881AA567}"/>
              </a:ext>
            </a:extLst>
          </p:cNvPr>
          <p:cNvSpPr/>
          <p:nvPr/>
        </p:nvSpPr>
        <p:spPr bwMode="auto">
          <a:xfrm>
            <a:off x="676257" y="2578878"/>
            <a:ext cx="1853183" cy="3256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ctr" latinLnBrk="0" hangingPunct="1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Tx/>
              <a:buNone/>
              <a:tabLst>
                <a:tab pos="187325" algn="l"/>
              </a:tabLst>
            </a:pPr>
            <a:r>
              <a:rPr kumimoji="1" lang="ko-KR" alt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Arial" panose="020B0604020202020204" pitchFamily="34" charset="0"/>
              </a:rPr>
              <a:t>설립일자</a:t>
            </a:r>
          </a:p>
        </p:txBody>
      </p:sp>
      <p:sp>
        <p:nvSpPr>
          <p:cNvPr id="116" name="직사각형 115">
            <a:extLst>
              <a:ext uri="{FF2B5EF4-FFF2-40B4-BE49-F238E27FC236}">
                <a16:creationId xmlns:a16="http://schemas.microsoft.com/office/drawing/2014/main" id="{DE318136-3072-4BF4-B5DF-F6D141850295}"/>
              </a:ext>
            </a:extLst>
          </p:cNvPr>
          <p:cNvSpPr/>
          <p:nvPr/>
        </p:nvSpPr>
        <p:spPr bwMode="auto">
          <a:xfrm>
            <a:off x="2561959" y="1472293"/>
            <a:ext cx="3445551" cy="325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R="0" defTabSz="914400" rtl="0" eaLnBrk="1" fontAlgn="ctr" latinLnBrk="0" hangingPunct="1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Tx/>
              <a:buNone/>
              <a:tabLst>
                <a:tab pos="187325" algn="l"/>
              </a:tabLst>
            </a:pPr>
            <a:r>
              <a:rPr kumimoji="1" lang="en-US" altLang="ko-KR" sz="1200" b="1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+mn-ea"/>
                <a:cs typeface="Arial" panose="020B0604020202020204" pitchFamily="34" charset="0"/>
              </a:rPr>
              <a:t>2015</a:t>
            </a:r>
            <a:r>
              <a:rPr kumimoji="1" lang="ko-KR" altLang="en-US" sz="1200" b="1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+mn-ea"/>
                <a:cs typeface="Arial" panose="020B0604020202020204" pitchFamily="34" charset="0"/>
              </a:rPr>
              <a:t>년 협동조합을 설립한 여행사로 사회적경제</a:t>
            </a:r>
            <a:r>
              <a:rPr kumimoji="1" lang="en-US" altLang="ko-KR" sz="1200" b="1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+mn-ea"/>
                <a:cs typeface="Arial" panose="020B0604020202020204" pitchFamily="34" charset="0"/>
              </a:rPr>
              <a:t>.</a:t>
            </a:r>
            <a:endParaRPr kumimoji="1" lang="ko-KR" altLang="en-US" sz="1200" b="1" i="0" u="none" strike="noStrike" cap="none" normalizeH="0" baseline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+mn-ea"/>
              <a:cs typeface="Arial" panose="020B0604020202020204" pitchFamily="34" charset="0"/>
            </a:endParaRPr>
          </a:p>
        </p:txBody>
      </p:sp>
      <p:sp>
        <p:nvSpPr>
          <p:cNvPr id="117" name="직사각형 116">
            <a:extLst>
              <a:ext uri="{FF2B5EF4-FFF2-40B4-BE49-F238E27FC236}">
                <a16:creationId xmlns:a16="http://schemas.microsoft.com/office/drawing/2014/main" id="{3942283C-5271-4082-AFBE-B0D8C38DD957}"/>
              </a:ext>
            </a:extLst>
          </p:cNvPr>
          <p:cNvSpPr/>
          <p:nvPr/>
        </p:nvSpPr>
        <p:spPr bwMode="auto">
          <a:xfrm>
            <a:off x="2561959" y="1837923"/>
            <a:ext cx="3445551" cy="325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R="0" defTabSz="914400" rtl="0" eaLnBrk="1" fontAlgn="ctr" latinLnBrk="0" hangingPunct="1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Tx/>
              <a:buNone/>
              <a:tabLst>
                <a:tab pos="187325" algn="l"/>
              </a:tabLst>
            </a:pPr>
            <a:r>
              <a:rPr kumimoji="1" lang="ko-KR" altLang="en-US" sz="1200" b="1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+mn-ea"/>
                <a:cs typeface="Arial" panose="020B0604020202020204" pitchFamily="34" charset="0"/>
              </a:rPr>
              <a:t>여행을 통한 소셜미션을 해결하는 여행 컨텐츠</a:t>
            </a:r>
            <a:r>
              <a:rPr kumimoji="1" lang="en-US" altLang="ko-KR" sz="1200" b="1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+mn-ea"/>
                <a:cs typeface="Arial" panose="020B0604020202020204" pitchFamily="34" charset="0"/>
              </a:rPr>
              <a:t>…</a:t>
            </a:r>
            <a:r>
              <a:rPr kumimoji="1" lang="ko-KR" altLang="en-US" sz="1200" b="1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8" name="직사각형 117">
            <a:extLst>
              <a:ext uri="{FF2B5EF4-FFF2-40B4-BE49-F238E27FC236}">
                <a16:creationId xmlns:a16="http://schemas.microsoft.com/office/drawing/2014/main" id="{CE327C3B-DC9C-469B-828B-C5EAFE2DB3E4}"/>
              </a:ext>
            </a:extLst>
          </p:cNvPr>
          <p:cNvSpPr/>
          <p:nvPr/>
        </p:nvSpPr>
        <p:spPr bwMode="auto">
          <a:xfrm>
            <a:off x="2561959" y="2207699"/>
            <a:ext cx="3445551" cy="325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R="0" defTabSz="914400" rtl="0" eaLnBrk="1" fontAlgn="ctr" latinLnBrk="0" hangingPunct="1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Tx/>
              <a:buNone/>
              <a:tabLst>
                <a:tab pos="187325" algn="l"/>
              </a:tabLst>
            </a:pPr>
            <a:r>
              <a:rPr kumimoji="1" lang="ko-KR" altLang="en-US" sz="1200" b="1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+mn-ea"/>
                <a:cs typeface="Arial" panose="020B0604020202020204" pitchFamily="34" charset="0"/>
              </a:rPr>
              <a:t>예비 사회적기업 </a:t>
            </a:r>
            <a:r>
              <a:rPr kumimoji="1" lang="en-US" altLang="ko-KR" sz="1200" b="1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+mn-ea"/>
                <a:cs typeface="Arial" panose="020B0604020202020204" pitchFamily="34" charset="0"/>
              </a:rPr>
              <a:t>/ </a:t>
            </a:r>
            <a:r>
              <a:rPr kumimoji="1" lang="ko-KR" altLang="en-US" sz="12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+mn-ea"/>
                <a:cs typeface="Arial" panose="020B0604020202020204" pitchFamily="34" charset="0"/>
              </a:rPr>
              <a:t>협동조합</a:t>
            </a:r>
            <a:r>
              <a:rPr kumimoji="1" lang="en-US" altLang="ko-KR" sz="12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+mn-ea"/>
                <a:cs typeface="Arial" panose="020B0604020202020204" pitchFamily="34" charset="0"/>
              </a:rPr>
              <a:t>/</a:t>
            </a:r>
            <a:r>
              <a:rPr kumimoji="1" lang="ko-KR" altLang="en-US" sz="12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+mn-ea"/>
                <a:cs typeface="Arial" panose="020B0604020202020204" pitchFamily="34" charset="0"/>
              </a:rPr>
              <a:t>스타트업</a:t>
            </a:r>
            <a:endParaRPr kumimoji="1" lang="ko-KR" altLang="en-US" sz="1200" b="1" i="0" u="none" strike="noStrike" cap="none" normalizeH="0" baseline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+mn-ea"/>
              <a:cs typeface="Arial" panose="020B0604020202020204" pitchFamily="34" charset="0"/>
            </a:endParaRPr>
          </a:p>
        </p:txBody>
      </p:sp>
      <p:sp>
        <p:nvSpPr>
          <p:cNvPr id="119" name="직사각형 118">
            <a:extLst>
              <a:ext uri="{FF2B5EF4-FFF2-40B4-BE49-F238E27FC236}">
                <a16:creationId xmlns:a16="http://schemas.microsoft.com/office/drawing/2014/main" id="{6AE4252B-B2AA-41B2-ADB8-67C97C2372FE}"/>
              </a:ext>
            </a:extLst>
          </p:cNvPr>
          <p:cNvSpPr/>
          <p:nvPr/>
        </p:nvSpPr>
        <p:spPr bwMode="auto">
          <a:xfrm>
            <a:off x="2561959" y="2578878"/>
            <a:ext cx="3445551" cy="325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R="0" defTabSz="914400" rtl="0" eaLnBrk="1" fontAlgn="ctr" latinLnBrk="0" hangingPunct="1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Tx/>
              <a:buNone/>
              <a:tabLst>
                <a:tab pos="187325" algn="l"/>
              </a:tabLst>
            </a:pPr>
            <a:r>
              <a:rPr kumimoji="1" lang="en-US" altLang="ko-KR" sz="1200" b="1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+mn-ea"/>
                <a:cs typeface="Arial" panose="020B0604020202020204" pitchFamily="34" charset="0"/>
              </a:rPr>
              <a:t>2015</a:t>
            </a:r>
            <a:r>
              <a:rPr kumimoji="1" lang="ko-KR" altLang="en-US" sz="1200" b="1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+mn-ea"/>
                <a:cs typeface="Arial" panose="020B0604020202020204" pitchFamily="34" charset="0"/>
              </a:rPr>
              <a:t>년</a:t>
            </a:r>
            <a:r>
              <a:rPr kumimoji="1" lang="en-US" altLang="ko-KR" sz="1200" b="1" dirty="0">
                <a:solidFill>
                  <a:schemeClr val="bg1">
                    <a:lumMod val="85000"/>
                  </a:schemeClr>
                </a:solidFill>
                <a:latin typeface="+mn-ea"/>
                <a:cs typeface="Arial" panose="020B0604020202020204" pitchFamily="34" charset="0"/>
              </a:rPr>
              <a:t>1</a:t>
            </a:r>
            <a:r>
              <a:rPr kumimoji="1" lang="ko-KR" altLang="en-US" sz="1200" b="1" dirty="0">
                <a:solidFill>
                  <a:schemeClr val="bg1">
                    <a:lumMod val="85000"/>
                  </a:schemeClr>
                </a:solidFill>
                <a:latin typeface="+mn-ea"/>
                <a:cs typeface="Arial" panose="020B0604020202020204" pitchFamily="34" charset="0"/>
              </a:rPr>
              <a:t>월</a:t>
            </a:r>
            <a:r>
              <a:rPr kumimoji="1" lang="en-US" altLang="ko-KR" sz="1200" b="1" dirty="0">
                <a:solidFill>
                  <a:schemeClr val="bg1">
                    <a:lumMod val="85000"/>
                  </a:schemeClr>
                </a:solidFill>
                <a:latin typeface="+mn-ea"/>
                <a:cs typeface="Arial" panose="020B0604020202020204" pitchFamily="34" charset="0"/>
              </a:rPr>
              <a:t>26</a:t>
            </a:r>
            <a:r>
              <a:rPr kumimoji="1" lang="ko-KR" altLang="en-US" sz="1200" b="1" dirty="0">
                <a:solidFill>
                  <a:schemeClr val="bg1">
                    <a:lumMod val="85000"/>
                  </a:schemeClr>
                </a:solidFill>
                <a:latin typeface="+mn-ea"/>
                <a:cs typeface="Arial" panose="020B0604020202020204" pitchFamily="34" charset="0"/>
              </a:rPr>
              <a:t>일</a:t>
            </a:r>
            <a:endParaRPr kumimoji="1" lang="ko-KR" altLang="en-US" sz="1200" b="1" i="0" u="none" strike="noStrike" cap="none" normalizeH="0" baseline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+mn-ea"/>
              <a:cs typeface="Arial" panose="020B0604020202020204" pitchFamily="34" charset="0"/>
            </a:endParaRPr>
          </a:p>
        </p:txBody>
      </p:sp>
      <p:sp>
        <p:nvSpPr>
          <p:cNvPr id="132" name="타원 131">
            <a:extLst>
              <a:ext uri="{FF2B5EF4-FFF2-40B4-BE49-F238E27FC236}">
                <a16:creationId xmlns:a16="http://schemas.microsoft.com/office/drawing/2014/main" id="{18862A82-3016-43B5-95F8-0BE9F0082DE5}"/>
              </a:ext>
            </a:extLst>
          </p:cNvPr>
          <p:cNvSpPr/>
          <p:nvPr/>
        </p:nvSpPr>
        <p:spPr bwMode="auto">
          <a:xfrm>
            <a:off x="394822" y="5782286"/>
            <a:ext cx="349796" cy="349796"/>
          </a:xfrm>
          <a:prstGeom prst="ellipse">
            <a:avLst/>
          </a:prstGeom>
          <a:solidFill>
            <a:srgbClr val="DA291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4450" rIns="90000" bIns="4445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ctr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Tx/>
              <a:buNone/>
              <a:tabLst>
                <a:tab pos="187325" algn="l"/>
              </a:tabLst>
            </a:pPr>
            <a:endParaRPr kumimoji="1" lang="ko-KR" altLang="en-US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n-ea"/>
              <a:cs typeface="Arial" panose="020B0604020202020204" pitchFamily="34" charset="0"/>
            </a:endParaRPr>
          </a:p>
        </p:txBody>
      </p:sp>
      <p:pic>
        <p:nvPicPr>
          <p:cNvPr id="133" name="Picture 7" descr="C:\Users\lee\Downloads\profit-report.png">
            <a:extLst>
              <a:ext uri="{FF2B5EF4-FFF2-40B4-BE49-F238E27FC236}">
                <a16:creationId xmlns:a16="http://schemas.microsoft.com/office/drawing/2014/main" id="{A6354A6C-6427-4FD1-AD74-D03E984B1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14" y="5849978"/>
            <a:ext cx="214412" cy="21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0" name="직사각형 159">
            <a:extLst>
              <a:ext uri="{FF2B5EF4-FFF2-40B4-BE49-F238E27FC236}">
                <a16:creationId xmlns:a16="http://schemas.microsoft.com/office/drawing/2014/main" id="{3334511B-8852-421F-8200-08F451A8CE00}"/>
              </a:ext>
            </a:extLst>
          </p:cNvPr>
          <p:cNvSpPr/>
          <p:nvPr/>
        </p:nvSpPr>
        <p:spPr bwMode="auto">
          <a:xfrm>
            <a:off x="676257" y="6678650"/>
            <a:ext cx="1853183" cy="3256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4450" rIns="90000" bIns="4445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ctr" latinLnBrk="0" hangingPunct="1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Tx/>
              <a:buNone/>
              <a:tabLst>
                <a:tab pos="187325" algn="l"/>
              </a:tabLst>
            </a:pPr>
            <a:r>
              <a:rPr kumimoji="1" lang="ko-KR" altLang="en-US" sz="1200" b="1" dirty="0">
                <a:solidFill>
                  <a:srgbClr val="000000"/>
                </a:solidFill>
                <a:latin typeface="+mn-ea"/>
                <a:cs typeface="Arial" panose="020B0604020202020204" pitchFamily="34" charset="0"/>
              </a:rPr>
              <a:t>모집 직무</a:t>
            </a:r>
            <a:endParaRPr kumimoji="1" lang="ko-KR" altLang="en-US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n-ea"/>
              <a:cs typeface="Arial" panose="020B0604020202020204" pitchFamily="34" charset="0"/>
            </a:endParaRPr>
          </a:p>
        </p:txBody>
      </p:sp>
      <p:sp>
        <p:nvSpPr>
          <p:cNvPr id="161" name="직사각형 160">
            <a:extLst>
              <a:ext uri="{FF2B5EF4-FFF2-40B4-BE49-F238E27FC236}">
                <a16:creationId xmlns:a16="http://schemas.microsoft.com/office/drawing/2014/main" id="{81AC037A-6897-4207-9F20-2C28EE5506ED}"/>
              </a:ext>
            </a:extLst>
          </p:cNvPr>
          <p:cNvSpPr/>
          <p:nvPr/>
        </p:nvSpPr>
        <p:spPr bwMode="auto">
          <a:xfrm>
            <a:off x="661018" y="6606925"/>
            <a:ext cx="1872000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4450" rIns="90000" bIns="4445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ctr" latinLnBrk="0" hangingPunct="1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Tx/>
              <a:buNone/>
              <a:tabLst>
                <a:tab pos="187325" algn="l"/>
              </a:tabLst>
            </a:pPr>
            <a:endParaRPr kumimoji="1" lang="ko-KR" altLang="en-US" sz="1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ea"/>
              <a:cs typeface="Arial" panose="020B0604020202020204" pitchFamily="34" charset="0"/>
            </a:endParaRPr>
          </a:p>
        </p:txBody>
      </p:sp>
      <p:sp>
        <p:nvSpPr>
          <p:cNvPr id="162" name="직사각형 161">
            <a:extLst>
              <a:ext uri="{FF2B5EF4-FFF2-40B4-BE49-F238E27FC236}">
                <a16:creationId xmlns:a16="http://schemas.microsoft.com/office/drawing/2014/main" id="{32801326-D61F-488B-B3F9-86B11CF3389A}"/>
              </a:ext>
            </a:extLst>
          </p:cNvPr>
          <p:cNvSpPr/>
          <p:nvPr/>
        </p:nvSpPr>
        <p:spPr bwMode="auto">
          <a:xfrm>
            <a:off x="2561959" y="6606925"/>
            <a:ext cx="3456000" cy="45719"/>
          </a:xfrm>
          <a:prstGeom prst="rect">
            <a:avLst/>
          </a:prstGeom>
          <a:solidFill>
            <a:srgbClr val="DA291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4450" rIns="90000" bIns="4445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ctr" latinLnBrk="0" hangingPunct="1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Tx/>
              <a:buNone/>
              <a:tabLst>
                <a:tab pos="187325" algn="l"/>
              </a:tabLst>
            </a:pPr>
            <a:endParaRPr kumimoji="1" lang="ko-KR" altLang="en-US" sz="1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ea"/>
              <a:cs typeface="Arial" panose="020B0604020202020204" pitchFamily="34" charset="0"/>
            </a:endParaRPr>
          </a:p>
        </p:txBody>
      </p:sp>
      <p:cxnSp>
        <p:nvCxnSpPr>
          <p:cNvPr id="163" name="직선 연결선 162">
            <a:extLst>
              <a:ext uri="{FF2B5EF4-FFF2-40B4-BE49-F238E27FC236}">
                <a16:creationId xmlns:a16="http://schemas.microsoft.com/office/drawing/2014/main" id="{049D10EF-D1A5-418D-8260-25B20DAA9154}"/>
              </a:ext>
            </a:extLst>
          </p:cNvPr>
          <p:cNvCxnSpPr/>
          <p:nvPr/>
        </p:nvCxnSpPr>
        <p:spPr bwMode="auto">
          <a:xfrm>
            <a:off x="661017" y="8976085"/>
            <a:ext cx="5364000" cy="0"/>
          </a:xfrm>
          <a:prstGeom prst="line">
            <a:avLst/>
          </a:prstGeom>
          <a:noFill/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6D5A4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4" name="직사각형 163">
            <a:extLst>
              <a:ext uri="{FF2B5EF4-FFF2-40B4-BE49-F238E27FC236}">
                <a16:creationId xmlns:a16="http://schemas.microsoft.com/office/drawing/2014/main" id="{E078EE39-FD1D-4261-B47C-70F021B41593}"/>
              </a:ext>
            </a:extLst>
          </p:cNvPr>
          <p:cNvSpPr/>
          <p:nvPr/>
        </p:nvSpPr>
        <p:spPr bwMode="auto">
          <a:xfrm>
            <a:off x="822926" y="6344964"/>
            <a:ext cx="153733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4450" rIns="90000" bIns="4445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ctr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Tx/>
              <a:buNone/>
              <a:tabLst>
                <a:tab pos="187325" algn="l"/>
              </a:tabLst>
            </a:pPr>
            <a:r>
              <a:rPr kumimoji="1" lang="ko-KR" altLang="en-US" sz="1100" b="1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cs typeface="Arial" panose="020B0604020202020204" pitchFamily="34" charset="0"/>
              </a:rPr>
              <a:t>구 분</a:t>
            </a:r>
          </a:p>
        </p:txBody>
      </p:sp>
      <p:sp>
        <p:nvSpPr>
          <p:cNvPr id="165" name="직사각형 164">
            <a:extLst>
              <a:ext uri="{FF2B5EF4-FFF2-40B4-BE49-F238E27FC236}">
                <a16:creationId xmlns:a16="http://schemas.microsoft.com/office/drawing/2014/main" id="{4C6AEFA4-6618-4CC1-B26D-AB3483A56401}"/>
              </a:ext>
            </a:extLst>
          </p:cNvPr>
          <p:cNvSpPr/>
          <p:nvPr/>
        </p:nvSpPr>
        <p:spPr bwMode="auto">
          <a:xfrm>
            <a:off x="2968506" y="6344964"/>
            <a:ext cx="2897187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4450" rIns="90000" bIns="4445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ctr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Tx/>
              <a:buNone/>
              <a:tabLst>
                <a:tab pos="187325" algn="l"/>
              </a:tabLst>
            </a:pPr>
            <a:r>
              <a:rPr kumimoji="1" lang="ko-KR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 panose="020B0604020202020204" pitchFamily="34" charset="0"/>
              </a:rPr>
              <a:t>내 용</a:t>
            </a:r>
            <a:endParaRPr kumimoji="1" lang="ko-KR" altLang="en-US" sz="1100" b="1" i="0" u="none" strike="noStrike" cap="non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+mn-ea"/>
              <a:cs typeface="Arial" panose="020B0604020202020204" pitchFamily="34" charset="0"/>
            </a:endParaRPr>
          </a:p>
        </p:txBody>
      </p:sp>
      <p:sp>
        <p:nvSpPr>
          <p:cNvPr id="168" name="직사각형 167">
            <a:extLst>
              <a:ext uri="{FF2B5EF4-FFF2-40B4-BE49-F238E27FC236}">
                <a16:creationId xmlns:a16="http://schemas.microsoft.com/office/drawing/2014/main" id="{E8BCE4D1-78C7-4556-AA88-7E7BC5EA021F}"/>
              </a:ext>
            </a:extLst>
          </p:cNvPr>
          <p:cNvSpPr/>
          <p:nvPr/>
        </p:nvSpPr>
        <p:spPr bwMode="auto">
          <a:xfrm>
            <a:off x="676257" y="7044280"/>
            <a:ext cx="1853183" cy="68178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4450" rIns="90000" bIns="4445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ctr" latinLnBrk="0" hangingPunct="1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Tx/>
              <a:buNone/>
              <a:tabLst>
                <a:tab pos="187325" algn="l"/>
              </a:tabLst>
            </a:pPr>
            <a:r>
              <a:rPr kumimoji="1" lang="ko-KR" altLang="en-US" sz="1200" b="1" dirty="0">
                <a:solidFill>
                  <a:srgbClr val="000000"/>
                </a:solidFill>
                <a:latin typeface="+mn-ea"/>
                <a:cs typeface="Arial" panose="020B0604020202020204" pitchFamily="34" charset="0"/>
              </a:rPr>
              <a:t>세부 업무 내용</a:t>
            </a:r>
            <a:endParaRPr kumimoji="1" lang="ko-KR" altLang="en-US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n-ea"/>
              <a:cs typeface="Arial" panose="020B0604020202020204" pitchFamily="34" charset="0"/>
            </a:endParaRPr>
          </a:p>
        </p:txBody>
      </p:sp>
      <p:sp>
        <p:nvSpPr>
          <p:cNvPr id="170" name="직사각형 169">
            <a:extLst>
              <a:ext uri="{FF2B5EF4-FFF2-40B4-BE49-F238E27FC236}">
                <a16:creationId xmlns:a16="http://schemas.microsoft.com/office/drawing/2014/main" id="{ADCEF141-FCE3-42FE-8A55-C149247B5AEE}"/>
              </a:ext>
            </a:extLst>
          </p:cNvPr>
          <p:cNvSpPr/>
          <p:nvPr/>
        </p:nvSpPr>
        <p:spPr bwMode="auto">
          <a:xfrm>
            <a:off x="676257" y="7785235"/>
            <a:ext cx="1853183" cy="110292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4450" rIns="90000" bIns="4445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ctr" latinLnBrk="0" hangingPunct="1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Tx/>
              <a:buNone/>
              <a:tabLst>
                <a:tab pos="187325" algn="l"/>
              </a:tabLst>
            </a:pPr>
            <a:r>
              <a:rPr kumimoji="1" lang="ko-KR" alt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Arial" panose="020B0604020202020204" pitchFamily="34" charset="0"/>
              </a:rPr>
              <a:t>요구역량 및 경험</a:t>
            </a:r>
          </a:p>
        </p:txBody>
      </p:sp>
      <p:sp>
        <p:nvSpPr>
          <p:cNvPr id="171" name="직사각형 170">
            <a:extLst>
              <a:ext uri="{FF2B5EF4-FFF2-40B4-BE49-F238E27FC236}">
                <a16:creationId xmlns:a16="http://schemas.microsoft.com/office/drawing/2014/main" id="{7C2CD1E0-2435-44F1-871D-1ADFF6081155}"/>
              </a:ext>
            </a:extLst>
          </p:cNvPr>
          <p:cNvSpPr/>
          <p:nvPr/>
        </p:nvSpPr>
        <p:spPr bwMode="auto">
          <a:xfrm>
            <a:off x="2561959" y="6678650"/>
            <a:ext cx="3445551" cy="325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4450" rIns="90000" bIns="44450" numCol="1" rtlCol="0" anchor="ctr" anchorCtr="0" compatLnSpc="1">
            <a:prstTxWarp prst="textNoShape">
              <a:avLst/>
            </a:prstTxWarp>
          </a:bodyPr>
          <a:lstStyle/>
          <a:p>
            <a:pPr marL="171450" marR="0" indent="-171450" defTabSz="914400" rtl="0" eaLnBrk="1" fontAlgn="ctr" latinLnBrk="0" hangingPunct="1">
              <a:spcBef>
                <a:spcPct val="50000"/>
              </a:spcBef>
              <a:spcAft>
                <a:spcPct val="0"/>
              </a:spcAft>
              <a:buClr>
                <a:schemeClr val="bg1">
                  <a:lumMod val="85000"/>
                </a:schemeClr>
              </a:buClr>
              <a:buSzTx/>
              <a:buFont typeface="Arial" panose="020B0604020202020204" pitchFamily="34" charset="0"/>
              <a:buChar char="•"/>
              <a:tabLst>
                <a:tab pos="187325" algn="l"/>
              </a:tabLst>
            </a:pPr>
            <a:r>
              <a:rPr kumimoji="1" lang="ko-KR" altLang="en-US" sz="1200" b="1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+mn-ea"/>
                <a:cs typeface="Arial" panose="020B0604020202020204" pitchFamily="34" charset="0"/>
              </a:rPr>
              <a:t>영업마케팅분야 </a:t>
            </a:r>
            <a:r>
              <a:rPr kumimoji="1" lang="en-US" altLang="ko-KR" sz="1200" b="1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+mn-ea"/>
                <a:cs typeface="Arial" panose="020B0604020202020204" pitchFamily="34" charset="0"/>
              </a:rPr>
              <a:t>/ </a:t>
            </a:r>
            <a:r>
              <a:rPr kumimoji="1" lang="ko-KR" altLang="en-US" sz="1200" b="1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+mn-ea"/>
                <a:cs typeface="Arial" panose="020B0604020202020204" pitchFamily="34" charset="0"/>
              </a:rPr>
              <a:t>홍보 </a:t>
            </a:r>
            <a:r>
              <a:rPr kumimoji="1" lang="en-US" altLang="ko-KR" sz="1200" b="1" dirty="0">
                <a:solidFill>
                  <a:schemeClr val="bg1">
                    <a:lumMod val="85000"/>
                  </a:schemeClr>
                </a:solidFill>
                <a:latin typeface="+mn-ea"/>
                <a:cs typeface="Arial" panose="020B0604020202020204" pitchFamily="34" charset="0"/>
              </a:rPr>
              <a:t>ATL&amp;BTL </a:t>
            </a:r>
            <a:r>
              <a:rPr kumimoji="1" lang="ko-KR" altLang="en-US" sz="1200" b="1" dirty="0">
                <a:solidFill>
                  <a:schemeClr val="bg1">
                    <a:lumMod val="85000"/>
                  </a:schemeClr>
                </a:solidFill>
                <a:latin typeface="+mn-ea"/>
                <a:cs typeface="Arial" panose="020B0604020202020204" pitchFamily="34" charset="0"/>
              </a:rPr>
              <a:t>전문경력</a:t>
            </a:r>
            <a:r>
              <a:rPr kumimoji="1" lang="ko-KR" altLang="en-US" sz="1200" b="1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72" name="직사각형 171">
            <a:extLst>
              <a:ext uri="{FF2B5EF4-FFF2-40B4-BE49-F238E27FC236}">
                <a16:creationId xmlns:a16="http://schemas.microsoft.com/office/drawing/2014/main" id="{15F08E44-62CB-4F04-BDF2-E010154F944A}"/>
              </a:ext>
            </a:extLst>
          </p:cNvPr>
          <p:cNvSpPr/>
          <p:nvPr/>
        </p:nvSpPr>
        <p:spPr bwMode="auto">
          <a:xfrm>
            <a:off x="2561959" y="7044280"/>
            <a:ext cx="3445551" cy="68178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4450" rIns="90000" bIns="44450" numCol="1" rtlCol="0" anchor="ctr" anchorCtr="0" compatLnSpc="1">
            <a:prstTxWarp prst="textNoShape">
              <a:avLst/>
            </a:prstTxWarp>
          </a:bodyPr>
          <a:lstStyle/>
          <a:p>
            <a:pPr marL="171450" marR="0" indent="-171450" defTabSz="914400" rtl="0" eaLnBrk="1" fontAlgn="ctr" latinLnBrk="0" hangingPunct="1">
              <a:spcBef>
                <a:spcPct val="50000"/>
              </a:spcBef>
              <a:spcAft>
                <a:spcPct val="0"/>
              </a:spcAft>
              <a:buClr>
                <a:schemeClr val="bg1">
                  <a:lumMod val="85000"/>
                </a:schemeClr>
              </a:buClr>
              <a:buSzTx/>
              <a:buFont typeface="Arial" panose="020B0604020202020204" pitchFamily="34" charset="0"/>
              <a:buChar char="•"/>
              <a:tabLst>
                <a:tab pos="187325" algn="l"/>
              </a:tabLst>
            </a:pPr>
            <a:r>
              <a:rPr kumimoji="1" lang="ko-KR" altLang="en-US" sz="1200" b="1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+mn-ea"/>
                <a:cs typeface="Arial" panose="020B0604020202020204" pitchFamily="34" charset="0"/>
              </a:rPr>
              <a:t>직접광고영역</a:t>
            </a:r>
            <a:r>
              <a:rPr kumimoji="1" lang="en-US" altLang="ko-KR" sz="1200" b="1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+mn-ea"/>
                <a:cs typeface="Arial" panose="020B0604020202020204" pitchFamily="34" charset="0"/>
              </a:rPr>
              <a:t> </a:t>
            </a:r>
          </a:p>
          <a:p>
            <a:pPr marL="171450" marR="0" indent="-171450" defTabSz="914400" rtl="0" eaLnBrk="1" fontAlgn="ctr" latinLnBrk="0" hangingPunct="1">
              <a:spcBef>
                <a:spcPct val="50000"/>
              </a:spcBef>
              <a:spcAft>
                <a:spcPct val="0"/>
              </a:spcAft>
              <a:buClr>
                <a:schemeClr val="bg1">
                  <a:lumMod val="85000"/>
                </a:schemeClr>
              </a:buClr>
              <a:buSzTx/>
              <a:buFont typeface="Arial" panose="020B0604020202020204" pitchFamily="34" charset="0"/>
              <a:buChar char="•"/>
              <a:tabLst>
                <a:tab pos="187325" algn="l"/>
              </a:tabLst>
            </a:pPr>
            <a:r>
              <a:rPr kumimoji="1" lang="ko-KR" altLang="en-US" sz="1200" b="1" dirty="0">
                <a:solidFill>
                  <a:schemeClr val="bg1">
                    <a:lumMod val="85000"/>
                  </a:schemeClr>
                </a:solidFill>
                <a:latin typeface="+mn-ea"/>
                <a:cs typeface="Arial" panose="020B0604020202020204" pitchFamily="34" charset="0"/>
              </a:rPr>
              <a:t>간접광고영역</a:t>
            </a:r>
            <a:r>
              <a:rPr kumimoji="1" lang="en-US" altLang="ko-KR" sz="1200" b="1" dirty="0">
                <a:solidFill>
                  <a:schemeClr val="bg1">
                    <a:lumMod val="85000"/>
                  </a:schemeClr>
                </a:solidFill>
                <a:latin typeface="+mn-ea"/>
                <a:cs typeface="Arial" panose="020B0604020202020204" pitchFamily="34" charset="0"/>
              </a:rPr>
              <a:t> </a:t>
            </a:r>
          </a:p>
          <a:p>
            <a:pPr marL="171450" marR="0" indent="-171450" defTabSz="914400" rtl="0" eaLnBrk="1" fontAlgn="ctr" latinLnBrk="0" hangingPunct="1">
              <a:spcBef>
                <a:spcPct val="50000"/>
              </a:spcBef>
              <a:spcAft>
                <a:spcPct val="0"/>
              </a:spcAft>
              <a:buClr>
                <a:schemeClr val="bg1">
                  <a:lumMod val="85000"/>
                </a:schemeClr>
              </a:buClr>
              <a:buSzTx/>
              <a:buFont typeface="Arial" panose="020B0604020202020204" pitchFamily="34" charset="0"/>
              <a:buChar char="•"/>
              <a:tabLst>
                <a:tab pos="187325" algn="l"/>
              </a:tabLst>
            </a:pPr>
            <a:r>
              <a:rPr kumimoji="1" lang="ko-KR" altLang="en-US" sz="1200" b="1" dirty="0">
                <a:solidFill>
                  <a:schemeClr val="bg1">
                    <a:lumMod val="85000"/>
                  </a:schemeClr>
                </a:solidFill>
                <a:latin typeface="+mn-ea"/>
                <a:cs typeface="Arial" panose="020B0604020202020204" pitchFamily="34" charset="0"/>
              </a:rPr>
              <a:t>역사</a:t>
            </a:r>
            <a:r>
              <a:rPr kumimoji="1" lang="en-US" altLang="ko-KR" sz="1200" b="1" dirty="0">
                <a:solidFill>
                  <a:schemeClr val="bg1">
                    <a:lumMod val="85000"/>
                  </a:schemeClr>
                </a:solidFill>
                <a:latin typeface="+mn-ea"/>
                <a:cs typeface="Arial" panose="020B0604020202020204" pitchFamily="34" charset="0"/>
              </a:rPr>
              <a:t>/</a:t>
            </a:r>
            <a:r>
              <a:rPr kumimoji="1" lang="ko-KR" altLang="en-US" sz="1200" b="1" dirty="0">
                <a:solidFill>
                  <a:schemeClr val="bg1">
                    <a:lumMod val="85000"/>
                  </a:schemeClr>
                </a:solidFill>
                <a:latin typeface="+mn-ea"/>
                <a:cs typeface="Arial" panose="020B0604020202020204" pitchFamily="34" charset="0"/>
              </a:rPr>
              <a:t>지리 전문영역의 투어 패키징</a:t>
            </a:r>
            <a:r>
              <a:rPr kumimoji="1" lang="en-US" altLang="ko-KR" sz="1200" b="1" dirty="0">
                <a:solidFill>
                  <a:schemeClr val="bg1">
                    <a:lumMod val="85000"/>
                  </a:schemeClr>
                </a:solidFill>
                <a:latin typeface="+mn-ea"/>
                <a:cs typeface="Arial" panose="020B0604020202020204" pitchFamily="34" charset="0"/>
              </a:rPr>
              <a:t> </a:t>
            </a:r>
            <a:endParaRPr kumimoji="1" lang="ko-KR" altLang="en-US" sz="1200" b="1" i="0" u="none" strike="noStrike" cap="none" normalizeH="0" baseline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+mn-ea"/>
              <a:cs typeface="Arial" panose="020B0604020202020204" pitchFamily="34" charset="0"/>
            </a:endParaRPr>
          </a:p>
        </p:txBody>
      </p:sp>
      <p:sp>
        <p:nvSpPr>
          <p:cNvPr id="174" name="직사각형 173">
            <a:extLst>
              <a:ext uri="{FF2B5EF4-FFF2-40B4-BE49-F238E27FC236}">
                <a16:creationId xmlns:a16="http://schemas.microsoft.com/office/drawing/2014/main" id="{3B0CCF48-90ED-440B-9BB0-13A6515D2BCE}"/>
              </a:ext>
            </a:extLst>
          </p:cNvPr>
          <p:cNvSpPr/>
          <p:nvPr/>
        </p:nvSpPr>
        <p:spPr bwMode="auto">
          <a:xfrm>
            <a:off x="2561959" y="7785235"/>
            <a:ext cx="3445551" cy="110292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4450" rIns="90000" bIns="44450" numCol="1" rtlCol="0" anchor="ctr" anchorCtr="0" compatLnSpc="1">
            <a:prstTxWarp prst="textNoShape">
              <a:avLst/>
            </a:prstTxWarp>
          </a:bodyPr>
          <a:lstStyle/>
          <a:p>
            <a:pPr marL="171450" marR="0" indent="-171450" defTabSz="914400" rtl="0" eaLnBrk="1" fontAlgn="ctr" latinLnBrk="0" hangingPunct="1">
              <a:spcBef>
                <a:spcPct val="50000"/>
              </a:spcBef>
              <a:spcAft>
                <a:spcPct val="0"/>
              </a:spcAft>
              <a:buClr>
                <a:schemeClr val="bg1">
                  <a:lumMod val="85000"/>
                </a:schemeClr>
              </a:buClr>
              <a:buSzTx/>
              <a:buFont typeface="Arial" panose="020B0604020202020204" pitchFamily="34" charset="0"/>
              <a:buChar char="•"/>
              <a:tabLst>
                <a:tab pos="187325" algn="l"/>
              </a:tabLst>
            </a:pPr>
            <a:r>
              <a:rPr kumimoji="1" lang="ko-KR" altLang="en-US" sz="1200" b="1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+mn-ea"/>
                <a:cs typeface="Arial" panose="020B0604020202020204" pitchFamily="34" charset="0"/>
              </a:rPr>
              <a:t>역량</a:t>
            </a:r>
            <a:r>
              <a:rPr kumimoji="1" lang="en-US" altLang="ko-KR" sz="1200" b="1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+mn-ea"/>
                <a:cs typeface="Arial" panose="020B0604020202020204" pitchFamily="34" charset="0"/>
              </a:rPr>
              <a:t>:</a:t>
            </a:r>
            <a:r>
              <a:rPr kumimoji="1" lang="ko-KR" altLang="en-US" sz="1200" b="1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+mn-ea"/>
                <a:cs typeface="Arial" panose="020B0604020202020204" pitchFamily="34" charset="0"/>
              </a:rPr>
              <a:t>합의준수</a:t>
            </a:r>
            <a:r>
              <a:rPr kumimoji="1" lang="en-US" altLang="ko-KR" sz="1200" b="1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+mn-ea"/>
                <a:cs typeface="Arial" panose="020B0604020202020204" pitchFamily="34" charset="0"/>
              </a:rPr>
              <a:t>, </a:t>
            </a:r>
            <a:r>
              <a:rPr kumimoji="1" lang="ko-KR" altLang="en-US" sz="1200" b="1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+mn-ea"/>
                <a:cs typeface="Arial" panose="020B0604020202020204" pitchFamily="34" charset="0"/>
              </a:rPr>
              <a:t>의사소통력</a:t>
            </a:r>
            <a:r>
              <a:rPr kumimoji="1" lang="en-US" altLang="ko-KR" sz="1200" b="1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+mn-ea"/>
                <a:cs typeface="Arial" panose="020B0604020202020204" pitchFamily="34" charset="0"/>
              </a:rPr>
              <a:t>, </a:t>
            </a:r>
            <a:r>
              <a:rPr kumimoji="1" lang="ko-KR" altLang="en-US" sz="1200" b="1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+mn-ea"/>
                <a:cs typeface="Arial" panose="020B0604020202020204" pitchFamily="34" charset="0"/>
              </a:rPr>
              <a:t>네트워킹력</a:t>
            </a:r>
            <a:endParaRPr kumimoji="1" lang="en-US" altLang="ko-KR" sz="1200" b="1" dirty="0">
              <a:solidFill>
                <a:schemeClr val="bg1">
                  <a:lumMod val="85000"/>
                </a:schemeClr>
              </a:solidFill>
              <a:latin typeface="+mn-ea"/>
              <a:cs typeface="Arial" panose="020B0604020202020204" pitchFamily="34" charset="0"/>
            </a:endParaRPr>
          </a:p>
          <a:p>
            <a:pPr marL="171450" marR="0" indent="-171450" defTabSz="914400" rtl="0" eaLnBrk="1" fontAlgn="ctr" latinLnBrk="0" hangingPunct="1">
              <a:spcBef>
                <a:spcPct val="50000"/>
              </a:spcBef>
              <a:spcAft>
                <a:spcPct val="0"/>
              </a:spcAft>
              <a:buClr>
                <a:schemeClr val="bg1">
                  <a:lumMod val="85000"/>
                </a:schemeClr>
              </a:buClr>
              <a:buSzTx/>
              <a:buFont typeface="Arial" panose="020B0604020202020204" pitchFamily="34" charset="0"/>
              <a:buChar char="•"/>
              <a:tabLst>
                <a:tab pos="187325" algn="l"/>
              </a:tabLst>
            </a:pPr>
            <a:r>
              <a:rPr kumimoji="1" lang="ko-KR" altLang="en-US" sz="1200" b="1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+mn-ea"/>
                <a:cs typeface="Arial" panose="020B0604020202020204" pitchFamily="34" charset="0"/>
              </a:rPr>
              <a:t>경력요약</a:t>
            </a:r>
            <a:r>
              <a:rPr kumimoji="1" lang="en-US" altLang="ko-KR" sz="1200" b="1" dirty="0">
                <a:solidFill>
                  <a:schemeClr val="bg1">
                    <a:lumMod val="85000"/>
                  </a:schemeClr>
                </a:solidFill>
                <a:latin typeface="+mn-ea"/>
                <a:cs typeface="Arial" panose="020B0604020202020204" pitchFamily="34" charset="0"/>
              </a:rPr>
              <a:t>:</a:t>
            </a:r>
            <a:r>
              <a:rPr kumimoji="1" lang="ko-KR" altLang="en-US" sz="1200" b="1" dirty="0">
                <a:solidFill>
                  <a:schemeClr val="bg1">
                    <a:lumMod val="85000"/>
                  </a:schemeClr>
                </a:solidFill>
                <a:latin typeface="+mn-ea"/>
                <a:cs typeface="Arial" panose="020B0604020202020204" pitchFamily="34" charset="0"/>
              </a:rPr>
              <a:t>제일</a:t>
            </a:r>
            <a:r>
              <a:rPr kumimoji="1" lang="en-US" altLang="ko-KR" sz="1200" b="1" dirty="0">
                <a:solidFill>
                  <a:schemeClr val="bg1">
                    <a:lumMod val="85000"/>
                  </a:schemeClr>
                </a:solidFill>
                <a:latin typeface="+mn-ea"/>
                <a:cs typeface="Arial" panose="020B0604020202020204" pitchFamily="34" charset="0"/>
              </a:rPr>
              <a:t>*</a:t>
            </a:r>
            <a:r>
              <a:rPr kumimoji="1" lang="ko-KR" altLang="en-US" sz="1200" b="1" dirty="0">
                <a:solidFill>
                  <a:schemeClr val="bg1">
                    <a:lumMod val="85000"/>
                  </a:schemeClr>
                </a:solidFill>
                <a:latin typeface="+mn-ea"/>
                <a:cs typeface="Arial" panose="020B0604020202020204" pitchFamily="34" charset="0"/>
              </a:rPr>
              <a:t>획 </a:t>
            </a:r>
            <a:r>
              <a:rPr kumimoji="1" lang="en-US" altLang="ko-KR" sz="1200" b="1" dirty="0">
                <a:solidFill>
                  <a:schemeClr val="bg1">
                    <a:lumMod val="85000"/>
                  </a:schemeClr>
                </a:solidFill>
                <a:latin typeface="+mn-ea"/>
                <a:cs typeface="Arial" panose="020B0604020202020204" pitchFamily="34" charset="0"/>
              </a:rPr>
              <a:t>ATL&amp;BTL </a:t>
            </a:r>
            <a:r>
              <a:rPr kumimoji="1" lang="ko-KR" altLang="en-US" sz="1200" b="1" dirty="0">
                <a:solidFill>
                  <a:schemeClr val="bg1">
                    <a:lumMod val="85000"/>
                  </a:schemeClr>
                </a:solidFill>
                <a:latin typeface="+mn-ea"/>
                <a:cs typeface="Arial" panose="020B0604020202020204" pitchFamily="34" charset="0"/>
              </a:rPr>
              <a:t>경력 </a:t>
            </a:r>
            <a:r>
              <a:rPr kumimoji="1" lang="en-US" altLang="ko-KR" sz="1200" b="1" dirty="0">
                <a:solidFill>
                  <a:schemeClr val="bg1">
                    <a:lumMod val="85000"/>
                  </a:schemeClr>
                </a:solidFill>
                <a:latin typeface="+mn-ea"/>
                <a:cs typeface="Arial" panose="020B0604020202020204" pitchFamily="34" charset="0"/>
              </a:rPr>
              <a:t>15</a:t>
            </a:r>
            <a:r>
              <a:rPr kumimoji="1" lang="ko-KR" altLang="en-US" sz="1200" b="1" dirty="0">
                <a:solidFill>
                  <a:schemeClr val="bg1">
                    <a:lumMod val="85000"/>
                  </a:schemeClr>
                </a:solidFill>
                <a:latin typeface="+mn-ea"/>
                <a:cs typeface="Arial" panose="020B0604020202020204" pitchFamily="34" charset="0"/>
              </a:rPr>
              <a:t>년 이상</a:t>
            </a:r>
            <a:endParaRPr kumimoji="1" lang="en-US" altLang="ko-KR" sz="1200" b="1" i="0" u="none" strike="noStrike" cap="none" normalizeH="0" baseline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+mn-ea"/>
              <a:cs typeface="Arial" panose="020B0604020202020204" pitchFamily="34" charset="0"/>
            </a:endParaRPr>
          </a:p>
          <a:p>
            <a:pPr marL="171450" marR="0" indent="-171450" defTabSz="914400" rtl="0" eaLnBrk="1" fontAlgn="ctr" latinLnBrk="0" hangingPunct="1">
              <a:spcBef>
                <a:spcPct val="50000"/>
              </a:spcBef>
              <a:spcAft>
                <a:spcPct val="0"/>
              </a:spcAft>
              <a:buClr>
                <a:schemeClr val="bg1">
                  <a:lumMod val="85000"/>
                </a:schemeClr>
              </a:buClr>
              <a:buSzTx/>
              <a:buFont typeface="Arial" panose="020B0604020202020204" pitchFamily="34" charset="0"/>
              <a:buChar char="•"/>
              <a:tabLst>
                <a:tab pos="187325" algn="l"/>
              </a:tabLst>
            </a:pPr>
            <a:r>
              <a:rPr kumimoji="1" lang="en-US" altLang="ko-KR" sz="1200" b="1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+mn-ea"/>
                <a:cs typeface="Arial" panose="020B0604020202020204" pitchFamily="34" charset="0"/>
              </a:rPr>
              <a:t>OA</a:t>
            </a:r>
            <a:r>
              <a:rPr kumimoji="1" lang="ko-KR" altLang="en-US" sz="1200" b="1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+mn-ea"/>
                <a:cs typeface="Arial" panose="020B0604020202020204" pitchFamily="34" charset="0"/>
              </a:rPr>
              <a:t>활용능력 요약</a:t>
            </a:r>
            <a:r>
              <a:rPr kumimoji="1" lang="en-US" altLang="ko-KR" sz="1200" b="1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+mn-ea"/>
                <a:cs typeface="Arial" panose="020B0604020202020204" pitchFamily="34" charset="0"/>
              </a:rPr>
              <a:t>(PPT,</a:t>
            </a:r>
            <a:r>
              <a:rPr kumimoji="1" lang="ko-KR" altLang="en-US" sz="1200" b="1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+mn-ea"/>
                <a:cs typeface="Arial" panose="020B0604020202020204" pitchFamily="34" charset="0"/>
              </a:rPr>
              <a:t>엑셀</a:t>
            </a:r>
            <a:r>
              <a:rPr kumimoji="1" lang="en-US" altLang="ko-KR" sz="1200" b="1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+mn-ea"/>
                <a:cs typeface="Arial" panose="020B0604020202020204" pitchFamily="34" charset="0"/>
              </a:rPr>
              <a:t>,</a:t>
            </a:r>
            <a:r>
              <a:rPr kumimoji="1" lang="ko-KR" altLang="en-US" sz="1200" b="1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+mn-ea"/>
                <a:cs typeface="Arial" panose="020B0604020202020204" pitchFamily="34" charset="0"/>
              </a:rPr>
              <a:t>한글 </a:t>
            </a:r>
            <a:r>
              <a:rPr kumimoji="1" lang="en-US" altLang="ko-KR" sz="1200" b="1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+mn-ea"/>
                <a:cs typeface="Arial" panose="020B0604020202020204" pitchFamily="34" charset="0"/>
              </a:rPr>
              <a:t>&amp; SNS </a:t>
            </a:r>
            <a:r>
              <a:rPr kumimoji="1" lang="ko-KR" altLang="en-US" sz="1200" b="1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+mn-ea"/>
                <a:cs typeface="Arial" panose="020B0604020202020204" pitchFamily="34" charset="0"/>
              </a:rPr>
              <a:t>등</a:t>
            </a:r>
            <a:r>
              <a:rPr kumimoji="1" lang="en-US" altLang="ko-KR" sz="1200" b="1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+mn-ea"/>
                <a:cs typeface="Arial" panose="020B0604020202020204" pitchFamily="34" charset="0"/>
              </a:rPr>
              <a:t>)</a:t>
            </a:r>
            <a:endParaRPr kumimoji="1" lang="ko-KR" altLang="en-US" sz="1200" b="1" i="0" u="none" strike="noStrike" cap="none" normalizeH="0" baseline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+mn-ea"/>
              <a:cs typeface="Arial" panose="020B0604020202020204" pitchFamily="34" charset="0"/>
            </a:endParaRPr>
          </a:p>
        </p:txBody>
      </p:sp>
      <p:sp>
        <p:nvSpPr>
          <p:cNvPr id="58" name="직사각형 57">
            <a:extLst>
              <a:ext uri="{FF2B5EF4-FFF2-40B4-BE49-F238E27FC236}">
                <a16:creationId xmlns:a16="http://schemas.microsoft.com/office/drawing/2014/main" id="{AB08687C-0D95-478D-A794-0BA2D3F1E478}"/>
              </a:ext>
            </a:extLst>
          </p:cNvPr>
          <p:cNvSpPr/>
          <p:nvPr/>
        </p:nvSpPr>
        <p:spPr bwMode="auto">
          <a:xfrm>
            <a:off x="676257" y="2973092"/>
            <a:ext cx="1853183" cy="87788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ctr" latinLnBrk="0" hangingPunct="1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Tx/>
              <a:buNone/>
              <a:tabLst>
                <a:tab pos="187325" algn="l"/>
              </a:tabLst>
            </a:pPr>
            <a:r>
              <a:rPr kumimoji="1" lang="ko-KR" altLang="en-US" sz="1200" b="1" dirty="0">
                <a:solidFill>
                  <a:srgbClr val="000000"/>
                </a:solidFill>
                <a:latin typeface="+mn-ea"/>
                <a:cs typeface="Arial" panose="020B0604020202020204" pitchFamily="34" charset="0"/>
              </a:rPr>
              <a:t>주요사업</a:t>
            </a:r>
            <a:endParaRPr kumimoji="1" lang="en-US" altLang="ko-KR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n-ea"/>
              <a:cs typeface="Arial" panose="020B0604020202020204" pitchFamily="34" charset="0"/>
            </a:endParaRPr>
          </a:p>
        </p:txBody>
      </p:sp>
      <p:sp>
        <p:nvSpPr>
          <p:cNvPr id="59" name="직사각형 58">
            <a:extLst>
              <a:ext uri="{FF2B5EF4-FFF2-40B4-BE49-F238E27FC236}">
                <a16:creationId xmlns:a16="http://schemas.microsoft.com/office/drawing/2014/main" id="{672964C9-3121-4181-9207-EBE59A885CD7}"/>
              </a:ext>
            </a:extLst>
          </p:cNvPr>
          <p:cNvSpPr/>
          <p:nvPr/>
        </p:nvSpPr>
        <p:spPr bwMode="auto">
          <a:xfrm>
            <a:off x="676257" y="3914299"/>
            <a:ext cx="1853183" cy="70793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ctr" latinLnBrk="0" hangingPunct="1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Tx/>
              <a:buNone/>
              <a:tabLst>
                <a:tab pos="187325" algn="l"/>
              </a:tabLst>
            </a:pPr>
            <a:r>
              <a:rPr kumimoji="1" lang="ko-KR" alt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Arial" panose="020B0604020202020204" pitchFamily="34" charset="0"/>
              </a:rPr>
              <a:t>조직구성 및 특성</a:t>
            </a:r>
          </a:p>
        </p:txBody>
      </p:sp>
      <p:sp>
        <p:nvSpPr>
          <p:cNvPr id="60" name="직사각형 59">
            <a:extLst>
              <a:ext uri="{FF2B5EF4-FFF2-40B4-BE49-F238E27FC236}">
                <a16:creationId xmlns:a16="http://schemas.microsoft.com/office/drawing/2014/main" id="{8CDC4586-98D0-416C-B09E-57D9472FC385}"/>
              </a:ext>
            </a:extLst>
          </p:cNvPr>
          <p:cNvSpPr/>
          <p:nvPr/>
        </p:nvSpPr>
        <p:spPr bwMode="auto">
          <a:xfrm>
            <a:off x="676257" y="4689407"/>
            <a:ext cx="1853183" cy="3256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ctr" latinLnBrk="0" hangingPunct="1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Tx/>
              <a:buNone/>
              <a:tabLst>
                <a:tab pos="187325" algn="l"/>
              </a:tabLst>
            </a:pPr>
            <a:r>
              <a:rPr kumimoji="1" lang="ko-KR" alt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Arial" panose="020B0604020202020204" pitchFamily="34" charset="0"/>
              </a:rPr>
              <a:t>기업주소</a:t>
            </a:r>
            <a:r>
              <a:rPr kumimoji="1" lang="en-US" altLang="ko-KR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Arial" panose="020B0604020202020204" pitchFamily="34" charset="0"/>
              </a:rPr>
              <a:t>(</a:t>
            </a:r>
            <a:r>
              <a:rPr kumimoji="1" lang="ko-KR" alt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Arial" panose="020B0604020202020204" pitchFamily="34" charset="0"/>
              </a:rPr>
              <a:t>근무예정지</a:t>
            </a:r>
            <a:r>
              <a:rPr kumimoji="1" lang="en-US" altLang="ko-KR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Arial" panose="020B0604020202020204" pitchFamily="34" charset="0"/>
              </a:rPr>
              <a:t>)</a:t>
            </a:r>
            <a:endParaRPr kumimoji="1" lang="ko-KR" altLang="en-US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n-ea"/>
              <a:cs typeface="Arial" panose="020B0604020202020204" pitchFamily="34" charset="0"/>
            </a:endParaRPr>
          </a:p>
        </p:txBody>
      </p:sp>
      <p:sp>
        <p:nvSpPr>
          <p:cNvPr id="61" name="직사각형 60">
            <a:extLst>
              <a:ext uri="{FF2B5EF4-FFF2-40B4-BE49-F238E27FC236}">
                <a16:creationId xmlns:a16="http://schemas.microsoft.com/office/drawing/2014/main" id="{1DDDB3A5-0A4C-4B0E-9B1E-A6C1183882FD}"/>
              </a:ext>
            </a:extLst>
          </p:cNvPr>
          <p:cNvSpPr/>
          <p:nvPr/>
        </p:nvSpPr>
        <p:spPr bwMode="auto">
          <a:xfrm>
            <a:off x="2561959" y="2973092"/>
            <a:ext cx="3445551" cy="87788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171450" marR="0" indent="-171450" defTabSz="914400" rtl="0" eaLnBrk="1" fontAlgn="ctr" latinLnBrk="0" hangingPunct="1">
              <a:spcBef>
                <a:spcPct val="50000"/>
              </a:spcBef>
              <a:spcAft>
                <a:spcPct val="0"/>
              </a:spcAft>
              <a:buClr>
                <a:schemeClr val="bg1">
                  <a:lumMod val="85000"/>
                </a:schemeClr>
              </a:buClr>
              <a:buSzTx/>
              <a:buFont typeface="Arial" panose="020B0604020202020204" pitchFamily="34" charset="0"/>
              <a:buChar char="•"/>
              <a:tabLst>
                <a:tab pos="187325" algn="l"/>
              </a:tabLst>
            </a:pPr>
            <a:r>
              <a:rPr kumimoji="1" lang="ko-KR" altLang="en-US" sz="1200" b="1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+mn-ea"/>
                <a:cs typeface="Arial" panose="020B0604020202020204" pitchFamily="34" charset="0"/>
              </a:rPr>
              <a:t>국내외 선진사례를 쉽게 접할수 있는 기회제공</a:t>
            </a:r>
            <a:r>
              <a:rPr kumimoji="1" lang="en-US" altLang="ko-KR" sz="1200" b="1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+mn-ea"/>
                <a:cs typeface="Arial" panose="020B0604020202020204" pitchFamily="34" charset="0"/>
              </a:rPr>
              <a:t> </a:t>
            </a:r>
          </a:p>
          <a:p>
            <a:pPr marL="171450" marR="0" indent="-171450" defTabSz="914400" rtl="0" eaLnBrk="1" fontAlgn="ctr" latinLnBrk="0" hangingPunct="1">
              <a:spcBef>
                <a:spcPct val="50000"/>
              </a:spcBef>
              <a:spcAft>
                <a:spcPct val="0"/>
              </a:spcAft>
              <a:buClr>
                <a:schemeClr val="bg1">
                  <a:lumMod val="85000"/>
                </a:schemeClr>
              </a:buClr>
              <a:buSzTx/>
              <a:buFont typeface="Arial" panose="020B0604020202020204" pitchFamily="34" charset="0"/>
              <a:buChar char="•"/>
              <a:tabLst>
                <a:tab pos="187325" algn="l"/>
              </a:tabLst>
            </a:pPr>
            <a:r>
              <a:rPr kumimoji="1" lang="ko-KR" altLang="en-US" sz="1200" b="1" dirty="0">
                <a:solidFill>
                  <a:schemeClr val="bg1">
                    <a:lumMod val="85000"/>
                  </a:schemeClr>
                </a:solidFill>
                <a:latin typeface="+mn-ea"/>
                <a:cs typeface="Arial" panose="020B0604020202020204" pitchFamily="34" charset="0"/>
              </a:rPr>
              <a:t>여행패키지 상품 업종</a:t>
            </a:r>
            <a:r>
              <a:rPr kumimoji="1" lang="en-US" altLang="ko-KR" sz="1200" b="1" dirty="0">
                <a:solidFill>
                  <a:schemeClr val="bg1">
                    <a:lumMod val="85000"/>
                  </a:schemeClr>
                </a:solidFill>
                <a:latin typeface="+mn-ea"/>
                <a:cs typeface="Arial" panose="020B0604020202020204" pitchFamily="34" charset="0"/>
              </a:rPr>
              <a:t>/</a:t>
            </a:r>
            <a:r>
              <a:rPr kumimoji="1" lang="ko-KR" altLang="en-US" sz="1200" b="1" dirty="0">
                <a:solidFill>
                  <a:schemeClr val="bg1">
                    <a:lumMod val="85000"/>
                  </a:schemeClr>
                </a:solidFill>
                <a:latin typeface="+mn-ea"/>
                <a:cs typeface="Arial" panose="020B0604020202020204" pitchFamily="34" charset="0"/>
              </a:rPr>
              <a:t>업태</a:t>
            </a:r>
            <a:r>
              <a:rPr kumimoji="1" lang="en-US" altLang="ko-KR" sz="1200" b="1" dirty="0">
                <a:solidFill>
                  <a:schemeClr val="bg1">
                    <a:lumMod val="85000"/>
                  </a:schemeClr>
                </a:solidFill>
                <a:latin typeface="+mn-ea"/>
                <a:cs typeface="Arial" panose="020B0604020202020204" pitchFamily="34" charset="0"/>
              </a:rPr>
              <a:t> </a:t>
            </a:r>
          </a:p>
          <a:p>
            <a:pPr marL="171450" marR="0" indent="-171450" defTabSz="914400" rtl="0" eaLnBrk="1" fontAlgn="ctr" latinLnBrk="0" hangingPunct="1">
              <a:spcBef>
                <a:spcPct val="50000"/>
              </a:spcBef>
              <a:spcAft>
                <a:spcPct val="0"/>
              </a:spcAft>
              <a:buClr>
                <a:schemeClr val="bg1">
                  <a:lumMod val="85000"/>
                </a:schemeClr>
              </a:buClr>
              <a:buSzTx/>
              <a:buFont typeface="Arial" panose="020B0604020202020204" pitchFamily="34" charset="0"/>
              <a:buChar char="•"/>
              <a:tabLst>
                <a:tab pos="187325" algn="l"/>
              </a:tabLst>
            </a:pPr>
            <a:r>
              <a:rPr kumimoji="1" lang="en-US" altLang="ko-KR" sz="1200" b="1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+mn-ea"/>
                <a:cs typeface="Arial" panose="020B0604020202020204" pitchFamily="34" charset="0"/>
              </a:rPr>
              <a:t> </a:t>
            </a:r>
            <a:endParaRPr kumimoji="1" lang="ko-KR" altLang="en-US" sz="1200" b="1" i="0" u="none" strike="noStrike" cap="none" normalizeH="0" baseline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+mn-ea"/>
              <a:cs typeface="Arial" panose="020B0604020202020204" pitchFamily="34" charset="0"/>
            </a:endParaRPr>
          </a:p>
        </p:txBody>
      </p:sp>
      <p:sp>
        <p:nvSpPr>
          <p:cNvPr id="63" name="직사각형 62">
            <a:extLst>
              <a:ext uri="{FF2B5EF4-FFF2-40B4-BE49-F238E27FC236}">
                <a16:creationId xmlns:a16="http://schemas.microsoft.com/office/drawing/2014/main" id="{B7276D25-D795-4FB3-976C-C82728065458}"/>
              </a:ext>
            </a:extLst>
          </p:cNvPr>
          <p:cNvSpPr/>
          <p:nvPr/>
        </p:nvSpPr>
        <p:spPr bwMode="auto">
          <a:xfrm>
            <a:off x="2561959" y="3914299"/>
            <a:ext cx="3445551" cy="70793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171450" marR="0" indent="-171450" defTabSz="914400" rtl="0" eaLnBrk="1" fontAlgn="ctr" latinLnBrk="0" hangingPunct="1">
              <a:spcBef>
                <a:spcPct val="50000"/>
              </a:spcBef>
              <a:spcAft>
                <a:spcPct val="0"/>
              </a:spcAft>
              <a:buClr>
                <a:schemeClr val="bg1">
                  <a:lumMod val="85000"/>
                </a:schemeClr>
              </a:buClr>
              <a:buSzTx/>
              <a:buFont typeface="Arial" panose="020B0604020202020204" pitchFamily="34" charset="0"/>
              <a:buChar char="•"/>
              <a:tabLst>
                <a:tab pos="187325" algn="l"/>
              </a:tabLst>
            </a:pPr>
            <a:r>
              <a:rPr kumimoji="1" lang="ko-KR" altLang="en-US" sz="1200" b="1" dirty="0">
                <a:solidFill>
                  <a:schemeClr val="bg1">
                    <a:lumMod val="85000"/>
                  </a:schemeClr>
                </a:solidFill>
                <a:latin typeface="+mn-ea"/>
                <a:cs typeface="Arial" panose="020B0604020202020204" pitchFamily="34" charset="0"/>
              </a:rPr>
              <a:t>상근직원 </a:t>
            </a:r>
            <a:r>
              <a:rPr kumimoji="1" lang="en-US" altLang="ko-KR" sz="1200" b="1" dirty="0">
                <a:solidFill>
                  <a:schemeClr val="bg1">
                    <a:lumMod val="85000"/>
                  </a:schemeClr>
                </a:solidFill>
                <a:latin typeface="+mn-ea"/>
                <a:cs typeface="Arial" panose="020B0604020202020204" pitchFamily="34" charset="0"/>
              </a:rPr>
              <a:t>8</a:t>
            </a:r>
            <a:r>
              <a:rPr kumimoji="1" lang="ko-KR" altLang="en-US" sz="1200" b="1" dirty="0">
                <a:solidFill>
                  <a:schemeClr val="bg1">
                    <a:lumMod val="85000"/>
                  </a:schemeClr>
                </a:solidFill>
                <a:latin typeface="+mn-ea"/>
                <a:cs typeface="Arial" panose="020B0604020202020204" pitchFamily="34" charset="0"/>
              </a:rPr>
              <a:t>명</a:t>
            </a:r>
            <a:r>
              <a:rPr kumimoji="1" lang="en-US" altLang="ko-KR" sz="1200" b="1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+mn-ea"/>
                <a:cs typeface="Arial" panose="020B0604020202020204" pitchFamily="34" charset="0"/>
              </a:rPr>
              <a:t> </a:t>
            </a:r>
          </a:p>
          <a:p>
            <a:pPr marL="171450" marR="0" indent="-171450" defTabSz="914400" rtl="0" eaLnBrk="1" fontAlgn="ctr" latinLnBrk="0" hangingPunct="1">
              <a:spcBef>
                <a:spcPct val="50000"/>
              </a:spcBef>
              <a:spcAft>
                <a:spcPct val="0"/>
              </a:spcAft>
              <a:buClr>
                <a:schemeClr val="bg1">
                  <a:lumMod val="85000"/>
                </a:schemeClr>
              </a:buClr>
              <a:buSzTx/>
              <a:buFont typeface="Arial" panose="020B0604020202020204" pitchFamily="34" charset="0"/>
              <a:buChar char="•"/>
              <a:tabLst>
                <a:tab pos="187325" algn="l"/>
              </a:tabLst>
            </a:pPr>
            <a:r>
              <a:rPr kumimoji="1" lang="ko-KR" altLang="en-US" sz="1200" b="1" dirty="0">
                <a:solidFill>
                  <a:schemeClr val="bg1">
                    <a:lumMod val="85000"/>
                  </a:schemeClr>
                </a:solidFill>
                <a:latin typeface="+mn-ea"/>
                <a:cs typeface="Arial" panose="020B0604020202020204" pitchFamily="34" charset="0"/>
              </a:rPr>
              <a:t>직원연령대 </a:t>
            </a:r>
            <a:r>
              <a:rPr kumimoji="1" lang="en-US" altLang="ko-KR" sz="1200" b="1" dirty="0">
                <a:solidFill>
                  <a:schemeClr val="bg1">
                    <a:lumMod val="85000"/>
                  </a:schemeClr>
                </a:solidFill>
                <a:latin typeface="+mn-ea"/>
                <a:cs typeface="Arial" panose="020B0604020202020204" pitchFamily="34" charset="0"/>
              </a:rPr>
              <a:t>20</a:t>
            </a:r>
            <a:r>
              <a:rPr kumimoji="1" lang="ko-KR" altLang="en-US" sz="1200" b="1" dirty="0">
                <a:solidFill>
                  <a:schemeClr val="bg1">
                    <a:lumMod val="85000"/>
                  </a:schemeClr>
                </a:solidFill>
                <a:latin typeface="+mn-ea"/>
                <a:cs typeface="Arial" panose="020B0604020202020204" pitchFamily="34" charset="0"/>
              </a:rPr>
              <a:t>대 </a:t>
            </a:r>
            <a:r>
              <a:rPr kumimoji="1" lang="en-US" altLang="ko-KR" sz="1200" b="1" dirty="0">
                <a:solidFill>
                  <a:schemeClr val="bg1">
                    <a:lumMod val="85000"/>
                  </a:schemeClr>
                </a:solidFill>
                <a:latin typeface="+mn-ea"/>
                <a:cs typeface="Arial" panose="020B0604020202020204" pitchFamily="34" charset="0"/>
              </a:rPr>
              <a:t>3</a:t>
            </a:r>
            <a:r>
              <a:rPr kumimoji="1" lang="ko-KR" altLang="en-US" sz="1200" b="1" dirty="0">
                <a:solidFill>
                  <a:schemeClr val="bg1">
                    <a:lumMod val="85000"/>
                  </a:schemeClr>
                </a:solidFill>
                <a:latin typeface="+mn-ea"/>
                <a:cs typeface="Arial" panose="020B0604020202020204" pitchFamily="34" charset="0"/>
              </a:rPr>
              <a:t>명</a:t>
            </a:r>
            <a:r>
              <a:rPr kumimoji="1" lang="en-US" altLang="ko-KR" sz="1200" b="1" dirty="0">
                <a:solidFill>
                  <a:schemeClr val="bg1">
                    <a:lumMod val="85000"/>
                  </a:schemeClr>
                </a:solidFill>
                <a:latin typeface="+mn-ea"/>
                <a:cs typeface="Arial" panose="020B0604020202020204" pitchFamily="34" charset="0"/>
              </a:rPr>
              <a:t>, 30</a:t>
            </a:r>
            <a:r>
              <a:rPr kumimoji="1" lang="ko-KR" altLang="en-US" sz="1200" b="1" dirty="0">
                <a:solidFill>
                  <a:schemeClr val="bg1">
                    <a:lumMod val="85000"/>
                  </a:schemeClr>
                </a:solidFill>
                <a:latin typeface="+mn-ea"/>
                <a:cs typeface="Arial" panose="020B0604020202020204" pitchFamily="34" charset="0"/>
              </a:rPr>
              <a:t>대 </a:t>
            </a:r>
            <a:r>
              <a:rPr kumimoji="1" lang="en-US" altLang="ko-KR" sz="1200" b="1" dirty="0">
                <a:solidFill>
                  <a:schemeClr val="bg1">
                    <a:lumMod val="85000"/>
                  </a:schemeClr>
                </a:solidFill>
                <a:latin typeface="+mn-ea"/>
                <a:cs typeface="Arial" panose="020B0604020202020204" pitchFamily="34" charset="0"/>
              </a:rPr>
              <a:t>2</a:t>
            </a:r>
            <a:r>
              <a:rPr kumimoji="1" lang="ko-KR" altLang="en-US" sz="1200" b="1" dirty="0">
                <a:solidFill>
                  <a:schemeClr val="bg1">
                    <a:lumMod val="85000"/>
                  </a:schemeClr>
                </a:solidFill>
                <a:latin typeface="+mn-ea"/>
                <a:cs typeface="Arial" panose="020B0604020202020204" pitchFamily="34" charset="0"/>
              </a:rPr>
              <a:t>명</a:t>
            </a:r>
            <a:r>
              <a:rPr kumimoji="1" lang="en-US" altLang="ko-KR" sz="1200" b="1" dirty="0">
                <a:solidFill>
                  <a:schemeClr val="bg1">
                    <a:lumMod val="85000"/>
                  </a:schemeClr>
                </a:solidFill>
                <a:latin typeface="+mn-ea"/>
                <a:cs typeface="Arial" panose="020B0604020202020204" pitchFamily="34" charset="0"/>
              </a:rPr>
              <a:t>, 4050</a:t>
            </a:r>
            <a:r>
              <a:rPr kumimoji="1" lang="ko-KR" altLang="en-US" sz="1200" b="1" dirty="0">
                <a:solidFill>
                  <a:schemeClr val="bg1">
                    <a:lumMod val="85000"/>
                  </a:schemeClr>
                </a:solidFill>
                <a:latin typeface="+mn-ea"/>
                <a:cs typeface="Arial" panose="020B0604020202020204" pitchFamily="34" charset="0"/>
              </a:rPr>
              <a:t>대 </a:t>
            </a:r>
            <a:r>
              <a:rPr kumimoji="1" lang="en-US" altLang="ko-KR" sz="1200" b="1" dirty="0">
                <a:solidFill>
                  <a:schemeClr val="bg1">
                    <a:lumMod val="85000"/>
                  </a:schemeClr>
                </a:solidFill>
                <a:latin typeface="+mn-ea"/>
                <a:cs typeface="Arial" panose="020B0604020202020204" pitchFamily="34" charset="0"/>
              </a:rPr>
              <a:t>3</a:t>
            </a:r>
            <a:r>
              <a:rPr kumimoji="1" lang="ko-KR" altLang="en-US" sz="1200" b="1" dirty="0">
                <a:solidFill>
                  <a:schemeClr val="bg1">
                    <a:lumMod val="85000"/>
                  </a:schemeClr>
                </a:solidFill>
                <a:latin typeface="+mn-ea"/>
                <a:cs typeface="Arial" panose="020B0604020202020204" pitchFamily="34" charset="0"/>
              </a:rPr>
              <a:t>명</a:t>
            </a:r>
            <a:r>
              <a:rPr kumimoji="1" lang="en-US" altLang="ko-KR" sz="1200" b="1" dirty="0">
                <a:solidFill>
                  <a:schemeClr val="bg1">
                    <a:lumMod val="85000"/>
                  </a:schemeClr>
                </a:solidFill>
                <a:latin typeface="+mn-ea"/>
                <a:cs typeface="Arial" panose="020B0604020202020204" pitchFamily="34" charset="0"/>
              </a:rPr>
              <a:t> </a:t>
            </a:r>
          </a:p>
          <a:p>
            <a:pPr marL="171450" marR="0" indent="-171450" defTabSz="914400" rtl="0" eaLnBrk="1" fontAlgn="ctr" latinLnBrk="0" hangingPunct="1">
              <a:spcBef>
                <a:spcPct val="50000"/>
              </a:spcBef>
              <a:spcAft>
                <a:spcPct val="0"/>
              </a:spcAft>
              <a:buClr>
                <a:schemeClr val="bg1">
                  <a:lumMod val="85000"/>
                </a:schemeClr>
              </a:buClr>
              <a:buSzTx/>
              <a:buFont typeface="Arial" panose="020B0604020202020204" pitchFamily="34" charset="0"/>
              <a:buChar char="•"/>
              <a:tabLst>
                <a:tab pos="187325" algn="l"/>
              </a:tabLst>
            </a:pPr>
            <a:r>
              <a:rPr kumimoji="1" lang="en-US" altLang="ko-KR" sz="1200" b="1" dirty="0">
                <a:solidFill>
                  <a:schemeClr val="bg1">
                    <a:lumMod val="85000"/>
                  </a:schemeClr>
                </a:solidFill>
                <a:latin typeface="+mn-ea"/>
                <a:cs typeface="Arial" panose="020B0604020202020204" pitchFamily="34" charset="0"/>
              </a:rPr>
              <a:t>2020</a:t>
            </a:r>
            <a:r>
              <a:rPr kumimoji="1" lang="ko-KR" altLang="en-US" sz="1200" b="1" dirty="0">
                <a:solidFill>
                  <a:schemeClr val="bg1">
                    <a:lumMod val="85000"/>
                  </a:schemeClr>
                </a:solidFill>
                <a:latin typeface="+mn-ea"/>
                <a:cs typeface="Arial" panose="020B0604020202020204" pitchFamily="34" charset="0"/>
              </a:rPr>
              <a:t>년 서울시 우수여행사 선정</a:t>
            </a:r>
            <a:r>
              <a:rPr kumimoji="1" lang="en-US" altLang="ko-KR" sz="1200" b="1" dirty="0">
                <a:solidFill>
                  <a:schemeClr val="bg1">
                    <a:lumMod val="85000"/>
                  </a:schemeClr>
                </a:solidFill>
                <a:latin typeface="+mn-ea"/>
                <a:cs typeface="Arial" panose="020B0604020202020204" pitchFamily="34" charset="0"/>
              </a:rPr>
              <a:t>  </a:t>
            </a:r>
            <a:endParaRPr kumimoji="1" lang="ko-KR" altLang="en-US" sz="1200" b="1" i="0" u="none" strike="noStrike" cap="none" normalizeH="0" baseline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+mn-ea"/>
              <a:cs typeface="Arial" panose="020B0604020202020204" pitchFamily="34" charset="0"/>
            </a:endParaRPr>
          </a:p>
        </p:txBody>
      </p:sp>
      <p:sp>
        <p:nvSpPr>
          <p:cNvPr id="64" name="직사각형 63">
            <a:extLst>
              <a:ext uri="{FF2B5EF4-FFF2-40B4-BE49-F238E27FC236}">
                <a16:creationId xmlns:a16="http://schemas.microsoft.com/office/drawing/2014/main" id="{237AE246-A0D8-4DDE-9A89-55608B81DB12}"/>
              </a:ext>
            </a:extLst>
          </p:cNvPr>
          <p:cNvSpPr/>
          <p:nvPr/>
        </p:nvSpPr>
        <p:spPr bwMode="auto">
          <a:xfrm>
            <a:off x="2561959" y="4689407"/>
            <a:ext cx="3445551" cy="325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R="0" defTabSz="914400" rtl="0" eaLnBrk="1" fontAlgn="ctr" latinLnBrk="0" hangingPunct="1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Tx/>
              <a:buNone/>
              <a:tabLst>
                <a:tab pos="187325" algn="l"/>
              </a:tabLst>
            </a:pPr>
            <a:r>
              <a:rPr kumimoji="1" lang="ko-KR" altLang="en-US" sz="1200" b="1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+mn-ea"/>
                <a:cs typeface="Arial" panose="020B0604020202020204" pitchFamily="34" charset="0"/>
              </a:rPr>
              <a:t>서울시 신중년구 중장년동 </a:t>
            </a:r>
            <a:r>
              <a:rPr kumimoji="1" lang="en-US" altLang="ko-KR" sz="1200" b="1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+mn-ea"/>
                <a:cs typeface="Arial" panose="020B0604020202020204" pitchFamily="34" charset="0"/>
              </a:rPr>
              <a:t>5060</a:t>
            </a:r>
            <a:r>
              <a:rPr kumimoji="1" lang="ko-KR" altLang="en-US" sz="1200" b="1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+mn-ea"/>
                <a:cs typeface="Arial" panose="020B0604020202020204" pitchFamily="34" charset="0"/>
              </a:rPr>
              <a:t>번지</a:t>
            </a:r>
          </a:p>
        </p:txBody>
      </p:sp>
      <p:sp>
        <p:nvSpPr>
          <p:cNvPr id="65" name="직사각형 64">
            <a:extLst>
              <a:ext uri="{FF2B5EF4-FFF2-40B4-BE49-F238E27FC236}">
                <a16:creationId xmlns:a16="http://schemas.microsoft.com/office/drawing/2014/main" id="{03E4B539-30A8-470F-97BC-35DE870E94D1}"/>
              </a:ext>
            </a:extLst>
          </p:cNvPr>
          <p:cNvSpPr/>
          <p:nvPr/>
        </p:nvSpPr>
        <p:spPr bwMode="auto">
          <a:xfrm>
            <a:off x="676257" y="5078327"/>
            <a:ext cx="1853183" cy="3256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ctr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tabLst>
                <a:tab pos="187325" algn="l"/>
              </a:tabLst>
            </a:pPr>
            <a:r>
              <a:rPr kumimoji="1" lang="ko-KR" altLang="en-US" sz="1200" b="1" dirty="0">
                <a:solidFill>
                  <a:srgbClr val="000000"/>
                </a:solidFill>
                <a:latin typeface="+mn-ea"/>
                <a:cs typeface="Arial" panose="020B0604020202020204" pitchFamily="34" charset="0"/>
              </a:rPr>
              <a:t>홈페이지</a:t>
            </a:r>
            <a:r>
              <a:rPr kumimoji="1" lang="en-US" altLang="ko-KR" sz="1200" b="1" dirty="0">
                <a:solidFill>
                  <a:srgbClr val="000000"/>
                </a:solidFill>
                <a:latin typeface="+mn-ea"/>
                <a:cs typeface="Arial" panose="020B0604020202020204" pitchFamily="34" charset="0"/>
              </a:rPr>
              <a:t>(SNS &amp; </a:t>
            </a:r>
            <a:r>
              <a:rPr kumimoji="1" lang="ko-KR" altLang="en-US" sz="1200" b="1" dirty="0">
                <a:solidFill>
                  <a:srgbClr val="000000"/>
                </a:solidFill>
                <a:latin typeface="+mn-ea"/>
                <a:cs typeface="Arial" panose="020B0604020202020204" pitchFamily="34" charset="0"/>
              </a:rPr>
              <a:t>블로그</a:t>
            </a:r>
            <a:r>
              <a:rPr kumimoji="1" lang="en-US" altLang="ko-KR" sz="1200" b="1" dirty="0">
                <a:solidFill>
                  <a:srgbClr val="000000"/>
                </a:solidFill>
                <a:latin typeface="+mn-ea"/>
                <a:cs typeface="Arial" panose="020B0604020202020204" pitchFamily="34" charset="0"/>
              </a:rPr>
              <a:t>)</a:t>
            </a:r>
            <a:endParaRPr kumimoji="1" lang="ko-KR" altLang="en-US" sz="1200" b="1" dirty="0">
              <a:solidFill>
                <a:srgbClr val="000000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68" name="직사각형 67">
            <a:extLst>
              <a:ext uri="{FF2B5EF4-FFF2-40B4-BE49-F238E27FC236}">
                <a16:creationId xmlns:a16="http://schemas.microsoft.com/office/drawing/2014/main" id="{55D9B1F0-E47B-4B92-B6F2-21B5E75C0321}"/>
              </a:ext>
            </a:extLst>
          </p:cNvPr>
          <p:cNvSpPr/>
          <p:nvPr/>
        </p:nvSpPr>
        <p:spPr bwMode="auto">
          <a:xfrm>
            <a:off x="2561959" y="5078327"/>
            <a:ext cx="3445551" cy="325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R="0" defTabSz="914400" rtl="0" eaLnBrk="1" fontAlgn="ctr" latinLnBrk="0" hangingPunct="1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Tx/>
              <a:buNone/>
              <a:tabLst>
                <a:tab pos="187325" algn="l"/>
              </a:tabLst>
            </a:pPr>
            <a:r>
              <a:rPr kumimoji="1" lang="en-US" altLang="ko-KR" sz="1200" b="1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+mn-ea"/>
                <a:cs typeface="Arial" panose="020B0604020202020204" pitchFamily="34" charset="0"/>
              </a:rPr>
              <a:t>www.</a:t>
            </a:r>
            <a:r>
              <a:rPr kumimoji="1" lang="en-US" altLang="ko-KR" sz="1200" b="1" dirty="0">
                <a:solidFill>
                  <a:schemeClr val="bg1">
                    <a:lumMod val="85000"/>
                  </a:schemeClr>
                </a:solidFill>
                <a:latin typeface="+mn-ea"/>
                <a:cs typeface="Arial" panose="020B0604020202020204" pitchFamily="34" charset="0"/>
              </a:rPr>
              <a:t>goodjob5060.com</a:t>
            </a:r>
            <a:endParaRPr kumimoji="1" lang="ko-KR" altLang="en-US" sz="1200" b="1" i="0" u="none" strike="noStrike" cap="none" normalizeH="0" baseline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+mn-ea"/>
              <a:cs typeface="Arial" panose="020B0604020202020204" pitchFamily="34" charset="0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6E8EE28C-4942-4B4D-9729-CFA7A7D4176E}"/>
              </a:ext>
            </a:extLst>
          </p:cNvPr>
          <p:cNvSpPr/>
          <p:nvPr/>
        </p:nvSpPr>
        <p:spPr>
          <a:xfrm>
            <a:off x="269525" y="99060"/>
            <a:ext cx="6661361" cy="5491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</a:t>
            </a:r>
            <a:r>
              <a:rPr lang="ko-KR" alt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경영혁신</a:t>
            </a:r>
            <a:r>
              <a:rPr lang="en-US" altLang="ko-K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5Weeks</a:t>
            </a:r>
            <a:r>
              <a:rPr lang="ko-KR" alt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신청서 </a:t>
            </a:r>
            <a:r>
              <a:rPr lang="en-US" altLang="ko-K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ko-KR" alt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기업명</a:t>
            </a:r>
            <a:r>
              <a:rPr lang="en-US" altLang="ko-K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            </a:t>
            </a:r>
            <a:r>
              <a:rPr lang="en-US" altLang="ko-K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altLang="ko-K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</p:txBody>
      </p:sp>
      <p:sp>
        <p:nvSpPr>
          <p:cNvPr id="69" name="직사각형 68">
            <a:extLst>
              <a:ext uri="{FF2B5EF4-FFF2-40B4-BE49-F238E27FC236}">
                <a16:creationId xmlns:a16="http://schemas.microsoft.com/office/drawing/2014/main" id="{4E9FB8C9-A3D0-4A1D-AFDC-FDB6775D1848}"/>
              </a:ext>
            </a:extLst>
          </p:cNvPr>
          <p:cNvSpPr/>
          <p:nvPr/>
        </p:nvSpPr>
        <p:spPr>
          <a:xfrm>
            <a:off x="782117" y="766250"/>
            <a:ext cx="3271723" cy="4095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 b="1" dirty="0">
                <a:solidFill>
                  <a:schemeClr val="tx1"/>
                </a:solidFill>
                <a:latin typeface="+mn-ea"/>
                <a:cs typeface="Arial" panose="020B0604020202020204" pitchFamily="34" charset="0"/>
              </a:rPr>
              <a:t>기업소개</a:t>
            </a:r>
            <a:r>
              <a:rPr lang="en-US" altLang="ko-KR" sz="1400" b="1" dirty="0">
                <a:solidFill>
                  <a:schemeClr val="tx1"/>
                </a:solidFill>
                <a:latin typeface="+mn-ea"/>
                <a:cs typeface="Arial" panose="020B0604020202020204" pitchFamily="34" charset="0"/>
              </a:rPr>
              <a:t>(</a:t>
            </a:r>
            <a:r>
              <a:rPr lang="ko-KR" altLang="en-US" sz="1400" b="1" dirty="0">
                <a:solidFill>
                  <a:schemeClr val="tx1"/>
                </a:solidFill>
                <a:latin typeface="+mn-ea"/>
                <a:cs typeface="Arial" panose="020B0604020202020204" pitchFamily="34" charset="0"/>
              </a:rPr>
              <a:t>예</a:t>
            </a:r>
            <a:r>
              <a:rPr lang="en-US" altLang="ko-KR" sz="1400" b="1" dirty="0">
                <a:solidFill>
                  <a:schemeClr val="tx1"/>
                </a:solidFill>
                <a:latin typeface="+mn-ea"/>
                <a:cs typeface="Arial" panose="020B0604020202020204" pitchFamily="34" charset="0"/>
              </a:rPr>
              <a:t>)</a:t>
            </a:r>
          </a:p>
        </p:txBody>
      </p:sp>
      <p:sp>
        <p:nvSpPr>
          <p:cNvPr id="72" name="직사각형 71">
            <a:extLst>
              <a:ext uri="{FF2B5EF4-FFF2-40B4-BE49-F238E27FC236}">
                <a16:creationId xmlns:a16="http://schemas.microsoft.com/office/drawing/2014/main" id="{382D4838-05FC-4EEE-B47C-33BB0E71AD54}"/>
              </a:ext>
            </a:extLst>
          </p:cNvPr>
          <p:cNvSpPr/>
          <p:nvPr/>
        </p:nvSpPr>
        <p:spPr>
          <a:xfrm>
            <a:off x="782117" y="5778701"/>
            <a:ext cx="5595823" cy="4095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 b="1" dirty="0">
                <a:solidFill>
                  <a:schemeClr val="tx1"/>
                </a:solidFill>
                <a:latin typeface="+mn-ea"/>
                <a:cs typeface="Arial" panose="020B0604020202020204" pitchFamily="34" charset="0"/>
              </a:rPr>
              <a:t>커리어십 직무소개</a:t>
            </a:r>
            <a:r>
              <a:rPr lang="en-US" altLang="ko-KR" sz="1400" b="1" dirty="0">
                <a:solidFill>
                  <a:schemeClr val="tx1"/>
                </a:solidFill>
                <a:latin typeface="+mn-ea"/>
                <a:cs typeface="Arial" panose="020B0604020202020204" pitchFamily="34" charset="0"/>
              </a:rPr>
              <a:t>(</a:t>
            </a:r>
            <a:r>
              <a:rPr lang="ko-KR" altLang="en-US" sz="1400" b="1" dirty="0">
                <a:solidFill>
                  <a:schemeClr val="tx1"/>
                </a:solidFill>
                <a:latin typeface="+mn-ea"/>
                <a:cs typeface="Arial" panose="020B0604020202020204" pitchFamily="34" charset="0"/>
              </a:rPr>
              <a:t>예</a:t>
            </a:r>
            <a:r>
              <a:rPr lang="en-US" altLang="ko-KR" sz="1400" b="1" dirty="0">
                <a:solidFill>
                  <a:schemeClr val="tx1"/>
                </a:solidFill>
                <a:latin typeface="+mn-ea"/>
                <a:cs typeface="Arial" panose="020B0604020202020204" pitchFamily="34" charset="0"/>
              </a:rPr>
              <a:t>) </a:t>
            </a:r>
            <a:r>
              <a:rPr lang="en-US" altLang="ko-KR" sz="1050" b="1" dirty="0">
                <a:solidFill>
                  <a:schemeClr val="tx1"/>
                </a:solidFill>
                <a:latin typeface="+mn-ea"/>
                <a:cs typeface="Arial" panose="020B0604020202020204" pitchFamily="34" charset="0"/>
              </a:rPr>
              <a:t>– </a:t>
            </a:r>
            <a:r>
              <a:rPr lang="ko-KR" altLang="en-US" sz="1050" b="1" dirty="0">
                <a:solidFill>
                  <a:schemeClr val="bg1">
                    <a:lumMod val="75000"/>
                  </a:schemeClr>
                </a:solidFill>
                <a:latin typeface="+mn-ea"/>
                <a:cs typeface="Arial" panose="020B0604020202020204" pitchFamily="34" charset="0"/>
              </a:rPr>
              <a:t>신중년께 의뢰하고자 하는 직무내용을 적어주시면 됩니다</a:t>
            </a:r>
            <a:endParaRPr lang="en-US" altLang="ko-KR" sz="1050" b="1" dirty="0">
              <a:solidFill>
                <a:schemeClr val="bg1">
                  <a:lumMod val="75000"/>
                </a:schemeClr>
              </a:solidFill>
              <a:latin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95833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tlCol="0" anchor="ctr"/>
      <a:lstStyle>
        <a:defPPr algn="ctr">
          <a:defRPr sz="14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838</TotalTime>
  <Words>335</Words>
  <Application>Microsoft Office PowerPoint</Application>
  <PresentationFormat>A4 용지(210x297mm)</PresentationFormat>
  <Paragraphs>80</Paragraphs>
  <Slides>3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12" baseType="lpstr">
      <vt:lpstr>나눔스퀘어</vt:lpstr>
      <vt:lpstr>나눔스퀘어_ac</vt:lpstr>
      <vt:lpstr>나눔스퀘어OTF Bold</vt:lpstr>
      <vt:lpstr>나눔스퀘어OTF_ac</vt:lpstr>
      <vt:lpstr>맑은 고딕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Alex Na</dc:creator>
  <cp:lastModifiedBy>Admin</cp:lastModifiedBy>
  <cp:revision>125</cp:revision>
  <cp:lastPrinted>2020-05-12T08:41:44Z</cp:lastPrinted>
  <dcterms:created xsi:type="dcterms:W3CDTF">2019-04-03T07:56:46Z</dcterms:created>
  <dcterms:modified xsi:type="dcterms:W3CDTF">2022-05-26T06:27:06Z</dcterms:modified>
</cp:coreProperties>
</file>