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68" r:id="rId4"/>
    <p:sldId id="258" r:id="rId5"/>
    <p:sldId id="263" r:id="rId6"/>
    <p:sldId id="262" r:id="rId7"/>
    <p:sldId id="264" r:id="rId8"/>
    <p:sldId id="269" r:id="rId9"/>
    <p:sldId id="266" r:id="rId10"/>
    <p:sldId id="265" r:id="rId11"/>
  </p:sldIdLst>
  <p:sldSz cx="12192000" cy="6858000"/>
  <p:notesSz cx="6858000" cy="9144000"/>
  <p:embeddedFontLst>
    <p:embeddedFont>
      <p:font typeface="맑은 고딕" panose="020B0503020000020004" pitchFamily="50" charset="-127"/>
      <p:regular r:id="rId12"/>
      <p:bold r:id="rId1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행나재요" initials="행" lastIdx="3" clrIdx="0">
    <p:extLst>
      <p:ext uri="{19B8F6BF-5375-455C-9EA6-DF929625EA0E}">
        <p15:presenceInfo xmlns:p15="http://schemas.microsoft.com/office/powerpoint/2012/main" userId="행나재요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D5"/>
    <a:srgbClr val="5067F5"/>
    <a:srgbClr val="FE8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6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2A04-30A8-4727-A3EB-CDF004897D7A}" type="datetimeFigureOut">
              <a:rPr lang="ko-KR" altLang="en-US" smtClean="0"/>
              <a:t>2022-02-15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F55E-590E-4E6F-8D27-6AA99CDA58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785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2A04-30A8-4727-A3EB-CDF004897D7A}" type="datetimeFigureOut">
              <a:rPr lang="ko-KR" altLang="en-US" smtClean="0"/>
              <a:t>2022-02-15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F55E-590E-4E6F-8D27-6AA99CDA58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4390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2A04-30A8-4727-A3EB-CDF004897D7A}" type="datetimeFigureOut">
              <a:rPr lang="ko-KR" altLang="en-US" smtClean="0"/>
              <a:t>2022-02-15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F55E-590E-4E6F-8D27-6AA99CDA58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396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2A04-30A8-4727-A3EB-CDF004897D7A}" type="datetimeFigureOut">
              <a:rPr lang="ko-KR" altLang="en-US" smtClean="0"/>
              <a:t>2022-02-15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F55E-590E-4E6F-8D27-6AA99CDA58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3169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2A04-30A8-4727-A3EB-CDF004897D7A}" type="datetimeFigureOut">
              <a:rPr lang="ko-KR" altLang="en-US" smtClean="0"/>
              <a:t>2022-02-15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F55E-590E-4E6F-8D27-6AA99CDA58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939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2A04-30A8-4727-A3EB-CDF004897D7A}" type="datetimeFigureOut">
              <a:rPr lang="ko-KR" altLang="en-US" smtClean="0"/>
              <a:t>2022-02-15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F55E-590E-4E6F-8D27-6AA99CDA58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422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2A04-30A8-4727-A3EB-CDF004897D7A}" type="datetimeFigureOut">
              <a:rPr lang="ko-KR" altLang="en-US" smtClean="0"/>
              <a:t>2022-02-15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F55E-590E-4E6F-8D27-6AA99CDA58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696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2A04-30A8-4727-A3EB-CDF004897D7A}" type="datetimeFigureOut">
              <a:rPr lang="ko-KR" altLang="en-US" smtClean="0"/>
              <a:t>2022-02-15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F55E-590E-4E6F-8D27-6AA99CDA58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343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2A04-30A8-4727-A3EB-CDF004897D7A}" type="datetimeFigureOut">
              <a:rPr lang="ko-KR" altLang="en-US" smtClean="0"/>
              <a:t>2022-02-15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F55E-590E-4E6F-8D27-6AA99CDA58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7371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2A04-30A8-4727-A3EB-CDF004897D7A}" type="datetimeFigureOut">
              <a:rPr lang="ko-KR" altLang="en-US" smtClean="0"/>
              <a:t>2022-02-15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F55E-590E-4E6F-8D27-6AA99CDA58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4677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2A04-30A8-4727-A3EB-CDF004897D7A}" type="datetimeFigureOut">
              <a:rPr lang="ko-KR" altLang="en-US" smtClean="0"/>
              <a:t>2022-02-15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F55E-590E-4E6F-8D27-6AA99CDA58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7653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02A04-30A8-4727-A3EB-CDF004897D7A}" type="datetimeFigureOut">
              <a:rPr lang="ko-KR" altLang="en-US" smtClean="0"/>
              <a:t>2022-02-15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0F55E-590E-4E6F-8D27-6AA99CDA58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494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172" y="325581"/>
            <a:ext cx="1400689" cy="68713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908352" y="1124262"/>
            <a:ext cx="8363712" cy="1733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‘Charity Startups </a:t>
            </a: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프로젝트 공모</a:t>
            </a: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’</a:t>
            </a:r>
          </a:p>
          <a:p>
            <a:pPr algn="ctr">
              <a:lnSpc>
                <a:spcPct val="150000"/>
              </a:lnSpc>
            </a:pP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기부 프로젝트 제안서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908352" y="3040729"/>
            <a:ext cx="8363712" cy="231785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>
              <a:lnSpc>
                <a:spcPct val="200000"/>
              </a:lnSpc>
            </a:pPr>
            <a:r>
              <a:rPr lang="ko-KR" altLang="en-US" sz="2000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 </a:t>
            </a:r>
            <a:r>
              <a:rPr lang="ko-KR" altLang="en-US" sz="2000" b="1" dirty="0" smtClean="0">
                <a:solidFill>
                  <a:srgbClr val="C00000"/>
                </a:solidFill>
              </a:rPr>
              <a:t>공 모 주 제 </a:t>
            </a:r>
            <a:r>
              <a:rPr lang="en-US" altLang="ko-KR" sz="2000" b="1" dirty="0" smtClean="0">
                <a:solidFill>
                  <a:srgbClr val="C00000"/>
                </a:solidFill>
              </a:rPr>
              <a:t>: </a:t>
            </a:r>
            <a:r>
              <a:rPr lang="ko-KR" altLang="en-US" sz="2000" b="1" dirty="0">
                <a:solidFill>
                  <a:srgbClr val="C00000"/>
                </a:solidFill>
              </a:rPr>
              <a:t>□ 시니어 </a:t>
            </a:r>
            <a:r>
              <a:rPr lang="ko-KR" altLang="en-US" sz="2000" b="1" dirty="0" smtClean="0">
                <a:solidFill>
                  <a:srgbClr val="C00000"/>
                </a:solidFill>
              </a:rPr>
              <a:t>    </a:t>
            </a:r>
            <a:r>
              <a:rPr lang="ko-KR" altLang="en-US" sz="2000" b="1" dirty="0">
                <a:solidFill>
                  <a:srgbClr val="C00000"/>
                </a:solidFill>
              </a:rPr>
              <a:t>□ 청년 </a:t>
            </a:r>
            <a:r>
              <a:rPr lang="ko-KR" altLang="en-US" sz="2000" b="1" dirty="0" smtClean="0">
                <a:solidFill>
                  <a:srgbClr val="C00000"/>
                </a:solidFill>
              </a:rPr>
              <a:t>    □ 자유</a:t>
            </a:r>
            <a:r>
              <a:rPr lang="en-US" altLang="ko-KR" sz="2000" dirty="0" smtClean="0">
                <a:solidFill>
                  <a:srgbClr val="C00000"/>
                </a:solidFill>
              </a:rPr>
              <a:t>(</a:t>
            </a:r>
            <a:r>
              <a:rPr lang="ko-KR" altLang="en-US" sz="2000" dirty="0" smtClean="0">
                <a:solidFill>
                  <a:srgbClr val="C00000"/>
                </a:solidFill>
              </a:rPr>
              <a:t>직접 작성</a:t>
            </a:r>
            <a:r>
              <a:rPr lang="en-US" altLang="ko-KR" sz="2000" dirty="0" smtClean="0">
                <a:solidFill>
                  <a:srgbClr val="C00000"/>
                </a:solidFill>
              </a:rPr>
              <a:t>)</a:t>
            </a:r>
            <a:endParaRPr lang="en-US" altLang="ko-KR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 </a:t>
            </a:r>
            <a:r>
              <a:rPr lang="ko-KR" alt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프로젝트명</a:t>
            </a:r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◆ </a:t>
            </a:r>
            <a:r>
              <a:rPr lang="ko-KR" alt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팀명</a:t>
            </a:r>
            <a:r>
              <a:rPr lang="en-US" altLang="ko-K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기업명</a:t>
            </a:r>
            <a:r>
              <a:rPr lang="en-US" altLang="ko-K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52219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12192000" cy="629587"/>
          </a:xfrm>
          <a:prstGeom prst="rect">
            <a:avLst/>
          </a:prstGeom>
          <a:solidFill>
            <a:srgbClr val="506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smtClean="0"/>
              <a:t>7. </a:t>
            </a:r>
            <a:r>
              <a:rPr lang="ko-KR" altLang="en-US" sz="2400" b="1" dirty="0" smtClean="0"/>
              <a:t>예산</a:t>
            </a:r>
            <a:r>
              <a:rPr lang="en-US" altLang="ko-KR" sz="2400" b="1" dirty="0" smtClean="0"/>
              <a:t>(</a:t>
            </a:r>
            <a:r>
              <a:rPr lang="ko-KR" altLang="en-US" sz="2400" b="1" dirty="0" smtClean="0"/>
              <a:t>안</a:t>
            </a:r>
            <a:r>
              <a:rPr lang="en-US" altLang="ko-KR" sz="2400" b="1" dirty="0" smtClean="0"/>
              <a:t>)</a:t>
            </a:r>
            <a:endParaRPr lang="ko-KR" altLang="en-US" sz="2400" b="1" dirty="0"/>
          </a:p>
        </p:txBody>
      </p:sp>
      <p:sp>
        <p:nvSpPr>
          <p:cNvPr id="5" name="직사각형 4"/>
          <p:cNvSpPr/>
          <p:nvPr/>
        </p:nvSpPr>
        <p:spPr>
          <a:xfrm>
            <a:off x="6565692" y="273256"/>
            <a:ext cx="5505912" cy="1093832"/>
          </a:xfrm>
          <a:prstGeom prst="rect">
            <a:avLst/>
          </a:prstGeom>
          <a:solidFill>
            <a:srgbClr val="FFEAD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anchor="ctr"/>
          <a:lstStyle/>
          <a:p>
            <a:pPr>
              <a:lnSpc>
                <a:spcPct val="150000"/>
              </a:lnSpc>
              <a:defRPr/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작성방법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최대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페이지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*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이 설명 박스는 삭제하고 제출해주십시오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ko-KR" altLang="en-US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아래 표는 수정 가능하며</a:t>
            </a:r>
            <a:r>
              <a:rPr lang="en-US" altLang="ko-KR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ko-KR" altLang="en-US" sz="900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행열을</a:t>
            </a:r>
            <a:r>
              <a:rPr lang="ko-KR" altLang="en-US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가감하여 작성하시면 됩니다</a:t>
            </a:r>
            <a:r>
              <a:rPr lang="en-US" altLang="ko-KR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 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ko-KR" alt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번 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일정에 맞춰 예산안을 작성해주시기 바랍니다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(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최대 </a:t>
            </a:r>
            <a:r>
              <a: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3,000</a:t>
            </a:r>
            <a:r>
              <a:rPr lang="ko-KR" alt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만 원</a:t>
            </a:r>
            <a:r>
              <a: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ko-KR" altLang="en-US" sz="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자부담</a:t>
            </a:r>
            <a:r>
              <a:rPr lang="ko-KR" alt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예산 발생 시</a:t>
            </a:r>
            <a:r>
              <a: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ko-KR" altLang="en-US" sz="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행열을</a:t>
            </a:r>
            <a:r>
              <a:rPr lang="ko-KR" alt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가감하여 작성해주시기 바랍니다</a:t>
            </a:r>
            <a:r>
              <a: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n-US" altLang="ko-KR" sz="900" b="1" u="sng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※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예산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안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은 프로젝트 계획을 가늠하기 위한 참고자료로 사용됩니다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240792" y="629587"/>
            <a:ext cx="11710416" cy="489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rgbClr val="C00000"/>
                </a:solidFill>
              </a:rPr>
              <a:t>총 예산 금액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40792" y="1367088"/>
            <a:ext cx="11710416" cy="530353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125945"/>
              </p:ext>
            </p:extLst>
          </p:nvPr>
        </p:nvGraphicFramePr>
        <p:xfrm>
          <a:off x="441764" y="2157807"/>
          <a:ext cx="11300294" cy="302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0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7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6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67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5420">
                <a:tc gridSpan="5">
                  <a:txBody>
                    <a:bodyPr/>
                    <a:lstStyle/>
                    <a:p>
                      <a:pPr algn="r" latinLnBrk="1"/>
                      <a:r>
                        <a:rPr lang="en-US" altLang="ko-KR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</a:t>
                      </a:r>
                      <a:r>
                        <a:rPr lang="ko-KR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단위 </a:t>
                      </a:r>
                      <a:r>
                        <a:rPr lang="en-US" altLang="ko-KR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: </a:t>
                      </a:r>
                      <a:r>
                        <a:rPr lang="ko-KR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원</a:t>
                      </a:r>
                      <a:r>
                        <a:rPr lang="en-US" altLang="ko-KR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38100" cmpd="sng">
                      <a:noFill/>
                    </a:lnB>
                    <a:solidFill>
                      <a:srgbClr val="5067F5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38100" cmpd="sng">
                      <a:noFill/>
                    </a:lnB>
                    <a:solidFill>
                      <a:srgbClr val="5067F5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38100" cmpd="sng">
                      <a:noFill/>
                    </a:lnB>
                    <a:solidFill>
                      <a:srgbClr val="5067F5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38100" cmpd="sng">
                      <a:noFill/>
                    </a:lnB>
                    <a:solidFill>
                      <a:srgbClr val="506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항목</a:t>
                      </a:r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산출근거</a:t>
                      </a:r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금액</a:t>
                      </a:r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비율</a:t>
                      </a:r>
                      <a:r>
                        <a:rPr lang="en-US" altLang="ko-KR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(%)</a:t>
                      </a:r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지원금</a:t>
                      </a:r>
                      <a:endParaRPr lang="en-US" altLang="ko-KR" sz="16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최대 </a:t>
                      </a:r>
                      <a:r>
                        <a:rPr lang="en-US" altLang="ko-KR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3,000</a:t>
                      </a:r>
                      <a:r>
                        <a:rPr lang="ko-KR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 원</a:t>
                      </a:r>
                      <a:r>
                        <a:rPr lang="en-US" altLang="ko-KR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613">
                <a:tc v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6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939780"/>
                  </a:ext>
                </a:extLst>
              </a:tr>
              <a:tr h="1236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066993"/>
                  </a:ext>
                </a:extLst>
              </a:tr>
              <a:tr h="1236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990017"/>
                  </a:ext>
                </a:extLst>
              </a:tr>
              <a:tr h="242147">
                <a:tc v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420">
                <a:tc gridSpan="3">
                  <a:txBody>
                    <a:bodyPr/>
                    <a:lstStyle/>
                    <a:p>
                      <a:pPr algn="r" latinLnBrk="1"/>
                      <a:r>
                        <a:rPr lang="ko-KR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총계</a:t>
                      </a:r>
                      <a:endParaRPr lang="en-US" altLang="ko-KR" sz="16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210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12192000" cy="629587"/>
          </a:xfrm>
          <a:prstGeom prst="rect">
            <a:avLst/>
          </a:prstGeom>
          <a:solidFill>
            <a:srgbClr val="506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 smtClean="0"/>
              <a:t>0. </a:t>
            </a:r>
            <a:r>
              <a:rPr lang="ko-KR" altLang="en-US" sz="2400" b="1" dirty="0" smtClean="0"/>
              <a:t>목차</a:t>
            </a:r>
            <a:endParaRPr lang="ko-KR" altLang="en-US" sz="2400" b="1" dirty="0"/>
          </a:p>
        </p:txBody>
      </p:sp>
      <p:sp>
        <p:nvSpPr>
          <p:cNvPr id="8" name="직사각형 7"/>
          <p:cNvSpPr/>
          <p:nvPr/>
        </p:nvSpPr>
        <p:spPr>
          <a:xfrm>
            <a:off x="4426304" y="1435989"/>
            <a:ext cx="3346096" cy="4403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팀 소개</a:t>
            </a:r>
            <a:endParaRPr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사회문제 정의</a:t>
            </a:r>
            <a:endParaRPr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 </a:t>
            </a:r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비즈니스 모델</a:t>
            </a:r>
            <a:endParaRPr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</a:t>
            </a:r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솔루션 소개</a:t>
            </a:r>
            <a:endParaRPr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</a:t>
            </a:r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기부 프로젝트 기획</a:t>
            </a:r>
            <a:r>
              <a:rPr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안</a:t>
            </a:r>
            <a:r>
              <a:rPr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</a:t>
            </a:r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추진 일정</a:t>
            </a:r>
            <a:endParaRPr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7. </a:t>
            </a:r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예산</a:t>
            </a:r>
            <a:r>
              <a:rPr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안</a:t>
            </a:r>
            <a:r>
              <a:rPr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527062" y="1119377"/>
            <a:ext cx="4424146" cy="616290"/>
          </a:xfrm>
          <a:prstGeom prst="rect">
            <a:avLst/>
          </a:prstGeom>
          <a:solidFill>
            <a:srgbClr val="FFEAD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anchor="ctr"/>
          <a:lstStyle/>
          <a:p>
            <a:pPr eaLnBrk="1" latinLnBrk="1" hangingPunct="1">
              <a:lnSpc>
                <a:spcPct val="150000"/>
              </a:lnSpc>
              <a:defRPr/>
            </a:pP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 </a:t>
            </a:r>
            <a:r>
              <a:rPr kumimoji="0"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본 페이지는 참고용 입니다</a:t>
            </a:r>
            <a:r>
              <a:rPr kumimoji="0"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kumimoji="0"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삭제하고 제출해주시기 바랍니다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kumimoji="0" lang="en-US" altLang="ko-KR" sz="9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35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12192000" cy="629587"/>
          </a:xfrm>
          <a:prstGeom prst="rect">
            <a:avLst/>
          </a:prstGeom>
          <a:solidFill>
            <a:srgbClr val="506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 smtClean="0"/>
              <a:t>1. </a:t>
            </a:r>
            <a:r>
              <a:rPr lang="ko-KR" altLang="en-US" sz="2400" b="1" dirty="0" smtClean="0"/>
              <a:t>팀</a:t>
            </a:r>
            <a:r>
              <a:rPr lang="en-US" altLang="ko-KR" sz="2400" b="1" dirty="0" smtClean="0"/>
              <a:t> </a:t>
            </a:r>
            <a:r>
              <a:rPr lang="ko-KR" altLang="en-US" sz="2400" b="1" dirty="0" smtClean="0"/>
              <a:t>소개</a:t>
            </a:r>
            <a:endParaRPr lang="ko-KR" altLang="en-US" sz="2400" b="1" dirty="0"/>
          </a:p>
        </p:txBody>
      </p:sp>
      <p:sp>
        <p:nvSpPr>
          <p:cNvPr id="5" name="직사각형 4"/>
          <p:cNvSpPr/>
          <p:nvPr/>
        </p:nvSpPr>
        <p:spPr>
          <a:xfrm>
            <a:off x="6565692" y="381170"/>
            <a:ext cx="5505912" cy="878004"/>
          </a:xfrm>
          <a:prstGeom prst="rect">
            <a:avLst/>
          </a:prstGeom>
          <a:solidFill>
            <a:srgbClr val="FFEAD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anchor="ctr"/>
          <a:lstStyle/>
          <a:p>
            <a:pPr>
              <a:lnSpc>
                <a:spcPct val="150000"/>
              </a:lnSpc>
              <a:defRPr/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작성방법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최대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페이지 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이 설명 박스는 삭제하고 제출해주십시오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ko-KR" altLang="en-US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조직 구조 및 구성과</a:t>
            </a:r>
            <a:r>
              <a:rPr lang="en-US" altLang="ko-KR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ko-KR" altLang="en-US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팀원 역량을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소개해주십시오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특히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&lt;Charity Startups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프로젝트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&gt;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실행을 위한 핵심 강점을 기술해주십시오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240792" y="629587"/>
            <a:ext cx="11710416" cy="489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rgbClr val="C00000"/>
                </a:solidFill>
              </a:rPr>
              <a:t>본 페이지의 핵심 내용 요약 </a:t>
            </a:r>
            <a:r>
              <a:rPr lang="en-US" altLang="ko-KR" b="1" dirty="0" smtClean="0">
                <a:solidFill>
                  <a:srgbClr val="C00000"/>
                </a:solidFill>
              </a:rPr>
              <a:t>1</a:t>
            </a:r>
            <a:r>
              <a:rPr lang="ko-KR" altLang="en-US" b="1" dirty="0" smtClean="0">
                <a:solidFill>
                  <a:srgbClr val="C00000"/>
                </a:solidFill>
              </a:rPr>
              <a:t>줄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40792" y="1748258"/>
            <a:ext cx="5680323" cy="492236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6270885" y="1748258"/>
            <a:ext cx="5680323" cy="492236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240791" y="1748258"/>
            <a:ext cx="5680324" cy="451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팀 개요 </a:t>
            </a:r>
            <a:r>
              <a:rPr lang="ko-KR" altLang="en-US" smtClean="0">
                <a:solidFill>
                  <a:schemeClr val="tx1"/>
                </a:solidFill>
              </a:rPr>
              <a:t>및 </a:t>
            </a:r>
            <a:r>
              <a:rPr lang="en-US" altLang="ko-KR" smtClean="0">
                <a:solidFill>
                  <a:schemeClr val="tx1"/>
                </a:solidFill>
              </a:rPr>
              <a:t>History 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270884" y="1748258"/>
            <a:ext cx="5680324" cy="451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조직 구성 및 핵심 역량 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7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240792" y="1748258"/>
            <a:ext cx="5680323" cy="492236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12192000" cy="629587"/>
          </a:xfrm>
          <a:prstGeom prst="rect">
            <a:avLst/>
          </a:prstGeom>
          <a:solidFill>
            <a:srgbClr val="506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 smtClean="0"/>
              <a:t>2. </a:t>
            </a:r>
            <a:r>
              <a:rPr lang="ko-KR" altLang="en-US" sz="2400" b="1" dirty="0" smtClean="0"/>
              <a:t>사회문제 정의</a:t>
            </a:r>
            <a:endParaRPr lang="ko-KR" altLang="en-US" sz="2400" b="1" dirty="0"/>
          </a:p>
        </p:txBody>
      </p:sp>
      <p:sp>
        <p:nvSpPr>
          <p:cNvPr id="5" name="직사각형 4"/>
          <p:cNvSpPr/>
          <p:nvPr/>
        </p:nvSpPr>
        <p:spPr>
          <a:xfrm>
            <a:off x="6565692" y="153110"/>
            <a:ext cx="5505912" cy="1334124"/>
          </a:xfrm>
          <a:prstGeom prst="rect">
            <a:avLst/>
          </a:prstGeom>
          <a:solidFill>
            <a:srgbClr val="FFEAD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anchor="ctr"/>
          <a:lstStyle/>
          <a:p>
            <a:pPr>
              <a:lnSpc>
                <a:spcPct val="150000"/>
              </a:lnSpc>
              <a:defRPr/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작성방법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최대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페이지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이 설명박스는 삭제하고 제출해주십시오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상단에 본 페이지의 핵심 내용을 요약하여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줄로 작성해주십시오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en-US" altLang="ko-KR" sz="900" b="1" u="sng" spc="-20" dirty="0" smtClean="0">
                <a:solidFill>
                  <a:schemeClr val="tx1"/>
                </a:solidFill>
              </a:rPr>
              <a:t>&lt;Charity Startups </a:t>
            </a:r>
            <a:r>
              <a:rPr lang="ko-KR" altLang="en-US" sz="900" b="1" u="sng" spc="-20" dirty="0" smtClean="0">
                <a:solidFill>
                  <a:schemeClr val="tx1"/>
                </a:solidFill>
              </a:rPr>
              <a:t>프로젝트</a:t>
            </a:r>
            <a:r>
              <a:rPr lang="en-US" altLang="ko-KR" sz="900" b="1" u="sng" spc="-20" dirty="0" smtClean="0">
                <a:solidFill>
                  <a:schemeClr val="tx1"/>
                </a:solidFill>
              </a:rPr>
              <a:t>&gt;</a:t>
            </a:r>
            <a:r>
              <a:rPr lang="ko-KR" altLang="en-US" sz="900" b="1" u="sng" spc="-20" dirty="0">
                <a:solidFill>
                  <a:schemeClr val="tx1"/>
                </a:solidFill>
              </a:rPr>
              <a:t>를 통해 해결하고자 하는 사회 문제와 핵심 원인</a:t>
            </a:r>
            <a:r>
              <a:rPr lang="en-US" altLang="ko-KR" sz="900" b="1" u="sng" spc="-20" dirty="0">
                <a:solidFill>
                  <a:schemeClr val="tx1"/>
                </a:solidFill>
              </a:rPr>
              <a:t>, </a:t>
            </a:r>
            <a:r>
              <a:rPr lang="ko-KR" altLang="en-US" sz="900" b="1" u="sng" spc="-20" dirty="0">
                <a:solidFill>
                  <a:schemeClr val="tx1"/>
                </a:solidFill>
              </a:rPr>
              <a:t>내</a:t>
            </a:r>
            <a:r>
              <a:rPr lang="ko-KR" altLang="en-US" sz="900" b="1" u="sng" spc="-20" dirty="0">
                <a:solidFill>
                  <a:schemeClr val="tx1"/>
                </a:solidFill>
                <a:latin typeface="맑은 고딕" panose="020B0503020000020004" pitchFamily="50" charset="-127"/>
              </a:rPr>
              <a:t>∙</a:t>
            </a:r>
            <a:r>
              <a:rPr lang="ko-KR" altLang="en-US" sz="900" b="1" u="sng" spc="-20" dirty="0">
                <a:solidFill>
                  <a:schemeClr val="tx1"/>
                </a:solidFill>
              </a:rPr>
              <a:t>외부 환경 현황을</a:t>
            </a:r>
            <a:r>
              <a:rPr lang="ko-KR" altLang="en-US" sz="900" b="1" u="sng" dirty="0">
                <a:solidFill>
                  <a:schemeClr val="tx1"/>
                </a:solidFill>
              </a:rPr>
              <a:t> 분석</a:t>
            </a:r>
            <a:r>
              <a:rPr lang="en-US" altLang="ko-KR" sz="900" b="1" u="sng" dirty="0">
                <a:solidFill>
                  <a:schemeClr val="tx1"/>
                </a:solidFill>
              </a:rPr>
              <a:t>, </a:t>
            </a:r>
            <a:r>
              <a:rPr lang="ko-KR" altLang="en-US" sz="900" b="1" u="sng" dirty="0" smtClean="0">
                <a:solidFill>
                  <a:schemeClr val="tx1"/>
                </a:solidFill>
              </a:rPr>
              <a:t>기술해주십시오</a:t>
            </a:r>
            <a:r>
              <a:rPr lang="en-US" altLang="ko-KR" sz="900" b="1" u="sng" dirty="0">
                <a:solidFill>
                  <a:schemeClr val="tx1"/>
                </a:solidFill>
              </a:rPr>
              <a:t>. </a:t>
            </a:r>
            <a:r>
              <a:rPr lang="ko-KR" altLang="en-US" sz="900" b="1" u="sng" dirty="0">
                <a:solidFill>
                  <a:schemeClr val="tx1"/>
                </a:solidFill>
              </a:rPr>
              <a:t> </a:t>
            </a:r>
            <a:r>
              <a:rPr lang="en-US" altLang="ko-KR" sz="900" b="1" u="sng" dirty="0">
                <a:solidFill>
                  <a:schemeClr val="tx1"/>
                </a:solidFill>
              </a:rPr>
              <a:t>(</a:t>
            </a:r>
            <a:r>
              <a:rPr lang="ko-KR" altLang="en-US" sz="900" b="1" u="sng" dirty="0">
                <a:solidFill>
                  <a:schemeClr val="tx1"/>
                </a:solidFill>
              </a:rPr>
              <a:t>심각성과 시급성을 중심으로 설명해주십시오</a:t>
            </a:r>
            <a:r>
              <a:rPr lang="en-US" altLang="ko-KR" sz="900" b="1" u="sng" dirty="0">
                <a:solidFill>
                  <a:schemeClr val="tx1"/>
                </a:solidFill>
              </a:rPr>
              <a:t>.)</a:t>
            </a:r>
            <a:r>
              <a:rPr lang="en-US" altLang="ko-KR" sz="900" dirty="0">
                <a:solidFill>
                  <a:schemeClr val="tx1"/>
                </a:solidFill>
              </a:rPr>
              <a:t>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문제가 해결되었을 때의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목표하는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긍정적인 사회변화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대상 및 주변환경 포함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을 기술해주시고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그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변화를 측정할 수 있는 핵심 지표와 측정방법을 제시해주십시오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40792" y="629587"/>
            <a:ext cx="11710416" cy="489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rgbClr val="C00000"/>
                </a:solidFill>
              </a:rPr>
              <a:t>본 페이지의 핵심 내용 요약 </a:t>
            </a:r>
            <a:r>
              <a:rPr lang="en-US" altLang="ko-KR" b="1" dirty="0" smtClean="0">
                <a:solidFill>
                  <a:srgbClr val="C00000"/>
                </a:solidFill>
              </a:rPr>
              <a:t>1</a:t>
            </a:r>
            <a:r>
              <a:rPr lang="ko-KR" altLang="en-US" b="1" dirty="0" smtClean="0">
                <a:solidFill>
                  <a:srgbClr val="C00000"/>
                </a:solidFill>
              </a:rPr>
              <a:t>줄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70885" y="1748258"/>
            <a:ext cx="5680323" cy="492236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240792" y="2437249"/>
            <a:ext cx="56803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1400" kern="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문제에 대한 정의 및 문제라고 생각하는 핵심 원인</a:t>
            </a:r>
            <a:r>
              <a:rPr lang="en-US" altLang="ko-KR" sz="1400" kern="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kern="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내</a:t>
            </a:r>
            <a:r>
              <a:rPr lang="en-US" altLang="ko-KR" sz="1400" kern="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kern="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외부 환경분석</a:t>
            </a:r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endParaRPr lang="ko-KR" altLang="en-US" sz="1400" kern="0" spc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270884" y="2437249"/>
            <a:ext cx="5680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문제가 해결된 </a:t>
            </a:r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목표상태</a:t>
            </a:r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 긍정적인 사회변화</a:t>
            </a:r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해당 변화를 측정할 </a:t>
            </a:r>
            <a:endParaRPr lang="en-US" altLang="ko-KR" sz="14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fontAlgn="base"/>
            <a:r>
              <a:rPr lang="en-US" altLang="ko-KR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 있는 지표와 측정 방법</a:t>
            </a:r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endParaRPr lang="ko-KR" altLang="en-US" sz="1400" kern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40791" y="1748258"/>
            <a:ext cx="5680324" cy="451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사회문제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270884" y="1748258"/>
            <a:ext cx="5680324" cy="451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목표 임팩트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53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12192000" cy="629587"/>
          </a:xfrm>
          <a:prstGeom prst="rect">
            <a:avLst/>
          </a:prstGeom>
          <a:solidFill>
            <a:srgbClr val="506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 smtClean="0"/>
              <a:t>3</a:t>
            </a:r>
            <a:r>
              <a:rPr lang="en-US" altLang="ko-KR" sz="2400" b="1" smtClean="0"/>
              <a:t>. </a:t>
            </a:r>
            <a:r>
              <a:rPr lang="ko-KR" altLang="en-US" sz="2400" b="1" smtClean="0"/>
              <a:t>비즈니스 </a:t>
            </a:r>
            <a:r>
              <a:rPr lang="ko-KR" altLang="en-US" sz="2400" b="1" dirty="0" smtClean="0"/>
              <a:t>모델</a:t>
            </a:r>
            <a:endParaRPr lang="ko-KR" altLang="en-US" sz="2400" b="1" dirty="0"/>
          </a:p>
        </p:txBody>
      </p:sp>
      <p:sp>
        <p:nvSpPr>
          <p:cNvPr id="5" name="직사각형 4"/>
          <p:cNvSpPr/>
          <p:nvPr/>
        </p:nvSpPr>
        <p:spPr>
          <a:xfrm>
            <a:off x="6565692" y="381170"/>
            <a:ext cx="5505912" cy="878004"/>
          </a:xfrm>
          <a:prstGeom prst="rect">
            <a:avLst/>
          </a:prstGeom>
          <a:solidFill>
            <a:srgbClr val="FFEAD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anchor="ctr"/>
          <a:lstStyle/>
          <a:p>
            <a:pPr>
              <a:lnSpc>
                <a:spcPct val="150000"/>
              </a:lnSpc>
              <a:defRPr/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작성방법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최대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페이지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이 설명박스는 삭제하고 제출해주십시오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상단에 본 페이지의 핵심 내용을 요약하여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줄로 작성해주십시오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ko-KR" altLang="en-US" sz="900" dirty="0" smtClean="0">
                <a:solidFill>
                  <a:schemeClr val="tx1"/>
                </a:solidFill>
              </a:rPr>
              <a:t>지원 팀의 </a:t>
            </a:r>
            <a:r>
              <a:rPr lang="ko-KR" altLang="en-US" sz="900" b="1" u="sng" dirty="0">
                <a:solidFill>
                  <a:schemeClr val="tx1"/>
                </a:solidFill>
              </a:rPr>
              <a:t>기존 비즈니스 모델</a:t>
            </a:r>
            <a:r>
              <a:rPr lang="ko-KR" altLang="en-US" sz="900" dirty="0">
                <a:solidFill>
                  <a:schemeClr val="tx1"/>
                </a:solidFill>
              </a:rPr>
              <a:t>을 기술해주십시오</a:t>
            </a:r>
            <a:r>
              <a:rPr lang="en-US" altLang="ko-KR" sz="900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ko-KR" altLang="en-US" sz="900" b="1" dirty="0">
                <a:solidFill>
                  <a:schemeClr val="tx1"/>
                </a:solidFill>
              </a:rPr>
              <a:t>기존 비즈니스 모델에 기부 모델을 결합한 </a:t>
            </a:r>
            <a:r>
              <a:rPr lang="ko-KR" altLang="en-US" sz="900" b="1" u="sng" dirty="0">
                <a:solidFill>
                  <a:schemeClr val="tx1"/>
                </a:solidFill>
              </a:rPr>
              <a:t>기부 </a:t>
            </a:r>
            <a:r>
              <a:rPr lang="ko-KR" altLang="en-US" sz="900" b="1" u="sng" dirty="0" smtClean="0">
                <a:solidFill>
                  <a:schemeClr val="tx1"/>
                </a:solidFill>
              </a:rPr>
              <a:t>비즈니스 </a:t>
            </a:r>
            <a:r>
              <a:rPr lang="ko-KR" altLang="en-US" sz="900" b="1" u="sng" dirty="0">
                <a:solidFill>
                  <a:schemeClr val="tx1"/>
                </a:solidFill>
              </a:rPr>
              <a:t>모델을</a:t>
            </a:r>
            <a:r>
              <a:rPr lang="ko-KR" altLang="en-US" sz="900" dirty="0">
                <a:solidFill>
                  <a:schemeClr val="tx1"/>
                </a:solidFill>
              </a:rPr>
              <a:t> 기술해주십시오</a:t>
            </a:r>
            <a:endParaRPr lang="en-US" altLang="ko-KR" sz="800" i="1" dirty="0">
              <a:solidFill>
                <a:schemeClr val="tx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40792" y="629587"/>
            <a:ext cx="11710416" cy="489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rgbClr val="C00000"/>
                </a:solidFill>
              </a:rPr>
              <a:t>본 페이지의 핵심 내용 요약 </a:t>
            </a:r>
            <a:r>
              <a:rPr lang="en-US" altLang="ko-KR" b="1" dirty="0" smtClean="0">
                <a:solidFill>
                  <a:srgbClr val="C00000"/>
                </a:solidFill>
              </a:rPr>
              <a:t>1</a:t>
            </a:r>
            <a:r>
              <a:rPr lang="ko-KR" altLang="en-US" b="1" dirty="0" smtClean="0">
                <a:solidFill>
                  <a:srgbClr val="C00000"/>
                </a:solidFill>
              </a:rPr>
              <a:t>줄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40792" y="1748258"/>
            <a:ext cx="5680323" cy="492236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6270885" y="1748258"/>
            <a:ext cx="5680323" cy="492236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240791" y="2242974"/>
            <a:ext cx="56803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기존</a:t>
            </a:r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비즈니스 모델 설명</a:t>
            </a:r>
            <a:endParaRPr lang="ko-KR" altLang="en-US" sz="1400" kern="0" spc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270884" y="2242974"/>
            <a:ext cx="56803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기존 </a:t>
            </a:r>
            <a:r>
              <a:rPr lang="ko-KR" altLang="en-US" sz="1400" kern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비즈니스에 기부 방식 결합시</a:t>
            </a:r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1400" kern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예상되는 사업모델 설명</a:t>
            </a:r>
            <a:endParaRPr lang="ko-KR" altLang="en-US" sz="1400" kern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갈매기형 수장 15"/>
          <p:cNvSpPr/>
          <p:nvPr/>
        </p:nvSpPr>
        <p:spPr>
          <a:xfrm>
            <a:off x="5746230" y="3685568"/>
            <a:ext cx="699540" cy="1053266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solidFill>
                <a:schemeClr val="tx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40791" y="1748258"/>
            <a:ext cx="5680324" cy="451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비즈니스 모델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270884" y="1748258"/>
            <a:ext cx="5680324" cy="451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기부 비즈니스 모델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23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240792" y="1748258"/>
            <a:ext cx="5680323" cy="492236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12192000" cy="629587"/>
          </a:xfrm>
          <a:prstGeom prst="rect">
            <a:avLst/>
          </a:prstGeom>
          <a:solidFill>
            <a:srgbClr val="506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 smtClean="0"/>
              <a:t>4. </a:t>
            </a:r>
            <a:r>
              <a:rPr lang="ko-KR" altLang="en-US" sz="2400" b="1" dirty="0" smtClean="0"/>
              <a:t>솔루션 소개</a:t>
            </a:r>
            <a:endParaRPr lang="ko-KR" altLang="en-US" sz="2400" b="1" dirty="0"/>
          </a:p>
        </p:txBody>
      </p:sp>
      <p:sp>
        <p:nvSpPr>
          <p:cNvPr id="5" name="직사각형 4"/>
          <p:cNvSpPr/>
          <p:nvPr/>
        </p:nvSpPr>
        <p:spPr>
          <a:xfrm>
            <a:off x="6565692" y="381170"/>
            <a:ext cx="5505912" cy="878004"/>
          </a:xfrm>
          <a:prstGeom prst="rect">
            <a:avLst/>
          </a:prstGeom>
          <a:solidFill>
            <a:srgbClr val="FFEAD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anchor="ctr"/>
          <a:lstStyle/>
          <a:p>
            <a:pPr>
              <a:lnSpc>
                <a:spcPct val="150000"/>
              </a:lnSpc>
              <a:defRPr/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작성방법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최대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페이지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이 설명박스는 삭제하고 제출해주십시오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상단에 본 페이지의 핵심 내용을 요약하여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줄로 작성해주십시오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en-US" altLang="ko-KR" sz="9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ko-KR" altLang="en-US" sz="9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번에서 </a:t>
            </a:r>
            <a:r>
              <a:rPr lang="ko-KR" altLang="en-US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설명한 사회문제 해결을 위한 </a:t>
            </a:r>
            <a:r>
              <a:rPr lang="ko-KR" altLang="en-US" sz="9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지원 팀의 </a:t>
            </a:r>
            <a:r>
              <a:rPr lang="ko-KR" altLang="en-US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솔루션</a:t>
            </a:r>
            <a:r>
              <a:rPr lang="en-US" altLang="ko-KR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제품 </a:t>
            </a:r>
            <a:r>
              <a:rPr lang="en-US" altLang="ko-KR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 </a:t>
            </a:r>
            <a:r>
              <a:rPr lang="ko-KR" altLang="en-US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서비스</a:t>
            </a:r>
            <a:r>
              <a:rPr lang="en-US" altLang="ko-KR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에 대해 </a:t>
            </a:r>
            <a:r>
              <a:rPr lang="ko-KR" altLang="en-US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정성적</a:t>
            </a:r>
            <a:r>
              <a:rPr lang="en-US" altLang="ko-KR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ko-KR" altLang="en-US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정량적 핵심 효과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를 포함하여 기술해주십시오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(Pilot Test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결과값이 있는 경우 함께 기술해주십시오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 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240792" y="629587"/>
            <a:ext cx="11710416" cy="489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rgbClr val="C00000"/>
                </a:solidFill>
              </a:rPr>
              <a:t>본 페이지의 핵심 내용 요약 </a:t>
            </a:r>
            <a:r>
              <a:rPr lang="en-US" altLang="ko-KR" b="1" dirty="0" smtClean="0">
                <a:solidFill>
                  <a:srgbClr val="C00000"/>
                </a:solidFill>
              </a:rPr>
              <a:t>1</a:t>
            </a:r>
            <a:r>
              <a:rPr lang="ko-KR" altLang="en-US" b="1" dirty="0" smtClean="0">
                <a:solidFill>
                  <a:srgbClr val="C00000"/>
                </a:solidFill>
              </a:rPr>
              <a:t>줄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70885" y="1748258"/>
            <a:ext cx="5680323" cy="492236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240790" y="2216809"/>
            <a:ext cx="56803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보유한 제품</a:t>
            </a:r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또는 서비스의 구조</a:t>
            </a:r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·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기능</a:t>
            </a:r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·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특징 등 솔루션 소개</a:t>
            </a:r>
            <a:endParaRPr lang="en-US" altLang="ko-KR" sz="14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270883" y="2216809"/>
            <a:ext cx="5680325" cy="536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해당 솔루션의 </a:t>
            </a:r>
            <a:r>
              <a:rPr lang="ko-KR" altLang="en-US" sz="14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효과성을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 확인할 수 있는 검증 데이터</a:t>
            </a:r>
            <a:endParaRPr lang="en-US" altLang="ko-KR" sz="14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</a:endParaRPr>
          </a:p>
          <a:p>
            <a:pPr algn="just" fontAlgn="base"/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활용한 지표와 측정 방법도 간략히 설명</a:t>
            </a:r>
            <a:endParaRPr lang="ko-KR" altLang="en-US" sz="1400" kern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240791" y="1748258"/>
            <a:ext cx="5680324" cy="451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솔루션 소개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270884" y="1748258"/>
            <a:ext cx="5680324" cy="451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솔루션 효과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3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12192000" cy="629587"/>
          </a:xfrm>
          <a:prstGeom prst="rect">
            <a:avLst/>
          </a:prstGeom>
          <a:solidFill>
            <a:srgbClr val="506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 smtClean="0"/>
              <a:t>5. </a:t>
            </a:r>
            <a:r>
              <a:rPr lang="ko-KR" altLang="en-US" sz="2400" b="1" dirty="0" smtClean="0"/>
              <a:t>기부 프로젝트 기획</a:t>
            </a:r>
            <a:r>
              <a:rPr lang="en-US" altLang="ko-KR" sz="2400" b="1" dirty="0" smtClean="0"/>
              <a:t>(</a:t>
            </a:r>
            <a:r>
              <a:rPr lang="ko-KR" altLang="en-US" sz="2400" b="1" dirty="0" smtClean="0"/>
              <a:t>안</a:t>
            </a:r>
            <a:r>
              <a:rPr lang="en-US" altLang="ko-KR" sz="2400" b="1" dirty="0" smtClean="0"/>
              <a:t>)</a:t>
            </a:r>
            <a:endParaRPr lang="ko-KR" altLang="en-US" sz="2400" b="1" dirty="0"/>
          </a:p>
        </p:txBody>
      </p:sp>
      <p:sp>
        <p:nvSpPr>
          <p:cNvPr id="5" name="직사각형 4"/>
          <p:cNvSpPr/>
          <p:nvPr/>
        </p:nvSpPr>
        <p:spPr>
          <a:xfrm>
            <a:off x="6565692" y="381170"/>
            <a:ext cx="5505912" cy="878004"/>
          </a:xfrm>
          <a:prstGeom prst="rect">
            <a:avLst/>
          </a:prstGeom>
          <a:solidFill>
            <a:srgbClr val="FFEAD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anchor="ctr"/>
          <a:lstStyle/>
          <a:p>
            <a:pPr>
              <a:lnSpc>
                <a:spcPct val="150000"/>
              </a:lnSpc>
              <a:defRPr/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작성방법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최대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페이지 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이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설명박스는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삭제하고 제출해주십시오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상단에 본 페이지의 핵심 내용을 요약하여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줄로 작성해주십시오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ko-KR" altLang="en-US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실행 가능한 </a:t>
            </a:r>
            <a:r>
              <a:rPr lang="en-US" altLang="ko-KR" sz="9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&lt;Charity Startups </a:t>
            </a:r>
            <a:r>
              <a:rPr lang="ko-KR" altLang="en-US" sz="9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프로젝트</a:t>
            </a:r>
            <a:r>
              <a:rPr lang="en-US" altLang="ko-KR" sz="9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&gt;</a:t>
            </a:r>
            <a:r>
              <a:rPr lang="ko-KR" altLang="en-US" sz="9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를 위한 기부 </a:t>
            </a:r>
            <a:r>
              <a:rPr lang="ko-KR" altLang="en-US" sz="9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펀딩</a:t>
            </a:r>
            <a:r>
              <a:rPr lang="ko-KR" altLang="en-US" sz="9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개요 및 대상자 발굴 방안을 기술해 주십시오</a:t>
            </a:r>
            <a:r>
              <a:rPr lang="en-US" altLang="ko-KR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240792" y="629587"/>
            <a:ext cx="11710416" cy="489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rgbClr val="C00000"/>
                </a:solidFill>
              </a:rPr>
              <a:t>본 페이지의 핵심 내용 요약 </a:t>
            </a:r>
            <a:r>
              <a:rPr lang="en-US" altLang="ko-KR" b="1" dirty="0" smtClean="0">
                <a:solidFill>
                  <a:srgbClr val="C00000"/>
                </a:solidFill>
              </a:rPr>
              <a:t>1</a:t>
            </a:r>
            <a:r>
              <a:rPr lang="ko-KR" altLang="en-US" b="1" dirty="0" smtClean="0">
                <a:solidFill>
                  <a:srgbClr val="C00000"/>
                </a:solidFill>
              </a:rPr>
              <a:t>줄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40792" y="1748258"/>
            <a:ext cx="5680323" cy="492236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6270885" y="1748258"/>
            <a:ext cx="5680323" cy="492236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240791" y="2217096"/>
            <a:ext cx="5680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1400" kern="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목적</a:t>
            </a:r>
            <a:r>
              <a:rPr lang="en-US" altLang="ko-KR" sz="1400" kern="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1400" kern="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타깃</a:t>
            </a:r>
            <a:r>
              <a:rPr lang="en-US" altLang="ko-KR" sz="1400" kern="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1400" kern="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핵심 대상자</a:t>
            </a:r>
            <a:r>
              <a:rPr lang="en-US" altLang="ko-KR" sz="1400" kern="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1400" kern="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기부자</a:t>
            </a:r>
            <a:r>
              <a:rPr lang="en-US" altLang="ko-KR" sz="1400" kern="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), </a:t>
            </a:r>
            <a:r>
              <a:rPr lang="ko-KR" altLang="en-US" sz="1400" kern="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솔루션</a:t>
            </a:r>
            <a:r>
              <a:rPr lang="en-US" altLang="ko-KR" sz="1400" kern="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1400" kern="0" spc="-2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펀딩</a:t>
            </a:r>
            <a:r>
              <a:rPr lang="ko-KR" altLang="en-US" sz="1400" kern="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400" kern="0" spc="-2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목표금액</a:t>
            </a:r>
            <a:r>
              <a:rPr lang="en-US" altLang="ko-KR" sz="1400" kern="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1400" kern="0" spc="-2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펀딩</a:t>
            </a:r>
            <a:r>
              <a:rPr lang="ko-KR" altLang="en-US" sz="1400" kern="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 플랫폼</a:t>
            </a:r>
            <a:r>
              <a:rPr lang="en-US" altLang="ko-KR" sz="1400" kern="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,</a:t>
            </a:r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 </a:t>
            </a:r>
          </a:p>
          <a:p>
            <a:pPr algn="just" fontAlgn="base"/>
            <a:r>
              <a:rPr lang="en-US" altLang="ko-KR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일정</a:t>
            </a:r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등 프로젝트 추진에 필요한 개괄적인 사항 기술  </a:t>
            </a:r>
            <a:endParaRPr lang="ko-KR" altLang="en-US" sz="1400" kern="0" spc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270884" y="2217096"/>
            <a:ext cx="5680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문제 해결이 필요한 대상자 정의 및 발굴 계획 </a:t>
            </a:r>
            <a:endParaRPr lang="en-US" altLang="ko-KR" sz="14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</a:endParaRPr>
          </a:p>
          <a:p>
            <a:pPr algn="just" fontAlgn="base"/>
            <a:r>
              <a:rPr lang="en-US" altLang="ko-KR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14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펀딩에</a:t>
            </a:r>
            <a:r>
              <a:rPr lang="ko-KR" alt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 참여할 기부자 정의 및 발굴 계획</a:t>
            </a:r>
            <a:endParaRPr lang="ko-KR" altLang="en-US" sz="1400" kern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40791" y="1748258"/>
            <a:ext cx="5680324" cy="451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개요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270884" y="1748258"/>
            <a:ext cx="5680324" cy="451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대상자 발굴 방안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557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12192000" cy="629587"/>
          </a:xfrm>
          <a:prstGeom prst="rect">
            <a:avLst/>
          </a:prstGeom>
          <a:solidFill>
            <a:srgbClr val="506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 smtClean="0"/>
              <a:t>5. </a:t>
            </a:r>
            <a:r>
              <a:rPr lang="ko-KR" altLang="en-US" sz="2400" b="1" dirty="0" smtClean="0"/>
              <a:t>기부 프로젝트 기획</a:t>
            </a:r>
            <a:r>
              <a:rPr lang="en-US" altLang="ko-KR" sz="2400" b="1" dirty="0" smtClean="0"/>
              <a:t>(</a:t>
            </a:r>
            <a:r>
              <a:rPr lang="ko-KR" altLang="en-US" sz="2400" b="1" dirty="0" smtClean="0"/>
              <a:t>안</a:t>
            </a:r>
            <a:r>
              <a:rPr lang="en-US" altLang="ko-KR" sz="2400" b="1" dirty="0" smtClean="0"/>
              <a:t>)</a:t>
            </a:r>
            <a:endParaRPr lang="ko-KR" altLang="en-US" sz="2400" b="1" dirty="0"/>
          </a:p>
        </p:txBody>
      </p:sp>
      <p:sp>
        <p:nvSpPr>
          <p:cNvPr id="5" name="직사각형 4"/>
          <p:cNvSpPr/>
          <p:nvPr/>
        </p:nvSpPr>
        <p:spPr>
          <a:xfrm>
            <a:off x="6565692" y="381170"/>
            <a:ext cx="5505912" cy="878004"/>
          </a:xfrm>
          <a:prstGeom prst="rect">
            <a:avLst/>
          </a:prstGeom>
          <a:solidFill>
            <a:srgbClr val="FFEAD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anchor="ctr"/>
          <a:lstStyle/>
          <a:p>
            <a:pPr>
              <a:lnSpc>
                <a:spcPct val="150000"/>
              </a:lnSpc>
              <a:defRPr/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작성방법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최대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페이지 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이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설명박스는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삭제하고 제출해주십시오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상단에 본 페이지의 핵심 내용을 요약하여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줄로 작성해주십시오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ko-KR" altLang="en-US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실행 가능한 </a:t>
            </a:r>
            <a:r>
              <a:rPr lang="en-US" altLang="ko-KR" sz="9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&lt;Charity Startups </a:t>
            </a:r>
            <a:r>
              <a:rPr lang="ko-KR" altLang="en-US" sz="9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프로젝트</a:t>
            </a:r>
            <a:r>
              <a:rPr lang="en-US" altLang="ko-KR" sz="9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&gt;</a:t>
            </a:r>
            <a:r>
              <a:rPr lang="ko-KR" altLang="en-US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의 </a:t>
            </a:r>
            <a:r>
              <a:rPr lang="ko-KR" altLang="en-US" sz="9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솔루션 활용 및 마케팅 방안을 </a:t>
            </a:r>
            <a:r>
              <a:rPr lang="ko-KR" altLang="en-US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기술해주십시오</a:t>
            </a:r>
            <a:r>
              <a:rPr lang="en-US" altLang="ko-KR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40792" y="1748258"/>
            <a:ext cx="5680323" cy="492236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6270885" y="1748258"/>
            <a:ext cx="5680323" cy="492236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240791" y="2242974"/>
            <a:ext cx="56803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1400" kern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핵심 대상자를 고려한 솔루션 활용</a:t>
            </a:r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/</a:t>
            </a:r>
            <a:r>
              <a:rPr lang="ko-KR" altLang="en-US" sz="1400" kern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보완 계획</a:t>
            </a:r>
            <a:endParaRPr lang="ko-KR" alt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270884" y="2242974"/>
            <a:ext cx="56803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1400" kern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펀딩을 알리고 기부자 확보를 위한 마케팅</a:t>
            </a:r>
            <a:r>
              <a:rPr lang="en-US" altLang="ko-KR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/PR </a:t>
            </a:r>
            <a:r>
              <a:rPr lang="ko-KR" altLang="en-US" sz="1400" kern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</a:rPr>
              <a:t>계획 </a:t>
            </a:r>
            <a:endParaRPr lang="en-US" altLang="ko-KR" sz="14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40791" y="1748258"/>
            <a:ext cx="5680324" cy="451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솔루션 활용 방안 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270884" y="1748258"/>
            <a:ext cx="5680324" cy="451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마케팅 방안 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40792" y="629587"/>
            <a:ext cx="11710416" cy="489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rgbClr val="C00000"/>
                </a:solidFill>
              </a:rPr>
              <a:t>본 페이지의 핵심 내용 요약 </a:t>
            </a:r>
            <a:r>
              <a:rPr lang="en-US" altLang="ko-KR" b="1" dirty="0" smtClean="0">
                <a:solidFill>
                  <a:srgbClr val="C00000"/>
                </a:solidFill>
              </a:rPr>
              <a:t>1</a:t>
            </a:r>
            <a:r>
              <a:rPr lang="ko-KR" altLang="en-US" b="1" dirty="0" smtClean="0">
                <a:solidFill>
                  <a:srgbClr val="C00000"/>
                </a:solidFill>
              </a:rPr>
              <a:t>줄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69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12192000" cy="629587"/>
          </a:xfrm>
          <a:prstGeom prst="rect">
            <a:avLst/>
          </a:prstGeom>
          <a:solidFill>
            <a:srgbClr val="506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 smtClean="0"/>
              <a:t>6. </a:t>
            </a:r>
            <a:r>
              <a:rPr lang="ko-KR" altLang="en-US" sz="2400" b="1" dirty="0" smtClean="0"/>
              <a:t>추진 일정</a:t>
            </a:r>
            <a:endParaRPr lang="ko-KR" altLang="en-US" sz="2400" b="1" dirty="0"/>
          </a:p>
        </p:txBody>
      </p:sp>
      <p:sp>
        <p:nvSpPr>
          <p:cNvPr id="5" name="직사각형 4"/>
          <p:cNvSpPr/>
          <p:nvPr/>
        </p:nvSpPr>
        <p:spPr>
          <a:xfrm>
            <a:off x="6565692" y="381170"/>
            <a:ext cx="5505912" cy="878004"/>
          </a:xfrm>
          <a:prstGeom prst="rect">
            <a:avLst/>
          </a:prstGeom>
          <a:solidFill>
            <a:srgbClr val="FFEAD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anchor="ctr"/>
          <a:lstStyle/>
          <a:p>
            <a:pPr>
              <a:lnSpc>
                <a:spcPct val="150000"/>
              </a:lnSpc>
              <a:defRPr/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작성방법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최대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페이지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이 설명 박스는 삭제하고 제출해주십시오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상단에 본 페이지의 핵심 내용을 요약하여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줄로 작성해주십시오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3~5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번 항목에서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작성한 내용의 </a:t>
            </a:r>
            <a:r>
              <a:rPr lang="ko-KR" altLang="en-US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추진 일정을 작성해주십시오</a:t>
            </a:r>
            <a:r>
              <a:rPr lang="en-US" altLang="ko-KR" sz="9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40792" y="629587"/>
            <a:ext cx="11710416" cy="489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rgbClr val="C00000"/>
                </a:solidFill>
              </a:rPr>
              <a:t>총 소요기간 및 핵심일정 </a:t>
            </a:r>
            <a:r>
              <a:rPr lang="en-US" altLang="ko-KR" b="1" dirty="0" smtClean="0">
                <a:solidFill>
                  <a:srgbClr val="C00000"/>
                </a:solidFill>
              </a:rPr>
              <a:t>1</a:t>
            </a:r>
            <a:r>
              <a:rPr lang="ko-KR" altLang="en-US" b="1" dirty="0" smtClean="0">
                <a:solidFill>
                  <a:srgbClr val="C00000"/>
                </a:solidFill>
              </a:rPr>
              <a:t>줄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40792" y="1367088"/>
            <a:ext cx="11710416" cy="530353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9073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727</Words>
  <Application>Microsoft Office PowerPoint</Application>
  <PresentationFormat>와이드스크린</PresentationFormat>
  <Paragraphs>93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3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HAPPINESS</dc:creator>
  <cp:lastModifiedBy>happy</cp:lastModifiedBy>
  <cp:revision>272</cp:revision>
  <dcterms:created xsi:type="dcterms:W3CDTF">2022-02-07T02:40:51Z</dcterms:created>
  <dcterms:modified xsi:type="dcterms:W3CDTF">2022-02-15T06:43:19Z</dcterms:modified>
</cp:coreProperties>
</file>