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1" r:id="rId2"/>
    <p:sldId id="256" r:id="rId3"/>
    <p:sldId id="257" r:id="rId4"/>
    <p:sldId id="269" r:id="rId5"/>
    <p:sldId id="258" r:id="rId6"/>
    <p:sldId id="259" r:id="rId7"/>
    <p:sldId id="260" r:id="rId8"/>
    <p:sldId id="262" r:id="rId9"/>
    <p:sldId id="261" r:id="rId10"/>
    <p:sldId id="263" r:id="rId11"/>
    <p:sldId id="264" r:id="rId12"/>
    <p:sldId id="265" r:id="rId13"/>
    <p:sldId id="266" r:id="rId14"/>
    <p:sldId id="267" r:id="rId15"/>
    <p:sldId id="268" r:id="rId16"/>
    <p:sldId id="270" r:id="rId17"/>
  </p:sldIdLst>
  <p:sldSz cx="12192000" cy="6858000"/>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스타일 없음, 표 눈금">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C5B8ED-BFC8-4752-A50F-A539295F256C}" type="datetimeFigureOut">
              <a:rPr lang="ko-KR" altLang="en-US" smtClean="0"/>
              <a:t>2022-01-12</a:t>
            </a:fld>
            <a:endParaRPr lang="ko-KR" altLang="en-US"/>
          </a:p>
        </p:txBody>
      </p:sp>
      <p:sp>
        <p:nvSpPr>
          <p:cNvPr id="4" name="슬라이드 이미지 개체 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6" name="바닥글 개체 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07F784-C382-4DD5-85A2-A92E25635A2F}" type="slidenum">
              <a:rPr lang="ko-KR" altLang="en-US" smtClean="0"/>
              <a:t>‹#›</a:t>
            </a:fld>
            <a:endParaRPr lang="ko-KR" altLang="en-US"/>
          </a:p>
        </p:txBody>
      </p:sp>
    </p:spTree>
    <p:extLst>
      <p:ext uri="{BB962C8B-B14F-4D97-AF65-F5344CB8AC3E}">
        <p14:creationId xmlns:p14="http://schemas.microsoft.com/office/powerpoint/2010/main" val="113731073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530CF0FB-50C4-46C9-B27F-DFECD44251E2}"/>
              </a:ext>
            </a:extLst>
          </p:cNvPr>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ABE41A5E-23C9-40F0-8CAD-C6932E2A77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E187E0F5-D87E-4DAE-8714-6A09C05DF564}"/>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DE053F86-40D8-4864-8064-59ED4B62EF9E}"/>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4C43489C-C0CC-4817-A184-FE9222B11D8C}"/>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645630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62A4F096-DF90-4D17-823E-BAB0C80E5306}"/>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648D9A3A-1B73-44E4-B1B5-D9C9B8AE91BF}"/>
              </a:ext>
            </a:extLst>
          </p:cNvPr>
          <p:cNvSpPr>
            <a:spLocks noGrp="1"/>
          </p:cNvSpPr>
          <p:nvPr>
            <p:ph type="body" orient="vert" idx="1"/>
          </p:nvPr>
        </p:nvSpPr>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3B6E871A-D6B8-4783-A070-294BBCCDA5EA}"/>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4E74BDE0-9329-49AD-ACEA-CCE208EF15E2}"/>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391D5BC-104D-4D2D-9A60-D5C1C4AAB50B}"/>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202698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E36AE3F3-8BE4-48B4-955A-1A37068EFF72}"/>
              </a:ext>
            </a:extLst>
          </p:cNvPr>
          <p:cNvSpPr>
            <a:spLocks noGrp="1"/>
          </p:cNvSpPr>
          <p:nvPr>
            <p:ph type="title" orient="vert"/>
          </p:nvPr>
        </p:nvSpPr>
        <p:spPr>
          <a:xfrm>
            <a:off x="8724900" y="365125"/>
            <a:ext cx="2628900" cy="581183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85879D71-B9C1-4892-B61F-7542F1C850D5}"/>
              </a:ext>
            </a:extLst>
          </p:cNvPr>
          <p:cNvSpPr>
            <a:spLocks noGrp="1"/>
          </p:cNvSpPr>
          <p:nvPr>
            <p:ph type="body" orient="vert" idx="1"/>
          </p:nvPr>
        </p:nvSpPr>
        <p:spPr>
          <a:xfrm>
            <a:off x="838200" y="365125"/>
            <a:ext cx="7734300" cy="5811838"/>
          </a:xfrm>
        </p:spPr>
        <p:txBody>
          <a:bodyPr vert="eaVert"/>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9A03D4D7-BA77-42EF-9D49-11CE04C4B8DD}"/>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9ECCAABB-DE71-4EC7-BEAC-C02F8CBF549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B2DAE55C-115E-44F6-8DBE-51DB648217B7}"/>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924336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3308C66E-70AF-4755-B367-1AE44D0012F1}"/>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4787F91C-0AA7-432C-A3E0-CF8C8879588C}"/>
              </a:ext>
            </a:extLst>
          </p:cNvPr>
          <p:cNvSpPr>
            <a:spLocks noGrp="1"/>
          </p:cNvSpPr>
          <p:nvPr>
            <p:ph idx="1"/>
          </p:nvPr>
        </p:nvSpPr>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852DE192-B680-4546-985A-BF8068CC15DA}"/>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E6E8683A-7825-4577-B29E-415A7C800413}"/>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515FD91-767D-4848-81F4-8581F5DE14A9}"/>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060959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26C31BC-31CA-44A7-8777-9F02331E6C08}"/>
              </a:ext>
            </a:extLst>
          </p:cNvPr>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B5C056F6-6510-41B3-BF45-4744935306F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편집하려면 클릭</a:t>
            </a:r>
          </a:p>
        </p:txBody>
      </p:sp>
      <p:sp>
        <p:nvSpPr>
          <p:cNvPr id="4" name="날짜 개체 틀 3">
            <a:extLst>
              <a:ext uri="{FF2B5EF4-FFF2-40B4-BE49-F238E27FC236}">
                <a16:creationId xmlns:a16="http://schemas.microsoft.com/office/drawing/2014/main" id="{440AE9B4-97AF-4CBC-A7F4-9000869540D6}"/>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76B9B78C-21D7-4FC4-873B-33F42AA69D7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08E2F811-8DAC-4B5E-9E12-CE85D13441FC}"/>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191956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07FFD0E-EE23-4706-A750-7A3B1D8179D5}"/>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A06EE84F-E46D-4B3F-AAC7-D8B8A4C7B92E}"/>
              </a:ext>
            </a:extLst>
          </p:cNvPr>
          <p:cNvSpPr>
            <a:spLocks noGrp="1"/>
          </p:cNvSpPr>
          <p:nvPr>
            <p:ph sz="half" idx="1"/>
          </p:nvPr>
        </p:nvSpPr>
        <p:spPr>
          <a:xfrm>
            <a:off x="838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내용 개체 틀 3">
            <a:extLst>
              <a:ext uri="{FF2B5EF4-FFF2-40B4-BE49-F238E27FC236}">
                <a16:creationId xmlns:a16="http://schemas.microsoft.com/office/drawing/2014/main" id="{DAEB70D8-587A-4FED-B559-A1ABC9302851}"/>
              </a:ext>
            </a:extLst>
          </p:cNvPr>
          <p:cNvSpPr>
            <a:spLocks noGrp="1"/>
          </p:cNvSpPr>
          <p:nvPr>
            <p:ph sz="half" idx="2"/>
          </p:nvPr>
        </p:nvSpPr>
        <p:spPr>
          <a:xfrm>
            <a:off x="6172200" y="1825625"/>
            <a:ext cx="5181600" cy="435133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날짜 개체 틀 4">
            <a:extLst>
              <a:ext uri="{FF2B5EF4-FFF2-40B4-BE49-F238E27FC236}">
                <a16:creationId xmlns:a16="http://schemas.microsoft.com/office/drawing/2014/main" id="{3FEB77DC-A640-4DEB-8500-F24657A6CBC1}"/>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6" name="바닥글 개체 틀 5">
            <a:extLst>
              <a:ext uri="{FF2B5EF4-FFF2-40B4-BE49-F238E27FC236}">
                <a16:creationId xmlns:a16="http://schemas.microsoft.com/office/drawing/2014/main" id="{BADA8F4F-983C-4669-8AAA-5415DFCBEBB0}"/>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9379CC92-8E57-451B-B974-66F6C387AF74}"/>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403444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89EF721-0399-44D5-94E1-E2FA8E7085F8}"/>
              </a:ext>
            </a:extLst>
          </p:cNvPr>
          <p:cNvSpPr>
            <a:spLocks noGrp="1"/>
          </p:cNvSpPr>
          <p:nvPr>
            <p:ph type="title"/>
          </p:nvPr>
        </p:nvSpPr>
        <p:spPr>
          <a:xfrm>
            <a:off x="839788" y="365125"/>
            <a:ext cx="10515600" cy="13255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BF4812F3-46F5-46CF-9B06-CFB5D52C12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4" name="내용 개체 틀 3">
            <a:extLst>
              <a:ext uri="{FF2B5EF4-FFF2-40B4-BE49-F238E27FC236}">
                <a16:creationId xmlns:a16="http://schemas.microsoft.com/office/drawing/2014/main" id="{477566C1-DA51-4877-8745-5E211ADD0EDB}"/>
              </a:ext>
            </a:extLst>
          </p:cNvPr>
          <p:cNvSpPr>
            <a:spLocks noGrp="1"/>
          </p:cNvSpPr>
          <p:nvPr>
            <p:ph sz="half" idx="2"/>
          </p:nvPr>
        </p:nvSpPr>
        <p:spPr>
          <a:xfrm>
            <a:off x="839788" y="2505075"/>
            <a:ext cx="5157787"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5" name="텍스트 개체 틀 4">
            <a:extLst>
              <a:ext uri="{FF2B5EF4-FFF2-40B4-BE49-F238E27FC236}">
                <a16:creationId xmlns:a16="http://schemas.microsoft.com/office/drawing/2014/main" id="{B984AFCC-97B0-4516-BC9B-566D518E8D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편집하려면 클릭</a:t>
            </a:r>
          </a:p>
        </p:txBody>
      </p:sp>
      <p:sp>
        <p:nvSpPr>
          <p:cNvPr id="6" name="내용 개체 틀 5">
            <a:extLst>
              <a:ext uri="{FF2B5EF4-FFF2-40B4-BE49-F238E27FC236}">
                <a16:creationId xmlns:a16="http://schemas.microsoft.com/office/drawing/2014/main" id="{9147C4E8-6C0B-44ED-8CA9-5A1D41D76D77}"/>
              </a:ext>
            </a:extLst>
          </p:cNvPr>
          <p:cNvSpPr>
            <a:spLocks noGrp="1"/>
          </p:cNvSpPr>
          <p:nvPr>
            <p:ph sz="quarter" idx="4"/>
          </p:nvPr>
        </p:nvSpPr>
        <p:spPr>
          <a:xfrm>
            <a:off x="6172200" y="2505075"/>
            <a:ext cx="5183188" cy="3684588"/>
          </a:xfrm>
        </p:spPr>
        <p:txBody>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7" name="날짜 개체 틀 6">
            <a:extLst>
              <a:ext uri="{FF2B5EF4-FFF2-40B4-BE49-F238E27FC236}">
                <a16:creationId xmlns:a16="http://schemas.microsoft.com/office/drawing/2014/main" id="{B034E184-77C4-439E-BCF0-34BED1C4EA62}"/>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8" name="바닥글 개체 틀 7">
            <a:extLst>
              <a:ext uri="{FF2B5EF4-FFF2-40B4-BE49-F238E27FC236}">
                <a16:creationId xmlns:a16="http://schemas.microsoft.com/office/drawing/2014/main" id="{AD92307D-0BF3-4A33-A744-DD684A18688B}"/>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8D453B71-2988-40E3-883B-91E8BA0B384F}"/>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1831758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C727445-1AAC-4677-A64C-BC4954AB52D6}"/>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6C57AE2F-4C13-412B-B364-E8F5920A85B4}"/>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4" name="바닥글 개체 틀 3">
            <a:extLst>
              <a:ext uri="{FF2B5EF4-FFF2-40B4-BE49-F238E27FC236}">
                <a16:creationId xmlns:a16="http://schemas.microsoft.com/office/drawing/2014/main" id="{C2B8E2EE-FE4C-4A33-A215-CDF3FFE5A217}"/>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15946E69-B6A9-4FDF-B8D9-08DF99EADC32}"/>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4076922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C822A831-2C4F-4603-B1E2-38C2318783CB}"/>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3" name="바닥글 개체 틀 2">
            <a:extLst>
              <a:ext uri="{FF2B5EF4-FFF2-40B4-BE49-F238E27FC236}">
                <a16:creationId xmlns:a16="http://schemas.microsoft.com/office/drawing/2014/main" id="{69F03D35-D183-4160-86E2-87977B06E773}"/>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B067B15D-5DBB-4D20-B22E-2AECA4828906}"/>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1743874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AB9B5DB9-D650-488B-A09E-C19A5391084C}"/>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B3508EC1-23BE-43EE-AAA5-698B9D3ABA5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텍스트 개체 틀 3">
            <a:extLst>
              <a:ext uri="{FF2B5EF4-FFF2-40B4-BE49-F238E27FC236}">
                <a16:creationId xmlns:a16="http://schemas.microsoft.com/office/drawing/2014/main" id="{4E88CF70-209B-4F74-BEDE-B6E75C71E0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C0D06044-AA90-4F8B-9B41-96A0D41F3E9E}"/>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6" name="바닥글 개체 틀 5">
            <a:extLst>
              <a:ext uri="{FF2B5EF4-FFF2-40B4-BE49-F238E27FC236}">
                <a16:creationId xmlns:a16="http://schemas.microsoft.com/office/drawing/2014/main" id="{AFE5479C-AA09-43D2-923E-7358B4785F2A}"/>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58B94738-BC5B-498C-A825-0DDE80DA1136}"/>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37951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027CE3E-4542-49E5-B028-9D686BA0A2EE}"/>
              </a:ext>
            </a:extLst>
          </p:cNvPr>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1B0FB6AB-1404-4124-8D6D-C2ED23DBD4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B344907D-61C9-4E96-BD82-AE95576DD4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편집하려면 클릭</a:t>
            </a:r>
          </a:p>
        </p:txBody>
      </p:sp>
      <p:sp>
        <p:nvSpPr>
          <p:cNvPr id="5" name="날짜 개체 틀 4">
            <a:extLst>
              <a:ext uri="{FF2B5EF4-FFF2-40B4-BE49-F238E27FC236}">
                <a16:creationId xmlns:a16="http://schemas.microsoft.com/office/drawing/2014/main" id="{8F264B3D-999B-47C0-82F0-ECFF54DF88B6}"/>
              </a:ext>
            </a:extLst>
          </p:cNvPr>
          <p:cNvSpPr>
            <a:spLocks noGrp="1"/>
          </p:cNvSpPr>
          <p:nvPr>
            <p:ph type="dt" sz="half" idx="10"/>
          </p:nvPr>
        </p:nvSpPr>
        <p:spPr/>
        <p:txBody>
          <a:bodyPr/>
          <a:lstStyle/>
          <a:p>
            <a:fld id="{7F12D461-33CF-4AE6-84D2-DD072FC43A4F}" type="datetimeFigureOut">
              <a:rPr lang="ko-KR" altLang="en-US" smtClean="0"/>
              <a:t>2022-01-12</a:t>
            </a:fld>
            <a:endParaRPr lang="ko-KR" altLang="en-US"/>
          </a:p>
        </p:txBody>
      </p:sp>
      <p:sp>
        <p:nvSpPr>
          <p:cNvPr id="6" name="바닥글 개체 틀 5">
            <a:extLst>
              <a:ext uri="{FF2B5EF4-FFF2-40B4-BE49-F238E27FC236}">
                <a16:creationId xmlns:a16="http://schemas.microsoft.com/office/drawing/2014/main" id="{DB40F4CB-6E99-40D7-8AF9-5E3135EC1E1E}"/>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6660CB1D-53AE-4A50-A1E9-865859458377}"/>
              </a:ext>
            </a:extLst>
          </p:cNvPr>
          <p:cNvSpPr>
            <a:spLocks noGrp="1"/>
          </p:cNvSpPr>
          <p:nvPr>
            <p:ph type="sldNum" sz="quarter" idx="12"/>
          </p:nvPr>
        </p:nvSpPr>
        <p:spPr/>
        <p:txBody>
          <a:body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39564615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A0FEA102-5C66-4734-95E6-58A42555B7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945CF60D-7622-44C4-A764-C298210485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편집하려면 클릭</a:t>
            </a:r>
          </a:p>
          <a:p>
            <a:pPr lvl="1"/>
            <a:r>
              <a:rPr lang="ko-KR" altLang="en-US"/>
              <a:t>두 번째 수준</a:t>
            </a:r>
          </a:p>
          <a:p>
            <a:pPr lvl="2"/>
            <a:r>
              <a:rPr lang="ko-KR" altLang="en-US"/>
              <a:t>세 번째 수준</a:t>
            </a:r>
          </a:p>
          <a:p>
            <a:pPr lvl="3"/>
            <a:r>
              <a:rPr lang="ko-KR" altLang="en-US"/>
              <a:t>네 번째 수준</a:t>
            </a:r>
          </a:p>
          <a:p>
            <a:pPr lvl="4"/>
            <a:r>
              <a:rPr lang="ko-KR" altLang="en-US"/>
              <a:t>다섯 번째 수준</a:t>
            </a:r>
          </a:p>
        </p:txBody>
      </p:sp>
      <p:sp>
        <p:nvSpPr>
          <p:cNvPr id="4" name="날짜 개체 틀 3">
            <a:extLst>
              <a:ext uri="{FF2B5EF4-FFF2-40B4-BE49-F238E27FC236}">
                <a16:creationId xmlns:a16="http://schemas.microsoft.com/office/drawing/2014/main" id="{664372FD-C751-4E43-9C3B-026C17067A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12D461-33CF-4AE6-84D2-DD072FC43A4F}" type="datetimeFigureOut">
              <a:rPr lang="ko-KR" altLang="en-US" smtClean="0"/>
              <a:t>2022-01-12</a:t>
            </a:fld>
            <a:endParaRPr lang="ko-KR" altLang="en-US"/>
          </a:p>
        </p:txBody>
      </p:sp>
      <p:sp>
        <p:nvSpPr>
          <p:cNvPr id="5" name="바닥글 개체 틀 4">
            <a:extLst>
              <a:ext uri="{FF2B5EF4-FFF2-40B4-BE49-F238E27FC236}">
                <a16:creationId xmlns:a16="http://schemas.microsoft.com/office/drawing/2014/main" id="{D1E0A588-48E4-429E-8E64-20F63FA81F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F523148A-F32D-4BF3-A979-B858BAAA455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C1B92-5848-4D5C-87E1-7576A3DFF1B1}" type="slidenum">
              <a:rPr lang="ko-KR" altLang="en-US" smtClean="0"/>
              <a:t>‹#›</a:t>
            </a:fld>
            <a:endParaRPr lang="ko-KR" altLang="en-US"/>
          </a:p>
        </p:txBody>
      </p:sp>
    </p:spTree>
    <p:extLst>
      <p:ext uri="{BB962C8B-B14F-4D97-AF65-F5344CB8AC3E}">
        <p14:creationId xmlns:p14="http://schemas.microsoft.com/office/powerpoint/2010/main" val="23605787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forms.gle/ey1g7UBvkSq4zoA4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제목 3">
            <a:extLst>
              <a:ext uri="{FF2B5EF4-FFF2-40B4-BE49-F238E27FC236}">
                <a16:creationId xmlns:a16="http://schemas.microsoft.com/office/drawing/2014/main" id="{80310B7D-831E-4114-9C10-94FBE8CC9ADA}"/>
              </a:ext>
            </a:extLst>
          </p:cNvPr>
          <p:cNvSpPr>
            <a:spLocks noGrp="1"/>
          </p:cNvSpPr>
          <p:nvPr>
            <p:ph type="ctrTitle"/>
          </p:nvPr>
        </p:nvSpPr>
        <p:spPr>
          <a:xfrm>
            <a:off x="631334" y="1372415"/>
            <a:ext cx="10590848" cy="2928470"/>
          </a:xfrm>
        </p:spPr>
        <p:txBody>
          <a:bodyPr anchor="b">
            <a:normAutofit fontScale="90000"/>
          </a:bodyPr>
          <a:lstStyle/>
          <a:p>
            <a:pPr algn="l"/>
            <a:r>
              <a:rPr lang="ko-KR" altLang="en-US" sz="1600" b="1" dirty="0">
                <a:solidFill>
                  <a:srgbClr val="00B0F0"/>
                </a:solidFill>
                <a:latin typeface="나눔고딕" panose="020D0604000000000000" pitchFamily="50" charset="-127"/>
                <a:ea typeface="나눔고딕" panose="020D0604000000000000" pitchFamily="50" charset="-127"/>
              </a:rPr>
              <a:t>작성요령 </a:t>
            </a:r>
            <a:r>
              <a:rPr lang="en-US" altLang="ko-KR" sz="1600" b="1" dirty="0">
                <a:solidFill>
                  <a:srgbClr val="00B0F0"/>
                </a:solidFill>
                <a:latin typeface="나눔고딕" panose="020D0604000000000000" pitchFamily="50" charset="-127"/>
                <a:ea typeface="나눔고딕" panose="020D0604000000000000" pitchFamily="50" charset="-127"/>
              </a:rPr>
              <a:t>:</a:t>
            </a:r>
            <a:br>
              <a:rPr lang="en-US" altLang="ko-KR" sz="1600" b="1" dirty="0">
                <a:solidFill>
                  <a:srgbClr val="00B0F0"/>
                </a:solidFill>
                <a:latin typeface="나눔고딕" panose="020D0604000000000000" pitchFamily="50" charset="-127"/>
                <a:ea typeface="나눔고딕" panose="020D0604000000000000" pitchFamily="50" charset="-127"/>
              </a:rPr>
            </a:br>
            <a:r>
              <a:rPr lang="en-US" altLang="ko-KR" sz="1600" b="1" dirty="0">
                <a:solidFill>
                  <a:srgbClr val="00B0F0"/>
                </a:solidFill>
                <a:latin typeface="나눔고딕" panose="020D0604000000000000" pitchFamily="50" charset="-127"/>
                <a:ea typeface="나눔고딕" panose="020D0604000000000000" pitchFamily="50" charset="-127"/>
              </a:rPr>
              <a:t> </a:t>
            </a:r>
            <a:br>
              <a:rPr lang="en-US" altLang="ko-KR" sz="1600" b="1"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1. </a:t>
            </a:r>
            <a:r>
              <a:rPr lang="ko-KR" altLang="en-US" sz="1800" dirty="0">
                <a:solidFill>
                  <a:srgbClr val="00B0F0"/>
                </a:solidFill>
                <a:latin typeface="나눔고딕" panose="020D0604000000000000" pitchFamily="50" charset="-127"/>
                <a:ea typeface="나눔고딕" panose="020D0604000000000000" pitchFamily="50" charset="-127"/>
              </a:rPr>
              <a:t>하늘색 글씨 부분을 참고해주세요</a:t>
            </a:r>
            <a:r>
              <a:rPr lang="en-US" altLang="ko-KR" sz="1800" dirty="0">
                <a:solidFill>
                  <a:srgbClr val="00B0F0"/>
                </a:solidFill>
                <a:latin typeface="나눔고딕" panose="020D0604000000000000" pitchFamily="50" charset="-127"/>
                <a:ea typeface="나눔고딕" panose="020D0604000000000000" pitchFamily="50" charset="-127"/>
              </a:rPr>
              <a:t>. </a:t>
            </a:r>
            <a:br>
              <a:rPr lang="en-US" altLang="ko-KR" sz="1800" dirty="0">
                <a:solidFill>
                  <a:srgbClr val="FFFFFF"/>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2.</a:t>
            </a:r>
            <a:r>
              <a:rPr lang="ko-KR" altLang="en-US" sz="1800" dirty="0">
                <a:solidFill>
                  <a:srgbClr val="00B0F0"/>
                </a:solidFill>
                <a:latin typeface="나눔고딕" panose="020D0604000000000000" pitchFamily="50" charset="-127"/>
                <a:ea typeface="나눔고딕" panose="020D0604000000000000" pitchFamily="50" charset="-127"/>
              </a:rPr>
              <a:t> 작성하실 때는 하늘색 글씨를 지우시고 양식의 빈 칸을 채워주세요</a:t>
            </a:r>
            <a:r>
              <a:rPr lang="en-US" altLang="ko-KR" sz="1800" dirty="0">
                <a:solidFill>
                  <a:srgbClr val="00B0F0"/>
                </a:solidFill>
                <a:latin typeface="나눔고딕" panose="020D0604000000000000" pitchFamily="50" charset="-127"/>
                <a:ea typeface="나눔고딕" panose="020D0604000000000000" pitchFamily="50" charset="-127"/>
              </a:rPr>
              <a:t>.</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3. </a:t>
            </a:r>
            <a:r>
              <a:rPr lang="ko-KR" altLang="en-US" sz="1800" dirty="0">
                <a:solidFill>
                  <a:srgbClr val="00B0F0"/>
                </a:solidFill>
                <a:latin typeface="나눔고딕" panose="020D0604000000000000" pitchFamily="50" charset="-127"/>
                <a:ea typeface="나눔고딕" panose="020D0604000000000000" pitchFamily="50" charset="-127"/>
              </a:rPr>
              <a:t>작성하시면서 불필요하다고 생각되는 부분은 공란으로 </a:t>
            </a:r>
            <a:r>
              <a:rPr lang="ko-KR" altLang="en-US" sz="1800" dirty="0" err="1">
                <a:solidFill>
                  <a:srgbClr val="00B0F0"/>
                </a:solidFill>
                <a:latin typeface="나눔고딕" panose="020D0604000000000000" pitchFamily="50" charset="-127"/>
                <a:ea typeface="나눔고딕" panose="020D0604000000000000" pitchFamily="50" charset="-127"/>
              </a:rPr>
              <a:t>비워주셔도</a:t>
            </a:r>
            <a:r>
              <a:rPr lang="ko-KR" altLang="en-US" sz="1800" dirty="0">
                <a:solidFill>
                  <a:srgbClr val="00B0F0"/>
                </a:solidFill>
                <a:latin typeface="나눔고딕" panose="020D0604000000000000" pitchFamily="50" charset="-127"/>
                <a:ea typeface="나눔고딕" panose="020D0604000000000000" pitchFamily="50" charset="-127"/>
              </a:rPr>
              <a:t> 됩니다</a:t>
            </a:r>
            <a:r>
              <a:rPr lang="en-US" altLang="ko-KR" sz="1800" dirty="0">
                <a:solidFill>
                  <a:srgbClr val="00B0F0"/>
                </a:solidFill>
                <a:latin typeface="나눔고딕" panose="020D0604000000000000" pitchFamily="50" charset="-127"/>
                <a:ea typeface="나눔고딕" panose="020D0604000000000000" pitchFamily="50" charset="-127"/>
              </a:rPr>
              <a:t>.</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a:solidFill>
                  <a:srgbClr val="00B0F0"/>
                </a:solidFill>
                <a:latin typeface="나눔고딕" panose="020D0604000000000000" pitchFamily="50" charset="-127"/>
                <a:ea typeface="나눔고딕" panose="020D0604000000000000" pitchFamily="50" charset="-127"/>
              </a:rPr>
              <a:t>단</a:t>
            </a: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a:solidFill>
                  <a:srgbClr val="00B0F0"/>
                </a:solidFill>
                <a:latin typeface="나눔고딕" panose="020D0604000000000000" pitchFamily="50" charset="-127"/>
                <a:ea typeface="나눔고딕" panose="020D0604000000000000" pitchFamily="50" charset="-127"/>
              </a:rPr>
              <a:t>기본정보는 모두 채워주세요</a:t>
            </a:r>
            <a:r>
              <a:rPr lang="en-US" altLang="ko-KR" sz="1800" dirty="0">
                <a:solidFill>
                  <a:srgbClr val="00B0F0"/>
                </a:solidFill>
                <a:latin typeface="나눔고딕" panose="020D0604000000000000" pitchFamily="50" charset="-127"/>
                <a:ea typeface="나눔고딕" panose="020D0604000000000000" pitchFamily="50" charset="-127"/>
              </a:rPr>
              <a:t>) </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4. </a:t>
            </a:r>
            <a:r>
              <a:rPr lang="ko-KR" altLang="en-US" sz="1800" dirty="0">
                <a:solidFill>
                  <a:srgbClr val="00B0F0"/>
                </a:solidFill>
                <a:latin typeface="나눔고딕" panose="020D0604000000000000" pitchFamily="50" charset="-127"/>
                <a:ea typeface="나눔고딕" panose="020D0604000000000000" pitchFamily="50" charset="-127"/>
              </a:rPr>
              <a:t>가급적 현재 제공된 </a:t>
            </a:r>
            <a:r>
              <a:rPr lang="en-US" altLang="ko-KR" sz="1800" dirty="0">
                <a:solidFill>
                  <a:srgbClr val="00B0F0"/>
                </a:solidFill>
                <a:latin typeface="나눔고딕" panose="020D0604000000000000" pitchFamily="50" charset="-127"/>
                <a:ea typeface="나눔고딕" panose="020D0604000000000000" pitchFamily="50" charset="-127"/>
              </a:rPr>
              <a:t>15p </a:t>
            </a:r>
            <a:r>
              <a:rPr lang="ko-KR" altLang="en-US" sz="1800" dirty="0">
                <a:solidFill>
                  <a:srgbClr val="00B0F0"/>
                </a:solidFill>
                <a:latin typeface="나눔고딕" panose="020D0604000000000000" pitchFamily="50" charset="-127"/>
                <a:ea typeface="나눔고딕" panose="020D0604000000000000" pitchFamily="50" charset="-127"/>
              </a:rPr>
              <a:t>내에서 제안서를 </a:t>
            </a:r>
            <a:r>
              <a:rPr lang="ko-KR" altLang="en-US" sz="1800" dirty="0" err="1">
                <a:solidFill>
                  <a:srgbClr val="00B0F0"/>
                </a:solidFill>
                <a:latin typeface="나눔고딕" panose="020D0604000000000000" pitchFamily="50" charset="-127"/>
                <a:ea typeface="나눔고딕" panose="020D0604000000000000" pitchFamily="50" charset="-127"/>
              </a:rPr>
              <a:t>작성해주시되</a:t>
            </a: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a:solidFill>
                  <a:srgbClr val="00B0F0"/>
                </a:solidFill>
                <a:latin typeface="나눔고딕" panose="020D0604000000000000" pitchFamily="50" charset="-127"/>
                <a:ea typeface="나눔고딕" panose="020D0604000000000000" pitchFamily="50" charset="-127"/>
              </a:rPr>
              <a:t>필요한 경우 분량을 줄이거나 늘이셔도 됩니다</a:t>
            </a:r>
            <a:r>
              <a:rPr lang="en-US" altLang="ko-KR" sz="1800" dirty="0">
                <a:solidFill>
                  <a:srgbClr val="00B0F0"/>
                </a:solidFill>
                <a:latin typeface="나눔고딕" panose="020D0604000000000000" pitchFamily="50" charset="-127"/>
                <a:ea typeface="나눔고딕" panose="020D0604000000000000" pitchFamily="50" charset="-127"/>
              </a:rPr>
              <a:t>.</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a:solidFill>
                  <a:srgbClr val="00B0F0"/>
                </a:solidFill>
                <a:latin typeface="나눔고딕" panose="020D0604000000000000" pitchFamily="50" charset="-127"/>
                <a:ea typeface="나눔고딕" panose="020D0604000000000000" pitchFamily="50" charset="-127"/>
              </a:rPr>
              <a:t>필요하신 경우 폰트크기를 조정해주세요</a:t>
            </a:r>
            <a:r>
              <a:rPr lang="en-US" altLang="ko-KR" sz="1800" dirty="0">
                <a:solidFill>
                  <a:srgbClr val="00B0F0"/>
                </a:solidFill>
                <a:latin typeface="나눔고딕" panose="020D0604000000000000" pitchFamily="50" charset="-127"/>
                <a:ea typeface="나눔고딕" panose="020D0604000000000000" pitchFamily="50" charset="-127"/>
              </a:rPr>
              <a:t>. </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5. </a:t>
            </a:r>
            <a:r>
              <a:rPr lang="ko-KR" altLang="en-US" sz="1800" dirty="0">
                <a:solidFill>
                  <a:srgbClr val="00B0F0"/>
                </a:solidFill>
                <a:latin typeface="나눔고딕" panose="020D0604000000000000" pitchFamily="50" charset="-127"/>
                <a:ea typeface="나눔고딕" panose="020D0604000000000000" pitchFamily="50" charset="-127"/>
              </a:rPr>
              <a:t>기업홍보를 위한 별도의 자료제출은 지양해주세요</a:t>
            </a:r>
            <a:r>
              <a:rPr lang="en-US" altLang="ko-KR" sz="1800" dirty="0">
                <a:solidFill>
                  <a:srgbClr val="00B0F0"/>
                </a:solidFill>
                <a:latin typeface="나눔고딕" panose="020D0604000000000000" pitchFamily="50" charset="-127"/>
                <a:ea typeface="나눔고딕" panose="020D0604000000000000" pitchFamily="50" charset="-127"/>
              </a:rPr>
              <a:t>. </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6. </a:t>
            </a:r>
            <a:r>
              <a:rPr lang="ko-KR" altLang="en-US" sz="1800" dirty="0">
                <a:solidFill>
                  <a:srgbClr val="00B0F0"/>
                </a:solidFill>
                <a:latin typeface="나눔고딕" panose="020D0604000000000000" pitchFamily="50" charset="-127"/>
                <a:ea typeface="나눔고딕" panose="020D0604000000000000" pitchFamily="50" charset="-127"/>
              </a:rPr>
              <a:t>제안서 작성과 관련한 문의사항이 있으신 경우</a:t>
            </a: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a:solidFill>
                  <a:srgbClr val="00B0F0"/>
                </a:solidFill>
                <a:latin typeface="나눔고딕" panose="020D0604000000000000" pitchFamily="50" charset="-127"/>
                <a:ea typeface="나눔고딕" panose="020D0604000000000000" pitchFamily="50" charset="-127"/>
              </a:rPr>
              <a:t>제안서 작성 사전교육에 꼭 참가해주세요</a:t>
            </a:r>
            <a:r>
              <a:rPr lang="en-US" altLang="ko-KR" sz="1800" dirty="0">
                <a:solidFill>
                  <a:srgbClr val="00B0F0"/>
                </a:solidFill>
                <a:latin typeface="나눔고딕" panose="020D0604000000000000" pitchFamily="50" charset="-127"/>
                <a:ea typeface="나눔고딕" panose="020D0604000000000000" pitchFamily="50" charset="-127"/>
              </a:rPr>
              <a:t>. </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    2022</a:t>
            </a:r>
            <a:r>
              <a:rPr lang="ko-KR" altLang="en-US" sz="1800" dirty="0">
                <a:solidFill>
                  <a:srgbClr val="00B0F0"/>
                </a:solidFill>
                <a:latin typeface="나눔고딕" panose="020D0604000000000000" pitchFamily="50" charset="-127"/>
                <a:ea typeface="나눔고딕" panose="020D0604000000000000" pitchFamily="50" charset="-127"/>
              </a:rPr>
              <a:t>년 </a:t>
            </a:r>
            <a:r>
              <a:rPr lang="en-US" altLang="ko-KR" sz="1800" dirty="0">
                <a:solidFill>
                  <a:srgbClr val="00B0F0"/>
                </a:solidFill>
                <a:latin typeface="나눔고딕" panose="020D0604000000000000" pitchFamily="50" charset="-127"/>
                <a:ea typeface="나눔고딕" panose="020D0604000000000000" pitchFamily="50" charset="-127"/>
              </a:rPr>
              <a:t>1</a:t>
            </a:r>
            <a:r>
              <a:rPr lang="ko-KR" altLang="en-US" sz="1800" dirty="0">
                <a:solidFill>
                  <a:srgbClr val="00B0F0"/>
                </a:solidFill>
                <a:latin typeface="나눔고딕" panose="020D0604000000000000" pitchFamily="50" charset="-127"/>
                <a:ea typeface="나눔고딕" panose="020D0604000000000000" pitchFamily="50" charset="-127"/>
              </a:rPr>
              <a:t>월 </a:t>
            </a:r>
            <a:r>
              <a:rPr lang="en-US" altLang="ko-KR" sz="1800" dirty="0">
                <a:solidFill>
                  <a:srgbClr val="00B0F0"/>
                </a:solidFill>
                <a:latin typeface="나눔고딕" panose="020D0604000000000000" pitchFamily="50" charset="-127"/>
                <a:ea typeface="나눔고딕" panose="020D0604000000000000" pitchFamily="50" charset="-127"/>
              </a:rPr>
              <a:t>21</a:t>
            </a:r>
            <a:r>
              <a:rPr lang="ko-KR" altLang="en-US" sz="1800" dirty="0">
                <a:solidFill>
                  <a:srgbClr val="00B0F0"/>
                </a:solidFill>
                <a:latin typeface="나눔고딕" panose="020D0604000000000000" pitchFamily="50" charset="-127"/>
                <a:ea typeface="나눔고딕" panose="020D0604000000000000" pitchFamily="50" charset="-127"/>
              </a:rPr>
              <a:t>일 오후 </a:t>
            </a:r>
            <a:r>
              <a:rPr lang="en-US" altLang="ko-KR" sz="1800" dirty="0">
                <a:solidFill>
                  <a:srgbClr val="00B0F0"/>
                </a:solidFill>
                <a:latin typeface="나눔고딕" panose="020D0604000000000000" pitchFamily="50" charset="-127"/>
                <a:ea typeface="나눔고딕" panose="020D0604000000000000" pitchFamily="50" charset="-127"/>
              </a:rPr>
              <a:t>2</a:t>
            </a:r>
            <a:r>
              <a:rPr lang="ko-KR" altLang="en-US" sz="1800" dirty="0">
                <a:solidFill>
                  <a:srgbClr val="00B0F0"/>
                </a:solidFill>
                <a:latin typeface="나눔고딕" panose="020D0604000000000000" pitchFamily="50" charset="-127"/>
                <a:ea typeface="나눔고딕" panose="020D0604000000000000" pitchFamily="50" charset="-127"/>
              </a:rPr>
              <a:t>시 </a:t>
            </a:r>
            <a:r>
              <a:rPr lang="en-US" altLang="ko-KR" sz="1800" dirty="0">
                <a:solidFill>
                  <a:srgbClr val="00B0F0"/>
                </a:solidFill>
                <a:latin typeface="나눔고딕" panose="020D0604000000000000" pitchFamily="50" charset="-127"/>
                <a:ea typeface="나눔고딕" panose="020D0604000000000000" pitchFamily="50" charset="-127"/>
              </a:rPr>
              <a:t>(</a:t>
            </a:r>
            <a:r>
              <a:rPr lang="ko-KR" altLang="en-US" sz="1800" dirty="0">
                <a:solidFill>
                  <a:srgbClr val="00B0F0"/>
                </a:solidFill>
                <a:latin typeface="나눔고딕" panose="020D0604000000000000" pitchFamily="50" charset="-127"/>
                <a:ea typeface="나눔고딕" panose="020D0604000000000000" pitchFamily="50" charset="-127"/>
              </a:rPr>
              <a:t>줌</a:t>
            </a:r>
            <a:r>
              <a:rPr lang="en-US" altLang="ko-KR" sz="1800" dirty="0">
                <a:solidFill>
                  <a:srgbClr val="00B0F0"/>
                </a:solidFill>
                <a:latin typeface="나눔고딕" panose="020D0604000000000000" pitchFamily="50" charset="-127"/>
                <a:ea typeface="나눔고딕" panose="020D0604000000000000" pitchFamily="50" charset="-127"/>
              </a:rPr>
              <a:t>) / </a:t>
            </a:r>
            <a:r>
              <a:rPr lang="ko-KR" altLang="en-US" sz="1800" dirty="0">
                <a:solidFill>
                  <a:srgbClr val="00B0F0"/>
                </a:solidFill>
                <a:latin typeface="나눔고딕" panose="020D0604000000000000" pitchFamily="50" charset="-127"/>
                <a:ea typeface="나눔고딕" panose="020D0604000000000000" pitchFamily="50" charset="-127"/>
              </a:rPr>
              <a:t>교육신청링크 </a:t>
            </a:r>
            <a:r>
              <a:rPr lang="en-US" altLang="ko-KR" sz="1800" dirty="0">
                <a:solidFill>
                  <a:srgbClr val="00B0F0"/>
                </a:solidFill>
                <a:latin typeface="나눔고딕" panose="020D0604000000000000" pitchFamily="50" charset="-127"/>
                <a:ea typeface="나눔고딕" panose="020D0604000000000000" pitchFamily="50" charset="-127"/>
              </a:rPr>
              <a:t>: </a:t>
            </a:r>
            <a:r>
              <a:rPr lang="en-US" altLang="ko-KR" sz="1800" dirty="0">
                <a:solidFill>
                  <a:srgbClr val="00B0F0"/>
                </a:solidFill>
                <a:latin typeface="나눔고딕" panose="020D0604000000000000" pitchFamily="50" charset="-127"/>
                <a:ea typeface="나눔고딕" panose="020D0604000000000000" pitchFamily="50" charset="-127"/>
                <a:hlinkClick r:id="rId2"/>
              </a:rPr>
              <a:t>https://forms.gle/ey1g7UBvkSq4zoA46</a:t>
            </a:r>
            <a:br>
              <a:rPr lang="en-US" altLang="ko-KR" sz="1800" dirty="0">
                <a:solidFill>
                  <a:srgbClr val="00B0F0"/>
                </a:solidFill>
                <a:latin typeface="나눔고딕" panose="020D0604000000000000" pitchFamily="50" charset="-127"/>
                <a:ea typeface="나눔고딕" panose="020D0604000000000000" pitchFamily="50" charset="-127"/>
              </a:rPr>
            </a:br>
            <a:r>
              <a:rPr lang="en-US" altLang="ko-KR" sz="1800" dirty="0">
                <a:solidFill>
                  <a:srgbClr val="00B0F0"/>
                </a:solidFill>
                <a:latin typeface="나눔고딕" panose="020D0604000000000000" pitchFamily="50" charset="-127"/>
                <a:ea typeface="나눔고딕" panose="020D0604000000000000" pitchFamily="50" charset="-127"/>
              </a:rPr>
              <a:t>7. </a:t>
            </a:r>
            <a:r>
              <a:rPr lang="ko-KR" altLang="en-US" sz="1800" dirty="0">
                <a:solidFill>
                  <a:srgbClr val="00B0F0"/>
                </a:solidFill>
                <a:latin typeface="나눔고딕" panose="020D0604000000000000" pitchFamily="50" charset="-127"/>
                <a:ea typeface="나눔고딕" panose="020D0604000000000000" pitchFamily="50" charset="-127"/>
              </a:rPr>
              <a:t>문의사항은 하나</a:t>
            </a:r>
            <a:r>
              <a:rPr lang="en-US" altLang="ko-KR" sz="1800" dirty="0">
                <a:solidFill>
                  <a:srgbClr val="00B0F0"/>
                </a:solidFill>
                <a:latin typeface="나눔고딕" panose="020D0604000000000000" pitchFamily="50" charset="-127"/>
                <a:ea typeface="나눔고딕" panose="020D0604000000000000" pitchFamily="50" charset="-127"/>
              </a:rPr>
              <a:t>ESG</a:t>
            </a:r>
            <a:r>
              <a:rPr lang="ko-KR" altLang="en-US" sz="1800" dirty="0" err="1">
                <a:solidFill>
                  <a:srgbClr val="00B0F0"/>
                </a:solidFill>
                <a:latin typeface="나눔고딕" panose="020D0604000000000000" pitchFamily="50" charset="-127"/>
                <a:ea typeface="나눔고딕" panose="020D0604000000000000" pitchFamily="50" charset="-127"/>
              </a:rPr>
              <a:t>챌린지</a:t>
            </a:r>
            <a:r>
              <a:rPr lang="ko-KR" altLang="en-US" sz="1800" dirty="0">
                <a:solidFill>
                  <a:srgbClr val="00B0F0"/>
                </a:solidFill>
                <a:latin typeface="나눔고딕" panose="020D0604000000000000" pitchFamily="50" charset="-127"/>
                <a:ea typeface="나눔고딕" panose="020D0604000000000000" pitchFamily="50" charset="-127"/>
              </a:rPr>
              <a:t> 사무국</a:t>
            </a:r>
            <a:r>
              <a:rPr lang="en-US" altLang="ko-KR" sz="1800" dirty="0">
                <a:solidFill>
                  <a:srgbClr val="00B0F0"/>
                </a:solidFill>
                <a:latin typeface="나눔고딕" panose="020D0604000000000000" pitchFamily="50" charset="-127"/>
                <a:ea typeface="나눔고딕" panose="020D0604000000000000" pitchFamily="50" charset="-127"/>
              </a:rPr>
              <a:t>, </a:t>
            </a:r>
            <a:r>
              <a:rPr lang="ko-KR" altLang="en-US" sz="1800" dirty="0" err="1">
                <a:solidFill>
                  <a:srgbClr val="00B0F0"/>
                </a:solidFill>
                <a:latin typeface="나눔고딕" panose="020D0604000000000000" pitchFamily="50" charset="-127"/>
                <a:ea typeface="나눔고딕" panose="020D0604000000000000" pitchFamily="50" charset="-127"/>
              </a:rPr>
              <a:t>이노소셜랩</a:t>
            </a:r>
            <a:r>
              <a:rPr lang="ko-KR" altLang="en-US" sz="1800" dirty="0">
                <a:solidFill>
                  <a:srgbClr val="00B0F0"/>
                </a:solidFill>
                <a:latin typeface="나눔고딕" panose="020D0604000000000000" pitchFamily="50" charset="-127"/>
                <a:ea typeface="나눔고딕" panose="020D0604000000000000" pitchFamily="50" charset="-127"/>
              </a:rPr>
              <a:t> </a:t>
            </a:r>
            <a:r>
              <a:rPr lang="en-US" altLang="ko-KR" sz="1800" dirty="0">
                <a:solidFill>
                  <a:srgbClr val="00B0F0"/>
                </a:solidFill>
                <a:latin typeface="나눔고딕" panose="020D0604000000000000" pitchFamily="50" charset="-127"/>
                <a:ea typeface="나눔고딕" panose="020D0604000000000000" pitchFamily="50" charset="-127"/>
              </a:rPr>
              <a:t>02-780-7732</a:t>
            </a:r>
            <a:r>
              <a:rPr lang="ko-KR" altLang="en-US" sz="1800" dirty="0">
                <a:solidFill>
                  <a:srgbClr val="00B0F0"/>
                </a:solidFill>
                <a:latin typeface="나눔고딕" panose="020D0604000000000000" pitchFamily="50" charset="-127"/>
                <a:ea typeface="나눔고딕" panose="020D0604000000000000" pitchFamily="50" charset="-127"/>
              </a:rPr>
              <a:t>으로 문의주세요</a:t>
            </a:r>
            <a:r>
              <a:rPr lang="en-US" altLang="ko-KR" sz="1800" dirty="0">
                <a:solidFill>
                  <a:srgbClr val="00B0F0"/>
                </a:solidFill>
                <a:latin typeface="나눔고딕" panose="020D0604000000000000" pitchFamily="50" charset="-127"/>
                <a:ea typeface="나눔고딕" panose="020D0604000000000000" pitchFamily="50" charset="-127"/>
              </a:rPr>
              <a:t>.</a:t>
            </a:r>
            <a:endParaRPr lang="ko-KR" altLang="en-US" sz="1800" dirty="0">
              <a:solidFill>
                <a:srgbClr val="00B0F0"/>
              </a:solidFill>
              <a:latin typeface="나눔고딕" panose="020D0604000000000000" pitchFamily="50" charset="-127"/>
              <a:ea typeface="나눔고딕" panose="020D0604000000000000" pitchFamily="50" charset="-127"/>
            </a:endParaRPr>
          </a:p>
        </p:txBody>
      </p:sp>
    </p:spTree>
    <p:extLst>
      <p:ext uri="{BB962C8B-B14F-4D97-AF65-F5344CB8AC3E}">
        <p14:creationId xmlns:p14="http://schemas.microsoft.com/office/powerpoint/2010/main" val="16225374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71C33441-CB78-4514-B593-EAED237EDEC1}"/>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(4) </a:t>
            </a:r>
            <a:r>
              <a:rPr lang="ko-KR" altLang="en-US" sz="2800" b="1" dirty="0">
                <a:solidFill>
                  <a:schemeClr val="bg1"/>
                </a:solidFill>
                <a:latin typeface="나눔고딕" panose="020D0604000000000000" pitchFamily="50" charset="-127"/>
                <a:ea typeface="나눔고딕" panose="020D0604000000000000" pitchFamily="50" charset="-127"/>
              </a:rPr>
              <a:t>사업내용</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764227345"/>
              </p:ext>
            </p:extLst>
          </p:nvPr>
        </p:nvGraphicFramePr>
        <p:xfrm>
          <a:off x="609600" y="1635703"/>
          <a:ext cx="11189852" cy="112776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사업 내용</a:t>
                      </a:r>
                    </a:p>
                  </a:txBody>
                  <a:tcPr anchor="ctr">
                    <a:solidFill>
                      <a:schemeClr val="bg1">
                        <a:lumMod val="85000"/>
                      </a:schemeClr>
                    </a:solidFill>
                  </a:tcPr>
                </a:tc>
                <a:tc>
                  <a:txBody>
                    <a:bodyPr/>
                    <a:lstStyle/>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누구에게 무엇을 어떻게</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정량적인 산출 내용</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유사 경험</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추진조직이 본 프로젝트와 관련하여 지니고 있는 경험 </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581455285"/>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참고자료</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사업 내용에 대한 이해를 도울 수 있는 이미지나 자료</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관련 링크 </a:t>
                      </a: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27627149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1B9C7097-B70D-4185-8CC5-7E0F1FE53412}"/>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(5) </a:t>
            </a:r>
            <a:r>
              <a:rPr lang="ko-KR" altLang="en-US" sz="2800" b="1" dirty="0">
                <a:solidFill>
                  <a:schemeClr val="bg1"/>
                </a:solidFill>
                <a:latin typeface="나눔고딕" panose="020D0604000000000000" pitchFamily="50" charset="-127"/>
                <a:ea typeface="나눔고딕" panose="020D0604000000000000" pitchFamily="50" charset="-127"/>
              </a:rPr>
              <a:t>추진체계</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744900007"/>
              </p:ext>
            </p:extLst>
          </p:nvPr>
        </p:nvGraphicFramePr>
        <p:xfrm>
          <a:off x="609600" y="1635703"/>
          <a:ext cx="11189852" cy="103632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추진체계</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본 프로젝트의 추진을 위한</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 내</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추진 체계</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 외</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협력 체계 </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역할분담</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위 추진체계에 소개된 개인</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조직들의 역할 </a:t>
                      </a: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2264208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678BDAA4-B694-4AD8-A08D-BB0FCC11044B}"/>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(6) </a:t>
            </a:r>
            <a:r>
              <a:rPr lang="ko-KR" altLang="en-US" sz="2800" b="1" dirty="0">
                <a:solidFill>
                  <a:schemeClr val="bg1"/>
                </a:solidFill>
                <a:latin typeface="나눔고딕" panose="020D0604000000000000" pitchFamily="50" charset="-127"/>
                <a:ea typeface="나눔고딕" panose="020D0604000000000000" pitchFamily="50" charset="-127"/>
              </a:rPr>
              <a:t>단계별 계획</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189865333"/>
              </p:ext>
            </p:extLst>
          </p:nvPr>
        </p:nvGraphicFramePr>
        <p:xfrm>
          <a:off x="609600" y="1635703"/>
          <a:ext cx="11189852" cy="82296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단계별 계획</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예시</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상품 및 서비스의 제공의 경우 </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모집</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심사</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선정</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제공</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모니터링 등 사업의 단계별 세부계획</a:t>
                      </a:r>
                      <a:endParaRPr lang="en-US" altLang="ko-KR" sz="1400" b="0" dirty="0">
                        <a:solidFill>
                          <a:srgbClr val="00B0F0"/>
                        </a:solidFill>
                        <a:latin typeface="나눔고딕" panose="020D0604000000000000" pitchFamily="50" charset="-127"/>
                        <a:ea typeface="나눔고딕" panose="020D0604000000000000" pitchFamily="50" charset="-127"/>
                      </a:endParaRP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신제품 개발의 경우  사전조사</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연구모형설계</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연구 및 실험</a:t>
                      </a:r>
                      <a:r>
                        <a:rPr lang="en-US" altLang="ko-KR" sz="1400" b="0" dirty="0">
                          <a:solidFill>
                            <a:srgbClr val="00B0F0"/>
                          </a:solidFill>
                          <a:latin typeface="나눔고딕" panose="020D0604000000000000" pitchFamily="50" charset="-127"/>
                          <a:ea typeface="나눔고딕" panose="020D0604000000000000" pitchFamily="50" charset="-127"/>
                        </a:rPr>
                        <a:t>-&gt;</a:t>
                      </a:r>
                      <a:r>
                        <a:rPr lang="ko-KR" altLang="en-US" sz="1400" b="0" dirty="0">
                          <a:solidFill>
                            <a:srgbClr val="00B0F0"/>
                          </a:solidFill>
                          <a:latin typeface="나눔고딕" panose="020D0604000000000000" pitchFamily="50" charset="-127"/>
                          <a:ea typeface="나눔고딕" panose="020D0604000000000000" pitchFamily="50" charset="-127"/>
                        </a:rPr>
                        <a:t>프로토타입 제시 등 단계별 세부계획</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err="1">
                          <a:latin typeface="나눔고딕" panose="020D0604000000000000" pitchFamily="50" charset="-127"/>
                          <a:ea typeface="나눔고딕" panose="020D0604000000000000" pitchFamily="50" charset="-127"/>
                        </a:rPr>
                        <a:t>일정별</a:t>
                      </a:r>
                      <a:r>
                        <a:rPr lang="ko-KR" altLang="en-US" sz="1400" b="1" dirty="0">
                          <a:latin typeface="나눔고딕" panose="020D0604000000000000" pitchFamily="50" charset="-127"/>
                          <a:ea typeface="나눔고딕" panose="020D0604000000000000" pitchFamily="50" charset="-127"/>
                        </a:rPr>
                        <a:t> 계획</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예시</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월별 계획</a:t>
                      </a: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527273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순서도: 문서 4">
            <a:extLst>
              <a:ext uri="{FF2B5EF4-FFF2-40B4-BE49-F238E27FC236}">
                <a16:creationId xmlns:a16="http://schemas.microsoft.com/office/drawing/2014/main" id="{FAD13966-ECA9-476E-90CF-C8AB0EDF34B3}"/>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(7) </a:t>
            </a:r>
            <a:r>
              <a:rPr lang="ko-KR" altLang="en-US" sz="2800" b="1" dirty="0">
                <a:solidFill>
                  <a:schemeClr val="bg1"/>
                </a:solidFill>
                <a:latin typeface="나눔고딕" panose="020D0604000000000000" pitchFamily="50" charset="-127"/>
                <a:ea typeface="나눔고딕" panose="020D0604000000000000" pitchFamily="50" charset="-127"/>
              </a:rPr>
              <a:t>예산 계획</a:t>
            </a:r>
          </a:p>
        </p:txBody>
      </p:sp>
      <p:graphicFrame>
        <p:nvGraphicFramePr>
          <p:cNvPr id="4" name="표 4">
            <a:extLst>
              <a:ext uri="{FF2B5EF4-FFF2-40B4-BE49-F238E27FC236}">
                <a16:creationId xmlns:a16="http://schemas.microsoft.com/office/drawing/2014/main" id="{07518F35-B6A9-4773-815C-FC7682F20DD7}"/>
              </a:ext>
            </a:extLst>
          </p:cNvPr>
          <p:cNvGraphicFramePr>
            <a:graphicFrameLocks noGrp="1"/>
          </p:cNvGraphicFramePr>
          <p:nvPr>
            <p:extLst>
              <p:ext uri="{D42A27DB-BD31-4B8C-83A1-F6EECF244321}">
                <p14:modId xmlns:p14="http://schemas.microsoft.com/office/powerpoint/2010/main" val="3367349044"/>
              </p:ext>
            </p:extLst>
          </p:nvPr>
        </p:nvGraphicFramePr>
        <p:xfrm>
          <a:off x="695325" y="1834091"/>
          <a:ext cx="10658476" cy="3205480"/>
        </p:xfrm>
        <a:graphic>
          <a:graphicData uri="http://schemas.openxmlformats.org/drawingml/2006/table">
            <a:tbl>
              <a:tblPr firstRow="1" bandRow="1">
                <a:tableStyleId>{5940675A-B579-460E-94D1-54222C63F5DA}</a:tableStyleId>
              </a:tblPr>
              <a:tblGrid>
                <a:gridCol w="2664619">
                  <a:extLst>
                    <a:ext uri="{9D8B030D-6E8A-4147-A177-3AD203B41FA5}">
                      <a16:colId xmlns:a16="http://schemas.microsoft.com/office/drawing/2014/main" val="3490136292"/>
                    </a:ext>
                  </a:extLst>
                </a:gridCol>
                <a:gridCol w="2664619">
                  <a:extLst>
                    <a:ext uri="{9D8B030D-6E8A-4147-A177-3AD203B41FA5}">
                      <a16:colId xmlns:a16="http://schemas.microsoft.com/office/drawing/2014/main" val="4126785581"/>
                    </a:ext>
                  </a:extLst>
                </a:gridCol>
                <a:gridCol w="2664619">
                  <a:extLst>
                    <a:ext uri="{9D8B030D-6E8A-4147-A177-3AD203B41FA5}">
                      <a16:colId xmlns:a16="http://schemas.microsoft.com/office/drawing/2014/main" val="4167184493"/>
                    </a:ext>
                  </a:extLst>
                </a:gridCol>
                <a:gridCol w="2664619">
                  <a:extLst>
                    <a:ext uri="{9D8B030D-6E8A-4147-A177-3AD203B41FA5}">
                      <a16:colId xmlns:a16="http://schemas.microsoft.com/office/drawing/2014/main" val="3221740788"/>
                    </a:ext>
                  </a:extLst>
                </a:gridCol>
              </a:tblGrid>
              <a:tr h="185420">
                <a:tc rowSpan="2">
                  <a:txBody>
                    <a:bodyPr/>
                    <a:lstStyle/>
                    <a:p>
                      <a:pPr algn="ctr" latinLnBrk="1"/>
                      <a:r>
                        <a:rPr lang="ko-KR" altLang="en-US" sz="1400" dirty="0">
                          <a:latin typeface="나눔고딕" panose="020D0604000000000000" pitchFamily="50" charset="-127"/>
                          <a:ea typeface="나눔고딕" panose="020D0604000000000000" pitchFamily="50" charset="-127"/>
                        </a:rPr>
                        <a:t>항목</a:t>
                      </a:r>
                    </a:p>
                  </a:txBody>
                  <a:tcPr anchor="ctr"/>
                </a:tc>
                <a:tc rowSpan="2">
                  <a:txBody>
                    <a:bodyPr/>
                    <a:lstStyle/>
                    <a:p>
                      <a:pPr algn="ctr" latinLnBrk="1"/>
                      <a:r>
                        <a:rPr lang="ko-KR" altLang="en-US" sz="1400" dirty="0">
                          <a:latin typeface="나눔고딕" panose="020D0604000000000000" pitchFamily="50" charset="-127"/>
                          <a:ea typeface="나눔고딕" panose="020D0604000000000000" pitchFamily="50" charset="-127"/>
                        </a:rPr>
                        <a:t>세목</a:t>
                      </a:r>
                    </a:p>
                  </a:txBody>
                  <a:tcPr anchor="ctr"/>
                </a:tc>
                <a:tc gridSpan="2">
                  <a:txBody>
                    <a:bodyPr/>
                    <a:lstStyle/>
                    <a:p>
                      <a:pPr algn="ctr" latinLnBrk="1"/>
                      <a:r>
                        <a:rPr lang="ko-KR" altLang="en-US" sz="1400" dirty="0">
                          <a:latin typeface="나눔고딕" panose="020D0604000000000000" pitchFamily="50" charset="-127"/>
                          <a:ea typeface="나눔고딕" panose="020D0604000000000000" pitchFamily="50" charset="-127"/>
                        </a:rPr>
                        <a:t>비용계획</a:t>
                      </a:r>
                    </a:p>
                  </a:txBody>
                  <a:tcPr anchor="ctr"/>
                </a:tc>
                <a:tc hMerge="1">
                  <a:txBody>
                    <a:bodyPr/>
                    <a:lstStyle/>
                    <a:p>
                      <a:pPr algn="ct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39345952"/>
                  </a:ext>
                </a:extLst>
              </a:tr>
              <a:tr h="185420">
                <a:tc vMerge="1">
                  <a:txBody>
                    <a:bodyPr/>
                    <a:lstStyle/>
                    <a:p>
                      <a:pPr latinLnBrk="1"/>
                      <a:endParaRPr lang="ko-KR" altLang="en-US"/>
                    </a:p>
                  </a:txBody>
                  <a:tcPr/>
                </a:tc>
                <a:tc vMerge="1">
                  <a:txBody>
                    <a:bodyPr/>
                    <a:lstStyle/>
                    <a:p>
                      <a:pPr latinLnBrk="1"/>
                      <a:endParaRPr lang="ko-KR" altLang="en-US"/>
                    </a:p>
                  </a:txBody>
                  <a:tcPr/>
                </a:tc>
                <a:tc>
                  <a:txBody>
                    <a:bodyPr/>
                    <a:lstStyle/>
                    <a:p>
                      <a:pPr algn="ctr" latinLnBrk="1"/>
                      <a:r>
                        <a:rPr lang="ko-KR" altLang="en-US" sz="1400" b="1" u="sng" dirty="0">
                          <a:effectLst/>
                          <a:latin typeface="나눔고딕" panose="020D0604000000000000" pitchFamily="50" charset="-127"/>
                          <a:ea typeface="나눔고딕" panose="020D0604000000000000" pitchFamily="50" charset="-127"/>
                        </a:rPr>
                        <a:t>지원금</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단위</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천원</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algn="ctr" latinLnBrk="1"/>
                      <a:r>
                        <a:rPr lang="ko-KR" altLang="en-US" sz="1400" dirty="0" err="1">
                          <a:latin typeface="나눔고딕" panose="020D0604000000000000" pitchFamily="50" charset="-127"/>
                          <a:ea typeface="나눔고딕" panose="020D0604000000000000" pitchFamily="50" charset="-127"/>
                        </a:rPr>
                        <a:t>자부담</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단위</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천원</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4034781528"/>
                  </a:ext>
                </a:extLst>
              </a:tr>
              <a:tr h="370840">
                <a:tc>
                  <a:txBody>
                    <a:bodyPr/>
                    <a:lstStyle/>
                    <a:p>
                      <a:pPr algn="ctr" latinLnBrk="1"/>
                      <a:r>
                        <a:rPr lang="ko-KR" altLang="en-US" sz="1400" dirty="0">
                          <a:latin typeface="나눔고딕" panose="020D0604000000000000" pitchFamily="50" charset="-127"/>
                          <a:ea typeface="나눔고딕" panose="020D0604000000000000" pitchFamily="50" charset="-127"/>
                        </a:rPr>
                        <a:t>인건비</a:t>
                      </a: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1863250404"/>
                  </a:ext>
                </a:extLst>
              </a:tr>
              <a:tr h="370840">
                <a:tc rowSpan="4">
                  <a:txBody>
                    <a:bodyPr/>
                    <a:lstStyle/>
                    <a:p>
                      <a:pPr algn="ctr" latinLnBrk="1"/>
                      <a:r>
                        <a:rPr lang="ko-KR" altLang="en-US" sz="1400" dirty="0">
                          <a:latin typeface="나눔고딕" panose="020D0604000000000000" pitchFamily="50" charset="-127"/>
                          <a:ea typeface="나눔고딕" panose="020D0604000000000000" pitchFamily="50" charset="-127"/>
                        </a:rPr>
                        <a:t>경비</a:t>
                      </a: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284257393"/>
                  </a:ext>
                </a:extLst>
              </a:tr>
              <a:tr h="370840">
                <a:tc v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2361548156"/>
                  </a:ext>
                </a:extLst>
              </a:tr>
              <a:tr h="370840">
                <a:tc v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3932492925"/>
                  </a:ext>
                </a:extLst>
              </a:tr>
              <a:tr h="370840">
                <a:tc v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2401931701"/>
                  </a:ext>
                </a:extLst>
              </a:tr>
              <a:tr h="370840">
                <a:tc gridSpan="2">
                  <a:txBody>
                    <a:bodyPr/>
                    <a:lstStyle/>
                    <a:p>
                      <a:pPr algn="ctr" latinLnBrk="1"/>
                      <a:r>
                        <a:rPr lang="ko-KR" altLang="en-US" sz="1400" dirty="0">
                          <a:latin typeface="나눔고딕" panose="020D0604000000000000" pitchFamily="50" charset="-127"/>
                          <a:ea typeface="나눔고딕" panose="020D0604000000000000" pitchFamily="50" charset="-127"/>
                        </a:rPr>
                        <a:t>계</a:t>
                      </a:r>
                    </a:p>
                  </a:txBody>
                  <a:tcPr anchor="ctr"/>
                </a:tc>
                <a:tc h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extLst>
                  <a:ext uri="{0D108BD9-81ED-4DB2-BD59-A6C34878D82A}">
                    <a16:rowId xmlns:a16="http://schemas.microsoft.com/office/drawing/2014/main" val="148397110"/>
                  </a:ext>
                </a:extLst>
              </a:tr>
              <a:tr h="370840">
                <a:tc gridSpan="2">
                  <a:txBody>
                    <a:bodyPr/>
                    <a:lstStyle/>
                    <a:p>
                      <a:pPr algn="ctr" latinLnBrk="1"/>
                      <a:r>
                        <a:rPr lang="ko-KR" altLang="en-US" sz="1400" dirty="0">
                          <a:latin typeface="나눔고딕" panose="020D0604000000000000" pitchFamily="50" charset="-127"/>
                          <a:ea typeface="나눔고딕" panose="020D0604000000000000" pitchFamily="50" charset="-127"/>
                        </a:rPr>
                        <a:t>총계</a:t>
                      </a:r>
                    </a:p>
                  </a:txBody>
                  <a:tcPr anchor="ctr"/>
                </a:tc>
                <a:tc h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gridSpan="2">
                  <a:txBody>
                    <a:bodyPr/>
                    <a:lstStyle/>
                    <a:p>
                      <a:pPr algn="r" latinLnBrk="1"/>
                      <a:r>
                        <a:rPr lang="ko-KR" altLang="en-US" sz="1400" dirty="0">
                          <a:latin typeface="나눔고딕" panose="020D0604000000000000" pitchFamily="50" charset="-127"/>
                          <a:ea typeface="나눔고딕" panose="020D0604000000000000" pitchFamily="50" charset="-127"/>
                        </a:rPr>
                        <a:t>천원</a:t>
                      </a:r>
                    </a:p>
                  </a:txBody>
                  <a:tcPr/>
                </a:tc>
                <a:tc h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extLst>
                  <a:ext uri="{0D108BD9-81ED-4DB2-BD59-A6C34878D82A}">
                    <a16:rowId xmlns:a16="http://schemas.microsoft.com/office/drawing/2014/main" val="3330443283"/>
                  </a:ext>
                </a:extLst>
              </a:tr>
            </a:tbl>
          </a:graphicData>
        </a:graphic>
      </p:graphicFrame>
    </p:spTree>
    <p:extLst>
      <p:ext uri="{BB962C8B-B14F-4D97-AF65-F5344CB8AC3E}">
        <p14:creationId xmlns:p14="http://schemas.microsoft.com/office/powerpoint/2010/main" val="34901498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5D2CF9AB-1CAD-4580-936B-F8DBB1EE4D1F}"/>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(8) </a:t>
            </a:r>
            <a:r>
              <a:rPr lang="ko-KR" altLang="en-US" sz="2800" b="1" dirty="0">
                <a:solidFill>
                  <a:schemeClr val="bg1"/>
                </a:solidFill>
                <a:latin typeface="나눔고딕" panose="020D0604000000000000" pitchFamily="50" charset="-127"/>
                <a:ea typeface="나눔고딕" panose="020D0604000000000000" pitchFamily="50" charset="-127"/>
              </a:rPr>
              <a:t>기대효과</a:t>
            </a:r>
          </a:p>
        </p:txBody>
      </p:sp>
      <p:sp>
        <p:nvSpPr>
          <p:cNvPr id="5" name="직사각형 4">
            <a:extLst>
              <a:ext uri="{FF2B5EF4-FFF2-40B4-BE49-F238E27FC236}">
                <a16:creationId xmlns:a16="http://schemas.microsoft.com/office/drawing/2014/main" id="{97BCBFE4-4AB4-44D4-BFDA-02C285D49E73}"/>
              </a:ext>
            </a:extLst>
          </p:cNvPr>
          <p:cNvSpPr/>
          <p:nvPr/>
        </p:nvSpPr>
        <p:spPr>
          <a:xfrm>
            <a:off x="942975" y="2009775"/>
            <a:ext cx="10077450" cy="354330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ko-KR" altLang="en-US" dirty="0">
                <a:solidFill>
                  <a:srgbClr val="00B0F0"/>
                </a:solidFill>
                <a:latin typeface="나눔고딕" panose="020D0604000000000000" pitchFamily="50" charset="-127"/>
                <a:ea typeface="나눔고딕" panose="020D0604000000000000" pitchFamily="50" charset="-127"/>
              </a:rPr>
              <a:t>본 프로젝트를 통해 기대되는 문제의 개선</a:t>
            </a:r>
            <a:r>
              <a:rPr lang="en-US" altLang="ko-KR" dirty="0">
                <a:solidFill>
                  <a:srgbClr val="00B0F0"/>
                </a:solidFill>
                <a:latin typeface="나눔고딕" panose="020D0604000000000000" pitchFamily="50" charset="-127"/>
                <a:ea typeface="나눔고딕" panose="020D0604000000000000" pitchFamily="50" charset="-127"/>
              </a:rPr>
              <a:t>, </a:t>
            </a:r>
            <a:r>
              <a:rPr lang="ko-KR" altLang="en-US" dirty="0">
                <a:solidFill>
                  <a:srgbClr val="00B0F0"/>
                </a:solidFill>
                <a:latin typeface="나눔고딕" panose="020D0604000000000000" pitchFamily="50" charset="-127"/>
                <a:ea typeface="나눔고딕" panose="020D0604000000000000" pitchFamily="50" charset="-127"/>
              </a:rPr>
              <a:t>이용자</a:t>
            </a:r>
            <a:r>
              <a:rPr lang="en-US" altLang="ko-KR" dirty="0">
                <a:solidFill>
                  <a:srgbClr val="00B0F0"/>
                </a:solidFill>
                <a:latin typeface="나눔고딕" panose="020D0604000000000000" pitchFamily="50" charset="-127"/>
                <a:ea typeface="나눔고딕" panose="020D0604000000000000" pitchFamily="50" charset="-127"/>
              </a:rPr>
              <a:t>(client, </a:t>
            </a:r>
            <a:r>
              <a:rPr lang="ko-KR" altLang="en-US" dirty="0">
                <a:solidFill>
                  <a:srgbClr val="00B0F0"/>
                </a:solidFill>
                <a:latin typeface="나눔고딕" panose="020D0604000000000000" pitchFamily="50" charset="-127"/>
                <a:ea typeface="나눔고딕" panose="020D0604000000000000" pitchFamily="50" charset="-127"/>
              </a:rPr>
              <a:t>수혜자</a:t>
            </a:r>
            <a:r>
              <a:rPr lang="en-US" altLang="ko-KR" dirty="0">
                <a:solidFill>
                  <a:srgbClr val="00B0F0"/>
                </a:solidFill>
                <a:latin typeface="나눔고딕" panose="020D0604000000000000" pitchFamily="50" charset="-127"/>
                <a:ea typeface="나눔고딕" panose="020D0604000000000000" pitchFamily="50" charset="-127"/>
              </a:rPr>
              <a:t>)</a:t>
            </a:r>
            <a:r>
              <a:rPr lang="ko-KR" altLang="en-US" dirty="0">
                <a:solidFill>
                  <a:srgbClr val="00B0F0"/>
                </a:solidFill>
                <a:latin typeface="나눔고딕" panose="020D0604000000000000" pitchFamily="50" charset="-127"/>
                <a:ea typeface="나눔고딕" panose="020D0604000000000000" pitchFamily="50" charset="-127"/>
              </a:rPr>
              <a:t>의 변화</a:t>
            </a:r>
            <a:r>
              <a:rPr lang="en-US" altLang="ko-KR" dirty="0">
                <a:solidFill>
                  <a:srgbClr val="00B0F0"/>
                </a:solidFill>
                <a:latin typeface="나눔고딕" panose="020D0604000000000000" pitchFamily="50" charset="-127"/>
                <a:ea typeface="나눔고딕" panose="020D0604000000000000" pitchFamily="50" charset="-127"/>
              </a:rPr>
              <a:t>, </a:t>
            </a:r>
            <a:r>
              <a:rPr lang="ko-KR" altLang="en-US" dirty="0">
                <a:solidFill>
                  <a:srgbClr val="00B0F0"/>
                </a:solidFill>
                <a:latin typeface="나눔고딕" panose="020D0604000000000000" pitchFamily="50" charset="-127"/>
                <a:ea typeface="나눔고딕" panose="020D0604000000000000" pitchFamily="50" charset="-127"/>
              </a:rPr>
              <a:t>추진 조직의 변화 등을 </a:t>
            </a:r>
            <a:endParaRPr lang="en-US" altLang="ko-KR" dirty="0">
              <a:solidFill>
                <a:srgbClr val="00B0F0"/>
              </a:solidFill>
              <a:latin typeface="나눔고딕" panose="020D0604000000000000" pitchFamily="50" charset="-127"/>
              <a:ea typeface="나눔고딕" panose="020D0604000000000000" pitchFamily="50" charset="-127"/>
            </a:endParaRPr>
          </a:p>
          <a:p>
            <a:r>
              <a:rPr lang="ko-KR" altLang="en-US" dirty="0">
                <a:solidFill>
                  <a:srgbClr val="00B0F0"/>
                </a:solidFill>
                <a:latin typeface="나눔고딕" panose="020D0604000000000000" pitchFamily="50" charset="-127"/>
                <a:ea typeface="나눔고딕" panose="020D0604000000000000" pitchFamily="50" charset="-127"/>
              </a:rPr>
              <a:t>말씀해주세요</a:t>
            </a:r>
            <a:r>
              <a:rPr lang="en-US" altLang="ko-KR" dirty="0">
                <a:solidFill>
                  <a:srgbClr val="00B0F0"/>
                </a:solidFill>
                <a:latin typeface="나눔고딕" panose="020D0604000000000000" pitchFamily="50" charset="-127"/>
                <a:ea typeface="나눔고딕" panose="020D0604000000000000" pitchFamily="50" charset="-127"/>
              </a:rPr>
              <a:t>.</a:t>
            </a:r>
            <a:endParaRPr lang="ko-KR" altLang="en-US" dirty="0">
              <a:solidFill>
                <a:srgbClr val="00B0F0"/>
              </a:solidFill>
              <a:latin typeface="나눔고딕" panose="020D0604000000000000" pitchFamily="50" charset="-127"/>
              <a:ea typeface="나눔고딕" panose="020D0604000000000000" pitchFamily="50" charset="-127"/>
            </a:endParaRPr>
          </a:p>
        </p:txBody>
      </p:sp>
    </p:spTree>
    <p:extLst>
      <p:ext uri="{BB962C8B-B14F-4D97-AF65-F5344CB8AC3E}">
        <p14:creationId xmlns:p14="http://schemas.microsoft.com/office/powerpoint/2010/main" val="3705968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33B85314-B26C-40CE-9B34-EBAA13BBCCF4}"/>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자가진단</a:t>
            </a:r>
          </a:p>
        </p:txBody>
      </p:sp>
      <p:graphicFrame>
        <p:nvGraphicFramePr>
          <p:cNvPr id="3" name="표 3">
            <a:extLst>
              <a:ext uri="{FF2B5EF4-FFF2-40B4-BE49-F238E27FC236}">
                <a16:creationId xmlns:a16="http://schemas.microsoft.com/office/drawing/2014/main" id="{C027E920-1838-4FB0-8AB6-708F3C24C155}"/>
              </a:ext>
            </a:extLst>
          </p:cNvPr>
          <p:cNvGraphicFramePr>
            <a:graphicFrameLocks noGrp="1"/>
          </p:cNvGraphicFramePr>
          <p:nvPr>
            <p:extLst>
              <p:ext uri="{D42A27DB-BD31-4B8C-83A1-F6EECF244321}">
                <p14:modId xmlns:p14="http://schemas.microsoft.com/office/powerpoint/2010/main" val="3113851396"/>
              </p:ext>
            </p:extLst>
          </p:nvPr>
        </p:nvGraphicFramePr>
        <p:xfrm>
          <a:off x="523874" y="1690688"/>
          <a:ext cx="11191874" cy="2981960"/>
        </p:xfrm>
        <a:graphic>
          <a:graphicData uri="http://schemas.openxmlformats.org/drawingml/2006/table">
            <a:tbl>
              <a:tblPr firstRow="1" bandRow="1">
                <a:tableStyleId>{5940675A-B579-460E-94D1-54222C63F5DA}</a:tableStyleId>
              </a:tblPr>
              <a:tblGrid>
                <a:gridCol w="6327458">
                  <a:extLst>
                    <a:ext uri="{9D8B030D-6E8A-4147-A177-3AD203B41FA5}">
                      <a16:colId xmlns:a16="http://schemas.microsoft.com/office/drawing/2014/main" val="810986830"/>
                    </a:ext>
                  </a:extLst>
                </a:gridCol>
                <a:gridCol w="1392486">
                  <a:extLst>
                    <a:ext uri="{9D8B030D-6E8A-4147-A177-3AD203B41FA5}">
                      <a16:colId xmlns:a16="http://schemas.microsoft.com/office/drawing/2014/main" val="297079222"/>
                    </a:ext>
                  </a:extLst>
                </a:gridCol>
                <a:gridCol w="3471930">
                  <a:extLst>
                    <a:ext uri="{9D8B030D-6E8A-4147-A177-3AD203B41FA5}">
                      <a16:colId xmlns:a16="http://schemas.microsoft.com/office/drawing/2014/main" val="747936439"/>
                    </a:ext>
                  </a:extLst>
                </a:gridCol>
              </a:tblGrid>
              <a:tr h="370840">
                <a:tc>
                  <a:txBody>
                    <a:bodyPr/>
                    <a:lstStyle/>
                    <a:p>
                      <a:pPr algn="ctr" latinLnBrk="1"/>
                      <a:r>
                        <a:rPr lang="ko-KR" altLang="en-US" sz="1400" dirty="0">
                          <a:latin typeface="나눔고딕" panose="020D0604000000000000" pitchFamily="50" charset="-127"/>
                          <a:ea typeface="나눔고딕" panose="020D0604000000000000" pitchFamily="50" charset="-127"/>
                        </a:rPr>
                        <a:t>항목</a:t>
                      </a:r>
                    </a:p>
                  </a:txBody>
                  <a:tcPr anchor="ctr"/>
                </a:tc>
                <a:tc>
                  <a:txBody>
                    <a:bodyPr/>
                    <a:lstStyle/>
                    <a:p>
                      <a:pPr algn="ctr" latinLnBrk="1"/>
                      <a:r>
                        <a:rPr lang="ko-KR" altLang="en-US" sz="1400" dirty="0">
                          <a:latin typeface="나눔고딕" panose="020D0604000000000000" pitchFamily="50" charset="-127"/>
                          <a:ea typeface="나눔고딕" panose="020D0604000000000000" pitchFamily="50" charset="-127"/>
                        </a:rPr>
                        <a:t>네 </a:t>
                      </a:r>
                      <a:r>
                        <a:rPr lang="en-US" altLang="ko-KR" sz="1400" dirty="0">
                          <a:latin typeface="나눔고딕" panose="020D0604000000000000" pitchFamily="50" charset="-127"/>
                          <a:ea typeface="나눔고딕" panose="020D0604000000000000" pitchFamily="50" charset="-127"/>
                        </a:rPr>
                        <a:t>/ </a:t>
                      </a:r>
                      <a:r>
                        <a:rPr lang="ko-KR" altLang="en-US" sz="1400" dirty="0" err="1">
                          <a:latin typeface="나눔고딕" panose="020D0604000000000000" pitchFamily="50" charset="-127"/>
                          <a:ea typeface="나눔고딕" panose="020D0604000000000000" pitchFamily="50" charset="-127"/>
                        </a:rPr>
                        <a:t>아니오</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algn="ctr" latinLnBrk="1"/>
                      <a:r>
                        <a:rPr lang="ko-KR" altLang="en-US" sz="1400" dirty="0">
                          <a:latin typeface="나눔고딕" panose="020D0604000000000000" pitchFamily="50" charset="-127"/>
                          <a:ea typeface="나눔고딕" panose="020D0604000000000000" pitchFamily="50" charset="-127"/>
                        </a:rPr>
                        <a:t>제안사 의견</a:t>
                      </a:r>
                    </a:p>
                  </a:txBody>
                  <a:tcPr anchor="ctr"/>
                </a:tc>
                <a:extLst>
                  <a:ext uri="{0D108BD9-81ED-4DB2-BD59-A6C34878D82A}">
                    <a16:rowId xmlns:a16="http://schemas.microsoft.com/office/drawing/2014/main" val="27558262"/>
                  </a:ext>
                </a:extLst>
              </a:tr>
              <a:tr h="370840">
                <a:tc>
                  <a:txBody>
                    <a:bodyPr/>
                    <a:lstStyle/>
                    <a:p>
                      <a:pPr latinLnBrk="1"/>
                      <a:r>
                        <a:rPr lang="ko-KR" altLang="en-US" sz="1400" dirty="0">
                          <a:latin typeface="나눔고딕" panose="020D0604000000000000" pitchFamily="50" charset="-127"/>
                          <a:ea typeface="나눔고딕" panose="020D0604000000000000" pitchFamily="50" charset="-127"/>
                        </a:rPr>
                        <a:t>제안사의 사업장은 프로젝트의 진행지역에 인접해 있습니까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872555522"/>
                  </a:ext>
                </a:extLst>
              </a:tr>
              <a:tr h="185420">
                <a:tc>
                  <a:txBody>
                    <a:bodyPr/>
                    <a:lstStyle/>
                    <a:p>
                      <a:pPr latinLnBrk="1"/>
                      <a:r>
                        <a:rPr lang="ko-KR" altLang="en-US" sz="1400" dirty="0">
                          <a:latin typeface="나눔고딕" panose="020D0604000000000000" pitchFamily="50" charset="-127"/>
                          <a:ea typeface="나눔고딕" panose="020D0604000000000000" pitchFamily="50" charset="-127"/>
                        </a:rPr>
                        <a:t>제안사는 프로젝트와 관련이 있는 경험</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이력이 있습니까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309519658"/>
                  </a:ext>
                </a:extLst>
              </a:tr>
              <a:tr h="185420">
                <a:tc>
                  <a:txBody>
                    <a:bodyPr/>
                    <a:lstStyle/>
                    <a:p>
                      <a:pPr latinLnBrk="1"/>
                      <a:r>
                        <a:rPr lang="ko-KR" altLang="en-US" sz="1400" dirty="0">
                          <a:latin typeface="나눔고딕" panose="020D0604000000000000" pitchFamily="50" charset="-127"/>
                          <a:ea typeface="나눔고딕" panose="020D0604000000000000" pitchFamily="50" charset="-127"/>
                        </a:rPr>
                        <a:t>제안사는 프로젝트 진행을 위한 실무책임자를 두고 있습니까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088041281"/>
                  </a:ext>
                </a:extLst>
              </a:tr>
              <a:tr h="370840">
                <a:tc>
                  <a:txBody>
                    <a:bodyPr/>
                    <a:lstStyle/>
                    <a:p>
                      <a:pPr latinLnBrk="1"/>
                      <a:r>
                        <a:rPr lang="ko-KR" altLang="en-US" sz="1400" dirty="0">
                          <a:latin typeface="나눔고딕" panose="020D0604000000000000" pitchFamily="50" charset="-127"/>
                          <a:ea typeface="나눔고딕" panose="020D0604000000000000" pitchFamily="50" charset="-127"/>
                        </a:rPr>
                        <a:t>제안 프로젝트에 대한 타기관의 중복지원이 예정되거나 진행중입니까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75989495"/>
                  </a:ext>
                </a:extLst>
              </a:tr>
              <a:tr h="370840">
                <a:tc>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협업을 구성한 경우</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제안사와 협업기관은 협업 경험이 있습니까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391878757"/>
                  </a:ext>
                </a:extLst>
              </a:tr>
              <a:tr h="370840">
                <a:tc>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기술 및 상품을 활용하는 경우</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적용가능한 단계까지 개발되었거나 활용 중입니까</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2490838897"/>
                  </a:ext>
                </a:extLst>
              </a:tr>
              <a:tr h="370840">
                <a:tc>
                  <a:txBody>
                    <a:bodyPr/>
                    <a:lstStyle/>
                    <a:p>
                      <a:pPr latinLnBrk="1"/>
                      <a:r>
                        <a:rPr lang="ko-KR" altLang="en-US" sz="1400" dirty="0">
                          <a:latin typeface="나눔고딕" panose="020D0604000000000000" pitchFamily="50" charset="-127"/>
                          <a:ea typeface="나눔고딕" panose="020D0604000000000000" pitchFamily="50" charset="-127"/>
                        </a:rPr>
                        <a:t>제안사는 규범적</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법적으로 물의를 야기할 수 있는 환경에 놓여 있습니까</a:t>
                      </a:r>
                      <a:r>
                        <a:rPr lang="en-US" altLang="ko-KR" sz="1400" dirty="0">
                          <a:latin typeface="나눔고딕" panose="020D0604000000000000" pitchFamily="50" charset="-127"/>
                          <a:ea typeface="나눔고딕" panose="020D0604000000000000" pitchFamily="50" charset="-127"/>
                        </a:rPr>
                        <a:t>?</a:t>
                      </a:r>
                    </a:p>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노동관행</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재무회계</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제품불량</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인권침해</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환경오염</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개인정보보호 등</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310348450"/>
                  </a:ext>
                </a:extLst>
              </a:tr>
            </a:tbl>
          </a:graphicData>
        </a:graphic>
      </p:graphicFrame>
    </p:spTree>
    <p:extLst>
      <p:ext uri="{BB962C8B-B14F-4D97-AF65-F5344CB8AC3E}">
        <p14:creationId xmlns:p14="http://schemas.microsoft.com/office/powerpoint/2010/main" val="4179870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순서도: 문서 2">
            <a:extLst>
              <a:ext uri="{FF2B5EF4-FFF2-40B4-BE49-F238E27FC236}">
                <a16:creationId xmlns:a16="http://schemas.microsoft.com/office/drawing/2014/main" id="{A5AC2236-791A-4A8F-A53F-E0FADD9B82F7}"/>
              </a:ext>
            </a:extLst>
          </p:cNvPr>
          <p:cNvSpPr/>
          <p:nvPr/>
        </p:nvSpPr>
        <p:spPr>
          <a:xfrm>
            <a:off x="0" y="3032125"/>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a:xfrm>
            <a:off x="838200" y="3032125"/>
            <a:ext cx="10515600" cy="1325563"/>
          </a:xfrm>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감사합니다</a:t>
            </a:r>
            <a:r>
              <a:rPr lang="en-US" altLang="ko-KR" sz="2800" b="1" dirty="0">
                <a:latin typeface="나눔고딕" panose="020D0604000000000000" pitchFamily="50" charset="-127"/>
                <a:ea typeface="나눔고딕" panose="020D0604000000000000" pitchFamily="50" charset="-127"/>
              </a:rPr>
              <a:t>.</a:t>
            </a:r>
            <a:endParaRPr lang="ko-KR" altLang="en-US" sz="2800" b="1" dirty="0">
              <a:latin typeface="나눔고딕" panose="020D0604000000000000" pitchFamily="50" charset="-127"/>
              <a:ea typeface="나눔고딕" panose="020D0604000000000000" pitchFamily="50" charset="-127"/>
            </a:endParaRPr>
          </a:p>
        </p:txBody>
      </p:sp>
    </p:spTree>
    <p:extLst>
      <p:ext uri="{BB962C8B-B14F-4D97-AF65-F5344CB8AC3E}">
        <p14:creationId xmlns:p14="http://schemas.microsoft.com/office/powerpoint/2010/main" val="112234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제목 3">
            <a:extLst>
              <a:ext uri="{FF2B5EF4-FFF2-40B4-BE49-F238E27FC236}">
                <a16:creationId xmlns:a16="http://schemas.microsoft.com/office/drawing/2014/main" id="{80310B7D-831E-4114-9C10-94FBE8CC9ADA}"/>
              </a:ext>
            </a:extLst>
          </p:cNvPr>
          <p:cNvSpPr>
            <a:spLocks noGrp="1"/>
          </p:cNvSpPr>
          <p:nvPr>
            <p:ph type="ctrTitle"/>
          </p:nvPr>
        </p:nvSpPr>
        <p:spPr>
          <a:xfrm>
            <a:off x="1314824" y="735106"/>
            <a:ext cx="10053763" cy="2928470"/>
          </a:xfrm>
        </p:spPr>
        <p:txBody>
          <a:bodyPr anchor="b">
            <a:normAutofit/>
          </a:bodyPr>
          <a:lstStyle/>
          <a:p>
            <a:pPr algn="l"/>
            <a:r>
              <a:rPr lang="ko-KR" altLang="en-US" sz="4800" b="1" dirty="0">
                <a:solidFill>
                  <a:srgbClr val="00B0F0"/>
                </a:solidFill>
                <a:latin typeface="나눔고딕" panose="020D0604000000000000" pitchFamily="50" charset="-127"/>
                <a:ea typeface="나눔고딕" panose="020D0604000000000000" pitchFamily="50" charset="-127"/>
              </a:rPr>
              <a:t>프로젝트 제목입력</a:t>
            </a:r>
            <a:br>
              <a:rPr lang="en-US" altLang="ko-KR" sz="4800" b="1" dirty="0">
                <a:solidFill>
                  <a:srgbClr val="FFFFFF"/>
                </a:solidFill>
                <a:latin typeface="나눔고딕" panose="020D0604000000000000" pitchFamily="50" charset="-127"/>
                <a:ea typeface="나눔고딕" panose="020D0604000000000000" pitchFamily="50" charset="-127"/>
              </a:rPr>
            </a:br>
            <a:r>
              <a:rPr lang="ko-KR" altLang="en-US" sz="2400" b="1" dirty="0">
                <a:solidFill>
                  <a:srgbClr val="FFFFFF"/>
                </a:solidFill>
                <a:latin typeface="나눔고딕" panose="020D0604000000000000" pitchFamily="50" charset="-127"/>
                <a:ea typeface="나눔고딕" panose="020D0604000000000000" pitchFamily="50" charset="-127"/>
              </a:rPr>
              <a:t>하나</a:t>
            </a:r>
            <a:r>
              <a:rPr lang="en-US" altLang="ko-KR" sz="2400" b="1" dirty="0">
                <a:solidFill>
                  <a:srgbClr val="FFFFFF"/>
                </a:solidFill>
                <a:latin typeface="나눔고딕" panose="020D0604000000000000" pitchFamily="50" charset="-127"/>
                <a:ea typeface="나눔고딕" panose="020D0604000000000000" pitchFamily="50" charset="-127"/>
              </a:rPr>
              <a:t>ESG</a:t>
            </a:r>
            <a:r>
              <a:rPr lang="ko-KR" altLang="en-US" sz="2400" b="1" dirty="0" err="1">
                <a:solidFill>
                  <a:srgbClr val="FFFFFF"/>
                </a:solidFill>
                <a:latin typeface="나눔고딕" panose="020D0604000000000000" pitchFamily="50" charset="-127"/>
                <a:ea typeface="나눔고딕" panose="020D0604000000000000" pitchFamily="50" charset="-127"/>
              </a:rPr>
              <a:t>챌린지</a:t>
            </a:r>
            <a:r>
              <a:rPr lang="ko-KR" altLang="en-US" sz="2400" b="1" dirty="0">
                <a:solidFill>
                  <a:srgbClr val="FFFFFF"/>
                </a:solidFill>
                <a:latin typeface="나눔고딕" panose="020D0604000000000000" pitchFamily="50" charset="-127"/>
                <a:ea typeface="나눔고딕" panose="020D0604000000000000" pitchFamily="50" charset="-127"/>
              </a:rPr>
              <a:t> 제안서</a:t>
            </a:r>
          </a:p>
        </p:txBody>
      </p:sp>
      <p:sp>
        <p:nvSpPr>
          <p:cNvPr id="5" name="부제목 4">
            <a:extLst>
              <a:ext uri="{FF2B5EF4-FFF2-40B4-BE49-F238E27FC236}">
                <a16:creationId xmlns:a16="http://schemas.microsoft.com/office/drawing/2014/main" id="{CA7A3985-49A6-4D6D-A98D-4C22CCADA742}"/>
              </a:ext>
            </a:extLst>
          </p:cNvPr>
          <p:cNvSpPr>
            <a:spLocks noGrp="1"/>
          </p:cNvSpPr>
          <p:nvPr>
            <p:ph type="subTitle" idx="1"/>
          </p:nvPr>
        </p:nvSpPr>
        <p:spPr>
          <a:xfrm>
            <a:off x="1314824" y="4123335"/>
            <a:ext cx="10005951" cy="1458258"/>
          </a:xfrm>
        </p:spPr>
        <p:txBody>
          <a:bodyPr anchor="ctr">
            <a:normAutofit/>
          </a:bodyPr>
          <a:lstStyle/>
          <a:p>
            <a:pPr algn="l"/>
            <a:r>
              <a:rPr lang="ko-KR" altLang="en-US" dirty="0">
                <a:solidFill>
                  <a:srgbClr val="00B0F0"/>
                </a:solidFill>
                <a:latin typeface="나눔고딕" panose="020D0604000000000000" pitchFamily="50" charset="-127"/>
                <a:ea typeface="나눔고딕" panose="020D0604000000000000" pitchFamily="50" charset="-127"/>
              </a:rPr>
              <a:t>기업명</a:t>
            </a:r>
          </a:p>
        </p:txBody>
      </p:sp>
    </p:spTree>
    <p:extLst>
      <p:ext uri="{BB962C8B-B14F-4D97-AF65-F5344CB8AC3E}">
        <p14:creationId xmlns:p14="http://schemas.microsoft.com/office/powerpoint/2010/main" val="2895622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순서도: 문서 2">
            <a:extLst>
              <a:ext uri="{FF2B5EF4-FFF2-40B4-BE49-F238E27FC236}">
                <a16:creationId xmlns:a16="http://schemas.microsoft.com/office/drawing/2014/main" id="{98D6083D-24E4-4F22-9A7C-9BC979F2CE71}"/>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하나</a:t>
            </a:r>
            <a:r>
              <a:rPr lang="en-US" altLang="ko-KR" sz="2800" b="1" dirty="0">
                <a:solidFill>
                  <a:schemeClr val="bg1"/>
                </a:solidFill>
                <a:latin typeface="나눔고딕" panose="020D0604000000000000" pitchFamily="50" charset="-127"/>
                <a:ea typeface="나눔고딕" panose="020D0604000000000000" pitchFamily="50" charset="-127"/>
              </a:rPr>
              <a:t>ESG</a:t>
            </a:r>
            <a:r>
              <a:rPr lang="ko-KR" altLang="en-US" sz="2800" b="1" dirty="0" err="1">
                <a:solidFill>
                  <a:schemeClr val="bg1"/>
                </a:solidFill>
                <a:latin typeface="나눔고딕" panose="020D0604000000000000" pitchFamily="50" charset="-127"/>
                <a:ea typeface="나눔고딕" panose="020D0604000000000000" pitchFamily="50" charset="-127"/>
              </a:rPr>
              <a:t>챌린지</a:t>
            </a:r>
            <a:r>
              <a:rPr lang="ko-KR" altLang="en-US" sz="2800" b="1" dirty="0">
                <a:solidFill>
                  <a:schemeClr val="bg1"/>
                </a:solidFill>
                <a:latin typeface="나눔고딕" panose="020D0604000000000000" pitchFamily="50" charset="-127"/>
                <a:ea typeface="나눔고딕" panose="020D0604000000000000" pitchFamily="50" charset="-127"/>
              </a:rPr>
              <a:t> 신청서</a:t>
            </a:r>
          </a:p>
        </p:txBody>
      </p:sp>
      <p:sp>
        <p:nvSpPr>
          <p:cNvPr id="4" name="TextBox 3">
            <a:extLst>
              <a:ext uri="{FF2B5EF4-FFF2-40B4-BE49-F238E27FC236}">
                <a16:creationId xmlns:a16="http://schemas.microsoft.com/office/drawing/2014/main" id="{29AE482E-3711-4571-BBEA-A6844E0E27A1}"/>
              </a:ext>
            </a:extLst>
          </p:cNvPr>
          <p:cNvSpPr txBox="1"/>
          <p:nvPr/>
        </p:nvSpPr>
        <p:spPr>
          <a:xfrm>
            <a:off x="838200" y="2355272"/>
            <a:ext cx="10515600" cy="369332"/>
          </a:xfrm>
          <a:prstGeom prst="rect">
            <a:avLst/>
          </a:prstGeom>
          <a:noFill/>
        </p:spPr>
        <p:txBody>
          <a:bodyPr wrap="square" rtlCol="0">
            <a:spAutoFit/>
          </a:bodyPr>
          <a:lstStyle/>
          <a:p>
            <a:r>
              <a:rPr lang="ko-KR" altLang="en-US" dirty="0">
                <a:latin typeface="나눔고딕" panose="020D0604000000000000" pitchFamily="50" charset="-127"/>
                <a:ea typeface="나눔고딕" panose="020D0604000000000000" pitchFamily="50" charset="-127"/>
              </a:rPr>
              <a:t>본 제안서에 기재된 내용은 모두 사실임을 확인하며 아래의 제안서를 제출합니다</a:t>
            </a:r>
            <a:r>
              <a:rPr lang="en-US" altLang="ko-KR" dirty="0">
                <a:latin typeface="나눔고딕" panose="020D0604000000000000" pitchFamily="50" charset="-127"/>
                <a:ea typeface="나눔고딕" panose="020D0604000000000000" pitchFamily="50" charset="-127"/>
              </a:rPr>
              <a:t>. </a:t>
            </a:r>
            <a:r>
              <a:rPr lang="ko-KR" altLang="en-US" dirty="0">
                <a:latin typeface="나눔고딕" panose="020D0604000000000000" pitchFamily="50" charset="-127"/>
                <a:ea typeface="나눔고딕" panose="020D0604000000000000" pitchFamily="50" charset="-127"/>
              </a:rPr>
              <a:t> </a:t>
            </a:r>
          </a:p>
        </p:txBody>
      </p:sp>
      <p:graphicFrame>
        <p:nvGraphicFramePr>
          <p:cNvPr id="5" name="표 5">
            <a:extLst>
              <a:ext uri="{FF2B5EF4-FFF2-40B4-BE49-F238E27FC236}">
                <a16:creationId xmlns:a16="http://schemas.microsoft.com/office/drawing/2014/main" id="{8FA2717E-1773-4916-B4CF-AE906F303C3C}"/>
              </a:ext>
            </a:extLst>
          </p:cNvPr>
          <p:cNvGraphicFramePr>
            <a:graphicFrameLocks noGrp="1"/>
          </p:cNvGraphicFramePr>
          <p:nvPr>
            <p:extLst>
              <p:ext uri="{D42A27DB-BD31-4B8C-83A1-F6EECF244321}">
                <p14:modId xmlns:p14="http://schemas.microsoft.com/office/powerpoint/2010/main" val="1460024635"/>
              </p:ext>
            </p:extLst>
          </p:nvPr>
        </p:nvGraphicFramePr>
        <p:xfrm>
          <a:off x="3225800" y="4645121"/>
          <a:ext cx="8128000" cy="104140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2035314350"/>
                    </a:ext>
                  </a:extLst>
                </a:gridCol>
                <a:gridCol w="4064000">
                  <a:extLst>
                    <a:ext uri="{9D8B030D-6E8A-4147-A177-3AD203B41FA5}">
                      <a16:colId xmlns:a16="http://schemas.microsoft.com/office/drawing/2014/main" val="1665634496"/>
                    </a:ext>
                  </a:extLst>
                </a:gridCol>
              </a:tblGrid>
              <a:tr h="370840">
                <a:tc gridSpan="2">
                  <a:txBody>
                    <a:bodyPr/>
                    <a:lstStyle/>
                    <a:p>
                      <a:pPr latinLnBrk="1"/>
                      <a:r>
                        <a:rPr lang="en-US" altLang="ko-KR" sz="1600" dirty="0">
                          <a:latin typeface="나눔고딕" panose="020D0604000000000000" pitchFamily="50" charset="-127"/>
                          <a:ea typeface="나눔고딕" panose="020D0604000000000000" pitchFamily="50" charset="-127"/>
                        </a:rPr>
                        <a:t>2022</a:t>
                      </a:r>
                      <a:r>
                        <a:rPr lang="ko-KR" altLang="en-US" sz="1600" dirty="0">
                          <a:latin typeface="나눔고딕" panose="020D0604000000000000" pitchFamily="50" charset="-127"/>
                          <a:ea typeface="나눔고딕" panose="020D0604000000000000" pitchFamily="50" charset="-127"/>
                        </a:rPr>
                        <a:t>년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월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일</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latinLnBrk="1"/>
                      <a:endParaRPr lang="ko-KR" altLang="en-US" dirty="0"/>
                    </a:p>
                  </a:txBody>
                  <a:tcPr/>
                </a:tc>
                <a:extLst>
                  <a:ext uri="{0D108BD9-81ED-4DB2-BD59-A6C34878D82A}">
                    <a16:rowId xmlns:a16="http://schemas.microsoft.com/office/drawing/2014/main" val="2499980117"/>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실무책임자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60766606"/>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대          표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86614918"/>
                  </a:ext>
                </a:extLst>
              </a:tr>
            </a:tbl>
          </a:graphicData>
        </a:graphic>
      </p:graphicFrame>
    </p:spTree>
    <p:extLst>
      <p:ext uri="{BB962C8B-B14F-4D97-AF65-F5344CB8AC3E}">
        <p14:creationId xmlns:p14="http://schemas.microsoft.com/office/powerpoint/2010/main" val="1243763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순서도: 문서 6">
            <a:extLst>
              <a:ext uri="{FF2B5EF4-FFF2-40B4-BE49-F238E27FC236}">
                <a16:creationId xmlns:a16="http://schemas.microsoft.com/office/drawing/2014/main" id="{D22950CF-5E40-4E39-93B8-9D9638297BD2}"/>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하나</a:t>
            </a:r>
            <a:r>
              <a:rPr lang="en-US" altLang="ko-KR" sz="2800" b="1" dirty="0">
                <a:solidFill>
                  <a:schemeClr val="bg1"/>
                </a:solidFill>
                <a:latin typeface="나눔고딕" panose="020D0604000000000000" pitchFamily="50" charset="-127"/>
                <a:ea typeface="나눔고딕" panose="020D0604000000000000" pitchFamily="50" charset="-127"/>
              </a:rPr>
              <a:t>ESG</a:t>
            </a:r>
            <a:r>
              <a:rPr lang="ko-KR" altLang="en-US" sz="2800" b="1" dirty="0" err="1">
                <a:solidFill>
                  <a:schemeClr val="bg1"/>
                </a:solidFill>
                <a:latin typeface="나눔고딕" panose="020D0604000000000000" pitchFamily="50" charset="-127"/>
                <a:ea typeface="나눔고딕" panose="020D0604000000000000" pitchFamily="50" charset="-127"/>
              </a:rPr>
              <a:t>챌린지</a:t>
            </a:r>
            <a:r>
              <a:rPr lang="ko-KR" altLang="en-US" sz="2800" b="1" dirty="0">
                <a:solidFill>
                  <a:schemeClr val="bg1"/>
                </a:solidFill>
                <a:latin typeface="나눔고딕" panose="020D0604000000000000" pitchFamily="50" charset="-127"/>
                <a:ea typeface="나눔고딕" panose="020D0604000000000000" pitchFamily="50" charset="-127"/>
              </a:rPr>
              <a:t> 동의서</a:t>
            </a:r>
          </a:p>
        </p:txBody>
      </p:sp>
      <p:graphicFrame>
        <p:nvGraphicFramePr>
          <p:cNvPr id="5" name="표 5">
            <a:extLst>
              <a:ext uri="{FF2B5EF4-FFF2-40B4-BE49-F238E27FC236}">
                <a16:creationId xmlns:a16="http://schemas.microsoft.com/office/drawing/2014/main" id="{8FA2717E-1773-4916-B4CF-AE906F303C3C}"/>
              </a:ext>
            </a:extLst>
          </p:cNvPr>
          <p:cNvGraphicFramePr>
            <a:graphicFrameLocks noGrp="1"/>
          </p:cNvGraphicFramePr>
          <p:nvPr>
            <p:extLst>
              <p:ext uri="{D42A27DB-BD31-4B8C-83A1-F6EECF244321}">
                <p14:modId xmlns:p14="http://schemas.microsoft.com/office/powerpoint/2010/main" val="2441734332"/>
              </p:ext>
            </p:extLst>
          </p:nvPr>
        </p:nvGraphicFramePr>
        <p:xfrm>
          <a:off x="3378198" y="5073746"/>
          <a:ext cx="8128000" cy="1041400"/>
        </p:xfrm>
        <a:graphic>
          <a:graphicData uri="http://schemas.openxmlformats.org/drawingml/2006/table">
            <a:tbl>
              <a:tblPr firstRow="1" bandRow="1">
                <a:tableStyleId>{5940675A-B579-460E-94D1-54222C63F5DA}</a:tableStyleId>
              </a:tblPr>
              <a:tblGrid>
                <a:gridCol w="4064000">
                  <a:extLst>
                    <a:ext uri="{9D8B030D-6E8A-4147-A177-3AD203B41FA5}">
                      <a16:colId xmlns:a16="http://schemas.microsoft.com/office/drawing/2014/main" val="2035314350"/>
                    </a:ext>
                  </a:extLst>
                </a:gridCol>
                <a:gridCol w="4064000">
                  <a:extLst>
                    <a:ext uri="{9D8B030D-6E8A-4147-A177-3AD203B41FA5}">
                      <a16:colId xmlns:a16="http://schemas.microsoft.com/office/drawing/2014/main" val="1665634496"/>
                    </a:ext>
                  </a:extLst>
                </a:gridCol>
              </a:tblGrid>
              <a:tr h="370840">
                <a:tc gridSpan="2">
                  <a:txBody>
                    <a:bodyPr/>
                    <a:lstStyle/>
                    <a:p>
                      <a:pPr latinLnBrk="1"/>
                      <a:r>
                        <a:rPr lang="en-US" altLang="ko-KR" sz="1600" dirty="0">
                          <a:latin typeface="나눔고딕" panose="020D0604000000000000" pitchFamily="50" charset="-127"/>
                          <a:ea typeface="나눔고딕" panose="020D0604000000000000" pitchFamily="50" charset="-127"/>
                        </a:rPr>
                        <a:t>2022</a:t>
                      </a:r>
                      <a:r>
                        <a:rPr lang="ko-KR" altLang="en-US" sz="1600" dirty="0">
                          <a:latin typeface="나눔고딕" panose="020D0604000000000000" pitchFamily="50" charset="-127"/>
                          <a:ea typeface="나눔고딕" panose="020D0604000000000000" pitchFamily="50" charset="-127"/>
                        </a:rPr>
                        <a:t>년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월    </a:t>
                      </a:r>
                      <a:r>
                        <a:rPr lang="en-US" altLang="ko-KR" sz="1600" dirty="0">
                          <a:solidFill>
                            <a:srgbClr val="00B0F0"/>
                          </a:solidFill>
                          <a:latin typeface="나눔고딕" panose="020D0604000000000000" pitchFamily="50" charset="-127"/>
                          <a:ea typeface="나눔고딕" panose="020D0604000000000000" pitchFamily="50" charset="-127"/>
                        </a:rPr>
                        <a:t>00</a:t>
                      </a:r>
                      <a:r>
                        <a:rPr lang="ko-KR" altLang="en-US" sz="1600" dirty="0">
                          <a:latin typeface="나눔고딕" panose="020D0604000000000000" pitchFamily="50" charset="-127"/>
                          <a:ea typeface="나눔고딕" panose="020D0604000000000000" pitchFamily="50" charset="-127"/>
                        </a:rPr>
                        <a:t>일</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latinLnBrk="1"/>
                      <a:endParaRPr lang="ko-KR" altLang="en-US" dirty="0"/>
                    </a:p>
                  </a:txBody>
                  <a:tcPr/>
                </a:tc>
                <a:extLst>
                  <a:ext uri="{0D108BD9-81ED-4DB2-BD59-A6C34878D82A}">
                    <a16:rowId xmlns:a16="http://schemas.microsoft.com/office/drawing/2014/main" val="2499980117"/>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실무책임자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560766606"/>
                  </a:ext>
                </a:extLst>
              </a:tr>
              <a:tr h="185420">
                <a:tc>
                  <a:txBody>
                    <a:bodyPr/>
                    <a:lstStyle/>
                    <a:p>
                      <a:pPr latinLnBrk="1"/>
                      <a:r>
                        <a:rPr lang="ko-KR" altLang="en-US" sz="1600" dirty="0">
                          <a:latin typeface="나눔고딕" panose="020D0604000000000000" pitchFamily="50" charset="-127"/>
                          <a:ea typeface="나눔고딕" panose="020D0604000000000000" pitchFamily="50" charset="-127"/>
                        </a:rPr>
                        <a:t>대          표              </a:t>
                      </a:r>
                      <a:r>
                        <a:rPr lang="en-US" altLang="ko-KR" sz="1600" dirty="0">
                          <a:solidFill>
                            <a:srgbClr val="00B0F0"/>
                          </a:solidFill>
                          <a:latin typeface="나눔고딕" panose="020D0604000000000000" pitchFamily="50" charset="-127"/>
                          <a:ea typeface="나눔고딕" panose="020D0604000000000000" pitchFamily="50" charset="-127"/>
                        </a:rPr>
                        <a:t>(</a:t>
                      </a:r>
                      <a:r>
                        <a:rPr lang="ko-KR" altLang="en-US" sz="1600" dirty="0">
                          <a:solidFill>
                            <a:srgbClr val="00B0F0"/>
                          </a:solidFill>
                          <a:latin typeface="나눔고딕" panose="020D0604000000000000" pitchFamily="50" charset="-127"/>
                          <a:ea typeface="나눔고딕" panose="020D0604000000000000" pitchFamily="50" charset="-127"/>
                        </a:rPr>
                        <a:t>성함</a:t>
                      </a:r>
                      <a:r>
                        <a:rPr lang="en-US" altLang="ko-KR" sz="1600" dirty="0">
                          <a:solidFill>
                            <a:srgbClr val="00B0F0"/>
                          </a:solidFill>
                          <a:latin typeface="나눔고딕" panose="020D0604000000000000" pitchFamily="50" charset="-127"/>
                          <a:ea typeface="나눔고딕" panose="020D0604000000000000" pitchFamily="50" charset="-127"/>
                        </a:rPr>
                        <a:t>)</a:t>
                      </a:r>
                      <a:endParaRPr lang="ko-KR" altLang="en-US" sz="1600" dirty="0">
                        <a:solidFill>
                          <a:srgbClr val="00B0F0"/>
                        </a:solidFill>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latinLnBrk="1"/>
                      <a:r>
                        <a:rPr lang="en-US" altLang="ko-KR" sz="1600" dirty="0">
                          <a:latin typeface="나눔고딕" panose="020D0604000000000000" pitchFamily="50" charset="-127"/>
                          <a:ea typeface="나눔고딕" panose="020D0604000000000000" pitchFamily="50" charset="-127"/>
                        </a:rPr>
                        <a:t>(</a:t>
                      </a:r>
                      <a:r>
                        <a:rPr lang="ko-KR" altLang="en-US" sz="1600" dirty="0">
                          <a:latin typeface="나눔고딕" panose="020D0604000000000000" pitchFamily="50" charset="-127"/>
                          <a:ea typeface="나눔고딕" panose="020D0604000000000000" pitchFamily="50" charset="-127"/>
                        </a:rPr>
                        <a:t>날인 혹은 서명</a:t>
                      </a:r>
                      <a:r>
                        <a:rPr lang="en-US" altLang="ko-KR" sz="1600" dirty="0">
                          <a:latin typeface="나눔고딕" panose="020D0604000000000000" pitchFamily="50" charset="-127"/>
                          <a:ea typeface="나눔고딕" panose="020D0604000000000000" pitchFamily="50" charset="-127"/>
                        </a:rPr>
                        <a:t>)</a:t>
                      </a:r>
                      <a:endParaRPr lang="ko-KR" altLang="en-US" sz="1600" dirty="0">
                        <a:latin typeface="나눔고딕" panose="020D0604000000000000" pitchFamily="50" charset="-127"/>
                        <a:ea typeface="나눔고딕" panose="020D0604000000000000" pitchFamily="50" charset="-127"/>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086614918"/>
                  </a:ext>
                </a:extLst>
              </a:tr>
            </a:tbl>
          </a:graphicData>
        </a:graphic>
      </p:graphicFrame>
      <p:graphicFrame>
        <p:nvGraphicFramePr>
          <p:cNvPr id="3" name="표 5">
            <a:extLst>
              <a:ext uri="{FF2B5EF4-FFF2-40B4-BE49-F238E27FC236}">
                <a16:creationId xmlns:a16="http://schemas.microsoft.com/office/drawing/2014/main" id="{7862F976-2766-4628-9526-74C353CCE4BB}"/>
              </a:ext>
            </a:extLst>
          </p:cNvPr>
          <p:cNvGraphicFramePr>
            <a:graphicFrameLocks noGrp="1"/>
          </p:cNvGraphicFramePr>
          <p:nvPr>
            <p:extLst>
              <p:ext uri="{D42A27DB-BD31-4B8C-83A1-F6EECF244321}">
                <p14:modId xmlns:p14="http://schemas.microsoft.com/office/powerpoint/2010/main" val="4197280362"/>
              </p:ext>
            </p:extLst>
          </p:nvPr>
        </p:nvGraphicFramePr>
        <p:xfrm>
          <a:off x="400050" y="1803795"/>
          <a:ext cx="11106148" cy="2519680"/>
        </p:xfrm>
        <a:graphic>
          <a:graphicData uri="http://schemas.openxmlformats.org/drawingml/2006/table">
            <a:tbl>
              <a:tblPr firstRow="1" bandRow="1">
                <a:tableStyleId>{5940675A-B579-460E-94D1-54222C63F5DA}</a:tableStyleId>
              </a:tblPr>
              <a:tblGrid>
                <a:gridCol w="1620144">
                  <a:extLst>
                    <a:ext uri="{9D8B030D-6E8A-4147-A177-3AD203B41FA5}">
                      <a16:colId xmlns:a16="http://schemas.microsoft.com/office/drawing/2014/main" val="2502132003"/>
                    </a:ext>
                  </a:extLst>
                </a:gridCol>
                <a:gridCol w="3418581">
                  <a:extLst>
                    <a:ext uri="{9D8B030D-6E8A-4147-A177-3AD203B41FA5}">
                      <a16:colId xmlns:a16="http://schemas.microsoft.com/office/drawing/2014/main" val="2507677750"/>
                    </a:ext>
                  </a:extLst>
                </a:gridCol>
                <a:gridCol w="4760419">
                  <a:extLst>
                    <a:ext uri="{9D8B030D-6E8A-4147-A177-3AD203B41FA5}">
                      <a16:colId xmlns:a16="http://schemas.microsoft.com/office/drawing/2014/main" val="86038081"/>
                    </a:ext>
                  </a:extLst>
                </a:gridCol>
                <a:gridCol w="1307004">
                  <a:extLst>
                    <a:ext uri="{9D8B030D-6E8A-4147-A177-3AD203B41FA5}">
                      <a16:colId xmlns:a16="http://schemas.microsoft.com/office/drawing/2014/main" val="2335277149"/>
                    </a:ext>
                  </a:extLst>
                </a:gridCol>
              </a:tblGrid>
              <a:tr h="370840">
                <a:tc gridSpan="2">
                  <a:txBody>
                    <a:bodyPr/>
                    <a:lstStyle/>
                    <a:p>
                      <a:pPr algn="ctr" latinLnBrk="1"/>
                      <a:r>
                        <a:rPr lang="ko-KR" altLang="en-US" sz="1400" b="1" dirty="0"/>
                        <a:t>항목</a:t>
                      </a:r>
                    </a:p>
                  </a:txBody>
                  <a:tcPr anchor="ctr">
                    <a:solidFill>
                      <a:schemeClr val="bg1">
                        <a:lumMod val="85000"/>
                      </a:schemeClr>
                    </a:solidFill>
                  </a:tcPr>
                </a:tc>
                <a:tc hMerge="1">
                  <a:txBody>
                    <a:bodyPr/>
                    <a:lstStyle/>
                    <a:p>
                      <a:pPr latinLnBrk="1"/>
                      <a:endParaRPr lang="ko-KR" altLang="en-US"/>
                    </a:p>
                  </a:txBody>
                  <a:tcPr/>
                </a:tc>
                <a:tc>
                  <a:txBody>
                    <a:bodyPr/>
                    <a:lstStyle/>
                    <a:p>
                      <a:pPr algn="ctr" latinLnBrk="1"/>
                      <a:r>
                        <a:rPr lang="ko-KR" altLang="en-US" sz="1400" b="1" dirty="0"/>
                        <a:t>내용</a:t>
                      </a:r>
                    </a:p>
                  </a:txBody>
                  <a:tcPr anchor="ctr">
                    <a:solidFill>
                      <a:schemeClr val="bg1">
                        <a:lumMod val="85000"/>
                      </a:schemeClr>
                    </a:solidFill>
                  </a:tcPr>
                </a:tc>
                <a:tc>
                  <a:txBody>
                    <a:bodyPr/>
                    <a:lstStyle/>
                    <a:p>
                      <a:pPr algn="ctr" latinLnBrk="1"/>
                      <a:r>
                        <a:rPr lang="ko-KR" altLang="en-US" sz="1400" b="1" dirty="0"/>
                        <a:t>동의 여부</a:t>
                      </a:r>
                    </a:p>
                  </a:txBody>
                  <a:tcPr anchor="ctr">
                    <a:solidFill>
                      <a:schemeClr val="bg1">
                        <a:lumMod val="85000"/>
                      </a:schemeClr>
                    </a:solidFill>
                  </a:tcPr>
                </a:tc>
                <a:extLst>
                  <a:ext uri="{0D108BD9-81ED-4DB2-BD59-A6C34878D82A}">
                    <a16:rowId xmlns:a16="http://schemas.microsoft.com/office/drawing/2014/main" val="2168872646"/>
                  </a:ext>
                </a:extLst>
              </a:tr>
              <a:tr h="370840">
                <a:tc rowSpan="4">
                  <a:txBody>
                    <a:bodyPr/>
                    <a:lstStyle/>
                    <a:p>
                      <a:pPr algn="ctr" latinLnBrk="1"/>
                      <a:r>
                        <a:rPr lang="ko-KR" altLang="en-US" sz="1400" dirty="0"/>
                        <a:t>개인정보</a:t>
                      </a:r>
                      <a:endParaRPr lang="en-US" altLang="ko-KR" sz="1400" dirty="0"/>
                    </a:p>
                    <a:p>
                      <a:pPr algn="ctr" latinLnBrk="1"/>
                      <a:r>
                        <a:rPr lang="ko-KR" altLang="en-US" sz="1400" dirty="0"/>
                        <a:t>수집</a:t>
                      </a:r>
                      <a:r>
                        <a:rPr lang="en-US" altLang="ko-KR" sz="1400" dirty="0"/>
                        <a:t>, </a:t>
                      </a:r>
                      <a:r>
                        <a:rPr lang="ko-KR" altLang="en-US" sz="1400" dirty="0"/>
                        <a:t>이용</a:t>
                      </a:r>
                      <a:r>
                        <a:rPr lang="en-US" altLang="ko-KR" sz="1400" dirty="0"/>
                        <a:t>, </a:t>
                      </a:r>
                      <a:r>
                        <a:rPr lang="ko-KR" altLang="en-US" sz="1400" dirty="0"/>
                        <a:t>제공 </a:t>
                      </a:r>
                      <a:endParaRPr lang="en-US" altLang="ko-KR" sz="1400" dirty="0"/>
                    </a:p>
                    <a:p>
                      <a:pPr algn="ctr" latinLnBrk="1"/>
                      <a:r>
                        <a:rPr lang="ko-KR" altLang="en-US" sz="1400" dirty="0"/>
                        <a:t>및</a:t>
                      </a:r>
                      <a:endParaRPr lang="en-US" altLang="ko-KR" sz="1400" dirty="0"/>
                    </a:p>
                    <a:p>
                      <a:pPr algn="ctr" latinLnBrk="1"/>
                      <a:r>
                        <a:rPr lang="ko-KR" altLang="en-US" sz="1400" dirty="0"/>
                        <a:t>제</a:t>
                      </a:r>
                      <a:r>
                        <a:rPr lang="en-US" altLang="ko-KR" sz="1400" dirty="0"/>
                        <a:t>3</a:t>
                      </a:r>
                      <a:r>
                        <a:rPr lang="ko-KR" altLang="en-US" sz="1400" dirty="0"/>
                        <a:t>자 활용 동의</a:t>
                      </a:r>
                    </a:p>
                  </a:txBody>
                  <a:tcPr anchor="ctr"/>
                </a:tc>
                <a:tc>
                  <a:txBody>
                    <a:bodyPr/>
                    <a:lstStyle/>
                    <a:p>
                      <a:pPr latinLnBrk="1"/>
                      <a:r>
                        <a:rPr lang="ko-KR" altLang="en-US" sz="1400" dirty="0"/>
                        <a:t>개인정보를 제공받는 자</a:t>
                      </a:r>
                    </a:p>
                  </a:txBody>
                  <a:tcPr anchor="ct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400" kern="1200" dirty="0">
                          <a:solidFill>
                            <a:schemeClr val="tx1"/>
                          </a:solidFill>
                          <a:effectLst/>
                          <a:latin typeface="나눔고딕" panose="020D0604000000000000" pitchFamily="50" charset="-127"/>
                          <a:ea typeface="나눔고딕" panose="020D0604000000000000" pitchFamily="50" charset="-127"/>
                          <a:cs typeface="+mn-cs"/>
                        </a:rPr>
                        <a:t>프로그램 주관</a:t>
                      </a:r>
                      <a:r>
                        <a:rPr lang="en-US" altLang="ko-KR" sz="1400" kern="1200" dirty="0">
                          <a:solidFill>
                            <a:schemeClr val="tx1"/>
                          </a:solidFill>
                          <a:effectLst/>
                          <a:latin typeface="나눔고딕" panose="020D0604000000000000" pitchFamily="50" charset="-127"/>
                          <a:ea typeface="나눔고딕" panose="020D0604000000000000" pitchFamily="50" charset="-127"/>
                          <a:cs typeface="+mn-cs"/>
                        </a:rPr>
                        <a:t>/</a:t>
                      </a:r>
                      <a:r>
                        <a:rPr lang="ko-KR" altLang="en-US" sz="1400" kern="1200" dirty="0">
                          <a:solidFill>
                            <a:schemeClr val="tx1"/>
                          </a:solidFill>
                          <a:effectLst/>
                          <a:latin typeface="나눔고딕" panose="020D0604000000000000" pitchFamily="50" charset="-127"/>
                          <a:ea typeface="나눔고딕" panose="020D0604000000000000" pitchFamily="50" charset="-127"/>
                          <a:cs typeface="+mn-cs"/>
                        </a:rPr>
                        <a:t>주최</a:t>
                      </a:r>
                      <a:r>
                        <a:rPr lang="en-US" altLang="ko-KR" sz="1400" kern="1200" dirty="0">
                          <a:solidFill>
                            <a:schemeClr val="tx1"/>
                          </a:solidFill>
                          <a:effectLst/>
                          <a:latin typeface="나눔고딕" panose="020D0604000000000000" pitchFamily="50" charset="-127"/>
                          <a:ea typeface="나눔고딕" panose="020D0604000000000000" pitchFamily="50" charset="-127"/>
                          <a:cs typeface="+mn-cs"/>
                        </a:rPr>
                        <a:t>/</a:t>
                      </a:r>
                      <a:r>
                        <a:rPr lang="ko-KR" altLang="en-US" sz="1400" kern="1200" dirty="0">
                          <a:solidFill>
                            <a:schemeClr val="tx1"/>
                          </a:solidFill>
                          <a:effectLst/>
                          <a:latin typeface="나눔고딕" panose="020D0604000000000000" pitchFamily="50" charset="-127"/>
                          <a:ea typeface="나눔고딕" panose="020D0604000000000000" pitchFamily="50" charset="-127"/>
                          <a:cs typeface="+mn-cs"/>
                        </a:rPr>
                        <a:t>참여 기관 담당자</a:t>
                      </a:r>
                      <a:endParaRPr lang="ko-KR" altLang="en-US" sz="1400" dirty="0"/>
                    </a:p>
                  </a:txBody>
                  <a:tcPr anchor="ctr"/>
                </a:tc>
                <a:tc>
                  <a:txBody>
                    <a:bodyPr/>
                    <a:lstStyle/>
                    <a:p>
                      <a:pPr algn="ctr" latinLnBrk="1"/>
                      <a:r>
                        <a:rPr lang="ko-KR" altLang="en-US" sz="1400" dirty="0">
                          <a:solidFill>
                            <a:srgbClr val="00B0F0"/>
                          </a:solidFill>
                        </a:rPr>
                        <a:t>동의</a:t>
                      </a:r>
                      <a:r>
                        <a:rPr lang="en-US" altLang="ko-KR" sz="1400" dirty="0">
                          <a:solidFill>
                            <a:srgbClr val="00B0F0"/>
                          </a:solidFill>
                        </a:rPr>
                        <a:t>/</a:t>
                      </a:r>
                      <a:r>
                        <a:rPr lang="ko-KR" altLang="en-US" sz="1400" dirty="0" err="1">
                          <a:solidFill>
                            <a:srgbClr val="00B0F0"/>
                          </a:solidFill>
                        </a:rPr>
                        <a:t>비동의</a:t>
                      </a:r>
                      <a:endParaRPr lang="ko-KR" altLang="en-US" sz="1400" dirty="0">
                        <a:solidFill>
                          <a:srgbClr val="00B0F0"/>
                        </a:solidFill>
                      </a:endParaRPr>
                    </a:p>
                  </a:txBody>
                  <a:tcPr anchor="ctr"/>
                </a:tc>
                <a:extLst>
                  <a:ext uri="{0D108BD9-81ED-4DB2-BD59-A6C34878D82A}">
                    <a16:rowId xmlns:a16="http://schemas.microsoft.com/office/drawing/2014/main" val="2610677857"/>
                  </a:ext>
                </a:extLst>
              </a:tr>
              <a:tr h="370840">
                <a:tc vMerge="1">
                  <a:txBody>
                    <a:bodyPr/>
                    <a:lstStyle/>
                    <a:p>
                      <a:pPr latinLnBrk="1"/>
                      <a:endParaRPr lang="ko-KR" altLang="en-US" sz="1400" dirty="0"/>
                    </a:p>
                  </a:txBody>
                  <a:tcPr/>
                </a:tc>
                <a:tc>
                  <a:txBody>
                    <a:bodyPr/>
                    <a:lstStyle/>
                    <a:p>
                      <a:pPr latinLnBrk="1"/>
                      <a:r>
                        <a:rPr lang="ko-KR" altLang="en-US" sz="1400" dirty="0"/>
                        <a:t>개인정보 이용 목적</a:t>
                      </a:r>
                    </a:p>
                  </a:txBody>
                  <a:tcPr anchor="ctr"/>
                </a:tc>
                <a:tc>
                  <a:txBody>
                    <a:bodyPr/>
                    <a:lstStyle/>
                    <a:p>
                      <a:pPr latinLnBrk="1"/>
                      <a:r>
                        <a:rPr lang="ko-KR" altLang="en-US" sz="1400" dirty="0"/>
                        <a:t>프로그램 참가자들의 기초자료를 확보하여 원활한 사업 수행을 위함</a:t>
                      </a:r>
                    </a:p>
                  </a:txBody>
                  <a:tcPr anchor="ctr"/>
                </a:tc>
                <a:tc>
                  <a:txBody>
                    <a:bodyPr/>
                    <a:lstStyle/>
                    <a:p>
                      <a:pPr algn="ctr" latinLnBrk="1"/>
                      <a:r>
                        <a:rPr lang="ko-KR" altLang="en-US" sz="1400" dirty="0">
                          <a:solidFill>
                            <a:srgbClr val="00B0F0"/>
                          </a:solidFill>
                        </a:rPr>
                        <a:t>동의</a:t>
                      </a:r>
                      <a:r>
                        <a:rPr lang="en-US" altLang="ko-KR" sz="1400" dirty="0">
                          <a:solidFill>
                            <a:srgbClr val="00B0F0"/>
                          </a:solidFill>
                        </a:rPr>
                        <a:t>/</a:t>
                      </a:r>
                      <a:r>
                        <a:rPr lang="ko-KR" altLang="en-US" sz="1400" dirty="0" err="1">
                          <a:solidFill>
                            <a:srgbClr val="00B0F0"/>
                          </a:solidFill>
                        </a:rPr>
                        <a:t>비동의</a:t>
                      </a:r>
                      <a:endParaRPr lang="ko-KR" altLang="en-US" sz="1400" dirty="0">
                        <a:solidFill>
                          <a:srgbClr val="00B0F0"/>
                        </a:solidFill>
                      </a:endParaRPr>
                    </a:p>
                  </a:txBody>
                  <a:tcPr anchor="ctr"/>
                </a:tc>
                <a:extLst>
                  <a:ext uri="{0D108BD9-81ED-4DB2-BD59-A6C34878D82A}">
                    <a16:rowId xmlns:a16="http://schemas.microsoft.com/office/drawing/2014/main" val="904215612"/>
                  </a:ext>
                </a:extLst>
              </a:tr>
              <a:tr h="370840">
                <a:tc vMerge="1">
                  <a:txBody>
                    <a:bodyPr/>
                    <a:lstStyle/>
                    <a:p>
                      <a:pPr latinLnBrk="1"/>
                      <a:endParaRPr lang="ko-KR" altLang="en-US" sz="1400" dirty="0"/>
                    </a:p>
                  </a:txBody>
                  <a:tcPr/>
                </a:tc>
                <a:tc>
                  <a:txBody>
                    <a:bodyPr/>
                    <a:lstStyle/>
                    <a:p>
                      <a:pPr latinLnBrk="1"/>
                      <a:r>
                        <a:rPr lang="ko-KR" altLang="en-US" sz="1400" dirty="0"/>
                        <a:t>수집</a:t>
                      </a:r>
                      <a:r>
                        <a:rPr lang="en-US" altLang="ko-KR" sz="1400" dirty="0"/>
                        <a:t>·</a:t>
                      </a:r>
                      <a:r>
                        <a:rPr lang="ko-KR" altLang="en-US" sz="1400" dirty="0"/>
                        <a:t>이용</a:t>
                      </a:r>
                      <a:r>
                        <a:rPr lang="en-US" altLang="ko-KR" sz="1400" dirty="0"/>
                        <a:t>·</a:t>
                      </a:r>
                      <a:r>
                        <a:rPr lang="ko-KR" altLang="en-US" sz="1400" dirty="0"/>
                        <a:t>제공</a:t>
                      </a:r>
                      <a:r>
                        <a:rPr lang="en-US" altLang="ko-KR" sz="1400" dirty="0"/>
                        <a:t>·</a:t>
                      </a:r>
                      <a:r>
                        <a:rPr lang="ko-KR" altLang="en-US" sz="1400" dirty="0"/>
                        <a:t>제</a:t>
                      </a:r>
                      <a:r>
                        <a:rPr lang="en-US" altLang="ko-KR" sz="1400" dirty="0"/>
                        <a:t>3</a:t>
                      </a:r>
                      <a:r>
                        <a:rPr lang="ko-KR" altLang="en-US" sz="1400" dirty="0"/>
                        <a:t>자활용 개인정보 항목</a:t>
                      </a:r>
                    </a:p>
                  </a:txBody>
                  <a:tcPr anchor="ctr"/>
                </a:tc>
                <a:tc>
                  <a:txBody>
                    <a:bodyPr/>
                    <a:lstStyle/>
                    <a:p>
                      <a:pPr latinLnBrk="1"/>
                      <a:r>
                        <a:rPr lang="ko-KR" altLang="en-US" sz="1400" dirty="0"/>
                        <a:t>성명</a:t>
                      </a:r>
                      <a:r>
                        <a:rPr lang="en-US" altLang="ko-KR" sz="1400" dirty="0"/>
                        <a:t>, </a:t>
                      </a:r>
                      <a:r>
                        <a:rPr lang="ko-KR" altLang="en-US" sz="1400" dirty="0"/>
                        <a:t>소속</a:t>
                      </a:r>
                      <a:r>
                        <a:rPr lang="en-US" altLang="ko-KR" sz="1400" dirty="0"/>
                        <a:t>, </a:t>
                      </a:r>
                      <a:r>
                        <a:rPr lang="ko-KR" altLang="en-US" sz="1400" dirty="0"/>
                        <a:t>모바일번호</a:t>
                      </a:r>
                      <a:r>
                        <a:rPr lang="en-US" altLang="ko-KR" sz="1400" dirty="0"/>
                        <a:t>, </a:t>
                      </a:r>
                      <a:r>
                        <a:rPr lang="ko-KR" altLang="en-US" sz="1400" dirty="0"/>
                        <a:t>이메일 주소</a:t>
                      </a:r>
                    </a:p>
                  </a:txBody>
                  <a:tcPr anchor="ctr"/>
                </a:tc>
                <a:tc>
                  <a:txBody>
                    <a:bodyPr/>
                    <a:lstStyle/>
                    <a:p>
                      <a:pPr algn="ctr" latinLnBrk="1"/>
                      <a:r>
                        <a:rPr lang="ko-KR" altLang="en-US" sz="1400" dirty="0">
                          <a:solidFill>
                            <a:srgbClr val="00B0F0"/>
                          </a:solidFill>
                        </a:rPr>
                        <a:t>동의</a:t>
                      </a:r>
                      <a:r>
                        <a:rPr lang="en-US" altLang="ko-KR" sz="1400" dirty="0">
                          <a:solidFill>
                            <a:srgbClr val="00B0F0"/>
                          </a:solidFill>
                        </a:rPr>
                        <a:t>/</a:t>
                      </a:r>
                      <a:r>
                        <a:rPr lang="ko-KR" altLang="en-US" sz="1400" dirty="0" err="1">
                          <a:solidFill>
                            <a:srgbClr val="00B0F0"/>
                          </a:solidFill>
                        </a:rPr>
                        <a:t>비동의</a:t>
                      </a:r>
                      <a:endParaRPr lang="ko-KR" altLang="en-US" sz="1400" dirty="0">
                        <a:solidFill>
                          <a:srgbClr val="00B0F0"/>
                        </a:solidFill>
                      </a:endParaRPr>
                    </a:p>
                  </a:txBody>
                  <a:tcPr anchor="ctr"/>
                </a:tc>
                <a:extLst>
                  <a:ext uri="{0D108BD9-81ED-4DB2-BD59-A6C34878D82A}">
                    <a16:rowId xmlns:a16="http://schemas.microsoft.com/office/drawing/2014/main" val="2417982219"/>
                  </a:ext>
                </a:extLst>
              </a:tr>
              <a:tr h="370840">
                <a:tc vMerge="1">
                  <a:txBody>
                    <a:bodyPr/>
                    <a:lstStyle/>
                    <a:p>
                      <a:pPr latinLnBrk="1"/>
                      <a:endParaRPr lang="ko-KR" altLang="en-US" sz="1400" dirty="0"/>
                    </a:p>
                  </a:txBody>
                  <a:tcPr/>
                </a:tc>
                <a:tc>
                  <a:txBody>
                    <a:bodyPr/>
                    <a:lstStyle/>
                    <a:p>
                      <a:pPr latinLnBrk="1"/>
                      <a:r>
                        <a:rPr lang="ko-KR" altLang="en-US" sz="1400" dirty="0"/>
                        <a:t>개인정보 보유 및 이용기간</a:t>
                      </a:r>
                    </a:p>
                  </a:txBody>
                  <a:tcPr anchor="ctr"/>
                </a:tc>
                <a:tc>
                  <a:txBody>
                    <a:bodyPr/>
                    <a:lstStyle/>
                    <a:p>
                      <a:pPr latinLnBrk="1"/>
                      <a:r>
                        <a:rPr lang="ko-KR" altLang="en-US" sz="1400" dirty="0"/>
                        <a:t>참가신청일로부터 하나</a:t>
                      </a:r>
                      <a:r>
                        <a:rPr lang="en-US" altLang="ko-KR" sz="1400" dirty="0"/>
                        <a:t>ESG</a:t>
                      </a:r>
                      <a:r>
                        <a:rPr lang="ko-KR" altLang="en-US" sz="1400" dirty="0" err="1"/>
                        <a:t>챌린지</a:t>
                      </a:r>
                      <a:r>
                        <a:rPr lang="ko-KR" altLang="en-US" sz="1400" dirty="0"/>
                        <a:t> 종료 후 </a:t>
                      </a:r>
                      <a:r>
                        <a:rPr lang="en-US" altLang="ko-KR" sz="1400" dirty="0"/>
                        <a:t>1</a:t>
                      </a:r>
                      <a:r>
                        <a:rPr lang="ko-KR" altLang="en-US" sz="1400" dirty="0"/>
                        <a:t>년까지</a:t>
                      </a:r>
                    </a:p>
                  </a:txBody>
                  <a:tcPr anchor="ctr"/>
                </a:tc>
                <a:tc>
                  <a:txBody>
                    <a:bodyPr/>
                    <a:lstStyle/>
                    <a:p>
                      <a:pPr algn="ctr" latinLnBrk="1"/>
                      <a:r>
                        <a:rPr lang="ko-KR" altLang="en-US" sz="1400" dirty="0">
                          <a:solidFill>
                            <a:srgbClr val="00B0F0"/>
                          </a:solidFill>
                        </a:rPr>
                        <a:t>동의</a:t>
                      </a:r>
                      <a:r>
                        <a:rPr lang="en-US" altLang="ko-KR" sz="1400" dirty="0">
                          <a:solidFill>
                            <a:srgbClr val="00B0F0"/>
                          </a:solidFill>
                        </a:rPr>
                        <a:t>/</a:t>
                      </a:r>
                      <a:r>
                        <a:rPr lang="ko-KR" altLang="en-US" sz="1400" dirty="0" err="1">
                          <a:solidFill>
                            <a:srgbClr val="00B0F0"/>
                          </a:solidFill>
                        </a:rPr>
                        <a:t>비동의</a:t>
                      </a:r>
                      <a:endParaRPr lang="ko-KR" altLang="en-US" sz="1400" dirty="0">
                        <a:solidFill>
                          <a:srgbClr val="00B0F0"/>
                        </a:solidFill>
                      </a:endParaRPr>
                    </a:p>
                  </a:txBody>
                  <a:tcPr anchor="ctr"/>
                </a:tc>
                <a:extLst>
                  <a:ext uri="{0D108BD9-81ED-4DB2-BD59-A6C34878D82A}">
                    <a16:rowId xmlns:a16="http://schemas.microsoft.com/office/drawing/2014/main" val="33628142"/>
                  </a:ext>
                </a:extLst>
              </a:tr>
              <a:tr h="370840">
                <a:tc gridSpan="2">
                  <a:txBody>
                    <a:bodyPr/>
                    <a:lstStyle/>
                    <a:p>
                      <a:pPr algn="ctr" latinLnBrk="1"/>
                      <a:r>
                        <a:rPr lang="ko-KR" altLang="en-US" sz="1400" dirty="0"/>
                        <a:t>초상권</a:t>
                      </a:r>
                    </a:p>
                  </a:txBody>
                  <a:tcPr anchor="ctr"/>
                </a:tc>
                <a:tc hMerge="1">
                  <a:txBody>
                    <a:bodyPr/>
                    <a:lstStyle/>
                    <a:p>
                      <a:pPr latinLnBrk="1"/>
                      <a:endParaRPr lang="ko-KR" altLang="en-US"/>
                    </a:p>
                  </a:txBody>
                  <a:tcPr/>
                </a:tc>
                <a:tc>
                  <a:txBody>
                    <a:bodyPr/>
                    <a:lstStyle/>
                    <a:p>
                      <a:pPr latinLnBrk="1"/>
                      <a:r>
                        <a:rPr lang="ko-KR" altLang="en-US" sz="1400" dirty="0"/>
                        <a:t>하나</a:t>
                      </a:r>
                      <a:r>
                        <a:rPr lang="en-US" altLang="ko-KR" sz="1400" dirty="0"/>
                        <a:t>ESG</a:t>
                      </a:r>
                      <a:r>
                        <a:rPr lang="ko-KR" altLang="en-US" sz="1400" dirty="0" err="1"/>
                        <a:t>챌린지</a:t>
                      </a:r>
                      <a:r>
                        <a:rPr lang="ko-KR" altLang="en-US" sz="1400" dirty="0"/>
                        <a:t> 관련 사진</a:t>
                      </a:r>
                      <a:r>
                        <a:rPr lang="en-US" altLang="ko-KR" sz="1400" dirty="0"/>
                        <a:t>, </a:t>
                      </a:r>
                      <a:r>
                        <a:rPr lang="ko-KR" altLang="en-US" sz="1400" dirty="0"/>
                        <a:t>영상의 촬영 및 활용</a:t>
                      </a:r>
                      <a:endParaRPr lang="en-US" altLang="ko-KR" sz="1400" dirty="0"/>
                    </a:p>
                    <a:p>
                      <a:pPr latinLnBrk="1"/>
                      <a:r>
                        <a:rPr lang="en-US" altLang="ko-KR" sz="1400" dirty="0"/>
                        <a:t>(</a:t>
                      </a:r>
                      <a:r>
                        <a:rPr lang="ko-KR" altLang="en-US" sz="1400" dirty="0"/>
                        <a:t>프로그램 홍보 외의 용도로 사용하지 않음</a:t>
                      </a:r>
                      <a:r>
                        <a:rPr lang="en-US" altLang="ko-KR" sz="1400" dirty="0"/>
                        <a:t>)</a:t>
                      </a:r>
                      <a:endParaRPr lang="ko-KR" altLang="en-US" sz="1400" dirty="0"/>
                    </a:p>
                  </a:txBody>
                  <a:tcPr anchor="ctr"/>
                </a:tc>
                <a:tc>
                  <a:txBody>
                    <a:bodyPr/>
                    <a:lstStyle/>
                    <a:p>
                      <a:pPr algn="ctr" latinLnBrk="1"/>
                      <a:r>
                        <a:rPr lang="ko-KR" altLang="en-US" sz="1400" dirty="0">
                          <a:solidFill>
                            <a:srgbClr val="00B0F0"/>
                          </a:solidFill>
                        </a:rPr>
                        <a:t>동의</a:t>
                      </a:r>
                      <a:r>
                        <a:rPr lang="en-US" altLang="ko-KR" sz="1400" dirty="0">
                          <a:solidFill>
                            <a:srgbClr val="00B0F0"/>
                          </a:solidFill>
                        </a:rPr>
                        <a:t>/</a:t>
                      </a:r>
                      <a:r>
                        <a:rPr lang="ko-KR" altLang="en-US" sz="1400" dirty="0" err="1">
                          <a:solidFill>
                            <a:srgbClr val="00B0F0"/>
                          </a:solidFill>
                        </a:rPr>
                        <a:t>비동의</a:t>
                      </a:r>
                      <a:endParaRPr lang="ko-KR" altLang="en-US" sz="1400" dirty="0">
                        <a:solidFill>
                          <a:srgbClr val="00B0F0"/>
                        </a:solidFill>
                      </a:endParaRPr>
                    </a:p>
                  </a:txBody>
                  <a:tcPr anchor="ctr"/>
                </a:tc>
                <a:extLst>
                  <a:ext uri="{0D108BD9-81ED-4DB2-BD59-A6C34878D82A}">
                    <a16:rowId xmlns:a16="http://schemas.microsoft.com/office/drawing/2014/main" val="2153730229"/>
                  </a:ext>
                </a:extLst>
              </a:tr>
            </a:tbl>
          </a:graphicData>
        </a:graphic>
      </p:graphicFrame>
      <p:sp>
        <p:nvSpPr>
          <p:cNvPr id="6" name="TextBox 5">
            <a:extLst>
              <a:ext uri="{FF2B5EF4-FFF2-40B4-BE49-F238E27FC236}">
                <a16:creationId xmlns:a16="http://schemas.microsoft.com/office/drawing/2014/main" id="{6D8B98D5-70D4-42F3-A11E-24DAF5DBEADB}"/>
              </a:ext>
            </a:extLst>
          </p:cNvPr>
          <p:cNvSpPr txBox="1"/>
          <p:nvPr/>
        </p:nvSpPr>
        <p:spPr>
          <a:xfrm>
            <a:off x="542925" y="4531727"/>
            <a:ext cx="10172700" cy="338554"/>
          </a:xfrm>
          <a:prstGeom prst="rect">
            <a:avLst/>
          </a:prstGeom>
          <a:noFill/>
        </p:spPr>
        <p:txBody>
          <a:bodyPr wrap="square" rtlCol="0">
            <a:spAutoFit/>
          </a:bodyPr>
          <a:lstStyle/>
          <a:p>
            <a:r>
              <a:rPr lang="ko-KR" altLang="en-US" sz="1600" dirty="0">
                <a:latin typeface="나눔고딕" panose="020D0604000000000000" pitchFamily="50" charset="-127"/>
                <a:ea typeface="나눔고딕" panose="020D0604000000000000" pitchFamily="50" charset="-127"/>
              </a:rPr>
              <a:t>개인정보 수집</a:t>
            </a:r>
            <a:r>
              <a:rPr lang="en-US" altLang="ko-KR" sz="1600" dirty="0">
                <a:latin typeface="나눔고딕" panose="020D0604000000000000" pitchFamily="50" charset="-127"/>
                <a:ea typeface="나눔고딕" panose="020D0604000000000000" pitchFamily="50" charset="-127"/>
              </a:rPr>
              <a:t>, </a:t>
            </a:r>
            <a:r>
              <a:rPr lang="ko-KR" altLang="en-US" sz="1600" dirty="0">
                <a:latin typeface="나눔고딕" panose="020D0604000000000000" pitchFamily="50" charset="-127"/>
                <a:ea typeface="나눔고딕" panose="020D0604000000000000" pitchFamily="50" charset="-127"/>
              </a:rPr>
              <a:t>이용</a:t>
            </a:r>
            <a:r>
              <a:rPr lang="en-US" altLang="ko-KR" sz="1600" dirty="0">
                <a:latin typeface="나눔고딕" panose="020D0604000000000000" pitchFamily="50" charset="-127"/>
                <a:ea typeface="나눔고딕" panose="020D0604000000000000" pitchFamily="50" charset="-127"/>
              </a:rPr>
              <a:t>, </a:t>
            </a:r>
            <a:r>
              <a:rPr lang="ko-KR" altLang="en-US" sz="1600" dirty="0">
                <a:latin typeface="나눔고딕" panose="020D0604000000000000" pitchFamily="50" charset="-127"/>
                <a:ea typeface="나눔고딕" panose="020D0604000000000000" pitchFamily="50" charset="-127"/>
              </a:rPr>
              <a:t>제공 및 제</a:t>
            </a:r>
            <a:r>
              <a:rPr lang="en-US" altLang="ko-KR" sz="1600" dirty="0">
                <a:latin typeface="나눔고딕" panose="020D0604000000000000" pitchFamily="50" charset="-127"/>
                <a:ea typeface="나눔고딕" panose="020D0604000000000000" pitchFamily="50" charset="-127"/>
              </a:rPr>
              <a:t>3</a:t>
            </a:r>
            <a:r>
              <a:rPr lang="ko-KR" altLang="en-US" sz="1600" dirty="0">
                <a:latin typeface="나눔고딕" panose="020D0604000000000000" pitchFamily="50" charset="-127"/>
                <a:ea typeface="나눔고딕" panose="020D0604000000000000" pitchFamily="50" charset="-127"/>
              </a:rPr>
              <a:t>자 활용</a:t>
            </a:r>
            <a:r>
              <a:rPr lang="en-US" altLang="ko-KR" sz="1600" dirty="0">
                <a:latin typeface="나눔고딕" panose="020D0604000000000000" pitchFamily="50" charset="-127"/>
                <a:ea typeface="나눔고딕" panose="020D0604000000000000" pitchFamily="50" charset="-127"/>
              </a:rPr>
              <a:t>, </a:t>
            </a:r>
            <a:r>
              <a:rPr lang="ko-KR" altLang="en-US" sz="1600" dirty="0">
                <a:latin typeface="나눔고딕" panose="020D0604000000000000" pitchFamily="50" charset="-127"/>
                <a:ea typeface="나눔고딕" panose="020D0604000000000000" pitchFamily="50" charset="-127"/>
              </a:rPr>
              <a:t>초상권 활용에 대해 안내를 받았으며 위 내용에 동의함</a:t>
            </a:r>
          </a:p>
        </p:txBody>
      </p:sp>
    </p:spTree>
    <p:extLst>
      <p:ext uri="{BB962C8B-B14F-4D97-AF65-F5344CB8AC3E}">
        <p14:creationId xmlns:p14="http://schemas.microsoft.com/office/powerpoint/2010/main" val="19133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EE5106FD-BCE4-4165-A9DA-59ECF96D02A4}"/>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기업소개</a:t>
            </a:r>
            <a:r>
              <a:rPr lang="en-US" altLang="ko-KR" sz="2800" b="1" dirty="0">
                <a:solidFill>
                  <a:schemeClr val="bg1"/>
                </a:solidFill>
                <a:latin typeface="나눔고딕" panose="020D0604000000000000" pitchFamily="50" charset="-127"/>
                <a:ea typeface="나눔고딕" panose="020D0604000000000000" pitchFamily="50" charset="-127"/>
              </a:rPr>
              <a:t>(1) </a:t>
            </a:r>
            <a:r>
              <a:rPr lang="ko-KR" altLang="en-US" sz="2800" b="1" dirty="0">
                <a:solidFill>
                  <a:schemeClr val="bg1"/>
                </a:solidFill>
                <a:latin typeface="나눔고딕" panose="020D0604000000000000" pitchFamily="50" charset="-127"/>
                <a:ea typeface="나눔고딕" panose="020D0604000000000000" pitchFamily="50" charset="-127"/>
              </a:rPr>
              <a:t>기본정보</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2612041449"/>
              </p:ext>
            </p:extLst>
          </p:nvPr>
        </p:nvGraphicFramePr>
        <p:xfrm>
          <a:off x="609600" y="1635703"/>
          <a:ext cx="11189852" cy="4221480"/>
        </p:xfrm>
        <a:graphic>
          <a:graphicData uri="http://schemas.openxmlformats.org/drawingml/2006/table">
            <a:tbl>
              <a:tblPr firstRow="1" bandRow="1">
                <a:tableStyleId>{5940675A-B579-460E-94D1-54222C63F5DA}</a:tableStyleId>
              </a:tblPr>
              <a:tblGrid>
                <a:gridCol w="2797463">
                  <a:extLst>
                    <a:ext uri="{9D8B030D-6E8A-4147-A177-3AD203B41FA5}">
                      <a16:colId xmlns:a16="http://schemas.microsoft.com/office/drawing/2014/main" val="781424438"/>
                    </a:ext>
                  </a:extLst>
                </a:gridCol>
                <a:gridCol w="2797463">
                  <a:extLst>
                    <a:ext uri="{9D8B030D-6E8A-4147-A177-3AD203B41FA5}">
                      <a16:colId xmlns:a16="http://schemas.microsoft.com/office/drawing/2014/main" val="1054626084"/>
                    </a:ext>
                  </a:extLst>
                </a:gridCol>
                <a:gridCol w="2797463">
                  <a:extLst>
                    <a:ext uri="{9D8B030D-6E8A-4147-A177-3AD203B41FA5}">
                      <a16:colId xmlns:a16="http://schemas.microsoft.com/office/drawing/2014/main" val="137422511"/>
                    </a:ext>
                  </a:extLst>
                </a:gridCol>
                <a:gridCol w="2797463">
                  <a:extLst>
                    <a:ext uri="{9D8B030D-6E8A-4147-A177-3AD203B41FA5}">
                      <a16:colId xmlns:a16="http://schemas.microsoft.com/office/drawing/2014/main" val="462957637"/>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기업 이름</a:t>
                      </a:r>
                    </a:p>
                  </a:txBody>
                  <a:tcPr anchor="ctr">
                    <a:solidFill>
                      <a:schemeClr val="bg1">
                        <a:lumMod val="85000"/>
                      </a:schemeClr>
                    </a:solidFill>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algn="ctr" latinLnBrk="1"/>
                      <a:r>
                        <a:rPr lang="ko-KR" altLang="en-US" sz="1400" b="1" dirty="0">
                          <a:latin typeface="나눔고딕" panose="020D0604000000000000" pitchFamily="50" charset="-127"/>
                          <a:ea typeface="나눔고딕" panose="020D0604000000000000" pitchFamily="50" charset="-127"/>
                        </a:rPr>
                        <a:t>대표자 성명</a:t>
                      </a:r>
                    </a:p>
                  </a:txBody>
                  <a:tcPr anchor="ctr">
                    <a:solidFill>
                      <a:schemeClr val="bg1">
                        <a:lumMod val="85000"/>
                      </a:schemeClr>
                    </a:solidFill>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소재지</a:t>
                      </a:r>
                    </a:p>
                  </a:txBody>
                  <a:tcPr anchor="ctr">
                    <a:solidFill>
                      <a:schemeClr val="bg1">
                        <a:lumMod val="85000"/>
                      </a:schemeClr>
                    </a:solidFill>
                  </a:tcPr>
                </a:tc>
                <a:tc gridSpan="3">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본점</a:t>
                      </a:r>
                      <a:r>
                        <a:rPr lang="en-US" altLang="ko-KR" sz="1400" dirty="0">
                          <a:latin typeface="나눔고딕" panose="020D0604000000000000" pitchFamily="50" charset="-127"/>
                          <a:ea typeface="나눔고딕" panose="020D0604000000000000" pitchFamily="50" charset="-127"/>
                        </a:rPr>
                        <a:t>)</a:t>
                      </a:r>
                    </a:p>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제안사업과 관련한 사업장</a:t>
                      </a:r>
                      <a:r>
                        <a:rPr lang="en-US" altLang="ko-KR" sz="1400" dirty="0">
                          <a:latin typeface="나눔고딕" panose="020D0604000000000000" pitchFamily="50" charset="-127"/>
                          <a:ea typeface="나눔고딕" panose="020D0604000000000000" pitchFamily="50" charset="-127"/>
                        </a:rPr>
                        <a:t>) </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홈페이지 및 </a:t>
                      </a:r>
                      <a:r>
                        <a:rPr lang="en-US" altLang="ko-KR" sz="1400" b="1" dirty="0">
                          <a:latin typeface="나눔고딕" panose="020D0604000000000000" pitchFamily="50" charset="-127"/>
                          <a:ea typeface="나눔고딕" panose="020D0604000000000000" pitchFamily="50" charset="-127"/>
                        </a:rPr>
                        <a:t>SNS </a:t>
                      </a:r>
                      <a:r>
                        <a:rPr lang="ko-KR" altLang="en-US" sz="1400" b="1" dirty="0">
                          <a:latin typeface="나눔고딕" panose="020D0604000000000000" pitchFamily="50" charset="-127"/>
                          <a:ea typeface="나눔고딕" panose="020D0604000000000000" pitchFamily="50" charset="-127"/>
                        </a:rPr>
                        <a:t>주소</a:t>
                      </a:r>
                    </a:p>
                  </a:txBody>
                  <a:tcPr anchor="ctr">
                    <a:solidFill>
                      <a:schemeClr val="bg1">
                        <a:lumMod val="85000"/>
                      </a:schemeClr>
                    </a:solidFill>
                  </a:tcPr>
                </a:tc>
                <a:tc gridSpan="3">
                  <a:txBody>
                    <a:bodyPr/>
                    <a:lstStyle/>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홈페이지</a:t>
                      </a:r>
                      <a:r>
                        <a:rPr lang="en-US" altLang="ko-KR" sz="1400" dirty="0">
                          <a:latin typeface="나눔고딕" panose="020D0604000000000000" pitchFamily="50" charset="-127"/>
                          <a:ea typeface="나눔고딕" panose="020D0604000000000000" pitchFamily="50" charset="-127"/>
                        </a:rPr>
                        <a:t>)</a:t>
                      </a:r>
                    </a:p>
                    <a:p>
                      <a:pPr latinLnBrk="1"/>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기업 관련 </a:t>
                      </a:r>
                      <a:r>
                        <a:rPr lang="en-US" altLang="ko-KR" sz="1400" dirty="0">
                          <a:latin typeface="나눔고딕" panose="020D0604000000000000" pitchFamily="50" charset="-127"/>
                          <a:ea typeface="나눔고딕" panose="020D0604000000000000" pitchFamily="50" charset="-127"/>
                        </a:rPr>
                        <a:t>SNS) </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a:p>
                  </a:txBody>
                  <a:tcPr/>
                </a:tc>
                <a:tc hMerge="1">
                  <a:txBody>
                    <a:bodyPr/>
                    <a:lstStyle/>
                    <a:p>
                      <a:pPr latinLnBrk="1"/>
                      <a:endParaRPr lang="ko-KR" altLang="en-US"/>
                    </a:p>
                  </a:txBody>
                  <a:tcPr/>
                </a:tc>
                <a:extLst>
                  <a:ext uri="{0D108BD9-81ED-4DB2-BD59-A6C34878D82A}">
                    <a16:rowId xmlns:a16="http://schemas.microsoft.com/office/drawing/2014/main" val="516140814"/>
                  </a:ext>
                </a:extLst>
              </a:tr>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사회적경제 유형</a:t>
                      </a:r>
                    </a:p>
                  </a:txBody>
                  <a:tcPr anchor="ctr">
                    <a:solidFill>
                      <a:schemeClr val="bg1">
                        <a:lumMod val="85000"/>
                      </a:schemeClr>
                    </a:solidFill>
                  </a:tcPr>
                </a:tc>
                <a:tc gridSpan="3">
                  <a:txBody>
                    <a:bodyPr/>
                    <a:lstStyle/>
                    <a:p>
                      <a:pPr latinLnBrk="1"/>
                      <a:r>
                        <a:rPr lang="ko-KR" altLang="en-US" sz="1400" dirty="0">
                          <a:latin typeface="나눔고딕" panose="020D0604000000000000" pitchFamily="50" charset="-127"/>
                          <a:ea typeface="나눔고딕" panose="020D0604000000000000" pitchFamily="50" charset="-127"/>
                        </a:rPr>
                        <a:t>□인증 사회적기업</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인증번호</a:t>
                      </a:r>
                      <a:r>
                        <a:rPr lang="en-US" altLang="ko-KR" sz="1400" dirty="0">
                          <a:latin typeface="나눔고딕" panose="020D0604000000000000" pitchFamily="50" charset="-127"/>
                          <a:ea typeface="나눔고딕" panose="020D0604000000000000" pitchFamily="50" charset="-127"/>
                        </a:rPr>
                        <a:t>:</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a:t>
                      </a:r>
                    </a:p>
                    <a:p>
                      <a:pPr latinLnBrk="1"/>
                      <a:r>
                        <a:rPr lang="ko-KR" altLang="en-US" sz="1400" dirty="0">
                          <a:latin typeface="나눔고딕" panose="020D0604000000000000" pitchFamily="50" charset="-127"/>
                          <a:ea typeface="나눔고딕" panose="020D0604000000000000" pitchFamily="50" charset="-127"/>
                        </a:rPr>
                        <a:t>□예비 사회적기업</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□지역형</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□부처형</a:t>
                      </a:r>
                      <a:r>
                        <a:rPr lang="en-US" altLang="ko-KR" sz="1400"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□지역</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부처      지정번호</a:t>
                      </a:r>
                      <a:r>
                        <a:rPr lang="en-US" altLang="ko-KR" sz="1400" dirty="0">
                          <a:latin typeface="나눔고딕" panose="020D0604000000000000" pitchFamily="50" charset="-127"/>
                          <a:ea typeface="나눔고딕" panose="020D0604000000000000" pitchFamily="50" charset="-127"/>
                        </a:rPr>
                        <a:t>: </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 )</a:t>
                      </a:r>
                    </a:p>
                    <a:p>
                      <a:pPr latinLnBrk="1"/>
                      <a:r>
                        <a:rPr lang="ko-KR" altLang="en-US" sz="1400" dirty="0">
                          <a:latin typeface="나눔고딕" panose="020D0604000000000000" pitchFamily="50" charset="-127"/>
                          <a:ea typeface="나눔고딕" panose="020D0604000000000000" pitchFamily="50" charset="-127"/>
                        </a:rPr>
                        <a:t>□사회적협동조합      □일반협동조합</a:t>
                      </a:r>
                      <a:endParaRPr lang="en-US" altLang="ko-KR" sz="1400" dirty="0">
                        <a:latin typeface="나눔고딕" panose="020D0604000000000000" pitchFamily="50" charset="-127"/>
                        <a:ea typeface="나눔고딕" panose="020D0604000000000000" pitchFamily="50" charset="-127"/>
                      </a:endParaRPr>
                    </a:p>
                    <a:p>
                      <a:pPr latinLnBrk="1"/>
                      <a:r>
                        <a:rPr lang="ko-KR" altLang="en-US" sz="1400" dirty="0">
                          <a:latin typeface="나눔고딕" panose="020D0604000000000000" pitchFamily="50" charset="-127"/>
                          <a:ea typeface="나눔고딕" panose="020D0604000000000000" pitchFamily="50" charset="-127"/>
                        </a:rPr>
                        <a:t>□사회적기업가 육성사업 </a:t>
                      </a:r>
                      <a:r>
                        <a:rPr lang="ko-KR" altLang="en-US" sz="1400" dirty="0" err="1">
                          <a:latin typeface="나눔고딕" panose="020D0604000000000000" pitchFamily="50" charset="-127"/>
                          <a:ea typeface="나눔고딕" panose="020D0604000000000000" pitchFamily="50" charset="-127"/>
                        </a:rPr>
                        <a:t>창업팀</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참여 기수 및 연도</a:t>
                      </a:r>
                      <a:r>
                        <a:rPr lang="en-US" altLang="ko-KR" sz="1400" dirty="0">
                          <a:latin typeface="나눔고딕" panose="020D0604000000000000" pitchFamily="50" charset="-127"/>
                          <a:ea typeface="나눔고딕" panose="020D0604000000000000" pitchFamily="50" charset="-127"/>
                        </a:rPr>
                        <a:t>)</a:t>
                      </a:r>
                    </a:p>
                    <a:p>
                      <a:pPr latinLnBrk="1"/>
                      <a:r>
                        <a:rPr lang="ko-KR" altLang="en-US" sz="1400" dirty="0">
                          <a:latin typeface="나눔고딕" panose="020D0604000000000000" pitchFamily="50" charset="-127"/>
                          <a:ea typeface="나눔고딕" panose="020D0604000000000000" pitchFamily="50" charset="-127"/>
                        </a:rPr>
                        <a:t>□기타</a:t>
                      </a:r>
                      <a:r>
                        <a:rPr lang="en-US" altLang="ko-KR" sz="1400" dirty="0">
                          <a:latin typeface="나눔고딕" panose="020D0604000000000000" pitchFamily="50" charset="-127"/>
                          <a:ea typeface="나눔고딕" panose="020D0604000000000000" pitchFamily="50" charset="-127"/>
                        </a:rPr>
                        <a:t>(</a:t>
                      </a:r>
                      <a:r>
                        <a:rPr lang="en-US" altLang="ko-KR" sz="1400" u="sng"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a:t>
                      </a:r>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604572114"/>
                  </a:ext>
                </a:extLst>
              </a:tr>
              <a:tr h="152400">
                <a:tc>
                  <a:txBody>
                    <a:bodyPr/>
                    <a:lstStyle/>
                    <a:p>
                      <a:pPr algn="ctr" latinLnBrk="1"/>
                      <a:r>
                        <a:rPr lang="ko-KR" altLang="en-US" sz="1400" b="1" dirty="0">
                          <a:latin typeface="나눔고딕" panose="020D0604000000000000" pitchFamily="50" charset="-127"/>
                          <a:ea typeface="나눔고딕" panose="020D0604000000000000" pitchFamily="50" charset="-127"/>
                        </a:rPr>
                        <a:t>사업내용 및 연혁</a:t>
                      </a:r>
                    </a:p>
                  </a:txBody>
                  <a:tcPr anchor="ctr">
                    <a:solidFill>
                      <a:schemeClr val="bg1">
                        <a:lumMod val="85000"/>
                      </a:schemeClr>
                    </a:solidFill>
                  </a:tcPr>
                </a:tc>
                <a:tc gridSpan="3">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dirty="0"/>
                    </a:p>
                  </a:txBody>
                  <a:tcPr/>
                </a:tc>
                <a:tc hMerge="1">
                  <a:txBody>
                    <a:bodyPr/>
                    <a:lstStyle/>
                    <a:p>
                      <a:pPr latinLnBrk="1"/>
                      <a:endParaRPr lang="ko-KR" altLang="en-US" dirty="0"/>
                    </a:p>
                  </a:txBody>
                  <a:tcPr/>
                </a:tc>
                <a:extLst>
                  <a:ext uri="{0D108BD9-81ED-4DB2-BD59-A6C34878D82A}">
                    <a16:rowId xmlns:a16="http://schemas.microsoft.com/office/drawing/2014/main" val="1168108107"/>
                  </a:ext>
                </a:extLst>
              </a:tr>
              <a:tr h="15240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담당자 성명 </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연락처</a:t>
                      </a:r>
                    </a:p>
                  </a:txBody>
                  <a:tcPr anchor="ctr">
                    <a:solidFill>
                      <a:schemeClr val="bg1">
                        <a:lumMod val="85000"/>
                      </a:schemeClr>
                    </a:solidFill>
                  </a:tcPr>
                </a:tc>
                <a:tc gridSpan="3">
                  <a:txBody>
                    <a:bodyPr/>
                    <a:lstStyle/>
                    <a:p>
                      <a:pPr latinLnBrk="1"/>
                      <a:r>
                        <a:rPr lang="ko-KR" altLang="en-US" sz="1400" dirty="0">
                          <a:latin typeface="나눔고딕" panose="020D0604000000000000" pitchFamily="50" charset="-127"/>
                          <a:ea typeface="나눔고딕" panose="020D0604000000000000" pitchFamily="50" charset="-127"/>
                        </a:rPr>
                        <a:t>성명 </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 </a:t>
                      </a:r>
                      <a:r>
                        <a:rPr lang="ko-KR" altLang="en-US" sz="1400" u="sng" dirty="0">
                          <a:latin typeface="나눔고딕" panose="020D0604000000000000" pitchFamily="50" charset="-127"/>
                          <a:ea typeface="나눔고딕" panose="020D0604000000000000" pitchFamily="50" charset="-127"/>
                        </a:rPr>
                        <a:t>                 </a:t>
                      </a:r>
                      <a:r>
                        <a:rPr lang="ko-KR" altLang="en-US" sz="1400" dirty="0">
                          <a:latin typeface="나눔고딕" panose="020D0604000000000000" pitchFamily="50" charset="-127"/>
                          <a:ea typeface="나눔고딕" panose="020D0604000000000000" pitchFamily="50" charset="-127"/>
                        </a:rPr>
                        <a:t>    연락처</a:t>
                      </a:r>
                      <a:r>
                        <a:rPr lang="en-US" altLang="ko-KR" sz="1400" dirty="0">
                          <a:latin typeface="나눔고딕" panose="020D0604000000000000" pitchFamily="50" charset="-127"/>
                          <a:ea typeface="나눔고딕" panose="020D0604000000000000" pitchFamily="50" charset="-127"/>
                        </a:rPr>
                        <a:t>(</a:t>
                      </a:r>
                      <a:r>
                        <a:rPr lang="ko-KR" altLang="en-US" sz="1400" dirty="0">
                          <a:latin typeface="나눔고딕" panose="020D0604000000000000" pitchFamily="50" charset="-127"/>
                          <a:ea typeface="나눔고딕" panose="020D0604000000000000" pitchFamily="50" charset="-127"/>
                        </a:rPr>
                        <a:t>모바일번호</a:t>
                      </a:r>
                      <a:r>
                        <a:rPr lang="en-US" altLang="ko-KR" sz="1400" dirty="0">
                          <a:latin typeface="나눔고딕" panose="020D0604000000000000" pitchFamily="50" charset="-127"/>
                          <a:ea typeface="나눔고딕" panose="020D0604000000000000" pitchFamily="50" charset="-127"/>
                        </a:rPr>
                        <a:t>): </a:t>
                      </a:r>
                      <a:r>
                        <a:rPr lang="en-US" altLang="ko-KR" sz="1400" u="none" dirty="0">
                          <a:latin typeface="나눔고딕" panose="020D0604000000000000" pitchFamily="50" charset="-127"/>
                          <a:ea typeface="나눔고딕" panose="020D0604000000000000" pitchFamily="50" charset="-127"/>
                        </a:rPr>
                        <a:t>                            </a:t>
                      </a:r>
                      <a:r>
                        <a:rPr lang="en-US" altLang="ko-KR" sz="1400" dirty="0">
                          <a:latin typeface="나눔고딕" panose="020D0604000000000000" pitchFamily="50" charset="-127"/>
                          <a:ea typeface="나눔고딕" panose="020D0604000000000000" pitchFamily="50" charset="-127"/>
                        </a:rPr>
                        <a:t>   </a:t>
                      </a:r>
                      <a:r>
                        <a:rPr lang="ko-KR" altLang="en-US" sz="1400" dirty="0" err="1">
                          <a:latin typeface="나눔고딕" panose="020D0604000000000000" pitchFamily="50" charset="-127"/>
                          <a:ea typeface="나눔고딕" panose="020D0604000000000000" pitchFamily="50" charset="-127"/>
                        </a:rPr>
                        <a:t>이메일주소</a:t>
                      </a:r>
                      <a:r>
                        <a:rPr lang="en-US" altLang="ko-KR" sz="1400" dirty="0">
                          <a:latin typeface="나눔고딕" panose="020D0604000000000000" pitchFamily="50" charset="-127"/>
                          <a:ea typeface="나눔고딕" panose="020D0604000000000000" pitchFamily="50" charset="-127"/>
                        </a:rPr>
                        <a:t>: </a:t>
                      </a:r>
                      <a:r>
                        <a:rPr lang="en-US" altLang="ko-KR" sz="1400" u="sng" dirty="0">
                          <a:latin typeface="나눔고딕" panose="020D0604000000000000" pitchFamily="50" charset="-127"/>
                          <a:ea typeface="나눔고딕" panose="020D0604000000000000" pitchFamily="50" charset="-127"/>
                        </a:rPr>
                        <a:t>                                    </a:t>
                      </a:r>
                      <a:endParaRPr lang="ko-KR" altLang="en-US" sz="1400" u="sng"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a:p>
                  </a:txBody>
                  <a:tcPr/>
                </a:tc>
                <a:tc hMerge="1">
                  <a:txBody>
                    <a:bodyPr/>
                    <a:lstStyle/>
                    <a:p>
                      <a:pPr latinLnBrk="1"/>
                      <a:endParaRPr lang="ko-KR" altLang="en-US"/>
                    </a:p>
                  </a:txBody>
                  <a:tcPr/>
                </a:tc>
                <a:extLst>
                  <a:ext uri="{0D108BD9-81ED-4DB2-BD59-A6C34878D82A}">
                    <a16:rowId xmlns:a16="http://schemas.microsoft.com/office/drawing/2014/main" val="56672537"/>
                  </a:ext>
                </a:extLst>
              </a:tr>
              <a:tr h="185420">
                <a:tc>
                  <a:txBody>
                    <a:bodyPr/>
                    <a:lstStyle/>
                    <a:p>
                      <a:pPr algn="ctr" latinLnBrk="1"/>
                      <a:r>
                        <a:rPr lang="ko-KR" altLang="en-US" sz="1400" b="1" dirty="0">
                          <a:latin typeface="나눔고딕" panose="020D0604000000000000" pitchFamily="50" charset="-127"/>
                          <a:ea typeface="나눔고딕" panose="020D0604000000000000" pitchFamily="50" charset="-127"/>
                        </a:rPr>
                        <a:t>타지원사업 수행 경험</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최근 </a:t>
                      </a:r>
                      <a:r>
                        <a:rPr lang="en-US" altLang="ko-KR" sz="1400" b="1" dirty="0">
                          <a:latin typeface="나눔고딕" panose="020D0604000000000000" pitchFamily="50" charset="-127"/>
                          <a:ea typeface="나눔고딕" panose="020D0604000000000000" pitchFamily="50" charset="-127"/>
                        </a:rPr>
                        <a:t>2</a:t>
                      </a:r>
                      <a:r>
                        <a:rPr lang="ko-KR" altLang="en-US" sz="1400" b="1" dirty="0">
                          <a:latin typeface="나눔고딕" panose="020D0604000000000000" pitchFamily="50" charset="-127"/>
                          <a:ea typeface="나눔고딕" panose="020D0604000000000000" pitchFamily="50" charset="-127"/>
                        </a:rPr>
                        <a:t>년</a:t>
                      </a:r>
                      <a:r>
                        <a:rPr lang="en-US" altLang="ko-KR" sz="1400" b="1" dirty="0">
                          <a:latin typeface="나눔고딕" panose="020D0604000000000000" pitchFamily="50" charset="-127"/>
                          <a:ea typeface="나눔고딕" panose="020D0604000000000000" pitchFamily="50" charset="-127"/>
                        </a:rPr>
                        <a:t>)</a:t>
                      </a:r>
                      <a:endParaRPr lang="ko-KR" altLang="en-US" sz="1400" b="1" dirty="0">
                        <a:latin typeface="나눔고딕" panose="020D0604000000000000" pitchFamily="50" charset="-127"/>
                        <a:ea typeface="나눔고딕" panose="020D0604000000000000" pitchFamily="50" charset="-127"/>
                      </a:endParaRPr>
                    </a:p>
                  </a:txBody>
                  <a:tcPr anchor="ctr">
                    <a:solidFill>
                      <a:schemeClr val="bg1">
                        <a:lumMod val="85000"/>
                      </a:schemeClr>
                    </a:solidFill>
                  </a:tcPr>
                </a:tc>
                <a:tc gridSpan="3">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hMerge="1">
                  <a:txBody>
                    <a:bodyPr/>
                    <a:lstStyle/>
                    <a:p>
                      <a:pPr latinLnBrk="1"/>
                      <a:endParaRPr lang="ko-KR" altLang="en-US"/>
                    </a:p>
                  </a:txBody>
                  <a:tcPr/>
                </a:tc>
                <a:tc hMerge="1">
                  <a:txBody>
                    <a:bodyPr/>
                    <a:lstStyle/>
                    <a:p>
                      <a:pPr latinLnBrk="1"/>
                      <a:endParaRPr lang="ko-KR" altLang="en-US"/>
                    </a:p>
                  </a:txBody>
                  <a:tcPr/>
                </a:tc>
                <a:extLst>
                  <a:ext uri="{0D108BD9-81ED-4DB2-BD59-A6C34878D82A}">
                    <a16:rowId xmlns:a16="http://schemas.microsoft.com/office/drawing/2014/main" val="2933431213"/>
                  </a:ext>
                </a:extLst>
              </a:tr>
              <a:tr h="370840">
                <a:tc rowSpan="2">
                  <a:txBody>
                    <a:bodyPr/>
                    <a:lstStyle/>
                    <a:p>
                      <a:pPr algn="ctr" latinLnBrk="1"/>
                      <a:r>
                        <a:rPr lang="ko-KR" altLang="en-US" sz="1400" b="1" dirty="0">
                          <a:latin typeface="나눔고딕" panose="020D0604000000000000" pitchFamily="50" charset="-127"/>
                          <a:ea typeface="나눔고딕" panose="020D0604000000000000" pitchFamily="50" charset="-127"/>
                        </a:rPr>
                        <a:t>최근 </a:t>
                      </a:r>
                      <a:r>
                        <a:rPr lang="en-US" altLang="ko-KR" sz="1400" b="1" dirty="0">
                          <a:latin typeface="나눔고딕" panose="020D0604000000000000" pitchFamily="50" charset="-127"/>
                          <a:ea typeface="나눔고딕" panose="020D0604000000000000" pitchFamily="50" charset="-127"/>
                        </a:rPr>
                        <a:t>3</a:t>
                      </a:r>
                      <a:r>
                        <a:rPr lang="ko-KR" altLang="en-US" sz="1400" b="1" dirty="0">
                          <a:latin typeface="나눔고딕" panose="020D0604000000000000" pitchFamily="50" charset="-127"/>
                          <a:ea typeface="나눔고딕" panose="020D0604000000000000" pitchFamily="50" charset="-127"/>
                        </a:rPr>
                        <a:t>년 매출</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단위</a:t>
                      </a:r>
                      <a:r>
                        <a:rPr lang="en-US" altLang="ko-KR" sz="1400" b="1" dirty="0">
                          <a:latin typeface="나눔고딕" panose="020D0604000000000000" pitchFamily="50" charset="-127"/>
                          <a:ea typeface="나눔고딕" panose="020D0604000000000000" pitchFamily="50" charset="-127"/>
                        </a:rPr>
                        <a:t>: </a:t>
                      </a:r>
                      <a:r>
                        <a:rPr lang="ko-KR" altLang="en-US" sz="1400" b="1" dirty="0">
                          <a:latin typeface="나눔고딕" panose="020D0604000000000000" pitchFamily="50" charset="-127"/>
                          <a:ea typeface="나눔고딕" panose="020D0604000000000000" pitchFamily="50" charset="-127"/>
                        </a:rPr>
                        <a:t>백만원</a:t>
                      </a:r>
                      <a:r>
                        <a:rPr lang="en-US" altLang="ko-KR" sz="1400" b="1" dirty="0">
                          <a:latin typeface="나눔고딕" panose="020D0604000000000000" pitchFamily="50" charset="-127"/>
                          <a:ea typeface="나눔고딕" panose="020D0604000000000000" pitchFamily="50" charset="-127"/>
                        </a:rPr>
                        <a:t>)</a:t>
                      </a:r>
                      <a:endParaRPr lang="ko-KR" altLang="en-US" sz="1400" b="1" dirty="0">
                        <a:latin typeface="나눔고딕" panose="020D0604000000000000" pitchFamily="50" charset="-127"/>
                        <a:ea typeface="나눔고딕" panose="020D0604000000000000" pitchFamily="50" charset="-127"/>
                      </a:endParaRP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2019</a:t>
                      </a:r>
                      <a:r>
                        <a:rPr lang="ko-KR" altLang="en-US" sz="1400" b="1" dirty="0">
                          <a:latin typeface="나눔고딕" panose="020D0604000000000000" pitchFamily="50" charset="-127"/>
                          <a:ea typeface="나눔고딕" panose="020D0604000000000000" pitchFamily="50" charset="-127"/>
                        </a:rPr>
                        <a:t>년</a:t>
                      </a: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2020</a:t>
                      </a:r>
                      <a:r>
                        <a:rPr lang="ko-KR" altLang="en-US" sz="1400" b="1" dirty="0">
                          <a:latin typeface="나눔고딕" panose="020D0604000000000000" pitchFamily="50" charset="-127"/>
                          <a:ea typeface="나눔고딕" panose="020D0604000000000000" pitchFamily="50" charset="-127"/>
                        </a:rPr>
                        <a:t>년</a:t>
                      </a:r>
                    </a:p>
                  </a:txBody>
                  <a:tcPr anchor="ctr">
                    <a:solidFill>
                      <a:schemeClr val="bg1">
                        <a:lumMod val="85000"/>
                      </a:schemeClr>
                    </a:solidFill>
                  </a:tcPr>
                </a:tc>
                <a:tc>
                  <a:txBody>
                    <a:bodyPr/>
                    <a:lstStyle/>
                    <a:p>
                      <a:pPr algn="ctr" latinLnBrk="1"/>
                      <a:r>
                        <a:rPr lang="en-US" altLang="ko-KR" sz="1400" b="1" dirty="0">
                          <a:latin typeface="나눔고딕" panose="020D0604000000000000" pitchFamily="50" charset="-127"/>
                          <a:ea typeface="나눔고딕" panose="020D0604000000000000" pitchFamily="50" charset="-127"/>
                        </a:rPr>
                        <a:t>2021</a:t>
                      </a:r>
                      <a:r>
                        <a:rPr lang="ko-KR" altLang="en-US" sz="1400" b="1" dirty="0">
                          <a:latin typeface="나눔고딕" panose="020D0604000000000000" pitchFamily="50" charset="-127"/>
                          <a:ea typeface="나눔고딕" panose="020D0604000000000000" pitchFamily="50" charset="-127"/>
                        </a:rPr>
                        <a:t>년</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추정치</a:t>
                      </a:r>
                      <a:r>
                        <a:rPr lang="en-US" altLang="ko-KR" sz="1400" b="1" dirty="0">
                          <a:latin typeface="나눔고딕" panose="020D0604000000000000" pitchFamily="50" charset="-127"/>
                          <a:ea typeface="나눔고딕" panose="020D0604000000000000" pitchFamily="50" charset="-127"/>
                        </a:rPr>
                        <a:t>)</a:t>
                      </a:r>
                      <a:endParaRPr lang="ko-KR" altLang="en-US" sz="1400" b="1" dirty="0">
                        <a:latin typeface="나눔고딕" panose="020D0604000000000000" pitchFamily="50" charset="-127"/>
                        <a:ea typeface="나눔고딕" panose="020D0604000000000000" pitchFamily="50" charset="-127"/>
                      </a:endParaRPr>
                    </a:p>
                  </a:txBody>
                  <a:tcPr anchor="ctr">
                    <a:solidFill>
                      <a:schemeClr val="bg1">
                        <a:lumMod val="85000"/>
                      </a:schemeClr>
                    </a:solidFill>
                  </a:tcPr>
                </a:tc>
                <a:extLst>
                  <a:ext uri="{0D108BD9-81ED-4DB2-BD59-A6C34878D82A}">
                    <a16:rowId xmlns:a16="http://schemas.microsoft.com/office/drawing/2014/main" val="2695379116"/>
                  </a:ext>
                </a:extLst>
              </a:tr>
              <a:tr h="370840">
                <a:tc vMerge="1">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a:latin typeface="나눔고딕" panose="020D0604000000000000" pitchFamily="50" charset="-127"/>
                        <a:ea typeface="나눔고딕" panose="020D0604000000000000" pitchFamily="50" charset="-127"/>
                      </a:endParaRPr>
                    </a:p>
                  </a:txBody>
                  <a:tcPr anchor="ctr"/>
                </a:tc>
                <a:tc>
                  <a:txBody>
                    <a:bodyPr/>
                    <a:lstStyle/>
                    <a:p>
                      <a:pPr latinLnBrk="1"/>
                      <a:endParaRPr lang="ko-KR" altLang="en-US" sz="1400" dirty="0">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745807191"/>
                  </a:ext>
                </a:extLst>
              </a:tr>
            </a:tbl>
          </a:graphicData>
        </a:graphic>
      </p:graphicFrame>
    </p:spTree>
    <p:extLst>
      <p:ext uri="{BB962C8B-B14F-4D97-AF65-F5344CB8AC3E}">
        <p14:creationId xmlns:p14="http://schemas.microsoft.com/office/powerpoint/2010/main" val="24311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50E88303-1D72-429D-8CF4-F6830BDBBA10}"/>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기업소개</a:t>
            </a:r>
            <a:r>
              <a:rPr lang="en-US" altLang="ko-KR" sz="2800" b="1" dirty="0">
                <a:solidFill>
                  <a:schemeClr val="bg1"/>
                </a:solidFill>
                <a:latin typeface="나눔고딕" panose="020D0604000000000000" pitchFamily="50" charset="-127"/>
                <a:ea typeface="나눔고딕" panose="020D0604000000000000" pitchFamily="50" charset="-127"/>
              </a:rPr>
              <a:t>(2) </a:t>
            </a:r>
            <a:r>
              <a:rPr lang="ko-KR" altLang="en-US" sz="2800" b="1" dirty="0">
                <a:solidFill>
                  <a:schemeClr val="bg1"/>
                </a:solidFill>
                <a:latin typeface="나눔고딕" panose="020D0604000000000000" pitchFamily="50" charset="-127"/>
                <a:ea typeface="나눔고딕" panose="020D0604000000000000" pitchFamily="50" charset="-127"/>
              </a:rPr>
              <a:t>심화정보</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2733541074"/>
              </p:ext>
            </p:extLst>
          </p:nvPr>
        </p:nvGraphicFramePr>
        <p:xfrm>
          <a:off x="609600" y="1635703"/>
          <a:ext cx="11189854" cy="2682240"/>
        </p:xfrm>
        <a:graphic>
          <a:graphicData uri="http://schemas.openxmlformats.org/drawingml/2006/table">
            <a:tbl>
              <a:tblPr firstRow="1" bandRow="1">
                <a:tableStyleId>{5940675A-B579-460E-94D1-54222C63F5DA}</a:tableStyleId>
              </a:tblPr>
              <a:tblGrid>
                <a:gridCol w="2797464">
                  <a:extLst>
                    <a:ext uri="{9D8B030D-6E8A-4147-A177-3AD203B41FA5}">
                      <a16:colId xmlns:a16="http://schemas.microsoft.com/office/drawing/2014/main" val="781424438"/>
                    </a:ext>
                  </a:extLst>
                </a:gridCol>
                <a:gridCol w="8392390">
                  <a:extLst>
                    <a:ext uri="{9D8B030D-6E8A-4147-A177-3AD203B41FA5}">
                      <a16:colId xmlns:a16="http://schemas.microsoft.com/office/drawing/2014/main" val="1054626084"/>
                    </a:ext>
                  </a:extLst>
                </a:gridCol>
              </a:tblGrid>
              <a:tr h="185420">
                <a:tc>
                  <a:txBody>
                    <a:bodyPr/>
                    <a:lstStyle/>
                    <a:p>
                      <a:pPr algn="ctr" latinLnBrk="1"/>
                      <a:r>
                        <a:rPr lang="ko-KR" altLang="en-US" sz="1400" b="1" dirty="0">
                          <a:latin typeface="나눔고딕" panose="020D0604000000000000" pitchFamily="50" charset="-127"/>
                          <a:ea typeface="나눔고딕" panose="020D0604000000000000" pitchFamily="50" charset="-127"/>
                        </a:rPr>
                        <a:t>신규</a:t>
                      </a:r>
                      <a:r>
                        <a:rPr lang="en-US" altLang="ko-KR" sz="1400" b="1" dirty="0">
                          <a:latin typeface="나눔고딕" panose="020D0604000000000000" pitchFamily="50" charset="-127"/>
                          <a:ea typeface="나눔고딕" panose="020D0604000000000000" pitchFamily="50" charset="-127"/>
                        </a:rPr>
                        <a:t>/</a:t>
                      </a:r>
                      <a:r>
                        <a:rPr lang="ko-KR" altLang="en-US" sz="1400" b="1" dirty="0">
                          <a:latin typeface="나눔고딕" panose="020D0604000000000000" pitchFamily="50" charset="-127"/>
                          <a:ea typeface="나눔고딕" panose="020D0604000000000000" pitchFamily="50" charset="-127"/>
                        </a:rPr>
                        <a:t>기존사업 구분</a:t>
                      </a:r>
                    </a:p>
                  </a:txBody>
                  <a:tcPr anchor="ctr">
                    <a:solidFill>
                      <a:schemeClr val="bg1">
                        <a:lumMod val="85000"/>
                      </a:schemeClr>
                    </a:solidFill>
                  </a:tcPr>
                </a:tc>
                <a:tc>
                  <a:txBody>
                    <a:bodyPr/>
                    <a:lstStyle/>
                    <a:p>
                      <a:pPr algn="l" latinLnBrk="1"/>
                      <a:r>
                        <a:rPr lang="ko-KR" altLang="en-US" sz="1400" dirty="0">
                          <a:latin typeface="나눔고딕" panose="020D0604000000000000" pitchFamily="50" charset="-127"/>
                          <a:ea typeface="나눔고딕" panose="020D0604000000000000" pitchFamily="50" charset="-127"/>
                        </a:rPr>
                        <a:t>□신규사업       □기존사업 확대 및 변화</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3958012321"/>
                  </a:ext>
                </a:extLst>
              </a:tr>
              <a:tr h="15240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키워드</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프로젝트의 직접적인 수혜자 혹은 이용자</a:t>
                      </a:r>
                      <a:r>
                        <a:rPr lang="en-US" altLang="ko-KR" sz="1400" b="0" dirty="0">
                          <a:solidFill>
                            <a:srgbClr val="00B0F0"/>
                          </a:solidFill>
                          <a:latin typeface="나눔고딕" panose="020D0604000000000000" pitchFamily="50" charset="-127"/>
                          <a:ea typeface="나눔고딕" panose="020D0604000000000000" pitchFamily="50" charset="-127"/>
                        </a:rPr>
                        <a:t>(client)  </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예시</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자립준비청년</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052669156"/>
                  </a:ext>
                </a:extLst>
              </a:tr>
              <a:tr h="152400">
                <a:tc>
                  <a:txBody>
                    <a:bodyPr/>
                    <a:lstStyle/>
                    <a:p>
                      <a:pPr marL="0" marR="0" lvl="0" indent="0" algn="ctr" defTabSz="914400" rtl="0" eaLnBrk="1" fontAlgn="auto" latinLnBrk="1" hangingPunct="1">
                        <a:lnSpc>
                          <a:spcPct val="100000"/>
                        </a:lnSpc>
                        <a:spcBef>
                          <a:spcPts val="0"/>
                        </a:spcBef>
                        <a:spcAft>
                          <a:spcPts val="0"/>
                        </a:spcAft>
                        <a:buClrTx/>
                        <a:buSzTx/>
                        <a:buFontTx/>
                        <a:buNone/>
                        <a:tabLst/>
                        <a:defRPr/>
                      </a:pPr>
                      <a:r>
                        <a:rPr lang="ko-KR" altLang="en-US" sz="1400" b="1" dirty="0">
                          <a:latin typeface="나눔고딕" panose="020D0604000000000000" pitchFamily="50" charset="-127"/>
                          <a:ea typeface="나눔고딕" panose="020D0604000000000000" pitchFamily="50" charset="-127"/>
                        </a:rPr>
                        <a:t>프로젝트 요약</a:t>
                      </a:r>
                    </a:p>
                  </a:txBody>
                  <a:tcPr anchor="ctr">
                    <a:solidFill>
                      <a:schemeClr val="bg1">
                        <a:lumMod val="85000"/>
                      </a:schemeClr>
                    </a:solidFill>
                  </a:tcP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400" b="0" dirty="0">
                          <a:solidFill>
                            <a:srgbClr val="00B0F0"/>
                          </a:solidFill>
                          <a:latin typeface="나눔고딕" panose="020D0604000000000000" pitchFamily="50" charset="-127"/>
                          <a:ea typeface="나눔고딕" panose="020D0604000000000000" pitchFamily="50" charset="-127"/>
                        </a:rPr>
                        <a:t>언제 누구에게 무엇을 어떻게 제공함</a:t>
                      </a:r>
                      <a:endParaRPr lang="en-US" altLang="ko-KR" sz="1400" b="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4284636830"/>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유사사업 수행 이력</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이력이 있는 경우 서술</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참고자료가 있다면 링크 제시</a:t>
                      </a: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수행을 위한</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기업의 강점</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강점이 있는 경우 서술</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참고자료가 있다면 링크 제시</a:t>
                      </a: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 프로젝트의 수행에 대한</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기업의 기대</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프로젝트의 수행을 통해 얻게 될 것이라고 기대되는 기업 차원의 효과</a:t>
                      </a:r>
                    </a:p>
                  </a:txBody>
                  <a:tcPr anchor="ctr"/>
                </a:tc>
                <a:extLst>
                  <a:ext uri="{0D108BD9-81ED-4DB2-BD59-A6C34878D82A}">
                    <a16:rowId xmlns:a16="http://schemas.microsoft.com/office/drawing/2014/main" val="1659090299"/>
                  </a:ext>
                </a:extLst>
              </a:tr>
            </a:tbl>
          </a:graphicData>
        </a:graphic>
      </p:graphicFrame>
    </p:spTree>
    <p:extLst>
      <p:ext uri="{BB962C8B-B14F-4D97-AF65-F5344CB8AC3E}">
        <p14:creationId xmlns:p14="http://schemas.microsoft.com/office/powerpoint/2010/main" val="3837574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0C92B53F-0ACE-4401-A8D0-8CB93C001C9F}"/>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(1) </a:t>
            </a:r>
            <a:r>
              <a:rPr lang="ko-KR" altLang="en-US" sz="2800" b="1" dirty="0">
                <a:solidFill>
                  <a:schemeClr val="bg1"/>
                </a:solidFill>
                <a:latin typeface="나눔고딕" panose="020D0604000000000000" pitchFamily="50" charset="-127"/>
                <a:ea typeface="나눔고딕" panose="020D0604000000000000" pitchFamily="50" charset="-127"/>
              </a:rPr>
              <a:t>요약</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3871511426"/>
              </p:ext>
            </p:extLst>
          </p:nvPr>
        </p:nvGraphicFramePr>
        <p:xfrm>
          <a:off x="609600" y="1635703"/>
          <a:ext cx="11189852" cy="2377440"/>
        </p:xfrm>
        <a:graphic>
          <a:graphicData uri="http://schemas.openxmlformats.org/drawingml/2006/table">
            <a:tbl>
              <a:tblPr firstRow="1" bandRow="1">
                <a:tableStyleId>{5940675A-B579-460E-94D1-54222C63F5DA}</a:tableStyleId>
              </a:tblPr>
              <a:tblGrid>
                <a:gridCol w="2797463">
                  <a:extLst>
                    <a:ext uri="{9D8B030D-6E8A-4147-A177-3AD203B41FA5}">
                      <a16:colId xmlns:a16="http://schemas.microsoft.com/office/drawing/2014/main" val="781424438"/>
                    </a:ext>
                  </a:extLst>
                </a:gridCol>
                <a:gridCol w="8392389">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범주</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지리적 범주</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사업지역</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시간적 범주</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사업기간</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대상</a:t>
                      </a:r>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프로젝트 이용자 및 수혜자</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추진체계</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프로젝트의 추진 및 협력 체계</a:t>
                      </a: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내용</a:t>
                      </a:r>
                    </a:p>
                  </a:txBody>
                  <a:tcPr anchor="ctr">
                    <a:solidFill>
                      <a:schemeClr val="bg1">
                        <a:lumMod val="85000"/>
                      </a:schemeClr>
                    </a:solidFill>
                  </a:tcPr>
                </a:tc>
                <a:tc>
                  <a:txBody>
                    <a:bodyPr/>
                    <a:lstStyle/>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누구</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의 </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어떤</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문제를 해결하기 위해</a:t>
                      </a:r>
                      <a:endParaRPr lang="en-US" altLang="ko-KR" sz="1400" dirty="0">
                        <a:solidFill>
                          <a:srgbClr val="00B0F0"/>
                        </a:solidFill>
                        <a:latin typeface="나눔고딕" panose="020D0604000000000000" pitchFamily="50" charset="-127"/>
                        <a:ea typeface="나눔고딕" panose="020D0604000000000000" pitchFamily="50" charset="-127"/>
                      </a:endParaRP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제공되는 상품 및 서비스</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을 제공하고자 함</a:t>
                      </a: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 예상 산출물</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프로젝트를 통해 전달되는 재화나 서비스의 양</a:t>
                      </a:r>
                      <a:endParaRPr lang="en-US" altLang="ko-KR" sz="1400" dirty="0">
                        <a:solidFill>
                          <a:srgbClr val="00B0F0"/>
                        </a:solidFill>
                        <a:latin typeface="나눔고딕" panose="020D0604000000000000" pitchFamily="50" charset="-127"/>
                        <a:ea typeface="나눔고딕" panose="020D0604000000000000" pitchFamily="50" charset="-127"/>
                      </a:endParaRPr>
                    </a:p>
                    <a:p>
                      <a:pPr latinLnBrk="1"/>
                      <a:r>
                        <a:rPr lang="ko-KR" altLang="en-US" sz="1400" dirty="0">
                          <a:solidFill>
                            <a:srgbClr val="00B0F0"/>
                          </a:solidFill>
                          <a:latin typeface="나눔고딕" panose="020D0604000000000000" pitchFamily="50" charset="-127"/>
                          <a:ea typeface="나눔고딕" panose="020D0604000000000000" pitchFamily="50" charset="-127"/>
                        </a:rPr>
                        <a:t>프로젝트를 통해 생성 및 전달되는 유무형의 가치</a:t>
                      </a:r>
                    </a:p>
                  </a:txBody>
                  <a:tcPr anchor="ctr"/>
                </a:tc>
                <a:extLst>
                  <a:ext uri="{0D108BD9-81ED-4DB2-BD59-A6C34878D82A}">
                    <a16:rowId xmlns:a16="http://schemas.microsoft.com/office/drawing/2014/main" val="1681148312"/>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프로젝트의 강점 및 성공요소</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원하는 목표를 달성할 수 있다고 생각하는 근거</a:t>
                      </a:r>
                    </a:p>
                  </a:txBody>
                  <a:tcPr anchor="ctr"/>
                </a:tc>
                <a:extLst>
                  <a:ext uri="{0D108BD9-81ED-4DB2-BD59-A6C34878D82A}">
                    <a16:rowId xmlns:a16="http://schemas.microsoft.com/office/drawing/2014/main" val="1659090299"/>
                  </a:ext>
                </a:extLst>
              </a:tr>
            </a:tbl>
          </a:graphicData>
        </a:graphic>
      </p:graphicFrame>
    </p:spTree>
    <p:extLst>
      <p:ext uri="{BB962C8B-B14F-4D97-AF65-F5344CB8AC3E}">
        <p14:creationId xmlns:p14="http://schemas.microsoft.com/office/powerpoint/2010/main" val="3253288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14BD1401-5215-4C10-908F-694DA3AD300D}"/>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(2) </a:t>
            </a:r>
            <a:r>
              <a:rPr lang="ko-KR" altLang="en-US" sz="2800" b="1" dirty="0">
                <a:solidFill>
                  <a:schemeClr val="bg1"/>
                </a:solidFill>
                <a:latin typeface="나눔고딕" panose="020D0604000000000000" pitchFamily="50" charset="-127"/>
                <a:ea typeface="나눔고딕" panose="020D0604000000000000" pitchFamily="50" charset="-127"/>
              </a:rPr>
              <a:t>문제정의</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285737526"/>
              </p:ext>
            </p:extLst>
          </p:nvPr>
        </p:nvGraphicFramePr>
        <p:xfrm>
          <a:off x="609600" y="1635703"/>
          <a:ext cx="11189852" cy="313944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배경</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기업이 프로젝트를 추진하고자 하는 이유입니다</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과장해서 작성하실 필요 없습니다</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사회적인 이유</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a:t>
                      </a:r>
                      <a:r>
                        <a:rPr lang="ko-KR" altLang="en-US" sz="1400" b="0" dirty="0">
                          <a:solidFill>
                            <a:srgbClr val="00B0F0"/>
                          </a:solidFill>
                          <a:latin typeface="나눔고딕" panose="020D0604000000000000" pitchFamily="50" charset="-127"/>
                          <a:ea typeface="나눔고딕" panose="020D0604000000000000" pitchFamily="50" charset="-127"/>
                        </a:rPr>
                        <a:t>기업의 내부적인 이유</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관련 </a:t>
                      </a:r>
                      <a:endParaRPr lang="en-US" altLang="ko-KR" sz="1400" b="1" dirty="0">
                        <a:latin typeface="나눔고딕" panose="020D0604000000000000" pitchFamily="50" charset="-127"/>
                        <a:ea typeface="나눔고딕" panose="020D0604000000000000" pitchFamily="50" charset="-127"/>
                      </a:endParaRPr>
                    </a:p>
                    <a:p>
                      <a:pPr algn="ctr" latinLnBrk="1"/>
                      <a:r>
                        <a:rPr lang="ko-KR" altLang="en-US" sz="1400" b="1" dirty="0">
                          <a:latin typeface="나눔고딕" panose="020D0604000000000000" pitchFamily="50" charset="-127"/>
                          <a:ea typeface="나눔고딕" panose="020D0604000000000000" pitchFamily="50" charset="-127"/>
                        </a:rPr>
                        <a:t>문제의 현황</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제안하는 프로젝트와 직접적인 연관이 있는 문제의 현황이나 현상의 서술입니다</a:t>
                      </a:r>
                      <a:r>
                        <a:rPr lang="en-US" altLang="ko-KR" sz="1400" dirty="0">
                          <a:solidFill>
                            <a:srgbClr val="00B0F0"/>
                          </a:solidFill>
                          <a:latin typeface="나눔고딕" panose="020D0604000000000000" pitchFamily="50" charset="-127"/>
                          <a:ea typeface="나눔고딕" panose="020D0604000000000000" pitchFamily="50" charset="-127"/>
                        </a:rPr>
                        <a:t>. </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현황 </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숫자로 표현될 수 있는 수치를 의미합니다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현상 </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관찰을 통해 알게 된 사실을 의미합니다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프로젝트의 지리적 범위</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시간적 범위</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대상에 비추어 무관하거나 과대한 통계 및 자료의 제시는 지양해주세요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기업의 경험과 이해관계자 인터뷰를 통해 도출되고 감각된 현황은 가급적 전문가의 견해를 포함해주세요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제시하는 문제의 이해를 도울 수 있는 이미지 자료</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관련 기사 등의 링크가 있는 경우 포함해주세요</a:t>
                      </a:r>
                      <a:r>
                        <a:rPr lang="en-US" altLang="ko-KR" sz="1400" dirty="0">
                          <a:solidFill>
                            <a:srgbClr val="00B0F0"/>
                          </a:solidFill>
                          <a:latin typeface="나눔고딕" panose="020D0604000000000000" pitchFamily="50" charset="-127"/>
                          <a:ea typeface="나눔고딕" panose="020D0604000000000000" pitchFamily="50" charset="-127"/>
                        </a:rPr>
                        <a:t>.)</a:t>
                      </a:r>
                      <a:endParaRPr lang="ko-KR" altLang="en-US" sz="140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009767128"/>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문제의 구조</a:t>
                      </a: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제시하는 문제가 잘 해결되지 않는 이유라 판단하고 느끼는 내용</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판단의 근거가 있다면 포함해주세요</a:t>
                      </a:r>
                      <a:r>
                        <a:rPr lang="en-US" altLang="ko-KR" sz="140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516140814"/>
                  </a:ext>
                </a:extLst>
              </a:tr>
              <a:tr h="259080">
                <a:tc>
                  <a:txBody>
                    <a:bodyPr/>
                    <a:lstStyle/>
                    <a:p>
                      <a:pPr algn="ctr" latinLnBrk="1"/>
                      <a:r>
                        <a:rPr lang="ko-KR" altLang="en-US" sz="1400" b="1" dirty="0">
                          <a:latin typeface="나눔고딕" panose="020D0604000000000000" pitchFamily="50" charset="-127"/>
                          <a:ea typeface="나눔고딕" panose="020D0604000000000000" pitchFamily="50" charset="-127"/>
                        </a:rPr>
                        <a:t>문제 정의</a:t>
                      </a:r>
                    </a:p>
                  </a:txBody>
                  <a:tcPr anchor="ctr">
                    <a:solidFill>
                      <a:schemeClr val="bg1">
                        <a:lumMod val="85000"/>
                      </a:schemeClr>
                    </a:solidFill>
                  </a:tcPr>
                </a:tc>
                <a:tc>
                  <a:txBody>
                    <a:bodyPr/>
                    <a:lstStyle/>
                    <a:p>
                      <a:pPr marL="0" marR="0" lvl="0" indent="0" algn="l" defTabSz="914400" rtl="0" eaLnBrk="1" fontAlgn="auto" latinLnBrk="1" hangingPunct="1">
                        <a:lnSpc>
                          <a:spcPct val="100000"/>
                        </a:lnSpc>
                        <a:spcBef>
                          <a:spcPts val="0"/>
                        </a:spcBef>
                        <a:spcAft>
                          <a:spcPts val="0"/>
                        </a:spcAft>
                        <a:buClrTx/>
                        <a:buSzTx/>
                        <a:buFontTx/>
                        <a:buNone/>
                        <a:tabLst/>
                        <a:defRPr/>
                      </a:pPr>
                      <a:r>
                        <a:rPr lang="ko-KR" altLang="en-US" sz="1400" dirty="0">
                          <a:solidFill>
                            <a:srgbClr val="00B0F0"/>
                          </a:solidFill>
                          <a:latin typeface="나눔고딕" panose="020D0604000000000000" pitchFamily="50" charset="-127"/>
                          <a:ea typeface="나눔고딕" panose="020D0604000000000000" pitchFamily="50" charset="-127"/>
                        </a:rPr>
                        <a:t>기업이 프로젝트를 통해 해결하고자 하는 문제나 기업이 프로젝트를 통해 얻고자 하는 문제해결의 실마리입니다</a:t>
                      </a:r>
                      <a:r>
                        <a:rPr lang="en-US" altLang="ko-KR" sz="1400" dirty="0">
                          <a:solidFill>
                            <a:srgbClr val="00B0F0"/>
                          </a:solidFill>
                          <a:latin typeface="나눔고딕" panose="020D0604000000000000" pitchFamily="50" charset="-127"/>
                          <a:ea typeface="나눔고딕" panose="020D0604000000000000" pitchFamily="50" charset="-127"/>
                        </a:rPr>
                        <a:t>.</a:t>
                      </a:r>
                      <a:endParaRPr lang="ko-KR" altLang="en-US" sz="1400" dirty="0">
                        <a:solidFill>
                          <a:srgbClr val="00B0F0"/>
                        </a:solidFill>
                        <a:latin typeface="나눔고딕" panose="020D0604000000000000" pitchFamily="50" charset="-127"/>
                        <a:ea typeface="나눔고딕" panose="020D0604000000000000" pitchFamily="50" charset="-127"/>
                      </a:endParaRPr>
                    </a:p>
                    <a:p>
                      <a:pPr latinLnBrk="1"/>
                      <a:r>
                        <a:rPr lang="ko-KR" altLang="en-US" sz="1400" dirty="0">
                          <a:solidFill>
                            <a:srgbClr val="00B0F0"/>
                          </a:solidFill>
                          <a:latin typeface="나눔고딕" panose="020D0604000000000000" pitchFamily="50" charset="-127"/>
                          <a:ea typeface="나눔고딕" panose="020D0604000000000000" pitchFamily="50" charset="-127"/>
                        </a:rPr>
                        <a:t>한 문장으로 표현해주세요</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en-US" altLang="ko-KR" sz="1400" u="sng" dirty="0">
                          <a:solidFill>
                            <a:srgbClr val="00B0F0"/>
                          </a:solidFill>
                          <a:latin typeface="나눔고딕" panose="020D0604000000000000" pitchFamily="50" charset="-127"/>
                          <a:ea typeface="나눔고딕" panose="020D0604000000000000" pitchFamily="50" charset="-127"/>
                        </a:rPr>
                        <a:t>“</a:t>
                      </a:r>
                      <a:r>
                        <a:rPr lang="ko-KR" altLang="en-US" sz="1400" u="sng" dirty="0">
                          <a:solidFill>
                            <a:srgbClr val="00B0F0"/>
                          </a:solidFill>
                          <a:latin typeface="나눔고딕" panose="020D0604000000000000" pitchFamily="50" charset="-127"/>
                          <a:ea typeface="나눔고딕" panose="020D0604000000000000" pitchFamily="50" charset="-127"/>
                        </a:rPr>
                        <a:t>우리는 </a:t>
                      </a:r>
                      <a:r>
                        <a:rPr lang="en-US" altLang="ko-KR" sz="1400" u="sng" dirty="0">
                          <a:solidFill>
                            <a:srgbClr val="00B0F0"/>
                          </a:solidFill>
                          <a:latin typeface="나눔고딕" panose="020D0604000000000000" pitchFamily="50" charset="-127"/>
                          <a:ea typeface="나눔고딕" panose="020D0604000000000000" pitchFamily="50" charset="-127"/>
                        </a:rPr>
                        <a:t>(                            )</a:t>
                      </a:r>
                      <a:r>
                        <a:rPr lang="ko-KR" altLang="en-US" sz="1400" u="sng" dirty="0">
                          <a:solidFill>
                            <a:srgbClr val="00B0F0"/>
                          </a:solidFill>
                          <a:latin typeface="나눔고딕" panose="020D0604000000000000" pitchFamily="50" charset="-127"/>
                          <a:ea typeface="나눔고딕" panose="020D0604000000000000" pitchFamily="50" charset="-127"/>
                        </a:rPr>
                        <a:t>을 해결하기 위해 </a:t>
                      </a:r>
                      <a:r>
                        <a:rPr lang="en-US" altLang="ko-KR" sz="1400" u="sng" dirty="0">
                          <a:solidFill>
                            <a:srgbClr val="00B0F0"/>
                          </a:solidFill>
                          <a:latin typeface="나눔고딕" panose="020D0604000000000000" pitchFamily="50" charset="-127"/>
                          <a:ea typeface="나눔고딕" panose="020D0604000000000000" pitchFamily="50" charset="-127"/>
                        </a:rPr>
                        <a:t>(                                 )</a:t>
                      </a:r>
                      <a:r>
                        <a:rPr lang="ko-KR" altLang="en-US" sz="1400" u="sng" dirty="0">
                          <a:solidFill>
                            <a:srgbClr val="00B0F0"/>
                          </a:solidFill>
                          <a:latin typeface="나눔고딕" panose="020D0604000000000000" pitchFamily="50" charset="-127"/>
                          <a:ea typeface="나눔고딕" panose="020D0604000000000000" pitchFamily="50" charset="-127"/>
                        </a:rPr>
                        <a:t>이 필요하다고 생각한다</a:t>
                      </a:r>
                      <a:r>
                        <a:rPr lang="en-US" altLang="ko-KR" sz="1400" u="sng"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1681148312"/>
                  </a:ext>
                </a:extLst>
              </a:tr>
            </a:tbl>
          </a:graphicData>
        </a:graphic>
      </p:graphicFrame>
    </p:spTree>
    <p:extLst>
      <p:ext uri="{BB962C8B-B14F-4D97-AF65-F5344CB8AC3E}">
        <p14:creationId xmlns:p14="http://schemas.microsoft.com/office/powerpoint/2010/main" val="123210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순서도: 문서 3">
            <a:extLst>
              <a:ext uri="{FF2B5EF4-FFF2-40B4-BE49-F238E27FC236}">
                <a16:creationId xmlns:a16="http://schemas.microsoft.com/office/drawing/2014/main" id="{3BC34C05-53DB-4EC6-91E3-4620A6E65D91}"/>
              </a:ext>
            </a:extLst>
          </p:cNvPr>
          <p:cNvSpPr/>
          <p:nvPr/>
        </p:nvSpPr>
        <p:spPr>
          <a:xfrm>
            <a:off x="0" y="254000"/>
            <a:ext cx="12192000" cy="1228436"/>
          </a:xfrm>
          <a:prstGeom prst="flowChartDocumen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 name="제목 1">
            <a:extLst>
              <a:ext uri="{FF2B5EF4-FFF2-40B4-BE49-F238E27FC236}">
                <a16:creationId xmlns:a16="http://schemas.microsoft.com/office/drawing/2014/main" id="{EA27B7A0-E334-408D-83C4-C20C6D3234D6}"/>
              </a:ext>
            </a:extLst>
          </p:cNvPr>
          <p:cNvSpPr>
            <a:spLocks noGrp="1"/>
          </p:cNvSpPr>
          <p:nvPr>
            <p:ph type="title"/>
          </p:nvPr>
        </p:nvSpPr>
        <p:spPr/>
        <p:txBody>
          <a:bodyPr>
            <a:normAutofit/>
          </a:bodyPr>
          <a:lstStyle/>
          <a:p>
            <a:r>
              <a:rPr lang="ko-KR" altLang="en-US" sz="2800" b="1" dirty="0">
                <a:solidFill>
                  <a:schemeClr val="bg1"/>
                </a:solidFill>
                <a:latin typeface="나눔고딕" panose="020D0604000000000000" pitchFamily="50" charset="-127"/>
                <a:ea typeface="나눔고딕" panose="020D0604000000000000" pitchFamily="50" charset="-127"/>
              </a:rPr>
              <a:t>프로젝트 제안</a:t>
            </a:r>
            <a:r>
              <a:rPr lang="en-US" altLang="ko-KR" sz="2800" b="1" dirty="0">
                <a:solidFill>
                  <a:schemeClr val="bg1"/>
                </a:solidFill>
                <a:latin typeface="나눔고딕" panose="020D0604000000000000" pitchFamily="50" charset="-127"/>
                <a:ea typeface="나눔고딕" panose="020D0604000000000000" pitchFamily="50" charset="-127"/>
              </a:rPr>
              <a:t>(3) </a:t>
            </a:r>
            <a:r>
              <a:rPr lang="ko-KR" altLang="en-US" sz="2800" b="1" dirty="0">
                <a:solidFill>
                  <a:schemeClr val="bg1"/>
                </a:solidFill>
                <a:latin typeface="나눔고딕" panose="020D0604000000000000" pitchFamily="50" charset="-127"/>
                <a:ea typeface="나눔고딕" panose="020D0604000000000000" pitchFamily="50" charset="-127"/>
              </a:rPr>
              <a:t>솔루션</a:t>
            </a:r>
          </a:p>
        </p:txBody>
      </p:sp>
      <p:graphicFrame>
        <p:nvGraphicFramePr>
          <p:cNvPr id="3" name="표 3">
            <a:extLst>
              <a:ext uri="{FF2B5EF4-FFF2-40B4-BE49-F238E27FC236}">
                <a16:creationId xmlns:a16="http://schemas.microsoft.com/office/drawing/2014/main" id="{8E037D2B-7B21-4774-845A-DB1459BF0673}"/>
              </a:ext>
            </a:extLst>
          </p:cNvPr>
          <p:cNvGraphicFramePr>
            <a:graphicFrameLocks noGrp="1"/>
          </p:cNvGraphicFramePr>
          <p:nvPr>
            <p:extLst>
              <p:ext uri="{D42A27DB-BD31-4B8C-83A1-F6EECF244321}">
                <p14:modId xmlns:p14="http://schemas.microsoft.com/office/powerpoint/2010/main" val="1536187196"/>
              </p:ext>
            </p:extLst>
          </p:nvPr>
        </p:nvGraphicFramePr>
        <p:xfrm>
          <a:off x="609600" y="1635703"/>
          <a:ext cx="11189852" cy="2103120"/>
        </p:xfrm>
        <a:graphic>
          <a:graphicData uri="http://schemas.openxmlformats.org/drawingml/2006/table">
            <a:tbl>
              <a:tblPr firstRow="1" bandRow="1">
                <a:tableStyleId>{5940675A-B579-460E-94D1-54222C63F5DA}</a:tableStyleId>
              </a:tblPr>
              <a:tblGrid>
                <a:gridCol w="2276475">
                  <a:extLst>
                    <a:ext uri="{9D8B030D-6E8A-4147-A177-3AD203B41FA5}">
                      <a16:colId xmlns:a16="http://schemas.microsoft.com/office/drawing/2014/main" val="781424438"/>
                    </a:ext>
                  </a:extLst>
                </a:gridCol>
                <a:gridCol w="8913377">
                  <a:extLst>
                    <a:ext uri="{9D8B030D-6E8A-4147-A177-3AD203B41FA5}">
                      <a16:colId xmlns:a16="http://schemas.microsoft.com/office/drawing/2014/main" val="1054626084"/>
                    </a:ext>
                  </a:extLst>
                </a:gridCol>
              </a:tblGrid>
              <a:tr h="370840">
                <a:tc>
                  <a:txBody>
                    <a:bodyPr/>
                    <a:lstStyle/>
                    <a:p>
                      <a:pPr algn="ctr" latinLnBrk="1"/>
                      <a:r>
                        <a:rPr lang="ko-KR" altLang="en-US" sz="1400" b="1" dirty="0">
                          <a:latin typeface="나눔고딕" panose="020D0604000000000000" pitchFamily="50" charset="-127"/>
                          <a:ea typeface="나눔고딕" panose="020D0604000000000000" pitchFamily="50" charset="-127"/>
                        </a:rPr>
                        <a:t>제안프로젝트 가설</a:t>
                      </a:r>
                    </a:p>
                  </a:txBody>
                  <a:tcPr anchor="ctr">
                    <a:solidFill>
                      <a:schemeClr val="bg1">
                        <a:lumMod val="85000"/>
                      </a:schemeClr>
                    </a:solidFill>
                  </a:tcPr>
                </a:tc>
                <a:tc>
                  <a:txBody>
                    <a:bodyPr/>
                    <a:lstStyle/>
                    <a:p>
                      <a:pPr algn="l" latinLnBrk="1"/>
                      <a:r>
                        <a:rPr lang="ko-KR" altLang="en-US" sz="1400" b="0" dirty="0">
                          <a:solidFill>
                            <a:srgbClr val="00B0F0"/>
                          </a:solidFill>
                          <a:latin typeface="나눔고딕" panose="020D0604000000000000" pitchFamily="50" charset="-127"/>
                          <a:ea typeface="나눔고딕" panose="020D0604000000000000" pitchFamily="50" charset="-127"/>
                        </a:rPr>
                        <a:t>한문장으로 표현해주세요</a:t>
                      </a:r>
                      <a:r>
                        <a:rPr lang="en-US" altLang="ko-KR" sz="1400" b="0" dirty="0">
                          <a:solidFill>
                            <a:srgbClr val="00B0F0"/>
                          </a:solidFill>
                          <a:latin typeface="나눔고딕" panose="020D0604000000000000" pitchFamily="50" charset="-127"/>
                          <a:ea typeface="나눔고딕" panose="020D0604000000000000" pitchFamily="50" charset="-127"/>
                        </a:rPr>
                        <a:t>. </a:t>
                      </a:r>
                    </a:p>
                    <a:p>
                      <a:pPr algn="l" latinLnBrk="1"/>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한다면 </a:t>
                      </a:r>
                      <a:r>
                        <a:rPr lang="en-US" altLang="ko-KR" sz="1400" b="0" dirty="0">
                          <a:solidFill>
                            <a:srgbClr val="00B0F0"/>
                          </a:solidFill>
                          <a:latin typeface="나눔고딕" panose="020D0604000000000000" pitchFamily="50" charset="-127"/>
                          <a:ea typeface="나눔고딕" panose="020D0604000000000000" pitchFamily="50" charset="-127"/>
                        </a:rPr>
                        <a:t>(       )</a:t>
                      </a:r>
                      <a:r>
                        <a:rPr lang="ko-KR" altLang="en-US" sz="1400" b="0" dirty="0">
                          <a:solidFill>
                            <a:srgbClr val="00B0F0"/>
                          </a:solidFill>
                          <a:latin typeface="나눔고딕" panose="020D0604000000000000" pitchFamily="50" charset="-127"/>
                          <a:ea typeface="나눔고딕" panose="020D0604000000000000" pitchFamily="50" charset="-127"/>
                        </a:rPr>
                        <a:t>할 것이다</a:t>
                      </a:r>
                      <a:r>
                        <a:rPr lang="en-US" altLang="ko-KR" sz="1400" b="0" dirty="0">
                          <a:solidFill>
                            <a:srgbClr val="00B0F0"/>
                          </a:solidFill>
                          <a:latin typeface="나눔고딕" panose="020D0604000000000000" pitchFamily="50" charset="-127"/>
                          <a:ea typeface="나눔고딕" panose="020D0604000000000000" pitchFamily="50" charset="-127"/>
                        </a:rPr>
                        <a:t>.”</a:t>
                      </a:r>
                    </a:p>
                    <a:p>
                      <a:pPr algn="l" latinLnBrk="1"/>
                      <a:r>
                        <a:rPr lang="ko-KR" altLang="en-US" sz="1400" b="0" dirty="0">
                          <a:solidFill>
                            <a:srgbClr val="00B0F0"/>
                          </a:solidFill>
                          <a:latin typeface="나눔고딕" panose="020D0604000000000000" pitchFamily="50" charset="-127"/>
                          <a:ea typeface="나눔고딕" panose="020D0604000000000000" pitchFamily="50" charset="-127"/>
                        </a:rPr>
                        <a:t>표의 아래 내용을 먼저 작성하시 후 작성하시면 효율적입니다</a:t>
                      </a:r>
                      <a:r>
                        <a:rPr lang="en-US" altLang="ko-KR" sz="1400" b="0" dirty="0">
                          <a:solidFill>
                            <a:srgbClr val="00B0F0"/>
                          </a:solidFill>
                          <a:latin typeface="나눔고딕" panose="020D0604000000000000" pitchFamily="50" charset="-127"/>
                          <a:ea typeface="나눔고딕" panose="020D0604000000000000" pitchFamily="50" charset="-127"/>
                        </a:rPr>
                        <a:t>.</a:t>
                      </a:r>
                    </a:p>
                  </a:txBody>
                  <a:tcPr anchor="ctr"/>
                </a:tc>
                <a:extLst>
                  <a:ext uri="{0D108BD9-81ED-4DB2-BD59-A6C34878D82A}">
                    <a16:rowId xmlns:a16="http://schemas.microsoft.com/office/drawing/2014/main" val="3958012321"/>
                  </a:ext>
                </a:extLst>
              </a:tr>
              <a:tr h="259080">
                <a:tc>
                  <a:txBody>
                    <a:bodyPr/>
                    <a:lstStyle/>
                    <a:p>
                      <a:pPr algn="ctr" latinLnBrk="1"/>
                      <a:r>
                        <a:rPr lang="en-US" altLang="ko-KR" sz="1400" b="1" dirty="0">
                          <a:latin typeface="나눔고딕" panose="020D0604000000000000" pitchFamily="50" charset="-127"/>
                          <a:ea typeface="나눔고딕" panose="020D0604000000000000" pitchFamily="50" charset="-127"/>
                        </a:rPr>
                        <a:t>… </a:t>
                      </a:r>
                      <a:r>
                        <a:rPr lang="ko-KR" altLang="en-US" sz="1400" b="1" dirty="0">
                          <a:latin typeface="나눔고딕" panose="020D0604000000000000" pitchFamily="50" charset="-127"/>
                          <a:ea typeface="나눔고딕" panose="020D0604000000000000" pitchFamily="50" charset="-127"/>
                        </a:rPr>
                        <a:t>한다면 </a:t>
                      </a:r>
                      <a:r>
                        <a:rPr lang="en-US" altLang="ko-KR" sz="1400" b="1" dirty="0">
                          <a:latin typeface="나눔고딕" panose="020D0604000000000000" pitchFamily="50" charset="-127"/>
                          <a:ea typeface="나눔고딕" panose="020D0604000000000000" pitchFamily="50" charset="-127"/>
                        </a:rPr>
                        <a:t>… </a:t>
                      </a:r>
                      <a:r>
                        <a:rPr lang="ko-KR" altLang="en-US" sz="1400" b="1" dirty="0">
                          <a:latin typeface="나눔고딕" panose="020D0604000000000000" pitchFamily="50" charset="-127"/>
                          <a:ea typeface="나눔고딕" panose="020D0604000000000000" pitchFamily="50" charset="-127"/>
                        </a:rPr>
                        <a:t>할 것이다</a:t>
                      </a:r>
                      <a:r>
                        <a:rPr lang="en-US" altLang="ko-KR" sz="1400" b="1" dirty="0">
                          <a:latin typeface="나눔고딕" panose="020D0604000000000000" pitchFamily="50" charset="-127"/>
                          <a:ea typeface="나눔고딕" panose="020D0604000000000000" pitchFamily="50" charset="-127"/>
                        </a:rPr>
                        <a:t>.</a:t>
                      </a:r>
                      <a:endParaRPr lang="ko-KR" altLang="en-US" sz="1400" b="1" dirty="0">
                        <a:latin typeface="나눔고딕" panose="020D0604000000000000" pitchFamily="50" charset="-127"/>
                        <a:ea typeface="나눔고딕" panose="020D0604000000000000" pitchFamily="50" charset="-127"/>
                      </a:endParaRPr>
                    </a:p>
                  </a:txBody>
                  <a:tcPr anchor="ctr">
                    <a:solidFill>
                      <a:schemeClr val="bg1">
                        <a:lumMod val="85000"/>
                      </a:schemeClr>
                    </a:solidFill>
                  </a:tcPr>
                </a:tc>
                <a:tc>
                  <a:txBody>
                    <a:bodyPr/>
                    <a:lstStyle/>
                    <a:p>
                      <a:pPr latinLnBrk="1"/>
                      <a:r>
                        <a:rPr lang="ko-KR" altLang="en-US" sz="1400" dirty="0">
                          <a:solidFill>
                            <a:srgbClr val="00B0F0"/>
                          </a:solidFill>
                          <a:latin typeface="나눔고딕" panose="020D0604000000000000" pitchFamily="50" charset="-127"/>
                          <a:ea typeface="나눔고딕" panose="020D0604000000000000" pitchFamily="50" charset="-127"/>
                        </a:rPr>
                        <a:t>앞장의 간략한 문제정의를 통해 </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이 필요하다</a:t>
                      </a:r>
                      <a:r>
                        <a:rPr lang="en-US" altLang="ko-KR" sz="1400" dirty="0">
                          <a:solidFill>
                            <a:srgbClr val="00B0F0"/>
                          </a:solidFill>
                          <a:latin typeface="나눔고딕" panose="020D0604000000000000" pitchFamily="50" charset="-127"/>
                          <a:ea typeface="나눔고딕" panose="020D0604000000000000" pitchFamily="50" charset="-127"/>
                        </a:rPr>
                        <a:t>”</a:t>
                      </a:r>
                      <a:r>
                        <a:rPr lang="ko-KR" altLang="en-US" sz="1400" dirty="0">
                          <a:solidFill>
                            <a:srgbClr val="00B0F0"/>
                          </a:solidFill>
                          <a:latin typeface="나눔고딕" panose="020D0604000000000000" pitchFamily="50" charset="-127"/>
                          <a:ea typeface="나눔고딕" panose="020D0604000000000000" pitchFamily="50" charset="-127"/>
                        </a:rPr>
                        <a:t>고 판단하셨습니다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endParaRPr lang="en-US" altLang="ko-KR" sz="1400" dirty="0">
                        <a:solidFill>
                          <a:srgbClr val="00B0F0"/>
                        </a:solidFill>
                        <a:latin typeface="나눔고딕" panose="020D0604000000000000" pitchFamily="50" charset="-127"/>
                        <a:ea typeface="나눔고딕" panose="020D0604000000000000" pitchFamily="50" charset="-127"/>
                      </a:endParaRPr>
                    </a:p>
                    <a:p>
                      <a:pPr latinLnBrk="1"/>
                      <a:r>
                        <a:rPr lang="ko-KR" altLang="en-US" sz="1400" dirty="0">
                          <a:solidFill>
                            <a:srgbClr val="00B0F0"/>
                          </a:solidFill>
                          <a:latin typeface="나눔고딕" panose="020D0604000000000000" pitchFamily="50" charset="-127"/>
                          <a:ea typeface="나눔고딕" panose="020D0604000000000000" pitchFamily="50" charset="-127"/>
                        </a:rPr>
                        <a:t>이번 하나</a:t>
                      </a:r>
                      <a:r>
                        <a:rPr lang="en-US" altLang="ko-KR" sz="1400" dirty="0">
                          <a:solidFill>
                            <a:srgbClr val="00B0F0"/>
                          </a:solidFill>
                          <a:latin typeface="나눔고딕" panose="020D0604000000000000" pitchFamily="50" charset="-127"/>
                          <a:ea typeface="나눔고딕" panose="020D0604000000000000" pitchFamily="50" charset="-127"/>
                        </a:rPr>
                        <a:t>ESG</a:t>
                      </a:r>
                      <a:r>
                        <a:rPr lang="ko-KR" altLang="en-US" sz="1400" dirty="0" err="1">
                          <a:solidFill>
                            <a:srgbClr val="00B0F0"/>
                          </a:solidFill>
                          <a:latin typeface="나눔고딕" panose="020D0604000000000000" pitchFamily="50" charset="-127"/>
                          <a:ea typeface="나눔고딕" panose="020D0604000000000000" pitchFamily="50" charset="-127"/>
                        </a:rPr>
                        <a:t>챌린지는</a:t>
                      </a:r>
                      <a:r>
                        <a:rPr lang="ko-KR" altLang="en-US" sz="1400" dirty="0">
                          <a:solidFill>
                            <a:srgbClr val="00B0F0"/>
                          </a:solidFill>
                          <a:latin typeface="나눔고딕" panose="020D0604000000000000" pitchFamily="50" charset="-127"/>
                          <a:ea typeface="나눔고딕" panose="020D0604000000000000" pitchFamily="50" charset="-127"/>
                        </a:rPr>
                        <a:t> 사업비와 사업기간에 한계가 있습니다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ko-KR" altLang="en-US" sz="1400" dirty="0">
                          <a:solidFill>
                            <a:srgbClr val="00B0F0"/>
                          </a:solidFill>
                          <a:latin typeface="나눔고딕" panose="020D0604000000000000" pitchFamily="50" charset="-127"/>
                          <a:ea typeface="나눔고딕" panose="020D0604000000000000" pitchFamily="50" charset="-127"/>
                        </a:rPr>
                        <a:t>이번에 제안하시는 프로젝트도 사업비와 사업기간에 한계가 있습니다</a:t>
                      </a:r>
                      <a:r>
                        <a:rPr lang="en-US" altLang="ko-KR" sz="1400" dirty="0">
                          <a:solidFill>
                            <a:srgbClr val="00B0F0"/>
                          </a:solidFill>
                          <a:latin typeface="나눔고딕" panose="020D0604000000000000" pitchFamily="50" charset="-127"/>
                          <a:ea typeface="나눔고딕" panose="020D0604000000000000" pitchFamily="50" charset="-127"/>
                        </a:rPr>
                        <a:t>.</a:t>
                      </a:r>
                    </a:p>
                    <a:p>
                      <a:pPr latinLnBrk="1"/>
                      <a:r>
                        <a:rPr lang="ko-KR" altLang="en-US" sz="1400" dirty="0">
                          <a:solidFill>
                            <a:srgbClr val="00B0F0"/>
                          </a:solidFill>
                          <a:latin typeface="나눔고딕" panose="020D0604000000000000" pitchFamily="50" charset="-127"/>
                          <a:ea typeface="나눔고딕" panose="020D0604000000000000" pitchFamily="50" charset="-127"/>
                        </a:rPr>
                        <a:t>이번 프로젝트가 정의된 문제를 해결하는 데에 어떤 측면에서 어떻게 기여를 하게 될지</a:t>
                      </a:r>
                      <a:r>
                        <a:rPr lang="en-US" altLang="ko-KR" sz="1400" dirty="0">
                          <a:solidFill>
                            <a:srgbClr val="00B0F0"/>
                          </a:solidFill>
                          <a:latin typeface="나눔고딕" panose="020D0604000000000000" pitchFamily="50" charset="-127"/>
                          <a:ea typeface="나눔고딕" panose="020D0604000000000000" pitchFamily="50" charset="-127"/>
                        </a:rPr>
                        <a:t>, </a:t>
                      </a:r>
                    </a:p>
                    <a:p>
                      <a:pPr latinLnBrk="1"/>
                      <a:r>
                        <a:rPr lang="ko-KR" altLang="en-US" sz="1400" dirty="0">
                          <a:solidFill>
                            <a:srgbClr val="00B0F0"/>
                          </a:solidFill>
                          <a:latin typeface="나눔고딕" panose="020D0604000000000000" pitchFamily="50" charset="-127"/>
                          <a:ea typeface="나눔고딕" panose="020D0604000000000000" pitchFamily="50" charset="-127"/>
                        </a:rPr>
                        <a:t>예상하시는 바를 편하게</a:t>
                      </a:r>
                      <a:r>
                        <a:rPr lang="en-US" altLang="ko-KR" sz="1400" dirty="0">
                          <a:solidFill>
                            <a:srgbClr val="00B0F0"/>
                          </a:solidFill>
                          <a:latin typeface="나눔고딕" panose="020D0604000000000000" pitchFamily="50" charset="-127"/>
                          <a:ea typeface="나눔고딕" panose="020D0604000000000000" pitchFamily="50" charset="-127"/>
                        </a:rPr>
                        <a:t>, </a:t>
                      </a:r>
                      <a:r>
                        <a:rPr lang="ko-KR" altLang="en-US" sz="1400" dirty="0">
                          <a:solidFill>
                            <a:srgbClr val="00B0F0"/>
                          </a:solidFill>
                          <a:latin typeface="나눔고딕" panose="020D0604000000000000" pitchFamily="50" charset="-127"/>
                          <a:ea typeface="나눔고딕" panose="020D0604000000000000" pitchFamily="50" charset="-127"/>
                        </a:rPr>
                        <a:t>과장됨 없이 작성해주세요</a:t>
                      </a:r>
                      <a:r>
                        <a:rPr lang="en-US" altLang="ko-KR" sz="1400" dirty="0">
                          <a:solidFill>
                            <a:srgbClr val="00B0F0"/>
                          </a:solidFill>
                          <a:latin typeface="나눔고딕" panose="020D0604000000000000" pitchFamily="50" charset="-127"/>
                          <a:ea typeface="나눔고딕" panose="020D0604000000000000" pitchFamily="50" charset="-127"/>
                        </a:rPr>
                        <a:t>.</a:t>
                      </a:r>
                      <a:endParaRPr lang="ko-KR" altLang="en-US" sz="1400" dirty="0">
                        <a:solidFill>
                          <a:srgbClr val="00B0F0"/>
                        </a:solidFill>
                        <a:latin typeface="나눔고딕" panose="020D0604000000000000" pitchFamily="50" charset="-127"/>
                        <a:ea typeface="나눔고딕" panose="020D0604000000000000" pitchFamily="50" charset="-127"/>
                      </a:endParaRPr>
                    </a:p>
                  </a:txBody>
                  <a:tcPr anchor="ctr"/>
                </a:tc>
                <a:extLst>
                  <a:ext uri="{0D108BD9-81ED-4DB2-BD59-A6C34878D82A}">
                    <a16:rowId xmlns:a16="http://schemas.microsoft.com/office/drawing/2014/main" val="1009767128"/>
                  </a:ext>
                </a:extLst>
              </a:tr>
            </a:tbl>
          </a:graphicData>
        </a:graphic>
      </p:graphicFrame>
    </p:spTree>
    <p:extLst>
      <p:ext uri="{BB962C8B-B14F-4D97-AF65-F5344CB8AC3E}">
        <p14:creationId xmlns:p14="http://schemas.microsoft.com/office/powerpoint/2010/main" val="3464167738"/>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178</TotalTime>
  <Words>1132</Words>
  <Application>Microsoft Office PowerPoint</Application>
  <PresentationFormat>와이드스크린</PresentationFormat>
  <Paragraphs>186</Paragraphs>
  <Slides>16</Slides>
  <Notes>0</Notes>
  <HiddenSlides>0</HiddenSlides>
  <MMClips>0</MMClips>
  <ScaleCrop>false</ScaleCrop>
  <HeadingPairs>
    <vt:vector size="6" baseType="variant">
      <vt:variant>
        <vt:lpstr>사용한 글꼴</vt:lpstr>
      </vt:variant>
      <vt:variant>
        <vt:i4>3</vt:i4>
      </vt:variant>
      <vt:variant>
        <vt:lpstr>테마</vt:lpstr>
      </vt:variant>
      <vt:variant>
        <vt:i4>1</vt:i4>
      </vt:variant>
      <vt:variant>
        <vt:lpstr>슬라이드 제목</vt:lpstr>
      </vt:variant>
      <vt:variant>
        <vt:i4>16</vt:i4>
      </vt:variant>
    </vt:vector>
  </HeadingPairs>
  <TitlesOfParts>
    <vt:vector size="20" baseType="lpstr">
      <vt:lpstr>나눔고딕</vt:lpstr>
      <vt:lpstr>맑은 고딕</vt:lpstr>
      <vt:lpstr>Arial</vt:lpstr>
      <vt:lpstr>Office 테마</vt:lpstr>
      <vt:lpstr>작성요령 :   1. 하늘색 글씨 부분을 참고해주세요.  2. 작성하실 때는 하늘색 글씨를 지우시고 양식의 빈 칸을 채워주세요. 3. 작성하시면서 불필요하다고 생각되는 부분은 공란으로 비워주셔도 됩니다.     (단, 기본정보는 모두 채워주세요)  4. 가급적 현재 제공된 15p 내에서 제안서를 작성해주시되, 필요한 경우 분량을 줄이거나 늘이셔도 됩니다.     필요하신 경우 폰트크기를 조정해주세요.  5. 기업홍보를 위한 별도의 자료제출은 지양해주세요.  6. 제안서 작성과 관련한 문의사항이 있으신 경우, 제안서 작성 사전교육에 꼭 참가해주세요.      2022년 1월 21일 오후 2시 (줌) / 교육신청링크 : https://forms.gle/ey1g7UBvkSq4zoA46 7. 문의사항은 하나ESG챌린지 사무국, 이노소셜랩 02-780-7732으로 문의주세요.</vt:lpstr>
      <vt:lpstr>프로젝트 제목입력 하나ESG챌린지 제안서</vt:lpstr>
      <vt:lpstr>하나ESG챌린지 신청서</vt:lpstr>
      <vt:lpstr>하나ESG챌린지 동의서</vt:lpstr>
      <vt:lpstr>기업소개(1) 기본정보</vt:lpstr>
      <vt:lpstr>기업소개(2) 심화정보</vt:lpstr>
      <vt:lpstr>프로젝트 제안(1) 요약</vt:lpstr>
      <vt:lpstr>프로젝트 제안(2) 문제정의</vt:lpstr>
      <vt:lpstr>프로젝트 제안(3) 솔루션</vt:lpstr>
      <vt:lpstr>프로젝트 제안(4) 사업내용</vt:lpstr>
      <vt:lpstr>프로젝트 제안(5) 추진체계</vt:lpstr>
      <vt:lpstr>프로젝트 제안(6) 단계별 계획</vt:lpstr>
      <vt:lpstr>프로젝트 제안(7) 예산 계획</vt:lpstr>
      <vt:lpstr>프로젝트 제안(8) 기대효과</vt:lpstr>
      <vt:lpstr>자가진단</vt:lpstr>
      <vt:lpstr>감사합니다.</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하나ESG챌린지 제안서</dc:title>
  <dc:creator>kodaekweon</dc:creator>
  <cp:lastModifiedBy>kodaekweon</cp:lastModifiedBy>
  <cp:revision>8</cp:revision>
  <dcterms:created xsi:type="dcterms:W3CDTF">2022-01-06T20:04:37Z</dcterms:created>
  <dcterms:modified xsi:type="dcterms:W3CDTF">2022-01-12T02:13:26Z</dcterms:modified>
</cp:coreProperties>
</file>