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2" r:id="rId1"/>
  </p:sldMasterIdLst>
  <p:notesMasterIdLst>
    <p:notesMasterId r:id="rId24"/>
  </p:notesMasterIdLst>
  <p:sldIdLst>
    <p:sldId id="267" r:id="rId2"/>
    <p:sldId id="274" r:id="rId3"/>
    <p:sldId id="256" r:id="rId4"/>
    <p:sldId id="273" r:id="rId5"/>
    <p:sldId id="294" r:id="rId6"/>
    <p:sldId id="296" r:id="rId7"/>
    <p:sldId id="297" r:id="rId8"/>
    <p:sldId id="299" r:id="rId9"/>
    <p:sldId id="298" r:id="rId10"/>
    <p:sldId id="295" r:id="rId11"/>
    <p:sldId id="286" r:id="rId12"/>
    <p:sldId id="270" r:id="rId13"/>
    <p:sldId id="271" r:id="rId14"/>
    <p:sldId id="262" r:id="rId15"/>
    <p:sldId id="263" r:id="rId16"/>
    <p:sldId id="287" r:id="rId17"/>
    <p:sldId id="288" r:id="rId18"/>
    <p:sldId id="289" r:id="rId19"/>
    <p:sldId id="290" r:id="rId20"/>
    <p:sldId id="264" r:id="rId21"/>
    <p:sldId id="292" r:id="rId22"/>
    <p:sldId id="266" r:id="rId23"/>
  </p:sldIdLst>
  <p:sldSz cx="9906000" cy="6858000" type="A4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845" userDrawn="1">
          <p15:clr>
            <a:srgbClr val="A4A3A4"/>
          </p15:clr>
        </p15:guide>
        <p15:guide id="4" pos="126" userDrawn="1">
          <p15:clr>
            <a:srgbClr val="A4A3A4"/>
          </p15:clr>
        </p15:guide>
        <p15:guide id="5" pos="6114" userDrawn="1">
          <p15:clr>
            <a:srgbClr val="A4A3A4"/>
          </p15:clr>
        </p15:guide>
        <p15:guide id="6" orient="horz" pos="4065" userDrawn="1">
          <p15:clr>
            <a:srgbClr val="A4A3A4"/>
          </p15:clr>
        </p15:guide>
        <p15:guide id="7" pos="3029" userDrawn="1">
          <p15:clr>
            <a:srgbClr val="A4A3A4"/>
          </p15:clr>
        </p15:guide>
        <p15:guide id="8" pos="3211" userDrawn="1">
          <p15:clr>
            <a:srgbClr val="A4A3A4"/>
          </p15:clr>
        </p15:guide>
        <p15:guide id="9" pos="1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26" autoAdjust="0"/>
    <p:restoredTop sz="94660"/>
  </p:normalViewPr>
  <p:slideViewPr>
    <p:cSldViewPr showGuides="1">
      <p:cViewPr varScale="1">
        <p:scale>
          <a:sx n="72" d="100"/>
          <a:sy n="72" d="100"/>
        </p:scale>
        <p:origin x="-1002" y="-84"/>
      </p:cViewPr>
      <p:guideLst>
        <p:guide orient="horz" pos="2160"/>
        <p:guide orient="horz" pos="845"/>
        <p:guide orient="horz" pos="4065"/>
        <p:guide pos="3120"/>
        <p:guide pos="126"/>
        <p:guide pos="6114"/>
        <p:guide pos="3029"/>
        <p:guide pos="3211"/>
        <p:guide pos="1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A3903-0657-4032-9927-2578BB09F4CC}" type="datetimeFigureOut">
              <a:rPr lang="ko-KR" altLang="en-US" smtClean="0"/>
              <a:t>2021-02-08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40288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81014"/>
            <a:ext cx="5441950" cy="39117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0D0B-654B-4E14-B9CE-367B76A44C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97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="" xmlns:a16="http://schemas.microsoft.com/office/drawing/2014/main" id="{75BE339E-FE2C-41D1-AB48-85A0E7D5CA58}"/>
              </a:ext>
            </a:extLst>
          </p:cNvPr>
          <p:cNvSpPr/>
          <p:nvPr userDrawn="1"/>
        </p:nvSpPr>
        <p:spPr>
          <a:xfrm>
            <a:off x="7689304" y="6572976"/>
            <a:ext cx="2010987" cy="2606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컨설팅기관 명 또는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logo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삽입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F261B5C8-0083-4600-931C-5F0FDC2587FC}"/>
              </a:ext>
            </a:extLst>
          </p:cNvPr>
          <p:cNvSpPr/>
          <p:nvPr userDrawn="1"/>
        </p:nvSpPr>
        <p:spPr>
          <a:xfrm>
            <a:off x="205709" y="6572976"/>
            <a:ext cx="2010987" cy="2606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수진기업 명 또는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000" dirty="0">
                <a:solidFill>
                  <a:schemeClr val="tx1"/>
                </a:solidFill>
                <a:latin typeface="+mn-ea"/>
              </a:rPr>
              <a:t>logo </a:t>
            </a:r>
            <a:r>
              <a:rPr lang="ko-KR" altLang="en-US" sz="1000" dirty="0">
                <a:solidFill>
                  <a:schemeClr val="tx1"/>
                </a:solidFill>
                <a:latin typeface="+mn-ea"/>
              </a:rPr>
              <a:t>삽입</a:t>
            </a:r>
          </a:p>
        </p:txBody>
      </p:sp>
    </p:spTree>
    <p:extLst>
      <p:ext uri="{BB962C8B-B14F-4D97-AF65-F5344CB8AC3E}">
        <p14:creationId xmlns:p14="http://schemas.microsoft.com/office/powerpoint/2010/main" val="38047360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3120" userDrawn="1">
          <p15:clr>
            <a:srgbClr val="FBAE40"/>
          </p15:clr>
        </p15:guide>
        <p15:guide id="2" pos="126" userDrawn="1">
          <p15:clr>
            <a:srgbClr val="FBAE40"/>
          </p15:clr>
        </p15:guide>
        <p15:guide id="3" pos="6114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3">
            <a:extLst>
              <a:ext uri="{FF2B5EF4-FFF2-40B4-BE49-F238E27FC236}">
                <a16:creationId xmlns="" xmlns:a16="http://schemas.microsoft.com/office/drawing/2014/main" id="{11A69504-5CCA-4243-AF91-8D4C10D044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31519" y="6636529"/>
            <a:ext cx="84296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0" marR="0" indent="0" algn="ctr" defTabSz="1043056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rial Unicode MS" pitchFamily="50" charset="-127"/>
              </a:rPr>
              <a:t>- </a:t>
            </a:r>
            <a:fld id="{340438BB-A453-4BC9-9964-F4F083141B54}" type="slidenum">
              <a:rPr lang="en-US" altLang="ko-KR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rial Unicode MS" pitchFamily="50" charset="-127"/>
              </a:rPr>
              <a:pPr marL="0" marR="0" indent="0" algn="ctr" defTabSz="1043056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altLang="ko-K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rial Unicode MS" pitchFamily="50" charset="-127"/>
              </a:rPr>
              <a:t> -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="" xmlns:a16="http://schemas.microsoft.com/office/drawing/2014/main" id="{6B002178-7BE5-4E05-A0F4-6C472A193D71}"/>
              </a:ext>
            </a:extLst>
          </p:cNvPr>
          <p:cNvCxnSpPr/>
          <p:nvPr userDrawn="1"/>
        </p:nvCxnSpPr>
        <p:spPr bwMode="auto">
          <a:xfrm>
            <a:off x="200472" y="548680"/>
            <a:ext cx="9505503" cy="0"/>
          </a:xfrm>
          <a:prstGeom prst="lin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" name="직선 연결선 4">
            <a:extLst>
              <a:ext uri="{FF2B5EF4-FFF2-40B4-BE49-F238E27FC236}">
                <a16:creationId xmlns="" xmlns:a16="http://schemas.microsoft.com/office/drawing/2014/main" id="{9088F7DE-F658-47FA-8314-6D90CB8C7318}"/>
              </a:ext>
            </a:extLst>
          </p:cNvPr>
          <p:cNvCxnSpPr/>
          <p:nvPr userDrawn="1"/>
        </p:nvCxnSpPr>
        <p:spPr bwMode="auto">
          <a:xfrm>
            <a:off x="200472" y="6525344"/>
            <a:ext cx="9505503" cy="0"/>
          </a:xfrm>
          <a:prstGeom prst="line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67743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D17D44F0-8A61-448D-AE96-36B5A6C08A21}"/>
              </a:ext>
            </a:extLst>
          </p:cNvPr>
          <p:cNvSpPr/>
          <p:nvPr/>
        </p:nvSpPr>
        <p:spPr>
          <a:xfrm>
            <a:off x="207293" y="0"/>
            <a:ext cx="9498682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수행계획서 </a:t>
            </a:r>
            <a:r>
              <a:rPr lang="ko-KR" altLang="en-US" sz="1600" b="1" dirty="0">
                <a:solidFill>
                  <a:schemeClr val="bg1"/>
                </a:solidFill>
                <a:latin typeface="+mn-ea"/>
              </a:rPr>
              <a:t>작성 안내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BCB71EF0-7055-4B49-A0F7-A310247BFAEC}"/>
              </a:ext>
            </a:extLst>
          </p:cNvPr>
          <p:cNvSpPr/>
          <p:nvPr/>
        </p:nvSpPr>
        <p:spPr>
          <a:xfrm>
            <a:off x="416497" y="855800"/>
            <a:ext cx="9289478" cy="116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latinLnBrk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b="1" dirty="0" smtClean="0">
                <a:solidFill>
                  <a:srgbClr val="FF0000"/>
                </a:solidFill>
              </a:rPr>
              <a:t>수행계획서는 선정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·</a:t>
            </a:r>
            <a:r>
              <a:rPr lang="ko-KR" altLang="en-US" sz="1200" b="1" dirty="0" err="1" smtClean="0">
                <a:solidFill>
                  <a:srgbClr val="FF0000"/>
                </a:solidFill>
              </a:rPr>
              <a:t>심사시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 발표자료로 활용됩니다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.</a:t>
            </a:r>
          </a:p>
          <a:p>
            <a:pPr marL="171450" indent="-171450" latinLnBrk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b="1" dirty="0" smtClean="0">
                <a:solidFill>
                  <a:srgbClr val="FF0000"/>
                </a:solidFill>
                <a:latin typeface="+mn-ea"/>
              </a:rPr>
              <a:t>본 </a:t>
            </a:r>
            <a:r>
              <a:rPr lang="ko-KR" altLang="en-US" sz="1200" b="1" dirty="0">
                <a:solidFill>
                  <a:srgbClr val="FF0000"/>
                </a:solidFill>
                <a:latin typeface="+mn-ea"/>
              </a:rPr>
              <a:t>템플릿은 경영컨설팅 지원사업에 선정되었을 경우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  <a:latin typeface="+mn-ea"/>
              </a:rPr>
              <a:t>최종적으로 제출해야 할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‘</a:t>
            </a:r>
            <a:r>
              <a:rPr lang="ko-KR" altLang="en-US" sz="1200" b="1" dirty="0">
                <a:solidFill>
                  <a:srgbClr val="FF0000"/>
                </a:solidFill>
                <a:latin typeface="+mn-ea"/>
              </a:rPr>
              <a:t>최종수행계획서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’</a:t>
            </a:r>
            <a:r>
              <a:rPr lang="ko-KR" altLang="en-US" sz="1200" b="1" dirty="0">
                <a:solidFill>
                  <a:srgbClr val="FF0000"/>
                </a:solidFill>
                <a:latin typeface="+mn-ea"/>
              </a:rPr>
              <a:t>의 기본자료로 활용되오니 향후를 대비하여 구체적으로 작성해 주실 것을 </a:t>
            </a:r>
            <a:r>
              <a:rPr lang="ko-KR" altLang="en-US" sz="1200" b="1" dirty="0" err="1" smtClean="0">
                <a:solidFill>
                  <a:srgbClr val="FF0000"/>
                </a:solidFill>
                <a:latin typeface="+mn-ea"/>
              </a:rPr>
              <a:t>당부드립니다</a:t>
            </a:r>
            <a:r>
              <a:rPr lang="en-US" altLang="ko-KR" sz="1200" b="1" dirty="0" smtClean="0">
                <a:solidFill>
                  <a:srgbClr val="FF0000"/>
                </a:solidFill>
                <a:latin typeface="+mn-ea"/>
              </a:rPr>
              <a:t>.)</a:t>
            </a:r>
            <a:endParaRPr lang="en-US" altLang="ko-KR" sz="1200" b="1" dirty="0">
              <a:solidFill>
                <a:srgbClr val="FF0000"/>
              </a:solidFill>
              <a:latin typeface="+mn-ea"/>
            </a:endParaRPr>
          </a:p>
          <a:p>
            <a:pPr marL="171450" indent="-171450" latinLnBrk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200" b="1" dirty="0">
              <a:solidFill>
                <a:srgbClr val="FF0000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30C0B3EC-F463-449C-9D9D-2B657E20167A}"/>
              </a:ext>
            </a:extLst>
          </p:cNvPr>
          <p:cNvSpPr/>
          <p:nvPr/>
        </p:nvSpPr>
        <p:spPr>
          <a:xfrm>
            <a:off x="224284" y="478004"/>
            <a:ext cx="236795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/>
              <a:t>가. 수행계획서 작성 </a:t>
            </a:r>
            <a:r>
              <a:rPr lang="ko-KR" altLang="en-US" sz="1400" b="1" dirty="0" smtClean="0"/>
              <a:t>유의사항</a:t>
            </a:r>
            <a:endParaRPr lang="ko-KR" altLang="en-US" sz="1400" b="1" dirty="0"/>
          </a:p>
        </p:txBody>
      </p: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AD9B9666-5067-43CA-9FEA-46F33989AC6D}"/>
              </a:ext>
            </a:extLst>
          </p:cNvPr>
          <p:cNvSpPr/>
          <p:nvPr/>
        </p:nvSpPr>
        <p:spPr>
          <a:xfrm>
            <a:off x="224284" y="2132856"/>
            <a:ext cx="2071401" cy="377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/>
              <a:t>나. 수행계획서 작성 내용</a:t>
            </a:r>
          </a:p>
        </p:txBody>
      </p:sp>
      <p:graphicFrame>
        <p:nvGraphicFramePr>
          <p:cNvPr id="9" name="표 8">
            <a:extLst>
              <a:ext uri="{FF2B5EF4-FFF2-40B4-BE49-F238E27FC236}">
                <a16:creationId xmlns="" xmlns:a16="http://schemas.microsoft.com/office/drawing/2014/main" id="{67F6D707-ED9D-44F3-AAFB-BA93F5746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945234"/>
              </p:ext>
            </p:extLst>
          </p:nvPr>
        </p:nvGraphicFramePr>
        <p:xfrm>
          <a:off x="560512" y="2636912"/>
          <a:ext cx="9145463" cy="3816275"/>
        </p:xfrm>
        <a:graphic>
          <a:graphicData uri="http://schemas.openxmlformats.org/drawingml/2006/table">
            <a:tbl>
              <a:tblPr/>
              <a:tblGrid>
                <a:gridCol w="1717772">
                  <a:extLst>
                    <a:ext uri="{9D8B030D-6E8A-4147-A177-3AD203B41FA5}">
                      <a16:colId xmlns="" xmlns:a16="http://schemas.microsoft.com/office/drawing/2014/main" val="3070826529"/>
                    </a:ext>
                  </a:extLst>
                </a:gridCol>
                <a:gridCol w="7427691">
                  <a:extLst>
                    <a:ext uri="{9D8B030D-6E8A-4147-A177-3AD203B41FA5}">
                      <a16:colId xmlns="" xmlns:a16="http://schemas.microsoft.com/office/drawing/2014/main" val="4190569353"/>
                    </a:ext>
                  </a:extLst>
                </a:gridCol>
              </a:tblGrid>
              <a:tr h="38466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77" marR="4977" marT="4977" marB="497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작성 방법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77" marR="4977" marT="4977" marB="497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6694319"/>
                  </a:ext>
                </a:extLst>
              </a:tr>
              <a:tr h="410103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공통사항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6F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844024119"/>
                  </a:ext>
                </a:extLst>
              </a:tr>
              <a:tr h="1274208">
                <a:tc gridSpan="2">
                  <a:txBody>
                    <a:bodyPr/>
                    <a:lstStyle/>
                    <a:p>
                      <a:pPr marL="814070" marR="0" indent="-81407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글꼴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수행계획서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 글꼴은 ‘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나눔고딕’으로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하되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필요 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글꼴 변경가능</a:t>
                      </a:r>
                    </a:p>
                    <a:p>
                      <a:pPr marL="814070" marR="0" indent="-81407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표지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해당연도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컨설팅주제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착수일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수진기업 및 컨설팅기관 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또는 로고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기술</a:t>
                      </a:r>
                    </a:p>
                    <a:p>
                      <a:pPr marL="814070" marR="0" indent="-81407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제출문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해당연도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착수일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수진기업명 및 컨설팅기관명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대표자명 기술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서명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X) </a:t>
                      </a:r>
                    </a:p>
                    <a:p>
                      <a:pPr marL="814070" marR="0" indent="-81407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목차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전체 목차는 양식에 제시된 형태로 제출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별도 내용 추가 시 ‘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부록’으로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제시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10668477"/>
                  </a:ext>
                </a:extLst>
              </a:tr>
              <a:tr h="9091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 추진 개요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-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일반현황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4070" marR="0" indent="-81407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ㅇ확정된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컨설팅 주제 기술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814070" marR="0" indent="-81407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ㅇ컨설팅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기간은 계약기간과 상이하므로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PMO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에서 제시한 컨설팅 기간 기술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90488" marR="0" indent="-90488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ㅇ세부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분야 및 사업비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투입 컨설턴트는 수행주체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수진기업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컨설팅기관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 협의하여 기술하되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 내용의 조정이 있을 경우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반드시 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PMO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와 </a:t>
                      </a:r>
                      <a:r>
                        <a:rPr lang="ko-KR" altLang="en-US" sz="10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사전협의하여야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 하며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최종적으로 진흥원의 승인이 있어야 </a:t>
                      </a:r>
                      <a:r>
                        <a:rPr lang="ko-KR" altLang="en-US" sz="10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변경가능함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61232591"/>
                  </a:ext>
                </a:extLst>
              </a:tr>
              <a:tr h="468792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 추진 개요</a:t>
                      </a:r>
                      <a:b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수진기업 현황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4070" marR="0" indent="-81407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ㅇ수진기업의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일반적인 현황 기술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수진기업의 신청서 참조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814070" marR="0" indent="-81407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ㅇ수진기업의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사업현황은 자유로이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1-2p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이내로 기술하되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주요 사업영역 및 사업내용을 명확히 이해할 수 있도록 기술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63840279"/>
                  </a:ext>
                </a:extLst>
              </a:tr>
              <a:tr h="369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>
                          <a:tab pos="232410" algn="l"/>
                          <a:tab pos="461010" algn="l"/>
                        </a:tabLst>
                        <a:defRPr/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 추진 개요</a:t>
                      </a:r>
                      <a:b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컨설팅기관 현황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4070" marR="0" indent="-814070" algn="l" fontAlgn="base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50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ㅇ컨설팅기관의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일반적인 현황 기술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64810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282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0CCB533-5D30-4E15-8A1B-B9DD34F7B801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2. </a:t>
            </a:r>
            <a:r>
              <a:rPr lang="ko-KR" altLang="en-US" sz="2000" b="1" dirty="0">
                <a:latin typeface="+mn-ea"/>
              </a:rPr>
              <a:t>사업 추진 배경</a:t>
            </a:r>
          </a:p>
        </p:txBody>
      </p:sp>
      <p:sp>
        <p:nvSpPr>
          <p:cNvPr id="32" name="사각형: 둥근 위쪽 모서리 31">
            <a:extLst>
              <a:ext uri="{FF2B5EF4-FFF2-40B4-BE49-F238E27FC236}">
                <a16:creationId xmlns="" xmlns:a16="http://schemas.microsoft.com/office/drawing/2014/main" id="{E1CE847E-BE24-4924-871D-99586B9A84B5}"/>
              </a:ext>
            </a:extLst>
          </p:cNvPr>
          <p:cNvSpPr/>
          <p:nvPr/>
        </p:nvSpPr>
        <p:spPr>
          <a:xfrm>
            <a:off x="488056" y="800089"/>
            <a:ext cx="4104008" cy="360000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chemeClr val="tx1"/>
                </a:solidFill>
                <a:latin typeface="+mj-ea"/>
                <a:ea typeface="+mj-ea"/>
              </a:rPr>
              <a:t>컨설팅 추진 배경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="" xmlns:a16="http://schemas.microsoft.com/office/drawing/2014/main" id="{DFF0261B-5184-41DC-A813-91E2E3BF1BB5}"/>
              </a:ext>
            </a:extLst>
          </p:cNvPr>
          <p:cNvSpPr/>
          <p:nvPr/>
        </p:nvSpPr>
        <p:spPr>
          <a:xfrm>
            <a:off x="476638" y="1232097"/>
            <a:ext cx="4104008" cy="522109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latinLnBrk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solidFill>
                  <a:schemeClr val="tx1"/>
                </a:solidFill>
                <a:latin typeface="+mj-ea"/>
                <a:ea typeface="+mj-ea"/>
              </a:rPr>
              <a:t>00</a:t>
            </a:r>
            <a:endParaRPr lang="ko-KR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4" name="사각형: 둥근 위쪽 모서리 33">
            <a:extLst>
              <a:ext uri="{FF2B5EF4-FFF2-40B4-BE49-F238E27FC236}">
                <a16:creationId xmlns="" xmlns:a16="http://schemas.microsoft.com/office/drawing/2014/main" id="{DACC8ADB-629C-4181-946A-CB8BFF6BE98C}"/>
              </a:ext>
            </a:extLst>
          </p:cNvPr>
          <p:cNvSpPr/>
          <p:nvPr/>
        </p:nvSpPr>
        <p:spPr>
          <a:xfrm>
            <a:off x="5374076" y="800089"/>
            <a:ext cx="4104008" cy="360000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>
                <a:solidFill>
                  <a:schemeClr val="tx1"/>
                </a:solidFill>
                <a:latin typeface="+mj-ea"/>
                <a:ea typeface="+mj-ea"/>
              </a:rPr>
              <a:t>경영 현안</a:t>
            </a:r>
            <a:r>
              <a:rPr lang="en-US" altLang="ko-KR" sz="1400" b="1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400" b="1">
                <a:solidFill>
                  <a:schemeClr val="tx1"/>
                </a:solidFill>
                <a:latin typeface="+mj-ea"/>
                <a:ea typeface="+mj-ea"/>
              </a:rPr>
              <a:t>애로사항</a:t>
            </a:r>
            <a:r>
              <a:rPr lang="en-US" altLang="ko-KR" sz="14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ko-KR" altLang="en-US" sz="1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="" xmlns:a16="http://schemas.microsoft.com/office/drawing/2014/main" id="{692ECF2D-B057-4BB4-8105-85F7AFBE33D2}"/>
              </a:ext>
            </a:extLst>
          </p:cNvPr>
          <p:cNvSpPr/>
          <p:nvPr/>
        </p:nvSpPr>
        <p:spPr>
          <a:xfrm>
            <a:off x="5374077" y="1232097"/>
            <a:ext cx="4104008" cy="522109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latinLnBrk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solidFill>
                  <a:schemeClr val="tx1"/>
                </a:solidFill>
                <a:latin typeface="+mj-ea"/>
                <a:ea typeface="+mj-ea"/>
              </a:rPr>
              <a:t>00</a:t>
            </a:r>
            <a:endParaRPr lang="ko-KR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D4F2374-13C3-4C8F-8E51-08888FF7F6F9}"/>
              </a:ext>
            </a:extLst>
          </p:cNvPr>
          <p:cNvSpPr txBox="1"/>
          <p:nvPr/>
        </p:nvSpPr>
        <p:spPr>
          <a:xfrm>
            <a:off x="3800871" y="3404"/>
            <a:ext cx="5905104" cy="5444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l"/>
            <a:r>
              <a:rPr lang="ko-KR" altLang="en-US" sz="1200" b="1" dirty="0">
                <a:latin typeface="+mn-ea"/>
              </a:rPr>
              <a:t>긴 문장이 아니라</a:t>
            </a:r>
            <a:r>
              <a:rPr lang="en-US" altLang="ko-KR" sz="1200" b="1" dirty="0">
                <a:latin typeface="+mn-ea"/>
              </a:rPr>
              <a:t>, </a:t>
            </a:r>
            <a:r>
              <a:rPr lang="ko-KR" altLang="en-US" sz="1200" b="1" dirty="0">
                <a:latin typeface="+mn-ea"/>
              </a:rPr>
              <a:t>반드시 개조식으로 배경 및 경영 현안을 쉽게 이해할 수 있도록 작성</a:t>
            </a:r>
          </a:p>
        </p:txBody>
      </p:sp>
    </p:spTree>
    <p:extLst>
      <p:ext uri="{BB962C8B-B14F-4D97-AF65-F5344CB8AC3E}">
        <p14:creationId xmlns:p14="http://schemas.microsoft.com/office/powerpoint/2010/main" val="3302609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0CCB533-5D30-4E15-8A1B-B9DD34F7B801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3. </a:t>
            </a:r>
            <a:r>
              <a:rPr lang="ko-KR" altLang="en-US" sz="2000" b="1" dirty="0">
                <a:latin typeface="+mn-ea"/>
              </a:rPr>
              <a:t>사업 추진 목적 및 범위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52643191-5658-49B7-BEB4-80127AC3ABF5}"/>
              </a:ext>
            </a:extLst>
          </p:cNvPr>
          <p:cNvSpPr/>
          <p:nvPr/>
        </p:nvSpPr>
        <p:spPr>
          <a:xfrm>
            <a:off x="273050" y="1756377"/>
            <a:ext cx="863526" cy="43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>
                <a:solidFill>
                  <a:schemeClr val="tx1"/>
                </a:solidFill>
                <a:latin typeface="+mn-ea"/>
              </a:rPr>
              <a:t>목적</a:t>
            </a:r>
            <a:endParaRPr lang="ko-KR" altLang="en-US" sz="1200" b="1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909C0ABB-1AD8-499D-8BA7-C9F332929218}"/>
              </a:ext>
            </a:extLst>
          </p:cNvPr>
          <p:cNvSpPr/>
          <p:nvPr/>
        </p:nvSpPr>
        <p:spPr>
          <a:xfrm>
            <a:off x="1496616" y="1756377"/>
            <a:ext cx="7616378" cy="43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="" xmlns:a16="http://schemas.microsoft.com/office/drawing/2014/main" id="{0A8ACC15-44CC-41C3-A7BE-486099938E08}"/>
              </a:ext>
            </a:extLst>
          </p:cNvPr>
          <p:cNvSpPr/>
          <p:nvPr/>
        </p:nvSpPr>
        <p:spPr>
          <a:xfrm>
            <a:off x="1496616" y="2757066"/>
            <a:ext cx="2304256" cy="52791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FD8501DE-C8A7-437F-942B-0CA7332522A1}"/>
              </a:ext>
            </a:extLst>
          </p:cNvPr>
          <p:cNvSpPr/>
          <p:nvPr/>
        </p:nvSpPr>
        <p:spPr>
          <a:xfrm>
            <a:off x="4152677" y="2757066"/>
            <a:ext cx="2304256" cy="52791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4598C389-B66A-4E58-A621-70E62EA21186}"/>
              </a:ext>
            </a:extLst>
          </p:cNvPr>
          <p:cNvSpPr/>
          <p:nvPr/>
        </p:nvSpPr>
        <p:spPr>
          <a:xfrm>
            <a:off x="6808739" y="2757066"/>
            <a:ext cx="2304256" cy="52791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437FE190-4EFD-497D-9EC5-2C810B2E64E2}"/>
              </a:ext>
            </a:extLst>
          </p:cNvPr>
          <p:cNvSpPr/>
          <p:nvPr/>
        </p:nvSpPr>
        <p:spPr>
          <a:xfrm>
            <a:off x="1496616" y="3429000"/>
            <a:ext cx="1800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="" xmlns:a16="http://schemas.microsoft.com/office/drawing/2014/main" id="{AC117FDC-F61C-4858-8589-5954EA54972F}"/>
              </a:ext>
            </a:extLst>
          </p:cNvPr>
          <p:cNvSpPr/>
          <p:nvPr/>
        </p:nvSpPr>
        <p:spPr>
          <a:xfrm>
            <a:off x="3405819" y="3429000"/>
            <a:ext cx="1800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DEB6BA9F-C5E3-4BC3-873B-B8FB53913BF1}"/>
              </a:ext>
            </a:extLst>
          </p:cNvPr>
          <p:cNvSpPr/>
          <p:nvPr/>
        </p:nvSpPr>
        <p:spPr>
          <a:xfrm>
            <a:off x="5315022" y="3429000"/>
            <a:ext cx="1800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="" xmlns:a16="http://schemas.microsoft.com/office/drawing/2014/main" id="{76A78CFB-CFEA-44BF-BCF7-6744B65510D7}"/>
              </a:ext>
            </a:extLst>
          </p:cNvPr>
          <p:cNvSpPr/>
          <p:nvPr/>
        </p:nvSpPr>
        <p:spPr>
          <a:xfrm>
            <a:off x="7312995" y="3429000"/>
            <a:ext cx="1800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B124A58D-0207-4674-A41D-408BF2CFB820}"/>
              </a:ext>
            </a:extLst>
          </p:cNvPr>
          <p:cNvSpPr/>
          <p:nvPr/>
        </p:nvSpPr>
        <p:spPr>
          <a:xfrm>
            <a:off x="1496616" y="3889260"/>
            <a:ext cx="1800000" cy="256392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="" xmlns:a16="http://schemas.microsoft.com/office/drawing/2014/main" id="{9A4DD0DA-1F3A-46E8-B99E-7A7B53936175}"/>
              </a:ext>
            </a:extLst>
          </p:cNvPr>
          <p:cNvSpPr/>
          <p:nvPr/>
        </p:nvSpPr>
        <p:spPr>
          <a:xfrm>
            <a:off x="3405819" y="3889260"/>
            <a:ext cx="1800000" cy="256392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="" xmlns:a16="http://schemas.microsoft.com/office/drawing/2014/main" id="{B13FB4DD-2B23-420B-8969-9C0831DDB1B6}"/>
              </a:ext>
            </a:extLst>
          </p:cNvPr>
          <p:cNvSpPr/>
          <p:nvPr/>
        </p:nvSpPr>
        <p:spPr>
          <a:xfrm>
            <a:off x="5315022" y="3889260"/>
            <a:ext cx="1800000" cy="256392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="" xmlns:a16="http://schemas.microsoft.com/office/drawing/2014/main" id="{89760EFA-FEEA-4B14-B4B8-F8BE51B5E54E}"/>
              </a:ext>
            </a:extLst>
          </p:cNvPr>
          <p:cNvSpPr/>
          <p:nvPr/>
        </p:nvSpPr>
        <p:spPr>
          <a:xfrm>
            <a:off x="7312995" y="3889260"/>
            <a:ext cx="1800000" cy="256392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="" xmlns:a16="http://schemas.microsoft.com/office/drawing/2014/main" id="{DB3763F5-103C-424E-AE56-0A569E3850E1}"/>
              </a:ext>
            </a:extLst>
          </p:cNvPr>
          <p:cNvSpPr/>
          <p:nvPr/>
        </p:nvSpPr>
        <p:spPr>
          <a:xfrm>
            <a:off x="273050" y="2757066"/>
            <a:ext cx="863526" cy="5279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>
                <a:solidFill>
                  <a:schemeClr val="tx1"/>
                </a:solidFill>
                <a:latin typeface="+mn-ea"/>
              </a:rPr>
              <a:t>목표</a:t>
            </a:r>
            <a:endParaRPr lang="ko-KR" altLang="en-US" sz="1200" b="1" dirty="0" err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89D65771-7C18-4AFC-9AFB-BFBAFB56FE2A}"/>
              </a:ext>
            </a:extLst>
          </p:cNvPr>
          <p:cNvSpPr/>
          <p:nvPr/>
        </p:nvSpPr>
        <p:spPr>
          <a:xfrm>
            <a:off x="273050" y="3429000"/>
            <a:ext cx="863526" cy="3024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과업</a:t>
            </a:r>
            <a:endParaRPr lang="en-US" altLang="ko-KR" sz="1200" b="1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범위</a:t>
            </a:r>
          </a:p>
        </p:txBody>
      </p:sp>
      <p:pic>
        <p:nvPicPr>
          <p:cNvPr id="25" name="Picture 60" descr="086">
            <a:extLst>
              <a:ext uri="{FF2B5EF4-FFF2-40B4-BE49-F238E27FC236}">
                <a16:creationId xmlns="" xmlns:a16="http://schemas.microsoft.com/office/drawing/2014/main" id="{A0C39FE7-621C-4323-9D35-74F357CB4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flipV="1">
            <a:off x="1284556" y="2310495"/>
            <a:ext cx="8060932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텍스트 개체 틀 1">
            <a:extLst>
              <a:ext uri="{FF2B5EF4-FFF2-40B4-BE49-F238E27FC236}">
                <a16:creationId xmlns="" xmlns:a16="http://schemas.microsoft.com/office/drawing/2014/main" id="{701730A8-0736-4FBF-8450-44C0D90FACB3}"/>
              </a:ext>
            </a:extLst>
          </p:cNvPr>
          <p:cNvSpPr txBox="1">
            <a:spLocks/>
          </p:cNvSpPr>
          <p:nvPr/>
        </p:nvSpPr>
        <p:spPr>
          <a:xfrm>
            <a:off x="200025" y="692696"/>
            <a:ext cx="9505950" cy="34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5000"/>
              <a:buNone/>
            </a:pPr>
            <a:r>
              <a:rPr kumimoji="1" lang="en-US" altLang="ko-KR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Head Message </a:t>
            </a:r>
            <a:r>
              <a:rPr kumimoji="1" lang="ko-KR" altLang="en-US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작성 </a:t>
            </a:r>
            <a:r>
              <a:rPr kumimoji="1" lang="en-US" altLang="ko-KR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- 2</a:t>
            </a:r>
            <a:r>
              <a:rPr kumimoji="1" lang="ko-KR" altLang="en-US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줄 이내로 작성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1D31DE4-ADE8-451A-9EEB-6F7807B37206}"/>
              </a:ext>
            </a:extLst>
          </p:cNvPr>
          <p:cNvSpPr txBox="1"/>
          <p:nvPr/>
        </p:nvSpPr>
        <p:spPr>
          <a:xfrm>
            <a:off x="3856187" y="589300"/>
            <a:ext cx="590510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>
                <a:latin typeface="+mn-ea"/>
              </a:rPr>
              <a:t>본 컨설팅 주제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과업내용을 수진기업과 협의한 사업추진 목적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목표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과업범위를 아래와 같은 형식으로 </a:t>
            </a:r>
            <a:r>
              <a:rPr lang="ko-KR" altLang="en-US" sz="1200" dirty="0" err="1">
                <a:latin typeface="+mn-ea"/>
              </a:rPr>
              <a:t>도식화하여</a:t>
            </a:r>
            <a:r>
              <a:rPr lang="ko-KR" altLang="en-US" sz="1200" dirty="0">
                <a:latin typeface="+mn-ea"/>
              </a:rPr>
              <a:t> 기술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dirty="0">
                <a:latin typeface="+mn-ea"/>
              </a:rPr>
              <a:t>각 도형의 </a:t>
            </a:r>
            <a:r>
              <a:rPr lang="en-US" altLang="ko-KR" sz="1200" dirty="0">
                <a:latin typeface="+mn-ea"/>
              </a:rPr>
              <a:t>‘</a:t>
            </a:r>
            <a:r>
              <a:rPr lang="ko-KR" altLang="en-US" sz="1200" dirty="0">
                <a:latin typeface="+mn-ea"/>
              </a:rPr>
              <a:t>색</a:t>
            </a:r>
            <a:r>
              <a:rPr lang="en-US" altLang="ko-KR" sz="1200" dirty="0">
                <a:latin typeface="+mn-ea"/>
              </a:rPr>
              <a:t>’</a:t>
            </a:r>
            <a:r>
              <a:rPr lang="ko-KR" altLang="en-US" sz="1200" dirty="0">
                <a:latin typeface="+mn-ea"/>
              </a:rPr>
              <a:t>은 자율 구성</a:t>
            </a:r>
            <a:r>
              <a:rPr lang="en-US" altLang="ko-KR" sz="1200" dirty="0">
                <a:latin typeface="+mn-ea"/>
              </a:rPr>
              <a:t>)</a:t>
            </a:r>
            <a:r>
              <a:rPr lang="ko-KR" altLang="en-US" sz="1200" dirty="0"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014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0CCB533-5D30-4E15-8A1B-B9DD34F7B801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4. </a:t>
            </a:r>
            <a:r>
              <a:rPr lang="ko-KR" altLang="en-US" sz="2000" b="1" dirty="0">
                <a:latin typeface="+mn-ea"/>
              </a:rPr>
              <a:t>과업 내용 및 예상 산출물</a:t>
            </a:r>
          </a:p>
        </p:txBody>
      </p:sp>
      <p:graphicFrame>
        <p:nvGraphicFramePr>
          <p:cNvPr id="24" name="표 23">
            <a:extLst>
              <a:ext uri="{FF2B5EF4-FFF2-40B4-BE49-F238E27FC236}">
                <a16:creationId xmlns="" xmlns:a16="http://schemas.microsoft.com/office/drawing/2014/main" id="{3C7D451E-FE7D-42DE-9256-FDDBAA5A5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089594"/>
              </p:ext>
            </p:extLst>
          </p:nvPr>
        </p:nvGraphicFramePr>
        <p:xfrm>
          <a:off x="200025" y="1350477"/>
          <a:ext cx="9505951" cy="481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50">
                  <a:extLst>
                    <a:ext uri="{9D8B030D-6E8A-4147-A177-3AD203B41FA5}">
                      <a16:colId xmlns="" xmlns:a16="http://schemas.microsoft.com/office/drawing/2014/main" val="3976926492"/>
                    </a:ext>
                  </a:extLst>
                </a:gridCol>
                <a:gridCol w="2171201">
                  <a:extLst>
                    <a:ext uri="{9D8B030D-6E8A-4147-A177-3AD203B41FA5}">
                      <a16:colId xmlns="" xmlns:a16="http://schemas.microsoft.com/office/drawing/2014/main" val="3896490439"/>
                    </a:ext>
                  </a:extLst>
                </a:gridCol>
                <a:gridCol w="4392712">
                  <a:extLst>
                    <a:ext uri="{9D8B030D-6E8A-4147-A177-3AD203B41FA5}">
                      <a16:colId xmlns="" xmlns:a16="http://schemas.microsoft.com/office/drawing/2014/main" val="4006748681"/>
                    </a:ext>
                  </a:extLst>
                </a:gridCol>
                <a:gridCol w="2376488">
                  <a:extLst>
                    <a:ext uri="{9D8B030D-6E8A-4147-A177-3AD203B41FA5}">
                      <a16:colId xmlns="" xmlns:a16="http://schemas.microsoft.com/office/drawing/2014/main" val="33645564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구분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과업단위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컨설팅 수행 내용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산출물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예상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8845392"/>
                  </a:ext>
                </a:extLst>
              </a:tr>
              <a:tr h="6508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외부 환경 진단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“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폐가전제품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”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시장의 환경 분석 실시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리사이클링 관련 외부 환경 분석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 PEST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분석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대외적 환경 분석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국제 환경 동향 분석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PEST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분석서</a:t>
                      </a:r>
                      <a:endParaRPr lang="en-US" altLang="ko-KR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국제 동향분석서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885252"/>
                  </a:ext>
                </a:extLst>
              </a:tr>
              <a:tr h="6508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내부 환경 진단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7514874"/>
                  </a:ext>
                </a:extLst>
              </a:tr>
              <a:tr h="65082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0822521"/>
                  </a:ext>
                </a:extLst>
              </a:tr>
              <a:tr h="65082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537486"/>
                  </a:ext>
                </a:extLst>
              </a:tr>
              <a:tr h="65082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마케팅 전략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중장기 마케팅 전략</a:t>
                      </a:r>
                      <a:endParaRPr lang="en-US" altLang="ko-KR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제품전략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유통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촉진 전략 중심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5734275"/>
                  </a:ext>
                </a:extLst>
              </a:tr>
              <a:tr h="65082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9792382"/>
                  </a:ext>
                </a:extLst>
              </a:tr>
              <a:tr h="65082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buFont typeface="Wingdings" panose="05000000000000000000" pitchFamily="2" charset="2"/>
                        <a:buChar char="§"/>
                      </a:pP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066119"/>
                  </a:ext>
                </a:extLst>
              </a:tr>
            </a:tbl>
          </a:graphicData>
        </a:graphic>
      </p:graphicFrame>
      <p:sp>
        <p:nvSpPr>
          <p:cNvPr id="11" name="텍스트 개체 틀 1">
            <a:extLst>
              <a:ext uri="{FF2B5EF4-FFF2-40B4-BE49-F238E27FC236}">
                <a16:creationId xmlns="" xmlns:a16="http://schemas.microsoft.com/office/drawing/2014/main" id="{8EA83519-B819-4B85-966B-50E3A79A3F61}"/>
              </a:ext>
            </a:extLst>
          </p:cNvPr>
          <p:cNvSpPr txBox="1">
            <a:spLocks/>
          </p:cNvSpPr>
          <p:nvPr/>
        </p:nvSpPr>
        <p:spPr>
          <a:xfrm>
            <a:off x="200025" y="692696"/>
            <a:ext cx="9505950" cy="34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5000"/>
              <a:buNone/>
            </a:pPr>
            <a:r>
              <a:rPr kumimoji="1" lang="en-US" altLang="ko-KR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Head Message </a:t>
            </a:r>
            <a:r>
              <a:rPr kumimoji="1" lang="ko-KR" altLang="en-US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작성 </a:t>
            </a:r>
            <a:r>
              <a:rPr kumimoji="1" lang="en-US" altLang="ko-KR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- 2</a:t>
            </a:r>
            <a:r>
              <a:rPr kumimoji="1" lang="ko-KR" altLang="en-US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줄 이내로 작성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2DBE2BC-3A8E-4863-A965-CB18AADADB2C}"/>
              </a:ext>
            </a:extLst>
          </p:cNvPr>
          <p:cNvSpPr txBox="1"/>
          <p:nvPr/>
        </p:nvSpPr>
        <p:spPr>
          <a:xfrm>
            <a:off x="4000896" y="585480"/>
            <a:ext cx="590510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>
                <a:latin typeface="+mn-ea"/>
              </a:rPr>
              <a:t>본 컨설팅 주제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과업내용을 기반으로 과업범위를 세분화하여 구분하고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solidFill>
                  <a:srgbClr val="FF0000"/>
                </a:solidFill>
                <a:latin typeface="+mn-ea"/>
              </a:rPr>
              <a:t>구체적인 컨설팅 수행내용과 예상 산출물 기술</a:t>
            </a:r>
          </a:p>
        </p:txBody>
      </p:sp>
    </p:spTree>
    <p:extLst>
      <p:ext uri="{BB962C8B-B14F-4D97-AF65-F5344CB8AC3E}">
        <p14:creationId xmlns:p14="http://schemas.microsoft.com/office/powerpoint/2010/main" val="3735868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C3AACEF-DB9B-4F28-AB0B-52CF6DFB0BED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5. </a:t>
            </a:r>
            <a:r>
              <a:rPr lang="ko-KR" altLang="en-US" sz="2000" b="1" dirty="0">
                <a:latin typeface="+mn-ea"/>
              </a:rPr>
              <a:t>사업 성과 목표</a:t>
            </a:r>
            <a:r>
              <a:rPr lang="en-US" altLang="ko-KR" sz="2000" b="1" dirty="0">
                <a:latin typeface="+mn-ea"/>
              </a:rPr>
              <a:t>(KPI)</a:t>
            </a:r>
            <a:endParaRPr lang="ko-KR" altLang="en-US" sz="2000" b="1" dirty="0">
              <a:latin typeface="+mn-ea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="" xmlns:a16="http://schemas.microsoft.com/office/drawing/2014/main" id="{C8D8219E-2A97-4167-910F-B99AEB503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292245"/>
              </p:ext>
            </p:extLst>
          </p:nvPr>
        </p:nvGraphicFramePr>
        <p:xfrm>
          <a:off x="200024" y="1341438"/>
          <a:ext cx="9505504" cy="5111752"/>
        </p:xfrm>
        <a:graphic>
          <a:graphicData uri="http://schemas.openxmlformats.org/drawingml/2006/table">
            <a:tbl>
              <a:tblPr/>
              <a:tblGrid>
                <a:gridCol w="5954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12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841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67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67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672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6443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3635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1" i="0" u="none" strike="noStrike" dirty="0">
                          <a:effectLst/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1" i="0" u="none" strike="noStrike" dirty="0" err="1">
                          <a:effectLst/>
                          <a:latin typeface="+mn-ea"/>
                          <a:ea typeface="+mn-ea"/>
                        </a:rPr>
                        <a:t>지표명</a:t>
                      </a:r>
                      <a:endParaRPr lang="ko-KR" altLang="en-US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1" i="0" u="none" strike="noStrike" dirty="0" err="1">
                          <a:effectLst/>
                          <a:latin typeface="+mn-ea"/>
                          <a:ea typeface="+mn-ea"/>
                        </a:rPr>
                        <a:t>산출식</a:t>
                      </a:r>
                      <a:endParaRPr lang="ko-KR" altLang="en-US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1" i="0" u="none" strike="noStrike" dirty="0">
                          <a:effectLst/>
                          <a:latin typeface="+mn-ea"/>
                          <a:ea typeface="+mn-ea"/>
                        </a:rPr>
                        <a:t>단위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1" i="0" u="none" strike="noStrike" dirty="0">
                          <a:effectLst/>
                          <a:latin typeface="+mn-ea"/>
                          <a:ea typeface="+mn-ea"/>
                        </a:rPr>
                        <a:t>현수준</a:t>
                      </a:r>
                      <a:r>
                        <a:rPr lang="en-US" altLang="ko-KR" sz="1100" b="1" i="0" u="none" strike="noStrike" dirty="0"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100" b="1" i="0" u="none" strike="noStrike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en-US" altLang="ko-KR" sz="800" b="1" i="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800" b="1" i="0" u="none" strike="noStrike" dirty="0">
                          <a:effectLst/>
                          <a:latin typeface="+mn-ea"/>
                          <a:ea typeface="+mn-ea"/>
                        </a:rPr>
                        <a:t>수행계획서 작성시점</a:t>
                      </a:r>
                      <a:r>
                        <a:rPr lang="en-US" altLang="ko-KR" sz="800" b="1" i="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1" i="0" u="none" strike="noStrike" dirty="0" err="1">
                          <a:effectLst/>
                          <a:latin typeface="+mn-ea"/>
                          <a:ea typeface="+mn-ea"/>
                        </a:rPr>
                        <a:t>목표값</a:t>
                      </a:r>
                      <a:endParaRPr lang="en-US" altLang="ko-KR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kumimoji="0" lang="en-US" altLang="ko-K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완료시점</a:t>
                      </a:r>
                      <a:r>
                        <a:rPr kumimoji="0" lang="en-US" altLang="ko-K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1" i="0" u="none" strike="noStrike" dirty="0">
                          <a:effectLst/>
                          <a:latin typeface="+mn-ea"/>
                          <a:ea typeface="+mn-ea"/>
                        </a:rPr>
                        <a:t>달성시한</a:t>
                      </a:r>
                      <a:endParaRPr lang="en-US" altLang="ko-KR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완료시점</a:t>
                      </a:r>
                      <a:r>
                        <a:rPr kumimoji="0" lang="en-US" altLang="ko-KR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ko-KR" altLang="en-US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2567"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1" i="0" u="none" strike="noStrike" dirty="0">
                          <a:effectLst/>
                          <a:latin typeface="+mn-ea"/>
                          <a:ea typeface="+mn-ea"/>
                        </a:rPr>
                        <a:t>계량</a:t>
                      </a:r>
                      <a:endParaRPr lang="en-US" altLang="ko-KR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매출액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성장율</a:t>
                      </a:r>
                      <a:endParaRPr lang="ko-KR" altLang="en-US" sz="1100" b="0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ko-KR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[(</a:t>
                      </a:r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당기매출</a:t>
                      </a:r>
                      <a:r>
                        <a:rPr lang="en-US" altLang="ko-KR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전기매출</a:t>
                      </a:r>
                      <a:r>
                        <a:rPr lang="en-US" altLang="ko-KR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)-1]*100</a:t>
                      </a:r>
                      <a:endParaRPr lang="en-US" altLang="ko-KR" sz="1100" i="0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ko-KR" sz="1100" b="0" i="0" u="none" strike="noStrike" dirty="0">
                          <a:effectLst/>
                          <a:latin typeface="+mn-ea"/>
                          <a:ea typeface="+mn-ea"/>
                        </a:rPr>
                        <a:t>20. 09.</a:t>
                      </a:r>
                      <a:endParaRPr lang="ko-KR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2567">
                <a:tc v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n-US" altLang="ko-KR" sz="1100" b="1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수출액 증가율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i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i="0" dirty="0" err="1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당해년도</a:t>
                      </a:r>
                      <a:r>
                        <a:rPr lang="ko-KR" altLang="en-US" sz="1100" i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수출액 </a:t>
                      </a:r>
                      <a:r>
                        <a:rPr lang="en-US" altLang="ko-KR" sz="1100" i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100" i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전년도 중소기업 수출액</a:t>
                      </a:r>
                      <a:r>
                        <a:rPr lang="en-US" altLang="ko-KR" sz="1100" i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 X 100 -1</a:t>
                      </a:r>
                      <a:r>
                        <a:rPr lang="ko-KR" altLang="en-US" sz="11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달러　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달러　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달러　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ko-KR" sz="1100" b="0" i="0" u="none" strike="noStrike" dirty="0"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2567">
                <a:tc v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n-US" altLang="ko-KR" sz="1100" b="1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고용창출 증가율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프로젝트 수행 이전 고용인원 수</a:t>
                      </a:r>
                      <a:r>
                        <a:rPr lang="en-US" altLang="ko-KR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수행 이후 고용인원 수</a:t>
                      </a:r>
                      <a:r>
                        <a:rPr lang="en-US" altLang="ko-KR" sz="1100" b="0" i="0" u="none" strike="noStrike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)*100-100</a:t>
                      </a:r>
                      <a:r>
                        <a:rPr lang="ko-KR" altLang="en-US" sz="11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명</a:t>
                      </a: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0" i="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ko-KR" sz="1100" b="0" i="0" u="none" strike="noStrike" dirty="0">
                          <a:effectLst/>
                          <a:latin typeface="+mn-ea"/>
                          <a:ea typeface="+mn-ea"/>
                        </a:rPr>
                        <a:t>-</a:t>
                      </a:r>
                      <a:endParaRPr lang="ko-KR" altLang="en-US" sz="11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62567"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100" b="1" i="0" u="none" strike="noStrike" dirty="0" err="1">
                          <a:effectLst/>
                          <a:latin typeface="+mn-ea"/>
                          <a:ea typeface="+mn-ea"/>
                        </a:rPr>
                        <a:t>비계량</a:t>
                      </a:r>
                      <a:endParaRPr lang="en-US" altLang="ko-KR" sz="1100" b="1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ː</a:t>
                      </a:r>
                      <a:endParaRPr lang="ko-KR" altLang="en-US" sz="1100" b="0" i="1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2567">
                <a:tc v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n-US" altLang="ko-KR" sz="1100" b="1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ː</a:t>
                      </a:r>
                      <a:endParaRPr lang="ko-KR" altLang="en-US" sz="1100" b="0" i="1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ː</a:t>
                      </a: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62567">
                <a:tc vMerge="1">
                  <a:txBody>
                    <a:bodyPr/>
                    <a:lstStyle/>
                    <a:p>
                      <a:pPr algn="ctr" fontAlgn="ctr"/>
                      <a:endParaRPr lang="en-US" altLang="ko-KR" sz="1100" b="1" i="0" u="none" strike="noStrike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1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8333" marR="8333" marT="83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472536"/>
                  </a:ext>
                </a:extLst>
              </a:tr>
            </a:tbl>
          </a:graphicData>
        </a:graphic>
      </p:graphicFrame>
      <p:sp>
        <p:nvSpPr>
          <p:cNvPr id="5" name="텍스트 개체 틀 1">
            <a:extLst>
              <a:ext uri="{FF2B5EF4-FFF2-40B4-BE49-F238E27FC236}">
                <a16:creationId xmlns="" xmlns:a16="http://schemas.microsoft.com/office/drawing/2014/main" id="{63981F1E-4156-4E6F-9A0A-8FC29754E9D7}"/>
              </a:ext>
            </a:extLst>
          </p:cNvPr>
          <p:cNvSpPr txBox="1">
            <a:spLocks/>
          </p:cNvSpPr>
          <p:nvPr/>
        </p:nvSpPr>
        <p:spPr>
          <a:xfrm>
            <a:off x="200025" y="692696"/>
            <a:ext cx="9505950" cy="344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5000"/>
              <a:buNone/>
            </a:pPr>
            <a:r>
              <a:rPr kumimoji="1" lang="en-US" altLang="ko-KR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Head Message </a:t>
            </a:r>
            <a:r>
              <a:rPr kumimoji="1" lang="ko-KR" altLang="en-US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작성 </a:t>
            </a:r>
            <a:r>
              <a:rPr kumimoji="1" lang="en-US" altLang="ko-KR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- 2</a:t>
            </a:r>
            <a:r>
              <a:rPr kumimoji="1" lang="ko-KR" altLang="en-US" sz="1400" b="1" spc="-40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줄 이내로 작성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42314A1-7191-48D5-AFC9-0E7E5DAE4846}"/>
              </a:ext>
            </a:extLst>
          </p:cNvPr>
          <p:cNvSpPr txBox="1"/>
          <p:nvPr/>
        </p:nvSpPr>
        <p:spPr>
          <a:xfrm>
            <a:off x="3640857" y="579112"/>
            <a:ext cx="626514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>
                <a:latin typeface="+mn-ea"/>
              </a:rPr>
              <a:t>본 컨설팅 주제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과업내용과 관련하여 수진기업과 협의한  </a:t>
            </a:r>
            <a:r>
              <a:rPr lang="en-US" altLang="ko-KR" sz="1200" dirty="0">
                <a:latin typeface="+mn-ea"/>
              </a:rPr>
              <a:t>KPI</a:t>
            </a:r>
            <a:r>
              <a:rPr lang="ko-KR" altLang="en-US" sz="1200" dirty="0">
                <a:latin typeface="+mn-ea"/>
              </a:rPr>
              <a:t>로 설정하고자 하는 지표와 산출식만 기술</a:t>
            </a:r>
            <a:endParaRPr lang="en-US" altLang="ko-KR" sz="1200" dirty="0"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>
                <a:latin typeface="+mn-ea"/>
              </a:rPr>
              <a:t>현수준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 err="1">
                <a:latin typeface="+mn-ea"/>
              </a:rPr>
              <a:t>목표값은</a:t>
            </a:r>
            <a:r>
              <a:rPr lang="ko-KR" altLang="en-US" sz="1200" dirty="0">
                <a:latin typeface="+mn-ea"/>
              </a:rPr>
              <a:t> 최종 선정된 후 수진기업과 협의하여 수행계획서에 최종 반영함</a:t>
            </a:r>
            <a:endParaRPr lang="en-US" altLang="ko-KR" sz="1200" dirty="0"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b="1" dirty="0">
                <a:solidFill>
                  <a:srgbClr val="FF0000"/>
                </a:solidFill>
                <a:latin typeface="+mn-ea"/>
              </a:rPr>
              <a:t>예상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KPI</a:t>
            </a:r>
            <a:r>
              <a:rPr lang="ko-KR" altLang="en-US" sz="1200" b="1" dirty="0">
                <a:solidFill>
                  <a:srgbClr val="FF0000"/>
                </a:solidFill>
                <a:latin typeface="+mn-ea"/>
              </a:rPr>
              <a:t>를 계량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1200" b="1" dirty="0" err="1">
                <a:solidFill>
                  <a:srgbClr val="FF0000"/>
                </a:solidFill>
                <a:latin typeface="+mn-ea"/>
              </a:rPr>
              <a:t>비계량</a:t>
            </a:r>
            <a:r>
              <a:rPr lang="ko-KR" altLang="en-US" sz="1200" b="1" dirty="0">
                <a:solidFill>
                  <a:srgbClr val="FF0000"/>
                </a:solidFill>
                <a:latin typeface="+mn-ea"/>
              </a:rPr>
              <a:t> 지표 </a:t>
            </a:r>
            <a:r>
              <a:rPr lang="en-US" altLang="ko-KR" sz="1200" b="1" dirty="0">
                <a:solidFill>
                  <a:srgbClr val="FF0000"/>
                </a:solidFill>
                <a:latin typeface="+mn-ea"/>
              </a:rPr>
              <a:t>2</a:t>
            </a:r>
            <a:r>
              <a:rPr lang="ko-KR" altLang="en-US" sz="1200" b="1" dirty="0">
                <a:solidFill>
                  <a:srgbClr val="FF0000"/>
                </a:solidFill>
                <a:latin typeface="+mn-ea"/>
              </a:rPr>
              <a:t>개 이상씩 제시</a:t>
            </a:r>
          </a:p>
        </p:txBody>
      </p:sp>
    </p:spTree>
    <p:extLst>
      <p:ext uri="{BB962C8B-B14F-4D97-AF65-F5344CB8AC3E}">
        <p14:creationId xmlns:p14="http://schemas.microsoft.com/office/powerpoint/2010/main" val="1772228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C3AACEF-DB9B-4F28-AB0B-52CF6DFB0BED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6. </a:t>
            </a:r>
            <a:r>
              <a:rPr lang="ko-KR" altLang="en-US" sz="2000" b="1" dirty="0">
                <a:latin typeface="+mn-ea"/>
              </a:rPr>
              <a:t>사업 추진 체계</a:t>
            </a:r>
            <a:r>
              <a:rPr lang="en-US" altLang="ko-KR" sz="2000" b="1" dirty="0">
                <a:latin typeface="+mn-ea"/>
              </a:rPr>
              <a:t>(Framework)</a:t>
            </a:r>
            <a:endParaRPr lang="ko-KR" altLang="en-US" sz="2000" b="1" dirty="0">
              <a:latin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3ED363A-EA9F-4601-BFBA-E7DCAF465455}"/>
              </a:ext>
            </a:extLst>
          </p:cNvPr>
          <p:cNvSpPr txBox="1"/>
          <p:nvPr/>
        </p:nvSpPr>
        <p:spPr>
          <a:xfrm>
            <a:off x="200472" y="692696"/>
            <a:ext cx="9505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5000"/>
            </a:pP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Head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Message 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작성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줄 이내로 작성</a:t>
            </a:r>
            <a:endParaRPr kumimoji="1" lang="en-US" altLang="ko-KR" sz="1400" b="1" dirty="0">
              <a:ln>
                <a:solidFill>
                  <a:srgbClr val="4472C4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6" name="화살표: 오각형 184">
            <a:extLst>
              <a:ext uri="{FF2B5EF4-FFF2-40B4-BE49-F238E27FC236}">
                <a16:creationId xmlns="" xmlns:a16="http://schemas.microsoft.com/office/drawing/2014/main" id="{71035504-CFAF-49D3-B550-1BCA3FFDF82C}"/>
              </a:ext>
            </a:extLst>
          </p:cNvPr>
          <p:cNvSpPr/>
          <p:nvPr/>
        </p:nvSpPr>
        <p:spPr>
          <a:xfrm>
            <a:off x="7201706" y="2332584"/>
            <a:ext cx="2159226" cy="49726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</a:endParaRPr>
          </a:p>
        </p:txBody>
      </p:sp>
      <p:sp>
        <p:nvSpPr>
          <p:cNvPr id="7" name="화살표: 오각형 184">
            <a:extLst>
              <a:ext uri="{FF2B5EF4-FFF2-40B4-BE49-F238E27FC236}">
                <a16:creationId xmlns="" xmlns:a16="http://schemas.microsoft.com/office/drawing/2014/main" id="{3BC802FC-3F9F-4E3A-971E-821F521CD43A}"/>
              </a:ext>
            </a:extLst>
          </p:cNvPr>
          <p:cNvSpPr/>
          <p:nvPr/>
        </p:nvSpPr>
        <p:spPr>
          <a:xfrm>
            <a:off x="4969192" y="2324824"/>
            <a:ext cx="2215309" cy="49726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</a:endParaRPr>
          </a:p>
        </p:txBody>
      </p:sp>
      <p:sp>
        <p:nvSpPr>
          <p:cNvPr id="8" name="화살표: 오각형 184">
            <a:extLst>
              <a:ext uri="{FF2B5EF4-FFF2-40B4-BE49-F238E27FC236}">
                <a16:creationId xmlns="" xmlns:a16="http://schemas.microsoft.com/office/drawing/2014/main" id="{85D5B139-BDBA-4DD6-85D4-8304315DDA45}"/>
              </a:ext>
            </a:extLst>
          </p:cNvPr>
          <p:cNvSpPr/>
          <p:nvPr/>
        </p:nvSpPr>
        <p:spPr>
          <a:xfrm>
            <a:off x="2792760" y="2324216"/>
            <a:ext cx="2159227" cy="497260"/>
          </a:xfrm>
          <a:prstGeom prst="homePlate">
            <a:avLst>
              <a:gd name="adj" fmla="val 47285"/>
            </a:avLst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</a:endParaRPr>
          </a:p>
        </p:txBody>
      </p:sp>
      <p:sp>
        <p:nvSpPr>
          <p:cNvPr id="9" name="화살표: 오각형 184">
            <a:extLst>
              <a:ext uri="{FF2B5EF4-FFF2-40B4-BE49-F238E27FC236}">
                <a16:creationId xmlns="" xmlns:a16="http://schemas.microsoft.com/office/drawing/2014/main" id="{97C986C4-A406-46AB-8005-045A318017BD}"/>
              </a:ext>
            </a:extLst>
          </p:cNvPr>
          <p:cNvSpPr/>
          <p:nvPr/>
        </p:nvSpPr>
        <p:spPr>
          <a:xfrm>
            <a:off x="632473" y="2324216"/>
            <a:ext cx="2160287" cy="49726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ea"/>
            </a:endParaRP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="" xmlns:a16="http://schemas.microsoft.com/office/drawing/2014/main" id="{4C4F3522-6DE7-425E-901E-B2709176D260}"/>
              </a:ext>
            </a:extLst>
          </p:cNvPr>
          <p:cNvCxnSpPr/>
          <p:nvPr/>
        </p:nvCxnSpPr>
        <p:spPr>
          <a:xfrm>
            <a:off x="2807951" y="1901719"/>
            <a:ext cx="2052228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1" name="직선 화살표 연결선 10">
            <a:extLst>
              <a:ext uri="{FF2B5EF4-FFF2-40B4-BE49-F238E27FC236}">
                <a16:creationId xmlns="" xmlns:a16="http://schemas.microsoft.com/office/drawing/2014/main" id="{0C146DA9-A2BF-4715-B4F1-CC31DDAAE8F6}"/>
              </a:ext>
            </a:extLst>
          </p:cNvPr>
          <p:cNvCxnSpPr/>
          <p:nvPr/>
        </p:nvCxnSpPr>
        <p:spPr>
          <a:xfrm>
            <a:off x="5024961" y="1901719"/>
            <a:ext cx="2052736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2" name="직선 화살표 연결선 11">
            <a:extLst>
              <a:ext uri="{FF2B5EF4-FFF2-40B4-BE49-F238E27FC236}">
                <a16:creationId xmlns="" xmlns:a16="http://schemas.microsoft.com/office/drawing/2014/main" id="{1E305D6B-72BF-4273-ACA1-DE773BDAAB7B}"/>
              </a:ext>
            </a:extLst>
          </p:cNvPr>
          <p:cNvCxnSpPr>
            <a:cxnSpLocks/>
          </p:cNvCxnSpPr>
          <p:nvPr/>
        </p:nvCxnSpPr>
        <p:spPr>
          <a:xfrm>
            <a:off x="7329217" y="1901719"/>
            <a:ext cx="1662929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13" name="직선 화살표 연결선 12">
            <a:extLst>
              <a:ext uri="{FF2B5EF4-FFF2-40B4-BE49-F238E27FC236}">
                <a16:creationId xmlns="" xmlns:a16="http://schemas.microsoft.com/office/drawing/2014/main" id="{A1976F44-BFCC-43CC-B10C-66BAB6D0B2AF}"/>
              </a:ext>
            </a:extLst>
          </p:cNvPr>
          <p:cNvCxnSpPr/>
          <p:nvPr/>
        </p:nvCxnSpPr>
        <p:spPr>
          <a:xfrm>
            <a:off x="700590" y="1901719"/>
            <a:ext cx="2016272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16" name="직사각형 15">
            <a:extLst>
              <a:ext uri="{FF2B5EF4-FFF2-40B4-BE49-F238E27FC236}">
                <a16:creationId xmlns="" xmlns:a16="http://schemas.microsoft.com/office/drawing/2014/main" id="{1D8AD8D9-ABCC-4A40-9FF9-A3FB7BEDF60D}"/>
              </a:ext>
            </a:extLst>
          </p:cNvPr>
          <p:cNvSpPr/>
          <p:nvPr/>
        </p:nvSpPr>
        <p:spPr bwMode="auto">
          <a:xfrm>
            <a:off x="640378" y="2925582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01. 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17" name="TextBox 262">
            <a:extLst>
              <a:ext uri="{FF2B5EF4-FFF2-40B4-BE49-F238E27FC236}">
                <a16:creationId xmlns="" xmlns:a16="http://schemas.microsoft.com/office/drawing/2014/main" id="{27872138-ED18-4A0C-B05B-10B5E7194A9F}"/>
              </a:ext>
            </a:extLst>
          </p:cNvPr>
          <p:cNvSpPr txBox="1"/>
          <p:nvPr/>
        </p:nvSpPr>
        <p:spPr bwMode="auto">
          <a:xfrm>
            <a:off x="1233296" y="1778609"/>
            <a:ext cx="806894" cy="246221"/>
          </a:xfrm>
          <a:prstGeom prst="rect">
            <a:avLst/>
          </a:prstGeom>
          <a:solidFill>
            <a:sysClr val="window" lastClr="FFFFFF"/>
          </a:solidFill>
          <a:ln w="9525">
            <a:noFill/>
            <a:miter lim="800000"/>
            <a:headEnd/>
            <a:tailEnd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’20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년 </a:t>
            </a: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X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월</a:t>
            </a: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18" name="TextBox 262">
            <a:extLst>
              <a:ext uri="{FF2B5EF4-FFF2-40B4-BE49-F238E27FC236}">
                <a16:creationId xmlns="" xmlns:a16="http://schemas.microsoft.com/office/drawing/2014/main" id="{9A19FB2A-A92A-4DA5-97BF-6B44F1428DA3}"/>
              </a:ext>
            </a:extLst>
          </p:cNvPr>
          <p:cNvSpPr txBox="1"/>
          <p:nvPr/>
        </p:nvSpPr>
        <p:spPr bwMode="auto">
          <a:xfrm>
            <a:off x="3239999" y="1778609"/>
            <a:ext cx="1080120" cy="246221"/>
          </a:xfrm>
          <a:prstGeom prst="rect">
            <a:avLst/>
          </a:prstGeom>
          <a:solidFill>
            <a:sysClr val="window" lastClr="FFFFFF"/>
          </a:solidFill>
          <a:ln w="9525">
            <a:noFill/>
            <a:miter lim="800000"/>
            <a:headEnd/>
            <a:tailEnd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X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월</a:t>
            </a: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19" name="TextBox 262">
            <a:extLst>
              <a:ext uri="{FF2B5EF4-FFF2-40B4-BE49-F238E27FC236}">
                <a16:creationId xmlns="" xmlns:a16="http://schemas.microsoft.com/office/drawing/2014/main" id="{600145B3-49ED-4A3C-89D1-9B9CA83669C2}"/>
              </a:ext>
            </a:extLst>
          </p:cNvPr>
          <p:cNvSpPr txBox="1"/>
          <p:nvPr/>
        </p:nvSpPr>
        <p:spPr bwMode="auto">
          <a:xfrm>
            <a:off x="5493521" y="1778609"/>
            <a:ext cx="1072248" cy="246221"/>
          </a:xfrm>
          <a:prstGeom prst="rect">
            <a:avLst/>
          </a:prstGeom>
          <a:solidFill>
            <a:sysClr val="window" lastClr="FFFFFF"/>
          </a:solidFill>
          <a:ln w="9525">
            <a:noFill/>
            <a:miter lim="800000"/>
            <a:headEnd/>
            <a:tailEnd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X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월</a:t>
            </a: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TextBox 262">
            <a:extLst>
              <a:ext uri="{FF2B5EF4-FFF2-40B4-BE49-F238E27FC236}">
                <a16:creationId xmlns="" xmlns:a16="http://schemas.microsoft.com/office/drawing/2014/main" id="{9F505EF5-78D1-418A-9F97-08F547E1DEA4}"/>
              </a:ext>
            </a:extLst>
          </p:cNvPr>
          <p:cNvSpPr txBox="1"/>
          <p:nvPr/>
        </p:nvSpPr>
        <p:spPr bwMode="auto">
          <a:xfrm>
            <a:off x="7663381" y="1778609"/>
            <a:ext cx="994600" cy="246221"/>
          </a:xfrm>
          <a:prstGeom prst="rect">
            <a:avLst/>
          </a:prstGeom>
          <a:solidFill>
            <a:sysClr val="window" lastClr="FFFFFF"/>
          </a:solidFill>
          <a:ln w="9525">
            <a:noFill/>
            <a:miter lim="800000"/>
            <a:headEnd/>
            <a:tailEnd/>
          </a:ln>
        </p:spPr>
        <p:txBody>
          <a:bodyPr wrap="square" lIns="0" rIns="0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X</a:t>
            </a:r>
            <a:r>
              <a:rPr kumimoji="0" lang="ko-K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rPr>
              <a:t>월</a:t>
            </a: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3A05E357-3FAA-4E94-BBF5-28C3A48F19CA}"/>
              </a:ext>
            </a:extLst>
          </p:cNvPr>
          <p:cNvSpPr/>
          <p:nvPr/>
        </p:nvSpPr>
        <p:spPr>
          <a:xfrm>
            <a:off x="632473" y="2069654"/>
            <a:ext cx="427658" cy="23603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M 1</a:t>
            </a:r>
            <a:endParaRPr lang="ko-KR" altLang="en-US" sz="1000" b="1" dirty="0" err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="" xmlns:a16="http://schemas.microsoft.com/office/drawing/2014/main" id="{17ED375B-1CD7-4DD2-BB2A-8831E7FBE174}"/>
              </a:ext>
            </a:extLst>
          </p:cNvPr>
          <p:cNvSpPr/>
          <p:nvPr/>
        </p:nvSpPr>
        <p:spPr>
          <a:xfrm>
            <a:off x="2792760" y="2069654"/>
            <a:ext cx="427658" cy="23603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M 2</a:t>
            </a:r>
            <a:endParaRPr lang="ko-KR" altLang="en-US" sz="1000" b="1" dirty="0" err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D2190E71-598B-458C-827B-37754FD8904A}"/>
              </a:ext>
            </a:extLst>
          </p:cNvPr>
          <p:cNvSpPr/>
          <p:nvPr/>
        </p:nvSpPr>
        <p:spPr>
          <a:xfrm>
            <a:off x="4969192" y="2069654"/>
            <a:ext cx="427658" cy="23603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M 3</a:t>
            </a:r>
            <a:endParaRPr lang="ko-KR" altLang="en-US" sz="1000" b="1" dirty="0" err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="" xmlns:a16="http://schemas.microsoft.com/office/drawing/2014/main" id="{C5AB78CE-DB34-4A5E-A850-8A0F425409CC}"/>
              </a:ext>
            </a:extLst>
          </p:cNvPr>
          <p:cNvSpPr/>
          <p:nvPr/>
        </p:nvSpPr>
        <p:spPr>
          <a:xfrm>
            <a:off x="7201706" y="2069654"/>
            <a:ext cx="427658" cy="23603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00" b="1" dirty="0">
                <a:solidFill>
                  <a:schemeClr val="bg1"/>
                </a:solidFill>
                <a:latin typeface="+mn-ea"/>
              </a:rPr>
              <a:t>M 4</a:t>
            </a:r>
            <a:endParaRPr lang="ko-KR" altLang="en-US" sz="1000" b="1" dirty="0" err="1">
              <a:solidFill>
                <a:schemeClr val="bg1"/>
              </a:solidFill>
              <a:latin typeface="+mn-ea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="" xmlns:a16="http://schemas.microsoft.com/office/drawing/2014/main" id="{668281A1-F179-446B-831E-7CF88ABA702C}"/>
              </a:ext>
            </a:extLst>
          </p:cNvPr>
          <p:cNvSpPr/>
          <p:nvPr/>
        </p:nvSpPr>
        <p:spPr bwMode="auto">
          <a:xfrm>
            <a:off x="640378" y="3899290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02.  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="" xmlns:a16="http://schemas.microsoft.com/office/drawing/2014/main" id="{B0CA8905-135A-4133-912B-23519D0FAA04}"/>
              </a:ext>
            </a:extLst>
          </p:cNvPr>
          <p:cNvSpPr/>
          <p:nvPr/>
        </p:nvSpPr>
        <p:spPr bwMode="auto">
          <a:xfrm>
            <a:off x="640378" y="4803948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03. 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="" xmlns:a16="http://schemas.microsoft.com/office/drawing/2014/main" id="{877B2C87-9044-4597-8278-C5B005607BDC}"/>
              </a:ext>
            </a:extLst>
          </p:cNvPr>
          <p:cNvSpPr/>
          <p:nvPr/>
        </p:nvSpPr>
        <p:spPr bwMode="auto">
          <a:xfrm>
            <a:off x="2792760" y="2925582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01. 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="" xmlns:a16="http://schemas.microsoft.com/office/drawing/2014/main" id="{02419E85-C11C-4E01-8FB2-D110F50D60F5}"/>
              </a:ext>
            </a:extLst>
          </p:cNvPr>
          <p:cNvSpPr/>
          <p:nvPr/>
        </p:nvSpPr>
        <p:spPr bwMode="auto">
          <a:xfrm>
            <a:off x="2792760" y="3899290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02.  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="" xmlns:a16="http://schemas.microsoft.com/office/drawing/2014/main" id="{F373EA26-4B45-4E98-B5B4-0A757A020BEF}"/>
              </a:ext>
            </a:extLst>
          </p:cNvPr>
          <p:cNvSpPr/>
          <p:nvPr/>
        </p:nvSpPr>
        <p:spPr bwMode="auto">
          <a:xfrm>
            <a:off x="2792760" y="4803948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03. 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="" xmlns:a16="http://schemas.microsoft.com/office/drawing/2014/main" id="{10F9BBB5-7B1F-410E-8559-7DBCBBCA6567}"/>
              </a:ext>
            </a:extLst>
          </p:cNvPr>
          <p:cNvSpPr/>
          <p:nvPr/>
        </p:nvSpPr>
        <p:spPr bwMode="auto">
          <a:xfrm>
            <a:off x="4969192" y="2925582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01. 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="" xmlns:a16="http://schemas.microsoft.com/office/drawing/2014/main" id="{D3B085EE-1907-45A8-BBD6-ABBCDE42AF08}"/>
              </a:ext>
            </a:extLst>
          </p:cNvPr>
          <p:cNvSpPr/>
          <p:nvPr/>
        </p:nvSpPr>
        <p:spPr bwMode="auto">
          <a:xfrm>
            <a:off x="4969192" y="3899290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02.  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="" xmlns:a16="http://schemas.microsoft.com/office/drawing/2014/main" id="{D94255D1-216D-4441-AC5E-10CBAAFE345E}"/>
              </a:ext>
            </a:extLst>
          </p:cNvPr>
          <p:cNvSpPr/>
          <p:nvPr/>
        </p:nvSpPr>
        <p:spPr bwMode="auto">
          <a:xfrm>
            <a:off x="4969192" y="4803948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03. 0000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="" xmlns:a16="http://schemas.microsoft.com/office/drawing/2014/main" id="{F693038A-9AE6-4AC4-BC27-C9B906996843}"/>
              </a:ext>
            </a:extLst>
          </p:cNvPr>
          <p:cNvSpPr/>
          <p:nvPr/>
        </p:nvSpPr>
        <p:spPr bwMode="auto">
          <a:xfrm>
            <a:off x="7201706" y="2925582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01. 0000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7A472988-A61D-461E-8E85-5A859C21B563}"/>
              </a:ext>
            </a:extLst>
          </p:cNvPr>
          <p:cNvSpPr/>
          <p:nvPr/>
        </p:nvSpPr>
        <p:spPr bwMode="auto">
          <a:xfrm>
            <a:off x="7201706" y="3899290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02.  0000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="" xmlns:a16="http://schemas.microsoft.com/office/drawing/2014/main" id="{ADCD7C46-1611-4CB3-BEDC-18C25896DE0B}"/>
              </a:ext>
            </a:extLst>
          </p:cNvPr>
          <p:cNvSpPr/>
          <p:nvPr/>
        </p:nvSpPr>
        <p:spPr bwMode="auto">
          <a:xfrm>
            <a:off x="7201706" y="4803948"/>
            <a:ext cx="1864303" cy="4972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36000" bIns="4572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rgbClr val="000000"/>
                </a:solidFill>
                <a:latin typeface="Arial" charset="0"/>
                <a:ea typeface="윤고딕130" pitchFamily="18" charset="-127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100" b="1" dirty="0">
                <a:latin typeface="+mn-ea"/>
                <a:ea typeface="+mn-ea"/>
              </a:rPr>
              <a:t>S 03. 0000</a:t>
            </a:r>
            <a:endParaRPr kumimoji="0" lang="ko-KR" altLang="en-US" sz="1100" b="1" i="0" u="none" strike="noStrike" kern="1200" cap="none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F63A2354-BC3D-43FD-B54A-79900818BC52}"/>
              </a:ext>
            </a:extLst>
          </p:cNvPr>
          <p:cNvSpPr txBox="1"/>
          <p:nvPr/>
        </p:nvSpPr>
        <p:spPr>
          <a:xfrm>
            <a:off x="4457000" y="657189"/>
            <a:ext cx="524139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>
                <a:latin typeface="+mn-ea"/>
              </a:rPr>
              <a:t>컨설팅</a:t>
            </a:r>
            <a:r>
              <a:rPr lang="en-US" altLang="ko-KR" sz="1200" dirty="0">
                <a:latin typeface="+mn-ea"/>
              </a:rPr>
              <a:t> Framework</a:t>
            </a:r>
            <a:r>
              <a:rPr lang="ko-KR" altLang="en-US" sz="1200" dirty="0">
                <a:latin typeface="+mn-ea"/>
              </a:rPr>
              <a:t>은 </a:t>
            </a:r>
            <a:r>
              <a:rPr lang="en-US" altLang="ko-KR" sz="1200" dirty="0">
                <a:latin typeface="+mn-ea"/>
              </a:rPr>
              <a:t>Module</a:t>
            </a:r>
            <a:r>
              <a:rPr lang="ko-KR" altLang="en-US" sz="1200" dirty="0">
                <a:latin typeface="+mn-ea"/>
              </a:rPr>
              <a:t>과 </a:t>
            </a:r>
            <a:r>
              <a:rPr lang="en-US" altLang="ko-KR" sz="1200" dirty="0">
                <a:latin typeface="+mn-ea"/>
              </a:rPr>
              <a:t>Step</a:t>
            </a:r>
            <a:r>
              <a:rPr lang="ko-KR" altLang="en-US" sz="1200" dirty="0">
                <a:latin typeface="+mn-ea"/>
              </a:rPr>
              <a:t>으로 구분하여 </a:t>
            </a:r>
            <a:r>
              <a:rPr lang="ko-KR" altLang="en-US" sz="1200" dirty="0" err="1">
                <a:latin typeface="+mn-ea"/>
              </a:rPr>
              <a:t>도식화하여</a:t>
            </a:r>
            <a:r>
              <a:rPr lang="ko-KR" altLang="en-US" sz="1200" dirty="0">
                <a:latin typeface="+mn-ea"/>
              </a:rPr>
              <a:t> 기술</a:t>
            </a:r>
            <a:endParaRPr lang="en-US" altLang="ko-KR" sz="1200" dirty="0">
              <a:latin typeface="+mn-ea"/>
            </a:endParaRPr>
          </a:p>
          <a:p>
            <a:pPr algn="l"/>
            <a:r>
              <a:rPr lang="en-US" altLang="ko-KR" sz="1200" dirty="0">
                <a:latin typeface="+mn-ea"/>
              </a:rPr>
              <a:t>- </a:t>
            </a:r>
            <a:r>
              <a:rPr lang="ko-KR" altLang="en-US" sz="1200" dirty="0">
                <a:latin typeface="+mn-ea"/>
              </a:rPr>
              <a:t>컨설팅의 단계별 추진사항을 쉽게 이해할 수 있도록 </a:t>
            </a:r>
            <a:r>
              <a:rPr lang="ko-KR" altLang="en-US" sz="1200" dirty="0" err="1">
                <a:latin typeface="+mn-ea"/>
              </a:rPr>
              <a:t>도식화하여</a:t>
            </a:r>
            <a:r>
              <a:rPr lang="ko-KR" altLang="en-US" sz="1200" dirty="0">
                <a:latin typeface="+mn-ea"/>
              </a:rPr>
              <a:t> 기술</a:t>
            </a:r>
          </a:p>
        </p:txBody>
      </p:sp>
    </p:spTree>
    <p:extLst>
      <p:ext uri="{BB962C8B-B14F-4D97-AF65-F5344CB8AC3E}">
        <p14:creationId xmlns:p14="http://schemas.microsoft.com/office/powerpoint/2010/main" val="3770234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C3AACEF-DB9B-4F28-AB0B-52CF6DFB0BED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7. </a:t>
            </a:r>
            <a:r>
              <a:rPr lang="ko-KR" altLang="en-US" sz="2000" b="1" dirty="0">
                <a:latin typeface="+mn-ea"/>
              </a:rPr>
              <a:t>세부 추진 방안 </a:t>
            </a:r>
            <a:r>
              <a:rPr lang="en-US" altLang="ko-KR" sz="2000" b="1" dirty="0">
                <a:latin typeface="+mn-ea"/>
              </a:rPr>
              <a:t>: M 1. 0000 </a:t>
            </a:r>
            <a:r>
              <a:rPr lang="en-US" altLang="ko-KR" b="1" dirty="0">
                <a:latin typeface="+mn-ea"/>
              </a:rPr>
              <a:t>_ S 1. 0000</a:t>
            </a:r>
            <a:endParaRPr lang="ko-KR" altLang="en-US" b="1" dirty="0"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E704C23-9E29-4560-9AC4-825D79F80B32}"/>
              </a:ext>
            </a:extLst>
          </p:cNvPr>
          <p:cNvSpPr txBox="1"/>
          <p:nvPr/>
        </p:nvSpPr>
        <p:spPr>
          <a:xfrm>
            <a:off x="216340" y="1308065"/>
            <a:ext cx="9505949" cy="9887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000" dirty="0">
                <a:latin typeface="+mn-ea"/>
              </a:rPr>
              <a:t>여기부터는 </a:t>
            </a:r>
            <a:r>
              <a:rPr lang="en-US" altLang="ko-KR" sz="1000" dirty="0">
                <a:latin typeface="+mn-ea"/>
              </a:rPr>
              <a:t>‘</a:t>
            </a:r>
            <a:r>
              <a:rPr lang="ko-KR" altLang="en-US" sz="1000" b="1" dirty="0">
                <a:solidFill>
                  <a:srgbClr val="FF0000"/>
                </a:solidFill>
                <a:latin typeface="+mn-ea"/>
              </a:rPr>
              <a:t>세부 사업추진 방안</a:t>
            </a:r>
            <a:r>
              <a:rPr lang="en-US" altLang="ko-KR" sz="1000" dirty="0">
                <a:latin typeface="+mn-ea"/>
              </a:rPr>
              <a:t>’</a:t>
            </a:r>
            <a:r>
              <a:rPr lang="ko-KR" altLang="en-US" sz="1000" dirty="0">
                <a:latin typeface="+mn-ea"/>
              </a:rPr>
              <a:t>으로 앞장에서 기술한 추진체계</a:t>
            </a:r>
            <a:r>
              <a:rPr lang="en-US" altLang="ko-KR" sz="1000" dirty="0">
                <a:latin typeface="+mn-ea"/>
              </a:rPr>
              <a:t>(Framework)</a:t>
            </a:r>
            <a:r>
              <a:rPr lang="ko-KR" altLang="en-US" sz="1000" dirty="0">
                <a:latin typeface="+mn-ea"/>
              </a:rPr>
              <a:t>를</a:t>
            </a:r>
            <a:r>
              <a:rPr lang="en-US" altLang="ko-KR" sz="1000" dirty="0">
                <a:latin typeface="+mn-ea"/>
              </a:rPr>
              <a:t> </a:t>
            </a:r>
            <a:r>
              <a:rPr lang="ko-KR" altLang="en-US" sz="1000" dirty="0">
                <a:latin typeface="+mn-ea"/>
              </a:rPr>
              <a:t>근간으로 세부 </a:t>
            </a:r>
            <a:r>
              <a:rPr lang="ko-KR" altLang="en-US" sz="1000" dirty="0" err="1">
                <a:latin typeface="+mn-ea"/>
              </a:rPr>
              <a:t>단위별</a:t>
            </a:r>
            <a:r>
              <a:rPr lang="ko-KR" altLang="en-US" sz="1000" dirty="0">
                <a:latin typeface="+mn-ea"/>
              </a:rPr>
              <a:t> 컨설팅 추진 내용 기술</a:t>
            </a:r>
            <a:endParaRPr lang="en-US" altLang="ko-KR" sz="1000" dirty="0">
              <a:latin typeface="+mn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000" dirty="0">
                <a:latin typeface="+mn-ea"/>
              </a:rPr>
              <a:t>각 </a:t>
            </a:r>
            <a:r>
              <a:rPr lang="en-US" altLang="ko-KR" sz="1000" dirty="0">
                <a:latin typeface="+mn-ea"/>
              </a:rPr>
              <a:t>Module</a:t>
            </a:r>
            <a:r>
              <a:rPr lang="ko-KR" altLang="en-US" sz="1000" dirty="0">
                <a:latin typeface="+mn-ea"/>
              </a:rPr>
              <a:t>의 </a:t>
            </a:r>
            <a:r>
              <a:rPr lang="en-US" altLang="ko-KR" sz="1000" dirty="0">
                <a:latin typeface="+mn-ea"/>
              </a:rPr>
              <a:t>Step </a:t>
            </a:r>
            <a:r>
              <a:rPr lang="ko-KR" altLang="en-US" sz="1000" dirty="0">
                <a:latin typeface="+mn-ea"/>
              </a:rPr>
              <a:t>단위별로 세부 수행내용 기술</a:t>
            </a:r>
            <a:r>
              <a:rPr lang="en-US" altLang="ko-KR" sz="1000" dirty="0">
                <a:latin typeface="+mn-ea"/>
              </a:rPr>
              <a:t>(</a:t>
            </a:r>
            <a:r>
              <a:rPr lang="ko-KR" altLang="en-US" sz="1000" dirty="0">
                <a:latin typeface="+mn-ea"/>
              </a:rPr>
              <a:t>아래의 예를 참조하여</a:t>
            </a:r>
            <a:r>
              <a:rPr lang="en-US" altLang="ko-KR" sz="1000" dirty="0">
                <a:latin typeface="+mn-ea"/>
              </a:rPr>
              <a:t>, </a:t>
            </a:r>
            <a:r>
              <a:rPr lang="ko-KR" altLang="en-US" sz="1000" dirty="0">
                <a:latin typeface="+mn-ea"/>
              </a:rPr>
              <a:t>컨설팅기관의 판단 하에 작성</a:t>
            </a:r>
            <a:r>
              <a:rPr lang="en-US" altLang="ko-KR" sz="1000" dirty="0">
                <a:latin typeface="+mn-ea"/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000" dirty="0">
                <a:latin typeface="+mn-ea"/>
              </a:rPr>
              <a:t>Step</a:t>
            </a:r>
            <a:r>
              <a:rPr lang="ko-KR" altLang="en-US" sz="1000" dirty="0">
                <a:latin typeface="+mn-ea"/>
              </a:rPr>
              <a:t>별 내용은 </a:t>
            </a:r>
            <a:r>
              <a:rPr lang="en-US" altLang="ko-KR" sz="1000" dirty="0">
                <a:latin typeface="+mn-ea"/>
              </a:rPr>
              <a:t>Text</a:t>
            </a:r>
            <a:r>
              <a:rPr lang="ko-KR" altLang="en-US" sz="1000" dirty="0">
                <a:latin typeface="+mn-ea"/>
              </a:rPr>
              <a:t>와 도형</a:t>
            </a:r>
            <a:r>
              <a:rPr lang="en-US" altLang="ko-KR" sz="1000" dirty="0">
                <a:latin typeface="+mn-ea"/>
              </a:rPr>
              <a:t>(</a:t>
            </a:r>
            <a:r>
              <a:rPr lang="ko-KR" altLang="en-US" sz="1000" dirty="0">
                <a:latin typeface="+mn-ea"/>
              </a:rPr>
              <a:t>그림</a:t>
            </a:r>
            <a:r>
              <a:rPr lang="en-US" altLang="ko-KR" sz="1000" dirty="0">
                <a:latin typeface="+mn-ea"/>
              </a:rPr>
              <a:t>, </a:t>
            </a:r>
            <a:r>
              <a:rPr lang="ko-KR" altLang="en-US" sz="1000" dirty="0">
                <a:latin typeface="+mn-ea"/>
              </a:rPr>
              <a:t>표 등</a:t>
            </a:r>
            <a:r>
              <a:rPr lang="en-US" altLang="ko-KR" sz="1000" dirty="0">
                <a:latin typeface="+mn-ea"/>
              </a:rPr>
              <a:t>)</a:t>
            </a:r>
            <a:r>
              <a:rPr lang="ko-KR" altLang="en-US" sz="1000" dirty="0">
                <a:latin typeface="+mn-ea"/>
              </a:rPr>
              <a:t>을 적절히 사용하여 기술하되</a:t>
            </a:r>
            <a:r>
              <a:rPr lang="en-US" altLang="ko-KR" sz="1000" dirty="0">
                <a:latin typeface="+mn-ea"/>
              </a:rPr>
              <a:t>, </a:t>
            </a:r>
            <a:r>
              <a:rPr lang="ko-KR" altLang="en-US" sz="1000" dirty="0">
                <a:latin typeface="+mn-ea"/>
              </a:rPr>
              <a:t>전혀 무관한 그림이나 표</a:t>
            </a:r>
            <a:r>
              <a:rPr lang="en-US" altLang="ko-KR" sz="1000" dirty="0">
                <a:latin typeface="+mn-ea"/>
              </a:rPr>
              <a:t>, </a:t>
            </a:r>
            <a:r>
              <a:rPr lang="ko-KR" altLang="en-US" sz="1000" dirty="0">
                <a:latin typeface="+mn-ea"/>
              </a:rPr>
              <a:t>사진 등을 제시하지 말고 관련된 내용만 기술</a:t>
            </a:r>
            <a:endParaRPr lang="en-US" altLang="ko-KR" sz="1000" dirty="0">
              <a:latin typeface="+mn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000" dirty="0">
                <a:latin typeface="+mn-ea"/>
              </a:rPr>
              <a:t>경우에 따라서는 </a:t>
            </a:r>
            <a:r>
              <a:rPr lang="en-US" altLang="ko-KR" sz="1000" dirty="0">
                <a:latin typeface="+mn-ea"/>
              </a:rPr>
              <a:t>2</a:t>
            </a:r>
            <a:r>
              <a:rPr lang="ko-KR" altLang="en-US" sz="1000" dirty="0">
                <a:latin typeface="+mn-ea"/>
              </a:rPr>
              <a:t>개 </a:t>
            </a:r>
            <a:r>
              <a:rPr lang="en-US" altLang="ko-KR" sz="1000" dirty="0">
                <a:latin typeface="+mn-ea"/>
              </a:rPr>
              <a:t>step</a:t>
            </a:r>
            <a:r>
              <a:rPr lang="ko-KR" altLang="en-US" sz="1000" dirty="0">
                <a:latin typeface="+mn-ea"/>
              </a:rPr>
              <a:t>을</a:t>
            </a:r>
            <a:r>
              <a:rPr lang="en-US" altLang="ko-KR" sz="1000" dirty="0">
                <a:latin typeface="+mn-ea"/>
              </a:rPr>
              <a:t> 1</a:t>
            </a:r>
            <a:r>
              <a:rPr lang="ko-KR" altLang="en-US" sz="1000" dirty="0">
                <a:latin typeface="+mn-ea"/>
              </a:rPr>
              <a:t>개 슬라이드에 내용을 작성할 수도 있음</a:t>
            </a:r>
            <a:endParaRPr lang="en-US" altLang="ko-KR" sz="1000" dirty="0">
              <a:latin typeface="+mn-ea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A46F15DB-BD8B-4B53-892F-2E02EB7C0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40" y="4005064"/>
            <a:ext cx="2792444" cy="22617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="" xmlns:a16="http://schemas.microsoft.com/office/drawing/2014/main" id="{8A363D44-1FB8-4A96-B349-00FEFF6DF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800" y="4005064"/>
            <a:ext cx="3024336" cy="226175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1DCFBBF1-9226-4354-9355-B50009F4A1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1152" y="4005064"/>
            <a:ext cx="3368508" cy="226175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EC293C5-C0A3-44DE-AD70-E776A1DF56F7}"/>
              </a:ext>
            </a:extLst>
          </p:cNvPr>
          <p:cNvSpPr txBox="1"/>
          <p:nvPr/>
        </p:nvSpPr>
        <p:spPr>
          <a:xfrm>
            <a:off x="200472" y="692696"/>
            <a:ext cx="9505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5000"/>
            </a:pP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Head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Message 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작성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줄 이내로 작성</a:t>
            </a:r>
            <a:endParaRPr kumimoji="1" lang="en-US" altLang="ko-KR" sz="1400" b="1" dirty="0">
              <a:ln>
                <a:solidFill>
                  <a:srgbClr val="4472C4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0659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EC293C5-C0A3-44DE-AD70-E776A1DF56F7}"/>
              </a:ext>
            </a:extLst>
          </p:cNvPr>
          <p:cNvSpPr txBox="1"/>
          <p:nvPr/>
        </p:nvSpPr>
        <p:spPr>
          <a:xfrm>
            <a:off x="200472" y="692696"/>
            <a:ext cx="9505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5000"/>
            </a:pP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Head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Message 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작성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줄 이내로 작성</a:t>
            </a:r>
            <a:endParaRPr kumimoji="1" lang="en-US" altLang="ko-KR" sz="1400" b="1" dirty="0">
              <a:ln>
                <a:solidFill>
                  <a:srgbClr val="4472C4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B24DC6-E1E0-434D-AFBB-E877CEF36497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7. </a:t>
            </a:r>
            <a:r>
              <a:rPr lang="ko-KR" altLang="en-US" sz="2000" b="1" dirty="0">
                <a:latin typeface="+mn-ea"/>
              </a:rPr>
              <a:t>세부 추진 방안 </a:t>
            </a:r>
            <a:r>
              <a:rPr lang="en-US" altLang="ko-KR" sz="2000" b="1" dirty="0">
                <a:latin typeface="+mn-ea"/>
              </a:rPr>
              <a:t>: M 1. 0000 </a:t>
            </a:r>
            <a:r>
              <a:rPr lang="en-US" altLang="ko-KR" b="1" dirty="0">
                <a:latin typeface="+mn-ea"/>
              </a:rPr>
              <a:t>_ S 2. 0000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4659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EC293C5-C0A3-44DE-AD70-E776A1DF56F7}"/>
              </a:ext>
            </a:extLst>
          </p:cNvPr>
          <p:cNvSpPr txBox="1"/>
          <p:nvPr/>
        </p:nvSpPr>
        <p:spPr>
          <a:xfrm>
            <a:off x="200472" y="692696"/>
            <a:ext cx="9505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5000"/>
            </a:pP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Head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Message 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작성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-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2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줄 이내로 작성</a:t>
            </a:r>
            <a:endParaRPr kumimoji="1" lang="en-US" altLang="ko-KR" sz="1400" b="1" dirty="0">
              <a:ln>
                <a:solidFill>
                  <a:srgbClr val="4472C4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B24DC6-E1E0-434D-AFBB-E877CEF36497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7. </a:t>
            </a:r>
            <a:r>
              <a:rPr lang="ko-KR" altLang="en-US" sz="2000" b="1" dirty="0">
                <a:latin typeface="+mn-ea"/>
              </a:rPr>
              <a:t>세부 추진 방안 </a:t>
            </a:r>
            <a:r>
              <a:rPr lang="en-US" altLang="ko-KR" sz="2000" b="1" dirty="0">
                <a:latin typeface="+mn-ea"/>
              </a:rPr>
              <a:t>: M 2. 0000 </a:t>
            </a:r>
            <a:r>
              <a:rPr lang="en-US" altLang="ko-KR" b="1" dirty="0">
                <a:latin typeface="+mn-ea"/>
              </a:rPr>
              <a:t>_ S 1. 0000</a:t>
            </a:r>
            <a:endParaRPr lang="ko-KR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12083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B24DC6-E1E0-434D-AFBB-E877CEF36497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8. </a:t>
            </a:r>
            <a:r>
              <a:rPr lang="ko-KR" altLang="en-US" sz="2000" b="1" dirty="0">
                <a:latin typeface="+mn-ea"/>
              </a:rPr>
              <a:t>기대효과 및 사후관리 방안</a:t>
            </a:r>
            <a:endParaRPr lang="ko-KR" altLang="en-US" b="1" dirty="0">
              <a:latin typeface="+mn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9E5208D8-F627-4349-8B37-86EEAB74D797}"/>
              </a:ext>
            </a:extLst>
          </p:cNvPr>
          <p:cNvSpPr/>
          <p:nvPr/>
        </p:nvSpPr>
        <p:spPr>
          <a:xfrm>
            <a:off x="488057" y="1628800"/>
            <a:ext cx="4320482" cy="4824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atinLnBrk="1">
              <a:lnSpc>
                <a:spcPct val="125000"/>
              </a:lnSpc>
            </a:pPr>
            <a:r>
              <a:rPr lang="en-US" altLang="ko-KR" sz="1200" dirty="0">
                <a:solidFill>
                  <a:schemeClr val="tx1"/>
                </a:solidFill>
                <a:latin typeface="+mn-ea"/>
              </a:rPr>
              <a:t> </a:t>
            </a:r>
          </a:p>
          <a:p>
            <a:pPr latinLnBrk="1">
              <a:lnSpc>
                <a:spcPct val="150000"/>
              </a:lnSpc>
            </a:pPr>
            <a:endParaRPr lang="ko-KR" altLang="en-US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5E00FE47-32C6-4FEC-B4D3-C0425DA02A52}"/>
              </a:ext>
            </a:extLst>
          </p:cNvPr>
          <p:cNvSpPr/>
          <p:nvPr/>
        </p:nvSpPr>
        <p:spPr>
          <a:xfrm>
            <a:off x="5105852" y="1628800"/>
            <a:ext cx="4320482" cy="482438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atinLnBrk="1">
              <a:lnSpc>
                <a:spcPct val="125000"/>
              </a:lnSpc>
            </a:pPr>
            <a:endParaRPr lang="en-US" altLang="ko-KR" sz="12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083148E-1B05-4A1F-90C3-C0A3CA55C252}"/>
              </a:ext>
            </a:extLst>
          </p:cNvPr>
          <p:cNvSpPr txBox="1"/>
          <p:nvPr/>
        </p:nvSpPr>
        <p:spPr>
          <a:xfrm>
            <a:off x="479666" y="1351801"/>
            <a:ext cx="13049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n-ea"/>
              </a:rPr>
              <a:t>■ </a:t>
            </a:r>
            <a:r>
              <a:rPr lang="ko-KR" altLang="en-US" sz="1200" b="1" dirty="0" smtClean="0">
                <a:latin typeface="+mn-ea"/>
              </a:rPr>
              <a:t>기대효과</a:t>
            </a:r>
            <a:endParaRPr lang="ko-KR" altLang="en-US" sz="1200" b="1" dirty="0"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1C60659-9DBC-48D2-81B1-20ECF8EA3AFC}"/>
              </a:ext>
            </a:extLst>
          </p:cNvPr>
          <p:cNvSpPr txBox="1"/>
          <p:nvPr/>
        </p:nvSpPr>
        <p:spPr>
          <a:xfrm>
            <a:off x="5097016" y="1351801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>
                <a:latin typeface="+mn-ea"/>
              </a:rPr>
              <a:t>■ 사업 연계 및 사후관리 방안</a:t>
            </a:r>
            <a:endParaRPr lang="ko-KR" altLang="en-US" sz="1200" b="1" dirty="0">
              <a:latin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83AF1A0-D19A-4DC3-95A1-5110A5B0C90B}"/>
              </a:ext>
            </a:extLst>
          </p:cNvPr>
          <p:cNvSpPr txBox="1"/>
          <p:nvPr/>
        </p:nvSpPr>
        <p:spPr>
          <a:xfrm>
            <a:off x="560513" y="2026294"/>
            <a:ext cx="3960440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>
                <a:latin typeface="+mn-ea"/>
              </a:rPr>
              <a:t>컨설팅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>
                <a:latin typeface="+mn-ea"/>
              </a:rPr>
              <a:t>추진에 따른 기대효과 기술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5CEE286-D5BD-411B-B689-BEC58C56AF19}"/>
              </a:ext>
            </a:extLst>
          </p:cNvPr>
          <p:cNvSpPr txBox="1"/>
          <p:nvPr/>
        </p:nvSpPr>
        <p:spPr>
          <a:xfrm>
            <a:off x="5169024" y="2026294"/>
            <a:ext cx="396044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ko-KR" altLang="en-US" sz="1200" dirty="0">
                <a:latin typeface="+mn-ea"/>
              </a:rPr>
              <a:t>컨설팅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>
                <a:latin typeface="+mn-ea"/>
              </a:rPr>
              <a:t>종료 후 사업 연계 및 사후관리 방안 기술</a:t>
            </a:r>
            <a:endParaRPr lang="en-US" altLang="ko-KR" sz="1200" dirty="0"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>
                <a:latin typeface="+mn-ea"/>
              </a:rPr>
              <a:t>종료 후 수진기업의 사업과 관련하여 타 사업 또는 타기관과 연계할 수 있는 구체적인 방인 기술</a:t>
            </a:r>
            <a:endParaRPr lang="en-US" altLang="ko-KR" sz="1200" dirty="0">
              <a:latin typeface="+mn-ea"/>
            </a:endParaRPr>
          </a:p>
          <a:p>
            <a:pPr marL="171450" indent="-171450" algn="l">
              <a:buFontTx/>
              <a:buChar char="-"/>
            </a:pPr>
            <a:r>
              <a:rPr lang="ko-KR" altLang="en-US" sz="1200" dirty="0">
                <a:latin typeface="+mn-ea"/>
              </a:rPr>
              <a:t>사후관리 방안도 기간과 내용을 구체적으로 기술 </a:t>
            </a:r>
          </a:p>
        </p:txBody>
      </p:sp>
    </p:spTree>
    <p:extLst>
      <p:ext uri="{BB962C8B-B14F-4D97-AF65-F5344CB8AC3E}">
        <p14:creationId xmlns:p14="http://schemas.microsoft.com/office/powerpoint/2010/main" val="3107389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EC293C5-C0A3-44DE-AD70-E776A1DF56F7}"/>
              </a:ext>
            </a:extLst>
          </p:cNvPr>
          <p:cNvSpPr txBox="1"/>
          <p:nvPr/>
        </p:nvSpPr>
        <p:spPr>
          <a:xfrm>
            <a:off x="200472" y="692696"/>
            <a:ext cx="9505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5000"/>
            </a:pP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본 컨설팅 기간은 총 </a:t>
            </a:r>
            <a:r>
              <a:rPr kumimoji="1" lang="en-US" altLang="ko-KR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0</a:t>
            </a: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개월로 각 세부 과업단위별 일정계획은 아래와 같음</a:t>
            </a:r>
            <a:endParaRPr kumimoji="1" lang="en-US" altLang="ko-KR" sz="1400" b="1" dirty="0">
              <a:ln>
                <a:solidFill>
                  <a:srgbClr val="4472C4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B24DC6-E1E0-434D-AFBB-E877CEF36497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9. </a:t>
            </a:r>
            <a:r>
              <a:rPr lang="ko-KR" altLang="en-US" sz="2000" b="1" dirty="0">
                <a:latin typeface="+mn-ea"/>
              </a:rPr>
              <a:t>일정 계획</a:t>
            </a:r>
            <a:endParaRPr lang="ko-KR" altLang="en-US" b="1" dirty="0">
              <a:latin typeface="+mn-ea"/>
            </a:endParaRPr>
          </a:p>
        </p:txBody>
      </p:sp>
      <p:graphicFrame>
        <p:nvGraphicFramePr>
          <p:cNvPr id="14" name="Group 1823">
            <a:extLst>
              <a:ext uri="{FF2B5EF4-FFF2-40B4-BE49-F238E27FC236}">
                <a16:creationId xmlns="" xmlns:a16="http://schemas.microsoft.com/office/drawing/2014/main" id="{8C24C4AC-B141-401E-AAB1-8D0A27A52E8E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76042924"/>
              </p:ext>
            </p:extLst>
          </p:nvPr>
        </p:nvGraphicFramePr>
        <p:xfrm>
          <a:off x="253171" y="1349894"/>
          <a:ext cx="9452353" cy="4890093"/>
        </p:xfrm>
        <a:graphic>
          <a:graphicData uri="http://schemas.openxmlformats.org/drawingml/2006/table">
            <a:tbl>
              <a:tblPr/>
              <a:tblGrid>
                <a:gridCol w="1308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14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0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1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2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3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4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5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6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7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8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29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30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31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32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33"/>
                    </a:ext>
                  </a:extLst>
                </a:gridCol>
                <a:gridCol w="298133">
                  <a:extLst>
                    <a:ext uri="{9D8B030D-6E8A-4147-A177-3AD203B41FA5}">
                      <a16:colId xmlns="" xmlns:a16="http://schemas.microsoft.com/office/drawing/2014/main" val="20034"/>
                    </a:ext>
                  </a:extLst>
                </a:gridCol>
              </a:tblGrid>
              <a:tr h="221072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구분</a:t>
                      </a:r>
                      <a:endParaRPr lang="en-US" altLang="ko-KR" sz="1000" b="1" i="0" u="none" strike="noStrike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4C7E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r>
                        <a:rPr lang="ko-KR" altLang="en-US" sz="1000" b="1" i="0" u="none" strike="noStrike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월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3606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900" b="1" i="0" u="none" strike="noStrike" spc="-10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주</a:t>
                      </a:r>
                      <a:endParaRPr lang="en-US" sz="900" b="1" i="0" u="none" strike="noStrike" spc="-10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4400" marR="1440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36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M1. </a:t>
                      </a:r>
                      <a:r>
                        <a:rPr lang="ko-KR" altLang="en-US" sz="1000" b="1" kern="1200" spc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과업명</a:t>
                      </a:r>
                      <a:endParaRPr lang="en-US" altLang="ko-KR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S1. </a:t>
                      </a:r>
                      <a:r>
                        <a:rPr lang="ko-KR" altLang="en-US" sz="1000" b="1" kern="120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세부 </a:t>
                      </a:r>
                      <a:r>
                        <a:rPr lang="ko-KR" altLang="en-US" sz="1000" b="1" kern="1200" spc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과업명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S2.</a:t>
                      </a:r>
                      <a:r>
                        <a:rPr lang="ko-KR" altLang="en-US" sz="1000" b="1" kern="120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S3. 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361">
                <a:tc rowSpan="4">
                  <a:txBody>
                    <a:bodyPr/>
                    <a:lstStyle/>
                    <a:p>
                      <a:pPr algn="ctr" latinLnBrk="1"/>
                      <a:endParaRPr lang="en-US" altLang="ko-KR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8000" marR="36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94361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8000" marR="36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4361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9436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4361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028700" algn="l"/>
                        </a:tabLst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sym typeface="맑은 고딕"/>
                      </a:endParaRPr>
                    </a:p>
                  </a:txBody>
                  <a:tcPr marL="36000" marR="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50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>
            <a:extLst>
              <a:ext uri="{FF2B5EF4-FFF2-40B4-BE49-F238E27FC236}">
                <a16:creationId xmlns="" xmlns:a16="http://schemas.microsoft.com/office/drawing/2014/main" id="{71B83AB3-CCE0-4F9E-B8C0-91D784846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703612"/>
              </p:ext>
            </p:extLst>
          </p:nvPr>
        </p:nvGraphicFramePr>
        <p:xfrm>
          <a:off x="207293" y="476672"/>
          <a:ext cx="9498682" cy="6200182"/>
        </p:xfrm>
        <a:graphic>
          <a:graphicData uri="http://schemas.openxmlformats.org/drawingml/2006/table">
            <a:tbl>
              <a:tblPr/>
              <a:tblGrid>
                <a:gridCol w="1784115">
                  <a:extLst>
                    <a:ext uri="{9D8B030D-6E8A-4147-A177-3AD203B41FA5}">
                      <a16:colId xmlns="" xmlns:a16="http://schemas.microsoft.com/office/drawing/2014/main" val="3070826529"/>
                    </a:ext>
                  </a:extLst>
                </a:gridCol>
                <a:gridCol w="7714567">
                  <a:extLst>
                    <a:ext uri="{9D8B030D-6E8A-4147-A177-3AD203B41FA5}">
                      <a16:colId xmlns="" xmlns:a16="http://schemas.microsoft.com/office/drawing/2014/main" val="4190569353"/>
                    </a:ext>
                  </a:extLst>
                </a:gridCol>
              </a:tblGrid>
              <a:tr h="3379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구분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77" marR="4977" marT="4977" marB="497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작성 방법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977" marR="4977" marT="4977" marB="497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6694319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lvl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 추진 배경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4070" marR="0" indent="-81407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ㅇ수진기업의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컨설팅 추진배경 및 경영현안을 개조식으로 작성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814070" marR="0" indent="-81407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ㅇ반드시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 개조식으로 작성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긴 문장형식 배제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b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5724799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 추진 목적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4070" marR="0" indent="-81407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ㅇ수행주체가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협의하여 목적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과업범위를 수정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보완하여 작성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7142903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과업 내용 및 예상 산출물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ㅇ세부적인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과업단위별 항목 구분과 구체적인 컨설팅 내용 기술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ㅇ산출물은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구체적으로 예상되는 산출물을 기술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중간평가 및 완료평가 시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예상 산출물과 실제 산출물을 비교하여 평가함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ㅇ제안내용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 등과 비교하였을 때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예상 산출물이 과도하게 변경되었을 경우 수행계획서 승인이 되지 않을 수 있음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42942842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 성과 목표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(KPI)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ㅇ계량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비계량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KPI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를 수진기업과 구체적으로 상의하여 설정 </a:t>
                      </a:r>
                    </a:p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KPI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 제안내용과 변경되거나 수정되었을 경우 그에 합당한 사유를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PMO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나 평가위원회에서 질의할 수 있음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합당한 답변 제시하여야 함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4117472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 추진 체계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ㅇ사업추진체계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(Framework)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는 컨설팅 추진 내용을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Module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Step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으로 구분하여 기술할 것을 권고함</a:t>
                      </a:r>
                    </a:p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ㅇ각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컨설팅 추진단계와 수행내용을 쉽게 이해할 수 있도록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도식화하여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제시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2384803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세부추진방안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ㅇ세부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추진방안은 사업추진체계의 각 모듈과 스텝을 구분 기준으로 하여 세부적인 추진방법론을 구체적으로 기술</a:t>
                      </a:r>
                    </a:p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ㅇ세부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추진방안은 각 모듈의 스텝단위별로 수행내용 기술을 권고함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05577233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기대효과 및 사후관리 방안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ㅇ기대효과는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컨설팅을 통한 수진기업의 경영성과 향상 등 기대되거나 달성가능한 내용 중심으로 기술</a:t>
                      </a:r>
                    </a:p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ㅇ사후관리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방안은 컨설팅 종료 후 수진기업의 사업과 관련한 연계방안을 제시하고 컨설팅 종료 후 사후관리 기간 및 내용을 구체적으로 기술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96481081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일정계획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ㅇ일정계획은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세부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과업단위별로 제시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완료평가 일정은 제외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5619549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사업추진조직 및 업무분장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ㅇ사업추진조직은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‘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과제책임자’와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‘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연구원’으로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구분하고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투입 컨설턴트의 기본정보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투입일수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투입율을 기술</a:t>
                      </a:r>
                    </a:p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ㅇ업무분장은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각 세부 과업단위별로 투입 컨설턴트와 투입일수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(M/D)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를 세분화하여 기술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3153869"/>
                  </a:ext>
                </a:extLst>
              </a:tr>
              <a:tr h="563857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11. 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투입인력 세부 이력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ㅇ투입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컨설턴트의 세부 이력사항은 각각 작성</a:t>
                      </a:r>
                    </a:p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ㅇ경력사항은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제안일 기준 최근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년이내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컨설팅 경력 기술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35890" marR="0" indent="-135890" algn="l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l"/>
                          <a:tab pos="461010" algn="l"/>
                        </a:tabLst>
                      </a:pPr>
                      <a:r>
                        <a:rPr lang="ko-KR" altLang="en-US" sz="10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ㅇ제안서와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 다른 컨설턴트 투입 시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반드시 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PMO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에 </a:t>
                      </a:r>
                      <a:r>
                        <a:rPr lang="ko-KR" altLang="en-US" sz="1000" b="1" kern="0" spc="0" dirty="0" err="1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사전보고하여야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 하며</a:t>
                      </a:r>
                      <a:r>
                        <a:rPr lang="en-US" altLang="ko-KR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kern="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진흥원의 승인 후 투입 가능함</a:t>
                      </a:r>
                    </a:p>
                  </a:txBody>
                  <a:tcPr marL="25415" marR="25415" marT="12707" marB="127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36456349"/>
                  </a:ext>
                </a:extLst>
              </a:tr>
            </a:tbl>
          </a:graphicData>
        </a:graphic>
      </p:graphicFrame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28D17503-C467-48D5-A1F6-E2600462BC2C}"/>
              </a:ext>
            </a:extLst>
          </p:cNvPr>
          <p:cNvSpPr/>
          <p:nvPr/>
        </p:nvSpPr>
        <p:spPr>
          <a:xfrm>
            <a:off x="207293" y="0"/>
            <a:ext cx="9498682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수행계획서 </a:t>
            </a:r>
            <a:r>
              <a:rPr lang="ko-KR" altLang="en-US" sz="1600" b="1" dirty="0">
                <a:solidFill>
                  <a:schemeClr val="bg1"/>
                </a:solidFill>
                <a:latin typeface="+mn-ea"/>
              </a:rPr>
              <a:t>작성 안내</a:t>
            </a:r>
          </a:p>
        </p:txBody>
      </p:sp>
    </p:spTree>
    <p:extLst>
      <p:ext uri="{BB962C8B-B14F-4D97-AF65-F5344CB8AC3E}">
        <p14:creationId xmlns:p14="http://schemas.microsoft.com/office/powerpoint/2010/main" val="996676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C3AACEF-DB9B-4F28-AB0B-52CF6DFB0BED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10. </a:t>
            </a:r>
            <a:r>
              <a:rPr lang="ko-KR" altLang="en-US" sz="2000" b="1" dirty="0">
                <a:latin typeface="+mn-ea"/>
              </a:rPr>
              <a:t>사업 추진 조직 및 업무분장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3ED363A-EA9F-4601-BFBA-E7DCAF465455}"/>
              </a:ext>
            </a:extLst>
          </p:cNvPr>
          <p:cNvSpPr txBox="1"/>
          <p:nvPr/>
        </p:nvSpPr>
        <p:spPr>
          <a:xfrm>
            <a:off x="200472" y="692696"/>
            <a:ext cx="9505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5000"/>
            </a:pPr>
            <a:r>
              <a:rPr kumimoji="1" lang="ko-KR" altLang="en-US" sz="1400" b="1" dirty="0">
                <a:ln>
                  <a:solidFill>
                    <a:srgbClr val="4472C4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본 컨설팅의 투입인력 및 세부 업무분장은 다음과 같음</a:t>
            </a:r>
            <a:endParaRPr kumimoji="1" lang="en-US" altLang="ko-KR" sz="1400" b="1" dirty="0">
              <a:ln>
                <a:solidFill>
                  <a:srgbClr val="4472C4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="" xmlns:a16="http://schemas.microsoft.com/office/drawing/2014/main" id="{756C64E8-4B95-4C6C-803E-1BF5D1D9F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02566"/>
              </p:ext>
            </p:extLst>
          </p:nvPr>
        </p:nvGraphicFramePr>
        <p:xfrm>
          <a:off x="273049" y="1361899"/>
          <a:ext cx="9432927" cy="1299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561">
                  <a:extLst>
                    <a:ext uri="{9D8B030D-6E8A-4147-A177-3AD203B41FA5}">
                      <a16:colId xmlns="" xmlns:a16="http://schemas.microsoft.com/office/drawing/2014/main" val="3522484976"/>
                    </a:ext>
                  </a:extLst>
                </a:gridCol>
                <a:gridCol w="1347561">
                  <a:extLst>
                    <a:ext uri="{9D8B030D-6E8A-4147-A177-3AD203B41FA5}">
                      <a16:colId xmlns="" xmlns:a16="http://schemas.microsoft.com/office/drawing/2014/main" val="4061489565"/>
                    </a:ext>
                  </a:extLst>
                </a:gridCol>
                <a:gridCol w="760693">
                  <a:extLst>
                    <a:ext uri="{9D8B030D-6E8A-4147-A177-3AD203B41FA5}">
                      <a16:colId xmlns="" xmlns:a16="http://schemas.microsoft.com/office/drawing/2014/main" val="503412221"/>
                    </a:ext>
                  </a:extLst>
                </a:gridCol>
                <a:gridCol w="1934429">
                  <a:extLst>
                    <a:ext uri="{9D8B030D-6E8A-4147-A177-3AD203B41FA5}">
                      <a16:colId xmlns="" xmlns:a16="http://schemas.microsoft.com/office/drawing/2014/main" val="1937523897"/>
                    </a:ext>
                  </a:extLst>
                </a:gridCol>
                <a:gridCol w="1347561">
                  <a:extLst>
                    <a:ext uri="{9D8B030D-6E8A-4147-A177-3AD203B41FA5}">
                      <a16:colId xmlns="" xmlns:a16="http://schemas.microsoft.com/office/drawing/2014/main" val="1382780111"/>
                    </a:ext>
                  </a:extLst>
                </a:gridCol>
                <a:gridCol w="1347561">
                  <a:extLst>
                    <a:ext uri="{9D8B030D-6E8A-4147-A177-3AD203B41FA5}">
                      <a16:colId xmlns="" xmlns:a16="http://schemas.microsoft.com/office/drawing/2014/main" val="4031574577"/>
                    </a:ext>
                  </a:extLst>
                </a:gridCol>
                <a:gridCol w="1347561">
                  <a:extLst>
                    <a:ext uri="{9D8B030D-6E8A-4147-A177-3AD203B41FA5}">
                      <a16:colId xmlns="" xmlns:a16="http://schemas.microsoft.com/office/drawing/2014/main" val="4104756978"/>
                    </a:ext>
                  </a:extLst>
                </a:gridCol>
              </a:tblGrid>
              <a:tr h="2734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성명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연령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학력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학위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해당분야 경력</a:t>
                      </a:r>
                      <a:endParaRPr lang="en-US" altLang="ko-KR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투입 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M/D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투입율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1003007"/>
                  </a:ext>
                </a:extLst>
              </a:tr>
              <a:tr h="170922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합계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22</a:t>
                      </a:r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100%</a:t>
                      </a:r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8205500"/>
                  </a:ext>
                </a:extLst>
              </a:tr>
              <a:tr h="1709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과제 책임자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서울대 대학원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경영학 박사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68%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312646"/>
                  </a:ext>
                </a:extLst>
              </a:tr>
              <a:tr h="170922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연구원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박동글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연세대 대학원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경영학 석사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32%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5207853"/>
                  </a:ext>
                </a:extLst>
              </a:tr>
              <a:tr h="1709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김길동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고려대 경영학과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학사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8166652"/>
                  </a:ext>
                </a:extLst>
              </a:tr>
              <a:tr h="1709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0459228"/>
                  </a:ext>
                </a:extLst>
              </a:tr>
              <a:tr h="17092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557596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="" xmlns:a16="http://schemas.microsoft.com/office/drawing/2014/main" id="{31C59642-2C98-4FB5-89E0-1E3407EFF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72174"/>
              </p:ext>
            </p:extLst>
          </p:nvPr>
        </p:nvGraphicFramePr>
        <p:xfrm>
          <a:off x="263611" y="2708929"/>
          <a:ext cx="9442363" cy="3744259"/>
        </p:xfrm>
        <a:graphic>
          <a:graphicData uri="http://schemas.openxmlformats.org/drawingml/2006/table">
            <a:tbl>
              <a:tblPr/>
              <a:tblGrid>
                <a:gridCol w="1573151">
                  <a:extLst>
                    <a:ext uri="{9D8B030D-6E8A-4147-A177-3AD203B41FA5}">
                      <a16:colId xmlns="" xmlns:a16="http://schemas.microsoft.com/office/drawing/2014/main" val="3693026991"/>
                    </a:ext>
                  </a:extLst>
                </a:gridCol>
                <a:gridCol w="5204470">
                  <a:extLst>
                    <a:ext uri="{9D8B030D-6E8A-4147-A177-3AD203B41FA5}">
                      <a16:colId xmlns="" xmlns:a16="http://schemas.microsoft.com/office/drawing/2014/main" val="379083351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1529543440"/>
                    </a:ext>
                  </a:extLst>
                </a:gridCol>
                <a:gridCol w="1368598">
                  <a:extLst>
                    <a:ext uri="{9D8B030D-6E8A-4147-A177-3AD203B41FA5}">
                      <a16:colId xmlns="" xmlns:a16="http://schemas.microsoft.com/office/drawing/2014/main" val="3604050822"/>
                    </a:ext>
                  </a:extLst>
                </a:gridCol>
              </a:tblGrid>
              <a:tr h="32675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구분</a:t>
                      </a:r>
                      <a:endParaRPr lang="en-US" altLang="ko-KR" sz="1000" b="1" i="0" u="none" strike="noStrike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컨설턴트</a:t>
                      </a:r>
                      <a:endParaRPr lang="en-US" altLang="ko-KR" sz="1000" b="1" i="0" u="none" strike="noStrike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 spc="0" dirty="0" err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투입공수</a:t>
                      </a:r>
                      <a:endParaRPr lang="en-US" altLang="ko-KR" sz="1000" b="1" i="0" u="none" strike="noStrike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algn="ctr" rtl="0" fontAlgn="ctr"/>
                      <a:r>
                        <a:rPr lang="en-US" altLang="ko-KR" sz="1000" b="1" i="0" u="none" strike="noStrike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(M/D)</a:t>
                      </a: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9869166"/>
                  </a:ext>
                </a:extLst>
              </a:tr>
              <a:tr h="21359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M1. </a:t>
                      </a:r>
                      <a:r>
                        <a:rPr lang="ko-KR" altLang="en-US" sz="1000" b="1" kern="1200" spc="0" dirty="0" err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과업명</a:t>
                      </a:r>
                      <a:endParaRPr lang="en-US" altLang="ko-KR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S1. </a:t>
                      </a:r>
                      <a:r>
                        <a:rPr lang="ko-KR" altLang="en-US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세부 </a:t>
                      </a:r>
                      <a:r>
                        <a:rPr lang="ko-KR" altLang="en-US" sz="1000" b="1" kern="1200" spc="0" dirty="0" err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과업명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홍길동</a:t>
                      </a: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9812515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S2.</a:t>
                      </a:r>
                      <a:r>
                        <a:rPr lang="ko-KR" altLang="en-US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홍길동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1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0982739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8000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S3. 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kern="1200" spc="0" dirty="0" err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박동글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2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33044345"/>
                  </a:ext>
                </a:extLst>
              </a:tr>
              <a:tr h="213594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M2. </a:t>
                      </a:r>
                      <a:r>
                        <a:rPr lang="ko-KR" altLang="en-US" sz="1000" b="1" kern="1200" spc="0" dirty="0" err="1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과업명</a:t>
                      </a:r>
                      <a:endParaRPr lang="en-US" altLang="ko-KR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3142048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8000" marR="36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1331344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0028523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5915713"/>
                  </a:ext>
                </a:extLst>
              </a:tr>
              <a:tr h="213594"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5778461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latinLnBrk="1"/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108000" marR="36000" marT="18000" marB="1800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0964810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6086824"/>
                  </a:ext>
                </a:extLst>
              </a:tr>
              <a:tr h="213594"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990818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6293313"/>
                  </a:ext>
                </a:extLst>
              </a:tr>
              <a:tr h="213594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7252139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6493267"/>
                  </a:ext>
                </a:extLst>
              </a:tr>
              <a:tr h="21359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1" kern="1200" spc="-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3410946"/>
                  </a:ext>
                </a:extLst>
              </a:tr>
              <a:tr h="21359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합계</a:t>
                      </a: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총   </a:t>
                      </a:r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22</a:t>
                      </a:r>
                      <a:r>
                        <a:rPr lang="ko-KR" altLang="en-US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000" b="1" kern="1200" spc="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(M/D)</a:t>
                      </a:r>
                      <a:endParaRPr lang="ko-KR" altLang="en-US" sz="1000" b="1" kern="1200" spc="0" dirty="0">
                        <a:solidFill>
                          <a:schemeClr val="tx1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600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4459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12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C3AACEF-DB9B-4F28-AB0B-52CF6DFB0BED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11. </a:t>
            </a:r>
            <a:r>
              <a:rPr lang="ko-KR" altLang="en-US" sz="2000" b="1" dirty="0">
                <a:latin typeface="+mn-ea"/>
              </a:rPr>
              <a:t>투입인력 세부 이력</a:t>
            </a:r>
          </a:p>
        </p:txBody>
      </p:sp>
      <p:graphicFrame>
        <p:nvGraphicFramePr>
          <p:cNvPr id="6" name="Group 289">
            <a:extLst>
              <a:ext uri="{FF2B5EF4-FFF2-40B4-BE49-F238E27FC236}">
                <a16:creationId xmlns="" xmlns:a16="http://schemas.microsoft.com/office/drawing/2014/main" id="{82327D0E-4D55-4D4D-A60F-96A22C640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097194"/>
              </p:ext>
            </p:extLst>
          </p:nvPr>
        </p:nvGraphicFramePr>
        <p:xfrm>
          <a:off x="273051" y="920035"/>
          <a:ext cx="9432923" cy="1212821"/>
        </p:xfrm>
        <a:graphic>
          <a:graphicData uri="http://schemas.openxmlformats.org/drawingml/2006/table">
            <a:tbl>
              <a:tblPr/>
              <a:tblGrid>
                <a:gridCol w="10054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3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69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62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93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5324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0525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7246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02052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성명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endParaRPr lang="ko-KR" altLang="en-US" sz="1100" b="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소속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100" b="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직위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endParaRPr lang="ko-KR" altLang="en-US" sz="1100" b="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연령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100" b="0" kern="1200" noProof="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00</a:t>
                      </a:r>
                      <a:r>
                        <a:rPr lang="ko-KR" altLang="en-US" sz="1100" b="0" kern="1200" noProof="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세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2052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학력</a:t>
                      </a:r>
                      <a:r>
                        <a:rPr lang="en-US" altLang="ko-KR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en-US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전공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00</a:t>
                      </a:r>
                      <a:r>
                        <a:rPr lang="ko-KR" altLang="en-US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대학교 경영학 박사</a:t>
                      </a:r>
                      <a:r>
                        <a:rPr lang="en-US" altLang="ko-KR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마케팅 전공</a:t>
                      </a:r>
                      <a:r>
                        <a:rPr lang="en-US" altLang="ko-KR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ko-KR" altLang="en-US" sz="1100" b="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89985" marR="89985" marT="46804" marB="4680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해당분야 경력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100" b="0" kern="1200" noProof="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00</a:t>
                      </a:r>
                      <a:r>
                        <a:rPr lang="ko-KR" altLang="en-US" sz="1100" b="0" kern="1200" noProof="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년 </a:t>
                      </a:r>
                      <a:r>
                        <a:rPr lang="en-US" altLang="ko-KR" sz="1100" b="0" kern="1200" noProof="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0</a:t>
                      </a:r>
                      <a:r>
                        <a:rPr lang="ko-KR" altLang="en-US" sz="1100" b="0" kern="1200" noProof="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개월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205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00</a:t>
                      </a:r>
                      <a:r>
                        <a:rPr lang="ko-KR" altLang="en-US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대학교 경영학 석사</a:t>
                      </a:r>
                      <a:r>
                        <a:rPr lang="en-US" altLang="ko-KR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ko-KR" altLang="en-US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마케팅 전공</a:t>
                      </a:r>
                      <a:r>
                        <a:rPr lang="en-US" altLang="ko-KR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endParaRPr lang="ko-KR" altLang="en-US" sz="1100" b="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89985" marR="89985" marT="46804" marB="4680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100" b="1" kern="1200" dirty="0" err="1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투입공수</a:t>
                      </a:r>
                      <a:r>
                        <a:rPr lang="en-US" altLang="ko-KR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/</a:t>
                      </a:r>
                      <a:r>
                        <a:rPr lang="ko-KR" altLang="en-US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투입율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lang="en-US" altLang="ko-KR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00</a:t>
                      </a:r>
                      <a:r>
                        <a:rPr lang="ko-KR" altLang="en-US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일</a:t>
                      </a:r>
                      <a:r>
                        <a:rPr lang="en-US" altLang="ko-KR" sz="1100" b="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(M/D) / 00%</a:t>
                      </a:r>
                      <a:endParaRPr lang="ko-KR" altLang="en-US" sz="1100" b="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665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10000"/>
                        </a:spcBef>
                        <a:spcAft>
                          <a:spcPct val="30000"/>
                        </a:spcAft>
                        <a:buClrTx/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100" b="1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주요 업무</a:t>
                      </a:r>
                    </a:p>
                  </a:txBody>
                  <a:tcPr marL="91425" marR="91425" marT="45724" marB="4572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ko-KR" altLang="en-US" sz="1100" b="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89985" marR="89985" marT="46804" marB="46804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Arial" charset="0"/>
                      </a:endParaRPr>
                    </a:p>
                  </a:txBody>
                  <a:tcPr marL="89985" marR="89985" marT="46804" marB="4680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en-US" altLang="ko-KR" sz="1100" dirty="0"/>
                    </a:p>
                  </a:txBody>
                  <a:tcPr marL="89985" marR="89985" marT="46804" marB="4680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en-US" altLang="ko-KR" sz="1100" dirty="0"/>
                    </a:p>
                  </a:txBody>
                  <a:tcPr marL="89985" marR="89985" marT="46804" marB="46804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Group 136">
            <a:extLst>
              <a:ext uri="{FF2B5EF4-FFF2-40B4-BE49-F238E27FC236}">
                <a16:creationId xmlns="" xmlns:a16="http://schemas.microsoft.com/office/drawing/2014/main" id="{E5FB9BCE-99BB-4714-93DA-2BE49CEA98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808600"/>
              </p:ext>
            </p:extLst>
          </p:nvPr>
        </p:nvGraphicFramePr>
        <p:xfrm>
          <a:off x="275914" y="2204864"/>
          <a:ext cx="9424973" cy="4248323"/>
        </p:xfrm>
        <a:graphic>
          <a:graphicData uri="http://schemas.openxmlformats.org/drawingml/2006/table">
            <a:tbl>
              <a:tblPr/>
              <a:tblGrid>
                <a:gridCol w="44670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7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92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311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0191">
                <a:tc gridSpan="4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경  력</a:t>
                      </a:r>
                    </a:p>
                  </a:txBody>
                  <a:tcPr marL="72000" marR="72000" marT="0" marB="0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019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용 역 명</a:t>
                      </a:r>
                    </a:p>
                  </a:txBody>
                  <a:tcPr marL="72000" marR="72000" marT="0" marB="0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참여기간</a:t>
                      </a:r>
                    </a:p>
                  </a:txBody>
                  <a:tcPr marL="72000" marR="72000" marT="0" marB="0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담당업무</a:t>
                      </a:r>
                    </a:p>
                  </a:txBody>
                  <a:tcPr marL="72000" marR="72000" marT="0" marB="0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  <a:ea typeface="맑은 고딕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발주처</a:t>
                      </a:r>
                    </a:p>
                  </a:txBody>
                  <a:tcPr marL="72000" marR="72000" marT="0" marB="0" anchor="ctr" horzOverflow="overflow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ko-KR" sz="110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0000 </a:t>
                      </a:r>
                      <a:r>
                        <a:rPr lang="ko-KR" altLang="en-US" sz="110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연구 용역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18.05 ~ 18.12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ko-KR" altLang="en-US" sz="110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사업수행</a:t>
                      </a: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en-US" altLang="ko-KR" sz="110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00</a:t>
                      </a:r>
                      <a:r>
                        <a:rPr lang="ko-KR" altLang="en-US" sz="1100" kern="1200" dirty="0">
                          <a:ln>
                            <a:solidFill>
                              <a:schemeClr val="bg1">
                                <a:lumMod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공단</a:t>
                      </a: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ko-KR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ko-KR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ko-KR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ko-KR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899787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ko-KR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1330172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altLang="ko-KR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17907" marR="17907" marT="17907" marB="17907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2640767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1631"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1200" dirty="0">
                        <a:ln>
                          <a:solidFill>
                            <a:schemeClr val="bg1">
                              <a:lumMod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말풍선: 사각형 8">
            <a:extLst>
              <a:ext uri="{FF2B5EF4-FFF2-40B4-BE49-F238E27FC236}">
                <a16:creationId xmlns="" xmlns:a16="http://schemas.microsoft.com/office/drawing/2014/main" id="{41FCDA5A-942A-4BC5-85E9-6EB0BEE99B93}"/>
              </a:ext>
            </a:extLst>
          </p:cNvPr>
          <p:cNvSpPr/>
          <p:nvPr/>
        </p:nvSpPr>
        <p:spPr>
          <a:xfrm>
            <a:off x="4160912" y="5301208"/>
            <a:ext cx="5185023" cy="475104"/>
          </a:xfrm>
          <a:prstGeom prst="wedgeRectCallout">
            <a:avLst>
              <a:gd name="adj1" fmla="val -10593"/>
              <a:gd name="adj2" fmla="val 39965"/>
            </a:avLst>
          </a:prstGeom>
          <a:solidFill>
            <a:srgbClr val="FFD96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투입 컨설턴트 별로 슬라이드를 작성해 주십시오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cs typeface="+mn-cs"/>
              </a:rPr>
              <a:t>. </a:t>
            </a:r>
          </a:p>
          <a:p>
            <a:pPr marL="171450" marR="0" lvl="0" indent="-171450" algn="l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ko-KR" altLang="en-US" sz="1100" b="1" dirty="0">
                <a:solidFill>
                  <a:srgbClr val="FF0000"/>
                </a:solidFill>
                <a:latin typeface="+mn-ea"/>
              </a:rPr>
              <a:t>학력은 대학원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1100" b="1" dirty="0">
                <a:solidFill>
                  <a:srgbClr val="FF0000"/>
                </a:solidFill>
                <a:latin typeface="+mn-ea"/>
              </a:rPr>
              <a:t>석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/</a:t>
            </a:r>
            <a:r>
              <a:rPr lang="ko-KR" altLang="en-US" sz="1100" b="1" dirty="0">
                <a:solidFill>
                  <a:srgbClr val="FF0000"/>
                </a:solidFill>
                <a:latin typeface="+mn-ea"/>
              </a:rPr>
              <a:t>박사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), </a:t>
            </a:r>
            <a:r>
              <a:rPr lang="ko-KR" altLang="en-US" sz="1100" b="1" dirty="0">
                <a:solidFill>
                  <a:srgbClr val="FF0000"/>
                </a:solidFill>
                <a:latin typeface="+mn-ea"/>
              </a:rPr>
              <a:t>대학교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  <a:latin typeface="+mn-ea"/>
              </a:rPr>
              <a:t>고등학교 순으로 하되</a:t>
            </a: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1100" b="1" dirty="0">
                <a:solidFill>
                  <a:srgbClr val="FF0000"/>
                </a:solidFill>
                <a:latin typeface="+mn-ea"/>
              </a:rPr>
              <a:t>최종 학력순으로 기재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984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35588B7-44AE-4D17-9136-783EAE9656F1}"/>
              </a:ext>
            </a:extLst>
          </p:cNvPr>
          <p:cNvSpPr txBox="1"/>
          <p:nvPr/>
        </p:nvSpPr>
        <p:spPr>
          <a:xfrm>
            <a:off x="2114711" y="2780928"/>
            <a:ext cx="5676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End Of Document</a:t>
            </a:r>
            <a:endParaRPr lang="ko-KR" altLang="en-US" sz="4400" b="1" i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210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D643079-A550-4398-8B66-416A09461DDB}"/>
              </a:ext>
            </a:extLst>
          </p:cNvPr>
          <p:cNvSpPr txBox="1"/>
          <p:nvPr/>
        </p:nvSpPr>
        <p:spPr>
          <a:xfrm>
            <a:off x="217475" y="1609636"/>
            <a:ext cx="9505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컨설팅 주제 입력</a:t>
            </a:r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06C97FBA-72DB-4742-AE59-E6D7F2EAE8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5" y="260648"/>
            <a:ext cx="1856642" cy="3578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900FCA2-2377-4939-AD7A-7FC95A041DE6}"/>
              </a:ext>
            </a:extLst>
          </p:cNvPr>
          <p:cNvSpPr txBox="1"/>
          <p:nvPr/>
        </p:nvSpPr>
        <p:spPr>
          <a:xfrm>
            <a:off x="222788" y="666939"/>
            <a:ext cx="5378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1200" b="1" dirty="0" smtClean="0">
                <a:latin typeface="+mn-ea"/>
              </a:rPr>
              <a:t>2021</a:t>
            </a:r>
            <a:r>
              <a:rPr lang="ko-KR" altLang="en-US" sz="1200" b="1" dirty="0" smtClean="0">
                <a:latin typeface="+mn-ea"/>
              </a:rPr>
              <a:t>년 </a:t>
            </a:r>
            <a:r>
              <a:rPr lang="en-US" altLang="ko-KR" sz="1200" b="1" dirty="0">
                <a:latin typeface="+mn-ea"/>
              </a:rPr>
              <a:t>(</a:t>
            </a:r>
            <a:r>
              <a:rPr lang="ko-KR" altLang="en-US" sz="1200" b="1" dirty="0">
                <a:latin typeface="+mn-ea"/>
              </a:rPr>
              <a:t>예비</a:t>
            </a:r>
            <a:r>
              <a:rPr lang="en-US" altLang="ko-KR" sz="1200" b="1" dirty="0">
                <a:latin typeface="+mn-ea"/>
              </a:rPr>
              <a:t>)</a:t>
            </a:r>
            <a:r>
              <a:rPr lang="ko-KR" altLang="en-US" sz="1200" b="1" dirty="0" err="1">
                <a:latin typeface="+mn-ea"/>
              </a:rPr>
              <a:t>사회적기업</a:t>
            </a:r>
            <a:r>
              <a:rPr lang="ko-KR" altLang="en-US" sz="1200" b="1" dirty="0">
                <a:latin typeface="+mn-ea"/>
              </a:rPr>
              <a:t> </a:t>
            </a:r>
            <a:r>
              <a:rPr lang="ko-KR" altLang="en-US" sz="1200" b="1" dirty="0" smtClean="0">
                <a:latin typeface="+mn-ea"/>
              </a:rPr>
              <a:t>협업활성</a:t>
            </a:r>
            <a:r>
              <a:rPr lang="ko-KR" altLang="en-US" sz="1200" b="1" dirty="0">
                <a:latin typeface="+mn-ea"/>
              </a:rPr>
              <a:t>화</a:t>
            </a:r>
            <a:r>
              <a:rPr lang="ko-KR" altLang="en-US" sz="1200" b="1" dirty="0" smtClean="0">
                <a:latin typeface="+mn-ea"/>
              </a:rPr>
              <a:t> 지원 컨설팅 </a:t>
            </a:r>
            <a:r>
              <a:rPr lang="ko-KR" altLang="en-US" sz="1200" b="1" dirty="0">
                <a:latin typeface="+mn-ea"/>
              </a:rPr>
              <a:t>수행계획서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83B989A-CC64-4FE4-9C21-E5848E24B655}"/>
              </a:ext>
            </a:extLst>
          </p:cNvPr>
          <p:cNvSpPr txBox="1"/>
          <p:nvPr/>
        </p:nvSpPr>
        <p:spPr>
          <a:xfrm>
            <a:off x="3332820" y="2545159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- </a:t>
            </a:r>
            <a:r>
              <a:rPr lang="ko-KR" altLang="en-US" sz="14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수     행     계     획     서 </a:t>
            </a:r>
            <a:r>
              <a:rPr lang="en-US" altLang="ko-KR" sz="14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-</a:t>
            </a:r>
            <a:endParaRPr lang="ko-KR" altLang="en-US" sz="1400" b="1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5121E98-1D4A-41B1-AAA9-7C0CB770E6B8}"/>
              </a:ext>
            </a:extLst>
          </p:cNvPr>
          <p:cNvSpPr txBox="1"/>
          <p:nvPr/>
        </p:nvSpPr>
        <p:spPr>
          <a:xfrm>
            <a:off x="3332820" y="405732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20  .    .   .</a:t>
            </a:r>
            <a:endParaRPr lang="ko-KR" altLang="en-US" sz="1400" b="1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="" xmlns:a16="http://schemas.microsoft.com/office/drawing/2014/main" id="{B2A3FE07-973D-4E56-AB0D-8F2222648A69}"/>
              </a:ext>
            </a:extLst>
          </p:cNvPr>
          <p:cNvSpPr/>
          <p:nvPr/>
        </p:nvSpPr>
        <p:spPr>
          <a:xfrm>
            <a:off x="7041231" y="6012281"/>
            <a:ext cx="2664743" cy="44090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컨설팅기관 명 및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Logo</a:t>
            </a:r>
            <a:endParaRPr lang="ko-KR" altLang="en-US" sz="1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="" xmlns:a16="http://schemas.microsoft.com/office/drawing/2014/main" id="{4E0C26C9-ABFE-4437-95F0-31F4D70A1B2A}"/>
              </a:ext>
            </a:extLst>
          </p:cNvPr>
          <p:cNvSpPr/>
          <p:nvPr/>
        </p:nvSpPr>
        <p:spPr>
          <a:xfrm>
            <a:off x="217475" y="6012281"/>
            <a:ext cx="2664743" cy="44090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수진기업 명 및 </a:t>
            </a:r>
            <a:r>
              <a:rPr lang="en-US" altLang="ko-KR" sz="1200" b="1" dirty="0">
                <a:solidFill>
                  <a:schemeClr val="tx1"/>
                </a:solidFill>
                <a:latin typeface="+mn-ea"/>
              </a:rPr>
              <a:t>Logo</a:t>
            </a:r>
            <a:endParaRPr lang="ko-KR" altLang="en-US" sz="12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214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22810B0-B033-45E6-B195-6933BDF40FDD}"/>
              </a:ext>
            </a:extLst>
          </p:cNvPr>
          <p:cNvSpPr txBox="1"/>
          <p:nvPr/>
        </p:nvSpPr>
        <p:spPr>
          <a:xfrm>
            <a:off x="1208584" y="692696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latin typeface="+mn-ea"/>
              </a:rPr>
              <a:t>제          출          문</a:t>
            </a:r>
            <a:endParaRPr lang="en-US" altLang="ko-KR" sz="2800" b="1" dirty="0">
              <a:latin typeface="+mn-ea"/>
            </a:endParaRPr>
          </a:p>
          <a:p>
            <a:pPr algn="l"/>
            <a:endParaRPr lang="en-US" altLang="ko-KR" sz="1200" dirty="0">
              <a:latin typeface="+mn-ea"/>
            </a:endParaRPr>
          </a:p>
          <a:p>
            <a:pPr algn="l"/>
            <a:endParaRPr lang="en-US" altLang="ko-KR" sz="1200" dirty="0">
              <a:latin typeface="+mn-ea"/>
            </a:endParaRPr>
          </a:p>
          <a:p>
            <a:pPr algn="l"/>
            <a:endParaRPr lang="en-US" altLang="ko-KR" sz="1200" dirty="0">
              <a:latin typeface="+mn-ea"/>
            </a:endParaRPr>
          </a:p>
          <a:p>
            <a:pPr algn="r"/>
            <a:r>
              <a:rPr lang="ko-KR" altLang="en-US" sz="1400" u="sng" dirty="0" err="1">
                <a:latin typeface="+mn-ea"/>
              </a:rPr>
              <a:t>한국사회적기업진흥원장</a:t>
            </a:r>
            <a:r>
              <a:rPr lang="ko-KR" altLang="en-US" sz="1400" u="sng" dirty="0">
                <a:latin typeface="+mn-ea"/>
              </a:rPr>
              <a:t> 귀하</a:t>
            </a:r>
            <a:endParaRPr lang="en-US" altLang="ko-KR" sz="1400" u="sng" dirty="0">
              <a:latin typeface="+mn-ea"/>
            </a:endParaRPr>
          </a:p>
          <a:p>
            <a:pPr algn="l"/>
            <a:endParaRPr lang="en-US" altLang="ko-KR" sz="1200" dirty="0">
              <a:latin typeface="+mn-ea"/>
            </a:endParaRPr>
          </a:p>
          <a:p>
            <a:pPr algn="l"/>
            <a:endParaRPr lang="en-US" altLang="ko-KR" sz="1200" dirty="0">
              <a:latin typeface="+mn-ea"/>
            </a:endParaRPr>
          </a:p>
          <a:p>
            <a:pPr algn="l"/>
            <a:endParaRPr lang="en-US" altLang="ko-KR" sz="12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dirty="0" smtClean="0">
                <a:latin typeface="+mn-ea"/>
              </a:rPr>
              <a:t>2021</a:t>
            </a:r>
            <a:r>
              <a:rPr lang="ko-KR" altLang="en-US" sz="1600" dirty="0" smtClean="0">
                <a:latin typeface="+mn-ea"/>
              </a:rPr>
              <a:t>년 </a:t>
            </a:r>
            <a:r>
              <a:rPr lang="en-US" altLang="ko-KR" sz="1600" dirty="0">
                <a:latin typeface="+mn-ea"/>
              </a:rPr>
              <a:t>(</a:t>
            </a:r>
            <a:r>
              <a:rPr lang="ko-KR" altLang="en-US" sz="1600" dirty="0">
                <a:latin typeface="+mn-ea"/>
              </a:rPr>
              <a:t>예비</a:t>
            </a:r>
            <a:r>
              <a:rPr lang="en-US" altLang="ko-KR" sz="1600" dirty="0">
                <a:latin typeface="+mn-ea"/>
              </a:rPr>
              <a:t>)</a:t>
            </a:r>
            <a:r>
              <a:rPr lang="ko-KR" altLang="en-US" sz="1600" dirty="0" err="1">
                <a:latin typeface="+mn-ea"/>
              </a:rPr>
              <a:t>사회적기업</a:t>
            </a:r>
            <a:r>
              <a:rPr lang="ko-KR" altLang="en-US" sz="1600" dirty="0">
                <a:latin typeface="+mn-ea"/>
              </a:rPr>
              <a:t> </a:t>
            </a:r>
            <a:r>
              <a:rPr lang="ko-KR" altLang="en-US" sz="1600" dirty="0" smtClean="0">
                <a:latin typeface="+mn-ea"/>
              </a:rPr>
              <a:t>협업활성</a:t>
            </a:r>
            <a:r>
              <a:rPr lang="ko-KR" altLang="en-US" sz="1600" dirty="0">
                <a:latin typeface="+mn-ea"/>
              </a:rPr>
              <a:t>화</a:t>
            </a:r>
            <a:r>
              <a:rPr lang="ko-KR" altLang="en-US" sz="1600" dirty="0" smtClean="0">
                <a:latin typeface="+mn-ea"/>
              </a:rPr>
              <a:t> 지원 </a:t>
            </a:r>
            <a:r>
              <a:rPr lang="ko-KR" altLang="en-US" sz="1600" dirty="0">
                <a:latin typeface="+mn-ea"/>
              </a:rPr>
              <a:t>컨설팅 수행계획서를 제출합니다</a:t>
            </a:r>
            <a:r>
              <a:rPr lang="en-US" altLang="ko-KR" sz="1600" dirty="0">
                <a:latin typeface="+mn-ea"/>
              </a:rPr>
              <a:t>. </a:t>
            </a:r>
            <a:br>
              <a:rPr lang="en-US" altLang="ko-KR" sz="1600" dirty="0">
                <a:latin typeface="+mn-ea"/>
              </a:rPr>
            </a:br>
            <a:r>
              <a:rPr lang="ko-KR" altLang="en-US" sz="1600" dirty="0">
                <a:latin typeface="+mn-ea"/>
              </a:rPr>
              <a:t>본 수행계획서 내용에 허위 사실이 있을 경우 선정 취소 등의 조치에 동의합니다</a:t>
            </a:r>
            <a:r>
              <a:rPr lang="en-US" altLang="ko-KR" sz="1600" dirty="0">
                <a:latin typeface="+mn-ea"/>
              </a:rPr>
              <a:t>.  </a:t>
            </a:r>
          </a:p>
          <a:p>
            <a:pPr algn="ctr"/>
            <a:endParaRPr lang="en-US" altLang="ko-KR" sz="1600" dirty="0">
              <a:latin typeface="+mn-ea"/>
            </a:endParaRPr>
          </a:p>
          <a:p>
            <a:pPr algn="ctr"/>
            <a:endParaRPr lang="en-US" altLang="ko-KR" sz="1600" dirty="0">
              <a:latin typeface="+mn-ea"/>
            </a:endParaRPr>
          </a:p>
          <a:p>
            <a:pPr algn="ctr"/>
            <a:endParaRPr lang="en-US" altLang="ko-KR" sz="1600" dirty="0">
              <a:latin typeface="+mn-ea"/>
            </a:endParaRPr>
          </a:p>
          <a:p>
            <a:pPr algn="r"/>
            <a:r>
              <a:rPr lang="en-US" altLang="ko-KR" sz="1400" dirty="0" smtClean="0">
                <a:latin typeface="+mn-ea"/>
              </a:rPr>
              <a:t>2021</a:t>
            </a:r>
            <a:r>
              <a:rPr lang="ko-KR" altLang="en-US" sz="1400" dirty="0" smtClean="0">
                <a:latin typeface="+mn-ea"/>
              </a:rPr>
              <a:t>년   </a:t>
            </a:r>
            <a:r>
              <a:rPr lang="en-US" altLang="ko-KR" sz="1400" dirty="0">
                <a:latin typeface="+mn-ea"/>
              </a:rPr>
              <a:t>XX</a:t>
            </a:r>
            <a:r>
              <a:rPr lang="ko-KR" altLang="en-US" sz="1400" dirty="0">
                <a:latin typeface="+mn-ea"/>
              </a:rPr>
              <a:t>월   </a:t>
            </a:r>
            <a:r>
              <a:rPr lang="en-US" altLang="ko-KR" sz="1400" dirty="0">
                <a:latin typeface="+mn-ea"/>
              </a:rPr>
              <a:t>XX</a:t>
            </a:r>
            <a:r>
              <a:rPr lang="ko-KR" altLang="en-US" sz="1400" dirty="0">
                <a:latin typeface="+mn-ea"/>
              </a:rPr>
              <a:t>일</a:t>
            </a:r>
            <a:endParaRPr lang="en-US" altLang="ko-KR" sz="1400" dirty="0">
              <a:latin typeface="+mn-ea"/>
            </a:endParaRPr>
          </a:p>
          <a:p>
            <a:pPr algn="r"/>
            <a:endParaRPr lang="en-US" altLang="ko-KR" sz="16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+mn-ea"/>
              </a:rPr>
              <a:t>■ </a:t>
            </a:r>
            <a:r>
              <a:rPr lang="ko-KR" altLang="en-US" sz="1400" b="1" dirty="0">
                <a:latin typeface="+mn-ea"/>
              </a:rPr>
              <a:t>수진기업 </a:t>
            </a:r>
            <a:r>
              <a:rPr lang="en-US" altLang="ko-KR" sz="1400" b="1" dirty="0">
                <a:latin typeface="+mn-ea"/>
              </a:rPr>
              <a:t>:                                                       </a:t>
            </a:r>
            <a:r>
              <a:rPr lang="ko-KR" altLang="en-US" sz="1400" b="1" dirty="0">
                <a:latin typeface="+mn-ea"/>
              </a:rPr>
              <a:t>대표자 </a:t>
            </a:r>
            <a:r>
              <a:rPr lang="en-US" altLang="ko-KR" sz="1400" b="1" dirty="0">
                <a:latin typeface="+mn-ea"/>
              </a:rPr>
              <a:t>:                                       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dirty="0">
                <a:latin typeface="+mn-ea"/>
              </a:rPr>
              <a:t>서명</a:t>
            </a:r>
            <a:r>
              <a:rPr lang="en-US" altLang="ko-KR" sz="12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+mn-ea"/>
              </a:rPr>
              <a:t>■ </a:t>
            </a:r>
            <a:r>
              <a:rPr lang="ko-KR" altLang="en-US" sz="1400" b="1" dirty="0">
                <a:latin typeface="+mn-ea"/>
              </a:rPr>
              <a:t>컨설팅기관 </a:t>
            </a:r>
            <a:r>
              <a:rPr lang="en-US" altLang="ko-KR" sz="1400" b="1" dirty="0">
                <a:latin typeface="+mn-ea"/>
              </a:rPr>
              <a:t>:                                                    </a:t>
            </a:r>
            <a:r>
              <a:rPr lang="ko-KR" altLang="en-US" sz="1400" b="1" dirty="0">
                <a:latin typeface="+mn-ea"/>
              </a:rPr>
              <a:t>대표자 </a:t>
            </a:r>
            <a:r>
              <a:rPr lang="en-US" altLang="ko-KR" sz="1400" b="1" dirty="0">
                <a:latin typeface="+mn-ea"/>
              </a:rPr>
              <a:t>:                                       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dirty="0">
                <a:latin typeface="+mn-ea"/>
              </a:rPr>
              <a:t>서명</a:t>
            </a:r>
            <a:r>
              <a:rPr lang="en-US" altLang="ko-KR" sz="1200" dirty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13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>
            <a:extLst>
              <a:ext uri="{FF2B5EF4-FFF2-40B4-BE49-F238E27FC236}">
                <a16:creationId xmlns="" xmlns:a16="http://schemas.microsoft.com/office/drawing/2014/main" id="{B70608EF-2C94-428D-90BA-E1B113FF94DA}"/>
              </a:ext>
            </a:extLst>
          </p:cNvPr>
          <p:cNvGrpSpPr/>
          <p:nvPr/>
        </p:nvGrpSpPr>
        <p:grpSpPr>
          <a:xfrm>
            <a:off x="1587902" y="1341438"/>
            <a:ext cx="6894976" cy="36000"/>
            <a:chOff x="-3" y="1674851"/>
            <a:chExt cx="6894976" cy="90003"/>
          </a:xfrm>
          <a:solidFill>
            <a:sysClr val="window" lastClr="FFFFFF">
              <a:lumMod val="50000"/>
            </a:sysClr>
          </a:solidFill>
        </p:grpSpPr>
        <p:sp>
          <p:nvSpPr>
            <p:cNvPr id="4" name="직사각형 3">
              <a:extLst>
                <a:ext uri="{FF2B5EF4-FFF2-40B4-BE49-F238E27FC236}">
                  <a16:creationId xmlns="" xmlns:a16="http://schemas.microsoft.com/office/drawing/2014/main" id="{4639AA9A-78AD-450E-946B-213B01CE08ED}"/>
                </a:ext>
              </a:extLst>
            </p:cNvPr>
            <p:cNvSpPr/>
            <p:nvPr/>
          </p:nvSpPr>
          <p:spPr>
            <a:xfrm rot="5400000" flipH="1">
              <a:off x="1482129" y="192720"/>
              <a:ext cx="90002" cy="3054265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1" i="0" u="none" strike="noStrike" kern="0" cap="none" spc="-3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5" name="직사각형 4">
              <a:extLst>
                <a:ext uri="{FF2B5EF4-FFF2-40B4-BE49-F238E27FC236}">
                  <a16:creationId xmlns="" xmlns:a16="http://schemas.microsoft.com/office/drawing/2014/main" id="{F5856B7F-88D2-43FD-A30E-4AF2941F51A4}"/>
                </a:ext>
              </a:extLst>
            </p:cNvPr>
            <p:cNvSpPr/>
            <p:nvPr/>
          </p:nvSpPr>
          <p:spPr>
            <a:xfrm rot="5400000" flipH="1">
              <a:off x="3952939" y="764792"/>
              <a:ext cx="90001" cy="191012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1" i="0" u="none" strike="noStrike" kern="0" cap="none" spc="-3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6" name="직사각형 5">
              <a:extLst>
                <a:ext uri="{FF2B5EF4-FFF2-40B4-BE49-F238E27FC236}">
                  <a16:creationId xmlns="" xmlns:a16="http://schemas.microsoft.com/office/drawing/2014/main" id="{8A63BB1F-5184-4341-81F9-EA8300E0F7BB}"/>
                </a:ext>
              </a:extLst>
            </p:cNvPr>
            <p:cNvSpPr/>
            <p:nvPr/>
          </p:nvSpPr>
          <p:spPr>
            <a:xfrm rot="5400000" flipH="1">
              <a:off x="5878986" y="748865"/>
              <a:ext cx="90002" cy="1941973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1" i="0" u="none" strike="noStrike" kern="0" cap="none" spc="-3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</p:grpSp>
      <p:sp>
        <p:nvSpPr>
          <p:cNvPr id="19" name="직사각형 18">
            <a:extLst>
              <a:ext uri="{FF2B5EF4-FFF2-40B4-BE49-F238E27FC236}">
                <a16:creationId xmlns="" xmlns:a16="http://schemas.microsoft.com/office/drawing/2014/main" id="{95E0BF71-2369-4C6F-AFA6-99731B04EE10}"/>
              </a:ext>
            </a:extLst>
          </p:cNvPr>
          <p:cNvSpPr/>
          <p:nvPr/>
        </p:nvSpPr>
        <p:spPr>
          <a:xfrm>
            <a:off x="3008784" y="605950"/>
            <a:ext cx="3888432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di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latin typeface="+mn-ea"/>
              </a:rPr>
              <a:t>Contents</a:t>
            </a:r>
            <a:endParaRPr kumimoji="0" lang="ko-KR" altLang="en-US" sz="4400" b="1" i="1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50000"/>
                </a:sysClr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6F75A91-DB75-4B24-B721-ECC8092B1CA8}"/>
              </a:ext>
            </a:extLst>
          </p:cNvPr>
          <p:cNvSpPr txBox="1"/>
          <p:nvPr/>
        </p:nvSpPr>
        <p:spPr>
          <a:xfrm>
            <a:off x="3224808" y="1628800"/>
            <a:ext cx="4608512" cy="42844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  <a:buAutoNum type="arabicPeriod"/>
            </a:pP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사업 추진 개요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  <a:buAutoNum type="arabicPeriod"/>
            </a:pP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사업 추진 배경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  <a:buAutoNum type="arabicPeriod"/>
            </a:pP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사업 추진 목적 및 범위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algn="l">
              <a:lnSpc>
                <a:spcPct val="150000"/>
              </a:lnSpc>
              <a:buAutoNum type="arabicPeriod"/>
            </a:pP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</a:t>
            </a: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과업 내용 및 예상 산출물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lvl="0">
              <a:lnSpc>
                <a:spcPct val="150000"/>
              </a:lnSpc>
              <a:buFontTx/>
              <a:buAutoNum type="arabicPeriod"/>
              <a:defRPr/>
            </a:pP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사업 성과 목표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(KPI)</a:t>
            </a:r>
          </a:p>
          <a:p>
            <a:pPr lvl="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</a:t>
            </a: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사업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추진 체계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(Framework)</a:t>
            </a:r>
          </a:p>
          <a:p>
            <a:pPr lvl="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</a:t>
            </a: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세부</a:t>
            </a: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추진 방안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lvl="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</a:t>
            </a: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기대효과 및 사후관리 방안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lvl="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</a:t>
            </a: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일정계획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lvl="0">
              <a:lnSpc>
                <a:spcPct val="150000"/>
              </a:lnSpc>
              <a:buFontTx/>
              <a:buAutoNum type="arabicPeriod"/>
              <a:defRPr/>
            </a:pP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사업 추진 조직 및 업무분장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 lvl="0">
              <a:lnSpc>
                <a:spcPct val="150000"/>
              </a:lnSpc>
              <a:buFontTx/>
              <a:buAutoNum type="arabicPeriod"/>
              <a:defRPr/>
            </a:pPr>
            <a:r>
              <a:rPr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투입인력 세부 이력</a:t>
            </a:r>
            <a:endParaRPr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848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8C058CB-EEB6-4484-8029-F414A0E153CB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altLang="ko-KR" sz="2000" b="1" dirty="0">
                <a:latin typeface="+mn-ea"/>
              </a:rPr>
              <a:t>1. </a:t>
            </a:r>
            <a:r>
              <a:rPr lang="ko-KR" altLang="en-US" sz="2000" b="1" dirty="0">
                <a:latin typeface="+mn-ea"/>
              </a:rPr>
              <a:t>사업 추진 개요 </a:t>
            </a:r>
            <a:r>
              <a:rPr lang="en-US" altLang="ko-KR" b="1" dirty="0">
                <a:latin typeface="+mn-ea"/>
              </a:rPr>
              <a:t>_ </a:t>
            </a:r>
            <a:r>
              <a:rPr lang="ko-KR" altLang="en-US" b="1" dirty="0">
                <a:latin typeface="+mn-ea"/>
              </a:rPr>
              <a:t>① 일반 현황</a:t>
            </a:r>
            <a:endParaRPr lang="ko-KR" altLang="en-US" sz="2000" b="1" dirty="0">
              <a:latin typeface="+mn-ea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="" xmlns:a16="http://schemas.microsoft.com/office/drawing/2014/main" id="{CE82B8B0-0BFA-4F3D-8B37-CCAEF0DA6398}"/>
              </a:ext>
            </a:extLst>
          </p:cNvPr>
          <p:cNvSpPr/>
          <p:nvPr/>
        </p:nvSpPr>
        <p:spPr>
          <a:xfrm>
            <a:off x="200025" y="886201"/>
            <a:ext cx="864543" cy="8952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  <a:latin typeface="+mn-ea"/>
              </a:rPr>
              <a:t>주제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F2637221-7069-4632-B04F-563EFBF21349}"/>
              </a:ext>
            </a:extLst>
          </p:cNvPr>
          <p:cNvSpPr/>
          <p:nvPr/>
        </p:nvSpPr>
        <p:spPr>
          <a:xfrm>
            <a:off x="1136576" y="886201"/>
            <a:ext cx="8569399" cy="89525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 latinLnBrk="1"/>
            <a:endParaRPr lang="ko-KR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6693C66D-5321-4E17-B5D5-71EBC4EF32C1}"/>
              </a:ext>
            </a:extLst>
          </p:cNvPr>
          <p:cNvSpPr/>
          <p:nvPr/>
        </p:nvSpPr>
        <p:spPr>
          <a:xfrm>
            <a:off x="200025" y="1907779"/>
            <a:ext cx="864543" cy="4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b="1" dirty="0" smtClean="0">
                <a:solidFill>
                  <a:schemeClr val="tx1"/>
                </a:solidFill>
                <a:latin typeface="+mj-ea"/>
                <a:ea typeface="+mj-ea"/>
              </a:rPr>
              <a:t>컨설팅기간</a:t>
            </a:r>
            <a:endParaRPr lang="ko-KR" altLang="en-US" sz="105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42E3E3FF-FA45-4DD8-BA97-84F037228F34}"/>
              </a:ext>
            </a:extLst>
          </p:cNvPr>
          <p:cNvSpPr/>
          <p:nvPr/>
        </p:nvSpPr>
        <p:spPr>
          <a:xfrm>
            <a:off x="1136576" y="1907779"/>
            <a:ext cx="3671963" cy="46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altLang="ko-KR" sz="1300" b="1" dirty="0">
                <a:solidFill>
                  <a:schemeClr val="tx1"/>
                </a:solidFill>
              </a:rPr>
              <a:t>20XX. XX. XX. ~ </a:t>
            </a:r>
            <a:r>
              <a:rPr lang="en-US" altLang="ko-KR" sz="1300" b="1" dirty="0" smtClean="0">
                <a:solidFill>
                  <a:schemeClr val="tx1"/>
                </a:solidFill>
              </a:rPr>
              <a:t>2021. 10. 31.(</a:t>
            </a:r>
            <a:r>
              <a:rPr lang="en-US" altLang="ko-KR" sz="1300" b="1" dirty="0">
                <a:solidFill>
                  <a:schemeClr val="tx1"/>
                </a:solidFill>
              </a:rPr>
              <a:t>7</a:t>
            </a:r>
            <a:r>
              <a:rPr lang="ko-KR" altLang="en-US" sz="1300" b="1" dirty="0" smtClean="0">
                <a:solidFill>
                  <a:schemeClr val="tx1"/>
                </a:solidFill>
              </a:rPr>
              <a:t>개월</a:t>
            </a:r>
            <a:r>
              <a:rPr lang="en-US" altLang="ko-KR" sz="1300" b="1" dirty="0">
                <a:solidFill>
                  <a:schemeClr val="tx1"/>
                </a:solidFill>
              </a:rPr>
              <a:t>)</a:t>
            </a:r>
            <a:endParaRPr lang="ko-KR" altLang="en-US" sz="1300" b="1" dirty="0">
              <a:solidFill>
                <a:schemeClr val="tx1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F24F6B7C-AAD0-4B44-A750-0C9E085B8CCD}"/>
              </a:ext>
            </a:extLst>
          </p:cNvPr>
          <p:cNvSpPr/>
          <p:nvPr/>
        </p:nvSpPr>
        <p:spPr>
          <a:xfrm>
            <a:off x="5097461" y="1907779"/>
            <a:ext cx="864543" cy="10092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  <a:latin typeface="+mj-ea"/>
                <a:ea typeface="+mj-ea"/>
              </a:rPr>
              <a:t>사업비</a:t>
            </a:r>
          </a:p>
        </p:txBody>
      </p:sp>
      <p:graphicFrame>
        <p:nvGraphicFramePr>
          <p:cNvPr id="12" name="표 11">
            <a:extLst>
              <a:ext uri="{FF2B5EF4-FFF2-40B4-BE49-F238E27FC236}">
                <a16:creationId xmlns="" xmlns:a16="http://schemas.microsoft.com/office/drawing/2014/main" id="{93C9C32F-DEC3-47D5-9FAB-FE7CC500B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926987"/>
              </p:ext>
            </p:extLst>
          </p:nvPr>
        </p:nvGraphicFramePr>
        <p:xfrm>
          <a:off x="6020319" y="1907779"/>
          <a:ext cx="3685656" cy="1008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996">
                  <a:extLst>
                    <a:ext uri="{9D8B030D-6E8A-4147-A177-3AD203B41FA5}">
                      <a16:colId xmlns="" xmlns:a16="http://schemas.microsoft.com/office/drawing/2014/main" val="514827266"/>
                    </a:ext>
                  </a:extLst>
                </a:gridCol>
                <a:gridCol w="2096019">
                  <a:extLst>
                    <a:ext uri="{9D8B030D-6E8A-4147-A177-3AD203B41FA5}">
                      <a16:colId xmlns="" xmlns:a16="http://schemas.microsoft.com/office/drawing/2014/main" val="1223832367"/>
                    </a:ext>
                  </a:extLst>
                </a:gridCol>
                <a:gridCol w="492641">
                  <a:extLst>
                    <a:ext uri="{9D8B030D-6E8A-4147-A177-3AD203B41FA5}">
                      <a16:colId xmlns="" xmlns:a16="http://schemas.microsoft.com/office/drawing/2014/main" val="3822579783"/>
                    </a:ext>
                  </a:extLst>
                </a:gridCol>
              </a:tblGrid>
              <a:tr h="336259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총사업비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30,000,000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8776803"/>
                  </a:ext>
                </a:extLst>
              </a:tr>
              <a:tr h="336259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지원금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26,000,000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9413238"/>
                  </a:ext>
                </a:extLst>
              </a:tr>
              <a:tr h="336259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자부담금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4,000,000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0753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2223F231-0072-41EB-84EA-D360D6468929}"/>
              </a:ext>
            </a:extLst>
          </p:cNvPr>
          <p:cNvSpPr/>
          <p:nvPr/>
        </p:nvSpPr>
        <p:spPr>
          <a:xfrm>
            <a:off x="5097461" y="2979949"/>
            <a:ext cx="864543" cy="34849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  <a:latin typeface="+mj-ea"/>
                <a:ea typeface="+mj-ea"/>
              </a:rPr>
              <a:t>투입</a:t>
            </a:r>
            <a:endParaRPr lang="en-US" altLang="ko-KR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ko-KR" altLang="en-US" sz="1200" b="1" dirty="0">
                <a:solidFill>
                  <a:schemeClr val="tx1"/>
                </a:solidFill>
                <a:latin typeface="+mj-ea"/>
                <a:ea typeface="+mj-ea"/>
              </a:rPr>
              <a:t>컨설턴트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="" xmlns:a16="http://schemas.microsoft.com/office/drawing/2014/main" id="{4EA4B839-F2CE-4964-9489-EF056FBF05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292962"/>
              </p:ext>
            </p:extLst>
          </p:nvPr>
        </p:nvGraphicFramePr>
        <p:xfrm>
          <a:off x="6020318" y="2988055"/>
          <a:ext cx="3685653" cy="62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060">
                  <a:extLst>
                    <a:ext uri="{9D8B030D-6E8A-4147-A177-3AD203B41FA5}">
                      <a16:colId xmlns="" xmlns:a16="http://schemas.microsoft.com/office/drawing/2014/main" val="1219383131"/>
                    </a:ext>
                  </a:extLst>
                </a:gridCol>
                <a:gridCol w="1251766">
                  <a:extLst>
                    <a:ext uri="{9D8B030D-6E8A-4147-A177-3AD203B41FA5}">
                      <a16:colId xmlns="" xmlns:a16="http://schemas.microsoft.com/office/drawing/2014/main" val="1334153134"/>
                    </a:ext>
                  </a:extLst>
                </a:gridCol>
                <a:gridCol w="590646">
                  <a:extLst>
                    <a:ext uri="{9D8B030D-6E8A-4147-A177-3AD203B41FA5}">
                      <a16:colId xmlns="" xmlns:a16="http://schemas.microsoft.com/office/drawing/2014/main" val="2049160189"/>
                    </a:ext>
                  </a:extLst>
                </a:gridCol>
                <a:gridCol w="1252181">
                  <a:extLst>
                    <a:ext uri="{9D8B030D-6E8A-4147-A177-3AD203B41FA5}">
                      <a16:colId xmlns="" xmlns:a16="http://schemas.microsoft.com/office/drawing/2014/main" val="4241473888"/>
                    </a:ext>
                  </a:extLst>
                </a:gridCol>
              </a:tblGrid>
              <a:tr h="62901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투입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인원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총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XX</a:t>
                      </a:r>
                      <a:r>
                        <a:rPr lang="ko-KR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투입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총 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XX</a:t>
                      </a:r>
                      <a:r>
                        <a:rPr lang="ko-KR" altLang="en-US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(M/D)</a:t>
                      </a:r>
                      <a:endParaRPr lang="ko-KR" altLang="en-US" sz="12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2095537"/>
                  </a:ext>
                </a:extLst>
              </a:tr>
            </a:tbl>
          </a:graphicData>
        </a:graphic>
      </p:graphicFrame>
      <p:graphicFrame>
        <p:nvGraphicFramePr>
          <p:cNvPr id="15" name="표 14">
            <a:extLst>
              <a:ext uri="{FF2B5EF4-FFF2-40B4-BE49-F238E27FC236}">
                <a16:creationId xmlns="" xmlns:a16="http://schemas.microsoft.com/office/drawing/2014/main" id="{D1FE31A0-541E-42FB-9596-92E4537A3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373933"/>
              </p:ext>
            </p:extLst>
          </p:nvPr>
        </p:nvGraphicFramePr>
        <p:xfrm>
          <a:off x="6020320" y="3700695"/>
          <a:ext cx="3685653" cy="275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14">
                  <a:extLst>
                    <a:ext uri="{9D8B030D-6E8A-4147-A177-3AD203B41FA5}">
                      <a16:colId xmlns="" xmlns:a16="http://schemas.microsoft.com/office/drawing/2014/main" val="3522484976"/>
                    </a:ext>
                  </a:extLst>
                </a:gridCol>
                <a:gridCol w="583463">
                  <a:extLst>
                    <a:ext uri="{9D8B030D-6E8A-4147-A177-3AD203B41FA5}">
                      <a16:colId xmlns="" xmlns:a16="http://schemas.microsoft.com/office/drawing/2014/main" val="4245657956"/>
                    </a:ext>
                  </a:extLst>
                </a:gridCol>
                <a:gridCol w="583463">
                  <a:extLst>
                    <a:ext uri="{9D8B030D-6E8A-4147-A177-3AD203B41FA5}">
                      <a16:colId xmlns="" xmlns:a16="http://schemas.microsoft.com/office/drawing/2014/main" val="4061489565"/>
                    </a:ext>
                  </a:extLst>
                </a:gridCol>
                <a:gridCol w="438460">
                  <a:extLst>
                    <a:ext uri="{9D8B030D-6E8A-4147-A177-3AD203B41FA5}">
                      <a16:colId xmlns="" xmlns:a16="http://schemas.microsoft.com/office/drawing/2014/main" val="3490130378"/>
                    </a:ext>
                  </a:extLst>
                </a:gridCol>
                <a:gridCol w="616951">
                  <a:extLst>
                    <a:ext uri="{9D8B030D-6E8A-4147-A177-3AD203B41FA5}">
                      <a16:colId xmlns="" xmlns:a16="http://schemas.microsoft.com/office/drawing/2014/main" val="503412221"/>
                    </a:ext>
                  </a:extLst>
                </a:gridCol>
                <a:gridCol w="616951">
                  <a:extLst>
                    <a:ext uri="{9D8B030D-6E8A-4147-A177-3AD203B41FA5}">
                      <a16:colId xmlns="" xmlns:a16="http://schemas.microsoft.com/office/drawing/2014/main" val="4031574577"/>
                    </a:ext>
                  </a:extLst>
                </a:gridCol>
                <a:gridCol w="616951">
                  <a:extLst>
                    <a:ext uri="{9D8B030D-6E8A-4147-A177-3AD203B41FA5}">
                      <a16:colId xmlns="" xmlns:a16="http://schemas.microsoft.com/office/drawing/2014/main" val="4104756978"/>
                    </a:ext>
                  </a:extLst>
                </a:gridCol>
              </a:tblGrid>
              <a:tr h="385785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등급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상근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b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</a:br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비상근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투입 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M/D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투입율</a:t>
                      </a:r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1003007"/>
                  </a:ext>
                </a:extLst>
              </a:tr>
              <a:tr h="241116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합계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00</a:t>
                      </a:r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100%</a:t>
                      </a:r>
                      <a:endParaRPr lang="ko-KR" altLang="en-US" sz="1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8205500"/>
                  </a:ext>
                </a:extLst>
              </a:tr>
              <a:tr h="3525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과제</a:t>
                      </a:r>
                      <a:endParaRPr lang="en-US" altLang="ko-KR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책임자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홍길동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상근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68%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312646"/>
                  </a:ext>
                </a:extLst>
              </a:tr>
              <a:tr h="3525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연구원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000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비상근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5207853"/>
                  </a:ext>
                </a:extLst>
              </a:tr>
              <a:tr h="3525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나눔고딕"/>
                        <a:ea typeface="나눔고딕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9605799"/>
                  </a:ext>
                </a:extLst>
              </a:tr>
              <a:tr h="3525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나눔고딕"/>
                        <a:ea typeface="나눔고딕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2607645"/>
                  </a:ext>
                </a:extLst>
              </a:tr>
              <a:tr h="3525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6440907"/>
                  </a:ext>
                </a:extLst>
              </a:tr>
              <a:tr h="3525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8848367"/>
                  </a:ext>
                </a:extLst>
              </a:tr>
            </a:tbl>
          </a:graphicData>
        </a:graphic>
      </p:graphicFrame>
      <p:sp>
        <p:nvSpPr>
          <p:cNvPr id="18" name="직사각형 17">
            <a:extLst>
              <a:ext uri="{FF2B5EF4-FFF2-40B4-BE49-F238E27FC236}">
                <a16:creationId xmlns="" xmlns:a16="http://schemas.microsoft.com/office/drawing/2014/main" id="{AE0EA01E-466D-443A-AC31-07C054659BFC}"/>
              </a:ext>
            </a:extLst>
          </p:cNvPr>
          <p:cNvSpPr/>
          <p:nvPr/>
        </p:nvSpPr>
        <p:spPr>
          <a:xfrm>
            <a:off x="200025" y="2511002"/>
            <a:ext cx="864543" cy="4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>
                <a:solidFill>
                  <a:schemeClr val="tx1"/>
                </a:solidFill>
                <a:latin typeface="+mj-ea"/>
                <a:ea typeface="+mj-ea"/>
              </a:rPr>
              <a:t>신청구분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="" xmlns:a16="http://schemas.microsoft.com/office/drawing/2014/main" id="{961CD401-72C5-4141-AF3C-D92910D7031F}"/>
              </a:ext>
            </a:extLst>
          </p:cNvPr>
          <p:cNvSpPr/>
          <p:nvPr/>
        </p:nvSpPr>
        <p:spPr>
          <a:xfrm>
            <a:off x="1136576" y="2492896"/>
            <a:ext cx="3671963" cy="46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  <a:latin typeface="+mj-ea"/>
              </a:rPr>
              <a:t>□</a:t>
            </a:r>
            <a:r>
              <a:rPr lang="ko-KR" altLang="en-US" sz="12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예비</a:t>
            </a:r>
            <a:r>
              <a:rPr lang="en-US" altLang="ko-KR" sz="12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+mj-ea"/>
                <a:ea typeface="+mj-ea"/>
              </a:rPr>
              <a:t>사회적기업</a:t>
            </a:r>
            <a:r>
              <a:rPr lang="ko-KR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 협업활성화 지원 컨설팅</a:t>
            </a:r>
            <a:endParaRPr lang="ko-KR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="" xmlns:a16="http://schemas.microsoft.com/office/drawing/2014/main" id="{7C7C9108-9ED4-453C-9D1A-C440C9DB904C}"/>
              </a:ext>
            </a:extLst>
          </p:cNvPr>
          <p:cNvSpPr/>
          <p:nvPr/>
        </p:nvSpPr>
        <p:spPr>
          <a:xfrm>
            <a:off x="200025" y="3099440"/>
            <a:ext cx="864543" cy="33537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schemeClr val="tx1"/>
                </a:solidFill>
                <a:latin typeface="+mj-ea"/>
                <a:ea typeface="+mj-ea"/>
              </a:rPr>
              <a:t>세부분야</a:t>
            </a:r>
            <a:endParaRPr lang="en-US" altLang="ko-KR" sz="12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200" b="1" dirty="0" err="1">
                <a:solidFill>
                  <a:schemeClr val="tx1"/>
                </a:solidFill>
                <a:latin typeface="+mj-ea"/>
                <a:ea typeface="+mj-ea"/>
              </a:rPr>
              <a:t>택</a:t>
            </a:r>
            <a:r>
              <a:rPr lang="ko-KR" altLang="en-US" sz="12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+mj-ea"/>
                <a:ea typeface="+mj-ea"/>
              </a:rPr>
              <a:t>3)</a:t>
            </a:r>
            <a:endParaRPr lang="ko-KR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07091A56-73D9-4FB4-8567-11B75777A20A}"/>
              </a:ext>
            </a:extLst>
          </p:cNvPr>
          <p:cNvSpPr/>
          <p:nvPr/>
        </p:nvSpPr>
        <p:spPr>
          <a:xfrm>
            <a:off x="1136576" y="3099439"/>
            <a:ext cx="3671963" cy="335374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atinLnBrk="1">
              <a:lnSpc>
                <a:spcPct val="200000"/>
              </a:lnSpc>
            </a:pPr>
            <a:r>
              <a:rPr lang="ko-KR" altLang="en-US" sz="1050" dirty="0">
                <a:solidFill>
                  <a:schemeClr val="tx1"/>
                </a:solidFill>
                <a:latin typeface="+mj-ea"/>
              </a:rPr>
              <a:t>□</a:t>
            </a:r>
            <a:r>
              <a:rPr lang="ko-KR" altLang="en-US" sz="1050" b="1" dirty="0">
                <a:solidFill>
                  <a:schemeClr val="tx1"/>
                </a:solidFill>
                <a:latin typeface="+mj-ea"/>
              </a:rPr>
              <a:t> 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경영전략           □ 자원개발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50" dirty="0" err="1">
                <a:solidFill>
                  <a:schemeClr val="tx1"/>
                </a:solidFill>
                <a:latin typeface="+mj-ea"/>
                <a:ea typeface="+mj-ea"/>
              </a:rPr>
              <a:t>지자체</a:t>
            </a:r>
            <a:r>
              <a:rPr lang="en-US" altLang="ko-KR" sz="1050" dirty="0" smtClean="0">
                <a:solidFill>
                  <a:schemeClr val="tx1"/>
                </a:solidFill>
                <a:latin typeface="+mj-ea"/>
                <a:ea typeface="+mj-ea"/>
              </a:rPr>
              <a:t>․</a:t>
            </a:r>
            <a:r>
              <a:rPr lang="ko-KR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기업</a:t>
            </a:r>
            <a:r>
              <a:rPr lang="en-US" altLang="ko-KR" sz="1050" dirty="0" smtClean="0">
                <a:solidFill>
                  <a:schemeClr val="tx1"/>
                </a:solidFill>
                <a:latin typeface="+mj-ea"/>
                <a:ea typeface="+mj-ea"/>
              </a:rPr>
              <a:t>․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NGO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연계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latinLnBrk="1">
              <a:lnSpc>
                <a:spcPct val="200000"/>
              </a:lnSpc>
            </a:pP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□ 기업문화 및 조직 혁신 </a:t>
            </a:r>
            <a:r>
              <a:rPr lang="ko-KR" altLang="en-US" sz="1050" dirty="0">
                <a:solidFill>
                  <a:schemeClr val="tx1"/>
                </a:solidFill>
                <a:latin typeface="+mj-ea"/>
              </a:rPr>
              <a:t>□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 사업계획</a:t>
            </a:r>
            <a:endParaRPr lang="en-US" altLang="ko-KR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 latinLnBrk="1">
              <a:lnSpc>
                <a:spcPct val="200000"/>
              </a:lnSpc>
            </a:pPr>
            <a:r>
              <a:rPr lang="ko-KR" altLang="en-US" sz="1050" dirty="0">
                <a:solidFill>
                  <a:schemeClr val="tx1"/>
                </a:solidFill>
                <a:latin typeface="+mj-ea"/>
              </a:rPr>
              <a:t>□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홍보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마케팅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영업전략           □ 시장개척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판로개척  </a:t>
            </a:r>
            <a:endParaRPr lang="en-US" altLang="ko-KR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 latinLnBrk="1">
              <a:lnSpc>
                <a:spcPct val="200000"/>
              </a:lnSpc>
            </a:pP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□ 유통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물류시스템 구축           □ 연구개발  </a:t>
            </a:r>
            <a:endParaRPr lang="en-US" altLang="ko-KR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 latinLnBrk="1">
              <a:lnSpc>
                <a:spcPct val="200000"/>
              </a:lnSpc>
            </a:pP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□ 기술개발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기술도입               □ 생산현장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․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품질관리  </a:t>
            </a:r>
            <a:endParaRPr lang="en-US" altLang="ko-KR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 latinLnBrk="1">
              <a:lnSpc>
                <a:spcPct val="200000"/>
              </a:lnSpc>
            </a:pP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□ 생산성향상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/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원가절감            □ 디자인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/ 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브랜드 관리</a:t>
            </a:r>
          </a:p>
          <a:p>
            <a:pPr latinLnBrk="1">
              <a:lnSpc>
                <a:spcPct val="200000"/>
              </a:lnSpc>
            </a:pP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□ 직무분석 및 성과평가           </a:t>
            </a:r>
            <a:r>
              <a:rPr lang="ko-KR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□ 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인사 노무 전략  </a:t>
            </a:r>
            <a:endParaRPr lang="en-US" altLang="ko-KR" sz="1050" dirty="0">
              <a:solidFill>
                <a:schemeClr val="tx1"/>
              </a:solidFill>
              <a:latin typeface="+mj-ea"/>
              <a:ea typeface="+mj-ea"/>
            </a:endParaRPr>
          </a:p>
          <a:p>
            <a:pPr latinLnBrk="1">
              <a:lnSpc>
                <a:spcPct val="200000"/>
              </a:lnSpc>
            </a:pP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□ 구조조정                           </a:t>
            </a:r>
            <a:r>
              <a:rPr lang="ko-KR" altLang="en-US" sz="1050" dirty="0" smtClean="0">
                <a:solidFill>
                  <a:schemeClr val="tx1"/>
                </a:solidFill>
                <a:latin typeface="+mj-ea"/>
                <a:ea typeface="+mj-ea"/>
              </a:rPr>
              <a:t>□ 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자금계획 및 조달 </a:t>
            </a:r>
          </a:p>
          <a:p>
            <a:pPr latinLnBrk="1">
              <a:lnSpc>
                <a:spcPct val="200000"/>
              </a:lnSpc>
            </a:pP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□ 기타 </a:t>
            </a:r>
            <a:r>
              <a:rPr lang="ko-KR" altLang="en-US" sz="1050" u="sng" dirty="0">
                <a:solidFill>
                  <a:schemeClr val="tx1"/>
                </a:solidFill>
                <a:latin typeface="+mj-ea"/>
                <a:ea typeface="+mj-ea"/>
              </a:rPr>
              <a:t>                                       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50" dirty="0">
                <a:solidFill>
                  <a:schemeClr val="tx1"/>
                </a:solidFill>
                <a:latin typeface="+mj-ea"/>
                <a:ea typeface="+mj-ea"/>
              </a:rPr>
              <a:t>구체적으로 적시</a:t>
            </a:r>
            <a:r>
              <a:rPr lang="en-US" altLang="ko-KR" sz="1050" dirty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endParaRPr lang="ko-KR" altLang="en-US" sz="105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5556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8C058CB-EEB6-4484-8029-F414A0E153CB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latin typeface="+mn-ea"/>
              </a:rPr>
              <a:t>1. </a:t>
            </a:r>
            <a:r>
              <a:rPr lang="ko-KR" altLang="en-US" sz="2000" b="1" dirty="0">
                <a:latin typeface="+mn-ea"/>
              </a:rPr>
              <a:t>사업 추진 개요 </a:t>
            </a:r>
            <a:r>
              <a:rPr lang="en-US" altLang="ko-KR" b="1" dirty="0">
                <a:latin typeface="+mn-ea"/>
              </a:rPr>
              <a:t>_ </a:t>
            </a:r>
            <a:r>
              <a:rPr lang="ko-KR" altLang="en-US" b="1" dirty="0">
                <a:latin typeface="+mn-ea"/>
              </a:rPr>
              <a:t>② </a:t>
            </a:r>
            <a:r>
              <a:rPr lang="ko-KR" altLang="en-US" b="1" dirty="0" smtClean="0">
                <a:latin typeface="+mn-ea"/>
              </a:rPr>
              <a:t>수진기업</a:t>
            </a:r>
            <a:r>
              <a:rPr lang="en-US" altLang="ko-KR" b="1" dirty="0" smtClean="0">
                <a:latin typeface="+mn-ea"/>
              </a:rPr>
              <a:t>(</a:t>
            </a:r>
            <a:r>
              <a:rPr lang="ko-KR" altLang="en-US" b="1" dirty="0" smtClean="0">
                <a:latin typeface="+mn-ea"/>
              </a:rPr>
              <a:t>총괄기업</a:t>
            </a:r>
            <a:r>
              <a:rPr lang="en-US" altLang="ko-KR" b="1" dirty="0" smtClean="0">
                <a:latin typeface="+mn-ea"/>
              </a:rPr>
              <a:t>)</a:t>
            </a:r>
            <a:r>
              <a:rPr lang="ko-KR" altLang="en-US" b="1" dirty="0" smtClean="0">
                <a:latin typeface="+mn-ea"/>
              </a:rPr>
              <a:t> </a:t>
            </a:r>
            <a:r>
              <a:rPr lang="ko-KR" altLang="en-US" b="1" dirty="0">
                <a:latin typeface="+mn-ea"/>
              </a:rPr>
              <a:t>현황</a:t>
            </a:r>
            <a:r>
              <a:rPr lang="en-US" altLang="ko-KR" b="1" dirty="0">
                <a:latin typeface="+mn-ea"/>
              </a:rPr>
              <a:t>(1/2)</a:t>
            </a:r>
            <a:endParaRPr lang="ko-KR" altLang="en-US" sz="2000" b="1" dirty="0">
              <a:latin typeface="+mn-ea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="" xmlns:a16="http://schemas.microsoft.com/office/drawing/2014/main" id="{D19970FD-FE7B-42A9-BEFD-BE9C630B9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052457"/>
              </p:ext>
            </p:extLst>
          </p:nvPr>
        </p:nvGraphicFramePr>
        <p:xfrm>
          <a:off x="273050" y="1033661"/>
          <a:ext cx="9432924" cy="1564850"/>
        </p:xfrm>
        <a:graphic>
          <a:graphicData uri="http://schemas.openxmlformats.org/drawingml/2006/table">
            <a:tbl>
              <a:tblPr/>
              <a:tblGrid>
                <a:gridCol w="1521707">
                  <a:extLst>
                    <a:ext uri="{9D8B030D-6E8A-4147-A177-3AD203B41FA5}">
                      <a16:colId xmlns="" xmlns:a16="http://schemas.microsoft.com/office/drawing/2014/main" val="1799844362"/>
                    </a:ext>
                  </a:extLst>
                </a:gridCol>
                <a:gridCol w="3158193">
                  <a:extLst>
                    <a:ext uri="{9D8B030D-6E8A-4147-A177-3AD203B41FA5}">
                      <a16:colId xmlns="" xmlns:a16="http://schemas.microsoft.com/office/drawing/2014/main" val="2087170935"/>
                    </a:ext>
                  </a:extLst>
                </a:gridCol>
                <a:gridCol w="19743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78693">
                  <a:extLst>
                    <a:ext uri="{9D8B030D-6E8A-4147-A177-3AD203B41FA5}">
                      <a16:colId xmlns="" xmlns:a16="http://schemas.microsoft.com/office/drawing/2014/main" val="359299090"/>
                    </a:ext>
                  </a:extLst>
                </a:gridCol>
              </a:tblGrid>
              <a:tr h="312970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기업명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대표자명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6369245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설립연도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인증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지정번호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0214683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업태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i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대표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홈페이지 주소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439577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주소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i="1" kern="0" spc="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4477735"/>
                  </a:ext>
                </a:extLst>
              </a:tr>
              <a:tr h="312970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총괄책임자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직위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20832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D011E4D-9848-4DB6-9D2D-F37B00FA27E1}"/>
              </a:ext>
            </a:extLst>
          </p:cNvPr>
          <p:cNvSpPr txBox="1"/>
          <p:nvPr/>
        </p:nvSpPr>
        <p:spPr>
          <a:xfrm>
            <a:off x="209941" y="689675"/>
            <a:ext cx="2808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latinLnBrk="0"/>
            <a:r>
              <a:rPr lang="ko-KR" altLang="en-US" sz="1400" b="1" dirty="0">
                <a:solidFill>
                  <a:prstClr val="black"/>
                </a:solidFill>
                <a:latin typeface="+mn-ea"/>
              </a:rPr>
              <a:t>■ 일반 현황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6D28FFE-B3E9-4471-A16A-4F02B0E93101}"/>
              </a:ext>
            </a:extLst>
          </p:cNvPr>
          <p:cNvSpPr txBox="1"/>
          <p:nvPr/>
        </p:nvSpPr>
        <p:spPr>
          <a:xfrm>
            <a:off x="200025" y="2780928"/>
            <a:ext cx="2808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b="1" dirty="0">
                <a:latin typeface="+mn-ea"/>
              </a:rPr>
              <a:t>■ 주요 연혁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1B328FA-CFF1-4271-8DDD-8CBED82054EB}"/>
              </a:ext>
            </a:extLst>
          </p:cNvPr>
          <p:cNvSpPr txBox="1"/>
          <p:nvPr/>
        </p:nvSpPr>
        <p:spPr>
          <a:xfrm>
            <a:off x="344488" y="3212976"/>
            <a:ext cx="4464050" cy="89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2019.</a:t>
            </a:r>
            <a:r>
              <a:rPr lang="ko-KR" altLang="en-US" sz="1200" dirty="0">
                <a:latin typeface="+mn-ea"/>
              </a:rPr>
              <a:t> </a:t>
            </a:r>
            <a:r>
              <a:rPr lang="en-US" altLang="ko-KR" sz="1200" dirty="0">
                <a:latin typeface="+mn-ea"/>
              </a:rPr>
              <a:t>04</a:t>
            </a:r>
            <a:r>
              <a:rPr lang="ko-KR" altLang="en-US" sz="1200" dirty="0">
                <a:latin typeface="+mn-ea"/>
              </a:rPr>
              <a:t>   </a:t>
            </a:r>
            <a:r>
              <a:rPr lang="en-US" altLang="ko-KR" sz="1200" dirty="0">
                <a:latin typeface="+mn-ea"/>
              </a:rPr>
              <a:t>000</a:t>
            </a:r>
            <a:r>
              <a:rPr lang="ko-KR" altLang="en-US" sz="1200" dirty="0">
                <a:latin typeface="+mn-ea"/>
              </a:rPr>
              <a:t>기업 설립</a:t>
            </a:r>
            <a:endParaRPr lang="en-US" altLang="ko-KR" sz="1200" dirty="0">
              <a:latin typeface="+mn-ea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2019. 05   000 </a:t>
            </a:r>
            <a:r>
              <a:rPr lang="ko-KR" altLang="en-US" sz="1200" dirty="0">
                <a:latin typeface="+mn-ea"/>
              </a:rPr>
              <a:t>인증 획득</a:t>
            </a:r>
            <a:endParaRPr lang="en-US" altLang="ko-KR" sz="1200" dirty="0">
              <a:latin typeface="+mn-ea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2019. 05   </a:t>
            </a:r>
            <a:r>
              <a:rPr lang="ko-KR" altLang="en-US" sz="1200" dirty="0">
                <a:latin typeface="+mn-ea"/>
              </a:rPr>
              <a:t>매출액 </a:t>
            </a:r>
            <a:r>
              <a:rPr lang="en-US" altLang="ko-KR" sz="1200" dirty="0">
                <a:latin typeface="+mn-ea"/>
              </a:rPr>
              <a:t>10 </a:t>
            </a:r>
            <a:r>
              <a:rPr lang="ko-KR" altLang="en-US" sz="1200" dirty="0">
                <a:latin typeface="+mn-ea"/>
              </a:rPr>
              <a:t>달성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C7855E93-5296-4212-9C03-44BFA8A9268E}"/>
              </a:ext>
            </a:extLst>
          </p:cNvPr>
          <p:cNvSpPr txBox="1"/>
          <p:nvPr/>
        </p:nvSpPr>
        <p:spPr>
          <a:xfrm>
            <a:off x="5097463" y="2780928"/>
            <a:ext cx="2808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b="1" dirty="0">
                <a:latin typeface="+mn-ea"/>
              </a:rPr>
              <a:t>■ 최근 </a:t>
            </a:r>
            <a:r>
              <a:rPr lang="en-US" altLang="ko-KR" sz="1400" b="1" dirty="0">
                <a:latin typeface="+mn-ea"/>
              </a:rPr>
              <a:t>3</a:t>
            </a:r>
            <a:r>
              <a:rPr lang="ko-KR" altLang="en-US" sz="1400" b="1" dirty="0">
                <a:latin typeface="+mn-ea"/>
              </a:rPr>
              <a:t>년간 인력 현황</a:t>
            </a:r>
          </a:p>
        </p:txBody>
      </p:sp>
      <p:graphicFrame>
        <p:nvGraphicFramePr>
          <p:cNvPr id="19" name="표 18">
            <a:extLst>
              <a:ext uri="{FF2B5EF4-FFF2-40B4-BE49-F238E27FC236}">
                <a16:creationId xmlns="" xmlns:a16="http://schemas.microsoft.com/office/drawing/2014/main" id="{F58BE6CF-CA66-46A7-B761-B5A230AAA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26702"/>
              </p:ext>
            </p:extLst>
          </p:nvPr>
        </p:nvGraphicFramePr>
        <p:xfrm>
          <a:off x="5097462" y="3196813"/>
          <a:ext cx="4608512" cy="1085064"/>
        </p:xfrm>
        <a:graphic>
          <a:graphicData uri="http://schemas.openxmlformats.org/drawingml/2006/table">
            <a:tbl>
              <a:tblPr/>
              <a:tblGrid>
                <a:gridCol w="524536">
                  <a:extLst>
                    <a:ext uri="{9D8B030D-6E8A-4147-A177-3AD203B41FA5}">
                      <a16:colId xmlns="" xmlns:a16="http://schemas.microsoft.com/office/drawing/2014/main" val="3820552079"/>
                    </a:ext>
                  </a:extLst>
                </a:gridCol>
                <a:gridCol w="1361453">
                  <a:extLst>
                    <a:ext uri="{9D8B030D-6E8A-4147-A177-3AD203B41FA5}">
                      <a16:colId xmlns="" xmlns:a16="http://schemas.microsoft.com/office/drawing/2014/main" val="3550035883"/>
                    </a:ext>
                  </a:extLst>
                </a:gridCol>
                <a:gridCol w="1361453">
                  <a:extLst>
                    <a:ext uri="{9D8B030D-6E8A-4147-A177-3AD203B41FA5}">
                      <a16:colId xmlns="" xmlns:a16="http://schemas.microsoft.com/office/drawing/2014/main" val="4243789208"/>
                    </a:ext>
                  </a:extLst>
                </a:gridCol>
                <a:gridCol w="1361070">
                  <a:extLst>
                    <a:ext uri="{9D8B030D-6E8A-4147-A177-3AD203B41FA5}">
                      <a16:colId xmlns="" xmlns:a16="http://schemas.microsoft.com/office/drawing/2014/main" val="1739516913"/>
                    </a:ext>
                  </a:extLst>
                </a:gridCol>
              </a:tblGrid>
              <a:tr h="2712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년도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 유급 근로자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취약계층 근로자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비취약계층 근로자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1555219"/>
                  </a:ext>
                </a:extLst>
              </a:tr>
              <a:tr h="2712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96882697"/>
                  </a:ext>
                </a:extLst>
              </a:tr>
              <a:tr h="2712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9184728"/>
                  </a:ext>
                </a:extLst>
              </a:tr>
              <a:tr h="2712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0348955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0A54AA8F-6AA4-474B-86E2-E7BE2C81924C}"/>
              </a:ext>
            </a:extLst>
          </p:cNvPr>
          <p:cNvSpPr txBox="1"/>
          <p:nvPr/>
        </p:nvSpPr>
        <p:spPr>
          <a:xfrm>
            <a:off x="8985448" y="2952127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/>
              <a:t>(</a:t>
            </a:r>
            <a:r>
              <a:rPr lang="ko-KR" altLang="en-US" sz="1000" dirty="0"/>
              <a:t>단위 </a:t>
            </a:r>
            <a:r>
              <a:rPr lang="en-US" altLang="ko-KR" sz="1000" dirty="0"/>
              <a:t>: </a:t>
            </a:r>
            <a:r>
              <a:rPr lang="ko-KR" altLang="en-US" sz="1000" dirty="0"/>
              <a:t>명</a:t>
            </a:r>
            <a:r>
              <a:rPr lang="en-US" altLang="ko-KR" sz="1000" dirty="0"/>
              <a:t>)</a:t>
            </a:r>
            <a:endParaRPr lang="ko-KR" alt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F6B0318-BAD2-4429-AAC0-FEEE0850D9D7}"/>
              </a:ext>
            </a:extLst>
          </p:cNvPr>
          <p:cNvSpPr txBox="1"/>
          <p:nvPr/>
        </p:nvSpPr>
        <p:spPr>
          <a:xfrm>
            <a:off x="5097463" y="4293096"/>
            <a:ext cx="2808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b="1" dirty="0">
                <a:latin typeface="+mn-ea"/>
              </a:rPr>
              <a:t>■ 최근 </a:t>
            </a:r>
            <a:r>
              <a:rPr lang="en-US" altLang="ko-KR" sz="1400" b="1" dirty="0">
                <a:latin typeface="+mn-ea"/>
              </a:rPr>
              <a:t>3</a:t>
            </a:r>
            <a:r>
              <a:rPr lang="ko-KR" altLang="en-US" sz="1400" b="1" dirty="0">
                <a:latin typeface="+mn-ea"/>
              </a:rPr>
              <a:t>년간 재무 현황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C37C3A0F-3C92-46D0-9537-76858AA5BFBE}"/>
              </a:ext>
            </a:extLst>
          </p:cNvPr>
          <p:cNvSpPr txBox="1"/>
          <p:nvPr/>
        </p:nvSpPr>
        <p:spPr>
          <a:xfrm>
            <a:off x="8769424" y="4464295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/>
              <a:t>(</a:t>
            </a:r>
            <a:r>
              <a:rPr lang="ko-KR" altLang="en-US" sz="1000" dirty="0"/>
              <a:t>단위 </a:t>
            </a:r>
            <a:r>
              <a:rPr lang="en-US" altLang="ko-KR" sz="1000" dirty="0"/>
              <a:t>: </a:t>
            </a:r>
            <a:r>
              <a:rPr lang="ko-KR" altLang="en-US" sz="1000" dirty="0"/>
              <a:t>백만원</a:t>
            </a:r>
            <a:r>
              <a:rPr lang="en-US" altLang="ko-KR" sz="1000" dirty="0"/>
              <a:t>)</a:t>
            </a:r>
            <a:endParaRPr lang="ko-KR" altLang="en-US" sz="1000" dirty="0"/>
          </a:p>
        </p:txBody>
      </p:sp>
      <p:graphicFrame>
        <p:nvGraphicFramePr>
          <p:cNvPr id="23" name="표 22">
            <a:extLst>
              <a:ext uri="{FF2B5EF4-FFF2-40B4-BE49-F238E27FC236}">
                <a16:creationId xmlns="" xmlns:a16="http://schemas.microsoft.com/office/drawing/2014/main" id="{7571E6F3-3D0C-4965-B776-67EBD59E4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053460"/>
              </p:ext>
            </p:extLst>
          </p:nvPr>
        </p:nvGraphicFramePr>
        <p:xfrm>
          <a:off x="5097462" y="4712684"/>
          <a:ext cx="4608065" cy="1740503"/>
        </p:xfrm>
        <a:graphic>
          <a:graphicData uri="http://schemas.openxmlformats.org/drawingml/2006/table">
            <a:tbl>
              <a:tblPr/>
              <a:tblGrid>
                <a:gridCol w="522953">
                  <a:extLst>
                    <a:ext uri="{9D8B030D-6E8A-4147-A177-3AD203B41FA5}">
                      <a16:colId xmlns="" xmlns:a16="http://schemas.microsoft.com/office/drawing/2014/main" val="305511676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2853449238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2641557527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2181430939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3144298569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3487519389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255120595"/>
                    </a:ext>
                  </a:extLst>
                </a:gridCol>
              </a:tblGrid>
              <a:tr h="57078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결산년도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자산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부채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자본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매출액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이익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당기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순이익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7932412"/>
                  </a:ext>
                </a:extLst>
              </a:tr>
              <a:tr h="3899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8690714"/>
                  </a:ext>
                </a:extLst>
              </a:tr>
              <a:tr h="3899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1512796"/>
                  </a:ext>
                </a:extLst>
              </a:tr>
              <a:tr h="3899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6996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80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8C058CB-EEB6-4484-8029-F414A0E153CB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latin typeface="+mn-ea"/>
              </a:rPr>
              <a:t>1. </a:t>
            </a:r>
            <a:r>
              <a:rPr lang="ko-KR" altLang="en-US" sz="2000" b="1" dirty="0">
                <a:latin typeface="+mn-ea"/>
              </a:rPr>
              <a:t>사업 추진 개요 </a:t>
            </a:r>
            <a:r>
              <a:rPr lang="en-US" altLang="ko-KR" b="1" dirty="0">
                <a:latin typeface="+mn-ea"/>
              </a:rPr>
              <a:t>_ </a:t>
            </a:r>
            <a:r>
              <a:rPr lang="ko-KR" altLang="en-US" b="1" dirty="0">
                <a:latin typeface="+mn-ea"/>
              </a:rPr>
              <a:t>② 수진기업 현황</a:t>
            </a:r>
            <a:r>
              <a:rPr lang="en-US" altLang="ko-KR" b="1" dirty="0">
                <a:latin typeface="+mn-ea"/>
              </a:rPr>
              <a:t>(2/2)</a:t>
            </a:r>
            <a:endParaRPr lang="ko-KR" altLang="en-US" sz="2000" b="1" dirty="0">
              <a:latin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E7D6EA1-F2AD-4EC3-A5E2-6BD97EB0A154}"/>
              </a:ext>
            </a:extLst>
          </p:cNvPr>
          <p:cNvSpPr txBox="1"/>
          <p:nvPr/>
        </p:nvSpPr>
        <p:spPr>
          <a:xfrm>
            <a:off x="3800871" y="763261"/>
            <a:ext cx="5905104" cy="5444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l"/>
            <a:r>
              <a:rPr lang="ko-KR" altLang="en-US" sz="1200" b="1" dirty="0">
                <a:latin typeface="+mn-ea"/>
              </a:rPr>
              <a:t>수진기업의 주요 사업영역 및 사업 내용을 기술</a:t>
            </a:r>
            <a:r>
              <a:rPr lang="en-US" altLang="ko-KR" sz="1200" b="1" dirty="0">
                <a:latin typeface="+mn-ea"/>
              </a:rPr>
              <a:t>(1-2page </a:t>
            </a:r>
            <a:r>
              <a:rPr lang="ko-KR" altLang="en-US" sz="1200" b="1" dirty="0">
                <a:latin typeface="+mn-ea"/>
              </a:rPr>
              <a:t>이내</a:t>
            </a:r>
            <a:r>
              <a:rPr lang="en-US" altLang="ko-KR" sz="1200" b="1" dirty="0">
                <a:latin typeface="+mn-ea"/>
              </a:rPr>
              <a:t>)</a:t>
            </a:r>
            <a:endParaRPr lang="ko-KR" altLang="en-US" sz="1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9158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8C058CB-EEB6-4484-8029-F414A0E153CB}"/>
              </a:ext>
            </a:extLst>
          </p:cNvPr>
          <p:cNvSpPr txBox="1"/>
          <p:nvPr/>
        </p:nvSpPr>
        <p:spPr>
          <a:xfrm>
            <a:off x="200025" y="96597"/>
            <a:ext cx="626514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000" b="1" dirty="0">
                <a:latin typeface="+mn-ea"/>
              </a:rPr>
              <a:t>1. </a:t>
            </a:r>
            <a:r>
              <a:rPr lang="ko-KR" altLang="en-US" sz="2000" b="1" dirty="0">
                <a:latin typeface="+mn-ea"/>
              </a:rPr>
              <a:t>사업 추진 개요 </a:t>
            </a:r>
            <a:r>
              <a:rPr lang="en-US" altLang="ko-KR" b="1" dirty="0">
                <a:latin typeface="+mn-ea"/>
              </a:rPr>
              <a:t>_ </a:t>
            </a:r>
            <a:r>
              <a:rPr lang="ko-KR" altLang="en-US" b="1" dirty="0">
                <a:latin typeface="+mn-ea"/>
              </a:rPr>
              <a:t>③ 컨설팅기관 현황</a:t>
            </a:r>
            <a:endParaRPr lang="ko-KR" altLang="en-US" sz="2000" b="1" dirty="0">
              <a:latin typeface="+mn-ea"/>
            </a:endParaRPr>
          </a:p>
        </p:txBody>
      </p:sp>
      <p:graphicFrame>
        <p:nvGraphicFramePr>
          <p:cNvPr id="17" name="표 16">
            <a:extLst>
              <a:ext uri="{FF2B5EF4-FFF2-40B4-BE49-F238E27FC236}">
                <a16:creationId xmlns="" xmlns:a16="http://schemas.microsoft.com/office/drawing/2014/main" id="{120EB820-822F-4FB9-BCDC-295749AA0C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132737"/>
              </p:ext>
            </p:extLst>
          </p:nvPr>
        </p:nvGraphicFramePr>
        <p:xfrm>
          <a:off x="200025" y="1035470"/>
          <a:ext cx="9505502" cy="1961478"/>
        </p:xfrm>
        <a:graphic>
          <a:graphicData uri="http://schemas.openxmlformats.org/drawingml/2006/table">
            <a:tbl>
              <a:tblPr/>
              <a:tblGrid>
                <a:gridCol w="766707">
                  <a:extLst>
                    <a:ext uri="{9D8B030D-6E8A-4147-A177-3AD203B41FA5}">
                      <a16:colId xmlns="" xmlns:a16="http://schemas.microsoft.com/office/drawing/2014/main" val="1799844362"/>
                    </a:ext>
                  </a:extLst>
                </a:gridCol>
                <a:gridCol w="766707">
                  <a:extLst>
                    <a:ext uri="{9D8B030D-6E8A-4147-A177-3AD203B41FA5}">
                      <a16:colId xmlns="" xmlns:a16="http://schemas.microsoft.com/office/drawing/2014/main" val="278275158"/>
                    </a:ext>
                  </a:extLst>
                </a:gridCol>
                <a:gridCol w="3368306">
                  <a:extLst>
                    <a:ext uri="{9D8B030D-6E8A-4147-A177-3AD203B41FA5}">
                      <a16:colId xmlns="" xmlns:a16="http://schemas.microsoft.com/office/drawing/2014/main" val="2087170935"/>
                    </a:ext>
                  </a:extLst>
                </a:gridCol>
                <a:gridCol w="1782110">
                  <a:extLst>
                    <a:ext uri="{9D8B030D-6E8A-4147-A177-3AD203B41FA5}">
                      <a16:colId xmlns="" xmlns:a16="http://schemas.microsoft.com/office/drawing/2014/main" val="1295599232"/>
                    </a:ext>
                  </a:extLst>
                </a:gridCol>
                <a:gridCol w="2821672">
                  <a:extLst>
                    <a:ext uri="{9D8B030D-6E8A-4147-A177-3AD203B41FA5}">
                      <a16:colId xmlns="" xmlns:a16="http://schemas.microsoft.com/office/drawing/2014/main" val="359299090"/>
                    </a:ext>
                  </a:extLst>
                </a:gridCol>
              </a:tblGrid>
              <a:tr h="326913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기업명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6369245"/>
                  </a:ext>
                </a:extLst>
              </a:tr>
              <a:tr h="326913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대표자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설립연도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60214683"/>
                  </a:ext>
                </a:extLst>
              </a:tr>
              <a:tr h="326913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홈페이지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1583171"/>
                  </a:ext>
                </a:extLst>
              </a:tr>
              <a:tr h="326913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전문 분야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①                                                  ②                                                  ③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439577"/>
                  </a:ext>
                </a:extLst>
              </a:tr>
              <a:tr h="32691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과제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책임자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직위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208326"/>
                  </a:ext>
                </a:extLst>
              </a:tr>
              <a:tr h="326913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연락처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E-mail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40342354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6D0AB1A-FEE2-4159-B37E-EF7DED6809ED}"/>
              </a:ext>
            </a:extLst>
          </p:cNvPr>
          <p:cNvSpPr txBox="1"/>
          <p:nvPr/>
        </p:nvSpPr>
        <p:spPr>
          <a:xfrm>
            <a:off x="5097463" y="3068960"/>
            <a:ext cx="2808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b="1" dirty="0">
                <a:latin typeface="+mn-ea"/>
              </a:rPr>
              <a:t>■ 주요 실적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2B1655F-1DAA-42C4-A785-8FFA11F63DCF}"/>
              </a:ext>
            </a:extLst>
          </p:cNvPr>
          <p:cNvSpPr txBox="1"/>
          <p:nvPr/>
        </p:nvSpPr>
        <p:spPr>
          <a:xfrm>
            <a:off x="5313040" y="3482846"/>
            <a:ext cx="4320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n-ea"/>
              </a:rPr>
              <a:t>사회적기업 또는 주요 경영컨설팅 실적 간략 기술</a:t>
            </a:r>
            <a:r>
              <a:rPr lang="en-US" altLang="ko-KR" sz="1200" dirty="0">
                <a:latin typeface="+mn-ea"/>
              </a:rPr>
              <a:t/>
            </a:r>
            <a:br>
              <a:rPr lang="en-US" altLang="ko-KR" sz="1200" dirty="0">
                <a:latin typeface="+mn-ea"/>
              </a:rPr>
            </a:b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dirty="0">
                <a:latin typeface="+mn-ea"/>
              </a:rPr>
              <a:t>컨설팅기관 연혁 기술이 아님</a:t>
            </a:r>
            <a:r>
              <a:rPr lang="en-US" altLang="ko-KR" sz="1200" dirty="0">
                <a:latin typeface="+mn-ea"/>
              </a:rPr>
              <a:t>)</a:t>
            </a:r>
            <a:endParaRPr lang="ko-KR" altLang="en-US" sz="1200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52E15F0F-0DF1-4704-AC85-FF102810C142}"/>
              </a:ext>
            </a:extLst>
          </p:cNvPr>
          <p:cNvSpPr txBox="1"/>
          <p:nvPr/>
        </p:nvSpPr>
        <p:spPr>
          <a:xfrm>
            <a:off x="209941" y="689675"/>
            <a:ext cx="2808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latinLnBrk="0"/>
            <a:r>
              <a:rPr lang="ko-KR" altLang="en-US" sz="1400" b="1" dirty="0">
                <a:solidFill>
                  <a:prstClr val="black"/>
                </a:solidFill>
                <a:latin typeface="+mn-ea"/>
              </a:rPr>
              <a:t>■ 일반 현황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9F4638F7-E961-4FEC-B1F7-D0CE7EF62DB4}"/>
              </a:ext>
            </a:extLst>
          </p:cNvPr>
          <p:cNvSpPr txBox="1"/>
          <p:nvPr/>
        </p:nvSpPr>
        <p:spPr>
          <a:xfrm>
            <a:off x="200473" y="3068960"/>
            <a:ext cx="2808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b="1" dirty="0">
                <a:latin typeface="+mn-ea"/>
              </a:rPr>
              <a:t>■ 최근 </a:t>
            </a:r>
            <a:r>
              <a:rPr lang="en-US" altLang="ko-KR" sz="1400" b="1" dirty="0">
                <a:latin typeface="+mn-ea"/>
              </a:rPr>
              <a:t>3</a:t>
            </a:r>
            <a:r>
              <a:rPr lang="ko-KR" altLang="en-US" sz="1400" b="1" dirty="0">
                <a:latin typeface="+mn-ea"/>
              </a:rPr>
              <a:t>년간 인력 현황</a:t>
            </a:r>
          </a:p>
        </p:txBody>
      </p:sp>
      <p:graphicFrame>
        <p:nvGraphicFramePr>
          <p:cNvPr id="29" name="표 28">
            <a:extLst>
              <a:ext uri="{FF2B5EF4-FFF2-40B4-BE49-F238E27FC236}">
                <a16:creationId xmlns="" xmlns:a16="http://schemas.microsoft.com/office/drawing/2014/main" id="{9AD595AE-0EBE-4DF6-9181-BEEB74E2C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79227"/>
              </p:ext>
            </p:extLst>
          </p:nvPr>
        </p:nvGraphicFramePr>
        <p:xfrm>
          <a:off x="200472" y="3484845"/>
          <a:ext cx="4608512" cy="1085064"/>
        </p:xfrm>
        <a:graphic>
          <a:graphicData uri="http://schemas.openxmlformats.org/drawingml/2006/table">
            <a:tbl>
              <a:tblPr/>
              <a:tblGrid>
                <a:gridCol w="524536">
                  <a:extLst>
                    <a:ext uri="{9D8B030D-6E8A-4147-A177-3AD203B41FA5}">
                      <a16:colId xmlns="" xmlns:a16="http://schemas.microsoft.com/office/drawing/2014/main" val="3820552079"/>
                    </a:ext>
                  </a:extLst>
                </a:gridCol>
                <a:gridCol w="1361453">
                  <a:extLst>
                    <a:ext uri="{9D8B030D-6E8A-4147-A177-3AD203B41FA5}">
                      <a16:colId xmlns="" xmlns:a16="http://schemas.microsoft.com/office/drawing/2014/main" val="3550035883"/>
                    </a:ext>
                  </a:extLst>
                </a:gridCol>
                <a:gridCol w="1361453">
                  <a:extLst>
                    <a:ext uri="{9D8B030D-6E8A-4147-A177-3AD203B41FA5}">
                      <a16:colId xmlns="" xmlns:a16="http://schemas.microsoft.com/office/drawing/2014/main" val="4243789208"/>
                    </a:ext>
                  </a:extLst>
                </a:gridCol>
                <a:gridCol w="1361070">
                  <a:extLst>
                    <a:ext uri="{9D8B030D-6E8A-4147-A177-3AD203B41FA5}">
                      <a16:colId xmlns="" xmlns:a16="http://schemas.microsoft.com/office/drawing/2014/main" val="1739516913"/>
                    </a:ext>
                  </a:extLst>
                </a:gridCol>
              </a:tblGrid>
              <a:tr h="2712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년도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 유급 근로자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취약계층 근로자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비취약계층 근로자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1555219"/>
                  </a:ext>
                </a:extLst>
              </a:tr>
              <a:tr h="2712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96882697"/>
                  </a:ext>
                </a:extLst>
              </a:tr>
              <a:tr h="2712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9184728"/>
                  </a:ext>
                </a:extLst>
              </a:tr>
              <a:tr h="2712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0348955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7E6FA18-AC2F-468F-9F08-06AA573136AF}"/>
              </a:ext>
            </a:extLst>
          </p:cNvPr>
          <p:cNvSpPr txBox="1"/>
          <p:nvPr/>
        </p:nvSpPr>
        <p:spPr>
          <a:xfrm>
            <a:off x="4088458" y="3240159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/>
              <a:t>(</a:t>
            </a:r>
            <a:r>
              <a:rPr lang="ko-KR" altLang="en-US" sz="1000" dirty="0"/>
              <a:t>단위 </a:t>
            </a:r>
            <a:r>
              <a:rPr lang="en-US" altLang="ko-KR" sz="1000" dirty="0"/>
              <a:t>: </a:t>
            </a:r>
            <a:r>
              <a:rPr lang="ko-KR" altLang="en-US" sz="1000" dirty="0"/>
              <a:t>명</a:t>
            </a:r>
            <a:r>
              <a:rPr lang="en-US" altLang="ko-KR" sz="1000" dirty="0"/>
              <a:t>)</a:t>
            </a:r>
            <a:endParaRPr lang="ko-KR" alt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8414BFE-B40E-48F0-B0AC-769251D48423}"/>
              </a:ext>
            </a:extLst>
          </p:cNvPr>
          <p:cNvSpPr txBox="1"/>
          <p:nvPr/>
        </p:nvSpPr>
        <p:spPr>
          <a:xfrm>
            <a:off x="200473" y="4653136"/>
            <a:ext cx="28087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b="1" dirty="0">
                <a:latin typeface="+mn-ea"/>
              </a:rPr>
              <a:t>■ 최근 </a:t>
            </a:r>
            <a:r>
              <a:rPr lang="en-US" altLang="ko-KR" sz="1400" b="1" dirty="0">
                <a:latin typeface="+mn-ea"/>
              </a:rPr>
              <a:t>3</a:t>
            </a:r>
            <a:r>
              <a:rPr lang="ko-KR" altLang="en-US" sz="1400" b="1" dirty="0">
                <a:latin typeface="+mn-ea"/>
              </a:rPr>
              <a:t>년간 재무 현황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80D963D-C742-48AE-BAEF-76EC90368311}"/>
              </a:ext>
            </a:extLst>
          </p:cNvPr>
          <p:cNvSpPr txBox="1"/>
          <p:nvPr/>
        </p:nvSpPr>
        <p:spPr>
          <a:xfrm>
            <a:off x="3872434" y="4824335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/>
              <a:t>(</a:t>
            </a:r>
            <a:r>
              <a:rPr lang="ko-KR" altLang="en-US" sz="1000" dirty="0"/>
              <a:t>단위 </a:t>
            </a:r>
            <a:r>
              <a:rPr lang="en-US" altLang="ko-KR" sz="1000" dirty="0"/>
              <a:t>: </a:t>
            </a:r>
            <a:r>
              <a:rPr lang="ko-KR" altLang="en-US" sz="1000" dirty="0"/>
              <a:t>백만원</a:t>
            </a:r>
            <a:r>
              <a:rPr lang="en-US" altLang="ko-KR" sz="1000" dirty="0"/>
              <a:t>)</a:t>
            </a:r>
            <a:endParaRPr lang="ko-KR" altLang="en-US" sz="1000" dirty="0"/>
          </a:p>
        </p:txBody>
      </p:sp>
      <p:graphicFrame>
        <p:nvGraphicFramePr>
          <p:cNvPr id="33" name="표 32">
            <a:extLst>
              <a:ext uri="{FF2B5EF4-FFF2-40B4-BE49-F238E27FC236}">
                <a16:creationId xmlns="" xmlns:a16="http://schemas.microsoft.com/office/drawing/2014/main" id="{55E6CF70-AD94-49E0-B739-002689C02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986441"/>
              </p:ext>
            </p:extLst>
          </p:nvPr>
        </p:nvGraphicFramePr>
        <p:xfrm>
          <a:off x="200472" y="5072725"/>
          <a:ext cx="4608065" cy="1380611"/>
        </p:xfrm>
        <a:graphic>
          <a:graphicData uri="http://schemas.openxmlformats.org/drawingml/2006/table">
            <a:tbl>
              <a:tblPr/>
              <a:tblGrid>
                <a:gridCol w="522953">
                  <a:extLst>
                    <a:ext uri="{9D8B030D-6E8A-4147-A177-3AD203B41FA5}">
                      <a16:colId xmlns="" xmlns:a16="http://schemas.microsoft.com/office/drawing/2014/main" val="305511676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2853449238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2641557527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2181430939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3144298569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3487519389"/>
                    </a:ext>
                  </a:extLst>
                </a:gridCol>
                <a:gridCol w="680852">
                  <a:extLst>
                    <a:ext uri="{9D8B030D-6E8A-4147-A177-3AD203B41FA5}">
                      <a16:colId xmlns="" xmlns:a16="http://schemas.microsoft.com/office/drawing/2014/main" val="255120595"/>
                    </a:ext>
                  </a:extLst>
                </a:gridCol>
              </a:tblGrid>
              <a:tr h="45275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결산년도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자산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부채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자본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총계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매출액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영업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이익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당기</a:t>
                      </a:r>
                      <a:endParaRPr lang="en-US" altLang="ko-KR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순이익</a:t>
                      </a: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7932412"/>
                  </a:ext>
                </a:extLst>
              </a:tr>
              <a:tr h="30928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8690714"/>
                  </a:ext>
                </a:extLst>
              </a:tr>
              <a:tr h="30928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1512796"/>
                  </a:ext>
                </a:extLst>
              </a:tr>
              <a:tr h="30928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46996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5079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cynCwf8bEezEUuVpXcaaw"/>
</p:tagLst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12700"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20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2191</TotalTime>
  <Words>1864</Words>
  <Application>Microsoft Office PowerPoint</Application>
  <PresentationFormat>A4 용지(210x297mm)</PresentationFormat>
  <Paragraphs>481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현회</dc:creator>
  <cp:lastModifiedBy>Administrator</cp:lastModifiedBy>
  <cp:revision>201</cp:revision>
  <cp:lastPrinted>2019-12-16T15:09:08Z</cp:lastPrinted>
  <dcterms:created xsi:type="dcterms:W3CDTF">2019-04-10T01:59:56Z</dcterms:created>
  <dcterms:modified xsi:type="dcterms:W3CDTF">2021-02-08T01:29:06Z</dcterms:modified>
</cp:coreProperties>
</file>