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2" r:id="rId1"/>
  </p:sldMasterIdLst>
  <p:notesMasterIdLst>
    <p:notesMasterId r:id="rId33"/>
  </p:notesMasterIdLst>
  <p:sldIdLst>
    <p:sldId id="267" r:id="rId2"/>
    <p:sldId id="274" r:id="rId3"/>
    <p:sldId id="293" r:id="rId4"/>
    <p:sldId id="256" r:id="rId5"/>
    <p:sldId id="273" r:id="rId6"/>
    <p:sldId id="276" r:id="rId7"/>
    <p:sldId id="257" r:id="rId8"/>
    <p:sldId id="258" r:id="rId9"/>
    <p:sldId id="294" r:id="rId10"/>
    <p:sldId id="277" r:id="rId11"/>
    <p:sldId id="279" r:id="rId12"/>
    <p:sldId id="278" r:id="rId13"/>
    <p:sldId id="280" r:id="rId14"/>
    <p:sldId id="281" r:id="rId15"/>
    <p:sldId id="282" r:id="rId16"/>
    <p:sldId id="283" r:id="rId17"/>
    <p:sldId id="284" r:id="rId18"/>
    <p:sldId id="285" r:id="rId19"/>
    <p:sldId id="286" r:id="rId20"/>
    <p:sldId id="270" r:id="rId21"/>
    <p:sldId id="271" r:id="rId22"/>
    <p:sldId id="262" r:id="rId23"/>
    <p:sldId id="263" r:id="rId24"/>
    <p:sldId id="287" r:id="rId25"/>
    <p:sldId id="288" r:id="rId26"/>
    <p:sldId id="289" r:id="rId27"/>
    <p:sldId id="290" r:id="rId28"/>
    <p:sldId id="291" r:id="rId29"/>
    <p:sldId id="264" r:id="rId30"/>
    <p:sldId id="292" r:id="rId31"/>
    <p:sldId id="266" r:id="rId32"/>
  </p:sldIdLst>
  <p:sldSz cx="9906000" cy="6858000" type="A4"/>
  <p:notesSz cx="6802438" cy="99345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  <p15:guide id="3" orient="horz" pos="845" userDrawn="1">
          <p15:clr>
            <a:srgbClr val="A4A3A4"/>
          </p15:clr>
        </p15:guide>
        <p15:guide id="4" pos="126" userDrawn="1">
          <p15:clr>
            <a:srgbClr val="A4A3A4"/>
          </p15:clr>
        </p15:guide>
        <p15:guide id="5" pos="6114" userDrawn="1">
          <p15:clr>
            <a:srgbClr val="A4A3A4"/>
          </p15:clr>
        </p15:guide>
        <p15:guide id="6" orient="horz" pos="4065" userDrawn="1">
          <p15:clr>
            <a:srgbClr val="A4A3A4"/>
          </p15:clr>
        </p15:guide>
        <p15:guide id="7" pos="3029" userDrawn="1">
          <p15:clr>
            <a:srgbClr val="A4A3A4"/>
          </p15:clr>
        </p15:guide>
        <p15:guide id="8" pos="3211" userDrawn="1">
          <p15:clr>
            <a:srgbClr val="A4A3A4"/>
          </p15:clr>
        </p15:guide>
        <p15:guide id="9" pos="172" userDrawn="1">
          <p15:clr>
            <a:srgbClr val="A4A3A4"/>
          </p15:clr>
        </p15:guide>
        <p15:guide id="10" pos="3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626" autoAdjust="0"/>
    <p:restoredTop sz="94660"/>
  </p:normalViewPr>
  <p:slideViewPr>
    <p:cSldViewPr showGuides="1">
      <p:cViewPr varScale="1">
        <p:scale>
          <a:sx n="114" d="100"/>
          <a:sy n="114" d="100"/>
        </p:scale>
        <p:origin x="-1224" y="-96"/>
      </p:cViewPr>
      <p:guideLst>
        <p:guide orient="horz" pos="2160"/>
        <p:guide orient="horz" pos="845"/>
        <p:guide orient="horz" pos="4065"/>
        <p:guide pos="3120"/>
        <p:guide pos="126"/>
        <p:guide pos="6114"/>
        <p:guide pos="3029"/>
        <p:guide pos="3211"/>
        <p:guide pos="172"/>
        <p:guide pos="35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7723" cy="49845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3141" y="0"/>
            <a:ext cx="2947723" cy="49845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7A3903-0657-4032-9927-2578BB09F4CC}" type="datetimeFigureOut">
              <a:rPr lang="ko-KR" altLang="en-US" smtClean="0"/>
              <a:t>2021-02-23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1425"/>
            <a:ext cx="4840288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244" y="4781014"/>
            <a:ext cx="5441950" cy="39117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36123"/>
            <a:ext cx="2947723" cy="49845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3141" y="9436123"/>
            <a:ext cx="2947723" cy="49845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5C0D0B-654B-4E14-B9CE-367B76A44CE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0970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xmlns="" id="{75BE339E-FE2C-41D1-AB48-85A0E7D5CA58}"/>
              </a:ext>
            </a:extLst>
          </p:cNvPr>
          <p:cNvSpPr/>
          <p:nvPr userDrawn="1"/>
        </p:nvSpPr>
        <p:spPr>
          <a:xfrm>
            <a:off x="7689304" y="6572976"/>
            <a:ext cx="2010987" cy="26064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컨설팅기관 명 또는</a:t>
            </a:r>
            <a:r>
              <a:rPr lang="en-US" altLang="ko-KR" sz="1000" dirty="0">
                <a:solidFill>
                  <a:schemeClr val="tx1"/>
                </a:solidFill>
                <a:latin typeface="+mn-ea"/>
              </a:rPr>
              <a:t> </a:t>
            </a:r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ko-KR" sz="1000" dirty="0">
                <a:solidFill>
                  <a:schemeClr val="tx1"/>
                </a:solidFill>
                <a:latin typeface="+mn-ea"/>
              </a:rPr>
              <a:t>logo </a:t>
            </a:r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삽입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1F40800F-D812-43F7-8954-5CA5AABA928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72" y="6572976"/>
            <a:ext cx="1368600" cy="26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73603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pos="3120" userDrawn="1">
          <p15:clr>
            <a:srgbClr val="FBAE40"/>
          </p15:clr>
        </p15:guide>
        <p15:guide id="2" pos="126" userDrawn="1">
          <p15:clr>
            <a:srgbClr val="FBAE40"/>
          </p15:clr>
        </p15:guide>
        <p15:guide id="3" pos="6114" userDrawn="1">
          <p15:clr>
            <a:srgbClr val="FBAE40"/>
          </p15:clr>
        </p15:guide>
        <p15:guide id="4" orient="horz" pos="216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33">
            <a:extLst>
              <a:ext uri="{FF2B5EF4-FFF2-40B4-BE49-F238E27FC236}">
                <a16:creationId xmlns:a16="http://schemas.microsoft.com/office/drawing/2014/main" xmlns="" id="{11A69504-5CCA-4243-AF91-8D4C10D044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531519" y="6636529"/>
            <a:ext cx="84296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/>
          <a:p>
            <a:pPr marL="0" marR="0" indent="0" algn="ctr" defTabSz="1043056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Arial Unicode MS" pitchFamily="50" charset="-127"/>
              </a:rPr>
              <a:t>- </a:t>
            </a:r>
            <a:fld id="{340438BB-A453-4BC9-9964-F4F083141B54}" type="slidenum">
              <a:rPr lang="en-US" altLang="ko-KR" sz="10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Arial Unicode MS" pitchFamily="50" charset="-127"/>
              </a:rPr>
              <a:pPr marL="0" marR="0" indent="0" algn="ctr" defTabSz="1043056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lang="en-US" altLang="ko-KR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Arial Unicode MS" pitchFamily="50" charset="-127"/>
              </a:rPr>
              <a:t> -</a:t>
            </a:r>
          </a:p>
        </p:txBody>
      </p:sp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xmlns="" id="{6B002178-7BE5-4E05-A0F4-6C472A193D71}"/>
              </a:ext>
            </a:extLst>
          </p:cNvPr>
          <p:cNvCxnSpPr/>
          <p:nvPr userDrawn="1"/>
        </p:nvCxnSpPr>
        <p:spPr bwMode="auto">
          <a:xfrm>
            <a:off x="200472" y="548680"/>
            <a:ext cx="9505503" cy="0"/>
          </a:xfrm>
          <a:prstGeom prst="line">
            <a:avLst/>
          </a:prstGeom>
          <a:solidFill>
            <a:schemeClr val="bg1"/>
          </a:solidFill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xmlns="" id="{9088F7DE-F658-47FA-8314-6D90CB8C7318}"/>
              </a:ext>
            </a:extLst>
          </p:cNvPr>
          <p:cNvCxnSpPr/>
          <p:nvPr userDrawn="1"/>
        </p:nvCxnSpPr>
        <p:spPr bwMode="auto">
          <a:xfrm>
            <a:off x="200472" y="6525344"/>
            <a:ext cx="9505503" cy="0"/>
          </a:xfrm>
          <a:prstGeom prst="line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1677431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xmlns="" id="{D17D44F0-8A61-448D-AE96-36B5A6C08A21}"/>
              </a:ext>
            </a:extLst>
          </p:cNvPr>
          <p:cNvSpPr/>
          <p:nvPr/>
        </p:nvSpPr>
        <p:spPr>
          <a:xfrm>
            <a:off x="207293" y="0"/>
            <a:ext cx="9498682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 smtClean="0">
                <a:solidFill>
                  <a:schemeClr val="bg1"/>
                </a:solidFill>
                <a:latin typeface="+mn-ea"/>
              </a:rPr>
              <a:t>컨설팅 </a:t>
            </a:r>
            <a:r>
              <a:rPr lang="ko-KR" altLang="en-US" sz="1600" b="1" dirty="0">
                <a:solidFill>
                  <a:schemeClr val="bg1"/>
                </a:solidFill>
                <a:latin typeface="+mn-ea"/>
              </a:rPr>
              <a:t>제안서 작성 안내</a:t>
            </a: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xmlns="" id="{BCB71EF0-7055-4B49-A0F7-A310247BFAEC}"/>
              </a:ext>
            </a:extLst>
          </p:cNvPr>
          <p:cNvSpPr/>
          <p:nvPr/>
        </p:nvSpPr>
        <p:spPr>
          <a:xfrm>
            <a:off x="416497" y="855800"/>
            <a:ext cx="9289478" cy="31070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latinLnBrk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dirty="0"/>
              <a:t>제시된 제안서 목차 및 제안서 세부작성지침을 준용하여 제안서를 작성하고, 작성지침 항목 중 해당사항이 없는 경우 해당 항목에 </a:t>
            </a:r>
            <a:r>
              <a:rPr lang="en-US" altLang="ko-KR" sz="1200" dirty="0"/>
              <a:t/>
            </a:r>
            <a:br>
              <a:rPr lang="en-US" altLang="ko-KR" sz="1200" dirty="0"/>
            </a:br>
            <a:r>
              <a:rPr lang="ko-KR" altLang="en-US" sz="1200" dirty="0"/>
              <a:t>“해당 사항 </a:t>
            </a:r>
            <a:r>
              <a:rPr lang="ko-KR" altLang="en-US" sz="1200" dirty="0" err="1"/>
              <a:t>없음”으로</a:t>
            </a:r>
            <a:r>
              <a:rPr lang="ko-KR" altLang="en-US" sz="1200" dirty="0"/>
              <a:t> 기술</a:t>
            </a:r>
          </a:p>
          <a:p>
            <a:pPr marL="171450" indent="-171450" latinLnBrk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dirty="0"/>
              <a:t>제안서는 파일로 제출함</a:t>
            </a:r>
          </a:p>
          <a:p>
            <a:pPr latinLnBrk="1">
              <a:lnSpc>
                <a:spcPct val="150000"/>
              </a:lnSpc>
            </a:pPr>
            <a:r>
              <a:rPr lang="ko-KR" altLang="en-US" sz="1200" dirty="0"/>
              <a:t>   - 제안서는 국문 작성이 원칙이며, 사용된 영문 약어에 대해서는 약어표를 제공해야 함</a:t>
            </a:r>
            <a:endParaRPr lang="en-US" altLang="ko-KR" sz="1200" dirty="0"/>
          </a:p>
          <a:p>
            <a:pPr latinLnBrk="1">
              <a:lnSpc>
                <a:spcPct val="150000"/>
              </a:lnSpc>
            </a:pPr>
            <a:r>
              <a:rPr lang="en-US" altLang="ko-KR" sz="1200" dirty="0"/>
              <a:t>   </a:t>
            </a:r>
            <a:r>
              <a:rPr lang="ko-KR" altLang="en-US" sz="1200" dirty="0"/>
              <a:t>- 제안서의 내용을 객관적으로 입증할 수 있는 관련 자료는 제안서의 별첨으로 제출하여야 함</a:t>
            </a:r>
          </a:p>
          <a:p>
            <a:pPr latinLnBrk="1">
              <a:lnSpc>
                <a:spcPct val="150000"/>
              </a:lnSpc>
            </a:pPr>
            <a:r>
              <a:rPr lang="ko-KR" altLang="en-US" sz="1200" dirty="0"/>
              <a:t>   - 제안서의 내용은 명확한 용어를 사용하여 표현. 예를 들어, </a:t>
            </a:r>
            <a:r>
              <a:rPr lang="ko-KR" altLang="en-US" sz="1200" dirty="0" err="1"/>
              <a:t>사용가능하다</a:t>
            </a:r>
            <a:r>
              <a:rPr lang="ko-KR" altLang="en-US" sz="1200" dirty="0"/>
              <a:t>, 할 수 있다, 고려하고 있다 등과 같이 모호한 표현은 </a:t>
            </a:r>
            <a:r>
              <a:rPr lang="ko-KR" altLang="en-US" sz="1200" dirty="0" err="1"/>
              <a:t>평가시</a:t>
            </a:r>
            <a:r>
              <a:rPr lang="ko-KR" altLang="en-US" sz="1200" dirty="0"/>
              <a:t> </a:t>
            </a:r>
            <a:r>
              <a:rPr lang="en-US" altLang="ko-KR" sz="1200" dirty="0"/>
              <a:t/>
            </a:r>
            <a:br>
              <a:rPr lang="en-US" altLang="ko-KR" sz="1200" dirty="0"/>
            </a:br>
            <a:r>
              <a:rPr lang="en-US" altLang="ko-KR" sz="1200" dirty="0"/>
              <a:t>     </a:t>
            </a:r>
            <a:r>
              <a:rPr lang="ko-KR" altLang="en-US" sz="1200" dirty="0"/>
              <a:t>불가능한 것으로 간주하며, 계량화가 가능한 것은 계량화하여야 함</a:t>
            </a:r>
          </a:p>
          <a:p>
            <a:pPr marL="171450" indent="-171450" latinLnBrk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dirty="0"/>
              <a:t>제안서 내용이 사실과 다르거나 허위로 판명되는 경우 제안사는 이에 따른 </a:t>
            </a:r>
            <a:r>
              <a:rPr lang="ko-KR" altLang="en-US" sz="1200" dirty="0" err="1"/>
              <a:t>민·형사상의</a:t>
            </a:r>
            <a:r>
              <a:rPr lang="ko-KR" altLang="en-US" sz="1200" dirty="0"/>
              <a:t> 책임을 짐</a:t>
            </a:r>
          </a:p>
          <a:p>
            <a:pPr marL="171450" indent="-171450" latinLnBrk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dirty="0"/>
              <a:t>제출된 제안서 및 관련 자료는 반환하지 않으며, 본 제안을 위하여 소요되는 비용은 제안사가 부담</a:t>
            </a:r>
          </a:p>
          <a:p>
            <a:pPr marL="171450" indent="-171450" latinLnBrk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dirty="0"/>
              <a:t>최종 계약체결 또는 공식적인 착수통보 이전에 수행된 모든 행위는 제안사 부담</a:t>
            </a:r>
            <a:endParaRPr lang="en-US" altLang="ko-KR" sz="1200" dirty="0"/>
          </a:p>
          <a:p>
            <a:pPr marL="171450" indent="-171450" latinLnBrk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b="1" dirty="0">
                <a:solidFill>
                  <a:srgbClr val="FF0000"/>
                </a:solidFill>
              </a:rPr>
              <a:t>제안서 제출 시</a:t>
            </a:r>
            <a:r>
              <a:rPr lang="en-US" altLang="ko-KR" sz="1200" b="1" dirty="0">
                <a:solidFill>
                  <a:srgbClr val="FF0000"/>
                </a:solidFill>
              </a:rPr>
              <a:t>, </a:t>
            </a:r>
            <a:r>
              <a:rPr lang="ko-KR" altLang="en-US" sz="1200" b="1" dirty="0">
                <a:solidFill>
                  <a:srgbClr val="FF0000"/>
                </a:solidFill>
              </a:rPr>
              <a:t>본 양식의 </a:t>
            </a:r>
            <a:r>
              <a:rPr lang="en-US" altLang="ko-KR" sz="1200" b="1" dirty="0">
                <a:solidFill>
                  <a:srgbClr val="FF0000"/>
                </a:solidFill>
              </a:rPr>
              <a:t>0-2page </a:t>
            </a:r>
            <a:r>
              <a:rPr lang="ko-KR" altLang="en-US" sz="1200" b="1" dirty="0">
                <a:solidFill>
                  <a:srgbClr val="FF0000"/>
                </a:solidFill>
              </a:rPr>
              <a:t>및 각종 도움말은 삭제하고 제출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xmlns="" id="{30C0B3EC-F463-449C-9D9D-2B657E20167A}"/>
              </a:ext>
            </a:extLst>
          </p:cNvPr>
          <p:cNvSpPr/>
          <p:nvPr/>
        </p:nvSpPr>
        <p:spPr>
          <a:xfrm>
            <a:off x="224284" y="478004"/>
            <a:ext cx="1734770" cy="3777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b="1" dirty="0"/>
              <a:t>가. 제안서 작성 요령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xmlns="" id="{AD9B9666-5067-43CA-9FEA-46F33989AC6D}"/>
              </a:ext>
            </a:extLst>
          </p:cNvPr>
          <p:cNvSpPr/>
          <p:nvPr/>
        </p:nvSpPr>
        <p:spPr>
          <a:xfrm>
            <a:off x="224284" y="3992707"/>
            <a:ext cx="1734770" cy="3777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b="1" dirty="0"/>
              <a:t>나. 제안서 작성 내용</a:t>
            </a:r>
          </a:p>
        </p:txBody>
      </p:sp>
      <p:graphicFrame>
        <p:nvGraphicFramePr>
          <p:cNvPr id="9" name="표 8">
            <a:extLst>
              <a:ext uri="{FF2B5EF4-FFF2-40B4-BE49-F238E27FC236}">
                <a16:creationId xmlns:a16="http://schemas.microsoft.com/office/drawing/2014/main" xmlns="" id="{67F6D707-ED9D-44F3-AAFB-BA93F5746C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1653966"/>
              </p:ext>
            </p:extLst>
          </p:nvPr>
        </p:nvGraphicFramePr>
        <p:xfrm>
          <a:off x="560511" y="4603464"/>
          <a:ext cx="9145463" cy="1849725"/>
        </p:xfrm>
        <a:graphic>
          <a:graphicData uri="http://schemas.openxmlformats.org/drawingml/2006/table">
            <a:tbl>
              <a:tblPr/>
              <a:tblGrid>
                <a:gridCol w="1717772">
                  <a:extLst>
                    <a:ext uri="{9D8B030D-6E8A-4147-A177-3AD203B41FA5}">
                      <a16:colId xmlns:a16="http://schemas.microsoft.com/office/drawing/2014/main" xmlns="" val="3070826529"/>
                    </a:ext>
                  </a:extLst>
                </a:gridCol>
                <a:gridCol w="7427691">
                  <a:extLst>
                    <a:ext uri="{9D8B030D-6E8A-4147-A177-3AD203B41FA5}">
                      <a16:colId xmlns:a16="http://schemas.microsoft.com/office/drawing/2014/main" xmlns="" val="4190569353"/>
                    </a:ext>
                  </a:extLst>
                </a:gridCol>
              </a:tblGrid>
              <a:tr h="34389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977" marR="4977" marT="4977" marB="497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작성 방법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977" marR="4977" marT="4977" marB="497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76694319"/>
                  </a:ext>
                </a:extLst>
              </a:tr>
              <a:tr h="366645">
                <a:tc grid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공통사항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6F7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55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2844024119"/>
                  </a:ext>
                </a:extLst>
              </a:tr>
              <a:tr h="1139181">
                <a:tc gridSpan="2">
                  <a:txBody>
                    <a:bodyPr/>
                    <a:lstStyle/>
                    <a:p>
                      <a:pPr marL="814070" marR="0" indent="-814070" algn="l" fontAlgn="base" latinLnBrk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50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글꼴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제안서의 글꼴은 ‘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나눔고딕’으로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하되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필요 시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글꼴 변경가능</a:t>
                      </a:r>
                    </a:p>
                    <a:p>
                      <a:pPr marL="814070" marR="0" indent="-814070" algn="l" fontAlgn="base" latinLnBrk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50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표지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해당연도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컨설팅주제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제안일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제안사 명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또는 로고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및 과업 코드 기술</a:t>
                      </a:r>
                    </a:p>
                    <a:p>
                      <a:pPr marL="814070" marR="0" indent="-814070" algn="l" fontAlgn="base" latinLnBrk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50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b="1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제출문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해당연도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제출일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컨설팅기관명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대표자명 기술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서명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X) </a:t>
                      </a:r>
                    </a:p>
                    <a:p>
                      <a:pPr marL="814070" marR="0" indent="-814070" algn="l" fontAlgn="base" latinLnBrk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50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목차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전체 목차는 양식에 제시된 형태로 제출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별도 내용 추가 시 ‘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부록’으로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제시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22106684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528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2. </a:t>
            </a:r>
            <a:r>
              <a:rPr lang="ko-KR" altLang="en-US" sz="2000" b="1" dirty="0">
                <a:latin typeface="+mn-ea"/>
              </a:rPr>
              <a:t>사업 현황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xmlns="" id="{2F4E869C-90A4-4F91-AFE6-B64572B080BF}"/>
              </a:ext>
            </a:extLst>
          </p:cNvPr>
          <p:cNvSpPr/>
          <p:nvPr/>
        </p:nvSpPr>
        <p:spPr>
          <a:xfrm>
            <a:off x="8314489" y="218435"/>
            <a:ext cx="1440607" cy="244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Ⅰ. </a:t>
            </a:r>
            <a:r>
              <a:rPr kumimoji="1" lang="ko-KR" altLang="en-US" sz="11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제안사 일반현황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C8E642D7-F416-4CFB-A408-C5D215D9B6D6}"/>
              </a:ext>
            </a:extLst>
          </p:cNvPr>
          <p:cNvSpPr txBox="1"/>
          <p:nvPr/>
        </p:nvSpPr>
        <p:spPr>
          <a:xfrm>
            <a:off x="2648744" y="2060848"/>
            <a:ext cx="47525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200" dirty="0">
                <a:latin typeface="+mn-ea"/>
              </a:rPr>
              <a:t>컨설팅기관의 주요 사업 영역 또는 분야 기술</a:t>
            </a:r>
          </a:p>
        </p:txBody>
      </p:sp>
      <p:sp>
        <p:nvSpPr>
          <p:cNvPr id="31" name="텍스트 개체 틀 1">
            <a:extLst>
              <a:ext uri="{FF2B5EF4-FFF2-40B4-BE49-F238E27FC236}">
                <a16:creationId xmlns:a16="http://schemas.microsoft.com/office/drawing/2014/main" xmlns="" id="{102E9DBA-45D7-49BD-9590-B78B812375CC}"/>
              </a:ext>
            </a:extLst>
          </p:cNvPr>
          <p:cNvSpPr txBox="1">
            <a:spLocks/>
          </p:cNvSpPr>
          <p:nvPr/>
        </p:nvSpPr>
        <p:spPr>
          <a:xfrm>
            <a:off x="200025" y="692696"/>
            <a:ext cx="9505950" cy="34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  <a:buNone/>
            </a:pP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 Message 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- 2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</a:p>
        </p:txBody>
      </p:sp>
    </p:spTree>
    <p:extLst>
      <p:ext uri="{BB962C8B-B14F-4D97-AF65-F5344CB8AC3E}">
        <p14:creationId xmlns:p14="http://schemas.microsoft.com/office/powerpoint/2010/main" val="12467297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3. </a:t>
            </a:r>
            <a:r>
              <a:rPr lang="ko-KR" altLang="en-US" sz="2000" b="1" dirty="0">
                <a:latin typeface="+mn-ea"/>
              </a:rPr>
              <a:t>조직</a:t>
            </a:r>
            <a:r>
              <a:rPr lang="en-US" altLang="ko-KR" sz="2000" b="1" dirty="0">
                <a:latin typeface="+mn-ea"/>
              </a:rPr>
              <a:t> </a:t>
            </a:r>
            <a:r>
              <a:rPr lang="ko-KR" altLang="en-US" sz="2000" b="1" dirty="0">
                <a:latin typeface="+mn-ea"/>
              </a:rPr>
              <a:t>및 인원 현황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xmlns="" id="{2F4E869C-90A4-4F91-AFE6-B64572B080BF}"/>
              </a:ext>
            </a:extLst>
          </p:cNvPr>
          <p:cNvSpPr/>
          <p:nvPr/>
        </p:nvSpPr>
        <p:spPr>
          <a:xfrm>
            <a:off x="8314489" y="218435"/>
            <a:ext cx="1440607" cy="244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Ⅰ. </a:t>
            </a:r>
            <a:r>
              <a:rPr kumimoji="1" lang="ko-KR" altLang="en-US" sz="11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제안사 일반현황</a:t>
            </a:r>
          </a:p>
        </p:txBody>
      </p:sp>
      <p:sp>
        <p:nvSpPr>
          <p:cNvPr id="45" name="Text Box 59">
            <a:extLst>
              <a:ext uri="{FF2B5EF4-FFF2-40B4-BE49-F238E27FC236}">
                <a16:creationId xmlns:a16="http://schemas.microsoft.com/office/drawing/2014/main" xmlns="" id="{AA63E775-2C0D-4459-84A6-13F99A5AB744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1084871" y="1571286"/>
            <a:ext cx="2676853" cy="309562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latinLnBrk="0" hangingPunct="0">
              <a:spcBef>
                <a:spcPct val="50000"/>
              </a:spcBef>
              <a:defRPr/>
            </a:pPr>
            <a:r>
              <a:rPr lang="ko-KR" altLang="en-US" sz="1400" b="1" kern="0" dirty="0">
                <a:solidFill>
                  <a:srgbClr val="000000"/>
                </a:solidFill>
                <a:latin typeface="+mn-ea"/>
              </a:rPr>
              <a:t>조직 현황</a:t>
            </a:r>
            <a:endParaRPr lang="en-US" altLang="ko-KR" sz="1400" b="1" kern="0" dirty="0">
              <a:solidFill>
                <a:srgbClr val="000000"/>
              </a:solidFill>
              <a:latin typeface="+mn-ea"/>
            </a:endParaRPr>
          </a:p>
        </p:txBody>
      </p:sp>
      <p:cxnSp>
        <p:nvCxnSpPr>
          <p:cNvPr id="46" name="직선 연결선 45">
            <a:extLst>
              <a:ext uri="{FF2B5EF4-FFF2-40B4-BE49-F238E27FC236}">
                <a16:creationId xmlns:a16="http://schemas.microsoft.com/office/drawing/2014/main" xmlns="" id="{244E89C6-CE6C-4424-8AAB-86CA92BBCD39}"/>
              </a:ext>
            </a:extLst>
          </p:cNvPr>
          <p:cNvCxnSpPr>
            <a:cxnSpLocks/>
          </p:cNvCxnSpPr>
          <p:nvPr/>
        </p:nvCxnSpPr>
        <p:spPr bwMode="auto">
          <a:xfrm flipV="1">
            <a:off x="273050" y="1892282"/>
            <a:ext cx="4535488" cy="6987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9824CF9C-0D5C-4717-92B6-B62483DE1A12}"/>
              </a:ext>
            </a:extLst>
          </p:cNvPr>
          <p:cNvSpPr txBox="1"/>
          <p:nvPr/>
        </p:nvSpPr>
        <p:spPr>
          <a:xfrm>
            <a:off x="1280592" y="2564904"/>
            <a:ext cx="2304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>
                <a:latin typeface="+mn-ea"/>
              </a:rPr>
              <a:t>조직도 삽입</a:t>
            </a:r>
          </a:p>
        </p:txBody>
      </p:sp>
      <p:sp>
        <p:nvSpPr>
          <p:cNvPr id="27" name="Text Box 59">
            <a:extLst>
              <a:ext uri="{FF2B5EF4-FFF2-40B4-BE49-F238E27FC236}">
                <a16:creationId xmlns:a16="http://schemas.microsoft.com/office/drawing/2014/main" xmlns="" id="{0123FA7E-78B8-42E8-97E4-A424B7AE7EF2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956082" y="1571286"/>
            <a:ext cx="2676853" cy="309562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latinLnBrk="0" hangingPunct="0">
              <a:spcBef>
                <a:spcPct val="50000"/>
              </a:spcBef>
              <a:defRPr/>
            </a:pPr>
            <a:r>
              <a:rPr lang="ko-KR" altLang="en-US" sz="1400" b="1" kern="0" dirty="0">
                <a:solidFill>
                  <a:srgbClr val="000000"/>
                </a:solidFill>
                <a:latin typeface="+mn-ea"/>
              </a:rPr>
              <a:t>인원 현황</a:t>
            </a:r>
            <a:endParaRPr lang="en-US" altLang="ko-KR" sz="1400" b="1" kern="0" dirty="0">
              <a:solidFill>
                <a:srgbClr val="000000"/>
              </a:solidFill>
              <a:latin typeface="+mn-ea"/>
            </a:endParaRPr>
          </a:p>
        </p:txBody>
      </p:sp>
      <p:cxnSp>
        <p:nvCxnSpPr>
          <p:cNvPr id="28" name="직선 연결선 27">
            <a:extLst>
              <a:ext uri="{FF2B5EF4-FFF2-40B4-BE49-F238E27FC236}">
                <a16:creationId xmlns:a16="http://schemas.microsoft.com/office/drawing/2014/main" xmlns="" id="{1E18BB8A-FCB7-4B62-B0CB-79B9AE41F298}"/>
              </a:ext>
            </a:extLst>
          </p:cNvPr>
          <p:cNvCxnSpPr>
            <a:cxnSpLocks/>
          </p:cNvCxnSpPr>
          <p:nvPr/>
        </p:nvCxnSpPr>
        <p:spPr bwMode="auto">
          <a:xfrm flipV="1">
            <a:off x="5144261" y="1892282"/>
            <a:ext cx="4535488" cy="6987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D045DBC7-DBF4-4BB6-AED4-56CE8C8648D5}"/>
              </a:ext>
            </a:extLst>
          </p:cNvPr>
          <p:cNvSpPr txBox="1"/>
          <p:nvPr/>
        </p:nvSpPr>
        <p:spPr>
          <a:xfrm>
            <a:off x="6259877" y="256490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>
                <a:latin typeface="+mn-ea"/>
              </a:rPr>
              <a:t>진흥원 컨설턴트 등급기준 적용</a:t>
            </a:r>
            <a:endParaRPr lang="en-US" altLang="ko-KR" sz="1200" dirty="0">
              <a:latin typeface="+mn-ea"/>
            </a:endParaRPr>
          </a:p>
          <a:p>
            <a:pPr algn="ctr"/>
            <a:r>
              <a:rPr lang="ko-KR" altLang="en-US" sz="1200" dirty="0">
                <a:latin typeface="+mn-ea"/>
              </a:rPr>
              <a:t>상근</a:t>
            </a:r>
            <a:r>
              <a:rPr lang="en-US" altLang="ko-KR" sz="1200" dirty="0">
                <a:latin typeface="+mn-ea"/>
              </a:rPr>
              <a:t>, </a:t>
            </a:r>
            <a:r>
              <a:rPr lang="ko-KR" altLang="en-US" sz="1200" dirty="0">
                <a:latin typeface="+mn-ea"/>
              </a:rPr>
              <a:t>비상근으로 구분</a:t>
            </a:r>
          </a:p>
        </p:txBody>
      </p:sp>
      <p:sp>
        <p:nvSpPr>
          <p:cNvPr id="11" name="텍스트 개체 틀 1">
            <a:extLst>
              <a:ext uri="{FF2B5EF4-FFF2-40B4-BE49-F238E27FC236}">
                <a16:creationId xmlns:a16="http://schemas.microsoft.com/office/drawing/2014/main" xmlns="" id="{7C9132E6-CC11-4025-B287-E1B0E2E5D55E}"/>
              </a:ext>
            </a:extLst>
          </p:cNvPr>
          <p:cNvSpPr txBox="1">
            <a:spLocks/>
          </p:cNvSpPr>
          <p:nvPr/>
        </p:nvSpPr>
        <p:spPr>
          <a:xfrm>
            <a:off x="200025" y="692696"/>
            <a:ext cx="9505950" cy="34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  <a:buNone/>
            </a:pP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 Message 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- 2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</a:p>
        </p:txBody>
      </p:sp>
    </p:spTree>
    <p:extLst>
      <p:ext uri="{BB962C8B-B14F-4D97-AF65-F5344CB8AC3E}">
        <p14:creationId xmlns:p14="http://schemas.microsoft.com/office/powerpoint/2010/main" val="8694462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4. </a:t>
            </a:r>
            <a:r>
              <a:rPr lang="ko-KR" altLang="en-US" sz="2000" b="1" dirty="0">
                <a:latin typeface="+mn-ea"/>
              </a:rPr>
              <a:t>재무현황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xmlns="" id="{2F4E869C-90A4-4F91-AFE6-B64572B080BF}"/>
              </a:ext>
            </a:extLst>
          </p:cNvPr>
          <p:cNvSpPr/>
          <p:nvPr/>
        </p:nvSpPr>
        <p:spPr>
          <a:xfrm>
            <a:off x="8314489" y="218435"/>
            <a:ext cx="1440607" cy="244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Ⅰ. </a:t>
            </a:r>
            <a:r>
              <a:rPr kumimoji="1" lang="ko-KR" altLang="en-US" sz="11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제안사 일반현황</a:t>
            </a:r>
          </a:p>
        </p:txBody>
      </p:sp>
      <p:sp>
        <p:nvSpPr>
          <p:cNvPr id="45" name="Text Box 59">
            <a:extLst>
              <a:ext uri="{FF2B5EF4-FFF2-40B4-BE49-F238E27FC236}">
                <a16:creationId xmlns:a16="http://schemas.microsoft.com/office/drawing/2014/main" xmlns="" id="{AA63E775-2C0D-4459-84A6-13F99A5AB744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1084871" y="1571286"/>
            <a:ext cx="2676853" cy="309562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latinLnBrk="0" hangingPunct="0">
              <a:spcBef>
                <a:spcPct val="50000"/>
              </a:spcBef>
              <a:defRPr/>
            </a:pPr>
            <a:r>
              <a:rPr lang="ko-KR" altLang="en-US" sz="1400" b="1" kern="0" dirty="0">
                <a:solidFill>
                  <a:srgbClr val="000000"/>
                </a:solidFill>
                <a:latin typeface="+mn-ea"/>
              </a:rPr>
              <a:t>최근 </a:t>
            </a:r>
            <a:r>
              <a:rPr lang="en-US" altLang="ko-KR" sz="1400" b="1" kern="0" dirty="0">
                <a:solidFill>
                  <a:srgbClr val="000000"/>
                </a:solidFill>
                <a:latin typeface="+mn-ea"/>
              </a:rPr>
              <a:t>3</a:t>
            </a:r>
            <a:r>
              <a:rPr lang="ko-KR" altLang="en-US" sz="1400" b="1" kern="0" dirty="0">
                <a:solidFill>
                  <a:srgbClr val="000000"/>
                </a:solidFill>
                <a:latin typeface="+mn-ea"/>
              </a:rPr>
              <a:t>년간 재무 현황</a:t>
            </a:r>
            <a:endParaRPr lang="en-US" altLang="ko-KR" sz="1400" b="1" kern="0" dirty="0">
              <a:solidFill>
                <a:srgbClr val="000000"/>
              </a:solidFill>
              <a:latin typeface="+mn-ea"/>
            </a:endParaRPr>
          </a:p>
        </p:txBody>
      </p:sp>
      <p:cxnSp>
        <p:nvCxnSpPr>
          <p:cNvPr id="46" name="직선 연결선 45">
            <a:extLst>
              <a:ext uri="{FF2B5EF4-FFF2-40B4-BE49-F238E27FC236}">
                <a16:creationId xmlns:a16="http://schemas.microsoft.com/office/drawing/2014/main" xmlns="" id="{244E89C6-CE6C-4424-8AAB-86CA92BBCD39}"/>
              </a:ext>
            </a:extLst>
          </p:cNvPr>
          <p:cNvCxnSpPr>
            <a:cxnSpLocks/>
          </p:cNvCxnSpPr>
          <p:nvPr/>
        </p:nvCxnSpPr>
        <p:spPr bwMode="auto">
          <a:xfrm flipV="1">
            <a:off x="273050" y="1892282"/>
            <a:ext cx="4535488" cy="6987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Box 59">
            <a:extLst>
              <a:ext uri="{FF2B5EF4-FFF2-40B4-BE49-F238E27FC236}">
                <a16:creationId xmlns:a16="http://schemas.microsoft.com/office/drawing/2014/main" xmlns="" id="{0123FA7E-78B8-42E8-97E4-A424B7AE7EF2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956082" y="1571286"/>
            <a:ext cx="2676853" cy="309562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latinLnBrk="0" hangingPunct="0">
              <a:spcBef>
                <a:spcPct val="50000"/>
              </a:spcBef>
              <a:defRPr/>
            </a:pPr>
            <a:r>
              <a:rPr lang="ko-KR" altLang="en-US" sz="1400" b="1" kern="0" dirty="0">
                <a:solidFill>
                  <a:srgbClr val="000000"/>
                </a:solidFill>
                <a:latin typeface="+mn-ea"/>
              </a:rPr>
              <a:t>기업</a:t>
            </a:r>
            <a:r>
              <a:rPr lang="en-US" altLang="ko-KR" sz="1400" b="1" kern="0" dirty="0">
                <a:solidFill>
                  <a:srgbClr val="000000"/>
                </a:solidFill>
                <a:latin typeface="+mn-ea"/>
              </a:rPr>
              <a:t> </a:t>
            </a:r>
            <a:r>
              <a:rPr lang="ko-KR" altLang="en-US" sz="1400" b="1" kern="0" dirty="0">
                <a:solidFill>
                  <a:srgbClr val="000000"/>
                </a:solidFill>
                <a:latin typeface="+mn-ea"/>
              </a:rPr>
              <a:t>신용 평가</a:t>
            </a:r>
            <a:endParaRPr lang="en-US" altLang="ko-KR" sz="1400" b="1" kern="0" dirty="0">
              <a:solidFill>
                <a:srgbClr val="000000"/>
              </a:solidFill>
              <a:latin typeface="+mn-ea"/>
            </a:endParaRPr>
          </a:p>
        </p:txBody>
      </p:sp>
      <p:cxnSp>
        <p:nvCxnSpPr>
          <p:cNvPr id="28" name="직선 연결선 27">
            <a:extLst>
              <a:ext uri="{FF2B5EF4-FFF2-40B4-BE49-F238E27FC236}">
                <a16:creationId xmlns:a16="http://schemas.microsoft.com/office/drawing/2014/main" xmlns="" id="{1E18BB8A-FCB7-4B62-B0CB-79B9AE41F298}"/>
              </a:ext>
            </a:extLst>
          </p:cNvPr>
          <p:cNvCxnSpPr>
            <a:cxnSpLocks/>
          </p:cNvCxnSpPr>
          <p:nvPr/>
        </p:nvCxnSpPr>
        <p:spPr bwMode="auto">
          <a:xfrm flipV="1">
            <a:off x="5144261" y="1892282"/>
            <a:ext cx="4535488" cy="6987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D045DBC7-DBF4-4BB6-AED4-56CE8C8648D5}"/>
              </a:ext>
            </a:extLst>
          </p:cNvPr>
          <p:cNvSpPr txBox="1"/>
          <p:nvPr/>
        </p:nvSpPr>
        <p:spPr>
          <a:xfrm>
            <a:off x="5982578" y="5703639"/>
            <a:ext cx="285885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2000" b="1" dirty="0">
                <a:latin typeface="+mn-ea"/>
              </a:rPr>
              <a:t>신용평가 등급 </a:t>
            </a:r>
            <a:r>
              <a:rPr lang="en-US" altLang="ko-KR" sz="2000" b="1" dirty="0">
                <a:latin typeface="+mn-ea"/>
              </a:rPr>
              <a:t>: XX+</a:t>
            </a:r>
          </a:p>
          <a:p>
            <a:pPr algn="ctr"/>
            <a:r>
              <a:rPr lang="en-US" altLang="ko-KR" sz="1200" dirty="0">
                <a:latin typeface="+mn-ea"/>
              </a:rPr>
              <a:t>(</a:t>
            </a:r>
            <a:r>
              <a:rPr lang="ko-KR" altLang="en-US" sz="1200" dirty="0">
                <a:latin typeface="+mn-ea"/>
              </a:rPr>
              <a:t>유효기간</a:t>
            </a:r>
            <a:r>
              <a:rPr lang="en-US" altLang="ko-KR" sz="1200" dirty="0">
                <a:latin typeface="+mn-ea"/>
              </a:rPr>
              <a:t> : 20XX</a:t>
            </a:r>
            <a:r>
              <a:rPr lang="ko-KR" altLang="en-US" sz="1200" dirty="0">
                <a:latin typeface="+mn-ea"/>
              </a:rPr>
              <a:t>년 </a:t>
            </a:r>
            <a:r>
              <a:rPr lang="en-US" altLang="ko-KR" sz="1200" dirty="0">
                <a:latin typeface="+mn-ea"/>
              </a:rPr>
              <a:t>XX</a:t>
            </a:r>
            <a:r>
              <a:rPr lang="ko-KR" altLang="en-US" sz="1200" dirty="0">
                <a:latin typeface="+mn-ea"/>
              </a:rPr>
              <a:t>월 </a:t>
            </a:r>
            <a:r>
              <a:rPr lang="en-US" altLang="ko-KR" sz="1200" dirty="0">
                <a:latin typeface="+mn-ea"/>
              </a:rPr>
              <a:t>XX</a:t>
            </a:r>
            <a:r>
              <a:rPr lang="ko-KR" altLang="en-US" sz="1200" dirty="0">
                <a:latin typeface="+mn-ea"/>
              </a:rPr>
              <a:t>일 까지</a:t>
            </a:r>
            <a:r>
              <a:rPr lang="en-US" altLang="ko-KR" sz="1200" dirty="0">
                <a:latin typeface="+mn-ea"/>
              </a:rPr>
              <a:t>)</a:t>
            </a:r>
            <a:endParaRPr lang="ko-KR" altLang="en-US" sz="1200" dirty="0">
              <a:latin typeface="+mn-ea"/>
            </a:endParaRPr>
          </a:p>
        </p:txBody>
      </p:sp>
      <p:graphicFrame>
        <p:nvGraphicFramePr>
          <p:cNvPr id="11" name="표 10">
            <a:extLst>
              <a:ext uri="{FF2B5EF4-FFF2-40B4-BE49-F238E27FC236}">
                <a16:creationId xmlns:a16="http://schemas.microsoft.com/office/drawing/2014/main" xmlns="" id="{927ECA6A-0AD6-4A3F-84FC-63F95A1BAF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620374"/>
              </p:ext>
            </p:extLst>
          </p:nvPr>
        </p:nvGraphicFramePr>
        <p:xfrm>
          <a:off x="273050" y="2204863"/>
          <a:ext cx="4535488" cy="4227360"/>
        </p:xfrm>
        <a:graphic>
          <a:graphicData uri="http://schemas.openxmlformats.org/drawingml/2006/table">
            <a:tbl>
              <a:tblPr>
                <a:tableStyleId>{6E25E649-3F16-4E02-A733-19D2CDBF48F0}</a:tableStyleId>
              </a:tblPr>
              <a:tblGrid>
                <a:gridCol w="139553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46651">
                  <a:extLst>
                    <a:ext uri="{9D8B030D-6E8A-4147-A177-3AD203B41FA5}">
                      <a16:colId xmlns:a16="http://schemas.microsoft.com/office/drawing/2014/main" xmlns="" val="909164090"/>
                    </a:ext>
                  </a:extLst>
                </a:gridCol>
                <a:gridCol w="104665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4665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5467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/>
                        <a:t>구            분</a:t>
                      </a:r>
                      <a:endParaRPr lang="ko-KR" altLang="en-US" sz="1100" b="1" kern="0" spc="0" dirty="0">
                        <a:solidFill>
                          <a:schemeClr val="bg2">
                            <a:lumMod val="10000"/>
                          </a:schemeClr>
                        </a:solidFill>
                        <a:latin typeface="+mn-ea"/>
                        <a:ea typeface="+mn-ea"/>
                        <a:cs typeface="Times New Roman" pitchFamily="18" charset="0"/>
                      </a:endParaRPr>
                    </a:p>
                  </a:txBody>
                  <a:tcPr marL="36000" marR="36000" marT="17907" marB="17907" anchor="ctr"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kern="0" spc="0" dirty="0"/>
                        <a:t>20XX</a:t>
                      </a:r>
                      <a:r>
                        <a:rPr lang="ko-KR" altLang="en-US" sz="1100" b="1" kern="0" spc="0" dirty="0"/>
                        <a:t>년</a:t>
                      </a:r>
                      <a:endParaRPr lang="ko-KR" altLang="en-US" sz="1100" b="1" kern="0" spc="0" dirty="0">
                        <a:solidFill>
                          <a:schemeClr val="bg2">
                            <a:lumMod val="10000"/>
                          </a:schemeClr>
                        </a:solidFill>
                        <a:latin typeface="+mn-ea"/>
                        <a:ea typeface="+mn-ea"/>
                        <a:cs typeface="Times New Roman" pitchFamily="18" charset="0"/>
                      </a:endParaRPr>
                    </a:p>
                  </a:txBody>
                  <a:tcPr marL="36000" marR="3600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kern="0" spc="0" dirty="0"/>
                        <a:t>20XX</a:t>
                      </a:r>
                      <a:r>
                        <a:rPr lang="ko-KR" altLang="en-US" sz="1100" b="1" kern="0" spc="0" dirty="0"/>
                        <a:t>년</a:t>
                      </a:r>
                      <a:endParaRPr lang="ko-KR" altLang="en-US" sz="1100" b="1" kern="0" spc="0" dirty="0">
                        <a:solidFill>
                          <a:schemeClr val="bg2">
                            <a:lumMod val="10000"/>
                          </a:schemeClr>
                        </a:solidFill>
                        <a:latin typeface="+mn-ea"/>
                        <a:ea typeface="+mn-ea"/>
                        <a:cs typeface="Times New Roman" pitchFamily="18" charset="0"/>
                      </a:endParaRPr>
                    </a:p>
                  </a:txBody>
                  <a:tcPr marL="36000" marR="3600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kern="0" spc="0" dirty="0"/>
                        <a:t>20XX</a:t>
                      </a:r>
                      <a:r>
                        <a:rPr lang="ko-KR" altLang="en-US" sz="1100" b="1" kern="0" spc="0" dirty="0"/>
                        <a:t>년</a:t>
                      </a:r>
                      <a:endParaRPr lang="ko-KR" altLang="en-US" sz="1100" b="1" kern="0" spc="0" dirty="0">
                        <a:solidFill>
                          <a:schemeClr val="bg2">
                            <a:lumMod val="10000"/>
                          </a:schemeClr>
                        </a:solidFill>
                        <a:latin typeface="+mn-ea"/>
                        <a:ea typeface="+mn-ea"/>
                        <a:cs typeface="Times New Roman" pitchFamily="18" charset="0"/>
                      </a:endParaRPr>
                    </a:p>
                  </a:txBody>
                  <a:tcPr marL="36000" marR="3600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4679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kern="0" spc="0" dirty="0"/>
                        <a:t>1. </a:t>
                      </a:r>
                      <a:r>
                        <a:rPr lang="ko-KR" altLang="en-US" sz="1100" b="1" kern="0" spc="0" dirty="0"/>
                        <a:t>총자산</a:t>
                      </a:r>
                      <a:endParaRPr lang="ko-KR" altLang="en-US" sz="1100" b="1" kern="0" spc="0" dirty="0">
                        <a:solidFill>
                          <a:schemeClr val="bg2">
                            <a:lumMod val="10000"/>
                          </a:schemeClr>
                        </a:solidFill>
                        <a:latin typeface="+mn-ea"/>
                        <a:ea typeface="+mn-ea"/>
                        <a:cs typeface="Times New Roman" pitchFamily="18" charset="0"/>
                      </a:endParaRPr>
                    </a:p>
                  </a:txBody>
                  <a:tcPr marL="144000" marR="36000" marT="17907" marB="17907" anchor="ctr"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4679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kern="0" spc="0" dirty="0"/>
                        <a:t>2. </a:t>
                      </a:r>
                      <a:r>
                        <a:rPr lang="ko-KR" altLang="en-US" sz="1100" b="1" kern="0" spc="0" dirty="0"/>
                        <a:t>자기자본</a:t>
                      </a:r>
                      <a:endParaRPr lang="ko-KR" altLang="en-US" sz="1100" b="1" kern="0" spc="0" dirty="0">
                        <a:solidFill>
                          <a:schemeClr val="bg2">
                            <a:lumMod val="10000"/>
                          </a:schemeClr>
                        </a:solidFill>
                        <a:latin typeface="+mn-ea"/>
                        <a:ea typeface="+mn-ea"/>
                        <a:cs typeface="Times New Roman" pitchFamily="18" charset="0"/>
                      </a:endParaRPr>
                    </a:p>
                  </a:txBody>
                  <a:tcPr marL="144000" marR="36000" marT="17907" marB="17907" anchor="ctr"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4679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kern="0" spc="0" dirty="0"/>
                        <a:t>3. </a:t>
                      </a:r>
                      <a:r>
                        <a:rPr lang="ko-KR" altLang="en-US" sz="1100" b="1" kern="0" spc="0" dirty="0"/>
                        <a:t>유동부채</a:t>
                      </a:r>
                      <a:endParaRPr lang="ko-KR" altLang="en-US" sz="1100" b="1" kern="0" spc="0" dirty="0">
                        <a:solidFill>
                          <a:schemeClr val="bg2">
                            <a:lumMod val="10000"/>
                          </a:schemeClr>
                        </a:solidFill>
                        <a:latin typeface="+mn-ea"/>
                        <a:ea typeface="+mn-ea"/>
                        <a:cs typeface="Times New Roman" pitchFamily="18" charset="0"/>
                      </a:endParaRPr>
                    </a:p>
                  </a:txBody>
                  <a:tcPr marL="144000" marR="36000" marT="17907" marB="17907" anchor="ctr"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4679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kern="0" spc="0" dirty="0"/>
                        <a:t>4. </a:t>
                      </a:r>
                      <a:r>
                        <a:rPr lang="ko-KR" altLang="en-US" sz="1100" b="1" kern="0" spc="0" dirty="0"/>
                        <a:t>고정부채</a:t>
                      </a:r>
                      <a:endParaRPr lang="ko-KR" altLang="en-US" sz="1100" b="1" kern="0" spc="0" dirty="0">
                        <a:solidFill>
                          <a:schemeClr val="bg2">
                            <a:lumMod val="10000"/>
                          </a:schemeClr>
                        </a:solidFill>
                        <a:latin typeface="+mn-ea"/>
                        <a:ea typeface="+mn-ea"/>
                        <a:cs typeface="Times New Roman" pitchFamily="18" charset="0"/>
                      </a:endParaRPr>
                    </a:p>
                  </a:txBody>
                  <a:tcPr marL="144000" marR="36000" marT="17907" marB="17907" anchor="ctr"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54679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kern="0" spc="0" dirty="0"/>
                        <a:t>5. </a:t>
                      </a:r>
                      <a:r>
                        <a:rPr lang="ko-KR" altLang="en-US" sz="1100" b="1" kern="0" spc="0" dirty="0"/>
                        <a:t>유동자산</a:t>
                      </a:r>
                      <a:endParaRPr lang="ko-KR" altLang="en-US" sz="1100" b="1" kern="0" spc="0" dirty="0">
                        <a:solidFill>
                          <a:schemeClr val="bg2">
                            <a:lumMod val="10000"/>
                          </a:schemeClr>
                        </a:solidFill>
                        <a:latin typeface="+mn-ea"/>
                        <a:ea typeface="+mn-ea"/>
                        <a:cs typeface="Times New Roman" pitchFamily="18" charset="0"/>
                      </a:endParaRPr>
                    </a:p>
                  </a:txBody>
                  <a:tcPr marL="144000" marR="36000" marT="17907" marB="17907" anchor="ctr"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54679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kern="0" spc="0" dirty="0"/>
                        <a:t>6. </a:t>
                      </a:r>
                      <a:r>
                        <a:rPr lang="ko-KR" altLang="en-US" sz="1100" b="1" kern="0" spc="0" dirty="0"/>
                        <a:t>당기순이익</a:t>
                      </a:r>
                      <a:endParaRPr lang="ko-KR" altLang="en-US" sz="1100" b="1" kern="0" spc="0" dirty="0">
                        <a:solidFill>
                          <a:schemeClr val="bg2">
                            <a:lumMod val="10000"/>
                          </a:schemeClr>
                        </a:solidFill>
                        <a:latin typeface="+mn-ea"/>
                        <a:ea typeface="+mn-ea"/>
                        <a:cs typeface="Times New Roman" pitchFamily="18" charset="0"/>
                      </a:endParaRPr>
                    </a:p>
                  </a:txBody>
                  <a:tcPr marL="144000" marR="36000" marT="17907" marB="17907" anchor="ctr"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54679">
                <a:tc>
                  <a:txBody>
                    <a:bodyPr/>
                    <a:lstStyle/>
                    <a:p>
                      <a:pPr marL="0" marR="0" indent="0" algn="just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kern="0" spc="0" dirty="0"/>
                        <a:t>7. </a:t>
                      </a:r>
                      <a:r>
                        <a:rPr lang="ko-KR" altLang="en-US" sz="1100" b="1" kern="0" spc="0" dirty="0"/>
                        <a:t>매출액</a:t>
                      </a:r>
                      <a:r>
                        <a:rPr lang="en-US" altLang="ko-KR" sz="1100" b="1" kern="0" spc="0" dirty="0"/>
                        <a:t>(</a:t>
                      </a:r>
                      <a:r>
                        <a:rPr lang="ko-KR" altLang="en-US" sz="1100" b="1" kern="0" spc="0" dirty="0"/>
                        <a:t>컨설팅</a:t>
                      </a:r>
                      <a:r>
                        <a:rPr lang="en-US" altLang="ko-KR" sz="1100" b="1" kern="0" spc="0" dirty="0"/>
                        <a:t>)</a:t>
                      </a:r>
                      <a:endParaRPr lang="ko-KR" altLang="en-US" sz="1100" b="1" kern="0" spc="0" dirty="0">
                        <a:solidFill>
                          <a:schemeClr val="bg2">
                            <a:lumMod val="10000"/>
                          </a:schemeClr>
                        </a:solidFill>
                        <a:latin typeface="+mn-ea"/>
                        <a:ea typeface="+mn-ea"/>
                        <a:cs typeface="Times New Roman" pitchFamily="18" charset="0"/>
                      </a:endParaRPr>
                    </a:p>
                  </a:txBody>
                  <a:tcPr marL="144000" marR="36000" marT="17907" marB="17907" anchor="ctr"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54679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kern="0" spc="0" dirty="0"/>
                        <a:t>8. </a:t>
                      </a:r>
                      <a:r>
                        <a:rPr lang="ko-KR" altLang="en-US" sz="1100" b="1" kern="0" spc="0" dirty="0"/>
                        <a:t>자기자본비율</a:t>
                      </a:r>
                      <a:endParaRPr lang="ko-KR" altLang="en-US" sz="1100" b="1" kern="0" spc="0" dirty="0">
                        <a:solidFill>
                          <a:schemeClr val="bg2">
                            <a:lumMod val="10000"/>
                          </a:schemeClr>
                        </a:solidFill>
                        <a:latin typeface="+mn-ea"/>
                        <a:ea typeface="+mn-ea"/>
                        <a:cs typeface="Times New Roman" pitchFamily="18" charset="0"/>
                      </a:endParaRPr>
                    </a:p>
                  </a:txBody>
                  <a:tcPr marL="144000" marR="36000" marT="17907" marB="17907" anchor="ctr"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54679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kern="0" spc="0" dirty="0"/>
                        <a:t>9. </a:t>
                      </a:r>
                      <a:r>
                        <a:rPr lang="ko-KR" altLang="en-US" sz="1100" b="1" kern="0" spc="0" dirty="0"/>
                        <a:t>자기자본순이익률</a:t>
                      </a:r>
                      <a:endParaRPr lang="ko-KR" altLang="en-US" sz="1100" b="1" kern="0" spc="0" dirty="0">
                        <a:solidFill>
                          <a:schemeClr val="bg2">
                            <a:lumMod val="10000"/>
                          </a:schemeClr>
                        </a:solidFill>
                        <a:latin typeface="+mn-ea"/>
                        <a:ea typeface="+mn-ea"/>
                        <a:cs typeface="Times New Roman" pitchFamily="18" charset="0"/>
                      </a:endParaRPr>
                    </a:p>
                  </a:txBody>
                  <a:tcPr marL="144000" marR="36000" marT="17907" marB="17907" anchor="ctr"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40285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kern="0" spc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ea"/>
                          <a:ea typeface="+mn-ea"/>
                          <a:cs typeface="Times New Roman" pitchFamily="18" charset="0"/>
                        </a:rPr>
                        <a:t>10.</a:t>
                      </a:r>
                      <a:r>
                        <a:rPr lang="en-US" altLang="ko-KR" sz="1100" b="1" kern="0" spc="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ea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ko-KR" altLang="en-US" sz="1100" b="1" kern="0" spc="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ea"/>
                          <a:ea typeface="+mn-ea"/>
                          <a:cs typeface="Times New Roman" pitchFamily="18" charset="0"/>
                        </a:rPr>
                        <a:t>부채비율</a:t>
                      </a:r>
                      <a:endParaRPr lang="ko-KR" altLang="en-US" sz="1100" b="1" kern="0" spc="0" dirty="0">
                        <a:solidFill>
                          <a:schemeClr val="bg2">
                            <a:lumMod val="10000"/>
                          </a:schemeClr>
                        </a:solidFill>
                        <a:latin typeface="+mn-ea"/>
                        <a:ea typeface="+mn-ea"/>
                        <a:cs typeface="Times New Roman" pitchFamily="18" charset="0"/>
                      </a:endParaRPr>
                    </a:p>
                  </a:txBody>
                  <a:tcPr marL="144000" marR="36000" marT="17907" marB="17907" anchor="ctr"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40285">
                <a:tc>
                  <a:txBody>
                    <a:bodyPr/>
                    <a:lstStyle/>
                    <a:p>
                      <a:pPr marL="0" marR="0" indent="0" algn="just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kern="0" spc="0" dirty="0"/>
                        <a:t>11. </a:t>
                      </a:r>
                      <a:r>
                        <a:rPr lang="ko-KR" altLang="en-US" sz="1100" b="1" kern="0" spc="0" dirty="0"/>
                        <a:t>유동비율</a:t>
                      </a:r>
                      <a:endParaRPr lang="ko-KR" altLang="en-US" sz="1100" b="1" kern="0" spc="0" dirty="0">
                        <a:solidFill>
                          <a:schemeClr val="bg2">
                            <a:lumMod val="10000"/>
                          </a:schemeClr>
                        </a:solidFill>
                        <a:latin typeface="+mn-ea"/>
                        <a:ea typeface="+mn-ea"/>
                        <a:cs typeface="Times New Roman" pitchFamily="18" charset="0"/>
                      </a:endParaRPr>
                    </a:p>
                  </a:txBody>
                  <a:tcPr marL="144000" marR="36000" marT="17907" marB="17907" anchor="ctr"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6BE008B7-37D7-40F8-AE59-45FFBDBFECEF}"/>
              </a:ext>
            </a:extLst>
          </p:cNvPr>
          <p:cNvSpPr txBox="1"/>
          <p:nvPr/>
        </p:nvSpPr>
        <p:spPr>
          <a:xfrm>
            <a:off x="3917266" y="1958643"/>
            <a:ext cx="96372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900" dirty="0">
                <a:latin typeface="+mn-ea"/>
              </a:rPr>
              <a:t>(</a:t>
            </a:r>
            <a:r>
              <a:rPr lang="ko-KR" altLang="en-US" sz="900" dirty="0">
                <a:latin typeface="+mn-ea"/>
              </a:rPr>
              <a:t>단위</a:t>
            </a:r>
            <a:r>
              <a:rPr lang="en-US" altLang="ko-KR" sz="900" dirty="0">
                <a:latin typeface="+mn-ea"/>
              </a:rPr>
              <a:t>: </a:t>
            </a:r>
            <a:r>
              <a:rPr lang="ko-KR" altLang="en-US" sz="900" dirty="0">
                <a:latin typeface="+mn-ea"/>
              </a:rPr>
              <a:t>천원</a:t>
            </a:r>
            <a:r>
              <a:rPr lang="en-US" altLang="ko-KR" sz="900" dirty="0">
                <a:latin typeface="+mn-ea"/>
              </a:rPr>
              <a:t>, %)</a:t>
            </a:r>
            <a:endParaRPr lang="ko-KR" altLang="en-US" sz="900" dirty="0">
              <a:latin typeface="+mn-ea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F59BEAE1-747C-4321-83E0-3F563075CB86}"/>
              </a:ext>
            </a:extLst>
          </p:cNvPr>
          <p:cNvSpPr/>
          <p:nvPr/>
        </p:nvSpPr>
        <p:spPr>
          <a:xfrm>
            <a:off x="5817096" y="2132856"/>
            <a:ext cx="3168352" cy="344939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chemeClr val="tx1"/>
                </a:solidFill>
                <a:latin typeface="+mn-ea"/>
              </a:rPr>
              <a:t>신용평가등급확인서</a:t>
            </a:r>
          </a:p>
        </p:txBody>
      </p:sp>
      <p:sp>
        <p:nvSpPr>
          <p:cNvPr id="14" name="텍스트 개체 틀 1">
            <a:extLst>
              <a:ext uri="{FF2B5EF4-FFF2-40B4-BE49-F238E27FC236}">
                <a16:creationId xmlns:a16="http://schemas.microsoft.com/office/drawing/2014/main" xmlns="" id="{1EA09978-8A96-41FA-8DEA-428167E19965}"/>
              </a:ext>
            </a:extLst>
          </p:cNvPr>
          <p:cNvSpPr txBox="1">
            <a:spLocks/>
          </p:cNvSpPr>
          <p:nvPr/>
        </p:nvSpPr>
        <p:spPr>
          <a:xfrm>
            <a:off x="200025" y="692696"/>
            <a:ext cx="9505950" cy="34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  <a:buNone/>
            </a:pP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 Message 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- 2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</a:p>
        </p:txBody>
      </p:sp>
    </p:spTree>
    <p:extLst>
      <p:ext uri="{BB962C8B-B14F-4D97-AF65-F5344CB8AC3E}">
        <p14:creationId xmlns:p14="http://schemas.microsoft.com/office/powerpoint/2010/main" val="1861363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5. </a:t>
            </a:r>
            <a:r>
              <a:rPr lang="ko-KR" altLang="en-US" sz="2000" b="1" dirty="0">
                <a:latin typeface="+mn-ea"/>
              </a:rPr>
              <a:t>주요 사업 실적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xmlns="" id="{2F4E869C-90A4-4F91-AFE6-B64572B080BF}"/>
              </a:ext>
            </a:extLst>
          </p:cNvPr>
          <p:cNvSpPr/>
          <p:nvPr/>
        </p:nvSpPr>
        <p:spPr>
          <a:xfrm>
            <a:off x="8314489" y="218435"/>
            <a:ext cx="1440607" cy="244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Ⅰ. </a:t>
            </a:r>
            <a:r>
              <a:rPr kumimoji="1" lang="ko-KR" altLang="en-US" sz="11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제안사 일반현황</a:t>
            </a:r>
          </a:p>
        </p:txBody>
      </p:sp>
      <p:graphicFrame>
        <p:nvGraphicFramePr>
          <p:cNvPr id="13" name="표 12">
            <a:extLst>
              <a:ext uri="{FF2B5EF4-FFF2-40B4-BE49-F238E27FC236}">
                <a16:creationId xmlns:a16="http://schemas.microsoft.com/office/drawing/2014/main" xmlns="" id="{85956902-7A22-4273-A326-866F20C441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5770355"/>
              </p:ext>
            </p:extLst>
          </p:nvPr>
        </p:nvGraphicFramePr>
        <p:xfrm>
          <a:off x="295906" y="1528654"/>
          <a:ext cx="9265605" cy="4780666"/>
        </p:xfrm>
        <a:graphic>
          <a:graphicData uri="http://schemas.openxmlformats.org/drawingml/2006/table">
            <a:tbl>
              <a:tblPr>
                <a:tableStyleId>{6E25E649-3F16-4E02-A733-19D2CDBF48F0}</a:tableStyleId>
              </a:tblPr>
              <a:tblGrid>
                <a:gridCol w="3976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62758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1356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0454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42225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36219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kern="0" spc="0" dirty="0">
                          <a:solidFill>
                            <a:schemeClr val="dk1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No.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3561" marR="13561" marT="13561" marB="13561" anchor="ctr"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사 업 명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3561" marR="13561" marT="13561" marB="13561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사업기간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3561" marR="13561" marT="13561" marB="13561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발 주 처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3561" marR="13561" marT="13561" marB="13561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 고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3561" marR="13561" marT="13561" marB="13561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41847">
                <a:tc>
                  <a:txBody>
                    <a:bodyPr/>
                    <a:lstStyle/>
                    <a:p>
                      <a:pPr marL="63500" marR="6350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</a:p>
                  </a:txBody>
                  <a:tcPr marL="13561" marR="13561" marT="13561" marB="13561" anchor="ctr"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100" b="1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2000" marR="13561" marT="13561" marB="13561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100" b="1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YY.MM~YY.MM</a:t>
                      </a:r>
                      <a:endParaRPr lang="ko-KR" altLang="en-US" sz="1100" b="1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3561" marR="13561" marT="13561" marB="13561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b="1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3561" marR="13561" marT="13561" marB="13561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b="1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3561" marR="13561" marT="13561" marB="13561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82461259"/>
                  </a:ext>
                </a:extLst>
              </a:tr>
              <a:tr h="441847">
                <a:tc>
                  <a:txBody>
                    <a:bodyPr/>
                    <a:lstStyle/>
                    <a:p>
                      <a:pPr marL="63500" marR="6350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</a:p>
                  </a:txBody>
                  <a:tcPr marL="13561" marR="13561" marT="13561" marB="13561" anchor="ctr"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100" b="1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2000" marR="13561" marT="13561" marB="13561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b="1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3561" marR="13561" marT="13561" marB="13561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b="1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3561" marR="13561" marT="13561" marB="13561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b="1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3561" marR="13561" marT="13561" marB="13561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64684610"/>
                  </a:ext>
                </a:extLst>
              </a:tr>
              <a:tr h="441847">
                <a:tc>
                  <a:txBody>
                    <a:bodyPr/>
                    <a:lstStyle/>
                    <a:p>
                      <a:pPr marL="63500" marR="6350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</a:t>
                      </a:r>
                    </a:p>
                  </a:txBody>
                  <a:tcPr marL="13561" marR="13561" marT="13561" marB="13561" anchor="ctr"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100" b="1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2000" marR="13561" marT="13561" marB="13561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b="1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3561" marR="13561" marT="13561" marB="13561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b="1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3561" marR="13561" marT="13561" marB="13561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b="1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3561" marR="13561" marT="13561" marB="13561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0481820"/>
                  </a:ext>
                </a:extLst>
              </a:tr>
              <a:tr h="441847">
                <a:tc>
                  <a:txBody>
                    <a:bodyPr/>
                    <a:lstStyle/>
                    <a:p>
                      <a:pPr marL="63500" marR="6350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4</a:t>
                      </a:r>
                    </a:p>
                  </a:txBody>
                  <a:tcPr marL="13561" marR="13561" marT="13561" marB="13561" anchor="ctr"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100" b="1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2000" marR="13561" marT="13561" marB="13561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b="1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3561" marR="13561" marT="13561" marB="13561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b="1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3561" marR="13561" marT="13561" marB="13561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b="1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3561" marR="13561" marT="13561" marB="13561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01129592"/>
                  </a:ext>
                </a:extLst>
              </a:tr>
              <a:tr h="441847">
                <a:tc>
                  <a:txBody>
                    <a:bodyPr/>
                    <a:lstStyle/>
                    <a:p>
                      <a:pPr marL="63500" marR="6350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5</a:t>
                      </a:r>
                    </a:p>
                  </a:txBody>
                  <a:tcPr marL="13561" marR="13561" marT="13561" marB="13561" anchor="ctr"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100" b="1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2000" marR="13561" marT="13561" marB="13561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b="1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3561" marR="13561" marT="13561" marB="13561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b="1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3561" marR="13561" marT="13561" marB="13561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b="1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3561" marR="13561" marT="13561" marB="13561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952765"/>
                  </a:ext>
                </a:extLst>
              </a:tr>
              <a:tr h="441847">
                <a:tc>
                  <a:txBody>
                    <a:bodyPr/>
                    <a:lstStyle/>
                    <a:p>
                      <a:pPr marL="63500" marR="6350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6</a:t>
                      </a:r>
                    </a:p>
                  </a:txBody>
                  <a:tcPr marL="13561" marR="13561" marT="13561" marB="13561" anchor="ctr"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100" b="1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2000" marR="13561" marT="13561" marB="13561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b="1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3561" marR="13561" marT="13561" marB="13561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b="1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3561" marR="13561" marT="13561" marB="13561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b="1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3561" marR="13561" marT="13561" marB="13561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82264127"/>
                  </a:ext>
                </a:extLst>
              </a:tr>
              <a:tr h="441847">
                <a:tc>
                  <a:txBody>
                    <a:bodyPr/>
                    <a:lstStyle/>
                    <a:p>
                      <a:pPr marL="63500" marR="6350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7</a:t>
                      </a:r>
                    </a:p>
                  </a:txBody>
                  <a:tcPr marL="13561" marR="13561" marT="13561" marB="13561" anchor="ctr"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100" b="1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2000" marR="13561" marT="13561" marB="13561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b="1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3561" marR="13561" marT="13561" marB="13561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b="1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3561" marR="13561" marT="13561" marB="13561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b="1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3561" marR="13561" marT="13561" marB="13561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43543172"/>
                  </a:ext>
                </a:extLst>
              </a:tr>
              <a:tr h="441847">
                <a:tc>
                  <a:txBody>
                    <a:bodyPr/>
                    <a:lstStyle/>
                    <a:p>
                      <a:pPr marL="63500" marR="6350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8</a:t>
                      </a:r>
                    </a:p>
                  </a:txBody>
                  <a:tcPr marL="13561" marR="13561" marT="13561" marB="13561" anchor="ctr"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100" b="1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2000" marR="13561" marT="13561" marB="13561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b="1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3561" marR="13561" marT="13561" marB="13561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b="1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3561" marR="13561" marT="13561" marB="13561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b="1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3561" marR="13561" marT="13561" marB="13561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72379949"/>
                  </a:ext>
                </a:extLst>
              </a:tr>
              <a:tr h="441847">
                <a:tc>
                  <a:txBody>
                    <a:bodyPr/>
                    <a:lstStyle/>
                    <a:p>
                      <a:pPr marL="63500" marR="6350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9</a:t>
                      </a:r>
                    </a:p>
                  </a:txBody>
                  <a:tcPr marL="13561" marR="13561" marT="13561" marB="13561" anchor="ctr"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100" b="1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2000" marR="13561" marT="13561" marB="13561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b="1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3561" marR="13561" marT="13561" marB="13561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b="1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3561" marR="13561" marT="13561" marB="13561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b="1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3561" marR="13561" marT="13561" marB="13561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15970325"/>
                  </a:ext>
                </a:extLst>
              </a:tr>
              <a:tr h="441847">
                <a:tc>
                  <a:txBody>
                    <a:bodyPr/>
                    <a:lstStyle/>
                    <a:p>
                      <a:pPr marL="63500" marR="6350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0" spc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</a:t>
                      </a:r>
                    </a:p>
                  </a:txBody>
                  <a:tcPr marL="13561" marR="13561" marT="13561" marB="13561" anchor="ctr"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100" b="1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2000" marR="13561" marT="13561" marB="13561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b="1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3561" marR="13561" marT="13561" marB="13561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b="1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3561" marR="13561" marT="13561" marB="13561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100" b="1" dirty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13561" marR="13561" marT="13561" marB="13561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4" name="텍스트 개체 틀 1">
            <a:extLst>
              <a:ext uri="{FF2B5EF4-FFF2-40B4-BE49-F238E27FC236}">
                <a16:creationId xmlns:a16="http://schemas.microsoft.com/office/drawing/2014/main" xmlns="" id="{EF733706-77A5-4734-8574-A723501680A6}"/>
              </a:ext>
            </a:extLst>
          </p:cNvPr>
          <p:cNvSpPr txBox="1">
            <a:spLocks/>
          </p:cNvSpPr>
          <p:nvPr/>
        </p:nvSpPr>
        <p:spPr>
          <a:xfrm>
            <a:off x="200025" y="692696"/>
            <a:ext cx="9505950" cy="34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  <a:buNone/>
            </a:pP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본 컨설팅과 관련한 유사사업 실적은 다음과 같음</a:t>
            </a:r>
          </a:p>
        </p:txBody>
      </p:sp>
    </p:spTree>
    <p:extLst>
      <p:ext uri="{BB962C8B-B14F-4D97-AF65-F5344CB8AC3E}">
        <p14:creationId xmlns:p14="http://schemas.microsoft.com/office/powerpoint/2010/main" val="13864528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6. </a:t>
            </a:r>
            <a:r>
              <a:rPr lang="ko-KR" altLang="en-US" sz="2000" b="1" dirty="0">
                <a:latin typeface="+mn-ea"/>
              </a:rPr>
              <a:t>제안사</a:t>
            </a:r>
            <a:r>
              <a:rPr lang="en-US" altLang="ko-KR" sz="2000" b="1" dirty="0">
                <a:latin typeface="+mn-ea"/>
              </a:rPr>
              <a:t> </a:t>
            </a:r>
            <a:r>
              <a:rPr lang="ko-KR" altLang="en-US" sz="2000" b="1" dirty="0">
                <a:latin typeface="+mn-ea"/>
              </a:rPr>
              <a:t>특장점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xmlns="" id="{2F4E869C-90A4-4F91-AFE6-B64572B080BF}"/>
              </a:ext>
            </a:extLst>
          </p:cNvPr>
          <p:cNvSpPr/>
          <p:nvPr/>
        </p:nvSpPr>
        <p:spPr>
          <a:xfrm>
            <a:off x="8314489" y="218435"/>
            <a:ext cx="1440607" cy="244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Ⅰ. </a:t>
            </a:r>
            <a:r>
              <a:rPr kumimoji="1" lang="ko-KR" altLang="en-US" sz="11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제안사 일반현황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A6408F8D-2BE4-4965-9191-1AD8F3729F72}"/>
              </a:ext>
            </a:extLst>
          </p:cNvPr>
          <p:cNvSpPr txBox="1"/>
          <p:nvPr/>
        </p:nvSpPr>
        <p:spPr>
          <a:xfrm>
            <a:off x="2792760" y="2276872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>
                <a:latin typeface="+mn-ea"/>
              </a:rPr>
              <a:t>컨설팅 주제 및 제안 내용과 연계한 </a:t>
            </a:r>
            <a:endParaRPr lang="en-US" altLang="ko-KR" sz="1200" dirty="0">
              <a:latin typeface="+mn-ea"/>
            </a:endParaRPr>
          </a:p>
          <a:p>
            <a:pPr algn="ctr"/>
            <a:r>
              <a:rPr lang="ko-KR" altLang="en-US" sz="1200" dirty="0">
                <a:latin typeface="+mn-ea"/>
              </a:rPr>
              <a:t>컨설팅기관의 특장점 기술</a:t>
            </a:r>
          </a:p>
        </p:txBody>
      </p:sp>
      <p:sp>
        <p:nvSpPr>
          <p:cNvPr id="7" name="텍스트 개체 틀 1">
            <a:extLst>
              <a:ext uri="{FF2B5EF4-FFF2-40B4-BE49-F238E27FC236}">
                <a16:creationId xmlns:a16="http://schemas.microsoft.com/office/drawing/2014/main" xmlns="" id="{BAD52A95-B81B-491E-977C-048596A35A66}"/>
              </a:ext>
            </a:extLst>
          </p:cNvPr>
          <p:cNvSpPr txBox="1">
            <a:spLocks/>
          </p:cNvSpPr>
          <p:nvPr/>
        </p:nvSpPr>
        <p:spPr>
          <a:xfrm>
            <a:off x="200025" y="692696"/>
            <a:ext cx="9505950" cy="34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  <a:buNone/>
            </a:pP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 Message 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- 2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</a:p>
        </p:txBody>
      </p:sp>
    </p:spTree>
    <p:extLst>
      <p:ext uri="{BB962C8B-B14F-4D97-AF65-F5344CB8AC3E}">
        <p14:creationId xmlns:p14="http://schemas.microsoft.com/office/powerpoint/2010/main" val="18923243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>
            <a:extLst>
              <a:ext uri="{FF2B5EF4-FFF2-40B4-BE49-F238E27FC236}">
                <a16:creationId xmlns:a16="http://schemas.microsoft.com/office/drawing/2014/main" xmlns="" id="{BE31CDB7-3DA0-480A-9CC2-2A23353F82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9875" y="4941168"/>
            <a:ext cx="1743075" cy="1381125"/>
          </a:xfrm>
          <a:prstGeom prst="rect">
            <a:avLst/>
          </a:prstGeom>
        </p:spPr>
      </p:pic>
      <p:cxnSp>
        <p:nvCxnSpPr>
          <p:cNvPr id="15" name="직선 연결선 14">
            <a:extLst>
              <a:ext uri="{FF2B5EF4-FFF2-40B4-BE49-F238E27FC236}">
                <a16:creationId xmlns:a16="http://schemas.microsoft.com/office/drawing/2014/main" xmlns="" id="{A3AE87E4-DA16-45DE-B325-8C20E234774D}"/>
              </a:ext>
            </a:extLst>
          </p:cNvPr>
          <p:cNvCxnSpPr>
            <a:cxnSpLocks/>
          </p:cNvCxnSpPr>
          <p:nvPr/>
        </p:nvCxnSpPr>
        <p:spPr>
          <a:xfrm>
            <a:off x="2648744" y="2564904"/>
            <a:ext cx="7057231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B416922B-5A82-45F3-A51A-3A87A5ABDD3C}"/>
              </a:ext>
            </a:extLst>
          </p:cNvPr>
          <p:cNvSpPr txBox="1"/>
          <p:nvPr/>
        </p:nvSpPr>
        <p:spPr>
          <a:xfrm>
            <a:off x="2720752" y="2076801"/>
            <a:ext cx="381642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Ⅱ. </a:t>
            </a:r>
            <a:r>
              <a:rPr lang="ko-KR" altLang="en-US" sz="2000" b="1" dirty="0">
                <a:latin typeface="+mn-ea"/>
              </a:rPr>
              <a:t>사업에 대한 이해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AD9D9B99-A24B-4804-86DF-55308CF1A6B7}"/>
              </a:ext>
            </a:extLst>
          </p:cNvPr>
          <p:cNvSpPr txBox="1"/>
          <p:nvPr/>
        </p:nvSpPr>
        <p:spPr>
          <a:xfrm>
            <a:off x="3120909" y="2810600"/>
            <a:ext cx="4773678" cy="188487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marL="180000" lvl="0" indent="-180000">
              <a:lnSpc>
                <a:spcPts val="1800"/>
              </a:lnSpc>
              <a:spcBef>
                <a:spcPts val="1200"/>
              </a:spcBef>
              <a:buFontTx/>
              <a:buAutoNum type="arabicPeriod"/>
              <a:defRPr/>
            </a:pPr>
            <a:r>
              <a:rPr lang="ko-KR" altLang="en-US" sz="16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ko-KR" sz="16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0000</a:t>
            </a:r>
          </a:p>
          <a:p>
            <a:pPr marL="180000" lvl="0" indent="-180000">
              <a:lnSpc>
                <a:spcPts val="1800"/>
              </a:lnSpc>
              <a:spcBef>
                <a:spcPts val="1200"/>
              </a:spcBef>
              <a:buFontTx/>
              <a:buAutoNum type="arabicPeriod"/>
              <a:defRPr/>
            </a:pPr>
            <a:r>
              <a:rPr lang="en-US" altLang="ko-KR" sz="16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0000</a:t>
            </a:r>
          </a:p>
          <a:p>
            <a:pPr marL="180000" lvl="0" indent="-180000">
              <a:lnSpc>
                <a:spcPts val="1800"/>
              </a:lnSpc>
              <a:spcBef>
                <a:spcPts val="1200"/>
              </a:spcBef>
              <a:buFontTx/>
              <a:buAutoNum type="arabicPeriod"/>
              <a:defRPr/>
            </a:pPr>
            <a:r>
              <a:rPr lang="en-US" altLang="ko-KR" sz="16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000</a:t>
            </a: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xmlns="" id="{740647DC-BCFB-4EF3-B8C5-87BDF3231D5D}"/>
              </a:ext>
            </a:extLst>
          </p:cNvPr>
          <p:cNvSpPr/>
          <p:nvPr/>
        </p:nvSpPr>
        <p:spPr>
          <a:xfrm>
            <a:off x="5097463" y="3061543"/>
            <a:ext cx="3239913" cy="402333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chemeClr val="tx1"/>
                </a:solidFill>
                <a:latin typeface="+mn-ea"/>
              </a:rPr>
              <a:t>세부 목차 자유롭게 구성</a:t>
            </a:r>
          </a:p>
        </p:txBody>
      </p:sp>
    </p:spTree>
    <p:extLst>
      <p:ext uri="{BB962C8B-B14F-4D97-AF65-F5344CB8AC3E}">
        <p14:creationId xmlns:p14="http://schemas.microsoft.com/office/powerpoint/2010/main" val="18524959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1. 00000 </a:t>
            </a:r>
            <a:r>
              <a:rPr lang="en-US" altLang="ko-KR" sz="1600" b="1" dirty="0">
                <a:latin typeface="+mn-ea"/>
              </a:rPr>
              <a:t>_ ① 0000</a:t>
            </a:r>
            <a:endParaRPr lang="ko-KR" altLang="en-US" sz="2000" b="1" dirty="0">
              <a:latin typeface="+mn-ea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xmlns="" id="{2F4E869C-90A4-4F91-AFE6-B64572B080BF}"/>
              </a:ext>
            </a:extLst>
          </p:cNvPr>
          <p:cNvSpPr/>
          <p:nvPr/>
        </p:nvSpPr>
        <p:spPr>
          <a:xfrm>
            <a:off x="8314489" y="218435"/>
            <a:ext cx="1440607" cy="244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Ⅱ. </a:t>
            </a:r>
            <a:r>
              <a:rPr kumimoji="1" lang="ko-KR" altLang="en-US" sz="11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사업에</a:t>
            </a:r>
            <a:r>
              <a:rPr kumimoji="1" lang="en-US" altLang="ko-KR" sz="11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 </a:t>
            </a:r>
            <a:r>
              <a:rPr kumimoji="1" lang="ko-KR" altLang="en-US" sz="11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대한 이해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1D31DE4-ADE8-451A-9EEB-6F7807B37206}"/>
              </a:ext>
            </a:extLst>
          </p:cNvPr>
          <p:cNvSpPr txBox="1"/>
          <p:nvPr/>
        </p:nvSpPr>
        <p:spPr>
          <a:xfrm>
            <a:off x="5036898" y="35042"/>
            <a:ext cx="4669077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ko-KR" altLang="en-US" sz="1200" dirty="0">
                <a:latin typeface="+mn-ea"/>
              </a:rPr>
              <a:t>진흥원 홈페이지에 공고된 컨설팅 주제 및 과업내용을 분석하여 </a:t>
            </a:r>
            <a:endParaRPr lang="en-US" altLang="ko-KR" sz="1200" dirty="0">
              <a:latin typeface="+mn-ea"/>
            </a:endParaRPr>
          </a:p>
          <a:p>
            <a:pPr algn="l"/>
            <a:r>
              <a:rPr lang="ko-KR" altLang="en-US" sz="1200" dirty="0">
                <a:latin typeface="+mn-ea"/>
              </a:rPr>
              <a:t>해당 산업 또는 사업에 대한 내용 기술</a:t>
            </a:r>
          </a:p>
        </p:txBody>
      </p:sp>
      <p:sp>
        <p:nvSpPr>
          <p:cNvPr id="7" name="텍스트 개체 틀 1">
            <a:extLst>
              <a:ext uri="{FF2B5EF4-FFF2-40B4-BE49-F238E27FC236}">
                <a16:creationId xmlns:a16="http://schemas.microsoft.com/office/drawing/2014/main" xmlns="" id="{2BEA1A5B-694C-444D-A970-0E7DC4AB8781}"/>
              </a:ext>
            </a:extLst>
          </p:cNvPr>
          <p:cNvSpPr txBox="1">
            <a:spLocks/>
          </p:cNvSpPr>
          <p:nvPr/>
        </p:nvSpPr>
        <p:spPr>
          <a:xfrm>
            <a:off x="200025" y="692696"/>
            <a:ext cx="9505950" cy="34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  <a:buNone/>
            </a:pP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 Message 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- 2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</a:p>
        </p:txBody>
      </p:sp>
    </p:spTree>
    <p:extLst>
      <p:ext uri="{BB962C8B-B14F-4D97-AF65-F5344CB8AC3E}">
        <p14:creationId xmlns:p14="http://schemas.microsoft.com/office/powerpoint/2010/main" val="35500712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1. 00000 </a:t>
            </a:r>
            <a:r>
              <a:rPr lang="en-US" altLang="ko-KR" sz="1600" b="1" dirty="0">
                <a:latin typeface="+mn-ea"/>
              </a:rPr>
              <a:t>_ ① 0000</a:t>
            </a:r>
            <a:endParaRPr lang="ko-KR" altLang="en-US" sz="2000" b="1" dirty="0">
              <a:latin typeface="+mn-ea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xmlns="" id="{2F4E869C-90A4-4F91-AFE6-B64572B080BF}"/>
              </a:ext>
            </a:extLst>
          </p:cNvPr>
          <p:cNvSpPr/>
          <p:nvPr/>
        </p:nvSpPr>
        <p:spPr>
          <a:xfrm>
            <a:off x="8314489" y="218435"/>
            <a:ext cx="1440607" cy="244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Ⅱ. </a:t>
            </a:r>
            <a:r>
              <a:rPr kumimoji="1" lang="ko-KR" altLang="en-US" sz="11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사업에</a:t>
            </a:r>
            <a:r>
              <a:rPr kumimoji="1" lang="en-US" altLang="ko-KR" sz="11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 </a:t>
            </a:r>
            <a:r>
              <a:rPr kumimoji="1" lang="ko-KR" altLang="en-US" sz="11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대한 이해</a:t>
            </a:r>
          </a:p>
        </p:txBody>
      </p:sp>
      <p:sp>
        <p:nvSpPr>
          <p:cNvPr id="5" name="텍스트 개체 틀 1">
            <a:extLst>
              <a:ext uri="{FF2B5EF4-FFF2-40B4-BE49-F238E27FC236}">
                <a16:creationId xmlns:a16="http://schemas.microsoft.com/office/drawing/2014/main" xmlns="" id="{8EE27F10-CD07-48B1-BF68-7ECF67B88E5E}"/>
              </a:ext>
            </a:extLst>
          </p:cNvPr>
          <p:cNvSpPr txBox="1">
            <a:spLocks/>
          </p:cNvSpPr>
          <p:nvPr/>
        </p:nvSpPr>
        <p:spPr>
          <a:xfrm>
            <a:off x="200025" y="692696"/>
            <a:ext cx="9505950" cy="34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  <a:buNone/>
            </a:pP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 Message 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- 2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</a:p>
        </p:txBody>
      </p:sp>
    </p:spTree>
    <p:extLst>
      <p:ext uri="{BB962C8B-B14F-4D97-AF65-F5344CB8AC3E}">
        <p14:creationId xmlns:p14="http://schemas.microsoft.com/office/powerpoint/2010/main" val="25248909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>
            <a:extLst>
              <a:ext uri="{FF2B5EF4-FFF2-40B4-BE49-F238E27FC236}">
                <a16:creationId xmlns:a16="http://schemas.microsoft.com/office/drawing/2014/main" xmlns="" id="{BE31CDB7-3DA0-480A-9CC2-2A23353F82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9875" y="4941168"/>
            <a:ext cx="1743075" cy="1381125"/>
          </a:xfrm>
          <a:prstGeom prst="rect">
            <a:avLst/>
          </a:prstGeom>
        </p:spPr>
      </p:pic>
      <p:cxnSp>
        <p:nvCxnSpPr>
          <p:cNvPr id="15" name="직선 연결선 14">
            <a:extLst>
              <a:ext uri="{FF2B5EF4-FFF2-40B4-BE49-F238E27FC236}">
                <a16:creationId xmlns:a16="http://schemas.microsoft.com/office/drawing/2014/main" xmlns="" id="{A3AE87E4-DA16-45DE-B325-8C20E234774D}"/>
              </a:ext>
            </a:extLst>
          </p:cNvPr>
          <p:cNvCxnSpPr>
            <a:cxnSpLocks/>
          </p:cNvCxnSpPr>
          <p:nvPr/>
        </p:nvCxnSpPr>
        <p:spPr>
          <a:xfrm>
            <a:off x="2648744" y="2564904"/>
            <a:ext cx="7057231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B416922B-5A82-45F3-A51A-3A87A5ABDD3C}"/>
              </a:ext>
            </a:extLst>
          </p:cNvPr>
          <p:cNvSpPr txBox="1"/>
          <p:nvPr/>
        </p:nvSpPr>
        <p:spPr>
          <a:xfrm>
            <a:off x="2720752" y="2076801"/>
            <a:ext cx="381642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Ⅲ. </a:t>
            </a:r>
            <a:r>
              <a:rPr lang="ko-KR" altLang="en-US" sz="2000" b="1" dirty="0">
                <a:latin typeface="+mn-ea"/>
              </a:rPr>
              <a:t>사업 추진 방안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AD9D9B99-A24B-4804-86DF-55308CF1A6B7}"/>
              </a:ext>
            </a:extLst>
          </p:cNvPr>
          <p:cNvSpPr txBox="1"/>
          <p:nvPr/>
        </p:nvSpPr>
        <p:spPr>
          <a:xfrm>
            <a:off x="3120909" y="2810600"/>
            <a:ext cx="4773678" cy="188487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marL="180000" lvl="0" indent="-180000">
              <a:lnSpc>
                <a:spcPts val="1800"/>
              </a:lnSpc>
              <a:spcBef>
                <a:spcPts val="1200"/>
              </a:spcBef>
              <a:buFontTx/>
              <a:buAutoNum type="arabicPeriod"/>
              <a:defRPr/>
            </a:pPr>
            <a:r>
              <a:rPr lang="ko-KR" altLang="en-US" sz="16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사업 추진 목적</a:t>
            </a:r>
            <a:endParaRPr lang="en-US" altLang="ko-KR" sz="1600" b="1" kern="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marL="180000" lvl="0" indent="-180000">
              <a:lnSpc>
                <a:spcPts val="1800"/>
              </a:lnSpc>
              <a:spcBef>
                <a:spcPts val="1200"/>
              </a:spcBef>
              <a:buFontTx/>
              <a:buAutoNum type="arabicPeriod"/>
              <a:defRPr/>
            </a:pPr>
            <a:r>
              <a:rPr lang="en-US" altLang="ko-KR" sz="16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ko-KR" altLang="en-US" sz="16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과업 내용 및 예상 산출물</a:t>
            </a:r>
            <a:endParaRPr lang="en-US" altLang="ko-KR" sz="1600" b="1" kern="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marL="180000" lvl="0" indent="-180000">
              <a:lnSpc>
                <a:spcPts val="1800"/>
              </a:lnSpc>
              <a:spcBef>
                <a:spcPts val="1200"/>
              </a:spcBef>
              <a:buFontTx/>
              <a:buAutoNum type="arabicPeriod"/>
              <a:defRPr/>
            </a:pPr>
            <a:r>
              <a:rPr lang="en-US" altLang="ko-KR" sz="16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ko-KR" altLang="en-US" sz="16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사업 성과 목표</a:t>
            </a:r>
            <a:r>
              <a:rPr lang="en-US" altLang="ko-KR" sz="16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(KPI)</a:t>
            </a:r>
          </a:p>
          <a:p>
            <a:pPr marL="180000" lvl="0" indent="-180000">
              <a:lnSpc>
                <a:spcPts val="1800"/>
              </a:lnSpc>
              <a:spcBef>
                <a:spcPts val="1200"/>
              </a:spcBef>
              <a:buFontTx/>
              <a:buAutoNum type="arabicPeriod"/>
              <a:defRPr/>
            </a:pPr>
            <a:r>
              <a:rPr lang="en-US" altLang="ko-KR" sz="16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ko-KR" altLang="en-US" sz="16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사업</a:t>
            </a:r>
            <a:r>
              <a:rPr lang="en-US" altLang="ko-KR" sz="16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ko-KR" altLang="en-US" sz="16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추진 체계</a:t>
            </a:r>
            <a:r>
              <a:rPr lang="en-US" altLang="ko-KR" sz="16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(Framework)</a:t>
            </a:r>
          </a:p>
          <a:p>
            <a:pPr marL="180000" lvl="0" indent="-180000">
              <a:lnSpc>
                <a:spcPts val="1800"/>
              </a:lnSpc>
              <a:spcBef>
                <a:spcPts val="1200"/>
              </a:spcBef>
              <a:buFontTx/>
              <a:buAutoNum type="arabicPeriod"/>
              <a:defRPr/>
            </a:pPr>
            <a:r>
              <a:rPr lang="en-US" altLang="ko-KR" sz="16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ko-KR" altLang="en-US" sz="16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세부</a:t>
            </a:r>
            <a:r>
              <a:rPr lang="en-US" altLang="ko-KR" sz="16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ko-KR" altLang="en-US" sz="16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추진 방안</a:t>
            </a:r>
            <a:endParaRPr lang="en-US" altLang="ko-KR" sz="1600" b="1" kern="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marL="180000" lvl="0" indent="-180000">
              <a:lnSpc>
                <a:spcPts val="1800"/>
              </a:lnSpc>
              <a:spcBef>
                <a:spcPts val="1200"/>
              </a:spcBef>
              <a:buFontTx/>
              <a:buAutoNum type="arabicPeriod"/>
              <a:defRPr/>
            </a:pPr>
            <a:r>
              <a:rPr lang="en-US" altLang="ko-KR" sz="16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ko-KR" altLang="en-US" sz="16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기대효과 및 사후관리 방안</a:t>
            </a:r>
            <a:endParaRPr lang="en-US" altLang="ko-KR" sz="1600" b="1" kern="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marL="180000" lvl="0" indent="-180000">
              <a:lnSpc>
                <a:spcPts val="1800"/>
              </a:lnSpc>
              <a:spcBef>
                <a:spcPts val="1200"/>
              </a:spcBef>
              <a:buFontTx/>
              <a:buAutoNum type="arabicPeriod"/>
              <a:defRPr/>
            </a:pPr>
            <a:r>
              <a:rPr lang="en-US" altLang="ko-KR" sz="16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ko-KR" altLang="en-US" sz="16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일정계획</a:t>
            </a:r>
            <a:endParaRPr lang="en-US" altLang="ko-KR" sz="1600" b="1" kern="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marL="180000" lvl="0" indent="-180000">
              <a:lnSpc>
                <a:spcPts val="1800"/>
              </a:lnSpc>
              <a:spcBef>
                <a:spcPts val="1200"/>
              </a:spcBef>
              <a:buFontTx/>
              <a:buAutoNum type="arabicPeriod"/>
              <a:defRPr/>
            </a:pPr>
            <a:r>
              <a:rPr lang="en-US" altLang="ko-KR" sz="16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ko-KR" altLang="en-US" sz="16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사업비 산정 내역</a:t>
            </a:r>
            <a:endParaRPr lang="en-US" altLang="ko-KR" sz="1600" b="1" kern="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marL="180000" lvl="0" indent="-180000">
              <a:lnSpc>
                <a:spcPts val="1800"/>
              </a:lnSpc>
              <a:spcBef>
                <a:spcPts val="1200"/>
              </a:spcBef>
              <a:buFontTx/>
              <a:buAutoNum type="arabicPeriod"/>
              <a:defRPr/>
            </a:pPr>
            <a:r>
              <a:rPr lang="en-US" altLang="ko-KR" sz="16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ko-KR" altLang="en-US" sz="16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사업 추진 조직 및 업무분장</a:t>
            </a:r>
            <a:endParaRPr lang="en-US" altLang="ko-KR" sz="1600" b="1" kern="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marL="180000" lvl="0" indent="-180000">
              <a:lnSpc>
                <a:spcPts val="1800"/>
              </a:lnSpc>
              <a:spcBef>
                <a:spcPts val="1200"/>
              </a:spcBef>
              <a:buFontTx/>
              <a:buAutoNum type="arabicPeriod"/>
              <a:defRPr/>
            </a:pPr>
            <a:r>
              <a:rPr lang="en-US" altLang="ko-KR" sz="16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ko-KR" altLang="en-US" sz="16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투입인력 세부 이력</a:t>
            </a:r>
            <a:endParaRPr lang="en-US" altLang="ko-KR" sz="1600" b="1" kern="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32949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1. </a:t>
            </a:r>
            <a:r>
              <a:rPr lang="ko-KR" altLang="en-US" sz="2000" b="1" dirty="0">
                <a:latin typeface="+mn-ea"/>
              </a:rPr>
              <a:t>사업 추진 목적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52643191-5658-49B7-BEB4-80127AC3ABF5}"/>
              </a:ext>
            </a:extLst>
          </p:cNvPr>
          <p:cNvSpPr/>
          <p:nvPr/>
        </p:nvSpPr>
        <p:spPr>
          <a:xfrm>
            <a:off x="273050" y="1756377"/>
            <a:ext cx="863526" cy="432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chemeClr val="tx1"/>
                </a:solidFill>
                <a:latin typeface="+mn-ea"/>
              </a:rPr>
              <a:t>목적</a:t>
            </a:r>
            <a:endParaRPr lang="ko-KR" altLang="en-US" sz="1200" b="1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xmlns="" id="{909C0ABB-1AD8-499D-8BA7-C9F332929218}"/>
              </a:ext>
            </a:extLst>
          </p:cNvPr>
          <p:cNvSpPr/>
          <p:nvPr/>
        </p:nvSpPr>
        <p:spPr>
          <a:xfrm>
            <a:off x="1496616" y="1756377"/>
            <a:ext cx="7616378" cy="43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xmlns="" id="{0A8ACC15-44CC-41C3-A7BE-486099938E08}"/>
              </a:ext>
            </a:extLst>
          </p:cNvPr>
          <p:cNvSpPr/>
          <p:nvPr/>
        </p:nvSpPr>
        <p:spPr>
          <a:xfrm>
            <a:off x="1496616" y="2757066"/>
            <a:ext cx="2304256" cy="52791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xmlns="" id="{FD8501DE-C8A7-437F-942B-0CA7332522A1}"/>
              </a:ext>
            </a:extLst>
          </p:cNvPr>
          <p:cNvSpPr/>
          <p:nvPr/>
        </p:nvSpPr>
        <p:spPr>
          <a:xfrm>
            <a:off x="4152677" y="2757066"/>
            <a:ext cx="2304256" cy="52791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xmlns="" id="{4598C389-B66A-4E58-A621-70E62EA21186}"/>
              </a:ext>
            </a:extLst>
          </p:cNvPr>
          <p:cNvSpPr/>
          <p:nvPr/>
        </p:nvSpPr>
        <p:spPr>
          <a:xfrm>
            <a:off x="6808739" y="2757066"/>
            <a:ext cx="2304256" cy="52791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xmlns="" id="{437FE190-4EFD-497D-9EC5-2C810B2E64E2}"/>
              </a:ext>
            </a:extLst>
          </p:cNvPr>
          <p:cNvSpPr/>
          <p:nvPr/>
        </p:nvSpPr>
        <p:spPr>
          <a:xfrm>
            <a:off x="1496616" y="3429000"/>
            <a:ext cx="18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xmlns="" id="{AC117FDC-F61C-4858-8589-5954EA54972F}"/>
              </a:ext>
            </a:extLst>
          </p:cNvPr>
          <p:cNvSpPr/>
          <p:nvPr/>
        </p:nvSpPr>
        <p:spPr>
          <a:xfrm>
            <a:off x="3405819" y="3429000"/>
            <a:ext cx="18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xmlns="" id="{DEB6BA9F-C5E3-4BC3-873B-B8FB53913BF1}"/>
              </a:ext>
            </a:extLst>
          </p:cNvPr>
          <p:cNvSpPr/>
          <p:nvPr/>
        </p:nvSpPr>
        <p:spPr>
          <a:xfrm>
            <a:off x="5315022" y="3429000"/>
            <a:ext cx="18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xmlns="" id="{76A78CFB-CFEA-44BF-BCF7-6744B65510D7}"/>
              </a:ext>
            </a:extLst>
          </p:cNvPr>
          <p:cNvSpPr/>
          <p:nvPr/>
        </p:nvSpPr>
        <p:spPr>
          <a:xfrm>
            <a:off x="7312995" y="3429000"/>
            <a:ext cx="18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xmlns="" id="{B124A58D-0207-4674-A41D-408BF2CFB820}"/>
              </a:ext>
            </a:extLst>
          </p:cNvPr>
          <p:cNvSpPr/>
          <p:nvPr/>
        </p:nvSpPr>
        <p:spPr>
          <a:xfrm>
            <a:off x="1496616" y="3889260"/>
            <a:ext cx="1800000" cy="256392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xmlns="" id="{9A4DD0DA-1F3A-46E8-B99E-7A7B53936175}"/>
              </a:ext>
            </a:extLst>
          </p:cNvPr>
          <p:cNvSpPr/>
          <p:nvPr/>
        </p:nvSpPr>
        <p:spPr>
          <a:xfrm>
            <a:off x="3405819" y="3889260"/>
            <a:ext cx="1800000" cy="256392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xmlns="" id="{B13FB4DD-2B23-420B-8969-9C0831DDB1B6}"/>
              </a:ext>
            </a:extLst>
          </p:cNvPr>
          <p:cNvSpPr/>
          <p:nvPr/>
        </p:nvSpPr>
        <p:spPr>
          <a:xfrm>
            <a:off x="5315022" y="3889260"/>
            <a:ext cx="1800000" cy="256392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xmlns="" id="{89760EFA-FEEA-4B14-B4B8-F8BE51B5E54E}"/>
              </a:ext>
            </a:extLst>
          </p:cNvPr>
          <p:cNvSpPr/>
          <p:nvPr/>
        </p:nvSpPr>
        <p:spPr>
          <a:xfrm>
            <a:off x="7312995" y="3889260"/>
            <a:ext cx="1800000" cy="256392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xmlns="" id="{DB3763F5-103C-424E-AE56-0A569E3850E1}"/>
              </a:ext>
            </a:extLst>
          </p:cNvPr>
          <p:cNvSpPr/>
          <p:nvPr/>
        </p:nvSpPr>
        <p:spPr>
          <a:xfrm>
            <a:off x="273050" y="2757066"/>
            <a:ext cx="863526" cy="52791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chemeClr val="tx1"/>
                </a:solidFill>
                <a:latin typeface="+mn-ea"/>
              </a:rPr>
              <a:t>목표</a:t>
            </a:r>
            <a:endParaRPr lang="ko-KR" altLang="en-US" sz="1200" b="1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xmlns="" id="{89D65771-7C18-4AFC-9AFB-BFBAFB56FE2A}"/>
              </a:ext>
            </a:extLst>
          </p:cNvPr>
          <p:cNvSpPr/>
          <p:nvPr/>
        </p:nvSpPr>
        <p:spPr>
          <a:xfrm>
            <a:off x="273050" y="3429000"/>
            <a:ext cx="863526" cy="30241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n-ea"/>
              </a:rPr>
              <a:t>과업</a:t>
            </a:r>
            <a:endParaRPr lang="en-US" altLang="ko-KR" sz="1200" b="1" dirty="0">
              <a:solidFill>
                <a:schemeClr val="tx1"/>
              </a:solidFill>
              <a:latin typeface="+mn-ea"/>
            </a:endParaRPr>
          </a:p>
          <a:p>
            <a:pPr algn="ctr"/>
            <a:r>
              <a:rPr lang="en-US" altLang="ko-KR" sz="1200" b="1" dirty="0">
                <a:solidFill>
                  <a:schemeClr val="tx1"/>
                </a:solidFill>
                <a:latin typeface="+mn-ea"/>
              </a:rPr>
              <a:t>(</a:t>
            </a:r>
            <a:r>
              <a:rPr lang="ko-KR" altLang="en-US" sz="1200" b="1" dirty="0">
                <a:solidFill>
                  <a:schemeClr val="tx1"/>
                </a:solidFill>
                <a:latin typeface="+mn-ea"/>
              </a:rPr>
              <a:t>제안</a:t>
            </a:r>
            <a:r>
              <a:rPr lang="en-US" altLang="ko-KR" sz="1200" b="1" dirty="0">
                <a:solidFill>
                  <a:schemeClr val="tx1"/>
                </a:solidFill>
                <a:latin typeface="+mn-ea"/>
              </a:rPr>
              <a:t>)</a:t>
            </a:r>
          </a:p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n-ea"/>
              </a:rPr>
              <a:t>범위</a:t>
            </a:r>
          </a:p>
        </p:txBody>
      </p:sp>
      <p:pic>
        <p:nvPicPr>
          <p:cNvPr id="25" name="Picture 60" descr="086">
            <a:extLst>
              <a:ext uri="{FF2B5EF4-FFF2-40B4-BE49-F238E27FC236}">
                <a16:creationId xmlns:a16="http://schemas.microsoft.com/office/drawing/2014/main" xmlns="" id="{A0C39FE7-621C-4323-9D35-74F357CB45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 flipV="1">
            <a:off x="1284556" y="2310495"/>
            <a:ext cx="8060932" cy="36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xmlns="" id="{2F4E869C-90A4-4F91-AFE6-B64572B080BF}"/>
              </a:ext>
            </a:extLst>
          </p:cNvPr>
          <p:cNvSpPr/>
          <p:nvPr/>
        </p:nvSpPr>
        <p:spPr>
          <a:xfrm>
            <a:off x="7977337" y="218435"/>
            <a:ext cx="1777760" cy="245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Ⅲ. </a:t>
            </a:r>
            <a:r>
              <a:rPr kumimoji="1" lang="ko-KR" altLang="en-US" sz="11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사업 추진 방안</a:t>
            </a:r>
          </a:p>
        </p:txBody>
      </p:sp>
      <p:sp>
        <p:nvSpPr>
          <p:cNvPr id="26" name="텍스트 개체 틀 1">
            <a:extLst>
              <a:ext uri="{FF2B5EF4-FFF2-40B4-BE49-F238E27FC236}">
                <a16:creationId xmlns:a16="http://schemas.microsoft.com/office/drawing/2014/main" xmlns="" id="{701730A8-0736-4FBF-8450-44C0D90FACB3}"/>
              </a:ext>
            </a:extLst>
          </p:cNvPr>
          <p:cNvSpPr txBox="1">
            <a:spLocks/>
          </p:cNvSpPr>
          <p:nvPr/>
        </p:nvSpPr>
        <p:spPr>
          <a:xfrm>
            <a:off x="200025" y="692696"/>
            <a:ext cx="9505950" cy="34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  <a:buNone/>
            </a:pP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 Message 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- 2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1D31DE4-ADE8-451A-9EEB-6F7807B37206}"/>
              </a:ext>
            </a:extLst>
          </p:cNvPr>
          <p:cNvSpPr txBox="1"/>
          <p:nvPr/>
        </p:nvSpPr>
        <p:spPr>
          <a:xfrm>
            <a:off x="3856187" y="589300"/>
            <a:ext cx="5905104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ko-KR" altLang="en-US" sz="1200" dirty="0">
                <a:latin typeface="+mn-ea"/>
              </a:rPr>
              <a:t>본 컨설팅 주제</a:t>
            </a:r>
            <a:r>
              <a:rPr lang="en-US" altLang="ko-KR" sz="1200" dirty="0">
                <a:latin typeface="+mn-ea"/>
              </a:rPr>
              <a:t>, </a:t>
            </a:r>
            <a:r>
              <a:rPr lang="ko-KR" altLang="en-US" sz="1200" dirty="0">
                <a:latin typeface="+mn-ea"/>
              </a:rPr>
              <a:t>과업내용을 기반으로 제안사 관점의</a:t>
            </a:r>
            <a:r>
              <a:rPr lang="en-US" altLang="ko-KR" sz="1200" dirty="0">
                <a:latin typeface="+mn-ea"/>
              </a:rPr>
              <a:t> </a:t>
            </a:r>
            <a:r>
              <a:rPr lang="ko-KR" altLang="en-US" sz="1200" dirty="0">
                <a:latin typeface="+mn-ea"/>
              </a:rPr>
              <a:t>사업추진 목적</a:t>
            </a:r>
            <a:r>
              <a:rPr lang="en-US" altLang="ko-KR" sz="1200" dirty="0">
                <a:latin typeface="+mn-ea"/>
              </a:rPr>
              <a:t>, </a:t>
            </a:r>
            <a:r>
              <a:rPr lang="ko-KR" altLang="en-US" sz="1200" dirty="0">
                <a:latin typeface="+mn-ea"/>
              </a:rPr>
              <a:t>목표</a:t>
            </a:r>
            <a:r>
              <a:rPr lang="en-US" altLang="ko-KR" sz="1200" dirty="0">
                <a:latin typeface="+mn-ea"/>
              </a:rPr>
              <a:t>, </a:t>
            </a:r>
            <a:r>
              <a:rPr lang="ko-KR" altLang="en-US" sz="1200" dirty="0">
                <a:latin typeface="+mn-ea"/>
              </a:rPr>
              <a:t>과업</a:t>
            </a:r>
            <a:r>
              <a:rPr lang="en-US" altLang="ko-KR" sz="1200" dirty="0">
                <a:latin typeface="+mn-ea"/>
              </a:rPr>
              <a:t>(</a:t>
            </a:r>
            <a:r>
              <a:rPr lang="ko-KR" altLang="en-US" sz="1200" dirty="0">
                <a:latin typeface="+mn-ea"/>
              </a:rPr>
              <a:t>제안</a:t>
            </a:r>
            <a:r>
              <a:rPr lang="en-US" altLang="ko-KR" sz="1200" dirty="0">
                <a:latin typeface="+mn-ea"/>
              </a:rPr>
              <a:t>) </a:t>
            </a:r>
            <a:r>
              <a:rPr lang="ko-KR" altLang="en-US" sz="1200" dirty="0">
                <a:latin typeface="+mn-ea"/>
              </a:rPr>
              <a:t>범위</a:t>
            </a:r>
            <a:r>
              <a:rPr lang="en-US" altLang="ko-KR" sz="1200" dirty="0">
                <a:latin typeface="+mn-ea"/>
              </a:rPr>
              <a:t>, </a:t>
            </a:r>
            <a:r>
              <a:rPr lang="ko-KR" altLang="en-US" sz="1200" dirty="0">
                <a:latin typeface="+mn-ea"/>
              </a:rPr>
              <a:t>등을 아래와 같은 형식으로 </a:t>
            </a:r>
            <a:r>
              <a:rPr lang="ko-KR" altLang="en-US" sz="1200" dirty="0" err="1">
                <a:latin typeface="+mn-ea"/>
              </a:rPr>
              <a:t>도식화하여</a:t>
            </a:r>
            <a:r>
              <a:rPr lang="ko-KR" altLang="en-US" sz="1200" dirty="0">
                <a:latin typeface="+mn-ea"/>
              </a:rPr>
              <a:t> 기술</a:t>
            </a:r>
            <a:r>
              <a:rPr lang="en-US" altLang="ko-KR" sz="1200" dirty="0">
                <a:latin typeface="+mn-ea"/>
              </a:rPr>
              <a:t>(</a:t>
            </a:r>
            <a:r>
              <a:rPr lang="ko-KR" altLang="en-US" sz="1200" dirty="0">
                <a:latin typeface="+mn-ea"/>
              </a:rPr>
              <a:t>각 도형의 </a:t>
            </a:r>
            <a:r>
              <a:rPr lang="en-US" altLang="ko-KR" sz="1200" dirty="0">
                <a:latin typeface="+mn-ea"/>
              </a:rPr>
              <a:t>‘</a:t>
            </a:r>
            <a:r>
              <a:rPr lang="ko-KR" altLang="en-US" sz="1200" dirty="0">
                <a:latin typeface="+mn-ea"/>
              </a:rPr>
              <a:t>색</a:t>
            </a:r>
            <a:r>
              <a:rPr lang="en-US" altLang="ko-KR" sz="1200" dirty="0">
                <a:latin typeface="+mn-ea"/>
              </a:rPr>
              <a:t>’</a:t>
            </a:r>
            <a:r>
              <a:rPr lang="ko-KR" altLang="en-US" sz="1200" dirty="0">
                <a:latin typeface="+mn-ea"/>
              </a:rPr>
              <a:t>은 자율 구성</a:t>
            </a:r>
            <a:r>
              <a:rPr lang="en-US" altLang="ko-KR" sz="1200" dirty="0">
                <a:latin typeface="+mn-ea"/>
              </a:rPr>
              <a:t>)</a:t>
            </a:r>
            <a:r>
              <a:rPr lang="ko-KR" altLang="en-US" sz="1200" dirty="0">
                <a:latin typeface="+mn-ea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31014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xmlns="" id="{71B83AB3-CCE0-4F9E-B8C0-91D7848467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1663913"/>
              </p:ext>
            </p:extLst>
          </p:nvPr>
        </p:nvGraphicFramePr>
        <p:xfrm>
          <a:off x="207293" y="476672"/>
          <a:ext cx="9498682" cy="5949867"/>
        </p:xfrm>
        <a:graphic>
          <a:graphicData uri="http://schemas.openxmlformats.org/drawingml/2006/table">
            <a:tbl>
              <a:tblPr/>
              <a:tblGrid>
                <a:gridCol w="1784115">
                  <a:extLst>
                    <a:ext uri="{9D8B030D-6E8A-4147-A177-3AD203B41FA5}">
                      <a16:colId xmlns:a16="http://schemas.microsoft.com/office/drawing/2014/main" xmlns="" val="3070826529"/>
                    </a:ext>
                  </a:extLst>
                </a:gridCol>
                <a:gridCol w="7714567">
                  <a:extLst>
                    <a:ext uri="{9D8B030D-6E8A-4147-A177-3AD203B41FA5}">
                      <a16:colId xmlns:a16="http://schemas.microsoft.com/office/drawing/2014/main" xmlns="" val="4190569353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구분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977" marR="4977" marT="4977" marB="497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작성 방법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977" marR="4977" marT="4977" marB="497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76694319"/>
                  </a:ext>
                </a:extLst>
              </a:tr>
              <a:tr h="360040">
                <a:tc gridSpan="2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Ⅰ. </a:t>
                      </a: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제안사 일반 현황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6F7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2872253480"/>
                  </a:ext>
                </a:extLst>
              </a:tr>
              <a:tr h="428004">
                <a:tc>
                  <a:txBody>
                    <a:bodyPr/>
                    <a:lstStyle/>
                    <a:p>
                      <a:pPr marL="0" marR="0" lvl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1.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일반현황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14070" marR="0" indent="-81407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ㅇ제안사의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일반 현황 및 주요 회사 연혁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월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기술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95724799"/>
                  </a:ext>
                </a:extLst>
              </a:tr>
              <a:tr h="428004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2.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사업현황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14070" marR="0" indent="-81407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ㅇ제안사의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주요 컨설팅 사업 영역 또는 분야 기술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(1p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이내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17142903"/>
                  </a:ext>
                </a:extLst>
              </a:tr>
              <a:tr h="428004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3.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조직 및 인원현황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ㅇ제안사의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조직 구성도 및 인원 현황 기술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인원은 상근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비상근으로 구분하여 기술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42942842"/>
                  </a:ext>
                </a:extLst>
              </a:tr>
              <a:tr h="428004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4.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재무현황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ㅇ제안사의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최근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년간 재무현황을 제시된 양식에 근거하여 기술</a:t>
                      </a:r>
                    </a:p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ㅇ제안사의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신용평가 등급서 및 제안일 기준 등급 표시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24117472"/>
                  </a:ext>
                </a:extLst>
              </a:tr>
              <a:tr h="428004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5.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주요 사업  실적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14070" marR="0" indent="-81407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ㅇ제안사의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본 컨설팅과 관련한 최근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년간 유사사업 실적 기술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(1p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이내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200"/>
                        </a:spcBef>
                        <a:spcAft>
                          <a:spcPts val="50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ㅇ유사사업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실적이외에 관련한 기타 실적도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1page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추가 가능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42384803"/>
                  </a:ext>
                </a:extLst>
              </a:tr>
              <a:tr h="428004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6.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제안사 특장점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ㅇ컨설팅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주제 및 과업 내용과 관련한 컨설팅기관의 특징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차별점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등 제안사의 특장점 기술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05577233"/>
                  </a:ext>
                </a:extLst>
              </a:tr>
              <a:tr h="384304">
                <a:tc gridSpan="2"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Ⅱ. </a:t>
                      </a: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사업에 대한 이해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6F7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3283108567"/>
                  </a:ext>
                </a:extLst>
              </a:tr>
              <a:tr h="787265">
                <a:tc gridSpan="2">
                  <a:txBody>
                    <a:bodyPr/>
                    <a:lstStyle/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ㅇ공고된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과업지시서의 컨설팅 주제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과업범위 및 일반 사항 등을 고려한 사업에 대한 이해 정도 기술</a:t>
                      </a:r>
                    </a:p>
                    <a:p>
                      <a:pPr marL="814070" marR="0" indent="-81407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ㅇ수진기업이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속한 산업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시장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경쟁관계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제품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서비스 등 관련한 사항을 고려하여 기술</a:t>
                      </a:r>
                    </a:p>
                    <a:p>
                      <a:pPr marL="814070" marR="0" indent="-81407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ㅇ목차는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자유롭게 구성하고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내용은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3~5p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이내 작성을 권고함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1253153869"/>
                  </a:ext>
                </a:extLst>
              </a:tr>
              <a:tr h="407388">
                <a:tc gridSpan="2"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Ⅲ. </a:t>
                      </a: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사업 추진 방안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6F7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2936456349"/>
                  </a:ext>
                </a:extLst>
              </a:tr>
              <a:tr h="1063756">
                <a:tc>
                  <a:txBody>
                    <a:bodyPr/>
                    <a:lstStyle/>
                    <a:p>
                      <a:pPr marL="342900" marR="0" lvl="0" indent="-34290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사업추진목적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ㅇ공고된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과업지시서의 컨설팅 주제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과업범위 및 일반 사항 등을 고려하여 사업 추진 목적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목표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과업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사업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범위 기술</a:t>
                      </a:r>
                    </a:p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ㅇ컨설팅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주제와 연관된 목적을 기술하고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목표는 사업성과 목표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(KPI)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와 연계하여 제시하여야 하며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과업범위는 과업지시서의 내용을 토대로 제안사의 여건 및 경험 등에 비추어 제시</a:t>
                      </a:r>
                    </a:p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ㅇ과업지시서의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내용과 상이한 범위를 제시할 경우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이에 대한 구체적인 사유를 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뒷페이지에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추가로 작성하거나 발표 시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반드시 설명해야 함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48708662"/>
                  </a:ext>
                </a:extLst>
              </a:tr>
            </a:tbl>
          </a:graphicData>
        </a:graphic>
      </p:graphicFrame>
      <p:sp>
        <p:nvSpPr>
          <p:cNvPr id="3" name="직사각형 2">
            <a:extLst>
              <a:ext uri="{FF2B5EF4-FFF2-40B4-BE49-F238E27FC236}">
                <a16:creationId xmlns:a16="http://schemas.microsoft.com/office/drawing/2014/main" xmlns="" id="{AA2B0B99-8E66-4366-8CF7-493D7031BB46}"/>
              </a:ext>
            </a:extLst>
          </p:cNvPr>
          <p:cNvSpPr/>
          <p:nvPr/>
        </p:nvSpPr>
        <p:spPr>
          <a:xfrm>
            <a:off x="207293" y="0"/>
            <a:ext cx="9498682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 smtClean="0">
                <a:solidFill>
                  <a:schemeClr val="bg1"/>
                </a:solidFill>
                <a:latin typeface="+mn-ea"/>
              </a:rPr>
              <a:t>컨설팅 </a:t>
            </a:r>
            <a:r>
              <a:rPr lang="ko-KR" altLang="en-US" sz="1600" b="1" dirty="0">
                <a:solidFill>
                  <a:schemeClr val="bg1"/>
                </a:solidFill>
                <a:latin typeface="+mn-ea"/>
              </a:rPr>
              <a:t>제안서 작성 안내</a:t>
            </a:r>
          </a:p>
        </p:txBody>
      </p:sp>
    </p:spTree>
    <p:extLst>
      <p:ext uri="{BB962C8B-B14F-4D97-AF65-F5344CB8AC3E}">
        <p14:creationId xmlns:p14="http://schemas.microsoft.com/office/powerpoint/2010/main" val="99667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2. </a:t>
            </a:r>
            <a:r>
              <a:rPr lang="ko-KR" altLang="en-US" sz="2000" b="1" dirty="0">
                <a:latin typeface="+mn-ea"/>
              </a:rPr>
              <a:t>과업 내용 및 예상 산출물</a:t>
            </a:r>
          </a:p>
        </p:txBody>
      </p:sp>
      <p:graphicFrame>
        <p:nvGraphicFramePr>
          <p:cNvPr id="24" name="표 23">
            <a:extLst>
              <a:ext uri="{FF2B5EF4-FFF2-40B4-BE49-F238E27FC236}">
                <a16:creationId xmlns:a16="http://schemas.microsoft.com/office/drawing/2014/main" xmlns="" id="{3C7D451E-FE7D-42DE-9256-FDDBAA5A57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2089594"/>
              </p:ext>
            </p:extLst>
          </p:nvPr>
        </p:nvGraphicFramePr>
        <p:xfrm>
          <a:off x="200025" y="1350477"/>
          <a:ext cx="9505951" cy="48148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5550">
                  <a:extLst>
                    <a:ext uri="{9D8B030D-6E8A-4147-A177-3AD203B41FA5}">
                      <a16:colId xmlns:a16="http://schemas.microsoft.com/office/drawing/2014/main" xmlns="" val="3976926492"/>
                    </a:ext>
                  </a:extLst>
                </a:gridCol>
                <a:gridCol w="2171201">
                  <a:extLst>
                    <a:ext uri="{9D8B030D-6E8A-4147-A177-3AD203B41FA5}">
                      <a16:colId xmlns:a16="http://schemas.microsoft.com/office/drawing/2014/main" xmlns="" val="3896490439"/>
                    </a:ext>
                  </a:extLst>
                </a:gridCol>
                <a:gridCol w="4392712">
                  <a:extLst>
                    <a:ext uri="{9D8B030D-6E8A-4147-A177-3AD203B41FA5}">
                      <a16:colId xmlns:a16="http://schemas.microsoft.com/office/drawing/2014/main" xmlns="" val="4006748681"/>
                    </a:ext>
                  </a:extLst>
                </a:gridCol>
                <a:gridCol w="2376488">
                  <a:extLst>
                    <a:ext uri="{9D8B030D-6E8A-4147-A177-3AD203B41FA5}">
                      <a16:colId xmlns:a16="http://schemas.microsoft.com/office/drawing/2014/main" xmlns="" val="336455645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No.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구분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과업단위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컨설팅 수행 내용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산출물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예상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58845392"/>
                  </a:ext>
                </a:extLst>
              </a:tr>
              <a:tr h="65082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외부 환경 진단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“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폐가전제품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” 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시장의 환경 분석 실시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/>
                      </a:r>
                      <a:b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리사이클링 관련 외부 환경 분석 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 PEST 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분석</a:t>
                      </a:r>
                      <a:endParaRPr lang="en-US" altLang="ko-KR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대외적 환경 분석 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국제 환경 동향 분석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PEST </a:t>
                      </a:r>
                      <a:r>
                        <a:rPr lang="ko-KR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분석서</a:t>
                      </a:r>
                      <a:endParaRPr lang="en-US" altLang="ko-KR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국제 동향분석서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53885252"/>
                  </a:ext>
                </a:extLst>
              </a:tr>
              <a:tr h="65082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</a:t>
                      </a: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내부 환경 진단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87514874"/>
                  </a:ext>
                </a:extLst>
              </a:tr>
              <a:tr h="650821"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90822521"/>
                  </a:ext>
                </a:extLst>
              </a:tr>
              <a:tr h="650821"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39537486"/>
                  </a:ext>
                </a:extLst>
              </a:tr>
              <a:tr h="650821"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마케팅 전략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중장기 마케팅 전략</a:t>
                      </a:r>
                      <a:endParaRPr lang="en-US" altLang="ko-KR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제품전략</a:t>
                      </a:r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유통</a:t>
                      </a:r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촉진 전략 중심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5734275"/>
                  </a:ext>
                </a:extLst>
              </a:tr>
              <a:tr h="650821"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79792382"/>
                  </a:ext>
                </a:extLst>
              </a:tr>
              <a:tr h="650821"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08066119"/>
                  </a:ext>
                </a:extLst>
              </a:tr>
            </a:tbl>
          </a:graphicData>
        </a:graphic>
      </p:graphicFrame>
      <p:sp>
        <p:nvSpPr>
          <p:cNvPr id="10" name="직사각형 9">
            <a:extLst>
              <a:ext uri="{FF2B5EF4-FFF2-40B4-BE49-F238E27FC236}">
                <a16:creationId xmlns:a16="http://schemas.microsoft.com/office/drawing/2014/main" xmlns="" id="{BA77E6B8-F965-4C29-B2D0-D6668A15F6E0}"/>
              </a:ext>
            </a:extLst>
          </p:cNvPr>
          <p:cNvSpPr/>
          <p:nvPr/>
        </p:nvSpPr>
        <p:spPr>
          <a:xfrm>
            <a:off x="7977337" y="218435"/>
            <a:ext cx="1777760" cy="245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Ⅲ. </a:t>
            </a:r>
            <a:r>
              <a:rPr kumimoji="1" lang="ko-KR" altLang="en-US" sz="11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사업 추진 방안</a:t>
            </a:r>
          </a:p>
        </p:txBody>
      </p:sp>
      <p:sp>
        <p:nvSpPr>
          <p:cNvPr id="11" name="텍스트 개체 틀 1">
            <a:extLst>
              <a:ext uri="{FF2B5EF4-FFF2-40B4-BE49-F238E27FC236}">
                <a16:creationId xmlns:a16="http://schemas.microsoft.com/office/drawing/2014/main" xmlns="" id="{8EA83519-B819-4B85-966B-50E3A79A3F61}"/>
              </a:ext>
            </a:extLst>
          </p:cNvPr>
          <p:cNvSpPr txBox="1">
            <a:spLocks/>
          </p:cNvSpPr>
          <p:nvPr/>
        </p:nvSpPr>
        <p:spPr>
          <a:xfrm>
            <a:off x="200025" y="692696"/>
            <a:ext cx="9505950" cy="34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  <a:buNone/>
            </a:pP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 Message 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- 2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32DBE2BC-3A8E-4863-A965-CB18AADADB2C}"/>
              </a:ext>
            </a:extLst>
          </p:cNvPr>
          <p:cNvSpPr txBox="1"/>
          <p:nvPr/>
        </p:nvSpPr>
        <p:spPr>
          <a:xfrm>
            <a:off x="4000896" y="585480"/>
            <a:ext cx="5905104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ko-KR" altLang="en-US" sz="1200" dirty="0">
                <a:latin typeface="+mn-ea"/>
              </a:rPr>
              <a:t>본 컨설팅 주제</a:t>
            </a:r>
            <a:r>
              <a:rPr lang="en-US" altLang="ko-KR" sz="1200" dirty="0">
                <a:latin typeface="+mn-ea"/>
              </a:rPr>
              <a:t>, </a:t>
            </a:r>
            <a:r>
              <a:rPr lang="ko-KR" altLang="en-US" sz="1200" dirty="0">
                <a:latin typeface="+mn-ea"/>
              </a:rPr>
              <a:t>과업내용을 기반으로 제안사 제시한 과업범위를 세분화하여 구분하고</a:t>
            </a:r>
            <a:r>
              <a:rPr lang="en-US" altLang="ko-KR" sz="1200" dirty="0">
                <a:latin typeface="+mn-ea"/>
              </a:rPr>
              <a:t>, </a:t>
            </a:r>
            <a:r>
              <a:rPr lang="ko-KR" altLang="en-US" sz="1200" dirty="0">
                <a:solidFill>
                  <a:srgbClr val="FF0000"/>
                </a:solidFill>
                <a:latin typeface="+mn-ea"/>
              </a:rPr>
              <a:t>구체적인 컨설팅 수행내용과 예상 산출물 기술</a:t>
            </a:r>
          </a:p>
        </p:txBody>
      </p:sp>
    </p:spTree>
    <p:extLst>
      <p:ext uri="{BB962C8B-B14F-4D97-AF65-F5344CB8AC3E}">
        <p14:creationId xmlns:p14="http://schemas.microsoft.com/office/powerpoint/2010/main" val="37358683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C3AACEF-DB9B-4F28-AB0B-52CF6DFB0BED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3. </a:t>
            </a:r>
            <a:r>
              <a:rPr lang="ko-KR" altLang="en-US" sz="2000" b="1" dirty="0">
                <a:latin typeface="+mn-ea"/>
              </a:rPr>
              <a:t>사업 성과 목표</a:t>
            </a:r>
            <a:r>
              <a:rPr lang="en-US" altLang="ko-KR" sz="2000" b="1" dirty="0">
                <a:latin typeface="+mn-ea"/>
              </a:rPr>
              <a:t>(KPI)</a:t>
            </a:r>
            <a:endParaRPr lang="ko-KR" altLang="en-US" sz="2000" b="1" dirty="0">
              <a:latin typeface="+mn-ea"/>
            </a:endParaRPr>
          </a:p>
        </p:txBody>
      </p:sp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xmlns="" id="{C8D8219E-2A97-4167-910F-B99AEB503F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6292245"/>
              </p:ext>
            </p:extLst>
          </p:nvPr>
        </p:nvGraphicFramePr>
        <p:xfrm>
          <a:off x="200024" y="1341438"/>
          <a:ext cx="9505504" cy="5111752"/>
        </p:xfrm>
        <a:graphic>
          <a:graphicData uri="http://schemas.openxmlformats.org/drawingml/2006/table">
            <a:tbl>
              <a:tblPr/>
              <a:tblGrid>
                <a:gridCol w="59548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4126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98413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0672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0672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06727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964436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53635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>
                          <a:effectLst/>
                          <a:latin typeface="+mn-ea"/>
                          <a:ea typeface="+mn-ea"/>
                        </a:rPr>
                        <a:t>구분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 err="1">
                          <a:effectLst/>
                          <a:latin typeface="+mn-ea"/>
                          <a:ea typeface="+mn-ea"/>
                        </a:rPr>
                        <a:t>지표명</a:t>
                      </a:r>
                      <a:endParaRPr lang="ko-KR" altLang="en-US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 err="1">
                          <a:effectLst/>
                          <a:latin typeface="+mn-ea"/>
                          <a:ea typeface="+mn-ea"/>
                        </a:rPr>
                        <a:t>산출식</a:t>
                      </a:r>
                      <a:endParaRPr lang="ko-KR" altLang="en-US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>
                          <a:effectLst/>
                          <a:latin typeface="+mn-ea"/>
                          <a:ea typeface="+mn-ea"/>
                        </a:rPr>
                        <a:t>단위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>
                          <a:effectLst/>
                          <a:latin typeface="+mn-ea"/>
                          <a:ea typeface="+mn-ea"/>
                        </a:rPr>
                        <a:t>현수준</a:t>
                      </a:r>
                      <a:r>
                        <a:rPr lang="en-US" altLang="ko-KR" sz="1100" b="1" i="0" u="none" strike="noStrike" dirty="0">
                          <a:effectLst/>
                          <a:latin typeface="+mn-ea"/>
                          <a:ea typeface="+mn-ea"/>
                        </a:rPr>
                        <a:t/>
                      </a:r>
                      <a:br>
                        <a:rPr lang="en-US" altLang="ko-KR" sz="1100" b="1" i="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en-US" altLang="ko-KR" sz="800" b="1" i="0" u="none" strike="noStrike" dirty="0"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800" b="1" i="0" u="none" strike="noStrike" dirty="0">
                          <a:effectLst/>
                          <a:latin typeface="+mn-ea"/>
                          <a:ea typeface="+mn-ea"/>
                        </a:rPr>
                        <a:t>수행계획서 작성시점</a:t>
                      </a:r>
                      <a:r>
                        <a:rPr lang="en-US" altLang="ko-KR" sz="800" b="1" i="0" u="none" strike="noStrike" dirty="0"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 err="1">
                          <a:effectLst/>
                          <a:latin typeface="+mn-ea"/>
                          <a:ea typeface="+mn-ea"/>
                        </a:rPr>
                        <a:t>목표값</a:t>
                      </a:r>
                      <a:endParaRPr lang="en-US" altLang="ko-KR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ctr" fontAlgn="ctr"/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ko-KR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완료시점</a:t>
                      </a:r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lang="ko-KR" altLang="en-US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>
                          <a:effectLst/>
                          <a:latin typeface="+mn-ea"/>
                          <a:ea typeface="+mn-ea"/>
                        </a:rPr>
                        <a:t>달성시한</a:t>
                      </a:r>
                      <a:endParaRPr lang="en-US" altLang="ko-KR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ko-KR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완료시점</a:t>
                      </a:r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lang="ko-KR" altLang="en-US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62567">
                <a:tc rowSpan="3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>
                          <a:effectLst/>
                          <a:latin typeface="+mn-ea"/>
                          <a:ea typeface="+mn-ea"/>
                        </a:rPr>
                        <a:t>계량</a:t>
                      </a:r>
                      <a:endParaRPr lang="en-US" altLang="ko-KR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매출액 </a:t>
                      </a:r>
                      <a:r>
                        <a:rPr lang="ko-KR" altLang="en-US" sz="1100" b="0" i="0" u="none" strike="noStrike" dirty="0" err="1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성장율</a:t>
                      </a:r>
                      <a:endParaRPr lang="ko-KR" altLang="en-US" sz="1100" b="0" i="0" u="none" strike="noStrike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i="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r>
                        <a:rPr lang="en-US" altLang="ko-KR" sz="1100" b="0" i="0" u="none" strike="noStrike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[(</a:t>
                      </a:r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당기매출</a:t>
                      </a:r>
                      <a:r>
                        <a:rPr lang="en-US" altLang="ko-KR" sz="1100" b="0" i="0" u="none" strike="noStrike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전기매출</a:t>
                      </a:r>
                      <a:r>
                        <a:rPr lang="en-US" altLang="ko-KR" sz="1100" b="0" i="0" u="none" strike="noStrike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)-1]*100</a:t>
                      </a:r>
                      <a:endParaRPr lang="en-US" altLang="ko-KR" sz="1100" i="0" dirty="0">
                        <a:solidFill>
                          <a:srgbClr val="0000FF"/>
                        </a:solidFill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0" i="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r>
                        <a:rPr lang="en-US" altLang="ko-KR" sz="1100" b="0" i="0" u="none" strike="noStrike" dirty="0">
                          <a:effectLst/>
                          <a:latin typeface="+mn-ea"/>
                          <a:ea typeface="+mn-ea"/>
                        </a:rPr>
                        <a:t>20. 09.</a:t>
                      </a:r>
                      <a:endParaRPr lang="ko-KR" altLang="en-US" sz="1100" b="0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62567">
                <a:tc vMerge="1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en-US" altLang="ko-KR" sz="1100" b="1" i="0" u="none" strike="noStrike" dirty="0">
                        <a:effectLst/>
                        <a:latin typeface="+mj-ea"/>
                        <a:ea typeface="+mj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수출액 증가율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i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i="0" dirty="0" err="1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당해년도</a:t>
                      </a:r>
                      <a:r>
                        <a:rPr lang="ko-KR" altLang="en-US" sz="1100" i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 수출액 </a:t>
                      </a:r>
                      <a:r>
                        <a:rPr lang="en-US" altLang="ko-KR" sz="1100" i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100" i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전년도 중소기업 수출액</a:t>
                      </a:r>
                      <a:r>
                        <a:rPr lang="en-US" altLang="ko-KR" sz="1100" i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) X 100 -1</a:t>
                      </a:r>
                      <a:r>
                        <a:rPr lang="ko-KR" altLang="en-US" sz="1100" b="0" i="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달러　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달러　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달러　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0" i="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r>
                        <a:rPr lang="en-US" altLang="ko-KR" sz="1100" b="0" i="0" u="none" strike="noStrike" dirty="0">
                          <a:effectLst/>
                          <a:latin typeface="+mn-ea"/>
                          <a:ea typeface="+mn-ea"/>
                        </a:rPr>
                        <a:t>-</a:t>
                      </a:r>
                      <a:endParaRPr lang="ko-KR" altLang="en-US" sz="1100" b="0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62567">
                <a:tc vMerge="1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en-US" altLang="ko-KR" sz="1100" b="1" i="0" u="none" strike="noStrike" dirty="0">
                        <a:effectLst/>
                        <a:latin typeface="+mj-ea"/>
                        <a:ea typeface="+mj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고용창출 증가율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i="0" u="none" strike="noStrike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프로젝트 수행 이전 고용인원 수</a:t>
                      </a:r>
                      <a:r>
                        <a:rPr lang="en-US" altLang="ko-KR" sz="1100" b="0" i="0" u="none" strike="noStrike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수행 이후 고용인원 수</a:t>
                      </a:r>
                      <a:r>
                        <a:rPr lang="en-US" altLang="ko-KR" sz="1100" b="0" i="0" u="none" strike="noStrike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)*100-100</a:t>
                      </a:r>
                      <a:r>
                        <a:rPr lang="ko-KR" altLang="en-US" sz="1100" b="0" i="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0" i="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r>
                        <a:rPr lang="en-US" altLang="ko-KR" sz="1100" b="0" i="0" u="none" strike="noStrike" dirty="0">
                          <a:effectLst/>
                          <a:latin typeface="+mn-ea"/>
                          <a:ea typeface="+mn-ea"/>
                        </a:rPr>
                        <a:t>-</a:t>
                      </a:r>
                      <a:endParaRPr lang="ko-KR" altLang="en-US" sz="1100" b="0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62567">
                <a:tc rowSpan="3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 err="1">
                          <a:effectLst/>
                          <a:latin typeface="+mn-ea"/>
                          <a:ea typeface="+mn-ea"/>
                        </a:rPr>
                        <a:t>비계량</a:t>
                      </a:r>
                      <a:endParaRPr lang="en-US" altLang="ko-KR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ː</a:t>
                      </a:r>
                      <a:endParaRPr lang="ko-KR" altLang="en-US" sz="1100" b="0" i="1" u="none" strike="noStrike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ː</a:t>
                      </a: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ː</a:t>
                      </a: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ː</a:t>
                      </a: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ː</a:t>
                      </a: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ː</a:t>
                      </a: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62567">
                <a:tc vMerge="1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en-US" altLang="ko-KR" sz="1100" b="1" i="0" u="none" strike="noStrike" dirty="0">
                        <a:effectLst/>
                        <a:latin typeface="+mj-ea"/>
                        <a:ea typeface="+mj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ː</a:t>
                      </a:r>
                      <a:endParaRPr lang="ko-KR" altLang="en-US" sz="1100" b="0" i="1" u="none" strike="noStrike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ː</a:t>
                      </a: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ː</a:t>
                      </a: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ː</a:t>
                      </a: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ː</a:t>
                      </a: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ː</a:t>
                      </a: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762567">
                <a:tc vMerge="1">
                  <a:txBody>
                    <a:bodyPr/>
                    <a:lstStyle/>
                    <a:p>
                      <a:pPr algn="ctr" fontAlgn="ctr"/>
                      <a:endParaRPr lang="en-US" altLang="ko-KR" sz="1100" b="1" i="0" u="none" strike="noStrike" dirty="0">
                        <a:effectLst/>
                        <a:latin typeface="+mj-ea"/>
                        <a:ea typeface="+mj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1" u="none" strike="noStrike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36472536"/>
                  </a:ext>
                </a:extLst>
              </a:tr>
            </a:tbl>
          </a:graphicData>
        </a:graphic>
      </p:graphicFrame>
      <p:sp>
        <p:nvSpPr>
          <p:cNvPr id="5" name="텍스트 개체 틀 1">
            <a:extLst>
              <a:ext uri="{FF2B5EF4-FFF2-40B4-BE49-F238E27FC236}">
                <a16:creationId xmlns:a16="http://schemas.microsoft.com/office/drawing/2014/main" xmlns="" id="{63981F1E-4156-4E6F-9A0A-8FC29754E9D7}"/>
              </a:ext>
            </a:extLst>
          </p:cNvPr>
          <p:cNvSpPr txBox="1">
            <a:spLocks/>
          </p:cNvSpPr>
          <p:nvPr/>
        </p:nvSpPr>
        <p:spPr>
          <a:xfrm>
            <a:off x="200025" y="692696"/>
            <a:ext cx="9505950" cy="34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  <a:buNone/>
            </a:pP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 Message 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- 2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42314A1-7191-48D5-AFC9-0E7E5DAE4846}"/>
              </a:ext>
            </a:extLst>
          </p:cNvPr>
          <p:cNvSpPr txBox="1"/>
          <p:nvPr/>
        </p:nvSpPr>
        <p:spPr>
          <a:xfrm>
            <a:off x="3640857" y="579112"/>
            <a:ext cx="6265143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ko-KR" altLang="en-US" sz="1200" dirty="0">
                <a:latin typeface="+mn-ea"/>
              </a:rPr>
              <a:t>본 컨설팅 주제</a:t>
            </a:r>
            <a:r>
              <a:rPr lang="en-US" altLang="ko-KR" sz="1200" dirty="0">
                <a:latin typeface="+mn-ea"/>
              </a:rPr>
              <a:t>, </a:t>
            </a:r>
            <a:r>
              <a:rPr lang="ko-KR" altLang="en-US" sz="1200" dirty="0">
                <a:latin typeface="+mn-ea"/>
              </a:rPr>
              <a:t>과업내용과 관련하여 제안사가 </a:t>
            </a:r>
            <a:r>
              <a:rPr lang="en-US" altLang="ko-KR" sz="1200" dirty="0">
                <a:latin typeface="+mn-ea"/>
              </a:rPr>
              <a:t>KPI</a:t>
            </a:r>
            <a:r>
              <a:rPr lang="ko-KR" altLang="en-US" sz="1200" dirty="0">
                <a:latin typeface="+mn-ea"/>
              </a:rPr>
              <a:t>로 설정하고자 하는 지표와 산출식만 기술</a:t>
            </a:r>
            <a:endParaRPr lang="en-US" altLang="ko-KR" sz="1200" dirty="0">
              <a:latin typeface="+mn-ea"/>
            </a:endParaRPr>
          </a:p>
          <a:p>
            <a:pPr marL="171450" indent="-171450" algn="l">
              <a:buFontTx/>
              <a:buChar char="-"/>
            </a:pPr>
            <a:r>
              <a:rPr lang="ko-KR" altLang="en-US" sz="1200" dirty="0">
                <a:latin typeface="+mn-ea"/>
              </a:rPr>
              <a:t>현수준</a:t>
            </a:r>
            <a:r>
              <a:rPr lang="en-US" altLang="ko-KR" sz="1200" dirty="0">
                <a:latin typeface="+mn-ea"/>
              </a:rPr>
              <a:t>, </a:t>
            </a:r>
            <a:r>
              <a:rPr lang="ko-KR" altLang="en-US" sz="1200" dirty="0" err="1">
                <a:latin typeface="+mn-ea"/>
              </a:rPr>
              <a:t>목표값은</a:t>
            </a:r>
            <a:r>
              <a:rPr lang="ko-KR" altLang="en-US" sz="1200" dirty="0">
                <a:latin typeface="+mn-ea"/>
              </a:rPr>
              <a:t> 최종 선정된 후 수진기업과 협의하여 수행계획서에 최종 반영함</a:t>
            </a:r>
            <a:endParaRPr lang="en-US" altLang="ko-KR" sz="1200" dirty="0">
              <a:latin typeface="+mn-ea"/>
            </a:endParaRPr>
          </a:p>
          <a:p>
            <a:pPr marL="171450" indent="-171450" algn="l">
              <a:buFontTx/>
              <a:buChar char="-"/>
            </a:pPr>
            <a:r>
              <a:rPr lang="ko-KR" altLang="en-US" sz="1200" b="1" dirty="0">
                <a:solidFill>
                  <a:srgbClr val="FF0000"/>
                </a:solidFill>
                <a:latin typeface="+mn-ea"/>
              </a:rPr>
              <a:t>예상 </a:t>
            </a:r>
            <a:r>
              <a:rPr lang="en-US" altLang="ko-KR" sz="1200" b="1" dirty="0">
                <a:solidFill>
                  <a:srgbClr val="FF0000"/>
                </a:solidFill>
                <a:latin typeface="+mn-ea"/>
              </a:rPr>
              <a:t>KPI</a:t>
            </a:r>
            <a:r>
              <a:rPr lang="ko-KR" altLang="en-US" sz="1200" b="1" dirty="0">
                <a:solidFill>
                  <a:srgbClr val="FF0000"/>
                </a:solidFill>
                <a:latin typeface="+mn-ea"/>
              </a:rPr>
              <a:t>를 계량</a:t>
            </a:r>
            <a:r>
              <a:rPr lang="en-US" altLang="ko-KR" sz="1200" b="1" dirty="0">
                <a:solidFill>
                  <a:srgbClr val="FF0000"/>
                </a:solidFill>
                <a:latin typeface="+mn-ea"/>
              </a:rPr>
              <a:t>, </a:t>
            </a:r>
            <a:r>
              <a:rPr lang="ko-KR" altLang="en-US" sz="1200" b="1" dirty="0" err="1">
                <a:solidFill>
                  <a:srgbClr val="FF0000"/>
                </a:solidFill>
                <a:latin typeface="+mn-ea"/>
              </a:rPr>
              <a:t>비계량</a:t>
            </a:r>
            <a:r>
              <a:rPr lang="ko-KR" altLang="en-US" sz="1200" b="1" dirty="0">
                <a:solidFill>
                  <a:srgbClr val="FF0000"/>
                </a:solidFill>
                <a:latin typeface="+mn-ea"/>
              </a:rPr>
              <a:t> 지표 </a:t>
            </a:r>
            <a:r>
              <a:rPr lang="en-US" altLang="ko-KR" sz="1200" b="1" dirty="0">
                <a:solidFill>
                  <a:srgbClr val="FF0000"/>
                </a:solidFill>
                <a:latin typeface="+mn-ea"/>
              </a:rPr>
              <a:t>2</a:t>
            </a:r>
            <a:r>
              <a:rPr lang="ko-KR" altLang="en-US" sz="1200" b="1" dirty="0">
                <a:solidFill>
                  <a:srgbClr val="FF0000"/>
                </a:solidFill>
                <a:latin typeface="+mn-ea"/>
              </a:rPr>
              <a:t>개 이상씩 제시</a:t>
            </a: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xmlns="" id="{50548ECA-0A40-4C6C-AFFE-109709C54FE3}"/>
              </a:ext>
            </a:extLst>
          </p:cNvPr>
          <p:cNvSpPr/>
          <p:nvPr/>
        </p:nvSpPr>
        <p:spPr>
          <a:xfrm>
            <a:off x="7977337" y="218435"/>
            <a:ext cx="1777760" cy="245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Ⅲ. </a:t>
            </a:r>
            <a:r>
              <a:rPr kumimoji="1" lang="ko-KR" altLang="en-US" sz="11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사업 추진 방안</a:t>
            </a:r>
          </a:p>
        </p:txBody>
      </p:sp>
    </p:spTree>
    <p:extLst>
      <p:ext uri="{BB962C8B-B14F-4D97-AF65-F5344CB8AC3E}">
        <p14:creationId xmlns:p14="http://schemas.microsoft.com/office/powerpoint/2010/main" val="17722283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C3AACEF-DB9B-4F28-AB0B-52CF6DFB0BED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4. </a:t>
            </a:r>
            <a:r>
              <a:rPr lang="ko-KR" altLang="en-US" sz="2000" b="1" dirty="0">
                <a:latin typeface="+mn-ea"/>
              </a:rPr>
              <a:t>사업 추진 체계</a:t>
            </a:r>
            <a:r>
              <a:rPr lang="en-US" altLang="ko-KR" sz="2000" b="1" dirty="0">
                <a:latin typeface="+mn-ea"/>
              </a:rPr>
              <a:t>(Framework)</a:t>
            </a:r>
            <a:endParaRPr lang="ko-KR" altLang="en-US" sz="2000" b="1" dirty="0">
              <a:latin typeface="+mn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3ED363A-EA9F-4601-BFBA-E7DCAF465455}"/>
              </a:ext>
            </a:extLst>
          </p:cNvPr>
          <p:cNvSpPr txBox="1"/>
          <p:nvPr/>
        </p:nvSpPr>
        <p:spPr>
          <a:xfrm>
            <a:off x="200472" y="692696"/>
            <a:ext cx="9505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</a:pP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Message 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2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  <a:endParaRPr kumimoji="1" lang="en-US" altLang="ko-KR" sz="1400" b="1" dirty="0">
              <a:ln>
                <a:solidFill>
                  <a:srgbClr val="4472C4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6" name="화살표: 오각형 184">
            <a:extLst>
              <a:ext uri="{FF2B5EF4-FFF2-40B4-BE49-F238E27FC236}">
                <a16:creationId xmlns:a16="http://schemas.microsoft.com/office/drawing/2014/main" xmlns="" id="{71035504-CFAF-49D3-B550-1BCA3FFDF82C}"/>
              </a:ext>
            </a:extLst>
          </p:cNvPr>
          <p:cNvSpPr/>
          <p:nvPr/>
        </p:nvSpPr>
        <p:spPr>
          <a:xfrm>
            <a:off x="7201706" y="2332584"/>
            <a:ext cx="2159226" cy="497260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ea"/>
            </a:endParaRPr>
          </a:p>
        </p:txBody>
      </p:sp>
      <p:sp>
        <p:nvSpPr>
          <p:cNvPr id="7" name="화살표: 오각형 184">
            <a:extLst>
              <a:ext uri="{FF2B5EF4-FFF2-40B4-BE49-F238E27FC236}">
                <a16:creationId xmlns:a16="http://schemas.microsoft.com/office/drawing/2014/main" xmlns="" id="{3BC802FC-3F9F-4E3A-971E-821F521CD43A}"/>
              </a:ext>
            </a:extLst>
          </p:cNvPr>
          <p:cNvSpPr/>
          <p:nvPr/>
        </p:nvSpPr>
        <p:spPr>
          <a:xfrm>
            <a:off x="4969192" y="2324824"/>
            <a:ext cx="2215309" cy="497260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ea"/>
            </a:endParaRPr>
          </a:p>
        </p:txBody>
      </p:sp>
      <p:sp>
        <p:nvSpPr>
          <p:cNvPr id="8" name="화살표: 오각형 184">
            <a:extLst>
              <a:ext uri="{FF2B5EF4-FFF2-40B4-BE49-F238E27FC236}">
                <a16:creationId xmlns:a16="http://schemas.microsoft.com/office/drawing/2014/main" xmlns="" id="{85D5B139-BDBA-4DD6-85D4-8304315DDA45}"/>
              </a:ext>
            </a:extLst>
          </p:cNvPr>
          <p:cNvSpPr/>
          <p:nvPr/>
        </p:nvSpPr>
        <p:spPr>
          <a:xfrm>
            <a:off x="2792760" y="2324216"/>
            <a:ext cx="2159227" cy="497260"/>
          </a:xfrm>
          <a:prstGeom prst="homePlate">
            <a:avLst>
              <a:gd name="adj" fmla="val 47285"/>
            </a:avLst>
          </a:prstGeom>
          <a:solidFill>
            <a:schemeClr val="accent1">
              <a:lumMod val="60000"/>
              <a:lumOff val="40000"/>
            </a:schemeClr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ea"/>
            </a:endParaRPr>
          </a:p>
        </p:txBody>
      </p:sp>
      <p:sp>
        <p:nvSpPr>
          <p:cNvPr id="9" name="화살표: 오각형 184">
            <a:extLst>
              <a:ext uri="{FF2B5EF4-FFF2-40B4-BE49-F238E27FC236}">
                <a16:creationId xmlns:a16="http://schemas.microsoft.com/office/drawing/2014/main" xmlns="" id="{97C986C4-A406-46AB-8005-045A318017BD}"/>
              </a:ext>
            </a:extLst>
          </p:cNvPr>
          <p:cNvSpPr/>
          <p:nvPr/>
        </p:nvSpPr>
        <p:spPr>
          <a:xfrm>
            <a:off x="632473" y="2324216"/>
            <a:ext cx="2160287" cy="497260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ea"/>
            </a:endParaRPr>
          </a:p>
        </p:txBody>
      </p: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xmlns="" id="{4C4F3522-6DE7-425E-901E-B2709176D260}"/>
              </a:ext>
            </a:extLst>
          </p:cNvPr>
          <p:cNvCxnSpPr/>
          <p:nvPr/>
        </p:nvCxnSpPr>
        <p:spPr>
          <a:xfrm>
            <a:off x="2807951" y="1901719"/>
            <a:ext cx="2052228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xmlns="" id="{0C146DA9-A2BF-4715-B4F1-CC31DDAAE8F6}"/>
              </a:ext>
            </a:extLst>
          </p:cNvPr>
          <p:cNvCxnSpPr/>
          <p:nvPr/>
        </p:nvCxnSpPr>
        <p:spPr>
          <a:xfrm>
            <a:off x="5024961" y="1901719"/>
            <a:ext cx="2052736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xmlns="" id="{1E305D6B-72BF-4273-ACA1-DE773BDAAB7B}"/>
              </a:ext>
            </a:extLst>
          </p:cNvPr>
          <p:cNvCxnSpPr>
            <a:cxnSpLocks/>
          </p:cNvCxnSpPr>
          <p:nvPr/>
        </p:nvCxnSpPr>
        <p:spPr>
          <a:xfrm>
            <a:off x="7329217" y="1901719"/>
            <a:ext cx="1662929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xmlns="" id="{A1976F44-BFCC-43CC-B10C-66BAB6D0B2AF}"/>
              </a:ext>
            </a:extLst>
          </p:cNvPr>
          <p:cNvCxnSpPr/>
          <p:nvPr/>
        </p:nvCxnSpPr>
        <p:spPr>
          <a:xfrm>
            <a:off x="700590" y="1901719"/>
            <a:ext cx="2016272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sp>
        <p:nvSpPr>
          <p:cNvPr id="16" name="직사각형 15">
            <a:extLst>
              <a:ext uri="{FF2B5EF4-FFF2-40B4-BE49-F238E27FC236}">
                <a16:creationId xmlns:a16="http://schemas.microsoft.com/office/drawing/2014/main" xmlns="" id="{1D8AD8D9-ABCC-4A40-9FF9-A3FB7BEDF60D}"/>
              </a:ext>
            </a:extLst>
          </p:cNvPr>
          <p:cNvSpPr/>
          <p:nvPr/>
        </p:nvSpPr>
        <p:spPr bwMode="auto">
          <a:xfrm>
            <a:off x="640378" y="2925582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01. 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17" name="TextBox 262">
            <a:extLst>
              <a:ext uri="{FF2B5EF4-FFF2-40B4-BE49-F238E27FC236}">
                <a16:creationId xmlns:a16="http://schemas.microsoft.com/office/drawing/2014/main" xmlns="" id="{27872138-ED18-4A0C-B05B-10B5E7194A9F}"/>
              </a:ext>
            </a:extLst>
          </p:cNvPr>
          <p:cNvSpPr txBox="1"/>
          <p:nvPr/>
        </p:nvSpPr>
        <p:spPr bwMode="auto">
          <a:xfrm>
            <a:off x="1233296" y="1778609"/>
            <a:ext cx="806894" cy="246221"/>
          </a:xfrm>
          <a:prstGeom prst="rect">
            <a:avLst/>
          </a:prstGeom>
          <a:solidFill>
            <a:sysClr val="window" lastClr="FFFFFF"/>
          </a:solidFill>
          <a:ln w="9525">
            <a:noFill/>
            <a:miter lim="800000"/>
            <a:headEnd/>
            <a:tailEnd/>
          </a:ln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’20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년 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X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월</a:t>
            </a:r>
            <a:endParaRPr kumimoji="0" lang="en-US" altLang="ko-KR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18" name="TextBox 262">
            <a:extLst>
              <a:ext uri="{FF2B5EF4-FFF2-40B4-BE49-F238E27FC236}">
                <a16:creationId xmlns:a16="http://schemas.microsoft.com/office/drawing/2014/main" xmlns="" id="{9A19FB2A-A92A-4DA5-97BF-6B44F1428DA3}"/>
              </a:ext>
            </a:extLst>
          </p:cNvPr>
          <p:cNvSpPr txBox="1"/>
          <p:nvPr/>
        </p:nvSpPr>
        <p:spPr bwMode="auto">
          <a:xfrm>
            <a:off x="3239999" y="1778609"/>
            <a:ext cx="1080120" cy="246221"/>
          </a:xfrm>
          <a:prstGeom prst="rect">
            <a:avLst/>
          </a:prstGeom>
          <a:solidFill>
            <a:sysClr val="window" lastClr="FFFFFF"/>
          </a:solidFill>
          <a:ln w="9525">
            <a:noFill/>
            <a:miter lim="800000"/>
            <a:headEnd/>
            <a:tailEnd/>
          </a:ln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X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월</a:t>
            </a:r>
            <a:endParaRPr kumimoji="0" lang="en-US" altLang="ko-KR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19" name="TextBox 262">
            <a:extLst>
              <a:ext uri="{FF2B5EF4-FFF2-40B4-BE49-F238E27FC236}">
                <a16:creationId xmlns:a16="http://schemas.microsoft.com/office/drawing/2014/main" xmlns="" id="{600145B3-49ED-4A3C-89D1-9B9CA83669C2}"/>
              </a:ext>
            </a:extLst>
          </p:cNvPr>
          <p:cNvSpPr txBox="1"/>
          <p:nvPr/>
        </p:nvSpPr>
        <p:spPr bwMode="auto">
          <a:xfrm>
            <a:off x="5493521" y="1778609"/>
            <a:ext cx="1072248" cy="246221"/>
          </a:xfrm>
          <a:prstGeom prst="rect">
            <a:avLst/>
          </a:prstGeom>
          <a:solidFill>
            <a:sysClr val="window" lastClr="FFFFFF"/>
          </a:solidFill>
          <a:ln w="9525">
            <a:noFill/>
            <a:miter lim="800000"/>
            <a:headEnd/>
            <a:tailEnd/>
          </a:ln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X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월</a:t>
            </a:r>
            <a:endParaRPr kumimoji="0" lang="en-US" altLang="ko-KR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20" name="TextBox 262">
            <a:extLst>
              <a:ext uri="{FF2B5EF4-FFF2-40B4-BE49-F238E27FC236}">
                <a16:creationId xmlns:a16="http://schemas.microsoft.com/office/drawing/2014/main" xmlns="" id="{9F505EF5-78D1-418A-9F97-08F547E1DEA4}"/>
              </a:ext>
            </a:extLst>
          </p:cNvPr>
          <p:cNvSpPr txBox="1"/>
          <p:nvPr/>
        </p:nvSpPr>
        <p:spPr bwMode="auto">
          <a:xfrm>
            <a:off x="7663381" y="1778609"/>
            <a:ext cx="994600" cy="246221"/>
          </a:xfrm>
          <a:prstGeom prst="rect">
            <a:avLst/>
          </a:prstGeom>
          <a:solidFill>
            <a:sysClr val="window" lastClr="FFFFFF"/>
          </a:solidFill>
          <a:ln w="9525">
            <a:noFill/>
            <a:miter lim="800000"/>
            <a:headEnd/>
            <a:tailEnd/>
          </a:ln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X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월</a:t>
            </a:r>
            <a:endParaRPr kumimoji="0" lang="en-US" altLang="ko-KR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xmlns="" id="{3A05E357-3FAA-4E94-BBF5-28C3A48F19CA}"/>
              </a:ext>
            </a:extLst>
          </p:cNvPr>
          <p:cNvSpPr/>
          <p:nvPr/>
        </p:nvSpPr>
        <p:spPr>
          <a:xfrm>
            <a:off x="632473" y="2069654"/>
            <a:ext cx="427658" cy="236035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000" b="1" dirty="0">
                <a:solidFill>
                  <a:schemeClr val="bg1"/>
                </a:solidFill>
                <a:latin typeface="+mn-ea"/>
              </a:rPr>
              <a:t>M 1</a:t>
            </a:r>
            <a:endParaRPr lang="ko-KR" altLang="en-US" sz="1000" b="1" dirty="0" err="1">
              <a:solidFill>
                <a:schemeClr val="bg1"/>
              </a:solidFill>
              <a:latin typeface="+mn-ea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xmlns="" id="{17ED375B-1CD7-4DD2-BB2A-8831E7FBE174}"/>
              </a:ext>
            </a:extLst>
          </p:cNvPr>
          <p:cNvSpPr/>
          <p:nvPr/>
        </p:nvSpPr>
        <p:spPr>
          <a:xfrm>
            <a:off x="2792760" y="2069654"/>
            <a:ext cx="427658" cy="236035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000" b="1" dirty="0">
                <a:solidFill>
                  <a:schemeClr val="bg1"/>
                </a:solidFill>
                <a:latin typeface="+mn-ea"/>
              </a:rPr>
              <a:t>M 2</a:t>
            </a:r>
            <a:endParaRPr lang="ko-KR" altLang="en-US" sz="1000" b="1" dirty="0" err="1">
              <a:solidFill>
                <a:schemeClr val="bg1"/>
              </a:solidFill>
              <a:latin typeface="+mn-ea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xmlns="" id="{D2190E71-598B-458C-827B-37754FD8904A}"/>
              </a:ext>
            </a:extLst>
          </p:cNvPr>
          <p:cNvSpPr/>
          <p:nvPr/>
        </p:nvSpPr>
        <p:spPr>
          <a:xfrm>
            <a:off x="4969192" y="2069654"/>
            <a:ext cx="427658" cy="236035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000" b="1" dirty="0">
                <a:solidFill>
                  <a:schemeClr val="bg1"/>
                </a:solidFill>
                <a:latin typeface="+mn-ea"/>
              </a:rPr>
              <a:t>M 3</a:t>
            </a:r>
            <a:endParaRPr lang="ko-KR" altLang="en-US" sz="1000" b="1" dirty="0" err="1">
              <a:solidFill>
                <a:schemeClr val="bg1"/>
              </a:solidFill>
              <a:latin typeface="+mn-ea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xmlns="" id="{C5AB78CE-DB34-4A5E-A850-8A0F425409CC}"/>
              </a:ext>
            </a:extLst>
          </p:cNvPr>
          <p:cNvSpPr/>
          <p:nvPr/>
        </p:nvSpPr>
        <p:spPr>
          <a:xfrm>
            <a:off x="7201706" y="2069654"/>
            <a:ext cx="427658" cy="236035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000" b="1" dirty="0">
                <a:solidFill>
                  <a:schemeClr val="bg1"/>
                </a:solidFill>
                <a:latin typeface="+mn-ea"/>
              </a:rPr>
              <a:t>M 4</a:t>
            </a:r>
            <a:endParaRPr lang="ko-KR" altLang="en-US" sz="1000" b="1" dirty="0" err="1">
              <a:solidFill>
                <a:schemeClr val="bg1"/>
              </a:solidFill>
              <a:latin typeface="+mn-ea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xmlns="" id="{668281A1-F179-446B-831E-7CF88ABA702C}"/>
              </a:ext>
            </a:extLst>
          </p:cNvPr>
          <p:cNvSpPr/>
          <p:nvPr/>
        </p:nvSpPr>
        <p:spPr bwMode="auto">
          <a:xfrm>
            <a:off x="640378" y="3899290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02.  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xmlns="" id="{B0CA8905-135A-4133-912B-23519D0FAA04}"/>
              </a:ext>
            </a:extLst>
          </p:cNvPr>
          <p:cNvSpPr/>
          <p:nvPr/>
        </p:nvSpPr>
        <p:spPr bwMode="auto">
          <a:xfrm>
            <a:off x="640378" y="4803948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03. 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xmlns="" id="{877B2C87-9044-4597-8278-C5B005607BDC}"/>
              </a:ext>
            </a:extLst>
          </p:cNvPr>
          <p:cNvSpPr/>
          <p:nvPr/>
        </p:nvSpPr>
        <p:spPr bwMode="auto">
          <a:xfrm>
            <a:off x="2792760" y="2925582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01. 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xmlns="" id="{02419E85-C11C-4E01-8FB2-D110F50D60F5}"/>
              </a:ext>
            </a:extLst>
          </p:cNvPr>
          <p:cNvSpPr/>
          <p:nvPr/>
        </p:nvSpPr>
        <p:spPr bwMode="auto">
          <a:xfrm>
            <a:off x="2792760" y="3899290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02.  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xmlns="" id="{F373EA26-4B45-4E98-B5B4-0A757A020BEF}"/>
              </a:ext>
            </a:extLst>
          </p:cNvPr>
          <p:cNvSpPr/>
          <p:nvPr/>
        </p:nvSpPr>
        <p:spPr bwMode="auto">
          <a:xfrm>
            <a:off x="2792760" y="4803948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03. 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xmlns="" id="{10F9BBB5-7B1F-410E-8559-7DBCBBCA6567}"/>
              </a:ext>
            </a:extLst>
          </p:cNvPr>
          <p:cNvSpPr/>
          <p:nvPr/>
        </p:nvSpPr>
        <p:spPr bwMode="auto">
          <a:xfrm>
            <a:off x="4969192" y="2925582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01. 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xmlns="" id="{D3B085EE-1907-45A8-BBD6-ABBCDE42AF08}"/>
              </a:ext>
            </a:extLst>
          </p:cNvPr>
          <p:cNvSpPr/>
          <p:nvPr/>
        </p:nvSpPr>
        <p:spPr bwMode="auto">
          <a:xfrm>
            <a:off x="4969192" y="3899290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02.  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xmlns="" id="{D94255D1-216D-4441-AC5E-10CBAAFE345E}"/>
              </a:ext>
            </a:extLst>
          </p:cNvPr>
          <p:cNvSpPr/>
          <p:nvPr/>
        </p:nvSpPr>
        <p:spPr bwMode="auto">
          <a:xfrm>
            <a:off x="4969192" y="4803948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03. 0000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xmlns="" id="{F693038A-9AE6-4AC4-BC27-C9B906996843}"/>
              </a:ext>
            </a:extLst>
          </p:cNvPr>
          <p:cNvSpPr/>
          <p:nvPr/>
        </p:nvSpPr>
        <p:spPr bwMode="auto">
          <a:xfrm>
            <a:off x="7201706" y="2925582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01. 0000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xmlns="" id="{7A472988-A61D-461E-8E85-5A859C21B563}"/>
              </a:ext>
            </a:extLst>
          </p:cNvPr>
          <p:cNvSpPr/>
          <p:nvPr/>
        </p:nvSpPr>
        <p:spPr bwMode="auto">
          <a:xfrm>
            <a:off x="7201706" y="3899290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02.  0000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xmlns="" id="{ADCD7C46-1611-4CB3-BEDC-18C25896DE0B}"/>
              </a:ext>
            </a:extLst>
          </p:cNvPr>
          <p:cNvSpPr/>
          <p:nvPr/>
        </p:nvSpPr>
        <p:spPr bwMode="auto">
          <a:xfrm>
            <a:off x="7201706" y="4803948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03. 0000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F63A2354-BC3D-43FD-B54A-79900818BC52}"/>
              </a:ext>
            </a:extLst>
          </p:cNvPr>
          <p:cNvSpPr txBox="1"/>
          <p:nvPr/>
        </p:nvSpPr>
        <p:spPr>
          <a:xfrm>
            <a:off x="4457000" y="657189"/>
            <a:ext cx="5241393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ko-KR" altLang="en-US" sz="1200" dirty="0">
                <a:latin typeface="+mn-ea"/>
              </a:rPr>
              <a:t>컨설팅</a:t>
            </a:r>
            <a:r>
              <a:rPr lang="en-US" altLang="ko-KR" sz="1200" dirty="0">
                <a:latin typeface="+mn-ea"/>
              </a:rPr>
              <a:t> Framework</a:t>
            </a:r>
            <a:r>
              <a:rPr lang="ko-KR" altLang="en-US" sz="1200" dirty="0">
                <a:latin typeface="+mn-ea"/>
              </a:rPr>
              <a:t>은 </a:t>
            </a:r>
            <a:r>
              <a:rPr lang="en-US" altLang="ko-KR" sz="1200" dirty="0">
                <a:latin typeface="+mn-ea"/>
              </a:rPr>
              <a:t>Module</a:t>
            </a:r>
            <a:r>
              <a:rPr lang="ko-KR" altLang="en-US" sz="1200" dirty="0">
                <a:latin typeface="+mn-ea"/>
              </a:rPr>
              <a:t>과 </a:t>
            </a:r>
            <a:r>
              <a:rPr lang="en-US" altLang="ko-KR" sz="1200" dirty="0">
                <a:latin typeface="+mn-ea"/>
              </a:rPr>
              <a:t>Step</a:t>
            </a:r>
            <a:r>
              <a:rPr lang="ko-KR" altLang="en-US" sz="1200" dirty="0">
                <a:latin typeface="+mn-ea"/>
              </a:rPr>
              <a:t>으로 구분하여 </a:t>
            </a:r>
            <a:r>
              <a:rPr lang="ko-KR" altLang="en-US" sz="1200" dirty="0" err="1">
                <a:latin typeface="+mn-ea"/>
              </a:rPr>
              <a:t>도식화하여</a:t>
            </a:r>
            <a:r>
              <a:rPr lang="ko-KR" altLang="en-US" sz="1200" dirty="0">
                <a:latin typeface="+mn-ea"/>
              </a:rPr>
              <a:t> 기술</a:t>
            </a:r>
            <a:endParaRPr lang="en-US" altLang="ko-KR" sz="1200" dirty="0">
              <a:latin typeface="+mn-ea"/>
            </a:endParaRPr>
          </a:p>
          <a:p>
            <a:pPr algn="l"/>
            <a:r>
              <a:rPr lang="en-US" altLang="ko-KR" sz="1200" dirty="0">
                <a:latin typeface="+mn-ea"/>
              </a:rPr>
              <a:t>- </a:t>
            </a:r>
            <a:r>
              <a:rPr lang="ko-KR" altLang="en-US" sz="1200" dirty="0">
                <a:latin typeface="+mn-ea"/>
              </a:rPr>
              <a:t>컨설팅의 단계별 추진사항을 쉽게 이해할 수 있도록 </a:t>
            </a:r>
            <a:r>
              <a:rPr lang="ko-KR" altLang="en-US" sz="1200" dirty="0" err="1">
                <a:latin typeface="+mn-ea"/>
              </a:rPr>
              <a:t>도식화하여</a:t>
            </a:r>
            <a:r>
              <a:rPr lang="ko-KR" altLang="en-US" sz="1200" dirty="0">
                <a:latin typeface="+mn-ea"/>
              </a:rPr>
              <a:t> 기술</a:t>
            </a: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xmlns="" id="{12FB5BAB-8BF1-4900-8217-21B4384B9014}"/>
              </a:ext>
            </a:extLst>
          </p:cNvPr>
          <p:cNvSpPr/>
          <p:nvPr/>
        </p:nvSpPr>
        <p:spPr>
          <a:xfrm>
            <a:off x="7977337" y="218435"/>
            <a:ext cx="1777760" cy="245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Ⅲ. </a:t>
            </a:r>
            <a:r>
              <a:rPr kumimoji="1" lang="ko-KR" altLang="en-US" sz="11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사업 추진 방안</a:t>
            </a:r>
          </a:p>
        </p:txBody>
      </p:sp>
    </p:spTree>
    <p:extLst>
      <p:ext uri="{BB962C8B-B14F-4D97-AF65-F5344CB8AC3E}">
        <p14:creationId xmlns:p14="http://schemas.microsoft.com/office/powerpoint/2010/main" val="37702343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C3AACEF-DB9B-4F28-AB0B-52CF6DFB0BED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5. </a:t>
            </a:r>
            <a:r>
              <a:rPr lang="ko-KR" altLang="en-US" sz="2000" b="1" dirty="0">
                <a:latin typeface="+mn-ea"/>
              </a:rPr>
              <a:t>세부 추진 방안 </a:t>
            </a:r>
            <a:r>
              <a:rPr lang="en-US" altLang="ko-KR" sz="2000" b="1" dirty="0">
                <a:latin typeface="+mn-ea"/>
              </a:rPr>
              <a:t>: M 1. 0000 </a:t>
            </a:r>
            <a:r>
              <a:rPr lang="en-US" altLang="ko-KR" b="1" dirty="0">
                <a:latin typeface="+mn-ea"/>
              </a:rPr>
              <a:t>_ S 1. 0000</a:t>
            </a:r>
            <a:endParaRPr lang="ko-KR" altLang="en-US" b="1" dirty="0">
              <a:latin typeface="+mn-ea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3E704C23-9E29-4560-9AC4-825D79F80B32}"/>
              </a:ext>
            </a:extLst>
          </p:cNvPr>
          <p:cNvSpPr txBox="1"/>
          <p:nvPr/>
        </p:nvSpPr>
        <p:spPr>
          <a:xfrm>
            <a:off x="216340" y="1308065"/>
            <a:ext cx="9505949" cy="9887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sz="1000" dirty="0">
                <a:latin typeface="+mn-ea"/>
              </a:rPr>
              <a:t>여기부터는 </a:t>
            </a:r>
            <a:r>
              <a:rPr lang="en-US" altLang="ko-KR" sz="1000" dirty="0">
                <a:latin typeface="+mn-ea"/>
              </a:rPr>
              <a:t>‘</a:t>
            </a:r>
            <a:r>
              <a:rPr lang="ko-KR" altLang="en-US" sz="1000" b="1" dirty="0">
                <a:solidFill>
                  <a:srgbClr val="FF0000"/>
                </a:solidFill>
                <a:latin typeface="+mn-ea"/>
              </a:rPr>
              <a:t>세부 사업추진 방안</a:t>
            </a:r>
            <a:r>
              <a:rPr lang="en-US" altLang="ko-KR" sz="1000" dirty="0">
                <a:latin typeface="+mn-ea"/>
              </a:rPr>
              <a:t>’</a:t>
            </a:r>
            <a:r>
              <a:rPr lang="ko-KR" altLang="en-US" sz="1000" dirty="0">
                <a:latin typeface="+mn-ea"/>
              </a:rPr>
              <a:t>으로 앞장에서 기술한 추진체계</a:t>
            </a:r>
            <a:r>
              <a:rPr lang="en-US" altLang="ko-KR" sz="1000" dirty="0">
                <a:latin typeface="+mn-ea"/>
              </a:rPr>
              <a:t>(Framework)</a:t>
            </a:r>
            <a:r>
              <a:rPr lang="ko-KR" altLang="en-US" sz="1000" dirty="0">
                <a:latin typeface="+mn-ea"/>
              </a:rPr>
              <a:t>를</a:t>
            </a:r>
            <a:r>
              <a:rPr lang="en-US" altLang="ko-KR" sz="1000" dirty="0">
                <a:latin typeface="+mn-ea"/>
              </a:rPr>
              <a:t> </a:t>
            </a:r>
            <a:r>
              <a:rPr lang="ko-KR" altLang="en-US" sz="1000" dirty="0">
                <a:latin typeface="+mn-ea"/>
              </a:rPr>
              <a:t>근간으로 세부 </a:t>
            </a:r>
            <a:r>
              <a:rPr lang="ko-KR" altLang="en-US" sz="1000" dirty="0" err="1">
                <a:latin typeface="+mn-ea"/>
              </a:rPr>
              <a:t>단위별</a:t>
            </a:r>
            <a:r>
              <a:rPr lang="ko-KR" altLang="en-US" sz="1000" dirty="0">
                <a:latin typeface="+mn-ea"/>
              </a:rPr>
              <a:t> 컨설팅 추진 내용 기술</a:t>
            </a:r>
            <a:endParaRPr lang="en-US" altLang="ko-KR" sz="1000" dirty="0">
              <a:latin typeface="+mn-ea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sz="1000" dirty="0">
                <a:latin typeface="+mn-ea"/>
              </a:rPr>
              <a:t>각 </a:t>
            </a:r>
            <a:r>
              <a:rPr lang="en-US" altLang="ko-KR" sz="1000" dirty="0">
                <a:latin typeface="+mn-ea"/>
              </a:rPr>
              <a:t>Module</a:t>
            </a:r>
            <a:r>
              <a:rPr lang="ko-KR" altLang="en-US" sz="1000" dirty="0">
                <a:latin typeface="+mn-ea"/>
              </a:rPr>
              <a:t>의 </a:t>
            </a:r>
            <a:r>
              <a:rPr lang="en-US" altLang="ko-KR" sz="1000" dirty="0">
                <a:latin typeface="+mn-ea"/>
              </a:rPr>
              <a:t>Step </a:t>
            </a:r>
            <a:r>
              <a:rPr lang="ko-KR" altLang="en-US" sz="1000" dirty="0">
                <a:latin typeface="+mn-ea"/>
              </a:rPr>
              <a:t>단위별로 세부 수행내용 기술</a:t>
            </a:r>
            <a:r>
              <a:rPr lang="en-US" altLang="ko-KR" sz="1000" dirty="0">
                <a:latin typeface="+mn-ea"/>
              </a:rPr>
              <a:t>(</a:t>
            </a:r>
            <a:r>
              <a:rPr lang="ko-KR" altLang="en-US" sz="1000" dirty="0">
                <a:latin typeface="+mn-ea"/>
              </a:rPr>
              <a:t>아래의 예를 참조하여</a:t>
            </a:r>
            <a:r>
              <a:rPr lang="en-US" altLang="ko-KR" sz="1000" dirty="0">
                <a:latin typeface="+mn-ea"/>
              </a:rPr>
              <a:t>, </a:t>
            </a:r>
            <a:r>
              <a:rPr lang="ko-KR" altLang="en-US" sz="1000" dirty="0">
                <a:latin typeface="+mn-ea"/>
              </a:rPr>
              <a:t>컨설팅기관의 판단 하에 작성</a:t>
            </a:r>
            <a:r>
              <a:rPr lang="en-US" altLang="ko-KR" sz="1000" dirty="0">
                <a:latin typeface="+mn-ea"/>
              </a:rPr>
              <a:t>)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ko-KR" sz="1000" dirty="0">
                <a:latin typeface="+mn-ea"/>
              </a:rPr>
              <a:t>Step</a:t>
            </a:r>
            <a:r>
              <a:rPr lang="ko-KR" altLang="en-US" sz="1000" dirty="0">
                <a:latin typeface="+mn-ea"/>
              </a:rPr>
              <a:t>별 내용은 </a:t>
            </a:r>
            <a:r>
              <a:rPr lang="en-US" altLang="ko-KR" sz="1000" dirty="0">
                <a:latin typeface="+mn-ea"/>
              </a:rPr>
              <a:t>Text</a:t>
            </a:r>
            <a:r>
              <a:rPr lang="ko-KR" altLang="en-US" sz="1000" dirty="0">
                <a:latin typeface="+mn-ea"/>
              </a:rPr>
              <a:t>와 도형</a:t>
            </a:r>
            <a:r>
              <a:rPr lang="en-US" altLang="ko-KR" sz="1000" dirty="0">
                <a:latin typeface="+mn-ea"/>
              </a:rPr>
              <a:t>(</a:t>
            </a:r>
            <a:r>
              <a:rPr lang="ko-KR" altLang="en-US" sz="1000" dirty="0">
                <a:latin typeface="+mn-ea"/>
              </a:rPr>
              <a:t>그림</a:t>
            </a:r>
            <a:r>
              <a:rPr lang="en-US" altLang="ko-KR" sz="1000" dirty="0">
                <a:latin typeface="+mn-ea"/>
              </a:rPr>
              <a:t>, </a:t>
            </a:r>
            <a:r>
              <a:rPr lang="ko-KR" altLang="en-US" sz="1000" dirty="0">
                <a:latin typeface="+mn-ea"/>
              </a:rPr>
              <a:t>표 등</a:t>
            </a:r>
            <a:r>
              <a:rPr lang="en-US" altLang="ko-KR" sz="1000" dirty="0">
                <a:latin typeface="+mn-ea"/>
              </a:rPr>
              <a:t>)</a:t>
            </a:r>
            <a:r>
              <a:rPr lang="ko-KR" altLang="en-US" sz="1000" dirty="0">
                <a:latin typeface="+mn-ea"/>
              </a:rPr>
              <a:t>을 적절히 사용하여 기술하되</a:t>
            </a:r>
            <a:r>
              <a:rPr lang="en-US" altLang="ko-KR" sz="1000" dirty="0">
                <a:latin typeface="+mn-ea"/>
              </a:rPr>
              <a:t>, </a:t>
            </a:r>
            <a:r>
              <a:rPr lang="ko-KR" altLang="en-US" sz="1000" dirty="0">
                <a:latin typeface="+mn-ea"/>
              </a:rPr>
              <a:t>전혀 무관한 그림이나 표</a:t>
            </a:r>
            <a:r>
              <a:rPr lang="en-US" altLang="ko-KR" sz="1000" dirty="0">
                <a:latin typeface="+mn-ea"/>
              </a:rPr>
              <a:t>, </a:t>
            </a:r>
            <a:r>
              <a:rPr lang="ko-KR" altLang="en-US" sz="1000" dirty="0">
                <a:latin typeface="+mn-ea"/>
              </a:rPr>
              <a:t>사진 등을 제시하지 말고 관련된 내용만 기술</a:t>
            </a:r>
            <a:endParaRPr lang="en-US" altLang="ko-KR" sz="1000" dirty="0">
              <a:latin typeface="+mn-ea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sz="1000" dirty="0">
                <a:latin typeface="+mn-ea"/>
              </a:rPr>
              <a:t>경우에 따라서는 </a:t>
            </a:r>
            <a:r>
              <a:rPr lang="en-US" altLang="ko-KR" sz="1000" dirty="0">
                <a:latin typeface="+mn-ea"/>
              </a:rPr>
              <a:t>2</a:t>
            </a:r>
            <a:r>
              <a:rPr lang="ko-KR" altLang="en-US" sz="1000" dirty="0">
                <a:latin typeface="+mn-ea"/>
              </a:rPr>
              <a:t>개 </a:t>
            </a:r>
            <a:r>
              <a:rPr lang="en-US" altLang="ko-KR" sz="1000" dirty="0">
                <a:latin typeface="+mn-ea"/>
              </a:rPr>
              <a:t>step</a:t>
            </a:r>
            <a:r>
              <a:rPr lang="ko-KR" altLang="en-US" sz="1000" dirty="0">
                <a:latin typeface="+mn-ea"/>
              </a:rPr>
              <a:t>을</a:t>
            </a:r>
            <a:r>
              <a:rPr lang="en-US" altLang="ko-KR" sz="1000" dirty="0">
                <a:latin typeface="+mn-ea"/>
              </a:rPr>
              <a:t> 1</a:t>
            </a:r>
            <a:r>
              <a:rPr lang="ko-KR" altLang="en-US" sz="1000" dirty="0">
                <a:latin typeface="+mn-ea"/>
              </a:rPr>
              <a:t>개 슬라이드에 내용을 작성할 수도 있음</a:t>
            </a:r>
            <a:endParaRPr lang="en-US" altLang="ko-KR" sz="1000" dirty="0">
              <a:latin typeface="+mn-ea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xmlns="" id="{A46F15DB-BD8B-4B53-892F-2E02EB7C07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340" y="4005064"/>
            <a:ext cx="2792444" cy="226175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xmlns="" id="{8A363D44-1FB8-4A96-B349-00FEFF6DF2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2800" y="4005064"/>
            <a:ext cx="3024336" cy="226175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xmlns="" id="{1DCFBBF1-9226-4354-9355-B50009F4A1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1152" y="4005064"/>
            <a:ext cx="3368508" cy="226175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2" name="직사각형 11">
            <a:extLst>
              <a:ext uri="{FF2B5EF4-FFF2-40B4-BE49-F238E27FC236}">
                <a16:creationId xmlns:a16="http://schemas.microsoft.com/office/drawing/2014/main" xmlns="" id="{C84DD403-2179-490B-82B6-06A2BE37D6F3}"/>
              </a:ext>
            </a:extLst>
          </p:cNvPr>
          <p:cNvSpPr/>
          <p:nvPr/>
        </p:nvSpPr>
        <p:spPr>
          <a:xfrm>
            <a:off x="7977337" y="218435"/>
            <a:ext cx="1777760" cy="245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Ⅲ. </a:t>
            </a:r>
            <a:r>
              <a:rPr kumimoji="1" lang="ko-KR" altLang="en-US" sz="11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사업 추진 방안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3EC293C5-C0A3-44DE-AD70-E776A1DF56F7}"/>
              </a:ext>
            </a:extLst>
          </p:cNvPr>
          <p:cNvSpPr txBox="1"/>
          <p:nvPr/>
        </p:nvSpPr>
        <p:spPr>
          <a:xfrm>
            <a:off x="200472" y="692696"/>
            <a:ext cx="9505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</a:pP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Message 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2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  <a:endParaRPr kumimoji="1" lang="en-US" altLang="ko-KR" sz="1400" b="1" dirty="0">
              <a:ln>
                <a:solidFill>
                  <a:srgbClr val="4472C4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506599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>
            <a:extLst>
              <a:ext uri="{FF2B5EF4-FFF2-40B4-BE49-F238E27FC236}">
                <a16:creationId xmlns:a16="http://schemas.microsoft.com/office/drawing/2014/main" xmlns="" id="{C84DD403-2179-490B-82B6-06A2BE37D6F3}"/>
              </a:ext>
            </a:extLst>
          </p:cNvPr>
          <p:cNvSpPr/>
          <p:nvPr/>
        </p:nvSpPr>
        <p:spPr>
          <a:xfrm>
            <a:off x="7977337" y="218435"/>
            <a:ext cx="1777760" cy="245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Ⅲ. </a:t>
            </a:r>
            <a:r>
              <a:rPr kumimoji="1" lang="ko-KR" altLang="en-US" sz="11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사업 추진 방안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3EC293C5-C0A3-44DE-AD70-E776A1DF56F7}"/>
              </a:ext>
            </a:extLst>
          </p:cNvPr>
          <p:cNvSpPr txBox="1"/>
          <p:nvPr/>
        </p:nvSpPr>
        <p:spPr>
          <a:xfrm>
            <a:off x="200472" y="692696"/>
            <a:ext cx="9505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</a:pP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Message 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2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  <a:endParaRPr kumimoji="1" lang="en-US" altLang="ko-KR" sz="1400" b="1" dirty="0">
              <a:ln>
                <a:solidFill>
                  <a:srgbClr val="4472C4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63B24DC6-E1E0-434D-AFBB-E877CEF36497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5. </a:t>
            </a:r>
            <a:r>
              <a:rPr lang="ko-KR" altLang="en-US" sz="2000" b="1" dirty="0">
                <a:latin typeface="+mn-ea"/>
              </a:rPr>
              <a:t>세부 추진 방안 </a:t>
            </a:r>
            <a:r>
              <a:rPr lang="en-US" altLang="ko-KR" sz="2000" b="1" dirty="0">
                <a:latin typeface="+mn-ea"/>
              </a:rPr>
              <a:t>: M 1. 0000 </a:t>
            </a:r>
            <a:r>
              <a:rPr lang="en-US" altLang="ko-KR" b="1" dirty="0">
                <a:latin typeface="+mn-ea"/>
              </a:rPr>
              <a:t>_ S 2. 0000</a:t>
            </a:r>
            <a:endParaRPr lang="ko-KR" altLang="en-US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146590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>
            <a:extLst>
              <a:ext uri="{FF2B5EF4-FFF2-40B4-BE49-F238E27FC236}">
                <a16:creationId xmlns:a16="http://schemas.microsoft.com/office/drawing/2014/main" xmlns="" id="{C84DD403-2179-490B-82B6-06A2BE37D6F3}"/>
              </a:ext>
            </a:extLst>
          </p:cNvPr>
          <p:cNvSpPr/>
          <p:nvPr/>
        </p:nvSpPr>
        <p:spPr>
          <a:xfrm>
            <a:off x="7977337" y="218435"/>
            <a:ext cx="1777760" cy="245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Ⅲ. </a:t>
            </a:r>
            <a:r>
              <a:rPr kumimoji="1" lang="ko-KR" altLang="en-US" sz="11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사업 추진 방안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3EC293C5-C0A3-44DE-AD70-E776A1DF56F7}"/>
              </a:ext>
            </a:extLst>
          </p:cNvPr>
          <p:cNvSpPr txBox="1"/>
          <p:nvPr/>
        </p:nvSpPr>
        <p:spPr>
          <a:xfrm>
            <a:off x="200472" y="692696"/>
            <a:ext cx="9505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</a:pP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Message 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2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  <a:endParaRPr kumimoji="1" lang="en-US" altLang="ko-KR" sz="1400" b="1" dirty="0">
              <a:ln>
                <a:solidFill>
                  <a:srgbClr val="4472C4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63B24DC6-E1E0-434D-AFBB-E877CEF36497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5. </a:t>
            </a:r>
            <a:r>
              <a:rPr lang="ko-KR" altLang="en-US" sz="2000" b="1" dirty="0">
                <a:latin typeface="+mn-ea"/>
              </a:rPr>
              <a:t>세부 추진 방안 </a:t>
            </a:r>
            <a:r>
              <a:rPr lang="en-US" altLang="ko-KR" sz="2000" b="1" dirty="0">
                <a:latin typeface="+mn-ea"/>
              </a:rPr>
              <a:t>: M 2. 0000 </a:t>
            </a:r>
            <a:r>
              <a:rPr lang="en-US" altLang="ko-KR" b="1" dirty="0">
                <a:latin typeface="+mn-ea"/>
              </a:rPr>
              <a:t>_ S 1. 0000</a:t>
            </a:r>
            <a:endParaRPr lang="ko-KR" altLang="en-US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120832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>
            <a:extLst>
              <a:ext uri="{FF2B5EF4-FFF2-40B4-BE49-F238E27FC236}">
                <a16:creationId xmlns:a16="http://schemas.microsoft.com/office/drawing/2014/main" xmlns="" id="{C84DD403-2179-490B-82B6-06A2BE37D6F3}"/>
              </a:ext>
            </a:extLst>
          </p:cNvPr>
          <p:cNvSpPr/>
          <p:nvPr/>
        </p:nvSpPr>
        <p:spPr>
          <a:xfrm>
            <a:off x="7977337" y="218435"/>
            <a:ext cx="1777760" cy="245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Ⅲ. </a:t>
            </a:r>
            <a:r>
              <a:rPr kumimoji="1" lang="ko-KR" altLang="en-US" sz="11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사업 추진 방안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63B24DC6-E1E0-434D-AFBB-E877CEF36497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6. </a:t>
            </a:r>
            <a:r>
              <a:rPr lang="ko-KR" altLang="en-US" sz="2000" b="1" dirty="0">
                <a:latin typeface="+mn-ea"/>
              </a:rPr>
              <a:t>기대효과 및 사후관리 방안</a:t>
            </a:r>
            <a:endParaRPr lang="ko-KR" altLang="en-US" b="1" dirty="0">
              <a:latin typeface="+mn-ea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9E5208D8-F627-4349-8B37-86EEAB74D797}"/>
              </a:ext>
            </a:extLst>
          </p:cNvPr>
          <p:cNvSpPr/>
          <p:nvPr/>
        </p:nvSpPr>
        <p:spPr>
          <a:xfrm>
            <a:off x="488057" y="1628800"/>
            <a:ext cx="4320482" cy="4824387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atinLnBrk="1">
              <a:lnSpc>
                <a:spcPct val="125000"/>
              </a:lnSpc>
            </a:pPr>
            <a:r>
              <a:rPr lang="en-US" altLang="ko-KR" sz="1200" dirty="0">
                <a:solidFill>
                  <a:schemeClr val="tx1"/>
                </a:solidFill>
                <a:latin typeface="+mn-ea"/>
              </a:rPr>
              <a:t> </a:t>
            </a:r>
          </a:p>
          <a:p>
            <a:pPr latinLnBrk="1">
              <a:lnSpc>
                <a:spcPct val="150000"/>
              </a:lnSpc>
            </a:pPr>
            <a:endParaRPr lang="ko-KR" altLang="en-US" sz="12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xmlns="" id="{5E00FE47-32C6-4FEC-B4D3-C0425DA02A52}"/>
              </a:ext>
            </a:extLst>
          </p:cNvPr>
          <p:cNvSpPr/>
          <p:nvPr/>
        </p:nvSpPr>
        <p:spPr>
          <a:xfrm>
            <a:off x="5105852" y="1628800"/>
            <a:ext cx="4320482" cy="4824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atinLnBrk="1">
              <a:lnSpc>
                <a:spcPct val="125000"/>
              </a:lnSpc>
            </a:pPr>
            <a:endParaRPr lang="en-US" altLang="ko-KR" sz="12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083148E-1B05-4A1F-90C3-C0A3CA55C252}"/>
              </a:ext>
            </a:extLst>
          </p:cNvPr>
          <p:cNvSpPr txBox="1"/>
          <p:nvPr/>
        </p:nvSpPr>
        <p:spPr>
          <a:xfrm>
            <a:off x="479666" y="1351801"/>
            <a:ext cx="9449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b="1" dirty="0">
                <a:latin typeface="+mn-ea"/>
              </a:rPr>
              <a:t>■ 기대효과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1C60659-9DBC-48D2-81B1-20ECF8EA3AFC}"/>
              </a:ext>
            </a:extLst>
          </p:cNvPr>
          <p:cNvSpPr txBox="1"/>
          <p:nvPr/>
        </p:nvSpPr>
        <p:spPr>
          <a:xfrm>
            <a:off x="5097016" y="1351801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b="1">
                <a:latin typeface="+mn-ea"/>
              </a:rPr>
              <a:t>■ 사업 연계 및 사후관리 방안</a:t>
            </a:r>
            <a:endParaRPr lang="ko-KR" altLang="en-US" sz="1200" b="1" dirty="0">
              <a:latin typeface="+mn-e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83AF1A0-D19A-4DC3-95A1-5110A5B0C90B}"/>
              </a:ext>
            </a:extLst>
          </p:cNvPr>
          <p:cNvSpPr txBox="1"/>
          <p:nvPr/>
        </p:nvSpPr>
        <p:spPr>
          <a:xfrm>
            <a:off x="560513" y="2026294"/>
            <a:ext cx="3960440" cy="2769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ko-KR" altLang="en-US" sz="1200" dirty="0">
                <a:latin typeface="+mn-ea"/>
              </a:rPr>
              <a:t>컨설팅</a:t>
            </a:r>
            <a:r>
              <a:rPr lang="en-US" altLang="ko-KR" sz="1200" dirty="0">
                <a:latin typeface="+mn-ea"/>
              </a:rPr>
              <a:t> </a:t>
            </a:r>
            <a:r>
              <a:rPr lang="ko-KR" altLang="en-US" sz="1200" dirty="0">
                <a:latin typeface="+mn-ea"/>
              </a:rPr>
              <a:t>추진에 따른 기대효과 기술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A5CEE286-D5BD-411B-B689-BEC58C56AF19}"/>
              </a:ext>
            </a:extLst>
          </p:cNvPr>
          <p:cNvSpPr txBox="1"/>
          <p:nvPr/>
        </p:nvSpPr>
        <p:spPr>
          <a:xfrm>
            <a:off x="5169024" y="2026294"/>
            <a:ext cx="3960440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ko-KR" altLang="en-US" sz="1200" dirty="0">
                <a:latin typeface="+mn-ea"/>
              </a:rPr>
              <a:t>컨설팅</a:t>
            </a:r>
            <a:r>
              <a:rPr lang="en-US" altLang="ko-KR" sz="1200" dirty="0">
                <a:latin typeface="+mn-ea"/>
              </a:rPr>
              <a:t> </a:t>
            </a:r>
            <a:r>
              <a:rPr lang="ko-KR" altLang="en-US" sz="1200" dirty="0">
                <a:latin typeface="+mn-ea"/>
              </a:rPr>
              <a:t>종료 후 사업 연계 및 사후관리 방안 기술</a:t>
            </a:r>
            <a:endParaRPr lang="en-US" altLang="ko-KR" sz="1200" dirty="0">
              <a:latin typeface="+mn-ea"/>
            </a:endParaRPr>
          </a:p>
          <a:p>
            <a:pPr marL="171450" indent="-171450" algn="l">
              <a:buFontTx/>
              <a:buChar char="-"/>
            </a:pPr>
            <a:r>
              <a:rPr lang="ko-KR" altLang="en-US" sz="1200" dirty="0">
                <a:latin typeface="+mn-ea"/>
              </a:rPr>
              <a:t>종료 후 수진기업의 사업과 관련하여 타 사업 또는 타기관과 연계할 수 있는 구체적인 방인 기술</a:t>
            </a:r>
            <a:endParaRPr lang="en-US" altLang="ko-KR" sz="1200" dirty="0">
              <a:latin typeface="+mn-ea"/>
            </a:endParaRPr>
          </a:p>
          <a:p>
            <a:pPr marL="171450" indent="-171450" algn="l">
              <a:buFontTx/>
              <a:buChar char="-"/>
            </a:pPr>
            <a:r>
              <a:rPr lang="ko-KR" altLang="en-US" sz="1200" dirty="0">
                <a:latin typeface="+mn-ea"/>
              </a:rPr>
              <a:t>사후관리 방안도 기간과 내용을 구체적으로 기술 </a:t>
            </a:r>
          </a:p>
        </p:txBody>
      </p:sp>
    </p:spTree>
    <p:extLst>
      <p:ext uri="{BB962C8B-B14F-4D97-AF65-F5344CB8AC3E}">
        <p14:creationId xmlns:p14="http://schemas.microsoft.com/office/powerpoint/2010/main" val="31073895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>
            <a:extLst>
              <a:ext uri="{FF2B5EF4-FFF2-40B4-BE49-F238E27FC236}">
                <a16:creationId xmlns:a16="http://schemas.microsoft.com/office/drawing/2014/main" xmlns="" id="{C84DD403-2179-490B-82B6-06A2BE37D6F3}"/>
              </a:ext>
            </a:extLst>
          </p:cNvPr>
          <p:cNvSpPr/>
          <p:nvPr/>
        </p:nvSpPr>
        <p:spPr>
          <a:xfrm>
            <a:off x="7977337" y="218435"/>
            <a:ext cx="1777760" cy="245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Ⅲ. </a:t>
            </a:r>
            <a:r>
              <a:rPr kumimoji="1" lang="ko-KR" altLang="en-US" sz="11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사업 추진 방안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3EC293C5-C0A3-44DE-AD70-E776A1DF56F7}"/>
              </a:ext>
            </a:extLst>
          </p:cNvPr>
          <p:cNvSpPr txBox="1"/>
          <p:nvPr/>
        </p:nvSpPr>
        <p:spPr>
          <a:xfrm>
            <a:off x="200472" y="692696"/>
            <a:ext cx="9505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</a:pP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본 컨설팅 기간은 총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개월로 각 세부 과업단위별 일정계획은 아래와 같음</a:t>
            </a:r>
            <a:endParaRPr kumimoji="1" lang="en-US" altLang="ko-KR" sz="1400" b="1" dirty="0">
              <a:ln>
                <a:solidFill>
                  <a:srgbClr val="4472C4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63B24DC6-E1E0-434D-AFBB-E877CEF36497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7. </a:t>
            </a:r>
            <a:r>
              <a:rPr lang="ko-KR" altLang="en-US" sz="2000" b="1" dirty="0">
                <a:latin typeface="+mn-ea"/>
              </a:rPr>
              <a:t>일정 계획</a:t>
            </a:r>
            <a:endParaRPr lang="ko-KR" altLang="en-US" b="1" dirty="0">
              <a:latin typeface="+mn-ea"/>
            </a:endParaRPr>
          </a:p>
        </p:txBody>
      </p:sp>
      <p:graphicFrame>
        <p:nvGraphicFramePr>
          <p:cNvPr id="14" name="Group 1823">
            <a:extLst>
              <a:ext uri="{FF2B5EF4-FFF2-40B4-BE49-F238E27FC236}">
                <a16:creationId xmlns:a16="http://schemas.microsoft.com/office/drawing/2014/main" xmlns="" id="{8C24C4AC-B141-401E-AAB1-8D0A27A52E8E}"/>
              </a:ext>
            </a:extLst>
          </p:cNvPr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376042924"/>
              </p:ext>
            </p:extLst>
          </p:nvPr>
        </p:nvGraphicFramePr>
        <p:xfrm>
          <a:off x="253171" y="1349894"/>
          <a:ext cx="9452353" cy="4890093"/>
        </p:xfrm>
        <a:graphic>
          <a:graphicData uri="http://schemas.openxmlformats.org/drawingml/2006/table">
            <a:tbl>
              <a:tblPr/>
              <a:tblGrid>
                <a:gridCol w="13082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8141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xmlns="" val="20015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xmlns="" val="20016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xmlns="" val="20017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xmlns="" val="20018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xmlns="" val="20019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xmlns="" val="20020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xmlns="" val="20021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xmlns="" val="20022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xmlns="" val="20023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xmlns="" val="20024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xmlns="" val="20025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xmlns="" val="20026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xmlns="" val="20027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xmlns="" val="20028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xmlns="" val="20029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xmlns="" val="20030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xmlns="" val="20031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xmlns="" val="20032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xmlns="" val="20033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xmlns="" val="20034"/>
                    </a:ext>
                  </a:extLst>
                </a:gridCol>
              </a:tblGrid>
              <a:tr h="221072">
                <a:tc rowSpan="2" gridSpan="2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000" b="1" i="0" u="none" strike="noStrike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구분</a:t>
                      </a:r>
                      <a:endParaRPr lang="en-US" altLang="ko-KR" sz="1000" b="1" i="0" u="none" strike="noStrike" spc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C7E7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1" i="0" u="none" strike="noStrike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0</a:t>
                      </a:r>
                      <a:r>
                        <a:rPr lang="ko-KR" altLang="en-US" sz="1000" b="1" i="0" u="none" strike="noStrike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월</a:t>
                      </a:r>
                      <a:endParaRPr lang="en-US" sz="1000" b="1" i="0" u="none" strike="noStrike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0</a:t>
                      </a:r>
                      <a:r>
                        <a:rPr lang="ko-KR" altLang="en-US" sz="1000" b="1" i="0" u="none" strike="noStrike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월</a:t>
                      </a:r>
                      <a:endParaRPr lang="en-US" sz="1000" b="1" i="0" u="none" strike="noStrike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1" i="0" u="none" strike="noStrike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0</a:t>
                      </a:r>
                      <a:r>
                        <a:rPr lang="ko-KR" altLang="en-US" sz="1000" b="1" i="0" u="none" strike="noStrike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월</a:t>
                      </a:r>
                      <a:endParaRPr lang="en-US" sz="1000" b="1" i="0" u="none" strike="noStrike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1" i="0" u="none" strike="noStrike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0</a:t>
                      </a:r>
                      <a:r>
                        <a:rPr lang="ko-KR" altLang="en-US" sz="1000" b="1" i="0" u="none" strike="noStrike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월</a:t>
                      </a:r>
                      <a:endParaRPr lang="en-US" sz="1000" b="1" i="0" u="none" strike="noStrike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0</a:t>
                      </a:r>
                      <a:r>
                        <a:rPr lang="ko-KR" altLang="en-US" sz="1000" b="1" i="0" u="none" strike="noStrike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월</a:t>
                      </a:r>
                      <a:endParaRPr lang="en-US" sz="1000" b="1" i="0" u="none" strike="noStrike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000" b="1" i="0" u="none" strike="noStrik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000" b="1" i="0" u="none" strike="noStrik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000" b="1" i="0" u="none" strike="noStrik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3606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4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4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4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4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4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4361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M1. </a:t>
                      </a:r>
                      <a:r>
                        <a:rPr lang="ko-KR" altLang="en-US" sz="1000" b="1" kern="1200" spc="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과업명</a:t>
                      </a:r>
                      <a:endParaRPr lang="en-US" altLang="ko-KR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S1. </a:t>
                      </a:r>
                      <a:r>
                        <a:rPr lang="ko-KR" altLang="en-US" sz="1000" b="1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세부 </a:t>
                      </a:r>
                      <a:r>
                        <a:rPr lang="ko-KR" altLang="en-US" sz="1000" b="1" kern="1200" spc="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과업명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4361">
                <a:tc vMerge="1">
                  <a:txBody>
                    <a:bodyPr/>
                    <a:lstStyle/>
                    <a:p>
                      <a:pPr latinLnBrk="1"/>
                      <a:endParaRPr lang="ko-KR" altLang="en-US" sz="1050" b="1" kern="1200" spc="-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08000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S2.</a:t>
                      </a:r>
                      <a:r>
                        <a:rPr lang="ko-KR" altLang="en-US" sz="1000" b="1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4361">
                <a:tc vMerge="1">
                  <a:txBody>
                    <a:bodyPr/>
                    <a:lstStyle/>
                    <a:p>
                      <a:pPr latinLnBrk="1"/>
                      <a:endParaRPr lang="ko-KR" altLang="en-US" sz="1050" b="1" kern="1200" spc="-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08000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S3. 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4361">
                <a:tc rowSpan="4">
                  <a:txBody>
                    <a:bodyPr/>
                    <a:lstStyle/>
                    <a:p>
                      <a:pPr algn="ctr" latinLnBrk="1"/>
                      <a:endParaRPr lang="en-US" altLang="ko-KR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4361">
                <a:tc vMerge="1">
                  <a:txBody>
                    <a:bodyPr/>
                    <a:lstStyle/>
                    <a:p>
                      <a:pPr latinLnBrk="1"/>
                      <a:endParaRPr lang="ko-KR" altLang="en-US" sz="1050" b="1" kern="1200" spc="-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08000" marR="36000" marT="18000" marB="1800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43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43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4"/>
                  </a:ext>
                </a:extLst>
              </a:tr>
              <a:tr h="294361">
                <a:tc rowSpan="3">
                  <a:txBody>
                    <a:bodyPr/>
                    <a:lstStyle/>
                    <a:p>
                      <a:pPr algn="ctr" latinLnBrk="1"/>
                      <a:endParaRPr lang="en-US" altLang="ko-KR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4361">
                <a:tc vMerge="1">
                  <a:txBody>
                    <a:bodyPr/>
                    <a:lstStyle/>
                    <a:p>
                      <a:pPr latinLnBrk="1"/>
                      <a:endParaRPr lang="ko-KR" altLang="en-US" sz="1050" b="1" kern="1200" spc="-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08000" marR="36000" marT="18000" marB="1800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43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4361">
                <a:tc rowSpan="2">
                  <a:txBody>
                    <a:bodyPr/>
                    <a:lstStyle/>
                    <a:p>
                      <a:pPr algn="ctr" latinLnBrk="1"/>
                      <a:endParaRPr lang="en-US" altLang="ko-KR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43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294361"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94361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50" b="1" kern="1200" spc="-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36000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94361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50" b="1" kern="1200" spc="-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36000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25025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>
            <a:extLst>
              <a:ext uri="{FF2B5EF4-FFF2-40B4-BE49-F238E27FC236}">
                <a16:creationId xmlns:a16="http://schemas.microsoft.com/office/drawing/2014/main" xmlns="" id="{C84DD403-2179-490B-82B6-06A2BE37D6F3}"/>
              </a:ext>
            </a:extLst>
          </p:cNvPr>
          <p:cNvSpPr/>
          <p:nvPr/>
        </p:nvSpPr>
        <p:spPr>
          <a:xfrm>
            <a:off x="7977337" y="218435"/>
            <a:ext cx="1777760" cy="245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Ⅲ. </a:t>
            </a:r>
            <a:r>
              <a:rPr kumimoji="1" lang="ko-KR" altLang="en-US" sz="11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사업 추진 방안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3EC293C5-C0A3-44DE-AD70-E776A1DF56F7}"/>
              </a:ext>
            </a:extLst>
          </p:cNvPr>
          <p:cNvSpPr txBox="1"/>
          <p:nvPr/>
        </p:nvSpPr>
        <p:spPr>
          <a:xfrm>
            <a:off x="200472" y="692696"/>
            <a:ext cx="9505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</a:pP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본 컨설팅은 총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명의 컨설턴트가 총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00MD 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투입하여 수행할 것이며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, 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총 사업비는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000,000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원임</a:t>
            </a:r>
            <a:endParaRPr kumimoji="1" lang="en-US" altLang="ko-KR" sz="1400" b="1" dirty="0">
              <a:ln>
                <a:solidFill>
                  <a:srgbClr val="4472C4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63B24DC6-E1E0-434D-AFBB-E877CEF36497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8. </a:t>
            </a:r>
            <a:r>
              <a:rPr lang="ko-KR" altLang="en-US" sz="2000" b="1" dirty="0">
                <a:latin typeface="+mn-ea"/>
              </a:rPr>
              <a:t>사업비 산정 내역</a:t>
            </a:r>
            <a:endParaRPr lang="ko-KR" altLang="en-US" b="1" dirty="0">
              <a:latin typeface="+mn-ea"/>
            </a:endParaRPr>
          </a:p>
        </p:txBody>
      </p:sp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xmlns="" id="{3780D342-4AF9-44B2-8C5B-AD72CEA7D9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552840"/>
              </p:ext>
            </p:extLst>
          </p:nvPr>
        </p:nvGraphicFramePr>
        <p:xfrm>
          <a:off x="273050" y="1341438"/>
          <a:ext cx="9432925" cy="2447600"/>
        </p:xfrm>
        <a:graphic>
          <a:graphicData uri="http://schemas.openxmlformats.org/drawingml/2006/table">
            <a:tbl>
              <a:tblPr/>
              <a:tblGrid>
                <a:gridCol w="719510">
                  <a:extLst>
                    <a:ext uri="{9D8B030D-6E8A-4147-A177-3AD203B41FA5}">
                      <a16:colId xmlns:a16="http://schemas.microsoft.com/office/drawing/2014/main" xmlns="" val="1747823759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xmlns="" val="2567887136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xmlns="" val="3673428104"/>
                    </a:ext>
                  </a:extLst>
                </a:gridCol>
                <a:gridCol w="1603536">
                  <a:extLst>
                    <a:ext uri="{9D8B030D-6E8A-4147-A177-3AD203B41FA5}">
                      <a16:colId xmlns:a16="http://schemas.microsoft.com/office/drawing/2014/main" xmlns="" val="47475536"/>
                    </a:ext>
                  </a:extLst>
                </a:gridCol>
                <a:gridCol w="1779316">
                  <a:extLst>
                    <a:ext uri="{9D8B030D-6E8A-4147-A177-3AD203B41FA5}">
                      <a16:colId xmlns:a16="http://schemas.microsoft.com/office/drawing/2014/main" xmlns="" val="1944813536"/>
                    </a:ext>
                  </a:extLst>
                </a:gridCol>
                <a:gridCol w="1779316">
                  <a:extLst>
                    <a:ext uri="{9D8B030D-6E8A-4147-A177-3AD203B41FA5}">
                      <a16:colId xmlns:a16="http://schemas.microsoft.com/office/drawing/2014/main" xmlns="" val="1725938842"/>
                    </a:ext>
                  </a:extLst>
                </a:gridCol>
                <a:gridCol w="1030967">
                  <a:extLst>
                    <a:ext uri="{9D8B030D-6E8A-4147-A177-3AD203B41FA5}">
                      <a16:colId xmlns:a16="http://schemas.microsoft.com/office/drawing/2014/main" xmlns="" val="2368624312"/>
                    </a:ext>
                  </a:extLst>
                </a:gridCol>
              </a:tblGrid>
              <a:tr h="308864">
                <a:tc grid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109" marR="54109" marT="14959" marB="14959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투입 컨설턴트 인원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109" marR="54109" marT="14959" marB="14959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투입일수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(MD)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109" marR="54109" marT="14959" marB="14959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단가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/MD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109" marR="54109" marT="14959" marB="14959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금액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109" marR="54109" marT="14959" marB="14959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비고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109" marR="54109" marT="14959" marB="14959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11743893"/>
                  </a:ext>
                </a:extLst>
              </a:tr>
              <a:tr h="365792">
                <a:tc rowSpan="3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인건비</a:t>
                      </a:r>
                    </a:p>
                  </a:txBody>
                  <a:tcPr marL="54109" marR="54109" marT="14959" marB="14959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급</a:t>
                      </a:r>
                    </a:p>
                  </a:txBody>
                  <a:tcPr marL="54109" marR="54109" marT="14959" marB="14959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109" marR="54109" marT="14959" marB="14959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109" marR="54109" marT="14959" marB="14959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704,000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</a:p>
                  </a:txBody>
                  <a:tcPr marL="54109" marR="54109" marT="14959" marB="14959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109" marR="54109" marT="14959" marB="14959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109" marR="54109" marT="14959" marB="14959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36339255"/>
                  </a:ext>
                </a:extLst>
              </a:tr>
              <a:tr h="36579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급</a:t>
                      </a:r>
                    </a:p>
                  </a:txBody>
                  <a:tcPr marL="54109" marR="54109" marT="14959" marB="14959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109" marR="54109" marT="14959" marB="14959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109" marR="54109" marT="14959" marB="14959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572,000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</a:p>
                  </a:txBody>
                  <a:tcPr marL="54109" marR="54109" marT="14959" marB="14959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109" marR="54109" marT="14959" marB="14959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109" marR="54109" marT="14959" marB="14959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49683712"/>
                  </a:ext>
                </a:extLst>
              </a:tr>
              <a:tr h="36579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급</a:t>
                      </a:r>
                    </a:p>
                  </a:txBody>
                  <a:tcPr marL="54109" marR="54109" marT="14959" marB="14959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109" marR="54109" marT="14959" marB="14959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109" marR="54109" marT="14959" marB="14959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440,000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</a:p>
                  </a:txBody>
                  <a:tcPr marL="54109" marR="54109" marT="14959" marB="14959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109" marR="54109" marT="14959" marB="14959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109" marR="54109" marT="14959" marB="14959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13421901"/>
                  </a:ext>
                </a:extLst>
              </a:tr>
              <a:tr h="347120">
                <a:tc gridSpan="5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합계</a:t>
                      </a:r>
                    </a:p>
                  </a:txBody>
                  <a:tcPr marL="54109" marR="54109" marT="14959" marB="14959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109" marR="54109" marT="14959" marB="14959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109" marR="54109" marT="14959" marB="14959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45104942"/>
                  </a:ext>
                </a:extLst>
              </a:tr>
              <a:tr h="347120">
                <a:tc gridSpan="5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할인금액</a:t>
                      </a:r>
                    </a:p>
                  </a:txBody>
                  <a:tcPr marL="54109" marR="54109" marT="14959" marB="14959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109" marR="54109" marT="14959" marB="14959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109" marR="54109" marT="14959" marB="14959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50749159"/>
                  </a:ext>
                </a:extLst>
              </a:tr>
              <a:tr h="347120">
                <a:tc gridSpan="5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 사업비</a:t>
                      </a:r>
                    </a:p>
                  </a:txBody>
                  <a:tcPr marL="54109" marR="54109" marT="14959" marB="14959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54109" marR="54109" marT="14959" marB="14959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VAT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포함</a:t>
                      </a:r>
                    </a:p>
                  </a:txBody>
                  <a:tcPr marL="54109" marR="54109" marT="14959" marB="14959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68142727"/>
                  </a:ext>
                </a:extLst>
              </a:tr>
            </a:tbl>
          </a:graphicData>
        </a:graphic>
      </p:graphicFrame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322A0AA6-E2D2-43F2-80B6-2642EF9F1F3E}"/>
              </a:ext>
            </a:extLst>
          </p:cNvPr>
          <p:cNvSpPr/>
          <p:nvPr/>
        </p:nvSpPr>
        <p:spPr>
          <a:xfrm>
            <a:off x="2937223" y="4581128"/>
            <a:ext cx="1944216" cy="36004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chemeClr val="tx1"/>
                </a:solidFill>
                <a:latin typeface="+mn-ea"/>
              </a:rPr>
              <a:t>총 사업비</a:t>
            </a:r>
            <a:endParaRPr lang="ko-KR" altLang="en-US" sz="1200" b="1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xmlns="" id="{277992F4-8B69-4D60-9723-B291D714F772}"/>
              </a:ext>
            </a:extLst>
          </p:cNvPr>
          <p:cNvSpPr/>
          <p:nvPr/>
        </p:nvSpPr>
        <p:spPr>
          <a:xfrm>
            <a:off x="2937223" y="5013176"/>
            <a:ext cx="1944216" cy="864096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chemeClr val="tx1"/>
                </a:solidFill>
                <a:latin typeface="+mn-ea"/>
              </a:rPr>
              <a:t>원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xmlns="" id="{0A0E425D-D936-42D2-BBB0-6A38717090EB}"/>
              </a:ext>
            </a:extLst>
          </p:cNvPr>
          <p:cNvSpPr/>
          <p:nvPr/>
        </p:nvSpPr>
        <p:spPr>
          <a:xfrm>
            <a:off x="5349491" y="4581128"/>
            <a:ext cx="1944216" cy="36004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n-ea"/>
              </a:rPr>
              <a:t>지원금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xmlns="" id="{D82BFACC-365B-4E14-A5AA-8340F0957BAE}"/>
              </a:ext>
            </a:extLst>
          </p:cNvPr>
          <p:cNvSpPr/>
          <p:nvPr/>
        </p:nvSpPr>
        <p:spPr>
          <a:xfrm>
            <a:off x="5349491" y="5013176"/>
            <a:ext cx="1944216" cy="864096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chemeClr val="tx1"/>
                </a:solidFill>
                <a:latin typeface="+mn-ea"/>
              </a:rPr>
              <a:t>원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xmlns="" id="{8651582D-CB3A-4138-84B8-B927B1BBECF5}"/>
              </a:ext>
            </a:extLst>
          </p:cNvPr>
          <p:cNvSpPr/>
          <p:nvPr/>
        </p:nvSpPr>
        <p:spPr>
          <a:xfrm>
            <a:off x="7761759" y="4581128"/>
            <a:ext cx="1944216" cy="36004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n-ea"/>
              </a:rPr>
              <a:t>기업 부담금</a:t>
            </a: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xmlns="" id="{EE406869-9623-469E-8BF3-FBC9942A370C}"/>
              </a:ext>
            </a:extLst>
          </p:cNvPr>
          <p:cNvSpPr/>
          <p:nvPr/>
        </p:nvSpPr>
        <p:spPr>
          <a:xfrm>
            <a:off x="7761759" y="5013176"/>
            <a:ext cx="1944216" cy="864096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chemeClr val="tx1"/>
                </a:solidFill>
                <a:latin typeface="+mn-ea"/>
              </a:rPr>
              <a:t>원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F73F49C-9113-4A60-B755-AF4EB8D45C17}"/>
              </a:ext>
            </a:extLst>
          </p:cNvPr>
          <p:cNvSpPr txBox="1"/>
          <p:nvPr/>
        </p:nvSpPr>
        <p:spPr>
          <a:xfrm>
            <a:off x="4953447" y="5085184"/>
            <a:ext cx="288032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 sz="1200" dirty="0">
                <a:latin typeface="+mn-ea"/>
              </a:rPr>
              <a:t>=</a:t>
            </a:r>
            <a:endParaRPr lang="ko-KR" altLang="en-US" sz="1200" dirty="0">
              <a:latin typeface="+mn-ea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E2EE1C3A-4DD9-4E31-B009-8C28D4503217}"/>
              </a:ext>
            </a:extLst>
          </p:cNvPr>
          <p:cNvSpPr txBox="1"/>
          <p:nvPr/>
        </p:nvSpPr>
        <p:spPr>
          <a:xfrm>
            <a:off x="7383717" y="5085184"/>
            <a:ext cx="288032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 sz="1200" dirty="0">
                <a:latin typeface="+mn-ea"/>
              </a:rPr>
              <a:t>+</a:t>
            </a:r>
            <a:endParaRPr lang="ko-KR" altLang="en-US" sz="1200" dirty="0">
              <a:latin typeface="+mn-ea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2AB8AAB4-3A23-492A-A501-D978252246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050" y="4573823"/>
            <a:ext cx="2592165" cy="1310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5725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C3AACEF-DB9B-4F28-AB0B-52CF6DFB0BED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9. </a:t>
            </a:r>
            <a:r>
              <a:rPr lang="ko-KR" altLang="en-US" sz="2000" b="1" dirty="0">
                <a:latin typeface="+mn-ea"/>
              </a:rPr>
              <a:t>사업 추진 조직 및 업무분장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3ED363A-EA9F-4601-BFBA-E7DCAF465455}"/>
              </a:ext>
            </a:extLst>
          </p:cNvPr>
          <p:cNvSpPr txBox="1"/>
          <p:nvPr/>
        </p:nvSpPr>
        <p:spPr>
          <a:xfrm>
            <a:off x="200472" y="692696"/>
            <a:ext cx="9505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</a:pP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본 컨설팅의 투입인력 및 세부 업무분장은 다음과 같음</a:t>
            </a:r>
            <a:endParaRPr kumimoji="1" lang="en-US" altLang="ko-KR" sz="1400" b="1" dirty="0">
              <a:ln>
                <a:solidFill>
                  <a:srgbClr val="4472C4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graphicFrame>
        <p:nvGraphicFramePr>
          <p:cNvPr id="4" name="표 3">
            <a:extLst>
              <a:ext uri="{FF2B5EF4-FFF2-40B4-BE49-F238E27FC236}">
                <a16:creationId xmlns:a16="http://schemas.microsoft.com/office/drawing/2014/main" xmlns="" id="{756C64E8-4B95-4C6C-803E-1BF5D1D9F1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8650150"/>
              </p:ext>
            </p:extLst>
          </p:nvPr>
        </p:nvGraphicFramePr>
        <p:xfrm>
          <a:off x="273049" y="1361899"/>
          <a:ext cx="9432927" cy="12990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7561">
                  <a:extLst>
                    <a:ext uri="{9D8B030D-6E8A-4147-A177-3AD203B41FA5}">
                      <a16:colId xmlns:a16="http://schemas.microsoft.com/office/drawing/2014/main" xmlns="" val="3522484976"/>
                    </a:ext>
                  </a:extLst>
                </a:gridCol>
                <a:gridCol w="1347561">
                  <a:extLst>
                    <a:ext uri="{9D8B030D-6E8A-4147-A177-3AD203B41FA5}">
                      <a16:colId xmlns:a16="http://schemas.microsoft.com/office/drawing/2014/main" xmlns="" val="4061489565"/>
                    </a:ext>
                  </a:extLst>
                </a:gridCol>
                <a:gridCol w="760693">
                  <a:extLst>
                    <a:ext uri="{9D8B030D-6E8A-4147-A177-3AD203B41FA5}">
                      <a16:colId xmlns:a16="http://schemas.microsoft.com/office/drawing/2014/main" xmlns="" val="503412221"/>
                    </a:ext>
                  </a:extLst>
                </a:gridCol>
                <a:gridCol w="1934429">
                  <a:extLst>
                    <a:ext uri="{9D8B030D-6E8A-4147-A177-3AD203B41FA5}">
                      <a16:colId xmlns:a16="http://schemas.microsoft.com/office/drawing/2014/main" xmlns="" val="1937523897"/>
                    </a:ext>
                  </a:extLst>
                </a:gridCol>
                <a:gridCol w="1347561">
                  <a:extLst>
                    <a:ext uri="{9D8B030D-6E8A-4147-A177-3AD203B41FA5}">
                      <a16:colId xmlns:a16="http://schemas.microsoft.com/office/drawing/2014/main" xmlns="" val="1382780111"/>
                    </a:ext>
                  </a:extLst>
                </a:gridCol>
                <a:gridCol w="1347561">
                  <a:extLst>
                    <a:ext uri="{9D8B030D-6E8A-4147-A177-3AD203B41FA5}">
                      <a16:colId xmlns:a16="http://schemas.microsoft.com/office/drawing/2014/main" xmlns="" val="4031574577"/>
                    </a:ext>
                  </a:extLst>
                </a:gridCol>
                <a:gridCol w="1347561">
                  <a:extLst>
                    <a:ext uri="{9D8B030D-6E8A-4147-A177-3AD203B41FA5}">
                      <a16:colId xmlns:a16="http://schemas.microsoft.com/office/drawing/2014/main" xmlns="" val="4104756978"/>
                    </a:ext>
                  </a:extLst>
                </a:gridCol>
              </a:tblGrid>
              <a:tr h="27347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구분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성명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연령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학력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학위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해당분야 경력</a:t>
                      </a:r>
                      <a:endParaRPr lang="en-US" altLang="ko-KR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투입 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M/D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투입율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 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61003007"/>
                  </a:ext>
                </a:extLst>
              </a:tr>
              <a:tr h="17092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합계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22</a:t>
                      </a:r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100%</a:t>
                      </a:r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78205500"/>
                  </a:ext>
                </a:extLst>
              </a:tr>
              <a:tr h="17092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과제 책임자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홍길동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서울대 대학원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경영학 박사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15</a:t>
                      </a:r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15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68%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312646"/>
                  </a:ext>
                </a:extLst>
              </a:tr>
              <a:tr h="170922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연구원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박동글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연세대 대학원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경영학 석사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10</a:t>
                      </a:r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7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32%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85207853"/>
                  </a:ext>
                </a:extLst>
              </a:tr>
              <a:tr h="170922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김길동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고려대 경영학과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학사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5</a:t>
                      </a:r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68166652"/>
                  </a:ext>
                </a:extLst>
              </a:tr>
              <a:tr h="170922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80459228"/>
                  </a:ext>
                </a:extLst>
              </a:tr>
              <a:tr h="170922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55575962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xmlns="" id="{31C59642-2C98-4FB5-89E0-1E3407EFFE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472174"/>
              </p:ext>
            </p:extLst>
          </p:nvPr>
        </p:nvGraphicFramePr>
        <p:xfrm>
          <a:off x="263611" y="2708929"/>
          <a:ext cx="9442363" cy="3744259"/>
        </p:xfrm>
        <a:graphic>
          <a:graphicData uri="http://schemas.openxmlformats.org/drawingml/2006/table">
            <a:tbl>
              <a:tblPr/>
              <a:tblGrid>
                <a:gridCol w="1573151">
                  <a:extLst>
                    <a:ext uri="{9D8B030D-6E8A-4147-A177-3AD203B41FA5}">
                      <a16:colId xmlns:a16="http://schemas.microsoft.com/office/drawing/2014/main" xmlns="" val="3693026991"/>
                    </a:ext>
                  </a:extLst>
                </a:gridCol>
                <a:gridCol w="5204470">
                  <a:extLst>
                    <a:ext uri="{9D8B030D-6E8A-4147-A177-3AD203B41FA5}">
                      <a16:colId xmlns:a16="http://schemas.microsoft.com/office/drawing/2014/main" xmlns="" val="3790833513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xmlns="" val="1529543440"/>
                    </a:ext>
                  </a:extLst>
                </a:gridCol>
                <a:gridCol w="1368598">
                  <a:extLst>
                    <a:ext uri="{9D8B030D-6E8A-4147-A177-3AD203B41FA5}">
                      <a16:colId xmlns:a16="http://schemas.microsoft.com/office/drawing/2014/main" xmlns="" val="3604050822"/>
                    </a:ext>
                  </a:extLst>
                </a:gridCol>
              </a:tblGrid>
              <a:tr h="326755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000" b="1" i="0" u="none" strike="noStrike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구분</a:t>
                      </a:r>
                      <a:endParaRPr lang="en-US" altLang="ko-KR" sz="1000" b="1" i="0" u="none" strike="noStrike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000" b="1" i="0" u="none" strike="noStrike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컨설턴트</a:t>
                      </a:r>
                      <a:endParaRPr lang="en-US" altLang="ko-KR" sz="1000" b="1" i="0" u="none" strike="noStrike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000" b="1" i="0" u="none" strike="noStrike" spc="0" dirty="0" err="1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투입공수</a:t>
                      </a:r>
                      <a:endParaRPr lang="en-US" altLang="ko-KR" sz="1000" b="1" i="0" u="none" strike="noStrike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rtl="0" fontAlgn="ctr"/>
                      <a:r>
                        <a:rPr lang="en-US" altLang="ko-KR" sz="1000" b="1" i="0" u="none" strike="noStrike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(M/D)</a:t>
                      </a: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59869166"/>
                  </a:ext>
                </a:extLst>
              </a:tr>
              <a:tr h="213594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M1. </a:t>
                      </a:r>
                      <a:r>
                        <a:rPr lang="ko-KR" altLang="en-US" sz="1000" b="1" kern="1200" spc="0" dirty="0" err="1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과업명</a:t>
                      </a:r>
                      <a:endParaRPr lang="en-US" altLang="ko-KR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S1. </a:t>
                      </a:r>
                      <a:r>
                        <a:rPr lang="ko-KR" altLang="en-US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세부 </a:t>
                      </a:r>
                      <a:r>
                        <a:rPr lang="ko-KR" altLang="en-US" sz="1000" b="1" kern="1200" spc="0" dirty="0" err="1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과업명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홍길동</a:t>
                      </a: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69812515"/>
                  </a:ext>
                </a:extLst>
              </a:tr>
              <a:tr h="213594">
                <a:tc vMerge="1">
                  <a:txBody>
                    <a:bodyPr/>
                    <a:lstStyle/>
                    <a:p>
                      <a:pPr latinLnBrk="1"/>
                      <a:endParaRPr lang="ko-KR" altLang="en-US" sz="1050" b="1" kern="1200" spc="-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08000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S2.</a:t>
                      </a:r>
                      <a:r>
                        <a:rPr lang="ko-KR" altLang="en-US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홍길동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30982739"/>
                  </a:ext>
                </a:extLst>
              </a:tr>
              <a:tr h="213594">
                <a:tc vMerge="1">
                  <a:txBody>
                    <a:bodyPr/>
                    <a:lstStyle/>
                    <a:p>
                      <a:pPr latinLnBrk="1"/>
                      <a:endParaRPr lang="ko-KR" altLang="en-US" sz="1050" b="1" kern="1200" spc="-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08000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S3. 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kern="1200" spc="0" dirty="0" err="1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박동글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2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33044345"/>
                  </a:ext>
                </a:extLst>
              </a:tr>
              <a:tr h="213594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M2. </a:t>
                      </a:r>
                      <a:r>
                        <a:rPr lang="ko-KR" altLang="en-US" sz="1000" b="1" kern="1200" spc="0" dirty="0" err="1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과업명</a:t>
                      </a:r>
                      <a:endParaRPr lang="en-US" altLang="ko-KR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3142048"/>
                  </a:ext>
                </a:extLst>
              </a:tr>
              <a:tr h="213594">
                <a:tc vMerge="1">
                  <a:txBody>
                    <a:bodyPr/>
                    <a:lstStyle/>
                    <a:p>
                      <a:pPr latinLnBrk="1"/>
                      <a:endParaRPr lang="ko-KR" altLang="en-US" sz="1050" b="1" kern="1200" spc="-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08000" marR="36000" marT="18000" marB="1800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61331344"/>
                  </a:ext>
                </a:extLst>
              </a:tr>
              <a:tr h="21359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20028523"/>
                  </a:ext>
                </a:extLst>
              </a:tr>
              <a:tr h="21359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85915713"/>
                  </a:ext>
                </a:extLst>
              </a:tr>
              <a:tr h="213594">
                <a:tc rowSpan="3">
                  <a:txBody>
                    <a:bodyPr/>
                    <a:lstStyle/>
                    <a:p>
                      <a:pPr algn="ctr" latinLnBrk="1"/>
                      <a:endParaRPr lang="en-US" altLang="ko-KR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15778461"/>
                  </a:ext>
                </a:extLst>
              </a:tr>
              <a:tr h="213594">
                <a:tc vMerge="1">
                  <a:txBody>
                    <a:bodyPr/>
                    <a:lstStyle/>
                    <a:p>
                      <a:pPr latinLnBrk="1"/>
                      <a:endParaRPr lang="ko-KR" altLang="en-US" sz="1050" b="1" kern="1200" spc="-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08000" marR="36000" marT="18000" marB="1800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90964810"/>
                  </a:ext>
                </a:extLst>
              </a:tr>
              <a:tr h="21359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26086824"/>
                  </a:ext>
                </a:extLst>
              </a:tr>
              <a:tr h="213594">
                <a:tc rowSpan="2">
                  <a:txBody>
                    <a:bodyPr/>
                    <a:lstStyle/>
                    <a:p>
                      <a:pPr algn="ctr" latinLnBrk="1"/>
                      <a:endParaRPr lang="en-US" altLang="ko-KR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9990818"/>
                  </a:ext>
                </a:extLst>
              </a:tr>
              <a:tr h="21359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66293313"/>
                  </a:ext>
                </a:extLst>
              </a:tr>
              <a:tr h="213594"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97252139"/>
                  </a:ext>
                </a:extLst>
              </a:tr>
              <a:tr h="213594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50" b="1" kern="1200" spc="-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36000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16493267"/>
                  </a:ext>
                </a:extLst>
              </a:tr>
              <a:tr h="213594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50" b="1" kern="1200" spc="-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36000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33410946"/>
                  </a:ext>
                </a:extLst>
              </a:tr>
              <a:tr h="213594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합계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총   </a:t>
                      </a:r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22</a:t>
                      </a:r>
                      <a:r>
                        <a:rPr lang="ko-KR" altLang="en-US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일</a:t>
                      </a:r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(M/D)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044595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61269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xmlns="" id="{71B83AB3-CCE0-4F9E-B8C0-91D7848467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3679247"/>
              </p:ext>
            </p:extLst>
          </p:nvPr>
        </p:nvGraphicFramePr>
        <p:xfrm>
          <a:off x="200025" y="476673"/>
          <a:ext cx="9505950" cy="5969967"/>
        </p:xfrm>
        <a:graphic>
          <a:graphicData uri="http://schemas.openxmlformats.org/drawingml/2006/table">
            <a:tbl>
              <a:tblPr/>
              <a:tblGrid>
                <a:gridCol w="1785480">
                  <a:extLst>
                    <a:ext uri="{9D8B030D-6E8A-4147-A177-3AD203B41FA5}">
                      <a16:colId xmlns:a16="http://schemas.microsoft.com/office/drawing/2014/main" xmlns="" val="3070826529"/>
                    </a:ext>
                  </a:extLst>
                </a:gridCol>
                <a:gridCol w="7720470">
                  <a:extLst>
                    <a:ext uri="{9D8B030D-6E8A-4147-A177-3AD203B41FA5}">
                      <a16:colId xmlns:a16="http://schemas.microsoft.com/office/drawing/2014/main" xmlns="" val="4190569353"/>
                    </a:ext>
                  </a:extLst>
                </a:gridCol>
              </a:tblGrid>
              <a:tr h="25660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구분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977" marR="4977" marT="4977" marB="497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작성 방법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977" marR="4977" marT="4977" marB="497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76694319"/>
                  </a:ext>
                </a:extLst>
              </a:tr>
              <a:tr h="290346">
                <a:tc gridSpan="2"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Ⅲ.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사업 추진 방안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6F7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2936456349"/>
                  </a:ext>
                </a:extLst>
              </a:tr>
              <a:tr h="589044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2.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과업내용 및 예상 산출물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ㅇ제안사가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제시한 과업내용을 세분화하여 제시하고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세부 과업단위별 수행내용을 기술</a:t>
                      </a:r>
                    </a:p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ㅇ각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과업단위별 예상 산출물을 제시하되 구체적인 산출물 제시</a:t>
                      </a:r>
                      <a:b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</a:b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 </a:t>
                      </a:r>
                      <a:r>
                        <a:rPr lang="en-US" altLang="ko-KR" sz="1000" i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ex) </a:t>
                      </a:r>
                      <a:r>
                        <a:rPr lang="ko-KR" altLang="en-US" sz="1000" i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중장기 마케팅 전략 </a:t>
                      </a:r>
                      <a:r>
                        <a:rPr lang="en-US" altLang="ko-KR" sz="1000" i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STP </a:t>
                      </a:r>
                      <a:r>
                        <a:rPr lang="ko-KR" altLang="en-US" sz="1000" i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및 제품</a:t>
                      </a:r>
                      <a:r>
                        <a:rPr lang="en-US" altLang="ko-KR" sz="1000" i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i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유통</a:t>
                      </a:r>
                      <a:r>
                        <a:rPr lang="en-US" altLang="ko-KR" sz="1000" i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i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촉진전략 등으로 기술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5108654"/>
                  </a:ext>
                </a:extLst>
              </a:tr>
              <a:tr h="783312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3.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사업성과목표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(KPI)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ㅇ사업성과목표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(KPI)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를 계량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비계량으로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구분하여 각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 이상 제시</a:t>
                      </a:r>
                    </a:p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ㅇ계량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KPI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는 과업추진 중에 달성가능한 목표를 제시하여야 하며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반드시 계량적으로 측정가능한 지표이어야 함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.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비계량지표는 계량적 측정이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/>
                      </a:r>
                      <a:b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</a:b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어렵지만 컨설팅 기간 중 달성가능한 지표로 제시</a:t>
                      </a:r>
                    </a:p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en-US" altLang="ko-KR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※ </a:t>
                      </a:r>
                      <a:r>
                        <a:rPr lang="ko-KR" altLang="en-US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컨설팅 결과물로 제시되는 예상산출물은 성과목표</a:t>
                      </a:r>
                      <a:r>
                        <a:rPr lang="en-US" altLang="ko-KR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(KPI)</a:t>
                      </a:r>
                      <a:r>
                        <a:rPr lang="ko-KR" altLang="en-US" sz="1000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로 제시 불가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30823083"/>
                  </a:ext>
                </a:extLst>
              </a:tr>
              <a:tr h="569336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4. </a:t>
                      </a: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사업추진체계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ㅇ사업추진체계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(Framework)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는 컨설팅 추진 내용을 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Module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 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Step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으로 구분하여 기술할 것을 권고함</a:t>
                      </a:r>
                    </a:p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ㅇ각 컨설팅 추진단계와 수행내용을 쉽게 이해할 수 있도록 도식화하여 제시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22129990"/>
                  </a:ext>
                </a:extLst>
              </a:tr>
              <a:tr h="569336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5. </a:t>
                      </a: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세부추진방안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ㅇ세부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추진방안은 사업추진체계의 각 모듈과 스텝을 구분 기준으로 하여 세부적인 추진방법론을 구체적으로 기술</a:t>
                      </a:r>
                    </a:p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ㅇ세부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추진방안은 각 모듈의 스텝단위별로 수행내용 기술을 권고함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934794"/>
                  </a:ext>
                </a:extLst>
              </a:tr>
              <a:tr h="569336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6.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기대효과 및 사후관리 방안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ㅇ기대효과는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컨설팅을 통한 수진기업의 경영성과 향상 등 기대되거나 달성가능한 내용 중심으로 기술</a:t>
                      </a:r>
                    </a:p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ㅇ사후관리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방안은 컨설팅 종료 후 수진기업의 사업과 관련한 연계방안을 제시하고 컨설팅 종료 후 사후관리 기간 및 내용을 구체적으로 기술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24452415"/>
                  </a:ext>
                </a:extLst>
              </a:tr>
              <a:tr h="569336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7. </a:t>
                      </a: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일정계획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ㅇ일정계획은 공고문에 제시된 컨설팅 종료일을 기준으로 일정계획을 수립하여 세부 과업단위별로 제시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중간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완료평가 일정은 제외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05807747"/>
                  </a:ext>
                </a:extLst>
              </a:tr>
              <a:tr h="569336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8.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사업비 산정 내역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ㅇ총사업비는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운영지침의 산정방식에 의거하여 산출함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.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총사업비에서 기업부담금을 도출하고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기업부담금을 제외한 지원금을 산출하여 기술</a:t>
                      </a:r>
                      <a:endParaRPr lang="en-US" altLang="ko-KR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ㅇ컨설턴트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등급별 단가는 운영지침 참조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52855711"/>
                  </a:ext>
                </a:extLst>
              </a:tr>
              <a:tr h="569336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9. </a:t>
                      </a: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사업추진조직 및 업무분장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ㅇ사업추진조직은 ‘과제책임자’와 ‘연구원’으로 구분하고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투입 컨설턴트의 기본정보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투입일수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투입율을 기술</a:t>
                      </a:r>
                    </a:p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ㅇ업무분장은 각 세부 과업단위별로 투입 컨설턴트와 투입일수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(M/D)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를 세분화하여 기술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82171556"/>
                  </a:ext>
                </a:extLst>
              </a:tr>
              <a:tr h="569336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10. </a:t>
                      </a: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투입인력 세부 이력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ㅇ투입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컨설턴트의 세부 이력사항은 각각 작성</a:t>
                      </a:r>
                    </a:p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ㅇ경력사항은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제안일 기준 최근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년이내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컨설팅 경력 기술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20249687"/>
                  </a:ext>
                </a:extLst>
              </a:tr>
            </a:tbl>
          </a:graphicData>
        </a:graphic>
      </p:graphicFrame>
      <p:sp>
        <p:nvSpPr>
          <p:cNvPr id="3" name="직사각형 2">
            <a:extLst>
              <a:ext uri="{FF2B5EF4-FFF2-40B4-BE49-F238E27FC236}">
                <a16:creationId xmlns:a16="http://schemas.microsoft.com/office/drawing/2014/main" xmlns="" id="{AA2B0B99-8E66-4366-8CF7-493D7031BB46}"/>
              </a:ext>
            </a:extLst>
          </p:cNvPr>
          <p:cNvSpPr/>
          <p:nvPr/>
        </p:nvSpPr>
        <p:spPr>
          <a:xfrm>
            <a:off x="207293" y="0"/>
            <a:ext cx="9498682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 smtClean="0">
                <a:solidFill>
                  <a:schemeClr val="bg1"/>
                </a:solidFill>
                <a:latin typeface="+mn-ea"/>
              </a:rPr>
              <a:t>컨설팅 </a:t>
            </a:r>
            <a:r>
              <a:rPr lang="ko-KR" altLang="en-US" sz="1600" b="1" dirty="0">
                <a:solidFill>
                  <a:schemeClr val="bg1"/>
                </a:solidFill>
                <a:latin typeface="+mn-ea"/>
              </a:rPr>
              <a:t>제안서 작성 안내</a:t>
            </a:r>
          </a:p>
        </p:txBody>
      </p:sp>
    </p:spTree>
    <p:extLst>
      <p:ext uri="{BB962C8B-B14F-4D97-AF65-F5344CB8AC3E}">
        <p14:creationId xmlns:p14="http://schemas.microsoft.com/office/powerpoint/2010/main" val="26516465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C3AACEF-DB9B-4F28-AB0B-52CF6DFB0BED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10. </a:t>
            </a:r>
            <a:r>
              <a:rPr lang="ko-KR" altLang="en-US" sz="2000" b="1" dirty="0">
                <a:latin typeface="+mn-ea"/>
              </a:rPr>
              <a:t>투입인력 세부 이력</a:t>
            </a:r>
          </a:p>
        </p:txBody>
      </p:sp>
      <p:graphicFrame>
        <p:nvGraphicFramePr>
          <p:cNvPr id="6" name="Group 289">
            <a:extLst>
              <a:ext uri="{FF2B5EF4-FFF2-40B4-BE49-F238E27FC236}">
                <a16:creationId xmlns:a16="http://schemas.microsoft.com/office/drawing/2014/main" xmlns="" id="{82327D0E-4D55-4D4D-A60F-96A22C640E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8097194"/>
              </p:ext>
            </p:extLst>
          </p:nvPr>
        </p:nvGraphicFramePr>
        <p:xfrm>
          <a:off x="273051" y="920035"/>
          <a:ext cx="9432923" cy="1212821"/>
        </p:xfrm>
        <a:graphic>
          <a:graphicData uri="http://schemas.openxmlformats.org/drawingml/2006/table">
            <a:tbl>
              <a:tblPr/>
              <a:tblGrid>
                <a:gridCol w="100547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739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0691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2628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8934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45324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00525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972469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302052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lang="ko-KR" altLang="en-US" sz="1100" b="1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성명</a:t>
                      </a: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endParaRPr lang="ko-KR" altLang="en-US" sz="1100" b="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lang="ko-KR" altLang="en-US" sz="1100" b="1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소속</a:t>
                      </a: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  <a:defRPr/>
                      </a:pPr>
                      <a:endParaRPr lang="ko-KR" altLang="en-US" sz="1100" b="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lang="ko-KR" altLang="en-US" sz="1100" b="1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직위</a:t>
                      </a: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endParaRPr lang="ko-KR" altLang="en-US" sz="1100" b="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lang="ko-KR" altLang="en-US" sz="1100" b="1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연령</a:t>
                      </a: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100" b="0" kern="1200" noProof="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lang="ko-KR" altLang="en-US" sz="1100" b="0" kern="1200" noProof="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세</a:t>
                      </a: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2052">
                <a:tc rowSpan="2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lang="ko-KR" altLang="en-US" sz="1100" b="1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학력</a:t>
                      </a:r>
                      <a:r>
                        <a:rPr lang="en-US" altLang="ko-KR" sz="1100" b="1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/</a:t>
                      </a:r>
                      <a:r>
                        <a:rPr lang="ko-KR" altLang="en-US" sz="1100" b="1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전공</a:t>
                      </a: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lang="ko-KR" altLang="en-US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대학교 경영학 박사</a:t>
                      </a:r>
                      <a:r>
                        <a:rPr lang="en-US" altLang="ko-KR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(</a:t>
                      </a:r>
                      <a:r>
                        <a:rPr lang="ko-KR" altLang="en-US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마케팅 전공</a:t>
                      </a:r>
                      <a:r>
                        <a:rPr lang="en-US" altLang="ko-KR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)</a:t>
                      </a:r>
                      <a:endParaRPr lang="ko-KR" altLang="en-US" sz="1100" b="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89985" marR="89985" marT="46804" marB="4680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lang="ko-KR" altLang="en-US" sz="1100" b="1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해당분야 경력</a:t>
                      </a: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100" b="0" kern="1200" noProof="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lang="ko-KR" altLang="en-US" sz="1100" b="0" kern="1200" noProof="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년 </a:t>
                      </a:r>
                      <a:r>
                        <a:rPr lang="en-US" altLang="ko-KR" sz="1100" b="0" kern="1200" noProof="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0</a:t>
                      </a:r>
                      <a:r>
                        <a:rPr lang="ko-KR" altLang="en-US" sz="1100" b="0" kern="1200" noProof="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개월</a:t>
                      </a: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205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lang="ko-KR" altLang="en-US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대학교 경영학 석사</a:t>
                      </a:r>
                      <a:r>
                        <a:rPr lang="en-US" altLang="ko-KR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(</a:t>
                      </a:r>
                      <a:r>
                        <a:rPr lang="ko-KR" altLang="en-US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마케팅 전공</a:t>
                      </a:r>
                      <a:r>
                        <a:rPr lang="en-US" altLang="ko-KR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)</a:t>
                      </a:r>
                      <a:endParaRPr lang="ko-KR" altLang="en-US" sz="1100" b="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89985" marR="89985" marT="46804" marB="4680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lang="ko-KR" altLang="en-US" sz="1100" b="1" kern="1200" dirty="0" err="1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투입공수</a:t>
                      </a:r>
                      <a:r>
                        <a:rPr lang="en-US" altLang="ko-KR" sz="1100" b="1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/</a:t>
                      </a:r>
                      <a:r>
                        <a:rPr lang="ko-KR" altLang="en-US" sz="1100" b="1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투입율</a:t>
                      </a: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lang="en-US" altLang="ko-KR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lang="ko-KR" altLang="en-US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일</a:t>
                      </a:r>
                      <a:r>
                        <a:rPr lang="en-US" altLang="ko-KR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(M/D) / 00%</a:t>
                      </a:r>
                      <a:endParaRPr lang="ko-KR" altLang="en-US" sz="1100" b="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1" lang="ko-KR" altLang="en-US" sz="11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6665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ko-KR" altLang="en-US" sz="1100" b="1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주요 업무</a:t>
                      </a: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endParaRPr lang="ko-KR" altLang="en-US" sz="1100" b="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89985" marR="89985" marT="46804" marB="4680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1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Arial" charset="0"/>
                      </a:endParaRPr>
                    </a:p>
                  </a:txBody>
                  <a:tcPr marL="89985" marR="89985" marT="46804" marB="46804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en-US" altLang="ko-KR" sz="1100" dirty="0"/>
                    </a:p>
                  </a:txBody>
                  <a:tcPr marL="89985" marR="89985" marT="46804" marB="46804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en-US" altLang="ko-KR" sz="1100" dirty="0"/>
                    </a:p>
                  </a:txBody>
                  <a:tcPr marL="89985" marR="89985" marT="46804" marB="46804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8" name="Group 136">
            <a:extLst>
              <a:ext uri="{FF2B5EF4-FFF2-40B4-BE49-F238E27FC236}">
                <a16:creationId xmlns:a16="http://schemas.microsoft.com/office/drawing/2014/main" xmlns="" id="{E5FB9BCE-99BB-4714-93DA-2BE49CEA98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3808600"/>
              </p:ext>
            </p:extLst>
          </p:nvPr>
        </p:nvGraphicFramePr>
        <p:xfrm>
          <a:off x="275914" y="2204864"/>
          <a:ext cx="9424973" cy="4248323"/>
        </p:xfrm>
        <a:graphic>
          <a:graphicData uri="http://schemas.openxmlformats.org/drawingml/2006/table">
            <a:tbl>
              <a:tblPr/>
              <a:tblGrid>
                <a:gridCol w="446701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4753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7923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3119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0191">
                <a:tc gridSpan="4"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경  력</a:t>
                      </a:r>
                    </a:p>
                  </a:txBody>
                  <a:tcPr marL="72000" marR="72000" marT="0" marB="0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>
                        <a:lumMod val="50000"/>
                      </a:sys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0191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용 역 명</a:t>
                      </a:r>
                    </a:p>
                  </a:txBody>
                  <a:tcPr marL="72000" marR="72000" marT="0" marB="0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참여기간</a:t>
                      </a:r>
                    </a:p>
                  </a:txBody>
                  <a:tcPr marL="72000" marR="72000" marT="0" marB="0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담당업무</a:t>
                      </a:r>
                    </a:p>
                  </a:txBody>
                  <a:tcPr marL="72000" marR="72000" marT="0" marB="0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발주처</a:t>
                      </a:r>
                    </a:p>
                  </a:txBody>
                  <a:tcPr marL="72000" marR="72000" marT="0" marB="0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163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lang="en-US" altLang="ko-KR" sz="110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0000 </a:t>
                      </a:r>
                      <a:r>
                        <a:rPr lang="ko-KR" altLang="en-US" sz="110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연구 용역</a:t>
                      </a: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10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18.05 ~ 18.12</a:t>
                      </a: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lang="ko-KR" altLang="en-US" sz="110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사업수행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lang="en-US" altLang="ko-KR" sz="110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lang="ko-KR" altLang="en-US" sz="110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공단</a:t>
                      </a: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163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en-US" altLang="ko-KR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1631"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5163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en-US" altLang="ko-KR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5163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en-US" altLang="ko-KR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5163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en-US" altLang="ko-KR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52899787"/>
                  </a:ext>
                </a:extLst>
              </a:tr>
              <a:tr h="35163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en-US" altLang="ko-KR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01330172"/>
                  </a:ext>
                </a:extLst>
              </a:tr>
              <a:tr h="35163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en-US" altLang="ko-KR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32640767"/>
                  </a:ext>
                </a:extLst>
              </a:tr>
              <a:tr h="351631"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51631"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51631"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sp>
        <p:nvSpPr>
          <p:cNvPr id="9" name="말풍선: 사각형 8">
            <a:extLst>
              <a:ext uri="{FF2B5EF4-FFF2-40B4-BE49-F238E27FC236}">
                <a16:creationId xmlns:a16="http://schemas.microsoft.com/office/drawing/2014/main" xmlns="" id="{41FCDA5A-942A-4BC5-85E9-6EB0BEE99B93}"/>
              </a:ext>
            </a:extLst>
          </p:cNvPr>
          <p:cNvSpPr/>
          <p:nvPr/>
        </p:nvSpPr>
        <p:spPr>
          <a:xfrm>
            <a:off x="4160912" y="5301208"/>
            <a:ext cx="5185023" cy="475104"/>
          </a:xfrm>
          <a:prstGeom prst="wedgeRectCallout">
            <a:avLst>
              <a:gd name="adj1" fmla="val -10593"/>
              <a:gd name="adj2" fmla="val 39965"/>
            </a:avLst>
          </a:prstGeom>
          <a:solidFill>
            <a:srgbClr val="FFD966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marR="0" lvl="0" indent="-171450" algn="l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ko-KR" alt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cs typeface="+mn-cs"/>
              </a:rPr>
              <a:t>투입 컨설턴트 별로 슬라이드를 작성해 주십시오</a:t>
            </a:r>
            <a:r>
              <a:rPr kumimoji="0" lang="en-US" altLang="ko-KR" sz="11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cs typeface="+mn-cs"/>
              </a:rPr>
              <a:t>. </a:t>
            </a:r>
          </a:p>
          <a:p>
            <a:pPr marL="171450" marR="0" lvl="0" indent="-171450" algn="l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ko-KR" altLang="en-US" sz="1100" b="1" dirty="0">
                <a:solidFill>
                  <a:srgbClr val="FF0000"/>
                </a:solidFill>
                <a:latin typeface="+mn-ea"/>
              </a:rPr>
              <a:t>학력은 대학원</a:t>
            </a:r>
            <a:r>
              <a:rPr lang="en-US" altLang="ko-KR" sz="1100" b="1" dirty="0">
                <a:solidFill>
                  <a:srgbClr val="FF0000"/>
                </a:solidFill>
                <a:latin typeface="+mn-ea"/>
              </a:rPr>
              <a:t>(</a:t>
            </a:r>
            <a:r>
              <a:rPr lang="ko-KR" altLang="en-US" sz="1100" b="1" dirty="0">
                <a:solidFill>
                  <a:srgbClr val="FF0000"/>
                </a:solidFill>
                <a:latin typeface="+mn-ea"/>
              </a:rPr>
              <a:t>석</a:t>
            </a:r>
            <a:r>
              <a:rPr lang="en-US" altLang="ko-KR" sz="1100" b="1" dirty="0">
                <a:solidFill>
                  <a:srgbClr val="FF0000"/>
                </a:solidFill>
                <a:latin typeface="+mn-ea"/>
              </a:rPr>
              <a:t>/</a:t>
            </a:r>
            <a:r>
              <a:rPr lang="ko-KR" altLang="en-US" sz="1100" b="1" dirty="0">
                <a:solidFill>
                  <a:srgbClr val="FF0000"/>
                </a:solidFill>
                <a:latin typeface="+mn-ea"/>
              </a:rPr>
              <a:t>박사</a:t>
            </a:r>
            <a:r>
              <a:rPr lang="en-US" altLang="ko-KR" sz="1100" b="1" dirty="0">
                <a:solidFill>
                  <a:srgbClr val="FF0000"/>
                </a:solidFill>
                <a:latin typeface="+mn-ea"/>
              </a:rPr>
              <a:t>), </a:t>
            </a:r>
            <a:r>
              <a:rPr lang="ko-KR" altLang="en-US" sz="1100" b="1" dirty="0">
                <a:solidFill>
                  <a:srgbClr val="FF0000"/>
                </a:solidFill>
                <a:latin typeface="+mn-ea"/>
              </a:rPr>
              <a:t>대학교</a:t>
            </a:r>
            <a:r>
              <a:rPr lang="en-US" altLang="ko-KR" sz="1100" b="1" dirty="0">
                <a:solidFill>
                  <a:srgbClr val="FF0000"/>
                </a:solidFill>
                <a:latin typeface="+mn-ea"/>
              </a:rPr>
              <a:t>, </a:t>
            </a:r>
            <a:r>
              <a:rPr lang="ko-KR" altLang="en-US" sz="1100" b="1" dirty="0">
                <a:solidFill>
                  <a:srgbClr val="FF0000"/>
                </a:solidFill>
                <a:latin typeface="+mn-ea"/>
              </a:rPr>
              <a:t>고등학교 순으로 하되</a:t>
            </a:r>
            <a:r>
              <a:rPr lang="en-US" altLang="ko-KR" sz="1100" b="1" dirty="0">
                <a:solidFill>
                  <a:srgbClr val="FF0000"/>
                </a:solidFill>
                <a:latin typeface="+mn-ea"/>
              </a:rPr>
              <a:t>, </a:t>
            </a:r>
            <a:r>
              <a:rPr lang="ko-KR" altLang="en-US" sz="1100" b="1" dirty="0">
                <a:solidFill>
                  <a:srgbClr val="FF0000"/>
                </a:solidFill>
                <a:latin typeface="+mn-ea"/>
              </a:rPr>
              <a:t>최종 학력순으로 기재</a:t>
            </a:r>
            <a:endParaRPr kumimoji="0" lang="ko-KR" altLang="en-US" sz="11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59843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35588B7-44AE-4D17-9136-783EAE9656F1}"/>
              </a:ext>
            </a:extLst>
          </p:cNvPr>
          <p:cNvSpPr txBox="1"/>
          <p:nvPr/>
        </p:nvSpPr>
        <p:spPr>
          <a:xfrm>
            <a:off x="2114711" y="2780928"/>
            <a:ext cx="56765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4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End Of Document</a:t>
            </a:r>
            <a:endParaRPr lang="ko-KR" altLang="en-US" sz="4400" b="1" i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021055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D643079-A550-4398-8B66-416A09461DDB}"/>
              </a:ext>
            </a:extLst>
          </p:cNvPr>
          <p:cNvSpPr txBox="1"/>
          <p:nvPr/>
        </p:nvSpPr>
        <p:spPr>
          <a:xfrm>
            <a:off x="217475" y="1609636"/>
            <a:ext cx="95055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컨설팅 주제 입력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xmlns="" id="{06C97FBA-72DB-4742-AE59-E6D7F2EAE8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75" y="260648"/>
            <a:ext cx="1856642" cy="35780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900FCA2-2377-4939-AD7A-7FC95A041DE6}"/>
              </a:ext>
            </a:extLst>
          </p:cNvPr>
          <p:cNvSpPr txBox="1"/>
          <p:nvPr/>
        </p:nvSpPr>
        <p:spPr>
          <a:xfrm>
            <a:off x="222788" y="666939"/>
            <a:ext cx="4010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 sz="1200" b="1" dirty="0">
                <a:latin typeface="+mn-ea"/>
              </a:rPr>
              <a:t>20XX</a:t>
            </a:r>
            <a:r>
              <a:rPr lang="ko-KR" altLang="en-US" sz="1200" b="1" dirty="0">
                <a:latin typeface="+mn-ea"/>
              </a:rPr>
              <a:t>년 </a:t>
            </a:r>
            <a:r>
              <a:rPr lang="en-US" altLang="ko-KR" sz="1200" b="1" dirty="0">
                <a:latin typeface="+mn-ea"/>
              </a:rPr>
              <a:t>(</a:t>
            </a:r>
            <a:r>
              <a:rPr lang="ko-KR" altLang="en-US" sz="1200" b="1" dirty="0">
                <a:latin typeface="+mn-ea"/>
              </a:rPr>
              <a:t>예비</a:t>
            </a:r>
            <a:r>
              <a:rPr lang="en-US" altLang="ko-KR" sz="1200" b="1" dirty="0">
                <a:latin typeface="+mn-ea"/>
              </a:rPr>
              <a:t>)</a:t>
            </a:r>
            <a:r>
              <a:rPr lang="ko-KR" altLang="en-US" sz="1200" b="1" dirty="0">
                <a:latin typeface="+mn-ea"/>
              </a:rPr>
              <a:t>사회적기업 경영컨설팅 </a:t>
            </a:r>
            <a:r>
              <a:rPr lang="ko-KR" altLang="en-US" sz="1200" b="1" dirty="0" err="1" smtClean="0">
                <a:latin typeface="+mn-ea"/>
              </a:rPr>
              <a:t>매칭</a:t>
            </a:r>
            <a:r>
              <a:rPr lang="ko-KR" altLang="en-US" sz="1200" b="1" dirty="0" smtClean="0">
                <a:latin typeface="+mn-ea"/>
              </a:rPr>
              <a:t> 및 지원사업</a:t>
            </a:r>
            <a:endParaRPr lang="en-US" altLang="ko-KR" sz="1200" b="1" dirty="0">
              <a:latin typeface="+mn-ea"/>
            </a:endParaRPr>
          </a:p>
          <a:p>
            <a:pPr algn="l"/>
            <a:r>
              <a:rPr lang="ko-KR" altLang="en-US" sz="1200" b="1" dirty="0" smtClean="0">
                <a:latin typeface="+mn-ea"/>
              </a:rPr>
              <a:t>컨설팅</a:t>
            </a:r>
            <a:r>
              <a:rPr lang="en-US" altLang="ko-KR" sz="1200" b="1" dirty="0" smtClean="0">
                <a:latin typeface="+mn-ea"/>
              </a:rPr>
              <a:t> </a:t>
            </a:r>
            <a:r>
              <a:rPr lang="ko-KR" altLang="en-US" sz="1200" b="1" dirty="0" smtClean="0">
                <a:latin typeface="+mn-ea"/>
              </a:rPr>
              <a:t>제안서</a:t>
            </a:r>
            <a:endParaRPr lang="ko-KR" altLang="en-US" sz="1200" b="1" dirty="0">
              <a:latin typeface="+mn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83B989A-CC64-4FE4-9C21-E5848E24B655}"/>
              </a:ext>
            </a:extLst>
          </p:cNvPr>
          <p:cNvSpPr txBox="1"/>
          <p:nvPr/>
        </p:nvSpPr>
        <p:spPr>
          <a:xfrm>
            <a:off x="3332820" y="2545159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14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제     안     서 </a:t>
            </a:r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</a:t>
            </a:r>
            <a:endParaRPr lang="ko-KR" altLang="en-US" sz="1400" b="1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85121E98-1D4A-41B1-AAA9-7C0CB770E6B8}"/>
              </a:ext>
            </a:extLst>
          </p:cNvPr>
          <p:cNvSpPr txBox="1"/>
          <p:nvPr/>
        </p:nvSpPr>
        <p:spPr>
          <a:xfrm>
            <a:off x="3332820" y="4057327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20  .    .   .</a:t>
            </a:r>
            <a:endParaRPr lang="ko-KR" altLang="en-US" sz="1400" b="1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xmlns="" id="{B2A3FE07-973D-4E56-AB0D-8F2222648A69}"/>
              </a:ext>
            </a:extLst>
          </p:cNvPr>
          <p:cNvSpPr/>
          <p:nvPr/>
        </p:nvSpPr>
        <p:spPr>
          <a:xfrm>
            <a:off x="3008784" y="6012281"/>
            <a:ext cx="3888432" cy="440907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n-ea"/>
              </a:rPr>
              <a:t>컨설팅기관 명 및 </a:t>
            </a:r>
            <a:r>
              <a:rPr lang="en-US" altLang="ko-KR" sz="1200" b="1" dirty="0">
                <a:solidFill>
                  <a:schemeClr val="tx1"/>
                </a:solidFill>
                <a:latin typeface="+mn-ea"/>
              </a:rPr>
              <a:t>Logo</a:t>
            </a:r>
            <a:endParaRPr lang="ko-KR" altLang="en-US" sz="1200" b="1" dirty="0">
              <a:solidFill>
                <a:schemeClr val="tx1"/>
              </a:solidFill>
              <a:latin typeface="+mn-ea"/>
            </a:endParaRPr>
          </a:p>
        </p:txBody>
      </p:sp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xmlns="" id="{E4EE9C01-F148-4928-9A17-E6720F5B98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6433466"/>
              </p:ext>
            </p:extLst>
          </p:nvPr>
        </p:nvGraphicFramePr>
        <p:xfrm>
          <a:off x="6741252" y="404812"/>
          <a:ext cx="294196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0980">
                  <a:extLst>
                    <a:ext uri="{9D8B030D-6E8A-4147-A177-3AD203B41FA5}">
                      <a16:colId xmlns:a16="http://schemas.microsoft.com/office/drawing/2014/main" xmlns="" val="1813108182"/>
                    </a:ext>
                  </a:extLst>
                </a:gridCol>
                <a:gridCol w="1470980">
                  <a:extLst>
                    <a:ext uri="{9D8B030D-6E8A-4147-A177-3AD203B41FA5}">
                      <a16:colId xmlns:a16="http://schemas.microsoft.com/office/drawing/2014/main" xmlns="" val="1908333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과업 코드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408009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2147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22810B0-B033-45E6-B195-6933BDF40FDD}"/>
              </a:ext>
            </a:extLst>
          </p:cNvPr>
          <p:cNvSpPr txBox="1"/>
          <p:nvPr/>
        </p:nvSpPr>
        <p:spPr>
          <a:xfrm>
            <a:off x="1208584" y="692696"/>
            <a:ext cx="7632848" cy="5363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b="1" dirty="0">
                <a:latin typeface="+mn-ea"/>
              </a:rPr>
              <a:t>제          출          문</a:t>
            </a:r>
            <a:endParaRPr lang="en-US" altLang="ko-KR" sz="2800" b="1" dirty="0">
              <a:latin typeface="+mn-ea"/>
            </a:endParaRPr>
          </a:p>
          <a:p>
            <a:pPr algn="l"/>
            <a:endParaRPr lang="en-US" altLang="ko-KR" sz="1200" dirty="0">
              <a:latin typeface="+mn-ea"/>
            </a:endParaRPr>
          </a:p>
          <a:p>
            <a:pPr algn="l"/>
            <a:endParaRPr lang="en-US" altLang="ko-KR" sz="1200" dirty="0">
              <a:latin typeface="+mn-ea"/>
            </a:endParaRPr>
          </a:p>
          <a:p>
            <a:pPr algn="l"/>
            <a:endParaRPr lang="en-US" altLang="ko-KR" sz="1200" dirty="0">
              <a:latin typeface="+mn-ea"/>
            </a:endParaRPr>
          </a:p>
          <a:p>
            <a:pPr algn="r"/>
            <a:r>
              <a:rPr lang="ko-KR" altLang="en-US" sz="1400" u="sng" dirty="0" err="1">
                <a:latin typeface="+mn-ea"/>
              </a:rPr>
              <a:t>한국사회적기업진흥원장</a:t>
            </a:r>
            <a:r>
              <a:rPr lang="ko-KR" altLang="en-US" sz="1400" u="sng" dirty="0">
                <a:latin typeface="+mn-ea"/>
              </a:rPr>
              <a:t> 귀하</a:t>
            </a:r>
            <a:endParaRPr lang="en-US" altLang="ko-KR" sz="1400" u="sng" dirty="0">
              <a:latin typeface="+mn-ea"/>
            </a:endParaRPr>
          </a:p>
          <a:p>
            <a:pPr algn="l"/>
            <a:endParaRPr lang="en-US" altLang="ko-KR" sz="1200" dirty="0">
              <a:latin typeface="+mn-ea"/>
            </a:endParaRPr>
          </a:p>
          <a:p>
            <a:pPr algn="l"/>
            <a:endParaRPr lang="en-US" altLang="ko-KR" sz="1200" dirty="0">
              <a:latin typeface="+mn-ea"/>
            </a:endParaRPr>
          </a:p>
          <a:p>
            <a:pPr algn="l"/>
            <a:endParaRPr lang="en-US" altLang="ko-KR" sz="1200" dirty="0"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600" dirty="0">
                <a:latin typeface="+mn-ea"/>
              </a:rPr>
              <a:t>20XX</a:t>
            </a:r>
            <a:r>
              <a:rPr lang="ko-KR" altLang="en-US" sz="1600" dirty="0">
                <a:latin typeface="+mn-ea"/>
              </a:rPr>
              <a:t>년 사회적기업 경영컨설팅 </a:t>
            </a:r>
            <a:r>
              <a:rPr lang="ko-KR" altLang="en-US" sz="1600" dirty="0" err="1" smtClean="0">
                <a:latin typeface="+mn-ea"/>
              </a:rPr>
              <a:t>매칭</a:t>
            </a:r>
            <a:r>
              <a:rPr lang="ko-KR" altLang="en-US" sz="1600" smtClean="0">
                <a:latin typeface="+mn-ea"/>
              </a:rPr>
              <a:t> 및 지원사업의 </a:t>
            </a:r>
            <a:r>
              <a:rPr lang="ko-KR" altLang="en-US" sz="1600" dirty="0">
                <a:latin typeface="+mn-ea"/>
              </a:rPr>
              <a:t>컨설팅 제안서를 제출합니다</a:t>
            </a:r>
            <a:r>
              <a:rPr lang="en-US" altLang="ko-KR" sz="1600" dirty="0">
                <a:latin typeface="+mn-ea"/>
              </a:rPr>
              <a:t>. </a:t>
            </a:r>
            <a:br>
              <a:rPr lang="en-US" altLang="ko-KR" sz="1600" dirty="0">
                <a:latin typeface="+mn-ea"/>
              </a:rPr>
            </a:br>
            <a:r>
              <a:rPr lang="ko-KR" altLang="en-US" sz="1600" dirty="0">
                <a:latin typeface="+mn-ea"/>
              </a:rPr>
              <a:t>본 제안서 내용에 허위 사실이 있을 경우 선정 취소 등의 조치에 동의합니다</a:t>
            </a:r>
            <a:r>
              <a:rPr lang="en-US" altLang="ko-KR" sz="1600" dirty="0">
                <a:latin typeface="+mn-ea"/>
              </a:rPr>
              <a:t>.  </a:t>
            </a:r>
          </a:p>
          <a:p>
            <a:pPr algn="ctr"/>
            <a:endParaRPr lang="en-US" altLang="ko-KR" sz="1600" dirty="0">
              <a:latin typeface="+mn-ea"/>
            </a:endParaRPr>
          </a:p>
          <a:p>
            <a:pPr algn="ctr"/>
            <a:endParaRPr lang="en-US" altLang="ko-KR" sz="1600" dirty="0">
              <a:latin typeface="+mn-ea"/>
            </a:endParaRPr>
          </a:p>
          <a:p>
            <a:pPr algn="ctr"/>
            <a:endParaRPr lang="en-US" altLang="ko-KR" sz="1600" dirty="0">
              <a:latin typeface="+mn-ea"/>
            </a:endParaRPr>
          </a:p>
          <a:p>
            <a:pPr algn="r"/>
            <a:r>
              <a:rPr lang="en-US" altLang="ko-KR" sz="1400" dirty="0">
                <a:latin typeface="+mn-ea"/>
              </a:rPr>
              <a:t>20XX</a:t>
            </a:r>
            <a:r>
              <a:rPr lang="ko-KR" altLang="en-US" sz="1400" dirty="0">
                <a:latin typeface="+mn-ea"/>
              </a:rPr>
              <a:t>년   </a:t>
            </a:r>
            <a:r>
              <a:rPr lang="en-US" altLang="ko-KR" sz="1400" dirty="0">
                <a:latin typeface="+mn-ea"/>
              </a:rPr>
              <a:t>XX</a:t>
            </a:r>
            <a:r>
              <a:rPr lang="ko-KR" altLang="en-US" sz="1400" dirty="0">
                <a:latin typeface="+mn-ea"/>
              </a:rPr>
              <a:t>월   </a:t>
            </a:r>
            <a:r>
              <a:rPr lang="en-US" altLang="ko-KR" sz="1400" dirty="0">
                <a:latin typeface="+mn-ea"/>
              </a:rPr>
              <a:t>XX</a:t>
            </a:r>
            <a:r>
              <a:rPr lang="ko-KR" altLang="en-US" sz="1400" dirty="0">
                <a:latin typeface="+mn-ea"/>
              </a:rPr>
              <a:t>일</a:t>
            </a:r>
            <a:endParaRPr lang="en-US" altLang="ko-KR" sz="1400" dirty="0">
              <a:latin typeface="+mn-ea"/>
            </a:endParaRPr>
          </a:p>
          <a:p>
            <a:pPr algn="r"/>
            <a:endParaRPr lang="en-US" altLang="ko-KR" sz="1600" dirty="0"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1400" dirty="0"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1400" dirty="0"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1400" dirty="0"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14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>
                <a:latin typeface="+mn-ea"/>
              </a:rPr>
              <a:t>■ </a:t>
            </a:r>
            <a:r>
              <a:rPr lang="ko-KR" altLang="en-US" sz="1400" b="1" dirty="0">
                <a:latin typeface="+mn-ea"/>
              </a:rPr>
              <a:t>컨설팅기관 </a:t>
            </a:r>
            <a:r>
              <a:rPr lang="en-US" altLang="ko-KR" sz="1400" b="1" dirty="0">
                <a:latin typeface="+mn-ea"/>
              </a:rPr>
              <a:t>:                                                    </a:t>
            </a:r>
            <a:r>
              <a:rPr lang="ko-KR" altLang="en-US" sz="1400" b="1" dirty="0">
                <a:latin typeface="+mn-ea"/>
              </a:rPr>
              <a:t>대표자 </a:t>
            </a:r>
            <a:r>
              <a:rPr lang="en-US" altLang="ko-KR" sz="1400" b="1" dirty="0">
                <a:latin typeface="+mn-ea"/>
              </a:rPr>
              <a:t>:                                       </a:t>
            </a:r>
            <a:r>
              <a:rPr lang="en-US" altLang="ko-KR" sz="1200" dirty="0">
                <a:latin typeface="+mn-ea"/>
              </a:rPr>
              <a:t>(</a:t>
            </a:r>
            <a:r>
              <a:rPr lang="ko-KR" altLang="en-US" sz="1200" dirty="0">
                <a:latin typeface="+mn-ea"/>
              </a:rPr>
              <a:t>서명</a:t>
            </a:r>
            <a:r>
              <a:rPr lang="en-US" altLang="ko-KR" sz="1200" dirty="0">
                <a:latin typeface="+mn-ea"/>
              </a:rPr>
              <a:t>)</a:t>
            </a:r>
            <a:endParaRPr lang="ko-KR" altLang="en-US" sz="16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81389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ko-KR" altLang="en-US" sz="2000" b="1" dirty="0" smtClean="0">
                <a:latin typeface="+mn-ea"/>
              </a:rPr>
              <a:t> 사전진단 및 </a:t>
            </a:r>
            <a:r>
              <a:rPr lang="ko-KR" altLang="en-US" sz="2000" b="1" dirty="0" err="1" smtClean="0">
                <a:latin typeface="+mn-ea"/>
              </a:rPr>
              <a:t>매칭</a:t>
            </a:r>
            <a:r>
              <a:rPr lang="ko-KR" altLang="en-US" sz="2000" b="1" dirty="0" smtClean="0">
                <a:latin typeface="+mn-ea"/>
              </a:rPr>
              <a:t> 컨설팅기관 공모 </a:t>
            </a:r>
            <a:r>
              <a:rPr lang="ko-KR" altLang="en-US" sz="2000" b="1" dirty="0" err="1" smtClean="0">
                <a:latin typeface="+mn-ea"/>
              </a:rPr>
              <a:t>제안사</a:t>
            </a:r>
            <a:r>
              <a:rPr lang="ko-KR" altLang="en-US" sz="2000" b="1" dirty="0" smtClean="0">
                <a:latin typeface="+mn-ea"/>
              </a:rPr>
              <a:t> 개요</a:t>
            </a:r>
            <a:endParaRPr lang="ko-KR" altLang="en-US" sz="2000" b="1" dirty="0">
              <a:latin typeface="+mn-ea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2862851"/>
              </p:ext>
            </p:extLst>
          </p:nvPr>
        </p:nvGraphicFramePr>
        <p:xfrm>
          <a:off x="632516" y="836712"/>
          <a:ext cx="8640966" cy="5473931"/>
        </p:xfrm>
        <a:graphic>
          <a:graphicData uri="http://schemas.openxmlformats.org/drawingml/2006/table">
            <a:tbl>
              <a:tblPr/>
              <a:tblGrid>
                <a:gridCol w="1158498"/>
                <a:gridCol w="1091475"/>
                <a:gridCol w="1247078"/>
                <a:gridCol w="967449"/>
                <a:gridCol w="124026"/>
                <a:gridCol w="466809"/>
                <a:gridCol w="1137357"/>
                <a:gridCol w="265324"/>
                <a:gridCol w="1091475"/>
                <a:gridCol w="1091475"/>
              </a:tblGrid>
              <a:tr h="42854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-2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컨설팅 주제</a:t>
                      </a:r>
                      <a:endParaRPr lang="ko-KR" altLang="en-US" sz="1100" b="1" kern="0" spc="-2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1623" marR="31623" marT="40227" marB="15755" anchor="ctr">
                    <a:lnL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6D6"/>
                    </a:solidFill>
                  </a:tcPr>
                </a:tc>
                <a:tc gridSpan="9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-5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제안하고자 하는 </a:t>
                      </a:r>
                      <a:r>
                        <a:rPr lang="ko-KR" altLang="en-US" sz="1100" kern="0" spc="-50" dirty="0" err="1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사회적기업</a:t>
                      </a:r>
                      <a:r>
                        <a:rPr lang="ko-KR" altLang="en-US" sz="1100" kern="0" spc="-5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 제안요청서에 기재된 주제를 기입</a:t>
                      </a:r>
                      <a:endParaRPr lang="ko-KR" altLang="en-US" sz="1100" kern="0" spc="-50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1623" marR="31623" marT="40227" marB="15755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1679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-2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컨설팅 금액</a:t>
                      </a:r>
                      <a:endParaRPr lang="ko-KR" altLang="en-US" sz="1100" b="1" kern="0" spc="-2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1623" marR="31623" marT="40227" marB="15755" anchor="ctr">
                    <a:lnL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6D6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_____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천원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1623" marR="31623" marT="40227" marB="15755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투입일수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1623" marR="31623" marT="40227" marB="15755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총 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__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일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</a:t>
                      </a: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M/D)/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과제 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1623" marR="31623" marT="40227" marB="15755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11723">
                <a:tc row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컨설팅기관</a:t>
                      </a:r>
                      <a:endParaRPr lang="ko-KR" altLang="en-US" sz="1100" b="1" kern="0" spc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1623" marR="31623" marT="40227" marB="15755" anchor="ctr">
                    <a:lnL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-2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기 업 명</a:t>
                      </a:r>
                      <a:endParaRPr lang="ko-KR" altLang="en-US" sz="1100" b="1" kern="0" spc="-2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1623" marR="31623" marT="40227" marB="15755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6D6"/>
                    </a:solidFill>
                  </a:tcPr>
                </a:tc>
                <a:tc gridSpan="2"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+mn-lt"/>
                      </a:endParaRPr>
                    </a:p>
                  </a:txBody>
                  <a:tcPr marL="31623" marR="31623" marT="40227" marB="15755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-2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홈페이지</a:t>
                      </a:r>
                      <a:endParaRPr lang="ko-KR" altLang="en-US" sz="1100" b="1" kern="0" spc="-2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1623" marR="31623" marT="40227" marB="15755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6D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 marL="31623" marR="31623" marT="40227" marB="15755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1172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-8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사업자등록번호</a:t>
                      </a:r>
                      <a:endParaRPr lang="ko-KR" altLang="en-US" sz="1100" b="1" kern="0" spc="-8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1623" marR="31623" marT="40227" marB="15755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6D6"/>
                    </a:solidFill>
                  </a:tcPr>
                </a:tc>
                <a:tc gridSpan="2"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+mn-lt"/>
                      </a:endParaRPr>
                    </a:p>
                  </a:txBody>
                  <a:tcPr marL="31623" marR="31623" marT="40227" marB="15755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-2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설립일</a:t>
                      </a:r>
                      <a:endParaRPr lang="ko-KR" altLang="en-US" sz="1100" b="1" kern="0" spc="-2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1623" marR="31623" marT="40227" marB="15755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6D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 marL="31623" marR="31623" marT="40227" marB="15755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96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-2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대표자 성명</a:t>
                      </a:r>
                      <a:endParaRPr lang="ko-KR" altLang="en-US" sz="1100" b="1" kern="0" spc="-2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1623" marR="31623" marT="40227" marB="15755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6D6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+mn-lt"/>
                      </a:endParaRPr>
                    </a:p>
                  </a:txBody>
                  <a:tcPr marL="31623" marR="31623" marT="40227" marB="15755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-2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연락처</a:t>
                      </a:r>
                      <a:endParaRPr lang="ko-KR" altLang="en-US" sz="1100" b="1" kern="0" spc="-2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1623" marR="31623" marT="40227" marB="15755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6D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 marL="31623" marR="31623" marT="40227" marB="15755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96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0" spc="-2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e-mail</a:t>
                      </a:r>
                    </a:p>
                  </a:txBody>
                  <a:tcPr marL="31623" marR="31623" marT="40227" marB="15755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6D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 marL="31623" marR="31623" marT="40227" marB="15755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1172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-2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주 소</a:t>
                      </a:r>
                      <a:endParaRPr lang="ko-KR" altLang="en-US" sz="1100" b="1" kern="0" spc="-2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1623" marR="31623" marT="40227" marB="15755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6D6"/>
                    </a:solidFill>
                  </a:tcPr>
                </a:tc>
                <a:tc gridSpan="8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-2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휴먼명조"/>
                        </a:rPr>
                        <a:t>사업자등록증과 동일하게 작성</a:t>
                      </a:r>
                      <a:endParaRPr lang="ko-KR" altLang="en-US" sz="1100" kern="0" spc="-20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1623" marR="31623" marT="40227" marB="15755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11723"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-2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과제책임자</a:t>
                      </a:r>
                      <a:endParaRPr lang="ko-KR" altLang="en-US" sz="1100" b="1" kern="0" spc="-2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1623" marR="31623" marT="40227" marB="15755" anchor="ctr">
                    <a:lnL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-2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성 명</a:t>
                      </a:r>
                      <a:endParaRPr lang="ko-KR" altLang="en-US" sz="1100" b="1" kern="0" spc="-2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1623" marR="31623" marT="40227" marB="15755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6D6"/>
                    </a:solidFill>
                  </a:tcPr>
                </a:tc>
                <a:tc gridSpan="2"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+mn-lt"/>
                      </a:endParaRPr>
                    </a:p>
                  </a:txBody>
                  <a:tcPr marL="31623" marR="31623" marT="40227" marB="15755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-2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직 위</a:t>
                      </a:r>
                      <a:endParaRPr lang="ko-KR" altLang="en-US" sz="1100" b="1" kern="0" spc="-2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1623" marR="31623" marT="40227" marB="15755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6D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marL="31623" marR="31623" marT="40227" marB="15755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1172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-2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사무실 전화</a:t>
                      </a:r>
                      <a:endParaRPr lang="ko-KR" altLang="en-US" sz="1100" b="1" kern="0" spc="-2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1623" marR="31623" marT="40227" marB="15755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6D6"/>
                    </a:solidFill>
                  </a:tcPr>
                </a:tc>
                <a:tc gridSpan="2"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+mn-lt"/>
                      </a:endParaRPr>
                    </a:p>
                  </a:txBody>
                  <a:tcPr marL="31623" marR="31623" marT="40227" marB="15755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-2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휴대전화</a:t>
                      </a:r>
                      <a:endParaRPr lang="ko-KR" altLang="en-US" sz="1100" b="1" kern="0" spc="-2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1623" marR="31623" marT="40227" marB="15755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6D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 marL="31623" marR="31623" marT="40227" marB="15755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1172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0" spc="-2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e-mail</a:t>
                      </a:r>
                    </a:p>
                  </a:txBody>
                  <a:tcPr marL="31623" marR="31623" marT="40227" marB="15755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6D6"/>
                    </a:solidFill>
                  </a:tcPr>
                </a:tc>
                <a:tc gridSpan="2"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+mn-lt"/>
                      </a:endParaRPr>
                    </a:p>
                  </a:txBody>
                  <a:tcPr marL="31623" marR="31623" marT="40227" marB="15755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-2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팩 </a:t>
                      </a:r>
                      <a:r>
                        <a:rPr lang="ko-KR" altLang="en-US" sz="1100" b="1" kern="0" spc="-2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스</a:t>
                      </a:r>
                      <a:endParaRPr lang="ko-KR" altLang="en-US" sz="1100" b="1" kern="0" spc="-2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1623" marR="31623" marT="40227" marB="15755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6D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 marL="31623" marR="31623" marT="40227" marB="15755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610541"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재무현황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</a:t>
                      </a: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천원</a:t>
                      </a:r>
                      <a:r>
                        <a:rPr lang="en-US" altLang="ko-KR" sz="11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1623" marR="31623" marT="31623" marB="31623" anchor="ctr">
                    <a:lnL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결산년도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5755" marR="15755" marT="15755" marB="15755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자산 총계</a:t>
                      </a:r>
                      <a:endParaRPr lang="ko-KR" altLang="en-US" sz="1100" b="1" kern="0" spc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5755" marR="15755" marT="15755" marB="15755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6D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부채 총계</a:t>
                      </a:r>
                      <a:endParaRPr lang="ko-KR" altLang="en-US" sz="1100" b="1" kern="0" spc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5755" marR="15755" marT="15755" marB="15755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6D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자본 총계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5755" marR="15755" marT="15755" marB="15755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6D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매출액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5755" marR="15755" marT="15755" marB="15755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6D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영업이익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5755" marR="15755" marT="15755" marB="15755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휴먼명조"/>
                        </a:rPr>
                        <a:t>당기순이익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5755" marR="15755" marT="15755" marB="15755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6D6"/>
                    </a:solidFill>
                  </a:tcPr>
                </a:tc>
              </a:tr>
              <a:tr h="29570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7000" marR="12700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1623" marR="31623" marT="31623" marB="31623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27000" marR="12700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1623" marR="31623" marT="31623" marB="31623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127000" marR="12700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1623" marR="31623" marT="31623" marB="31623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7000" marR="12700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1623" marR="31623" marT="31623" marB="31623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127000" marR="12700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1623" marR="31623" marT="31623" marB="31623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7000" marR="12700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1623" marR="31623" marT="31623" marB="31623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27000" marR="12700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1623" marR="31623" marT="31623" marB="31623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9570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7000" marR="12700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1623" marR="31623" marT="31623" marB="31623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27000" marR="12700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1623" marR="31623" marT="31623" marB="31623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127000" marR="12700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1623" marR="31623" marT="31623" marB="31623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7000" marR="12700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1623" marR="31623" marT="31623" marB="31623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127000" marR="12700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1623" marR="31623" marT="31623" marB="31623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7000" marR="12700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1623" marR="31623" marT="31623" marB="31623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27000" marR="12700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1623" marR="31623" marT="31623" marB="31623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9570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7000" marR="12700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1623" marR="31623" marT="31623" marB="31623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27000" marR="12700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1623" marR="31623" marT="31623" marB="31623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127000" marR="12700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1623" marR="31623" marT="31623" marB="31623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7000" marR="12700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1623" marR="31623" marT="31623" marB="31623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127000" marR="12700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1623" marR="31623" marT="31623" marB="31623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7000" marR="12700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1623" marR="31623" marT="31623" marB="31623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27000" marR="12700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1623" marR="31623" marT="31623" marB="31623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474913" y="1589088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 latinLnBrk="1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1pPr>
            <a:lvl2pPr fontAlgn="base" latinLnBrk="1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2pPr>
            <a:lvl3pPr fontAlgn="base" latinLnBrk="1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3pPr>
            <a:lvl4pPr fontAlgn="base" latinLnBrk="1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4pPr>
            <a:lvl5pPr fontAlgn="base" latinLnBrk="1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5pPr>
            <a:lvl6pPr fontAlgn="base" latinLnBrk="1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6pPr>
            <a:lvl7pPr fontAlgn="base" latinLnBrk="1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7pPr>
            <a:lvl8pPr fontAlgn="base" latinLnBrk="1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8pPr>
            <a:lvl9pPr fontAlgn="base" latinLnBrk="1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굴림" pitchFamily="50" charset="-127"/>
              </a:defRPr>
            </a:lvl9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47826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>
            <a:extLst>
              <a:ext uri="{FF2B5EF4-FFF2-40B4-BE49-F238E27FC236}">
                <a16:creationId xmlns:a16="http://schemas.microsoft.com/office/drawing/2014/main" xmlns="" id="{B70608EF-2C94-428D-90BA-E1B113FF94DA}"/>
              </a:ext>
            </a:extLst>
          </p:cNvPr>
          <p:cNvGrpSpPr/>
          <p:nvPr/>
        </p:nvGrpSpPr>
        <p:grpSpPr>
          <a:xfrm>
            <a:off x="1587902" y="1341438"/>
            <a:ext cx="6894976" cy="36000"/>
            <a:chOff x="-3" y="1674851"/>
            <a:chExt cx="6894976" cy="90003"/>
          </a:xfrm>
          <a:solidFill>
            <a:sysClr val="window" lastClr="FFFFFF">
              <a:lumMod val="50000"/>
            </a:sysClr>
          </a:solidFill>
        </p:grpSpPr>
        <p:sp>
          <p:nvSpPr>
            <p:cNvPr id="4" name="직사각형 3">
              <a:extLst>
                <a:ext uri="{FF2B5EF4-FFF2-40B4-BE49-F238E27FC236}">
                  <a16:creationId xmlns:a16="http://schemas.microsoft.com/office/drawing/2014/main" xmlns="" id="{4639AA9A-78AD-450E-946B-213B01CE08ED}"/>
                </a:ext>
              </a:extLst>
            </p:cNvPr>
            <p:cNvSpPr/>
            <p:nvPr/>
          </p:nvSpPr>
          <p:spPr>
            <a:xfrm rot="5400000" flipH="1">
              <a:off x="1482129" y="192720"/>
              <a:ext cx="90002" cy="3054265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1" i="0" u="none" strike="noStrike" kern="0" cap="none" spc="-3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5" name="직사각형 4">
              <a:extLst>
                <a:ext uri="{FF2B5EF4-FFF2-40B4-BE49-F238E27FC236}">
                  <a16:creationId xmlns:a16="http://schemas.microsoft.com/office/drawing/2014/main" xmlns="" id="{F5856B7F-88D2-43FD-A30E-4AF2941F51A4}"/>
                </a:ext>
              </a:extLst>
            </p:cNvPr>
            <p:cNvSpPr/>
            <p:nvPr/>
          </p:nvSpPr>
          <p:spPr>
            <a:xfrm rot="5400000" flipH="1">
              <a:off x="3952939" y="764792"/>
              <a:ext cx="90001" cy="191012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1" i="0" u="none" strike="noStrike" kern="0" cap="none" spc="-3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xmlns="" id="{8A63BB1F-5184-4341-81F9-EA8300E0F7BB}"/>
                </a:ext>
              </a:extLst>
            </p:cNvPr>
            <p:cNvSpPr/>
            <p:nvPr/>
          </p:nvSpPr>
          <p:spPr>
            <a:xfrm rot="5400000" flipH="1">
              <a:off x="5878986" y="748865"/>
              <a:ext cx="90002" cy="1941973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1" i="0" u="none" strike="noStrike" kern="0" cap="none" spc="-3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</p:grpSp>
      <p:sp>
        <p:nvSpPr>
          <p:cNvPr id="19" name="직사각형 18">
            <a:extLst>
              <a:ext uri="{FF2B5EF4-FFF2-40B4-BE49-F238E27FC236}">
                <a16:creationId xmlns:a16="http://schemas.microsoft.com/office/drawing/2014/main" xmlns="" id="{95E0BF71-2369-4C6F-AFA6-99731B04EE10}"/>
              </a:ext>
            </a:extLst>
          </p:cNvPr>
          <p:cNvSpPr/>
          <p:nvPr/>
        </p:nvSpPr>
        <p:spPr>
          <a:xfrm>
            <a:off x="3008784" y="605950"/>
            <a:ext cx="388843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400" b="1" i="1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+mn-ea"/>
              </a:rPr>
              <a:t>Contents</a:t>
            </a:r>
            <a:endParaRPr kumimoji="0" lang="ko-KR" altLang="en-US" sz="4400" b="1" i="1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6F75A91-DB75-4B24-B721-ECC8092B1CA8}"/>
              </a:ext>
            </a:extLst>
          </p:cNvPr>
          <p:cNvSpPr txBox="1"/>
          <p:nvPr/>
        </p:nvSpPr>
        <p:spPr>
          <a:xfrm>
            <a:off x="3728864" y="2204864"/>
            <a:ext cx="2952328" cy="2052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250000"/>
              </a:lnSpc>
            </a:pPr>
            <a:r>
              <a:rPr lang="en-US" altLang="ko-KR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Ⅰ.  </a:t>
            </a: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제안사 일반 현황</a:t>
            </a:r>
            <a:endParaRPr lang="en-US" altLang="ko-KR" b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 algn="l">
              <a:lnSpc>
                <a:spcPct val="250000"/>
              </a:lnSpc>
            </a:pPr>
            <a:r>
              <a:rPr lang="en-US" altLang="ko-KR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Ⅱ.  </a:t>
            </a: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사업에 대한 이해</a:t>
            </a:r>
            <a:endParaRPr lang="en-US" altLang="ko-KR" b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 algn="l">
              <a:lnSpc>
                <a:spcPct val="250000"/>
              </a:lnSpc>
            </a:pPr>
            <a:r>
              <a:rPr lang="en-US" altLang="ko-KR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Ⅲ.  </a:t>
            </a: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사업 추진 방안</a:t>
            </a:r>
          </a:p>
        </p:txBody>
      </p:sp>
    </p:spTree>
    <p:extLst>
      <p:ext uri="{BB962C8B-B14F-4D97-AF65-F5344CB8AC3E}">
        <p14:creationId xmlns:p14="http://schemas.microsoft.com/office/powerpoint/2010/main" val="10518241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>
            <a:extLst>
              <a:ext uri="{FF2B5EF4-FFF2-40B4-BE49-F238E27FC236}">
                <a16:creationId xmlns:a16="http://schemas.microsoft.com/office/drawing/2014/main" xmlns="" id="{BE31CDB7-3DA0-480A-9CC2-2A23353F82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9875" y="4941168"/>
            <a:ext cx="1743075" cy="1381125"/>
          </a:xfrm>
          <a:prstGeom prst="rect">
            <a:avLst/>
          </a:prstGeom>
        </p:spPr>
      </p:pic>
      <p:cxnSp>
        <p:nvCxnSpPr>
          <p:cNvPr id="15" name="직선 연결선 14">
            <a:extLst>
              <a:ext uri="{FF2B5EF4-FFF2-40B4-BE49-F238E27FC236}">
                <a16:creationId xmlns:a16="http://schemas.microsoft.com/office/drawing/2014/main" xmlns="" id="{A3AE87E4-DA16-45DE-B325-8C20E234774D}"/>
              </a:ext>
            </a:extLst>
          </p:cNvPr>
          <p:cNvCxnSpPr>
            <a:cxnSpLocks/>
          </p:cNvCxnSpPr>
          <p:nvPr/>
        </p:nvCxnSpPr>
        <p:spPr>
          <a:xfrm>
            <a:off x="2648744" y="2564904"/>
            <a:ext cx="7057231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B416922B-5A82-45F3-A51A-3A87A5ABDD3C}"/>
              </a:ext>
            </a:extLst>
          </p:cNvPr>
          <p:cNvSpPr txBox="1"/>
          <p:nvPr/>
        </p:nvSpPr>
        <p:spPr>
          <a:xfrm>
            <a:off x="2720752" y="2076801"/>
            <a:ext cx="381642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Ⅰ. </a:t>
            </a:r>
            <a:r>
              <a:rPr lang="ko-KR" altLang="en-US" sz="2000" b="1" dirty="0">
                <a:latin typeface="+mn-ea"/>
              </a:rPr>
              <a:t>제안사</a:t>
            </a:r>
            <a:r>
              <a:rPr lang="en-US" altLang="ko-KR" sz="2000" b="1" dirty="0">
                <a:latin typeface="+mn-ea"/>
              </a:rPr>
              <a:t> </a:t>
            </a:r>
            <a:r>
              <a:rPr lang="ko-KR" altLang="en-US" sz="2000" b="1" dirty="0">
                <a:latin typeface="+mn-ea"/>
              </a:rPr>
              <a:t>일반 현황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AD9D9B99-A24B-4804-86DF-55308CF1A6B7}"/>
              </a:ext>
            </a:extLst>
          </p:cNvPr>
          <p:cNvSpPr txBox="1"/>
          <p:nvPr/>
        </p:nvSpPr>
        <p:spPr>
          <a:xfrm>
            <a:off x="3120909" y="2810600"/>
            <a:ext cx="4773678" cy="188487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marL="180000" lvl="0" indent="-180000">
              <a:lnSpc>
                <a:spcPts val="1800"/>
              </a:lnSpc>
              <a:spcBef>
                <a:spcPts val="1200"/>
              </a:spcBef>
              <a:buFontTx/>
              <a:buAutoNum type="arabicPeriod"/>
              <a:defRPr/>
            </a:pPr>
            <a:r>
              <a:rPr lang="ko-KR" altLang="en-US" sz="16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일반 현황 </a:t>
            </a:r>
            <a:endParaRPr lang="en-US" altLang="ko-KR" sz="1600" b="1" kern="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marL="180000" lvl="0" indent="-180000">
              <a:lnSpc>
                <a:spcPts val="1800"/>
              </a:lnSpc>
              <a:spcBef>
                <a:spcPts val="1200"/>
              </a:spcBef>
              <a:buFontTx/>
              <a:buAutoNum type="arabicPeriod"/>
              <a:defRPr/>
            </a:pPr>
            <a:r>
              <a:rPr lang="ko-KR" altLang="en-US" sz="16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사업 현황</a:t>
            </a:r>
            <a:endParaRPr lang="en-US" altLang="ko-KR" sz="1600" b="1" kern="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marL="180000" lvl="0" indent="-180000">
              <a:lnSpc>
                <a:spcPts val="1800"/>
              </a:lnSpc>
              <a:spcBef>
                <a:spcPts val="1200"/>
              </a:spcBef>
              <a:buFontTx/>
              <a:buAutoNum type="arabicPeriod"/>
              <a:defRPr/>
            </a:pPr>
            <a:r>
              <a:rPr lang="en-US" altLang="ko-KR" sz="16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ko-KR" altLang="en-US" sz="16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조직 및 인원 현황</a:t>
            </a:r>
            <a:endParaRPr lang="en-US" altLang="ko-KR" sz="1600" b="1" kern="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marL="180000" lvl="0" indent="-180000">
              <a:lnSpc>
                <a:spcPts val="1800"/>
              </a:lnSpc>
              <a:spcBef>
                <a:spcPts val="1200"/>
              </a:spcBef>
              <a:buFontTx/>
              <a:buAutoNum type="arabicPeriod"/>
              <a:defRPr/>
            </a:pPr>
            <a:r>
              <a:rPr lang="en-US" altLang="ko-KR" sz="16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ko-KR" altLang="en-US" sz="16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재무 현황</a:t>
            </a:r>
            <a:endParaRPr lang="en-US" altLang="ko-KR" sz="1600" b="1" kern="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marL="180000" lvl="0" indent="-180000">
              <a:lnSpc>
                <a:spcPts val="1800"/>
              </a:lnSpc>
              <a:spcBef>
                <a:spcPts val="1200"/>
              </a:spcBef>
              <a:buFontTx/>
              <a:buAutoNum type="arabicPeriod"/>
              <a:defRPr/>
            </a:pPr>
            <a:r>
              <a:rPr lang="en-US" altLang="ko-KR" sz="16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ko-KR" altLang="en-US" sz="16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주요 사업 실적</a:t>
            </a:r>
            <a:endParaRPr lang="en-US" altLang="ko-KR" sz="1600" b="1" kern="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marL="180000" lvl="0" indent="-180000">
              <a:lnSpc>
                <a:spcPts val="1800"/>
              </a:lnSpc>
              <a:spcBef>
                <a:spcPts val="1200"/>
              </a:spcBef>
              <a:buFontTx/>
              <a:buAutoNum type="arabicPeriod"/>
              <a:defRPr/>
            </a:pPr>
            <a:r>
              <a:rPr lang="ko-KR" altLang="en-US" sz="16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제안사 특장점</a:t>
            </a:r>
            <a:endParaRPr lang="en-US" altLang="ko-KR" sz="1600" b="1" kern="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684889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1. </a:t>
            </a:r>
            <a:r>
              <a:rPr lang="ko-KR" altLang="en-US" sz="2000" b="1" dirty="0">
                <a:latin typeface="+mn-ea"/>
              </a:rPr>
              <a:t>일반 현황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xmlns="" id="{2F4E869C-90A4-4F91-AFE6-B64572B080BF}"/>
              </a:ext>
            </a:extLst>
          </p:cNvPr>
          <p:cNvSpPr/>
          <p:nvPr/>
        </p:nvSpPr>
        <p:spPr>
          <a:xfrm>
            <a:off x="8314489" y="218435"/>
            <a:ext cx="1440607" cy="244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Ⅰ. </a:t>
            </a:r>
            <a:r>
              <a:rPr kumimoji="1" lang="ko-KR" altLang="en-US" sz="11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제안사 일반현황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xmlns="" id="{709D3C99-23C3-4F5A-988F-B57BE575C4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2215" y="2605519"/>
            <a:ext cx="784535" cy="432000"/>
          </a:xfrm>
          <a:prstGeom prst="rect">
            <a:avLst/>
          </a:prstGeom>
          <a:solidFill>
            <a:srgbClr val="406FC4"/>
          </a:solidFill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72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ctr" hangingPunct="0">
              <a:lnSpc>
                <a:spcPct val="120000"/>
              </a:lnSpc>
            </a:pPr>
            <a:r>
              <a:rPr lang="ko-KR" altLang="en-US" sz="1100" b="1" kern="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회사명</a:t>
            </a: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xmlns="" id="{51F82127-0225-4007-8E60-C2B91A935C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6268" y="2605519"/>
            <a:ext cx="2987161" cy="432000"/>
          </a:xfrm>
          <a:prstGeom prst="rect">
            <a:avLst/>
          </a:prstGeom>
          <a:solidFill>
            <a:sysClr val="window" lastClr="FFFFFF"/>
          </a:solidFill>
          <a:ln w="6350" algn="ctr">
            <a:solidFill>
              <a:schemeClr val="bg1">
                <a:lumMod val="50000"/>
              </a:schemeClr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72000" tIns="46800" rIns="36000" bIns="4680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7800" indent="-177800" latinLnBrk="0">
              <a:buFont typeface="Wingdings" pitchFamily="2" charset="2"/>
              <a:buNone/>
              <a:defRPr/>
            </a:pPr>
            <a:endParaRPr lang="ko-KR" altLang="en-US" sz="1100" b="1" kern="0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rgbClr val="000000"/>
              </a:solidFill>
              <a:latin typeface="+mn-ea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xmlns="" id="{66157E95-9D13-4605-8A9C-4F1BE8CC2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2215" y="3256099"/>
            <a:ext cx="784535" cy="432000"/>
          </a:xfrm>
          <a:prstGeom prst="rect">
            <a:avLst/>
          </a:prstGeom>
          <a:solidFill>
            <a:srgbClr val="406FC4"/>
          </a:solidFill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72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ctr" hangingPunct="0">
              <a:lnSpc>
                <a:spcPct val="120000"/>
              </a:lnSpc>
            </a:pPr>
            <a:r>
              <a:rPr lang="ko-KR" altLang="en-US" sz="1100" b="1" kern="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대표자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xmlns="" id="{912C4420-E2EC-41C8-BD02-CC4A70DDBF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6268" y="3256099"/>
            <a:ext cx="2987161" cy="432000"/>
          </a:xfrm>
          <a:prstGeom prst="rect">
            <a:avLst/>
          </a:prstGeom>
          <a:solidFill>
            <a:sysClr val="window" lastClr="FFFFFF"/>
          </a:solidFill>
          <a:ln w="6350" algn="ctr">
            <a:solidFill>
              <a:schemeClr val="bg1">
                <a:lumMod val="50000"/>
              </a:schemeClr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72000" tIns="46800" rIns="36000" bIns="4680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7800" indent="-177800" latinLnBrk="0">
              <a:buFont typeface="Wingdings" pitchFamily="2" charset="2"/>
              <a:buNone/>
              <a:defRPr/>
            </a:pPr>
            <a:endParaRPr lang="ko-KR" altLang="en-US" sz="1100" b="1" kern="0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rgbClr val="000000"/>
              </a:solidFill>
              <a:latin typeface="+mn-ea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xmlns="" id="{79B91EF8-386D-4687-9881-05D84B4B38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2215" y="3906679"/>
            <a:ext cx="784535" cy="432000"/>
          </a:xfrm>
          <a:prstGeom prst="rect">
            <a:avLst/>
          </a:prstGeom>
          <a:solidFill>
            <a:srgbClr val="406FC4"/>
          </a:solidFill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72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ctr" hangingPunct="0">
              <a:lnSpc>
                <a:spcPct val="120000"/>
              </a:lnSpc>
            </a:pPr>
            <a:r>
              <a:rPr lang="ko-KR" altLang="en-US" sz="1100" b="1" kern="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설립년도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xmlns="" id="{CA24E388-482A-4BFF-8260-3180334A5A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6268" y="3906679"/>
            <a:ext cx="2987161" cy="432000"/>
          </a:xfrm>
          <a:prstGeom prst="rect">
            <a:avLst/>
          </a:prstGeom>
          <a:solidFill>
            <a:sysClr val="window" lastClr="FFFFFF"/>
          </a:solidFill>
          <a:ln w="6350" algn="ctr">
            <a:solidFill>
              <a:schemeClr val="bg1">
                <a:lumMod val="50000"/>
              </a:schemeClr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72000" tIns="46800" rIns="36000" bIns="4680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7800" indent="-177800" latinLnBrk="0">
              <a:buFont typeface="Wingdings" pitchFamily="2" charset="2"/>
              <a:buNone/>
              <a:defRPr/>
            </a:pPr>
            <a:r>
              <a:rPr lang="en-US" altLang="ko-KR" sz="1100" b="1" kern="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000000"/>
                </a:solidFill>
                <a:latin typeface="+mn-ea"/>
              </a:rPr>
              <a:t>20XX</a:t>
            </a:r>
            <a:r>
              <a:rPr lang="ko-KR" altLang="en-US" sz="1100" b="1" kern="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000000"/>
                </a:solidFill>
                <a:latin typeface="+mn-ea"/>
              </a:rPr>
              <a:t>년  </a:t>
            </a:r>
            <a:r>
              <a:rPr lang="en-US" altLang="ko-KR" sz="1100" b="1" kern="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000000"/>
                </a:solidFill>
                <a:latin typeface="+mn-ea"/>
              </a:rPr>
              <a:t>XX</a:t>
            </a:r>
            <a:r>
              <a:rPr lang="ko-KR" altLang="en-US" sz="1100" b="1" kern="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000000"/>
                </a:solidFill>
                <a:latin typeface="+mn-ea"/>
              </a:rPr>
              <a:t>월  </a:t>
            </a:r>
            <a:r>
              <a:rPr lang="en-US" altLang="ko-KR" sz="1100" b="1" kern="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000000"/>
                </a:solidFill>
                <a:latin typeface="+mn-ea"/>
              </a:rPr>
              <a:t>XX</a:t>
            </a:r>
            <a:r>
              <a:rPr lang="ko-KR" altLang="en-US" sz="1100" b="1" kern="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000000"/>
                </a:solidFill>
                <a:latin typeface="+mn-ea"/>
              </a:rPr>
              <a:t>일</a:t>
            </a:r>
            <a:endParaRPr lang="en-US" altLang="ko-KR" sz="1100" b="1" kern="0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rgbClr val="000000"/>
              </a:solidFill>
              <a:latin typeface="+mn-ea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xmlns="" id="{EBD4F621-0957-4E7E-922A-D9F484D4BE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2215" y="5207839"/>
            <a:ext cx="784535" cy="432000"/>
          </a:xfrm>
          <a:prstGeom prst="rect">
            <a:avLst/>
          </a:prstGeom>
          <a:solidFill>
            <a:srgbClr val="406FC4"/>
          </a:solidFill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72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ctr" hangingPunct="0">
              <a:lnSpc>
                <a:spcPct val="120000"/>
              </a:lnSpc>
            </a:pPr>
            <a:r>
              <a:rPr lang="ko-KR" altLang="en-US" sz="1100" b="1" kern="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주소</a:t>
            </a:r>
            <a:r>
              <a:rPr lang="en-US" altLang="ko-KR" sz="1100" b="1" kern="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/</a:t>
            </a:r>
            <a:r>
              <a:rPr lang="ko-KR" altLang="en-US" sz="1100" b="1" kern="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연락처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xmlns="" id="{DBD708D5-38D3-43F4-96DC-A831412B14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6268" y="5207839"/>
            <a:ext cx="2987161" cy="432000"/>
          </a:xfrm>
          <a:prstGeom prst="rect">
            <a:avLst/>
          </a:prstGeom>
          <a:solidFill>
            <a:sysClr val="window" lastClr="FFFFFF"/>
          </a:solidFill>
          <a:ln w="6350" algn="ctr">
            <a:solidFill>
              <a:schemeClr val="bg1">
                <a:lumMod val="50000"/>
              </a:schemeClr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72000" tIns="46800" rIns="36000" bIns="4680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atinLnBrk="0">
              <a:buFont typeface="Wingdings" pitchFamily="2" charset="2"/>
              <a:buNone/>
              <a:defRPr/>
            </a:pPr>
            <a:r>
              <a:rPr lang="ko-KR" altLang="en-US" sz="1100" b="1" kern="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000000"/>
                </a:solidFill>
                <a:latin typeface="+mn-ea"/>
              </a:rPr>
              <a:t>서울시 </a:t>
            </a:r>
            <a:r>
              <a:rPr lang="en-US" altLang="ko-KR" sz="1100" b="1" kern="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000000"/>
                </a:solidFill>
                <a:latin typeface="+mn-ea"/>
              </a:rPr>
              <a:t>...</a:t>
            </a:r>
          </a:p>
          <a:p>
            <a:pPr latinLnBrk="0">
              <a:buFont typeface="Wingdings" pitchFamily="2" charset="2"/>
              <a:buNone/>
              <a:defRPr/>
            </a:pPr>
            <a:r>
              <a:rPr lang="en-US" altLang="ko-KR" sz="1000" kern="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000000"/>
                </a:solidFill>
                <a:latin typeface="+mn-ea"/>
              </a:rPr>
              <a:t>Tel. 02-124-1234, Fax. 02-123-1234</a:t>
            </a:r>
            <a:endParaRPr lang="ko-KR" altLang="en-US" sz="1000" kern="0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rgbClr val="000000"/>
              </a:solidFill>
              <a:latin typeface="+mn-ea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xmlns="" id="{4F9803B7-0004-456B-99D2-FA9C30531A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2215" y="4557259"/>
            <a:ext cx="784535" cy="432000"/>
          </a:xfrm>
          <a:prstGeom prst="rect">
            <a:avLst/>
          </a:prstGeom>
          <a:solidFill>
            <a:srgbClr val="406FC4"/>
          </a:solidFill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72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ctr" hangingPunct="0">
              <a:lnSpc>
                <a:spcPct val="120000"/>
              </a:lnSpc>
            </a:pPr>
            <a:r>
              <a:rPr lang="ko-KR" altLang="en-US" sz="1100" b="1" kern="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사업분야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xmlns="" id="{E070C9FB-77D0-4FD7-A285-57E68EFDAC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6268" y="4557259"/>
            <a:ext cx="2987161" cy="432000"/>
          </a:xfrm>
          <a:prstGeom prst="rect">
            <a:avLst/>
          </a:prstGeom>
          <a:solidFill>
            <a:sysClr val="window" lastClr="FFFFFF"/>
          </a:solidFill>
          <a:ln w="6350" algn="ctr">
            <a:solidFill>
              <a:schemeClr val="bg1">
                <a:lumMod val="50000"/>
              </a:schemeClr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72000" tIns="46800" rIns="36000" bIns="4680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atinLnBrk="0">
              <a:buFont typeface="Wingdings" pitchFamily="2" charset="2"/>
              <a:buNone/>
              <a:defRPr/>
            </a:pPr>
            <a:endParaRPr lang="ko-KR" altLang="en-US" sz="1100" b="1" kern="0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rgbClr val="000000"/>
              </a:solidFill>
              <a:latin typeface="+mn-ea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xmlns="" id="{634B4AB6-31EB-46F2-AF51-0E83FF9A31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1204" y="5858421"/>
            <a:ext cx="784535" cy="432000"/>
          </a:xfrm>
          <a:prstGeom prst="rect">
            <a:avLst/>
          </a:prstGeom>
          <a:solidFill>
            <a:srgbClr val="406FC4"/>
          </a:solidFill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72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ctr" hangingPunct="0">
              <a:lnSpc>
                <a:spcPct val="120000"/>
              </a:lnSpc>
            </a:pPr>
            <a:r>
              <a:rPr lang="ko-KR" altLang="en-US" sz="1100" b="1" kern="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rPr>
              <a:t>홈페이지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xmlns="" id="{192F7557-94F6-4D5B-A1E4-8DADB6CA7B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6268" y="5858421"/>
            <a:ext cx="2987161" cy="432000"/>
          </a:xfrm>
          <a:prstGeom prst="rect">
            <a:avLst/>
          </a:prstGeom>
          <a:solidFill>
            <a:sysClr val="window" lastClr="FFFFFF"/>
          </a:solidFill>
          <a:ln w="6350" algn="ctr">
            <a:solidFill>
              <a:schemeClr val="bg1">
                <a:lumMod val="50000"/>
              </a:schemeClr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72000" tIns="46800" rIns="36000" bIns="4680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7800" indent="-177800" latinLnBrk="0">
              <a:buFont typeface="Wingdings" pitchFamily="2" charset="2"/>
              <a:buNone/>
              <a:defRPr/>
            </a:pPr>
            <a:r>
              <a:rPr lang="en-US" altLang="ko-KR" sz="1100" b="1" kern="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000000"/>
                </a:solidFill>
                <a:latin typeface="+mn-ea"/>
              </a:rPr>
              <a:t>www.</a:t>
            </a:r>
            <a:endParaRPr lang="ko-KR" altLang="en-US" sz="1100" b="1" kern="0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rgbClr val="000000"/>
              </a:solidFill>
              <a:latin typeface="+mn-ea"/>
            </a:endParaRPr>
          </a:p>
        </p:txBody>
      </p:sp>
      <p:sp>
        <p:nvSpPr>
          <p:cNvPr id="20" name="Text Box 59">
            <a:extLst>
              <a:ext uri="{FF2B5EF4-FFF2-40B4-BE49-F238E27FC236}">
                <a16:creationId xmlns:a16="http://schemas.microsoft.com/office/drawing/2014/main" xmlns="" id="{17CCC538-DF99-4E44-ACB7-D2020C7B9B28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181837" y="1582324"/>
            <a:ext cx="4120312" cy="309958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latinLnBrk="0" hangingPunct="0">
              <a:spcBef>
                <a:spcPct val="50000"/>
              </a:spcBef>
              <a:defRPr/>
            </a:pPr>
            <a:r>
              <a:rPr lang="ko-KR" altLang="en-US" sz="1400" b="1" kern="0" dirty="0">
                <a:solidFill>
                  <a:srgbClr val="000000"/>
                </a:solidFill>
                <a:latin typeface="+mn-ea"/>
              </a:rPr>
              <a:t>주요 연혁</a:t>
            </a:r>
            <a:endParaRPr lang="en-US" altLang="ko-KR" sz="1400" b="1" kern="0" dirty="0">
              <a:solidFill>
                <a:srgbClr val="000000"/>
              </a:solidFill>
              <a:latin typeface="+mn-ea"/>
            </a:endParaRPr>
          </a:p>
        </p:txBody>
      </p:sp>
      <p:cxnSp>
        <p:nvCxnSpPr>
          <p:cNvPr id="21" name="직선 연결선 20">
            <a:extLst>
              <a:ext uri="{FF2B5EF4-FFF2-40B4-BE49-F238E27FC236}">
                <a16:creationId xmlns:a16="http://schemas.microsoft.com/office/drawing/2014/main" xmlns="" id="{5B3CF3BB-8F96-4C77-8115-D3DAC65FA5C1}"/>
              </a:ext>
            </a:extLst>
          </p:cNvPr>
          <p:cNvCxnSpPr/>
          <p:nvPr/>
        </p:nvCxnSpPr>
        <p:spPr bwMode="auto">
          <a:xfrm>
            <a:off x="4808984" y="1899269"/>
            <a:ext cx="4866018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직사각형 21">
            <a:extLst>
              <a:ext uri="{FF2B5EF4-FFF2-40B4-BE49-F238E27FC236}">
                <a16:creationId xmlns:a16="http://schemas.microsoft.com/office/drawing/2014/main" xmlns="" id="{11392324-0E77-40E4-A479-BB945F45CDF4}"/>
              </a:ext>
            </a:extLst>
          </p:cNvPr>
          <p:cNvSpPr/>
          <p:nvPr/>
        </p:nvSpPr>
        <p:spPr>
          <a:xfrm>
            <a:off x="4829944" y="1844824"/>
            <a:ext cx="4875584" cy="695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 algn="l" fontAlgn="base">
              <a:lnSpc>
                <a:spcPct val="200000"/>
              </a:lnSpc>
              <a:buFont typeface="Wingdings" pitchFamily="2" charset="2"/>
              <a:buChar char="§"/>
            </a:pPr>
            <a:r>
              <a:rPr lang="en-US" altLang="ko-KR" sz="1050" dirty="0">
                <a:ln>
                  <a:solidFill>
                    <a:srgbClr val="4F81BD">
                      <a:shade val="50000"/>
                      <a:alpha val="0"/>
                    </a:srgbClr>
                  </a:solidFill>
                </a:ln>
                <a:solidFill>
                  <a:srgbClr val="000000"/>
                </a:solidFill>
                <a:latin typeface="+mn-ea"/>
              </a:rPr>
              <a:t>19XX. 01  </a:t>
            </a:r>
            <a:r>
              <a:rPr lang="ko-KR" altLang="en-US" sz="1050" dirty="0">
                <a:ln>
                  <a:solidFill>
                    <a:srgbClr val="4F81BD">
                      <a:shade val="50000"/>
                      <a:alpha val="0"/>
                    </a:srgbClr>
                  </a:solidFill>
                </a:ln>
                <a:solidFill>
                  <a:srgbClr val="000000"/>
                </a:solidFill>
                <a:latin typeface="+mn-ea"/>
              </a:rPr>
              <a:t>㈜</a:t>
            </a:r>
            <a:r>
              <a:rPr lang="en-US" altLang="ko-KR" sz="1050" dirty="0">
                <a:ln>
                  <a:solidFill>
                    <a:srgbClr val="4F81BD">
                      <a:shade val="50000"/>
                      <a:alpha val="0"/>
                    </a:srgbClr>
                  </a:solidFill>
                </a:ln>
                <a:solidFill>
                  <a:srgbClr val="000000"/>
                </a:solidFill>
                <a:latin typeface="+mn-ea"/>
              </a:rPr>
              <a:t>0000</a:t>
            </a:r>
            <a:r>
              <a:rPr lang="ko-KR" altLang="en-US" sz="1050" dirty="0">
                <a:ln>
                  <a:solidFill>
                    <a:srgbClr val="4F81BD">
                      <a:shade val="50000"/>
                      <a:alpha val="0"/>
                    </a:srgbClr>
                  </a:solidFill>
                </a:ln>
                <a:solidFill>
                  <a:srgbClr val="000000"/>
                </a:solidFill>
                <a:latin typeface="+mn-ea"/>
              </a:rPr>
              <a:t> 설립</a:t>
            </a:r>
            <a:endParaRPr lang="en-US" altLang="ko-KR" sz="1050" dirty="0">
              <a:ln>
                <a:solidFill>
                  <a:srgbClr val="4F81BD">
                    <a:shade val="50000"/>
                    <a:alpha val="0"/>
                  </a:srgbClr>
                </a:solidFill>
              </a:ln>
              <a:solidFill>
                <a:srgbClr val="000000"/>
              </a:solidFill>
              <a:latin typeface="+mn-ea"/>
            </a:endParaRPr>
          </a:p>
          <a:p>
            <a:pPr marL="171450" lvl="0" indent="-171450" algn="l" fontAlgn="base">
              <a:lnSpc>
                <a:spcPct val="200000"/>
              </a:lnSpc>
              <a:buFont typeface="Wingdings" pitchFamily="2" charset="2"/>
              <a:buChar char="§"/>
            </a:pPr>
            <a:r>
              <a:rPr lang="en-US" altLang="ko-KR" sz="1050" dirty="0">
                <a:ln>
                  <a:solidFill>
                    <a:srgbClr val="4F81BD">
                      <a:shade val="50000"/>
                      <a:alpha val="0"/>
                    </a:srgbClr>
                  </a:solidFill>
                </a:ln>
                <a:solidFill>
                  <a:srgbClr val="000000"/>
                </a:solidFill>
                <a:latin typeface="+mn-ea"/>
              </a:rPr>
              <a:t>20XX. 05  </a:t>
            </a:r>
            <a:r>
              <a:rPr lang="ko-KR" altLang="en-US" sz="1050" dirty="0">
                <a:ln>
                  <a:solidFill>
                    <a:srgbClr val="4F81BD">
                      <a:shade val="50000"/>
                      <a:alpha val="0"/>
                    </a:srgbClr>
                  </a:solidFill>
                </a:ln>
                <a:solidFill>
                  <a:srgbClr val="000000"/>
                </a:solidFill>
                <a:latin typeface="+mn-ea"/>
              </a:rPr>
              <a:t>소상공인 지정</a:t>
            </a:r>
            <a:r>
              <a:rPr lang="en-US" altLang="ko-KR" sz="1050" dirty="0">
                <a:ln>
                  <a:solidFill>
                    <a:srgbClr val="4F81BD">
                      <a:shade val="50000"/>
                      <a:alpha val="0"/>
                    </a:srgbClr>
                  </a:solidFill>
                </a:ln>
                <a:solidFill>
                  <a:srgbClr val="000000"/>
                </a:solidFill>
                <a:latin typeface="+mn-ea"/>
              </a:rPr>
              <a:t>(</a:t>
            </a:r>
            <a:r>
              <a:rPr lang="ko-KR" altLang="en-US" sz="1050" dirty="0">
                <a:ln>
                  <a:solidFill>
                    <a:srgbClr val="4F81BD">
                      <a:shade val="50000"/>
                      <a:alpha val="0"/>
                    </a:srgbClr>
                  </a:solidFill>
                </a:ln>
                <a:solidFill>
                  <a:srgbClr val="000000"/>
                </a:solidFill>
                <a:latin typeface="+mn-ea"/>
              </a:rPr>
              <a:t>중소기업청</a:t>
            </a:r>
            <a:r>
              <a:rPr lang="en-US" altLang="ko-KR" sz="1050" dirty="0">
                <a:ln>
                  <a:solidFill>
                    <a:srgbClr val="4F81BD">
                      <a:shade val="50000"/>
                      <a:alpha val="0"/>
                    </a:srgbClr>
                  </a:solidFill>
                </a:ln>
                <a:solidFill>
                  <a:srgbClr val="000000"/>
                </a:solidFill>
                <a:latin typeface="+mn-ea"/>
              </a:rPr>
              <a:t>)</a:t>
            </a:r>
          </a:p>
        </p:txBody>
      </p:sp>
      <p:sp>
        <p:nvSpPr>
          <p:cNvPr id="45" name="Text Box 59">
            <a:extLst>
              <a:ext uri="{FF2B5EF4-FFF2-40B4-BE49-F238E27FC236}">
                <a16:creationId xmlns:a16="http://schemas.microsoft.com/office/drawing/2014/main" xmlns="" id="{AA63E775-2C0D-4459-84A6-13F99A5AB744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1084871" y="1571286"/>
            <a:ext cx="2676853" cy="309562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latinLnBrk="0" hangingPunct="0">
              <a:spcBef>
                <a:spcPct val="50000"/>
              </a:spcBef>
              <a:defRPr/>
            </a:pPr>
            <a:r>
              <a:rPr lang="ko-KR" altLang="en-US" sz="1400" b="1" kern="0" dirty="0">
                <a:solidFill>
                  <a:srgbClr val="000000"/>
                </a:solidFill>
                <a:latin typeface="+mn-ea"/>
              </a:rPr>
              <a:t>일반 현황</a:t>
            </a:r>
            <a:endParaRPr lang="en-US" altLang="ko-KR" sz="1400" b="1" kern="0" dirty="0">
              <a:solidFill>
                <a:srgbClr val="000000"/>
              </a:solidFill>
              <a:latin typeface="+mn-ea"/>
            </a:endParaRPr>
          </a:p>
        </p:txBody>
      </p:sp>
      <p:cxnSp>
        <p:nvCxnSpPr>
          <p:cNvPr id="46" name="직선 연결선 45">
            <a:extLst>
              <a:ext uri="{FF2B5EF4-FFF2-40B4-BE49-F238E27FC236}">
                <a16:creationId xmlns:a16="http://schemas.microsoft.com/office/drawing/2014/main" xmlns="" id="{244E89C6-CE6C-4424-8AAB-86CA92BBCD39}"/>
              </a:ext>
            </a:extLst>
          </p:cNvPr>
          <p:cNvCxnSpPr>
            <a:cxnSpLocks/>
          </p:cNvCxnSpPr>
          <p:nvPr/>
        </p:nvCxnSpPr>
        <p:spPr bwMode="auto">
          <a:xfrm flipV="1">
            <a:off x="503165" y="1892282"/>
            <a:ext cx="3840265" cy="6987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A46B0598-523B-4A41-A1BA-225B2C37AECB}"/>
              </a:ext>
            </a:extLst>
          </p:cNvPr>
          <p:cNvSpPr txBox="1"/>
          <p:nvPr/>
        </p:nvSpPr>
        <p:spPr>
          <a:xfrm>
            <a:off x="632520" y="2132856"/>
            <a:ext cx="33231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>
                <a:latin typeface="+mn-ea"/>
              </a:rPr>
              <a:t>회사</a:t>
            </a:r>
            <a:r>
              <a:rPr lang="en-US" altLang="ko-KR" sz="1200" dirty="0">
                <a:latin typeface="+mn-ea"/>
              </a:rPr>
              <a:t> CI </a:t>
            </a:r>
            <a:r>
              <a:rPr lang="ko-KR" altLang="en-US" sz="1200" dirty="0">
                <a:latin typeface="+mn-ea"/>
              </a:rPr>
              <a:t>삽입</a:t>
            </a:r>
          </a:p>
        </p:txBody>
      </p:sp>
      <p:sp>
        <p:nvSpPr>
          <p:cNvPr id="95" name="텍스트 개체 틀 1">
            <a:extLst>
              <a:ext uri="{FF2B5EF4-FFF2-40B4-BE49-F238E27FC236}">
                <a16:creationId xmlns:a16="http://schemas.microsoft.com/office/drawing/2014/main" xmlns="" id="{842DD84F-6B25-4C4A-B71B-7D79D7C82D79}"/>
              </a:ext>
            </a:extLst>
          </p:cNvPr>
          <p:cNvSpPr txBox="1">
            <a:spLocks/>
          </p:cNvSpPr>
          <p:nvPr/>
        </p:nvSpPr>
        <p:spPr>
          <a:xfrm>
            <a:off x="200025" y="692696"/>
            <a:ext cx="9505950" cy="34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  <a:buNone/>
            </a:pP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 Message 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- 2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</a:p>
        </p:txBody>
      </p:sp>
    </p:spTree>
    <p:extLst>
      <p:ext uri="{BB962C8B-B14F-4D97-AF65-F5344CB8AC3E}">
        <p14:creationId xmlns:p14="http://schemas.microsoft.com/office/powerpoint/2010/main" val="38745388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cynCwf8bEezEUuVpXcaaw"/>
</p:tagLst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1">
      <a:majorFont>
        <a:latin typeface="나눔고딕"/>
        <a:ea typeface="나눔고딕"/>
        <a:cs typeface=""/>
      </a:majorFont>
      <a:minorFont>
        <a:latin typeface="나눔고딕"/>
        <a:ea typeface="나눔고딕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 w="12700">
          <a:solidFill>
            <a:schemeClr val="bg1">
              <a:lumMod val="50000"/>
            </a:schemeClr>
          </a:solidFill>
        </a:ln>
      </a:spPr>
      <a:bodyPr rtlCol="0" anchor="ctr"/>
      <a:lstStyle>
        <a:defPPr algn="ctr">
          <a:defRPr sz="12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defRPr sz="1200" smtClean="0">
            <a:latin typeface="+mn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1783</TotalTime>
  <Words>2148</Words>
  <Application>Microsoft Office PowerPoint</Application>
  <PresentationFormat>A4 용지(210x297mm)</PresentationFormat>
  <Paragraphs>538</Paragraphs>
  <Slides>31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31</vt:i4>
      </vt:variant>
    </vt:vector>
  </HeadingPairs>
  <TitlesOfParts>
    <vt:vector size="32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 현회</dc:creator>
  <cp:lastModifiedBy>홍정우</cp:lastModifiedBy>
  <cp:revision>114</cp:revision>
  <cp:lastPrinted>2019-12-16T06:26:10Z</cp:lastPrinted>
  <dcterms:created xsi:type="dcterms:W3CDTF">2019-04-10T01:59:56Z</dcterms:created>
  <dcterms:modified xsi:type="dcterms:W3CDTF">2021-02-23T08:08:46Z</dcterms:modified>
</cp:coreProperties>
</file>