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2" r:id="rId1"/>
  </p:sldMasterIdLst>
  <p:notesMasterIdLst>
    <p:notesMasterId r:id="rId20"/>
  </p:notesMasterIdLst>
  <p:sldIdLst>
    <p:sldId id="256" r:id="rId2"/>
    <p:sldId id="316" r:id="rId3"/>
    <p:sldId id="296" r:id="rId4"/>
    <p:sldId id="297" r:id="rId5"/>
    <p:sldId id="298" r:id="rId6"/>
    <p:sldId id="295" r:id="rId7"/>
    <p:sldId id="305" r:id="rId8"/>
    <p:sldId id="262" r:id="rId9"/>
    <p:sldId id="301" r:id="rId10"/>
    <p:sldId id="306" r:id="rId11"/>
    <p:sldId id="307" r:id="rId12"/>
    <p:sldId id="302" r:id="rId13"/>
    <p:sldId id="286" r:id="rId14"/>
    <p:sldId id="308" r:id="rId15"/>
    <p:sldId id="283" r:id="rId16"/>
    <p:sldId id="303" r:id="rId17"/>
    <p:sldId id="309" r:id="rId18"/>
    <p:sldId id="266" r:id="rId19"/>
  </p:sldIdLst>
  <p:sldSz cx="9906000" cy="6858000" type="A4"/>
  <p:notesSz cx="6802438" cy="99345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845" userDrawn="1">
          <p15:clr>
            <a:srgbClr val="A4A3A4"/>
          </p15:clr>
        </p15:guide>
        <p15:guide id="4" pos="126" userDrawn="1">
          <p15:clr>
            <a:srgbClr val="A4A3A4"/>
          </p15:clr>
        </p15:guide>
        <p15:guide id="5" pos="6114" userDrawn="1">
          <p15:clr>
            <a:srgbClr val="A4A3A4"/>
          </p15:clr>
        </p15:guide>
        <p15:guide id="6" orient="horz" pos="4065" userDrawn="1">
          <p15:clr>
            <a:srgbClr val="A4A3A4"/>
          </p15:clr>
        </p15:guide>
        <p15:guide id="7" pos="3029" userDrawn="1">
          <p15:clr>
            <a:srgbClr val="A4A3A4"/>
          </p15:clr>
        </p15:guide>
        <p15:guide id="8" pos="3211" userDrawn="1">
          <p15:clr>
            <a:srgbClr val="A4A3A4"/>
          </p15:clr>
        </p15:guide>
        <p15:guide id="9" pos="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3F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422" autoAdjust="0"/>
    <p:restoredTop sz="94660"/>
  </p:normalViewPr>
  <p:slideViewPr>
    <p:cSldViewPr showGuides="1">
      <p:cViewPr varScale="1">
        <p:scale>
          <a:sx n="68" d="100"/>
          <a:sy n="68" d="100"/>
        </p:scale>
        <p:origin x="834" y="66"/>
      </p:cViewPr>
      <p:guideLst>
        <p:guide orient="horz" pos="2160"/>
        <p:guide pos="3120"/>
        <p:guide orient="horz" pos="845"/>
        <p:guide pos="126"/>
        <p:guide pos="6114"/>
        <p:guide orient="horz" pos="4065"/>
        <p:guide pos="3029"/>
        <p:guide pos="3211"/>
        <p:guide pos="1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A3903-0657-4032-9927-2578BB09F4CC}" type="datetimeFigureOut">
              <a:rPr lang="ko-KR" altLang="en-US" smtClean="0"/>
              <a:t>2020-02-26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40288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244" y="4781014"/>
            <a:ext cx="5441950" cy="39117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3141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C0D0B-654B-4E14-B9CE-367B76A44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097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75BE339E-FE2C-41D1-AB48-85A0E7D5CA58}"/>
              </a:ext>
            </a:extLst>
          </p:cNvPr>
          <p:cNvSpPr/>
          <p:nvPr userDrawn="1"/>
        </p:nvSpPr>
        <p:spPr>
          <a:xfrm>
            <a:off x="7689304" y="6572976"/>
            <a:ext cx="2010987" cy="2606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컨설팅기관 명 또는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logo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삽입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F261B5C8-0083-4600-931C-5F0FDC2587FC}"/>
              </a:ext>
            </a:extLst>
          </p:cNvPr>
          <p:cNvSpPr/>
          <p:nvPr userDrawn="1"/>
        </p:nvSpPr>
        <p:spPr>
          <a:xfrm>
            <a:off x="205709" y="6572976"/>
            <a:ext cx="2010987" cy="2606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수진기업 명 또는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logo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삽입</a:t>
            </a:r>
          </a:p>
        </p:txBody>
      </p:sp>
    </p:spTree>
    <p:extLst>
      <p:ext uri="{BB962C8B-B14F-4D97-AF65-F5344CB8AC3E}">
        <p14:creationId xmlns:p14="http://schemas.microsoft.com/office/powerpoint/2010/main" val="380473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20" userDrawn="1">
          <p15:clr>
            <a:srgbClr val="FBAE40"/>
          </p15:clr>
        </p15:guide>
        <p15:guide id="2" pos="126" userDrawn="1">
          <p15:clr>
            <a:srgbClr val="FBAE40"/>
          </p15:clr>
        </p15:guide>
        <p15:guide id="3" pos="6114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3">
            <a:extLst>
              <a:ext uri="{FF2B5EF4-FFF2-40B4-BE49-F238E27FC236}">
                <a16:creationId xmlns:a16="http://schemas.microsoft.com/office/drawing/2014/main" id="{11A69504-5CCA-4243-AF91-8D4C10D044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31519" y="6636529"/>
            <a:ext cx="84296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0" marR="0" indent="0" algn="ctr" defTabSz="1043056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t>- </a:t>
            </a:r>
            <a:fld id="{340438BB-A453-4BC9-9964-F4F083141B54}" type="slidenum">
              <a:rPr lang="en-US" altLang="ko-KR" sz="1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pPr marL="0" marR="0" indent="0" algn="ctr" defTabSz="104305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altLang="ko-K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t> -</a:t>
            </a: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6B002178-7BE5-4E05-A0F4-6C472A193D71}"/>
              </a:ext>
            </a:extLst>
          </p:cNvPr>
          <p:cNvCxnSpPr/>
          <p:nvPr userDrawn="1"/>
        </p:nvCxnSpPr>
        <p:spPr bwMode="auto">
          <a:xfrm>
            <a:off x="200472" y="548680"/>
            <a:ext cx="9505503" cy="0"/>
          </a:xfrm>
          <a:prstGeom prst="line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9088F7DE-F658-47FA-8314-6D90CB8C7318}"/>
              </a:ext>
            </a:extLst>
          </p:cNvPr>
          <p:cNvCxnSpPr/>
          <p:nvPr userDrawn="1"/>
        </p:nvCxnSpPr>
        <p:spPr bwMode="auto">
          <a:xfrm>
            <a:off x="200472" y="6525344"/>
            <a:ext cx="9505503" cy="0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67743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D643079-A550-4398-8B66-416A09461DDB}"/>
              </a:ext>
            </a:extLst>
          </p:cNvPr>
          <p:cNvSpPr txBox="1"/>
          <p:nvPr/>
        </p:nvSpPr>
        <p:spPr>
          <a:xfrm>
            <a:off x="217475" y="1609636"/>
            <a:ext cx="9505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컨설팅 주제 입력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6C97FBA-72DB-4742-AE59-E6D7F2EAE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5" y="260648"/>
            <a:ext cx="1856642" cy="3578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00FCA2-2377-4939-AD7A-7FC95A041DE6}"/>
              </a:ext>
            </a:extLst>
          </p:cNvPr>
          <p:cNvSpPr txBox="1"/>
          <p:nvPr/>
        </p:nvSpPr>
        <p:spPr>
          <a:xfrm>
            <a:off x="222788" y="666939"/>
            <a:ext cx="3362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b="1" dirty="0">
                <a:latin typeface="+mn-ea"/>
              </a:rPr>
              <a:t>20XX</a:t>
            </a:r>
            <a:r>
              <a:rPr lang="ko-KR" altLang="en-US" sz="1200" b="1" dirty="0">
                <a:latin typeface="+mn-ea"/>
              </a:rPr>
              <a:t>년 </a:t>
            </a:r>
            <a:r>
              <a:rPr lang="en-US" altLang="ko-KR" sz="1200" b="1" dirty="0">
                <a:latin typeface="+mn-ea"/>
              </a:rPr>
              <a:t>(</a:t>
            </a:r>
            <a:r>
              <a:rPr lang="ko-KR" altLang="en-US" sz="1200" b="1" dirty="0">
                <a:latin typeface="+mn-ea"/>
              </a:rPr>
              <a:t>예비</a:t>
            </a:r>
            <a:r>
              <a:rPr lang="en-US" altLang="ko-KR" sz="1200" b="1" dirty="0">
                <a:latin typeface="+mn-ea"/>
              </a:rPr>
              <a:t>)</a:t>
            </a:r>
            <a:r>
              <a:rPr lang="ko-KR" altLang="en-US" sz="1200" b="1" dirty="0">
                <a:latin typeface="+mn-ea"/>
              </a:rPr>
              <a:t>사회적기업 경영컨설팅 지원사업</a:t>
            </a:r>
            <a:endParaRPr lang="en-US" altLang="ko-KR" sz="1200" b="1" dirty="0">
              <a:latin typeface="+mn-ea"/>
            </a:endParaRPr>
          </a:p>
          <a:p>
            <a:pPr algn="l"/>
            <a:r>
              <a:rPr lang="en-US" altLang="ko-KR" sz="1200" b="1" dirty="0">
                <a:latin typeface="+mn-ea"/>
              </a:rPr>
              <a:t>XXX</a:t>
            </a:r>
            <a:r>
              <a:rPr lang="ko-KR" altLang="en-US" sz="1200" b="1" dirty="0">
                <a:latin typeface="+mn-ea"/>
              </a:rPr>
              <a:t>형</a:t>
            </a:r>
            <a:r>
              <a:rPr lang="en-US" altLang="ko-KR" sz="1200" b="1" dirty="0">
                <a:latin typeface="+mn-ea"/>
              </a:rPr>
              <a:t> </a:t>
            </a:r>
            <a:r>
              <a:rPr lang="ko-KR" altLang="en-US" sz="1200" b="1" dirty="0">
                <a:latin typeface="+mn-ea"/>
              </a:rPr>
              <a:t>컨설팅 최종보고</a:t>
            </a:r>
            <a:r>
              <a:rPr lang="en-US" altLang="ko-KR" sz="1200" b="1" dirty="0">
                <a:latin typeface="+mn-ea"/>
              </a:rPr>
              <a:t> </a:t>
            </a:r>
            <a:r>
              <a:rPr lang="ko-KR" altLang="en-US" sz="1200" b="1" dirty="0">
                <a:latin typeface="+mn-ea"/>
              </a:rPr>
              <a:t>발표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3B989A-CC64-4FE4-9C21-E5848E24B655}"/>
              </a:ext>
            </a:extLst>
          </p:cNvPr>
          <p:cNvSpPr txBox="1"/>
          <p:nvPr/>
        </p:nvSpPr>
        <p:spPr>
          <a:xfrm>
            <a:off x="3332820" y="2545159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최     종     보     고     발     표     본 </a:t>
            </a:r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121E98-1D4A-41B1-AAA9-7C0CB770E6B8}"/>
              </a:ext>
            </a:extLst>
          </p:cNvPr>
          <p:cNvSpPr txBox="1"/>
          <p:nvPr/>
        </p:nvSpPr>
        <p:spPr>
          <a:xfrm>
            <a:off x="3332820" y="4057327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20  .    .   .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2A3FE07-973D-4E56-AB0D-8F2222648A69}"/>
              </a:ext>
            </a:extLst>
          </p:cNvPr>
          <p:cNvSpPr/>
          <p:nvPr/>
        </p:nvSpPr>
        <p:spPr>
          <a:xfrm>
            <a:off x="7041231" y="6012281"/>
            <a:ext cx="2664743" cy="4409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컨설팅기관 명 및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Logo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E0C26C9-ABFE-4437-95F0-31F4D70A1B2A}"/>
              </a:ext>
            </a:extLst>
          </p:cNvPr>
          <p:cNvSpPr/>
          <p:nvPr/>
        </p:nvSpPr>
        <p:spPr>
          <a:xfrm>
            <a:off x="217475" y="6012281"/>
            <a:ext cx="2664743" cy="4409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수진기업 명 및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Logo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말풍선: 사각형 4">
            <a:extLst>
              <a:ext uri="{FF2B5EF4-FFF2-40B4-BE49-F238E27FC236}">
                <a16:creationId xmlns:a16="http://schemas.microsoft.com/office/drawing/2014/main" id="{85E4FFED-9901-48BC-8E74-FD95F0B47F64}"/>
              </a:ext>
            </a:extLst>
          </p:cNvPr>
          <p:cNvSpPr/>
          <p:nvPr/>
        </p:nvSpPr>
        <p:spPr>
          <a:xfrm>
            <a:off x="273050" y="1341438"/>
            <a:ext cx="1151558" cy="268198"/>
          </a:xfrm>
          <a:prstGeom prst="wedgeRectCallout">
            <a:avLst>
              <a:gd name="adj1" fmla="val -27909"/>
              <a:gd name="adj2" fmla="val -160294"/>
            </a:avLst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>
                <a:solidFill>
                  <a:schemeClr val="tx1"/>
                </a:solidFill>
              </a:rPr>
              <a:t>컨설팅 유형</a:t>
            </a:r>
            <a:endParaRPr lang="ko-KR" altLang="en-US" sz="12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147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5. </a:t>
            </a:r>
            <a:r>
              <a:rPr lang="ko-KR" altLang="en-US" sz="2000" b="1" dirty="0">
                <a:latin typeface="+mn-ea"/>
              </a:rPr>
              <a:t>사업 성과 목표</a:t>
            </a:r>
            <a:r>
              <a:rPr lang="en-US" altLang="ko-KR" sz="2000" b="1" dirty="0">
                <a:latin typeface="+mn-ea"/>
              </a:rPr>
              <a:t>(KPI) </a:t>
            </a:r>
            <a:r>
              <a:rPr lang="ko-KR" altLang="en-US" sz="2000" b="1" dirty="0">
                <a:latin typeface="+mn-ea"/>
              </a:rPr>
              <a:t>달성</a:t>
            </a:r>
            <a:r>
              <a:rPr lang="en-US" altLang="ko-KR" sz="2000" b="1" dirty="0">
                <a:latin typeface="+mn-ea"/>
              </a:rPr>
              <a:t> </a:t>
            </a:r>
            <a:r>
              <a:rPr lang="ko-KR" altLang="en-US" sz="2000" b="1" dirty="0">
                <a:latin typeface="+mn-ea"/>
              </a:rPr>
              <a:t>현황 </a:t>
            </a:r>
            <a:r>
              <a:rPr lang="en-US" altLang="ko-KR" sz="2000" b="1" dirty="0">
                <a:latin typeface="+mn-ea"/>
              </a:rPr>
              <a:t>_ ① </a:t>
            </a:r>
            <a:r>
              <a:rPr lang="ko-KR" altLang="en-US" sz="2000" b="1" dirty="0" err="1">
                <a:latin typeface="+mn-ea"/>
              </a:rPr>
              <a:t>지표명</a:t>
            </a:r>
            <a:r>
              <a:rPr lang="en-US" altLang="ko-KR" sz="2000" b="1" dirty="0">
                <a:latin typeface="+mn-ea"/>
              </a:rPr>
              <a:t> 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3D8F51-DBA8-4163-ABE2-82CADCD13E28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컨설팅의 사업 성과목표 달성 현황은 다음과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520953" y="600362"/>
            <a:ext cx="5184576" cy="10284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최종보고 시점의 각각의 </a:t>
            </a:r>
            <a:r>
              <a:rPr lang="en-US" altLang="ko-KR" sz="1200" b="1" dirty="0">
                <a:latin typeface="+mn-ea"/>
              </a:rPr>
              <a:t>KPI </a:t>
            </a:r>
            <a:r>
              <a:rPr lang="ko-KR" altLang="en-US" sz="1200" b="1" dirty="0">
                <a:latin typeface="+mn-ea"/>
              </a:rPr>
              <a:t>별로 달성을 증빙할 수 있는 자료 기술</a:t>
            </a:r>
            <a:br>
              <a:rPr lang="en-US" altLang="ko-KR" sz="1200" b="1" dirty="0">
                <a:latin typeface="+mn-ea"/>
              </a:rPr>
            </a:br>
            <a:r>
              <a:rPr lang="en-US" altLang="ko-KR" sz="1200" b="1" dirty="0">
                <a:latin typeface="+mn-ea"/>
              </a:rPr>
              <a:t>- </a:t>
            </a:r>
            <a:r>
              <a:rPr lang="ko-KR" altLang="en-US" sz="1200" b="1" dirty="0">
                <a:latin typeface="+mn-ea"/>
              </a:rPr>
              <a:t>수주 </a:t>
            </a:r>
            <a:r>
              <a:rPr lang="en-US" altLang="ko-KR" sz="1200" b="1" dirty="0">
                <a:latin typeface="+mn-ea"/>
              </a:rPr>
              <a:t>3</a:t>
            </a:r>
            <a:r>
              <a:rPr lang="ko-KR" altLang="en-US" sz="1200" b="1" dirty="0">
                <a:latin typeface="+mn-ea"/>
              </a:rPr>
              <a:t>건 </a:t>
            </a:r>
            <a:r>
              <a:rPr lang="en-US" altLang="ko-KR" sz="1200" b="1" dirty="0">
                <a:latin typeface="+mn-ea"/>
              </a:rPr>
              <a:t>: </a:t>
            </a:r>
            <a:r>
              <a:rPr lang="ko-KR" altLang="en-US" sz="1200" b="1" dirty="0">
                <a:latin typeface="+mn-ea"/>
              </a:rPr>
              <a:t>수주확인서</a:t>
            </a:r>
            <a:r>
              <a:rPr lang="en-US" altLang="ko-KR" sz="1200" b="1" dirty="0">
                <a:latin typeface="+mn-ea"/>
              </a:rPr>
              <a:t>, </a:t>
            </a:r>
            <a:r>
              <a:rPr lang="ko-KR" altLang="en-US" sz="1200" b="1" dirty="0">
                <a:latin typeface="+mn-ea"/>
              </a:rPr>
              <a:t>계약서</a:t>
            </a:r>
            <a:r>
              <a:rPr lang="en-US" altLang="ko-KR" sz="1200" b="1" dirty="0">
                <a:latin typeface="+mn-ea"/>
              </a:rPr>
              <a:t> </a:t>
            </a:r>
            <a:r>
              <a:rPr lang="ko-KR" altLang="en-US" sz="1200" b="1" dirty="0">
                <a:latin typeface="+mn-ea"/>
              </a:rPr>
              <a:t>등등 증빙자료를 캡처하여 제시</a:t>
            </a:r>
            <a:br>
              <a:rPr lang="en-US" altLang="ko-KR" sz="1200" b="1" dirty="0">
                <a:latin typeface="+mn-ea"/>
              </a:rPr>
            </a:br>
            <a:r>
              <a:rPr lang="en-US" altLang="ko-KR" sz="1200" b="1" dirty="0">
                <a:latin typeface="+mn-ea"/>
              </a:rPr>
              <a:t>- </a:t>
            </a:r>
            <a:r>
              <a:rPr lang="ko-KR" altLang="en-US" sz="1200" b="1" dirty="0">
                <a:latin typeface="+mn-ea"/>
              </a:rPr>
              <a:t>매출액 달성 </a:t>
            </a:r>
            <a:r>
              <a:rPr lang="en-US" altLang="ko-KR" sz="1200" b="1" dirty="0">
                <a:latin typeface="+mn-ea"/>
              </a:rPr>
              <a:t>: </a:t>
            </a:r>
            <a:r>
              <a:rPr lang="ko-KR" altLang="en-US" sz="1200" b="1" dirty="0">
                <a:latin typeface="+mn-ea"/>
              </a:rPr>
              <a:t>월별 결산자료 현황 화면 캡처하여 제시</a:t>
            </a:r>
            <a:endParaRPr lang="en-US" altLang="ko-KR" sz="1200" b="1" dirty="0">
              <a:latin typeface="+mn-ea"/>
            </a:endParaRPr>
          </a:p>
          <a:p>
            <a:pPr algn="l"/>
            <a:r>
              <a:rPr lang="ko-KR" altLang="en-US" sz="1200" b="1" dirty="0">
                <a:latin typeface="+mn-ea"/>
              </a:rPr>
              <a:t>상기와 같은 방식으로 증빙자료 기술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F9C4B0-0E69-46DF-8DDA-670CB41BBE2D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</p:spTree>
    <p:extLst>
      <p:ext uri="{BB962C8B-B14F-4D97-AF65-F5344CB8AC3E}">
        <p14:creationId xmlns:p14="http://schemas.microsoft.com/office/powerpoint/2010/main" val="1744336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5. </a:t>
            </a:r>
            <a:r>
              <a:rPr lang="ko-KR" altLang="en-US" sz="2000" b="1" dirty="0">
                <a:latin typeface="+mn-ea"/>
              </a:rPr>
              <a:t>사업 성과 목표</a:t>
            </a:r>
            <a:r>
              <a:rPr lang="en-US" altLang="ko-KR" sz="2000" b="1" dirty="0">
                <a:latin typeface="+mn-ea"/>
              </a:rPr>
              <a:t>(KPI) </a:t>
            </a:r>
            <a:r>
              <a:rPr lang="ko-KR" altLang="en-US" sz="2000" b="1" dirty="0">
                <a:latin typeface="+mn-ea"/>
              </a:rPr>
              <a:t>달성</a:t>
            </a:r>
            <a:r>
              <a:rPr lang="en-US" altLang="ko-KR" sz="2000" b="1" dirty="0">
                <a:latin typeface="+mn-ea"/>
              </a:rPr>
              <a:t> </a:t>
            </a:r>
            <a:r>
              <a:rPr lang="ko-KR" altLang="en-US" sz="2000" b="1" dirty="0">
                <a:latin typeface="+mn-ea"/>
              </a:rPr>
              <a:t>현황 </a:t>
            </a:r>
            <a:r>
              <a:rPr lang="en-US" altLang="ko-KR" sz="2000" b="1" dirty="0">
                <a:latin typeface="+mn-ea"/>
              </a:rPr>
              <a:t>_ ② </a:t>
            </a:r>
            <a:r>
              <a:rPr lang="ko-KR" altLang="en-US" sz="2000" b="1" dirty="0" err="1">
                <a:latin typeface="+mn-ea"/>
              </a:rPr>
              <a:t>지표명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3D8F51-DBA8-4163-ABE2-82CADCD13E28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컨설팅의 사업 성과목표 달성 현황은 다음과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520953" y="600362"/>
            <a:ext cx="5184576" cy="10284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최종보고 시점의 각각의 </a:t>
            </a:r>
            <a:r>
              <a:rPr lang="en-US" altLang="ko-KR" sz="1200" b="1" dirty="0">
                <a:latin typeface="+mn-ea"/>
              </a:rPr>
              <a:t>KPI </a:t>
            </a:r>
            <a:r>
              <a:rPr lang="ko-KR" altLang="en-US" sz="1200" b="1" dirty="0">
                <a:latin typeface="+mn-ea"/>
              </a:rPr>
              <a:t>별로 달성을 증빙할 수 있는 자료 기술</a:t>
            </a:r>
            <a:br>
              <a:rPr lang="en-US" altLang="ko-KR" sz="1200" b="1" dirty="0">
                <a:latin typeface="+mn-ea"/>
              </a:rPr>
            </a:br>
            <a:r>
              <a:rPr lang="en-US" altLang="ko-KR" sz="1200" b="1" dirty="0">
                <a:latin typeface="+mn-ea"/>
              </a:rPr>
              <a:t>- </a:t>
            </a:r>
            <a:r>
              <a:rPr lang="ko-KR" altLang="en-US" sz="1200" b="1" dirty="0">
                <a:latin typeface="+mn-ea"/>
              </a:rPr>
              <a:t>수주 </a:t>
            </a:r>
            <a:r>
              <a:rPr lang="en-US" altLang="ko-KR" sz="1200" b="1" dirty="0">
                <a:latin typeface="+mn-ea"/>
              </a:rPr>
              <a:t>3</a:t>
            </a:r>
            <a:r>
              <a:rPr lang="ko-KR" altLang="en-US" sz="1200" b="1" dirty="0">
                <a:latin typeface="+mn-ea"/>
              </a:rPr>
              <a:t>건 </a:t>
            </a:r>
            <a:r>
              <a:rPr lang="en-US" altLang="ko-KR" sz="1200" b="1" dirty="0">
                <a:latin typeface="+mn-ea"/>
              </a:rPr>
              <a:t>: </a:t>
            </a:r>
            <a:r>
              <a:rPr lang="ko-KR" altLang="en-US" sz="1200" b="1" dirty="0">
                <a:latin typeface="+mn-ea"/>
              </a:rPr>
              <a:t>수주확인서</a:t>
            </a:r>
            <a:r>
              <a:rPr lang="en-US" altLang="ko-KR" sz="1200" b="1" dirty="0">
                <a:latin typeface="+mn-ea"/>
              </a:rPr>
              <a:t>, </a:t>
            </a:r>
            <a:r>
              <a:rPr lang="ko-KR" altLang="en-US" sz="1200" b="1" dirty="0">
                <a:latin typeface="+mn-ea"/>
              </a:rPr>
              <a:t>계약서</a:t>
            </a:r>
            <a:r>
              <a:rPr lang="en-US" altLang="ko-KR" sz="1200" b="1" dirty="0">
                <a:latin typeface="+mn-ea"/>
              </a:rPr>
              <a:t> </a:t>
            </a:r>
            <a:r>
              <a:rPr lang="ko-KR" altLang="en-US" sz="1200" b="1" dirty="0">
                <a:latin typeface="+mn-ea"/>
              </a:rPr>
              <a:t>등등 증빙자료를 캡처하여 제시</a:t>
            </a:r>
            <a:br>
              <a:rPr lang="en-US" altLang="ko-KR" sz="1200" b="1" dirty="0">
                <a:latin typeface="+mn-ea"/>
              </a:rPr>
            </a:br>
            <a:r>
              <a:rPr lang="en-US" altLang="ko-KR" sz="1200" b="1" dirty="0">
                <a:latin typeface="+mn-ea"/>
              </a:rPr>
              <a:t>- </a:t>
            </a:r>
            <a:r>
              <a:rPr lang="ko-KR" altLang="en-US" sz="1200" b="1" dirty="0">
                <a:latin typeface="+mn-ea"/>
              </a:rPr>
              <a:t>매출액 달성 </a:t>
            </a:r>
            <a:r>
              <a:rPr lang="en-US" altLang="ko-KR" sz="1200" b="1" dirty="0">
                <a:latin typeface="+mn-ea"/>
              </a:rPr>
              <a:t>: </a:t>
            </a:r>
            <a:r>
              <a:rPr lang="ko-KR" altLang="en-US" sz="1200" b="1" dirty="0">
                <a:latin typeface="+mn-ea"/>
              </a:rPr>
              <a:t>월별 결산자료 현황 화면 캡처하여 제시</a:t>
            </a:r>
            <a:endParaRPr lang="en-US" altLang="ko-KR" sz="1200" b="1" dirty="0">
              <a:latin typeface="+mn-ea"/>
            </a:endParaRPr>
          </a:p>
          <a:p>
            <a:pPr algn="l"/>
            <a:r>
              <a:rPr lang="ko-KR" altLang="en-US" sz="1200" b="1" dirty="0">
                <a:latin typeface="+mn-ea"/>
              </a:rPr>
              <a:t>상기와 같은 방식으로 증빙자료 기술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6F32A8-4245-45A3-A585-3930116BE55D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</p:spTree>
    <p:extLst>
      <p:ext uri="{BB962C8B-B14F-4D97-AF65-F5344CB8AC3E}">
        <p14:creationId xmlns:p14="http://schemas.microsoft.com/office/powerpoint/2010/main" val="37159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87D874E-E3A4-4215-992F-BA4175D3844B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6. </a:t>
            </a:r>
            <a:r>
              <a:rPr lang="ko-KR" altLang="en-US" sz="2000" b="1" dirty="0">
                <a:latin typeface="+mn-ea"/>
              </a:rPr>
              <a:t>최종 산출물 현황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최종보고 시점의 최종 수행내용 및 최종 산출물 기술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3D8F51-DBA8-4163-ABE2-82CADCD13E28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최종적인 과업단위별 산출물은 아래와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7AB4FE9B-0C31-40D0-BDC9-E7BC51CBA5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908230"/>
              </p:ext>
            </p:extLst>
          </p:nvPr>
        </p:nvGraphicFramePr>
        <p:xfrm>
          <a:off x="200025" y="1350477"/>
          <a:ext cx="9505951" cy="5050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392">
                  <a:extLst>
                    <a:ext uri="{9D8B030D-6E8A-4147-A177-3AD203B41FA5}">
                      <a16:colId xmlns:a16="http://schemas.microsoft.com/office/drawing/2014/main" val="3976926492"/>
                    </a:ext>
                  </a:extLst>
                </a:gridCol>
                <a:gridCol w="1289695">
                  <a:extLst>
                    <a:ext uri="{9D8B030D-6E8A-4147-A177-3AD203B41FA5}">
                      <a16:colId xmlns:a16="http://schemas.microsoft.com/office/drawing/2014/main" val="3896490439"/>
                    </a:ext>
                  </a:extLst>
                </a:gridCol>
                <a:gridCol w="4556056">
                  <a:extLst>
                    <a:ext uri="{9D8B030D-6E8A-4147-A177-3AD203B41FA5}">
                      <a16:colId xmlns:a16="http://schemas.microsoft.com/office/drawing/2014/main" val="4006748681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3364556453"/>
                    </a:ext>
                  </a:extLst>
                </a:gridCol>
                <a:gridCol w="1080568">
                  <a:extLst>
                    <a:ext uri="{9D8B030D-6E8A-4147-A177-3AD203B41FA5}">
                      <a16:colId xmlns:a16="http://schemas.microsoft.com/office/drawing/2014/main" val="13487000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주요 수행 내용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산출물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최종보고서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페이지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845392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내외부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환경 분석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Pest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3C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 실시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환경분석 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pp. 07~28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388525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고객 분석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30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명을 대상으로 인터뷰 실시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고객인터뷰 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pp. 31~52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6550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재무현황 진단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자사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ATW Tool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을 활용하여 재무진단 실시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재무현황 진단 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96451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내부 역량 진단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맥킨지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7S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 실시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내부 역량진단 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738984"/>
                  </a:ext>
                </a:extLst>
              </a:tr>
              <a:tr h="225518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0000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514874"/>
                  </a:ext>
                </a:extLst>
              </a:tr>
              <a:tr h="1546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780285"/>
                  </a:ext>
                </a:extLst>
              </a:tr>
              <a:tr h="2004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591604"/>
                  </a:ext>
                </a:extLst>
              </a:tr>
              <a:tr h="1295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595164"/>
                  </a:ext>
                </a:extLst>
              </a:tr>
              <a:tr h="27266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017609"/>
                  </a:ext>
                </a:extLst>
              </a:tr>
              <a:tr h="234341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00000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822521"/>
                  </a:ext>
                </a:extLst>
              </a:tr>
              <a:tr h="1993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972352"/>
                  </a:ext>
                </a:extLst>
              </a:tr>
              <a:tr h="2002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5830227"/>
                  </a:ext>
                </a:extLst>
              </a:tr>
              <a:tr h="1744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3427528"/>
                  </a:ext>
                </a:extLst>
              </a:tr>
              <a:tr h="1744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15108"/>
                  </a:ext>
                </a:extLst>
              </a:tr>
              <a:tr h="9828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9537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0781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7. </a:t>
            </a:r>
            <a:r>
              <a:rPr lang="ko-KR" altLang="en-US" sz="2000" b="1" dirty="0">
                <a:latin typeface="+mn-ea"/>
              </a:rPr>
              <a:t>기대효과</a:t>
            </a:r>
          </a:p>
        </p:txBody>
      </p:sp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D31DE4-ADE8-451A-9EEB-6F7807B37206}"/>
              </a:ext>
            </a:extLst>
          </p:cNvPr>
          <p:cNvSpPr txBox="1"/>
          <p:nvPr/>
        </p:nvSpPr>
        <p:spPr>
          <a:xfrm>
            <a:off x="3823567" y="115945"/>
            <a:ext cx="5905104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컨설팅 최종 수행을 통해 기대되는 효과 기술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AF18DE-553A-4BB0-BF21-FDACCCA970B1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</p:spTree>
    <p:extLst>
      <p:ext uri="{BB962C8B-B14F-4D97-AF65-F5344CB8AC3E}">
        <p14:creationId xmlns:p14="http://schemas.microsoft.com/office/powerpoint/2010/main" val="1831014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D0EE39D-2B2B-4EC1-9A7E-A8BF05D05A3E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8. </a:t>
            </a:r>
            <a:r>
              <a:rPr lang="ko-KR" altLang="en-US" sz="2000" b="1" dirty="0">
                <a:latin typeface="+mn-ea"/>
              </a:rPr>
              <a:t>사업 연계 및 사후관리 방안</a:t>
            </a:r>
          </a:p>
        </p:txBody>
      </p:sp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D31DE4-ADE8-451A-9EEB-6F7807B37206}"/>
              </a:ext>
            </a:extLst>
          </p:cNvPr>
          <p:cNvSpPr txBox="1"/>
          <p:nvPr/>
        </p:nvSpPr>
        <p:spPr>
          <a:xfrm>
            <a:off x="3823567" y="115945"/>
            <a:ext cx="5905104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dirty="0">
                <a:latin typeface="+mn-ea"/>
              </a:rPr>
              <a:t>- </a:t>
            </a:r>
            <a:r>
              <a:rPr lang="ko-KR" altLang="en-US" sz="1200" dirty="0">
                <a:latin typeface="+mn-ea"/>
              </a:rPr>
              <a:t>컨설팅 최종 종료 후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타 기간 또는 진흥원내 타 사업과의 사업 연계 방안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dirty="0">
                <a:latin typeface="+mn-ea"/>
              </a:rPr>
              <a:t>사후관리 방안을 기간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내용 중심으로 구체적으로 기술</a:t>
            </a:r>
          </a:p>
        </p:txBody>
      </p:sp>
    </p:spTree>
    <p:extLst>
      <p:ext uri="{BB962C8B-B14F-4D97-AF65-F5344CB8AC3E}">
        <p14:creationId xmlns:p14="http://schemas.microsoft.com/office/powerpoint/2010/main" val="1957235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직사각형 34">
            <a:extLst>
              <a:ext uri="{FF2B5EF4-FFF2-40B4-BE49-F238E27FC236}">
                <a16:creationId xmlns:a16="http://schemas.microsoft.com/office/drawing/2014/main" id="{5190EBA1-23C7-4FED-BD85-4347467F4268}"/>
              </a:ext>
            </a:extLst>
          </p:cNvPr>
          <p:cNvSpPr/>
          <p:nvPr/>
        </p:nvSpPr>
        <p:spPr>
          <a:xfrm rot="10800000" flipV="1">
            <a:off x="-5064" y="-1014"/>
            <a:ext cx="468000" cy="6859014"/>
          </a:xfrm>
          <a:prstGeom prst="rect">
            <a:avLst/>
          </a:prstGeom>
          <a:gradFill>
            <a:gsLst>
              <a:gs pos="30000">
                <a:srgbClr val="2683C6">
                  <a:lumMod val="20000"/>
                  <a:lumOff val="80000"/>
                </a:srgbClr>
              </a:gs>
              <a:gs pos="98000">
                <a:srgbClr val="2683C6">
                  <a:lumMod val="75000"/>
                </a:srgbClr>
              </a:gs>
              <a:gs pos="76000">
                <a:srgbClr val="2683C6">
                  <a:lumMod val="60000"/>
                  <a:lumOff val="40000"/>
                </a:srgbClr>
              </a:gs>
              <a:gs pos="52000">
                <a:srgbClr val="2683C6">
                  <a:lumMod val="40000"/>
                  <a:lumOff val="60000"/>
                </a:srgbClr>
              </a:gs>
            </a:gsLst>
            <a:path path="circle">
              <a:fillToRect l="100000" t="10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32B1A14-074B-4EFC-A01A-EA7014C12528}"/>
              </a:ext>
            </a:extLst>
          </p:cNvPr>
          <p:cNvSpPr txBox="1"/>
          <p:nvPr/>
        </p:nvSpPr>
        <p:spPr>
          <a:xfrm>
            <a:off x="5088197" y="3068960"/>
            <a:ext cx="973343" cy="15142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F4CA1C62-07AE-48AD-BA87-B4BB7FCFC2C0}"/>
              </a:ext>
            </a:extLst>
          </p:cNvPr>
          <p:cNvGrpSpPr/>
          <p:nvPr/>
        </p:nvGrpSpPr>
        <p:grpSpPr>
          <a:xfrm>
            <a:off x="4808983" y="2564904"/>
            <a:ext cx="4896991" cy="355487"/>
            <a:chOff x="3486511" y="1628800"/>
            <a:chExt cx="2887736" cy="35548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F3E460D-BB45-4E98-8494-53FDC52DE6E6}"/>
                </a:ext>
              </a:extLst>
            </p:cNvPr>
            <p:cNvSpPr txBox="1"/>
            <p:nvPr/>
          </p:nvSpPr>
          <p:spPr>
            <a:xfrm>
              <a:off x="3486511" y="1637266"/>
              <a:ext cx="288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600" b="1" kern="0" dirty="0">
                  <a:solidFill>
                    <a:prstClr val="black"/>
                  </a:solidFill>
                  <a:latin typeface="+mn-ea"/>
                </a:rPr>
                <a:t>Ⅱ</a:t>
              </a: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. </a:t>
              </a:r>
              <a:r>
                <a:rPr kumimoji="0" lang="ko-KR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사업추진 결과보고</a:t>
              </a:r>
            </a:p>
          </p:txBody>
        </p: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93D84221-CA97-4479-BEF7-C00D1106ACD0}"/>
                </a:ext>
              </a:extLst>
            </p:cNvPr>
            <p:cNvCxnSpPr/>
            <p:nvPr/>
          </p:nvCxnSpPr>
          <p:spPr>
            <a:xfrm>
              <a:off x="3494247" y="1628800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52" name="직선 연결선 51">
              <a:extLst>
                <a:ext uri="{FF2B5EF4-FFF2-40B4-BE49-F238E27FC236}">
                  <a16:creationId xmlns:a16="http://schemas.microsoft.com/office/drawing/2014/main" id="{297B3FB2-7BE4-4533-9502-E54B6B34DDB0}"/>
                </a:ext>
              </a:extLst>
            </p:cNvPr>
            <p:cNvCxnSpPr/>
            <p:nvPr/>
          </p:nvCxnSpPr>
          <p:spPr>
            <a:xfrm>
              <a:off x="3494247" y="1984287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234283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59BBD0-4F97-4D9F-B15F-436AA57227CD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Ⅱ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사업추진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결과보고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XXXX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D31DE4-ADE8-451A-9EEB-6F7807B37206}"/>
              </a:ext>
            </a:extLst>
          </p:cNvPr>
          <p:cNvSpPr txBox="1"/>
          <p:nvPr/>
        </p:nvSpPr>
        <p:spPr>
          <a:xfrm>
            <a:off x="3800871" y="65819"/>
            <a:ext cx="5905104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dirty="0">
                <a:latin typeface="+mn-ea"/>
              </a:rPr>
              <a:t>1</a:t>
            </a:r>
            <a:r>
              <a:rPr lang="ko-KR" altLang="en-US" sz="1200" dirty="0">
                <a:latin typeface="+mn-ea"/>
              </a:rPr>
              <a:t>번 항목부터는 최종 수행 내용 기술</a:t>
            </a:r>
          </a:p>
        </p:txBody>
      </p:sp>
    </p:spTree>
    <p:extLst>
      <p:ext uri="{BB962C8B-B14F-4D97-AF65-F5344CB8AC3E}">
        <p14:creationId xmlns:p14="http://schemas.microsoft.com/office/powerpoint/2010/main" val="27863891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7622D99-F723-401D-9FAA-CDEAD6AB857D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Ⅱ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사업추진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결과보고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XXXX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D31DE4-ADE8-451A-9EEB-6F7807B37206}"/>
              </a:ext>
            </a:extLst>
          </p:cNvPr>
          <p:cNvSpPr txBox="1"/>
          <p:nvPr/>
        </p:nvSpPr>
        <p:spPr>
          <a:xfrm>
            <a:off x="3800871" y="65819"/>
            <a:ext cx="5905104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dirty="0">
                <a:latin typeface="+mn-ea"/>
              </a:rPr>
              <a:t>2</a:t>
            </a:r>
            <a:r>
              <a:rPr lang="ko-KR" altLang="en-US" sz="1200" dirty="0">
                <a:latin typeface="+mn-ea"/>
              </a:rPr>
              <a:t>번 항목부터는 최종 수행 내용 기술</a:t>
            </a:r>
          </a:p>
        </p:txBody>
      </p:sp>
    </p:spTree>
    <p:extLst>
      <p:ext uri="{BB962C8B-B14F-4D97-AF65-F5344CB8AC3E}">
        <p14:creationId xmlns:p14="http://schemas.microsoft.com/office/powerpoint/2010/main" val="968980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5588B7-44AE-4D17-9136-783EAE9656F1}"/>
              </a:ext>
            </a:extLst>
          </p:cNvPr>
          <p:cNvSpPr txBox="1"/>
          <p:nvPr/>
        </p:nvSpPr>
        <p:spPr>
          <a:xfrm>
            <a:off x="2114711" y="2780928"/>
            <a:ext cx="5676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End Of Document</a:t>
            </a:r>
            <a:endParaRPr lang="ko-KR" altLang="en-US" sz="4400" b="1" i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210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직사각형 34">
            <a:extLst>
              <a:ext uri="{FF2B5EF4-FFF2-40B4-BE49-F238E27FC236}">
                <a16:creationId xmlns:a16="http://schemas.microsoft.com/office/drawing/2014/main" id="{5190EBA1-23C7-4FED-BD85-4347467F4268}"/>
              </a:ext>
            </a:extLst>
          </p:cNvPr>
          <p:cNvSpPr/>
          <p:nvPr/>
        </p:nvSpPr>
        <p:spPr>
          <a:xfrm rot="10800000" flipV="1">
            <a:off x="-5064" y="-1014"/>
            <a:ext cx="468000" cy="6859014"/>
          </a:xfrm>
          <a:prstGeom prst="rect">
            <a:avLst/>
          </a:prstGeom>
          <a:gradFill>
            <a:gsLst>
              <a:gs pos="30000">
                <a:srgbClr val="2683C6">
                  <a:lumMod val="20000"/>
                  <a:lumOff val="80000"/>
                </a:srgbClr>
              </a:gs>
              <a:gs pos="98000">
                <a:srgbClr val="2683C6">
                  <a:lumMod val="75000"/>
                </a:srgbClr>
              </a:gs>
              <a:gs pos="76000">
                <a:srgbClr val="2683C6">
                  <a:lumMod val="60000"/>
                  <a:lumOff val="40000"/>
                </a:srgbClr>
              </a:gs>
              <a:gs pos="52000">
                <a:srgbClr val="2683C6">
                  <a:lumMod val="40000"/>
                  <a:lumOff val="60000"/>
                </a:srgbClr>
              </a:gs>
            </a:gsLst>
            <a:path path="circle">
              <a:fillToRect l="100000" t="10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32B1A14-074B-4EFC-A01A-EA7014C12528}"/>
              </a:ext>
            </a:extLst>
          </p:cNvPr>
          <p:cNvSpPr txBox="1"/>
          <p:nvPr/>
        </p:nvSpPr>
        <p:spPr>
          <a:xfrm>
            <a:off x="5808275" y="3068960"/>
            <a:ext cx="2367956" cy="2276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 defTabSz="914400" latinLnBrk="1">
              <a:lnSpc>
                <a:spcPct val="15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추진 개요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lnSpc>
                <a:spcPct val="15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추진 배경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lnSpc>
                <a:spcPct val="15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추진 목적 및 범위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lnSpc>
                <a:spcPct val="15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추진 체계</a:t>
            </a: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(Framework)</a:t>
            </a:r>
          </a:p>
          <a:p>
            <a:pPr marL="228600" indent="-228600" defTabSz="914400" latinLnBrk="1">
              <a:lnSpc>
                <a:spcPct val="15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성과 목표</a:t>
            </a: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(KPI) </a:t>
            </a: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달성</a:t>
            </a: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 </a:t>
            </a: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현황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lnSpc>
                <a:spcPct val="15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최종 산출물 현황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lnSpc>
                <a:spcPct val="15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기대효과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lnSpc>
                <a:spcPct val="15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연계 및 사후관리 방안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F4CA1C62-07AE-48AD-BA87-B4BB7FCFC2C0}"/>
              </a:ext>
            </a:extLst>
          </p:cNvPr>
          <p:cNvGrpSpPr/>
          <p:nvPr/>
        </p:nvGrpSpPr>
        <p:grpSpPr>
          <a:xfrm>
            <a:off x="5529064" y="2564904"/>
            <a:ext cx="4176911" cy="355487"/>
            <a:chOff x="3486512" y="1628800"/>
            <a:chExt cx="2887735" cy="35548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F3E460D-BB45-4E98-8494-53FDC52DE6E6}"/>
                </a:ext>
              </a:extLst>
            </p:cNvPr>
            <p:cNvSpPr txBox="1"/>
            <p:nvPr/>
          </p:nvSpPr>
          <p:spPr>
            <a:xfrm>
              <a:off x="3486512" y="1637266"/>
              <a:ext cx="13244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Ⅰ. </a:t>
              </a:r>
              <a:r>
                <a:rPr kumimoji="0" lang="ko-KR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사업 개요</a:t>
              </a:r>
            </a:p>
          </p:txBody>
        </p: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93D84221-CA97-4479-BEF7-C00D1106ACD0}"/>
                </a:ext>
              </a:extLst>
            </p:cNvPr>
            <p:cNvCxnSpPr/>
            <p:nvPr/>
          </p:nvCxnSpPr>
          <p:spPr>
            <a:xfrm>
              <a:off x="3494247" y="1628800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52" name="직선 연결선 51">
              <a:extLst>
                <a:ext uri="{FF2B5EF4-FFF2-40B4-BE49-F238E27FC236}">
                  <a16:creationId xmlns:a16="http://schemas.microsoft.com/office/drawing/2014/main" id="{297B3FB2-7BE4-4533-9502-E54B6B34DDB0}"/>
                </a:ext>
              </a:extLst>
            </p:cNvPr>
            <p:cNvCxnSpPr/>
            <p:nvPr/>
          </p:nvCxnSpPr>
          <p:spPr>
            <a:xfrm>
              <a:off x="3494247" y="1984287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188018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① 일반 현황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E82B8B0-0BFA-4F3D-8B37-CCAEF0DA6398}"/>
              </a:ext>
            </a:extLst>
          </p:cNvPr>
          <p:cNvSpPr/>
          <p:nvPr/>
        </p:nvSpPr>
        <p:spPr>
          <a:xfrm>
            <a:off x="200025" y="886201"/>
            <a:ext cx="864543" cy="8952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주제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F2637221-7069-4632-B04F-563EFBF21349}"/>
              </a:ext>
            </a:extLst>
          </p:cNvPr>
          <p:cNvSpPr/>
          <p:nvPr/>
        </p:nvSpPr>
        <p:spPr>
          <a:xfrm>
            <a:off x="1136576" y="886201"/>
            <a:ext cx="8569399" cy="89525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 latinLnBrk="1"/>
            <a:endParaRPr lang="ko-KR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6693C66D-5321-4E17-B5D5-71EBC4EF32C1}"/>
              </a:ext>
            </a:extLst>
          </p:cNvPr>
          <p:cNvSpPr/>
          <p:nvPr/>
        </p:nvSpPr>
        <p:spPr>
          <a:xfrm>
            <a:off x="200025" y="1907779"/>
            <a:ext cx="864543" cy="46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기간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2E3E3FF-FA45-4DD8-BA97-84F037228F34}"/>
              </a:ext>
            </a:extLst>
          </p:cNvPr>
          <p:cNvSpPr/>
          <p:nvPr/>
        </p:nvSpPr>
        <p:spPr>
          <a:xfrm>
            <a:off x="1136576" y="1907779"/>
            <a:ext cx="3671963" cy="46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altLang="ko-KR" sz="1300" b="1" dirty="0">
                <a:solidFill>
                  <a:schemeClr val="tx1"/>
                </a:solidFill>
              </a:rPr>
              <a:t>20XX. XX. XX. ~ 20XX. XX. XX.(0</a:t>
            </a:r>
            <a:r>
              <a:rPr lang="ko-KR" altLang="en-US" sz="1300" b="1" dirty="0">
                <a:solidFill>
                  <a:schemeClr val="tx1"/>
                </a:solidFill>
              </a:rPr>
              <a:t>개월</a:t>
            </a:r>
            <a:r>
              <a:rPr lang="en-US" altLang="ko-KR" sz="1300" b="1" dirty="0">
                <a:solidFill>
                  <a:schemeClr val="tx1"/>
                </a:solidFill>
              </a:rPr>
              <a:t>)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F24F6B7C-AAD0-4B44-A750-0C9E085B8CCD}"/>
              </a:ext>
            </a:extLst>
          </p:cNvPr>
          <p:cNvSpPr/>
          <p:nvPr/>
        </p:nvSpPr>
        <p:spPr>
          <a:xfrm>
            <a:off x="5097461" y="1907779"/>
            <a:ext cx="864543" cy="10092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사업비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93C9C32F-DEC3-47D5-9FAB-FE7CC500B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448014"/>
              </p:ext>
            </p:extLst>
          </p:nvPr>
        </p:nvGraphicFramePr>
        <p:xfrm>
          <a:off x="6020319" y="1907779"/>
          <a:ext cx="3685656" cy="1008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996">
                  <a:extLst>
                    <a:ext uri="{9D8B030D-6E8A-4147-A177-3AD203B41FA5}">
                      <a16:colId xmlns:a16="http://schemas.microsoft.com/office/drawing/2014/main" val="514827266"/>
                    </a:ext>
                  </a:extLst>
                </a:gridCol>
                <a:gridCol w="2096019">
                  <a:extLst>
                    <a:ext uri="{9D8B030D-6E8A-4147-A177-3AD203B41FA5}">
                      <a16:colId xmlns:a16="http://schemas.microsoft.com/office/drawing/2014/main" val="1223832367"/>
                    </a:ext>
                  </a:extLst>
                </a:gridCol>
                <a:gridCol w="492641">
                  <a:extLst>
                    <a:ext uri="{9D8B030D-6E8A-4147-A177-3AD203B41FA5}">
                      <a16:colId xmlns:a16="http://schemas.microsoft.com/office/drawing/2014/main" val="3822579783"/>
                    </a:ext>
                  </a:extLst>
                </a:gridCol>
              </a:tblGrid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총사업비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776803"/>
                  </a:ext>
                </a:extLst>
              </a:tr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지원금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413238"/>
                  </a:ext>
                </a:extLst>
              </a:tr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자부담금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580753"/>
                  </a:ext>
                </a:extLst>
              </a:tr>
            </a:tbl>
          </a:graphicData>
        </a:graphic>
      </p:graphicFrame>
      <p:sp>
        <p:nvSpPr>
          <p:cNvPr id="13" name="직사각형 12">
            <a:extLst>
              <a:ext uri="{FF2B5EF4-FFF2-40B4-BE49-F238E27FC236}">
                <a16:creationId xmlns:a16="http://schemas.microsoft.com/office/drawing/2014/main" id="{2223F231-0072-41EB-84EA-D360D6468929}"/>
              </a:ext>
            </a:extLst>
          </p:cNvPr>
          <p:cNvSpPr/>
          <p:nvPr/>
        </p:nvSpPr>
        <p:spPr>
          <a:xfrm>
            <a:off x="5097461" y="2979949"/>
            <a:ext cx="864543" cy="34849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투입</a:t>
            </a:r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컨설턴트</a:t>
            </a: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4EA4B839-F2CE-4964-9489-EF056FBF0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292962"/>
              </p:ext>
            </p:extLst>
          </p:nvPr>
        </p:nvGraphicFramePr>
        <p:xfrm>
          <a:off x="6020318" y="2988055"/>
          <a:ext cx="3685653" cy="629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060">
                  <a:extLst>
                    <a:ext uri="{9D8B030D-6E8A-4147-A177-3AD203B41FA5}">
                      <a16:colId xmlns:a16="http://schemas.microsoft.com/office/drawing/2014/main" val="1219383131"/>
                    </a:ext>
                  </a:extLst>
                </a:gridCol>
                <a:gridCol w="1251766">
                  <a:extLst>
                    <a:ext uri="{9D8B030D-6E8A-4147-A177-3AD203B41FA5}">
                      <a16:colId xmlns:a16="http://schemas.microsoft.com/office/drawing/2014/main" val="1334153134"/>
                    </a:ext>
                  </a:extLst>
                </a:gridCol>
                <a:gridCol w="590646">
                  <a:extLst>
                    <a:ext uri="{9D8B030D-6E8A-4147-A177-3AD203B41FA5}">
                      <a16:colId xmlns:a16="http://schemas.microsoft.com/office/drawing/2014/main" val="2049160189"/>
                    </a:ext>
                  </a:extLst>
                </a:gridCol>
                <a:gridCol w="1252181">
                  <a:extLst>
                    <a:ext uri="{9D8B030D-6E8A-4147-A177-3AD203B41FA5}">
                      <a16:colId xmlns:a16="http://schemas.microsoft.com/office/drawing/2014/main" val="4241473888"/>
                    </a:ext>
                  </a:extLst>
                </a:gridCol>
              </a:tblGrid>
              <a:tr h="629013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투입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인원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총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투입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총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(M/D)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095537"/>
                  </a:ext>
                </a:extLst>
              </a:tr>
            </a:tbl>
          </a:graphicData>
        </a:graphic>
      </p:graphicFrame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D1FE31A0-541E-42FB-9596-92E4537A3F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373933"/>
              </p:ext>
            </p:extLst>
          </p:nvPr>
        </p:nvGraphicFramePr>
        <p:xfrm>
          <a:off x="6020320" y="3700695"/>
          <a:ext cx="3685653" cy="2752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414">
                  <a:extLst>
                    <a:ext uri="{9D8B030D-6E8A-4147-A177-3AD203B41FA5}">
                      <a16:colId xmlns:a16="http://schemas.microsoft.com/office/drawing/2014/main" val="3522484976"/>
                    </a:ext>
                  </a:extLst>
                </a:gridCol>
                <a:gridCol w="583463">
                  <a:extLst>
                    <a:ext uri="{9D8B030D-6E8A-4147-A177-3AD203B41FA5}">
                      <a16:colId xmlns:a16="http://schemas.microsoft.com/office/drawing/2014/main" val="4245657956"/>
                    </a:ext>
                  </a:extLst>
                </a:gridCol>
                <a:gridCol w="583463">
                  <a:extLst>
                    <a:ext uri="{9D8B030D-6E8A-4147-A177-3AD203B41FA5}">
                      <a16:colId xmlns:a16="http://schemas.microsoft.com/office/drawing/2014/main" val="4061489565"/>
                    </a:ext>
                  </a:extLst>
                </a:gridCol>
                <a:gridCol w="438460">
                  <a:extLst>
                    <a:ext uri="{9D8B030D-6E8A-4147-A177-3AD203B41FA5}">
                      <a16:colId xmlns:a16="http://schemas.microsoft.com/office/drawing/2014/main" val="3490130378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val="503412221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val="4031574577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val="4104756978"/>
                    </a:ext>
                  </a:extLst>
                </a:gridCol>
              </a:tblGrid>
              <a:tr h="385785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등급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상근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b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비상근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 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M/D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투입율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003007"/>
                  </a:ext>
                </a:extLst>
              </a:tr>
              <a:tr h="241116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00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100%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205500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과제</a:t>
                      </a:r>
                      <a:endParaRPr lang="en-US" altLang="ko-KR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홍길동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상근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68%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12646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연구원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비상근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5207853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605799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607645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440907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848367"/>
                  </a:ext>
                </a:extLst>
              </a:tr>
            </a:tbl>
          </a:graphicData>
        </a:graphic>
      </p:graphicFrame>
      <p:sp>
        <p:nvSpPr>
          <p:cNvPr id="18" name="직사각형 17">
            <a:extLst>
              <a:ext uri="{FF2B5EF4-FFF2-40B4-BE49-F238E27FC236}">
                <a16:creationId xmlns:a16="http://schemas.microsoft.com/office/drawing/2014/main" id="{AE0EA01E-466D-443A-AC31-07C054659BFC}"/>
              </a:ext>
            </a:extLst>
          </p:cNvPr>
          <p:cNvSpPr/>
          <p:nvPr/>
        </p:nvSpPr>
        <p:spPr>
          <a:xfrm>
            <a:off x="200025" y="2511002"/>
            <a:ext cx="864543" cy="46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신청구분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61CD401-72C5-4141-AF3C-D92910D7031F}"/>
              </a:ext>
            </a:extLst>
          </p:cNvPr>
          <p:cNvSpPr/>
          <p:nvPr/>
        </p:nvSpPr>
        <p:spPr>
          <a:xfrm>
            <a:off x="1136576" y="2511002"/>
            <a:ext cx="3671963" cy="46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 지속성장형           □ 공동형 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7C7C9108-9ED4-453C-9D1A-C440C9DB904C}"/>
              </a:ext>
            </a:extLst>
          </p:cNvPr>
          <p:cNvSpPr/>
          <p:nvPr/>
        </p:nvSpPr>
        <p:spPr>
          <a:xfrm>
            <a:off x="200025" y="3099440"/>
            <a:ext cx="864543" cy="33537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세부분야</a:t>
            </a:r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200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200" b="1" dirty="0" err="1">
                <a:solidFill>
                  <a:schemeClr val="tx1"/>
                </a:solidFill>
                <a:latin typeface="+mj-ea"/>
                <a:ea typeface="+mj-ea"/>
              </a:rPr>
              <a:t>택</a:t>
            </a: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1200" b="1" dirty="0">
                <a:solidFill>
                  <a:schemeClr val="tx1"/>
                </a:solidFill>
                <a:latin typeface="+mj-ea"/>
                <a:ea typeface="+mj-ea"/>
              </a:rPr>
              <a:t>3)</a:t>
            </a:r>
            <a:endParaRPr lang="ko-KR" altLang="en-US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07091A56-73D9-4FB4-8567-11B75777A20A}"/>
              </a:ext>
            </a:extLst>
          </p:cNvPr>
          <p:cNvSpPr/>
          <p:nvPr/>
        </p:nvSpPr>
        <p:spPr>
          <a:xfrm>
            <a:off x="1136576" y="3099439"/>
            <a:ext cx="3671963" cy="335374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경영전략           □ 자원개발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지자체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․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기업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․NGO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연계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기업문화 및 조직 혁신 </a:t>
            </a:r>
            <a:r>
              <a:rPr lang="ko-KR" altLang="en-US" sz="11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 사업계획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홍보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마케팅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영업전략           □ 시장개척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판로개척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유통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물류시스템 구축           □ 연구개발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기술개발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기술도입               □ 생산현장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․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품질관리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생산성향상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원가절감            □ 디자인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브랜드 관리</a:t>
            </a: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직무분석 및 성과평가            □ 인사 노무 전략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구조조정                               □ 자금계획 및 조달 </a:t>
            </a: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기타 </a:t>
            </a:r>
            <a:r>
              <a:rPr lang="ko-KR" altLang="en-US" sz="1100" u="sng" dirty="0">
                <a:solidFill>
                  <a:schemeClr val="tx1"/>
                </a:solidFill>
                <a:latin typeface="+mj-ea"/>
                <a:ea typeface="+mj-ea"/>
              </a:rPr>
              <a:t>                                       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구체적으로 적시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  <a:endParaRPr lang="ko-KR" altLang="en-US" sz="11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476C90-4833-41C4-A337-849CB47D967D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</p:spTree>
    <p:extLst>
      <p:ext uri="{BB962C8B-B14F-4D97-AF65-F5344CB8AC3E}">
        <p14:creationId xmlns:p14="http://schemas.microsoft.com/office/powerpoint/2010/main" val="755563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72B1D419-97F1-4A4D-9C13-E3036A5CDE4B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1332EA69-3EC6-4F1F-B4E0-EE0BAAE7676A}"/>
              </a:ext>
            </a:extLst>
          </p:cNvPr>
          <p:cNvSpPr/>
          <p:nvPr/>
        </p:nvSpPr>
        <p:spPr>
          <a:xfrm>
            <a:off x="273050" y="3135465"/>
            <a:ext cx="4463926" cy="331772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ko-KR" altLang="en-US" sz="1100" dirty="0">
                <a:solidFill>
                  <a:schemeClr val="tx1"/>
                </a:solidFill>
              </a:rPr>
              <a:t>주요 사업내용 기술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② 수진기업 현황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D19970FD-FE7B-42A9-BEFD-BE9C630B9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052457"/>
              </p:ext>
            </p:extLst>
          </p:nvPr>
        </p:nvGraphicFramePr>
        <p:xfrm>
          <a:off x="273050" y="1033661"/>
          <a:ext cx="9432924" cy="1564850"/>
        </p:xfrm>
        <a:graphic>
          <a:graphicData uri="http://schemas.openxmlformats.org/drawingml/2006/table">
            <a:tbl>
              <a:tblPr/>
              <a:tblGrid>
                <a:gridCol w="1521707">
                  <a:extLst>
                    <a:ext uri="{9D8B030D-6E8A-4147-A177-3AD203B41FA5}">
                      <a16:colId xmlns:a16="http://schemas.microsoft.com/office/drawing/2014/main" val="1799844362"/>
                    </a:ext>
                  </a:extLst>
                </a:gridCol>
                <a:gridCol w="3158193">
                  <a:extLst>
                    <a:ext uri="{9D8B030D-6E8A-4147-A177-3AD203B41FA5}">
                      <a16:colId xmlns:a16="http://schemas.microsoft.com/office/drawing/2014/main" val="2087170935"/>
                    </a:ext>
                  </a:extLst>
                </a:gridCol>
                <a:gridCol w="19743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8693">
                  <a:extLst>
                    <a:ext uri="{9D8B030D-6E8A-4147-A177-3AD203B41FA5}">
                      <a16:colId xmlns:a16="http://schemas.microsoft.com/office/drawing/2014/main" val="359299090"/>
                    </a:ext>
                  </a:extLst>
                </a:gridCol>
              </a:tblGrid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기업명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대표자명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369245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설립연도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인증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지정번호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214683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업태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대표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홈페이지 주소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39577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주소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477735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총괄책임자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직위</a:t>
                      </a:r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0832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D011E4D-9848-4DB6-9D2D-F37B00FA27E1}"/>
              </a:ext>
            </a:extLst>
          </p:cNvPr>
          <p:cNvSpPr txBox="1"/>
          <p:nvPr/>
        </p:nvSpPr>
        <p:spPr>
          <a:xfrm>
            <a:off x="209941" y="689675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/>
            <a:r>
              <a:rPr lang="ko-KR" altLang="en-US" sz="1400" b="1" dirty="0">
                <a:solidFill>
                  <a:prstClr val="black"/>
                </a:solidFill>
                <a:latin typeface="+mn-ea"/>
              </a:rPr>
              <a:t>■ 일반 현황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D28FFE-B3E9-4471-A16A-4F02B0E93101}"/>
              </a:ext>
            </a:extLst>
          </p:cNvPr>
          <p:cNvSpPr txBox="1"/>
          <p:nvPr/>
        </p:nvSpPr>
        <p:spPr>
          <a:xfrm>
            <a:off x="200025" y="2780928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주요 사업 내용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855E93-5296-4212-9C03-44BFA8A9268E}"/>
              </a:ext>
            </a:extLst>
          </p:cNvPr>
          <p:cNvSpPr txBox="1"/>
          <p:nvPr/>
        </p:nvSpPr>
        <p:spPr>
          <a:xfrm>
            <a:off x="5097463" y="2780928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인력 현황</a:t>
            </a:r>
          </a:p>
        </p:txBody>
      </p:sp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id="{F58BE6CF-CA66-46A7-B761-B5A230AAA5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326702"/>
              </p:ext>
            </p:extLst>
          </p:nvPr>
        </p:nvGraphicFramePr>
        <p:xfrm>
          <a:off x="5097462" y="3196813"/>
          <a:ext cx="4608512" cy="1085064"/>
        </p:xfrm>
        <a:graphic>
          <a:graphicData uri="http://schemas.openxmlformats.org/drawingml/2006/table">
            <a:tbl>
              <a:tblPr/>
              <a:tblGrid>
                <a:gridCol w="524536">
                  <a:extLst>
                    <a:ext uri="{9D8B030D-6E8A-4147-A177-3AD203B41FA5}">
                      <a16:colId xmlns:a16="http://schemas.microsoft.com/office/drawing/2014/main" val="3820552079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3550035883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4243789208"/>
                    </a:ext>
                  </a:extLst>
                </a:gridCol>
                <a:gridCol w="1361070">
                  <a:extLst>
                    <a:ext uri="{9D8B030D-6E8A-4147-A177-3AD203B41FA5}">
                      <a16:colId xmlns:a16="http://schemas.microsoft.com/office/drawing/2014/main" val="1739516913"/>
                    </a:ext>
                  </a:extLst>
                </a:gridCol>
              </a:tblGrid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유급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555219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882697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9184728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34895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0A54AA8F-6AA4-474B-86E2-E7BE2C81924C}"/>
              </a:ext>
            </a:extLst>
          </p:cNvPr>
          <p:cNvSpPr txBox="1"/>
          <p:nvPr/>
        </p:nvSpPr>
        <p:spPr>
          <a:xfrm>
            <a:off x="8985448" y="2952127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명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6B0318-BAD2-4429-AAC0-FEEE0850D9D7}"/>
              </a:ext>
            </a:extLst>
          </p:cNvPr>
          <p:cNvSpPr txBox="1"/>
          <p:nvPr/>
        </p:nvSpPr>
        <p:spPr>
          <a:xfrm>
            <a:off x="5097463" y="4293096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재무 현황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7C3A0F-3C92-46D0-9537-76858AA5BFBE}"/>
              </a:ext>
            </a:extLst>
          </p:cNvPr>
          <p:cNvSpPr txBox="1"/>
          <p:nvPr/>
        </p:nvSpPr>
        <p:spPr>
          <a:xfrm>
            <a:off x="8769424" y="446429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백만원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graphicFrame>
        <p:nvGraphicFramePr>
          <p:cNvPr id="23" name="표 22">
            <a:extLst>
              <a:ext uri="{FF2B5EF4-FFF2-40B4-BE49-F238E27FC236}">
                <a16:creationId xmlns:a16="http://schemas.microsoft.com/office/drawing/2014/main" id="{7571E6F3-3D0C-4965-B776-67EBD59E4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053460"/>
              </p:ext>
            </p:extLst>
          </p:nvPr>
        </p:nvGraphicFramePr>
        <p:xfrm>
          <a:off x="5097462" y="4712684"/>
          <a:ext cx="4608065" cy="1740503"/>
        </p:xfrm>
        <a:graphic>
          <a:graphicData uri="http://schemas.openxmlformats.org/drawingml/2006/table">
            <a:tbl>
              <a:tblPr/>
              <a:tblGrid>
                <a:gridCol w="522953">
                  <a:extLst>
                    <a:ext uri="{9D8B030D-6E8A-4147-A177-3AD203B41FA5}">
                      <a16:colId xmlns:a16="http://schemas.microsoft.com/office/drawing/2014/main" val="305511676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853449238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641557527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18143093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14429856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48751938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55120595"/>
                    </a:ext>
                  </a:extLst>
                </a:gridCol>
              </a:tblGrid>
              <a:tr h="57078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결산년도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부채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자본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당기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순이익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7932412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8690714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512796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99618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848AA4C5-1100-43F0-9C42-5C3711F4D60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주요사업내용만 간략히 기술 </a:t>
            </a:r>
            <a:r>
              <a:rPr lang="en-US" altLang="ko-KR" sz="1200" b="1" dirty="0">
                <a:latin typeface="+mn-ea"/>
              </a:rPr>
              <a:t>– </a:t>
            </a:r>
            <a:r>
              <a:rPr lang="ko-KR" altLang="en-US" sz="1200" b="1" dirty="0">
                <a:latin typeface="+mn-ea"/>
              </a:rPr>
              <a:t>기존 수행계획서와 나머지 부분 내용 동일</a:t>
            </a:r>
          </a:p>
        </p:txBody>
      </p:sp>
    </p:spTree>
    <p:extLst>
      <p:ext uri="{BB962C8B-B14F-4D97-AF65-F5344CB8AC3E}">
        <p14:creationId xmlns:p14="http://schemas.microsoft.com/office/powerpoint/2010/main" val="2074802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③ 컨설팅기관 현황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17" name="표 16">
            <a:extLst>
              <a:ext uri="{FF2B5EF4-FFF2-40B4-BE49-F238E27FC236}">
                <a16:creationId xmlns:a16="http://schemas.microsoft.com/office/drawing/2014/main" id="{120EB820-822F-4FB9-BCDC-295749AA0C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132737"/>
              </p:ext>
            </p:extLst>
          </p:nvPr>
        </p:nvGraphicFramePr>
        <p:xfrm>
          <a:off x="200025" y="1035470"/>
          <a:ext cx="9505502" cy="1961478"/>
        </p:xfrm>
        <a:graphic>
          <a:graphicData uri="http://schemas.openxmlformats.org/drawingml/2006/table">
            <a:tbl>
              <a:tblPr/>
              <a:tblGrid>
                <a:gridCol w="766707">
                  <a:extLst>
                    <a:ext uri="{9D8B030D-6E8A-4147-A177-3AD203B41FA5}">
                      <a16:colId xmlns:a16="http://schemas.microsoft.com/office/drawing/2014/main" val="1799844362"/>
                    </a:ext>
                  </a:extLst>
                </a:gridCol>
                <a:gridCol w="766707">
                  <a:extLst>
                    <a:ext uri="{9D8B030D-6E8A-4147-A177-3AD203B41FA5}">
                      <a16:colId xmlns:a16="http://schemas.microsoft.com/office/drawing/2014/main" val="278275158"/>
                    </a:ext>
                  </a:extLst>
                </a:gridCol>
                <a:gridCol w="3368306">
                  <a:extLst>
                    <a:ext uri="{9D8B030D-6E8A-4147-A177-3AD203B41FA5}">
                      <a16:colId xmlns:a16="http://schemas.microsoft.com/office/drawing/2014/main" val="2087170935"/>
                    </a:ext>
                  </a:extLst>
                </a:gridCol>
                <a:gridCol w="1782110">
                  <a:extLst>
                    <a:ext uri="{9D8B030D-6E8A-4147-A177-3AD203B41FA5}">
                      <a16:colId xmlns:a16="http://schemas.microsoft.com/office/drawing/2014/main" val="1295599232"/>
                    </a:ext>
                  </a:extLst>
                </a:gridCol>
                <a:gridCol w="2821672">
                  <a:extLst>
                    <a:ext uri="{9D8B030D-6E8A-4147-A177-3AD203B41FA5}">
                      <a16:colId xmlns:a16="http://schemas.microsoft.com/office/drawing/2014/main" val="359299090"/>
                    </a:ext>
                  </a:extLst>
                </a:gridCol>
              </a:tblGrid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369245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대표자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설립연도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214683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홈페이지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1583171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전문 분야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①                                                  ②                                                  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39577"/>
                  </a:ext>
                </a:extLst>
              </a:tr>
              <a:tr h="326913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과제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08326"/>
                  </a:ext>
                </a:extLst>
              </a:tr>
              <a:tr h="326913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연락처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E-mail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0342354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B6D0AB1A-FEE2-4159-B37E-EF7DED6809ED}"/>
              </a:ext>
            </a:extLst>
          </p:cNvPr>
          <p:cNvSpPr txBox="1"/>
          <p:nvPr/>
        </p:nvSpPr>
        <p:spPr>
          <a:xfrm>
            <a:off x="5097463" y="3068960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주요 실적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2B1655F-1DAA-42C4-A785-8FFA11F63DCF}"/>
              </a:ext>
            </a:extLst>
          </p:cNvPr>
          <p:cNvSpPr txBox="1"/>
          <p:nvPr/>
        </p:nvSpPr>
        <p:spPr>
          <a:xfrm>
            <a:off x="5313040" y="3482846"/>
            <a:ext cx="4320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ko-KR" altLang="en-US" sz="1200" dirty="0">
                <a:latin typeface="+mn-ea"/>
              </a:rPr>
              <a:t>사회적기업 또는 주요 경영컨설팅 실적 간략 기술</a:t>
            </a:r>
            <a:br>
              <a:rPr lang="en-US" altLang="ko-KR" sz="1200" dirty="0">
                <a:latin typeface="+mn-ea"/>
              </a:rPr>
            </a:b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컨설팅기관 연혁 기술이 아님</a:t>
            </a:r>
            <a:r>
              <a:rPr lang="en-US" altLang="ko-KR" sz="1200" dirty="0">
                <a:latin typeface="+mn-ea"/>
              </a:rPr>
              <a:t>)</a:t>
            </a:r>
            <a:endParaRPr lang="ko-KR" altLang="en-US" sz="1200" dirty="0">
              <a:latin typeface="+mn-e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E15F0F-0DF1-4704-AC85-FF102810C142}"/>
              </a:ext>
            </a:extLst>
          </p:cNvPr>
          <p:cNvSpPr txBox="1"/>
          <p:nvPr/>
        </p:nvSpPr>
        <p:spPr>
          <a:xfrm>
            <a:off x="209941" y="689675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/>
            <a:r>
              <a:rPr lang="ko-KR" altLang="en-US" sz="1400" b="1" dirty="0">
                <a:solidFill>
                  <a:prstClr val="black"/>
                </a:solidFill>
                <a:latin typeface="+mn-ea"/>
              </a:rPr>
              <a:t>■ 일반 현황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4638F7-E961-4FEC-B1F7-D0CE7EF62DB4}"/>
              </a:ext>
            </a:extLst>
          </p:cNvPr>
          <p:cNvSpPr txBox="1"/>
          <p:nvPr/>
        </p:nvSpPr>
        <p:spPr>
          <a:xfrm>
            <a:off x="200473" y="3068960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인력 현황</a:t>
            </a:r>
          </a:p>
        </p:txBody>
      </p:sp>
      <p:graphicFrame>
        <p:nvGraphicFramePr>
          <p:cNvPr id="29" name="표 28">
            <a:extLst>
              <a:ext uri="{FF2B5EF4-FFF2-40B4-BE49-F238E27FC236}">
                <a16:creationId xmlns:a16="http://schemas.microsoft.com/office/drawing/2014/main" id="{9AD595AE-0EBE-4DF6-9181-BEEB74E2C1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979227"/>
              </p:ext>
            </p:extLst>
          </p:nvPr>
        </p:nvGraphicFramePr>
        <p:xfrm>
          <a:off x="200472" y="3484845"/>
          <a:ext cx="4608512" cy="1085064"/>
        </p:xfrm>
        <a:graphic>
          <a:graphicData uri="http://schemas.openxmlformats.org/drawingml/2006/table">
            <a:tbl>
              <a:tblPr/>
              <a:tblGrid>
                <a:gridCol w="524536">
                  <a:extLst>
                    <a:ext uri="{9D8B030D-6E8A-4147-A177-3AD203B41FA5}">
                      <a16:colId xmlns:a16="http://schemas.microsoft.com/office/drawing/2014/main" val="3820552079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3550035883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4243789208"/>
                    </a:ext>
                  </a:extLst>
                </a:gridCol>
                <a:gridCol w="1361070">
                  <a:extLst>
                    <a:ext uri="{9D8B030D-6E8A-4147-A177-3AD203B41FA5}">
                      <a16:colId xmlns:a16="http://schemas.microsoft.com/office/drawing/2014/main" val="1739516913"/>
                    </a:ext>
                  </a:extLst>
                </a:gridCol>
              </a:tblGrid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유급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555219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882697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9184728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348955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7E6FA18-AC2F-468F-9F08-06AA573136AF}"/>
              </a:ext>
            </a:extLst>
          </p:cNvPr>
          <p:cNvSpPr txBox="1"/>
          <p:nvPr/>
        </p:nvSpPr>
        <p:spPr>
          <a:xfrm>
            <a:off x="4088458" y="3240159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명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414BFE-B40E-48F0-B0AC-769251D48423}"/>
              </a:ext>
            </a:extLst>
          </p:cNvPr>
          <p:cNvSpPr txBox="1"/>
          <p:nvPr/>
        </p:nvSpPr>
        <p:spPr>
          <a:xfrm>
            <a:off x="200473" y="4653136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재무 현황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80D963D-C742-48AE-BAEF-76EC90368311}"/>
              </a:ext>
            </a:extLst>
          </p:cNvPr>
          <p:cNvSpPr txBox="1"/>
          <p:nvPr/>
        </p:nvSpPr>
        <p:spPr>
          <a:xfrm>
            <a:off x="3872434" y="482433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백만원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graphicFrame>
        <p:nvGraphicFramePr>
          <p:cNvPr id="33" name="표 32">
            <a:extLst>
              <a:ext uri="{FF2B5EF4-FFF2-40B4-BE49-F238E27FC236}">
                <a16:creationId xmlns:a16="http://schemas.microsoft.com/office/drawing/2014/main" id="{55E6CF70-AD94-49E0-B739-002689C023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986441"/>
              </p:ext>
            </p:extLst>
          </p:nvPr>
        </p:nvGraphicFramePr>
        <p:xfrm>
          <a:off x="200472" y="5072725"/>
          <a:ext cx="4608065" cy="1380611"/>
        </p:xfrm>
        <a:graphic>
          <a:graphicData uri="http://schemas.openxmlformats.org/drawingml/2006/table">
            <a:tbl>
              <a:tblPr/>
              <a:tblGrid>
                <a:gridCol w="522953">
                  <a:extLst>
                    <a:ext uri="{9D8B030D-6E8A-4147-A177-3AD203B41FA5}">
                      <a16:colId xmlns:a16="http://schemas.microsoft.com/office/drawing/2014/main" val="305511676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853449238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641557527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18143093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14429856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48751938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55120595"/>
                    </a:ext>
                  </a:extLst>
                </a:gridCol>
              </a:tblGrid>
              <a:tr h="452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결산년도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부채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자본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당기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순이익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7932412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8690714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512796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99618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7972D232-8E50-4E74-BEFF-6AEBAAC4DAB7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</p:spTree>
    <p:extLst>
      <p:ext uri="{BB962C8B-B14F-4D97-AF65-F5344CB8AC3E}">
        <p14:creationId xmlns:p14="http://schemas.microsoft.com/office/powerpoint/2010/main" val="884507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DC3B94E5-3378-4F67-BE18-9AEC9AA062DC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</a:t>
            </a:r>
            <a:r>
              <a:rPr lang="ko-KR" altLang="en-US" sz="2000" b="1" dirty="0">
                <a:latin typeface="+mn-ea"/>
              </a:rPr>
              <a:t>사업 추진 배경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최종 승인 받은 수행계획서의 </a:t>
            </a:r>
            <a:r>
              <a:rPr lang="en-US" altLang="ko-KR" sz="1200" b="1" dirty="0">
                <a:latin typeface="+mn-ea"/>
              </a:rPr>
              <a:t>‘</a:t>
            </a:r>
            <a:r>
              <a:rPr lang="ko-KR" altLang="en-US" sz="1200" b="1" dirty="0">
                <a:latin typeface="+mn-ea"/>
              </a:rPr>
              <a:t>사업 추진 배경</a:t>
            </a:r>
            <a:r>
              <a:rPr lang="en-US" altLang="ko-KR" sz="1200" b="1" dirty="0">
                <a:latin typeface="+mn-ea"/>
              </a:rPr>
              <a:t>’</a:t>
            </a:r>
            <a:r>
              <a:rPr lang="ko-KR" altLang="en-US" sz="1200" b="1" dirty="0">
                <a:latin typeface="+mn-ea"/>
              </a:rPr>
              <a:t> 기술</a:t>
            </a:r>
          </a:p>
        </p:txBody>
      </p:sp>
      <p:sp>
        <p:nvSpPr>
          <p:cNvPr id="12" name="사각형: 둥근 위쪽 모서리 11">
            <a:extLst>
              <a:ext uri="{FF2B5EF4-FFF2-40B4-BE49-F238E27FC236}">
                <a16:creationId xmlns:a16="http://schemas.microsoft.com/office/drawing/2014/main" id="{D277713C-2D23-46D5-9769-1088AEF0BA35}"/>
              </a:ext>
            </a:extLst>
          </p:cNvPr>
          <p:cNvSpPr/>
          <p:nvPr/>
        </p:nvSpPr>
        <p:spPr>
          <a:xfrm>
            <a:off x="488056" y="800089"/>
            <a:ext cx="4104008" cy="360000"/>
          </a:xfrm>
          <a:prstGeom prst="round2Same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+mj-ea"/>
                <a:ea typeface="+mj-ea"/>
              </a:rPr>
              <a:t>컨설팅 추진 배경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ACEE341-FAAD-40C9-B8CD-3B707A8CEB6B}"/>
              </a:ext>
            </a:extLst>
          </p:cNvPr>
          <p:cNvSpPr/>
          <p:nvPr/>
        </p:nvSpPr>
        <p:spPr>
          <a:xfrm>
            <a:off x="476638" y="1232097"/>
            <a:ext cx="4104008" cy="522109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00</a:t>
            </a:r>
            <a:endParaRPr lang="ko-KR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4" name="사각형: 둥근 위쪽 모서리 13">
            <a:extLst>
              <a:ext uri="{FF2B5EF4-FFF2-40B4-BE49-F238E27FC236}">
                <a16:creationId xmlns:a16="http://schemas.microsoft.com/office/drawing/2014/main" id="{67D8FB84-8D54-4551-9327-674C33520350}"/>
              </a:ext>
            </a:extLst>
          </p:cNvPr>
          <p:cNvSpPr/>
          <p:nvPr/>
        </p:nvSpPr>
        <p:spPr>
          <a:xfrm>
            <a:off x="5374076" y="800089"/>
            <a:ext cx="4104008" cy="360000"/>
          </a:xfrm>
          <a:prstGeom prst="round2Same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solidFill>
                  <a:schemeClr val="tx1"/>
                </a:solidFill>
                <a:latin typeface="+mj-ea"/>
                <a:ea typeface="+mj-ea"/>
              </a:rPr>
              <a:t>경영 현안</a:t>
            </a:r>
            <a:r>
              <a:rPr lang="en-US" altLang="ko-KR" sz="1400" b="1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b="1">
                <a:solidFill>
                  <a:schemeClr val="tx1"/>
                </a:solidFill>
                <a:latin typeface="+mj-ea"/>
                <a:ea typeface="+mj-ea"/>
              </a:rPr>
              <a:t>애로사항</a:t>
            </a:r>
            <a:r>
              <a:rPr lang="en-US" altLang="ko-KR" sz="1400" b="1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ko-KR" altLang="en-US" sz="1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DB03A1D8-0369-4BA5-965B-C8C0DB9FE2B2}"/>
              </a:ext>
            </a:extLst>
          </p:cNvPr>
          <p:cNvSpPr/>
          <p:nvPr/>
        </p:nvSpPr>
        <p:spPr>
          <a:xfrm>
            <a:off x="5374077" y="1232097"/>
            <a:ext cx="4104008" cy="522109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00</a:t>
            </a:r>
            <a:endParaRPr lang="ko-KR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302609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E9040E98-5F8D-4844-8602-1429B38E569D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3. </a:t>
            </a:r>
            <a:r>
              <a:rPr lang="ko-KR" altLang="en-US" sz="2000" b="1" dirty="0">
                <a:latin typeface="+mn-ea"/>
              </a:rPr>
              <a:t>사업 추진 목적 및 범위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52643191-5658-49B7-BEB4-80127AC3ABF5}"/>
              </a:ext>
            </a:extLst>
          </p:cNvPr>
          <p:cNvSpPr/>
          <p:nvPr/>
        </p:nvSpPr>
        <p:spPr>
          <a:xfrm>
            <a:off x="273050" y="1756377"/>
            <a:ext cx="863526" cy="43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tx1"/>
                </a:solidFill>
                <a:latin typeface="+mn-ea"/>
              </a:rPr>
              <a:t>목적</a:t>
            </a:r>
            <a:endParaRPr lang="ko-KR" altLang="en-US" sz="1200" b="1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09C0ABB-1AD8-499D-8BA7-C9F332929218}"/>
              </a:ext>
            </a:extLst>
          </p:cNvPr>
          <p:cNvSpPr/>
          <p:nvPr/>
        </p:nvSpPr>
        <p:spPr>
          <a:xfrm>
            <a:off x="1496616" y="1756377"/>
            <a:ext cx="7616378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0A8ACC15-44CC-41C3-A7BE-486099938E08}"/>
              </a:ext>
            </a:extLst>
          </p:cNvPr>
          <p:cNvSpPr/>
          <p:nvPr/>
        </p:nvSpPr>
        <p:spPr>
          <a:xfrm>
            <a:off x="1496616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FD8501DE-C8A7-437F-942B-0CA7332522A1}"/>
              </a:ext>
            </a:extLst>
          </p:cNvPr>
          <p:cNvSpPr/>
          <p:nvPr/>
        </p:nvSpPr>
        <p:spPr>
          <a:xfrm>
            <a:off x="4152677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598C389-B66A-4E58-A621-70E62EA21186}"/>
              </a:ext>
            </a:extLst>
          </p:cNvPr>
          <p:cNvSpPr/>
          <p:nvPr/>
        </p:nvSpPr>
        <p:spPr>
          <a:xfrm>
            <a:off x="6808739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437FE190-4EFD-497D-9EC5-2C810B2E64E2}"/>
              </a:ext>
            </a:extLst>
          </p:cNvPr>
          <p:cNvSpPr/>
          <p:nvPr/>
        </p:nvSpPr>
        <p:spPr>
          <a:xfrm>
            <a:off x="1496616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AC117FDC-F61C-4858-8589-5954EA54972F}"/>
              </a:ext>
            </a:extLst>
          </p:cNvPr>
          <p:cNvSpPr/>
          <p:nvPr/>
        </p:nvSpPr>
        <p:spPr>
          <a:xfrm>
            <a:off x="3405819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DEB6BA9F-C5E3-4BC3-873B-B8FB53913BF1}"/>
              </a:ext>
            </a:extLst>
          </p:cNvPr>
          <p:cNvSpPr/>
          <p:nvPr/>
        </p:nvSpPr>
        <p:spPr>
          <a:xfrm>
            <a:off x="5315022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76A78CFB-CFEA-44BF-BCF7-6744B65510D7}"/>
              </a:ext>
            </a:extLst>
          </p:cNvPr>
          <p:cNvSpPr/>
          <p:nvPr/>
        </p:nvSpPr>
        <p:spPr>
          <a:xfrm>
            <a:off x="7312995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B124A58D-0207-4674-A41D-408BF2CFB820}"/>
              </a:ext>
            </a:extLst>
          </p:cNvPr>
          <p:cNvSpPr/>
          <p:nvPr/>
        </p:nvSpPr>
        <p:spPr>
          <a:xfrm>
            <a:off x="1496616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A4DD0DA-1F3A-46E8-B99E-7A7B53936175}"/>
              </a:ext>
            </a:extLst>
          </p:cNvPr>
          <p:cNvSpPr/>
          <p:nvPr/>
        </p:nvSpPr>
        <p:spPr>
          <a:xfrm>
            <a:off x="3405819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13FB4DD-2B23-420B-8969-9C0831DDB1B6}"/>
              </a:ext>
            </a:extLst>
          </p:cNvPr>
          <p:cNvSpPr/>
          <p:nvPr/>
        </p:nvSpPr>
        <p:spPr>
          <a:xfrm>
            <a:off x="5315022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89760EFA-FEEA-4B14-B4B8-F8BE51B5E54E}"/>
              </a:ext>
            </a:extLst>
          </p:cNvPr>
          <p:cNvSpPr/>
          <p:nvPr/>
        </p:nvSpPr>
        <p:spPr>
          <a:xfrm>
            <a:off x="7312995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DB3763F5-103C-424E-AE56-0A569E3850E1}"/>
              </a:ext>
            </a:extLst>
          </p:cNvPr>
          <p:cNvSpPr/>
          <p:nvPr/>
        </p:nvSpPr>
        <p:spPr>
          <a:xfrm>
            <a:off x="273050" y="2757066"/>
            <a:ext cx="863526" cy="5279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tx1"/>
                </a:solidFill>
                <a:latin typeface="+mn-ea"/>
              </a:rPr>
              <a:t>목표</a:t>
            </a:r>
            <a:endParaRPr lang="ko-KR" altLang="en-US" sz="1200" b="1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9D65771-7C18-4AFC-9AFB-BFBAFB56FE2A}"/>
              </a:ext>
            </a:extLst>
          </p:cNvPr>
          <p:cNvSpPr/>
          <p:nvPr/>
        </p:nvSpPr>
        <p:spPr>
          <a:xfrm>
            <a:off x="273050" y="3429000"/>
            <a:ext cx="863526" cy="30241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과업</a:t>
            </a:r>
            <a:endParaRPr lang="en-US" altLang="ko-KR" sz="1200" b="1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범위</a:t>
            </a:r>
          </a:p>
        </p:txBody>
      </p:sp>
      <p:pic>
        <p:nvPicPr>
          <p:cNvPr id="25" name="Picture 60" descr="086">
            <a:extLst>
              <a:ext uri="{FF2B5EF4-FFF2-40B4-BE49-F238E27FC236}">
                <a16:creationId xmlns:a16="http://schemas.microsoft.com/office/drawing/2014/main" id="{A0C39FE7-621C-4323-9D35-74F357CB4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flipV="1">
            <a:off x="1284556" y="2310495"/>
            <a:ext cx="8060932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F0A35F8-3E0B-4D33-8974-92F3FA161884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최종 승인 받은 수행계획서의 </a:t>
            </a:r>
            <a:r>
              <a:rPr lang="en-US" altLang="ko-KR" sz="1200" b="1" dirty="0">
                <a:latin typeface="+mn-ea"/>
              </a:rPr>
              <a:t>‘</a:t>
            </a:r>
            <a:r>
              <a:rPr lang="ko-KR" altLang="en-US" sz="1200" b="1" dirty="0">
                <a:latin typeface="+mn-ea"/>
              </a:rPr>
              <a:t>사업추진목적 및 범위</a:t>
            </a:r>
            <a:r>
              <a:rPr lang="en-US" altLang="ko-KR" sz="1200" b="1" dirty="0">
                <a:latin typeface="+mn-ea"/>
              </a:rPr>
              <a:t>’</a:t>
            </a:r>
            <a:r>
              <a:rPr lang="ko-KR" altLang="en-US" sz="1200" b="1" dirty="0">
                <a:latin typeface="+mn-ea"/>
              </a:rPr>
              <a:t> 기술</a:t>
            </a:r>
          </a:p>
        </p:txBody>
      </p:sp>
    </p:spTree>
    <p:extLst>
      <p:ext uri="{BB962C8B-B14F-4D97-AF65-F5344CB8AC3E}">
        <p14:creationId xmlns:p14="http://schemas.microsoft.com/office/powerpoint/2010/main" val="3764974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A7D366AC-1BD4-4E0E-A486-8129A3B6E9C2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4. </a:t>
            </a:r>
            <a:r>
              <a:rPr lang="ko-KR" altLang="en-US" sz="2000" b="1" dirty="0">
                <a:latin typeface="+mn-ea"/>
              </a:rPr>
              <a:t>사업 추진 체계</a:t>
            </a:r>
            <a:r>
              <a:rPr lang="en-US" altLang="ko-KR" sz="2000" b="1" dirty="0">
                <a:latin typeface="+mn-ea"/>
              </a:rPr>
              <a:t>(Framework)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ED363A-EA9F-4601-BFBA-E7DCAF465455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6" name="화살표: 오각형 184">
            <a:extLst>
              <a:ext uri="{FF2B5EF4-FFF2-40B4-BE49-F238E27FC236}">
                <a16:creationId xmlns:a16="http://schemas.microsoft.com/office/drawing/2014/main" id="{71035504-CFAF-49D3-B550-1BCA3FFDF82C}"/>
              </a:ext>
            </a:extLst>
          </p:cNvPr>
          <p:cNvSpPr/>
          <p:nvPr/>
        </p:nvSpPr>
        <p:spPr>
          <a:xfrm>
            <a:off x="7201706" y="2332584"/>
            <a:ext cx="2159226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7" name="화살표: 오각형 184">
            <a:extLst>
              <a:ext uri="{FF2B5EF4-FFF2-40B4-BE49-F238E27FC236}">
                <a16:creationId xmlns:a16="http://schemas.microsoft.com/office/drawing/2014/main" id="{3BC802FC-3F9F-4E3A-971E-821F521CD43A}"/>
              </a:ext>
            </a:extLst>
          </p:cNvPr>
          <p:cNvSpPr/>
          <p:nvPr/>
        </p:nvSpPr>
        <p:spPr>
          <a:xfrm>
            <a:off x="4969192" y="2324824"/>
            <a:ext cx="2215309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8" name="화살표: 오각형 184">
            <a:extLst>
              <a:ext uri="{FF2B5EF4-FFF2-40B4-BE49-F238E27FC236}">
                <a16:creationId xmlns:a16="http://schemas.microsoft.com/office/drawing/2014/main" id="{85D5B139-BDBA-4DD6-85D4-8304315DDA45}"/>
              </a:ext>
            </a:extLst>
          </p:cNvPr>
          <p:cNvSpPr/>
          <p:nvPr/>
        </p:nvSpPr>
        <p:spPr>
          <a:xfrm>
            <a:off x="2792760" y="2324216"/>
            <a:ext cx="2159227" cy="497260"/>
          </a:xfrm>
          <a:prstGeom prst="homePlate">
            <a:avLst>
              <a:gd name="adj" fmla="val 47285"/>
            </a:avLst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9" name="화살표: 오각형 184">
            <a:extLst>
              <a:ext uri="{FF2B5EF4-FFF2-40B4-BE49-F238E27FC236}">
                <a16:creationId xmlns:a16="http://schemas.microsoft.com/office/drawing/2014/main" id="{97C986C4-A406-46AB-8005-045A318017BD}"/>
              </a:ext>
            </a:extLst>
          </p:cNvPr>
          <p:cNvSpPr/>
          <p:nvPr/>
        </p:nvSpPr>
        <p:spPr>
          <a:xfrm>
            <a:off x="632473" y="2324216"/>
            <a:ext cx="2160287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4C4F3522-6DE7-425E-901E-B2709176D260}"/>
              </a:ext>
            </a:extLst>
          </p:cNvPr>
          <p:cNvCxnSpPr/>
          <p:nvPr/>
        </p:nvCxnSpPr>
        <p:spPr>
          <a:xfrm>
            <a:off x="2807951" y="1901719"/>
            <a:ext cx="2052228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0C146DA9-A2BF-4715-B4F1-CC31DDAAE8F6}"/>
              </a:ext>
            </a:extLst>
          </p:cNvPr>
          <p:cNvCxnSpPr/>
          <p:nvPr/>
        </p:nvCxnSpPr>
        <p:spPr>
          <a:xfrm>
            <a:off x="5024961" y="1901719"/>
            <a:ext cx="2052736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1E305D6B-72BF-4273-ACA1-DE773BDAAB7B}"/>
              </a:ext>
            </a:extLst>
          </p:cNvPr>
          <p:cNvCxnSpPr>
            <a:cxnSpLocks/>
          </p:cNvCxnSpPr>
          <p:nvPr/>
        </p:nvCxnSpPr>
        <p:spPr>
          <a:xfrm>
            <a:off x="7329217" y="1901719"/>
            <a:ext cx="1662929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A1976F44-BFCC-43CC-B10C-66BAB6D0B2AF}"/>
              </a:ext>
            </a:extLst>
          </p:cNvPr>
          <p:cNvCxnSpPr/>
          <p:nvPr/>
        </p:nvCxnSpPr>
        <p:spPr>
          <a:xfrm>
            <a:off x="700590" y="1901719"/>
            <a:ext cx="2016272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D8AD8D9-ABCC-4A40-9FF9-A3FB7BEDF60D}"/>
              </a:ext>
            </a:extLst>
          </p:cNvPr>
          <p:cNvSpPr/>
          <p:nvPr/>
        </p:nvSpPr>
        <p:spPr bwMode="auto">
          <a:xfrm>
            <a:off x="640378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7" name="TextBox 262">
            <a:extLst>
              <a:ext uri="{FF2B5EF4-FFF2-40B4-BE49-F238E27FC236}">
                <a16:creationId xmlns:a16="http://schemas.microsoft.com/office/drawing/2014/main" id="{27872138-ED18-4A0C-B05B-10B5E7194A9F}"/>
              </a:ext>
            </a:extLst>
          </p:cNvPr>
          <p:cNvSpPr txBox="1"/>
          <p:nvPr/>
        </p:nvSpPr>
        <p:spPr bwMode="auto">
          <a:xfrm>
            <a:off x="1233296" y="1778609"/>
            <a:ext cx="806894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’20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년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8" name="TextBox 262">
            <a:extLst>
              <a:ext uri="{FF2B5EF4-FFF2-40B4-BE49-F238E27FC236}">
                <a16:creationId xmlns:a16="http://schemas.microsoft.com/office/drawing/2014/main" id="{9A19FB2A-A92A-4DA5-97BF-6B44F1428DA3}"/>
              </a:ext>
            </a:extLst>
          </p:cNvPr>
          <p:cNvSpPr txBox="1"/>
          <p:nvPr/>
        </p:nvSpPr>
        <p:spPr bwMode="auto">
          <a:xfrm>
            <a:off x="3239999" y="1778609"/>
            <a:ext cx="1080120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9" name="TextBox 262">
            <a:extLst>
              <a:ext uri="{FF2B5EF4-FFF2-40B4-BE49-F238E27FC236}">
                <a16:creationId xmlns:a16="http://schemas.microsoft.com/office/drawing/2014/main" id="{600145B3-49ED-4A3C-89D1-9B9CA83669C2}"/>
              </a:ext>
            </a:extLst>
          </p:cNvPr>
          <p:cNvSpPr txBox="1"/>
          <p:nvPr/>
        </p:nvSpPr>
        <p:spPr bwMode="auto">
          <a:xfrm>
            <a:off x="5493521" y="1778609"/>
            <a:ext cx="1072248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0" name="TextBox 262">
            <a:extLst>
              <a:ext uri="{FF2B5EF4-FFF2-40B4-BE49-F238E27FC236}">
                <a16:creationId xmlns:a16="http://schemas.microsoft.com/office/drawing/2014/main" id="{9F505EF5-78D1-418A-9F97-08F547E1DEA4}"/>
              </a:ext>
            </a:extLst>
          </p:cNvPr>
          <p:cNvSpPr txBox="1"/>
          <p:nvPr/>
        </p:nvSpPr>
        <p:spPr bwMode="auto">
          <a:xfrm>
            <a:off x="7663381" y="1778609"/>
            <a:ext cx="994600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A05E357-3FAA-4E94-BBF5-28C3A48F19CA}"/>
              </a:ext>
            </a:extLst>
          </p:cNvPr>
          <p:cNvSpPr/>
          <p:nvPr/>
        </p:nvSpPr>
        <p:spPr>
          <a:xfrm>
            <a:off x="632473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1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7ED375B-1CD7-4DD2-BB2A-8831E7FBE174}"/>
              </a:ext>
            </a:extLst>
          </p:cNvPr>
          <p:cNvSpPr/>
          <p:nvPr/>
        </p:nvSpPr>
        <p:spPr>
          <a:xfrm>
            <a:off x="2792760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2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D2190E71-598B-458C-827B-37754FD8904A}"/>
              </a:ext>
            </a:extLst>
          </p:cNvPr>
          <p:cNvSpPr/>
          <p:nvPr/>
        </p:nvSpPr>
        <p:spPr>
          <a:xfrm>
            <a:off x="4969192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3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C5AB78CE-DB34-4A5E-A850-8A0F425409CC}"/>
              </a:ext>
            </a:extLst>
          </p:cNvPr>
          <p:cNvSpPr/>
          <p:nvPr/>
        </p:nvSpPr>
        <p:spPr>
          <a:xfrm>
            <a:off x="7201706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4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68281A1-F179-446B-831E-7CF88ABA702C}"/>
              </a:ext>
            </a:extLst>
          </p:cNvPr>
          <p:cNvSpPr/>
          <p:nvPr/>
        </p:nvSpPr>
        <p:spPr bwMode="auto">
          <a:xfrm>
            <a:off x="640378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B0CA8905-135A-4133-912B-23519D0FAA04}"/>
              </a:ext>
            </a:extLst>
          </p:cNvPr>
          <p:cNvSpPr/>
          <p:nvPr/>
        </p:nvSpPr>
        <p:spPr bwMode="auto">
          <a:xfrm>
            <a:off x="640378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877B2C87-9044-4597-8278-C5B005607BDC}"/>
              </a:ext>
            </a:extLst>
          </p:cNvPr>
          <p:cNvSpPr/>
          <p:nvPr/>
        </p:nvSpPr>
        <p:spPr bwMode="auto">
          <a:xfrm>
            <a:off x="2792760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02419E85-C11C-4E01-8FB2-D110F50D60F5}"/>
              </a:ext>
            </a:extLst>
          </p:cNvPr>
          <p:cNvSpPr/>
          <p:nvPr/>
        </p:nvSpPr>
        <p:spPr bwMode="auto">
          <a:xfrm>
            <a:off x="2792760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F373EA26-4B45-4E98-B5B4-0A757A020BEF}"/>
              </a:ext>
            </a:extLst>
          </p:cNvPr>
          <p:cNvSpPr/>
          <p:nvPr/>
        </p:nvSpPr>
        <p:spPr bwMode="auto">
          <a:xfrm>
            <a:off x="2792760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10F9BBB5-7B1F-410E-8559-7DBCBBCA6567}"/>
              </a:ext>
            </a:extLst>
          </p:cNvPr>
          <p:cNvSpPr/>
          <p:nvPr/>
        </p:nvSpPr>
        <p:spPr bwMode="auto">
          <a:xfrm>
            <a:off x="4969192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D3B085EE-1907-45A8-BBD6-ABBCDE42AF08}"/>
              </a:ext>
            </a:extLst>
          </p:cNvPr>
          <p:cNvSpPr/>
          <p:nvPr/>
        </p:nvSpPr>
        <p:spPr bwMode="auto">
          <a:xfrm>
            <a:off x="4969192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D94255D1-216D-4441-AC5E-10CBAAFE345E}"/>
              </a:ext>
            </a:extLst>
          </p:cNvPr>
          <p:cNvSpPr/>
          <p:nvPr/>
        </p:nvSpPr>
        <p:spPr bwMode="auto">
          <a:xfrm>
            <a:off x="4969192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F693038A-9AE6-4AC4-BC27-C9B906996843}"/>
              </a:ext>
            </a:extLst>
          </p:cNvPr>
          <p:cNvSpPr/>
          <p:nvPr/>
        </p:nvSpPr>
        <p:spPr bwMode="auto">
          <a:xfrm>
            <a:off x="7201706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7A472988-A61D-461E-8E85-5A859C21B563}"/>
              </a:ext>
            </a:extLst>
          </p:cNvPr>
          <p:cNvSpPr/>
          <p:nvPr/>
        </p:nvSpPr>
        <p:spPr bwMode="auto">
          <a:xfrm>
            <a:off x="7201706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ADCD7C46-1611-4CB3-BEDC-18C25896DE0B}"/>
              </a:ext>
            </a:extLst>
          </p:cNvPr>
          <p:cNvSpPr/>
          <p:nvPr/>
        </p:nvSpPr>
        <p:spPr bwMode="auto">
          <a:xfrm>
            <a:off x="7201706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710F304-5596-40CE-B740-8BD3BCFFD1B4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최종 승인 받은 수행계획서의 </a:t>
            </a:r>
            <a:r>
              <a:rPr lang="en-US" altLang="ko-KR" sz="1200" b="1" dirty="0">
                <a:latin typeface="+mn-ea"/>
              </a:rPr>
              <a:t>‘</a:t>
            </a:r>
            <a:r>
              <a:rPr lang="ko-KR" altLang="en-US" sz="1200" b="1" dirty="0">
                <a:latin typeface="+mn-ea"/>
              </a:rPr>
              <a:t>사업추진체계</a:t>
            </a:r>
            <a:r>
              <a:rPr lang="en-US" altLang="ko-KR" sz="1200" b="1" dirty="0">
                <a:latin typeface="+mn-ea"/>
              </a:rPr>
              <a:t>’</a:t>
            </a:r>
            <a:r>
              <a:rPr lang="ko-KR" altLang="en-US" sz="1200" b="1" dirty="0">
                <a:latin typeface="+mn-ea"/>
              </a:rPr>
              <a:t> 기술</a:t>
            </a:r>
          </a:p>
        </p:txBody>
      </p:sp>
    </p:spTree>
    <p:extLst>
      <p:ext uri="{BB962C8B-B14F-4D97-AF65-F5344CB8AC3E}">
        <p14:creationId xmlns:p14="http://schemas.microsoft.com/office/powerpoint/2010/main" val="3770234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7534C23-3563-4696-8A2A-95CCD0E3D859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5. </a:t>
            </a:r>
            <a:r>
              <a:rPr lang="ko-KR" altLang="en-US" sz="2000" b="1" dirty="0">
                <a:latin typeface="+mn-ea"/>
              </a:rPr>
              <a:t>사업 성과 목표</a:t>
            </a:r>
            <a:r>
              <a:rPr lang="en-US" altLang="ko-KR" sz="2000" b="1" dirty="0">
                <a:latin typeface="+mn-ea"/>
              </a:rPr>
              <a:t>(KPI) </a:t>
            </a:r>
            <a:r>
              <a:rPr lang="ko-KR" altLang="en-US" sz="2000" b="1" dirty="0">
                <a:latin typeface="+mn-ea"/>
              </a:rPr>
              <a:t>달성</a:t>
            </a:r>
            <a:r>
              <a:rPr lang="en-US" altLang="ko-KR" sz="2000" b="1" dirty="0">
                <a:latin typeface="+mn-ea"/>
              </a:rPr>
              <a:t> </a:t>
            </a:r>
            <a:r>
              <a:rPr lang="ko-KR" altLang="en-US" sz="2000" b="1" dirty="0">
                <a:latin typeface="+mn-ea"/>
              </a:rPr>
              <a:t>현황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최종보고 시점의 </a:t>
            </a:r>
            <a:r>
              <a:rPr lang="en-US" altLang="ko-KR" sz="1200" b="1" dirty="0">
                <a:latin typeface="+mn-ea"/>
              </a:rPr>
              <a:t>KPI </a:t>
            </a:r>
            <a:r>
              <a:rPr lang="ko-KR" altLang="en-US" sz="1200" b="1" dirty="0">
                <a:latin typeface="+mn-ea"/>
              </a:rPr>
              <a:t>달성현황 기술 </a:t>
            </a:r>
            <a:r>
              <a:rPr lang="en-US" altLang="ko-KR" sz="1200" b="1" dirty="0">
                <a:latin typeface="+mn-ea"/>
              </a:rPr>
              <a:t>_ </a:t>
            </a:r>
            <a:r>
              <a:rPr lang="ko-KR" altLang="en-US" sz="1200" b="1" dirty="0">
                <a:latin typeface="+mn-ea"/>
              </a:rPr>
              <a:t>아래 표의 예시와 같이 작성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3D8F51-DBA8-4163-ABE2-82CADCD13E28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컨설팅의 사업 성과목표 달성 현황은 다음과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7C23DC10-65A8-4608-A495-06049D8651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407220"/>
              </p:ext>
            </p:extLst>
          </p:nvPr>
        </p:nvGraphicFramePr>
        <p:xfrm>
          <a:off x="200024" y="1341438"/>
          <a:ext cx="9505502" cy="5111752"/>
        </p:xfrm>
        <a:graphic>
          <a:graphicData uri="http://schemas.openxmlformats.org/drawingml/2006/table">
            <a:tbl>
              <a:tblPr/>
              <a:tblGrid>
                <a:gridCol w="559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2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25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96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76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76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7686">
                  <a:extLst>
                    <a:ext uri="{9D8B030D-6E8A-4147-A177-3AD203B41FA5}">
                      <a16:colId xmlns:a16="http://schemas.microsoft.com/office/drawing/2014/main" val="3061435042"/>
                    </a:ext>
                  </a:extLst>
                </a:gridCol>
                <a:gridCol w="7776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635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지표명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산출식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단위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기준</a:t>
                      </a:r>
                      <a:br>
                        <a:rPr lang="en-US" altLang="ko-KR" sz="1100" b="1" i="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b="1" i="0" u="none" strike="noStrike" dirty="0">
                          <a:effectLst/>
                          <a:latin typeface="+mn-ea"/>
                          <a:ea typeface="+mn-ea"/>
                        </a:rPr>
                        <a:t>수행계획서</a:t>
                      </a:r>
                      <a:b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800" b="1" i="0" u="none" strike="noStrike" dirty="0">
                          <a:effectLst/>
                          <a:latin typeface="+mn-ea"/>
                          <a:ea typeface="+mn-ea"/>
                        </a:rPr>
                        <a:t>작성시점</a:t>
                      </a:r>
                      <a: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목표값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/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완료시점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현수준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최종보고 시점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ko-KR" altLang="en-US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달성시한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완료시점 </a:t>
                      </a:r>
                      <a:r>
                        <a:rPr kumimoji="0" lang="ko-KR" altLang="en-US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달성률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56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계량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i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50</a:t>
                      </a: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20</a:t>
                      </a: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20.10.</a:t>
                      </a:r>
                    </a:p>
                    <a:p>
                      <a:pPr algn="ctr" fontAlgn="ctr"/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(40%)</a:t>
                      </a:r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56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비계량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2567"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472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1810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고딕"/>
        <a:ea typeface="나눔고딕"/>
        <a:cs typeface=""/>
      </a:majorFont>
      <a:minorFont>
        <a:latin typeface="나눔고딕"/>
        <a:ea typeface="나눔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 w="12700">
          <a:solidFill>
            <a:schemeClr val="bg1">
              <a:lumMod val="50000"/>
            </a:schemeClr>
          </a:solidFill>
        </a:ln>
      </a:spPr>
      <a:bodyPr rtlCol="0" anchor="ctr"/>
      <a:lstStyle>
        <a:defPPr algn="ctr">
          <a:defRPr sz="12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sz="1200" smtClean="0">
            <a:latin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2212</TotalTime>
  <Words>995</Words>
  <Application>Microsoft Office PowerPoint</Application>
  <PresentationFormat>A4 용지(210x297mm)</PresentationFormat>
  <Paragraphs>272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3" baseType="lpstr">
      <vt:lpstr>나눔고딕</vt:lpstr>
      <vt:lpstr>맑은 고딕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현회</dc:creator>
  <cp:lastModifiedBy>유니비즈 컨설팅</cp:lastModifiedBy>
  <cp:revision>203</cp:revision>
  <cp:lastPrinted>2019-12-16T15:09:08Z</cp:lastPrinted>
  <dcterms:created xsi:type="dcterms:W3CDTF">2019-04-10T01:59:56Z</dcterms:created>
  <dcterms:modified xsi:type="dcterms:W3CDTF">2020-02-26T11:34:44Z</dcterms:modified>
</cp:coreProperties>
</file>