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27"/>
  </p:notesMasterIdLst>
  <p:sldIdLst>
    <p:sldId id="312" r:id="rId2"/>
    <p:sldId id="256" r:id="rId3"/>
    <p:sldId id="305" r:id="rId4"/>
    <p:sldId id="257" r:id="rId5"/>
    <p:sldId id="313" r:id="rId6"/>
    <p:sldId id="282" r:id="rId7"/>
    <p:sldId id="314" r:id="rId8"/>
    <p:sldId id="315" r:id="rId9"/>
    <p:sldId id="316" r:id="rId10"/>
    <p:sldId id="317" r:id="rId11"/>
    <p:sldId id="318" r:id="rId12"/>
    <p:sldId id="262" r:id="rId13"/>
    <p:sldId id="319" r:id="rId14"/>
    <p:sldId id="320" r:id="rId15"/>
    <p:sldId id="321" r:id="rId16"/>
    <p:sldId id="322" r:id="rId17"/>
    <p:sldId id="323" r:id="rId18"/>
    <p:sldId id="324" r:id="rId19"/>
    <p:sldId id="283" r:id="rId20"/>
    <p:sldId id="286" r:id="rId21"/>
    <p:sldId id="306" r:id="rId22"/>
    <p:sldId id="290" r:id="rId23"/>
    <p:sldId id="307" r:id="rId24"/>
    <p:sldId id="308" r:id="rId25"/>
    <p:sldId id="266" r:id="rId26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  <p15:guide id="10" pos="6068" userDrawn="1">
          <p15:clr>
            <a:srgbClr val="A4A3A4"/>
          </p15:clr>
        </p15:guide>
        <p15:guide id="11" orient="horz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870" autoAdjust="0"/>
    <p:restoredTop sz="94660"/>
  </p:normalViewPr>
  <p:slideViewPr>
    <p:cSldViewPr showGuides="1">
      <p:cViewPr varScale="1">
        <p:scale>
          <a:sx n="68" d="100"/>
          <a:sy n="68" d="100"/>
        </p:scale>
        <p:origin x="858" y="66"/>
      </p:cViewPr>
      <p:guideLst>
        <p:guide orient="horz" pos="2160"/>
        <p:guide pos="3120"/>
        <p:guide orient="horz" pos="845"/>
        <p:guide pos="126"/>
        <p:guide pos="6114"/>
        <p:guide orient="horz" pos="4065"/>
        <p:guide pos="3029"/>
        <p:guide pos="3211"/>
        <p:guide pos="172"/>
        <p:guide pos="6068"/>
        <p:guide orient="horz" pos="9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2020-02-26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61B5C8-0083-4600-931C-5F0FDC2587FC}"/>
              </a:ext>
            </a:extLst>
          </p:cNvPr>
          <p:cNvSpPr/>
          <p:nvPr userDrawn="1"/>
        </p:nvSpPr>
        <p:spPr>
          <a:xfrm>
            <a:off x="205709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수진기업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:a16="http://schemas.microsoft.com/office/drawing/2014/main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015B1B01-1383-4D3D-BCE2-DAB7145DC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98" y="2708920"/>
            <a:ext cx="3245522" cy="230425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사각형: 둥근 한쪽 모서리 1">
            <a:extLst>
              <a:ext uri="{FF2B5EF4-FFF2-40B4-BE49-F238E27FC236}">
                <a16:creationId xmlns:a16="http://schemas.microsoft.com/office/drawing/2014/main" id="{B35012DD-256F-4DA4-A6C3-858954167EAE}"/>
              </a:ext>
            </a:extLst>
          </p:cNvPr>
          <p:cNvSpPr/>
          <p:nvPr/>
        </p:nvSpPr>
        <p:spPr>
          <a:xfrm>
            <a:off x="2468724" y="192790"/>
            <a:ext cx="4968552" cy="503510"/>
          </a:xfrm>
          <a:prstGeom prst="round1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+mn-ea"/>
              </a:rPr>
              <a:t>최종보고서 표지 작성 양식 </a:t>
            </a:r>
            <a:r>
              <a:rPr lang="en-US" altLang="ko-KR" b="1" dirty="0">
                <a:solidFill>
                  <a:schemeClr val="tx1"/>
                </a:solidFill>
                <a:latin typeface="+mn-ea"/>
              </a:rPr>
              <a:t>–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인쇄본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55AC82-C3B0-45DB-827C-09BF810C54BE}"/>
              </a:ext>
            </a:extLst>
          </p:cNvPr>
          <p:cNvSpPr txBox="1"/>
          <p:nvPr/>
        </p:nvSpPr>
        <p:spPr>
          <a:xfrm>
            <a:off x="344488" y="98072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+mn-ea"/>
              </a:rPr>
              <a:t>표지 </a:t>
            </a:r>
            <a:r>
              <a:rPr lang="en-US" altLang="ko-KR" sz="1200" b="1" dirty="0">
                <a:latin typeface="+mn-ea"/>
              </a:rPr>
              <a:t>:</a:t>
            </a:r>
            <a:r>
              <a:rPr lang="ko-KR" altLang="en-US" sz="1200" b="1" dirty="0">
                <a:latin typeface="+mn-ea"/>
              </a:rPr>
              <a:t> </a:t>
            </a:r>
            <a:r>
              <a:rPr lang="en-US" altLang="ko-KR" sz="1200" b="1" dirty="0">
                <a:latin typeface="+mn-ea"/>
              </a:rPr>
              <a:t>A4 size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+mn-ea"/>
              </a:rPr>
              <a:t>표지</a:t>
            </a:r>
            <a:r>
              <a:rPr lang="en-US" altLang="ko-KR" sz="1200" b="1" dirty="0">
                <a:latin typeface="+mn-ea"/>
              </a:rPr>
              <a:t> : </a:t>
            </a:r>
            <a:r>
              <a:rPr lang="ko-KR" altLang="en-US" sz="1200" b="1" dirty="0">
                <a:latin typeface="+mn-ea"/>
              </a:rPr>
              <a:t>컬러 또는 흑백</a:t>
            </a:r>
            <a:endParaRPr lang="en-US" altLang="ko-KR" sz="1200" b="1" dirty="0">
              <a:latin typeface="+mn-ea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+mn-ea"/>
              </a:rPr>
              <a:t>내지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흑백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37050A-3E66-413D-B69A-3EB2F3108C4C}"/>
              </a:ext>
            </a:extLst>
          </p:cNvPr>
          <p:cNvSpPr txBox="1"/>
          <p:nvPr/>
        </p:nvSpPr>
        <p:spPr>
          <a:xfrm>
            <a:off x="1299991" y="234888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latin typeface="+mn-ea"/>
              </a:rPr>
              <a:t>표지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앞면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4B656F-B737-444C-957A-52FFD5D82D2D}"/>
              </a:ext>
            </a:extLst>
          </p:cNvPr>
          <p:cNvSpPr txBox="1"/>
          <p:nvPr/>
        </p:nvSpPr>
        <p:spPr>
          <a:xfrm>
            <a:off x="4520952" y="1844824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latin typeface="+mn-ea"/>
              </a:rPr>
              <a:t>표지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옆면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74FE599-50BE-4706-9DC2-60436E4C95A6}"/>
              </a:ext>
            </a:extLst>
          </p:cNvPr>
          <p:cNvSpPr/>
          <p:nvPr/>
        </p:nvSpPr>
        <p:spPr>
          <a:xfrm>
            <a:off x="4736976" y="2204864"/>
            <a:ext cx="792088" cy="424847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58E1FA-0387-4CB7-AE1F-AF1DE9A16993}"/>
              </a:ext>
            </a:extLst>
          </p:cNvPr>
          <p:cNvSpPr txBox="1"/>
          <p:nvPr/>
        </p:nvSpPr>
        <p:spPr>
          <a:xfrm>
            <a:off x="4953000" y="2708920"/>
            <a:ext cx="369332" cy="33843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2020</a:t>
            </a:r>
            <a:r>
              <a:rPr lang="ko-KR" altLang="en-US" sz="1200" dirty="0">
                <a:latin typeface="+mn-ea"/>
              </a:rPr>
              <a:t>          컨설팅주제             수진기업명</a:t>
            </a:r>
            <a:endParaRPr lang="en-US" altLang="ko-KR" sz="1200" dirty="0"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A48B79B-CF2E-4CB8-9897-F18DA73290CF}"/>
              </a:ext>
            </a:extLst>
          </p:cNvPr>
          <p:cNvSpPr/>
          <p:nvPr/>
        </p:nvSpPr>
        <p:spPr>
          <a:xfrm>
            <a:off x="6249144" y="2708920"/>
            <a:ext cx="3240360" cy="230425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800" dirty="0">
                <a:solidFill>
                  <a:schemeClr val="tx1"/>
                </a:solidFill>
                <a:latin typeface="+mn-ea"/>
              </a:rPr>
              <a:t>이 보고서는 </a:t>
            </a:r>
            <a:r>
              <a:rPr lang="ko-KR" altLang="en-US" sz="800" dirty="0" err="1">
                <a:solidFill>
                  <a:schemeClr val="tx1"/>
                </a:solidFill>
                <a:latin typeface="+mn-ea"/>
              </a:rPr>
              <a:t>한국사회적기업진흥원에서</a:t>
            </a:r>
            <a:endParaRPr lang="en-US" altLang="ko-KR" sz="800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800" dirty="0">
                <a:solidFill>
                  <a:schemeClr val="tx1"/>
                </a:solidFill>
                <a:latin typeface="+mn-ea"/>
              </a:rPr>
              <a:t>시행한 사회적기업 경영컨설팅 지원사업의</a:t>
            </a:r>
            <a:endParaRPr lang="en-US" altLang="ko-KR" sz="800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ko-KR" altLang="en-US" sz="800" dirty="0" err="1">
                <a:solidFill>
                  <a:schemeClr val="tx1"/>
                </a:solidFill>
                <a:latin typeface="+mn-ea"/>
              </a:rPr>
              <a:t>최종보고서입니다</a:t>
            </a:r>
            <a:r>
              <a:rPr lang="en-US" altLang="ko-KR" sz="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4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6E8D58-4132-4F5D-A181-185980811910}"/>
              </a:ext>
            </a:extLst>
          </p:cNvPr>
          <p:cNvSpPr txBox="1"/>
          <p:nvPr/>
        </p:nvSpPr>
        <p:spPr>
          <a:xfrm>
            <a:off x="7257256" y="227687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latin typeface="+mn-ea"/>
              </a:rPr>
              <a:t>표지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뒷면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3003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C3B94E5-3378-4F67-BE18-9AEC9AA062DC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배경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 승인 받은 수행계획서의 </a:t>
            </a:r>
            <a:r>
              <a:rPr lang="en-US" altLang="ko-KR" sz="1200" b="1" dirty="0">
                <a:latin typeface="+mn-ea"/>
              </a:rPr>
              <a:t>‘</a:t>
            </a:r>
            <a:r>
              <a:rPr lang="ko-KR" altLang="en-US" sz="1200" b="1" dirty="0">
                <a:latin typeface="+mn-ea"/>
              </a:rPr>
              <a:t>사업 추진 배경</a:t>
            </a:r>
            <a:r>
              <a:rPr lang="en-US" altLang="ko-KR" sz="1200" b="1" dirty="0">
                <a:latin typeface="+mn-ea"/>
              </a:rPr>
              <a:t>’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  <p:sp>
        <p:nvSpPr>
          <p:cNvPr id="12" name="사각형: 둥근 위쪽 모서리 11">
            <a:extLst>
              <a:ext uri="{FF2B5EF4-FFF2-40B4-BE49-F238E27FC236}">
                <a16:creationId xmlns:a16="http://schemas.microsoft.com/office/drawing/2014/main" id="{D277713C-2D23-46D5-9769-1088AEF0BA35}"/>
              </a:ext>
            </a:extLst>
          </p:cNvPr>
          <p:cNvSpPr/>
          <p:nvPr/>
        </p:nvSpPr>
        <p:spPr>
          <a:xfrm>
            <a:off x="48805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컨설팅 추진 배경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ACEE341-FAAD-40C9-B8CD-3B707A8CEB6B}"/>
              </a:ext>
            </a:extLst>
          </p:cNvPr>
          <p:cNvSpPr/>
          <p:nvPr/>
        </p:nvSpPr>
        <p:spPr>
          <a:xfrm>
            <a:off x="476638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사각형: 둥근 위쪽 모서리 13">
            <a:extLst>
              <a:ext uri="{FF2B5EF4-FFF2-40B4-BE49-F238E27FC236}">
                <a16:creationId xmlns:a16="http://schemas.microsoft.com/office/drawing/2014/main" id="{67D8FB84-8D54-4551-9327-674C33520350}"/>
              </a:ext>
            </a:extLst>
          </p:cNvPr>
          <p:cNvSpPr/>
          <p:nvPr/>
        </p:nvSpPr>
        <p:spPr>
          <a:xfrm>
            <a:off x="537407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경영 현안</a:t>
            </a:r>
            <a:r>
              <a:rPr lang="en-US" altLang="ko-KR" sz="1400" b="1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애로사항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B03A1D8-0369-4BA5-965B-C8C0DB9FE2B2}"/>
              </a:ext>
            </a:extLst>
          </p:cNvPr>
          <p:cNvSpPr/>
          <p:nvPr/>
        </p:nvSpPr>
        <p:spPr>
          <a:xfrm>
            <a:off x="5374077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6122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E9040E98-5F8D-4844-8602-1429B38E569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추진 목적 및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643191-5658-49B7-BEB4-80127AC3ABF5}"/>
              </a:ext>
            </a:extLst>
          </p:cNvPr>
          <p:cNvSpPr/>
          <p:nvPr/>
        </p:nvSpPr>
        <p:spPr>
          <a:xfrm>
            <a:off x="273050" y="1756377"/>
            <a:ext cx="863526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목적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09C0ABB-1AD8-499D-8BA7-C9F332929218}"/>
              </a:ext>
            </a:extLst>
          </p:cNvPr>
          <p:cNvSpPr/>
          <p:nvPr/>
        </p:nvSpPr>
        <p:spPr>
          <a:xfrm>
            <a:off x="1496616" y="1756377"/>
            <a:ext cx="7616378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A8ACC15-44CC-41C3-A7BE-486099938E08}"/>
              </a:ext>
            </a:extLst>
          </p:cNvPr>
          <p:cNvSpPr/>
          <p:nvPr/>
        </p:nvSpPr>
        <p:spPr>
          <a:xfrm>
            <a:off x="1496616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D8501DE-C8A7-437F-942B-0CA7332522A1}"/>
              </a:ext>
            </a:extLst>
          </p:cNvPr>
          <p:cNvSpPr/>
          <p:nvPr/>
        </p:nvSpPr>
        <p:spPr>
          <a:xfrm>
            <a:off x="4152677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598C389-B66A-4E58-A621-70E62EA21186}"/>
              </a:ext>
            </a:extLst>
          </p:cNvPr>
          <p:cNvSpPr/>
          <p:nvPr/>
        </p:nvSpPr>
        <p:spPr>
          <a:xfrm>
            <a:off x="6808739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37FE190-4EFD-497D-9EC5-2C810B2E64E2}"/>
              </a:ext>
            </a:extLst>
          </p:cNvPr>
          <p:cNvSpPr/>
          <p:nvPr/>
        </p:nvSpPr>
        <p:spPr>
          <a:xfrm>
            <a:off x="1496616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C117FDC-F61C-4858-8589-5954EA54972F}"/>
              </a:ext>
            </a:extLst>
          </p:cNvPr>
          <p:cNvSpPr/>
          <p:nvPr/>
        </p:nvSpPr>
        <p:spPr>
          <a:xfrm>
            <a:off x="3405819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EB6BA9F-C5E3-4BC3-873B-B8FB53913BF1}"/>
              </a:ext>
            </a:extLst>
          </p:cNvPr>
          <p:cNvSpPr/>
          <p:nvPr/>
        </p:nvSpPr>
        <p:spPr>
          <a:xfrm>
            <a:off x="5315022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6A78CFB-CFEA-44BF-BCF7-6744B65510D7}"/>
              </a:ext>
            </a:extLst>
          </p:cNvPr>
          <p:cNvSpPr/>
          <p:nvPr/>
        </p:nvSpPr>
        <p:spPr>
          <a:xfrm>
            <a:off x="7312995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124A58D-0207-4674-A41D-408BF2CFB820}"/>
              </a:ext>
            </a:extLst>
          </p:cNvPr>
          <p:cNvSpPr/>
          <p:nvPr/>
        </p:nvSpPr>
        <p:spPr>
          <a:xfrm>
            <a:off x="1496616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A4DD0DA-1F3A-46E8-B99E-7A7B53936175}"/>
              </a:ext>
            </a:extLst>
          </p:cNvPr>
          <p:cNvSpPr/>
          <p:nvPr/>
        </p:nvSpPr>
        <p:spPr>
          <a:xfrm>
            <a:off x="3405819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13FB4DD-2B23-420B-8969-9C0831DDB1B6}"/>
              </a:ext>
            </a:extLst>
          </p:cNvPr>
          <p:cNvSpPr/>
          <p:nvPr/>
        </p:nvSpPr>
        <p:spPr>
          <a:xfrm>
            <a:off x="5315022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760EFA-FEEA-4B14-B4B8-F8BE51B5E54E}"/>
              </a:ext>
            </a:extLst>
          </p:cNvPr>
          <p:cNvSpPr/>
          <p:nvPr/>
        </p:nvSpPr>
        <p:spPr>
          <a:xfrm>
            <a:off x="7312995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B3763F5-103C-424E-AE56-0A569E3850E1}"/>
              </a:ext>
            </a:extLst>
          </p:cNvPr>
          <p:cNvSpPr/>
          <p:nvPr/>
        </p:nvSpPr>
        <p:spPr>
          <a:xfrm>
            <a:off x="273050" y="2757066"/>
            <a:ext cx="863526" cy="5279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목표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9D65771-7C18-4AFC-9AFB-BFBAFB56FE2A}"/>
              </a:ext>
            </a:extLst>
          </p:cNvPr>
          <p:cNvSpPr/>
          <p:nvPr/>
        </p:nvSpPr>
        <p:spPr>
          <a:xfrm>
            <a:off x="273050" y="3429000"/>
            <a:ext cx="863526" cy="3024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과업</a:t>
            </a:r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범위</a:t>
            </a:r>
          </a:p>
        </p:txBody>
      </p:sp>
      <p:pic>
        <p:nvPicPr>
          <p:cNvPr id="25" name="Picture 60" descr="086">
            <a:extLst>
              <a:ext uri="{FF2B5EF4-FFF2-40B4-BE49-F238E27FC236}">
                <a16:creationId xmlns:a16="http://schemas.microsoft.com/office/drawing/2014/main" id="{A0C39FE7-621C-4323-9D35-74F357CB4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1284556" y="2310495"/>
            <a:ext cx="8060932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0A35F8-3E0B-4D33-8974-92F3FA161884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 승인 받은 수행계획서의 </a:t>
            </a:r>
            <a:r>
              <a:rPr lang="en-US" altLang="ko-KR" sz="1200" b="1" dirty="0">
                <a:latin typeface="+mn-ea"/>
              </a:rPr>
              <a:t>‘</a:t>
            </a:r>
            <a:r>
              <a:rPr lang="ko-KR" altLang="en-US" sz="1200" b="1" dirty="0">
                <a:latin typeface="+mn-ea"/>
              </a:rPr>
              <a:t>사업추진목적 및 범위</a:t>
            </a:r>
            <a:r>
              <a:rPr lang="en-US" altLang="ko-KR" sz="1200" b="1" dirty="0">
                <a:latin typeface="+mn-ea"/>
              </a:rPr>
              <a:t>’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</p:spTree>
    <p:extLst>
      <p:ext uri="{BB962C8B-B14F-4D97-AF65-F5344CB8AC3E}">
        <p14:creationId xmlns:p14="http://schemas.microsoft.com/office/powerpoint/2010/main" val="3764974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A7D366AC-1BD4-4E0E-A486-8129A3B6E9C2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사업 추진 체계</a:t>
            </a:r>
            <a:r>
              <a:rPr lang="en-US" altLang="ko-KR" sz="2000" b="1" dirty="0">
                <a:latin typeface="+mn-ea"/>
              </a:rPr>
              <a:t>(Framework)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화살표: 오각형 184">
            <a:extLst>
              <a:ext uri="{FF2B5EF4-FFF2-40B4-BE49-F238E27FC236}">
                <a16:creationId xmlns:a16="http://schemas.microsoft.com/office/drawing/2014/main" id="{71035504-CFAF-49D3-B550-1BCA3FFDF82C}"/>
              </a:ext>
            </a:extLst>
          </p:cNvPr>
          <p:cNvSpPr/>
          <p:nvPr/>
        </p:nvSpPr>
        <p:spPr>
          <a:xfrm>
            <a:off x="7201706" y="2332584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7" name="화살표: 오각형 184">
            <a:extLst>
              <a:ext uri="{FF2B5EF4-FFF2-40B4-BE49-F238E27FC236}">
                <a16:creationId xmlns:a16="http://schemas.microsoft.com/office/drawing/2014/main" id="{3BC802FC-3F9F-4E3A-971E-821F521CD43A}"/>
              </a:ext>
            </a:extLst>
          </p:cNvPr>
          <p:cNvSpPr/>
          <p:nvPr/>
        </p:nvSpPr>
        <p:spPr>
          <a:xfrm>
            <a:off x="4969192" y="2324824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8" name="화살표: 오각형 184">
            <a:extLst>
              <a:ext uri="{FF2B5EF4-FFF2-40B4-BE49-F238E27FC236}">
                <a16:creationId xmlns:a16="http://schemas.microsoft.com/office/drawing/2014/main" id="{85D5B139-BDBA-4DD6-85D4-8304315DDA45}"/>
              </a:ext>
            </a:extLst>
          </p:cNvPr>
          <p:cNvSpPr/>
          <p:nvPr/>
        </p:nvSpPr>
        <p:spPr>
          <a:xfrm>
            <a:off x="2792760" y="2324216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9" name="화살표: 오각형 184">
            <a:extLst>
              <a:ext uri="{FF2B5EF4-FFF2-40B4-BE49-F238E27FC236}">
                <a16:creationId xmlns:a16="http://schemas.microsoft.com/office/drawing/2014/main" id="{97C986C4-A406-46AB-8005-045A318017BD}"/>
              </a:ext>
            </a:extLst>
          </p:cNvPr>
          <p:cNvSpPr/>
          <p:nvPr/>
        </p:nvSpPr>
        <p:spPr>
          <a:xfrm>
            <a:off x="632473" y="2324216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4C4F3522-6DE7-425E-901E-B2709176D260}"/>
              </a:ext>
            </a:extLst>
          </p:cNvPr>
          <p:cNvCxnSpPr/>
          <p:nvPr/>
        </p:nvCxnSpPr>
        <p:spPr>
          <a:xfrm>
            <a:off x="2807951" y="1901719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0C146DA9-A2BF-4715-B4F1-CC31DDAAE8F6}"/>
              </a:ext>
            </a:extLst>
          </p:cNvPr>
          <p:cNvCxnSpPr/>
          <p:nvPr/>
        </p:nvCxnSpPr>
        <p:spPr>
          <a:xfrm>
            <a:off x="5024961" y="1901719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1E305D6B-72BF-4273-ACA1-DE773BDAAB7B}"/>
              </a:ext>
            </a:extLst>
          </p:cNvPr>
          <p:cNvCxnSpPr>
            <a:cxnSpLocks/>
          </p:cNvCxnSpPr>
          <p:nvPr/>
        </p:nvCxnSpPr>
        <p:spPr>
          <a:xfrm>
            <a:off x="7329217" y="1901719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A1976F44-BFCC-43CC-B10C-66BAB6D0B2AF}"/>
              </a:ext>
            </a:extLst>
          </p:cNvPr>
          <p:cNvCxnSpPr/>
          <p:nvPr/>
        </p:nvCxnSpPr>
        <p:spPr>
          <a:xfrm>
            <a:off x="700590" y="1901719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D8AD8D9-ABCC-4A40-9FF9-A3FB7BEDF60D}"/>
              </a:ext>
            </a:extLst>
          </p:cNvPr>
          <p:cNvSpPr/>
          <p:nvPr/>
        </p:nvSpPr>
        <p:spPr bwMode="auto">
          <a:xfrm>
            <a:off x="640378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:a16="http://schemas.microsoft.com/office/drawing/2014/main" id="{27872138-ED18-4A0C-B05B-10B5E7194A9F}"/>
              </a:ext>
            </a:extLst>
          </p:cNvPr>
          <p:cNvSpPr txBox="1"/>
          <p:nvPr/>
        </p:nvSpPr>
        <p:spPr bwMode="auto">
          <a:xfrm>
            <a:off x="1233296" y="1778609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:a16="http://schemas.microsoft.com/office/drawing/2014/main" id="{9A19FB2A-A92A-4DA5-97BF-6B44F1428DA3}"/>
              </a:ext>
            </a:extLst>
          </p:cNvPr>
          <p:cNvSpPr txBox="1"/>
          <p:nvPr/>
        </p:nvSpPr>
        <p:spPr bwMode="auto">
          <a:xfrm>
            <a:off x="3239999" y="1778609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:a16="http://schemas.microsoft.com/office/drawing/2014/main" id="{600145B3-49ED-4A3C-89D1-9B9CA83669C2}"/>
              </a:ext>
            </a:extLst>
          </p:cNvPr>
          <p:cNvSpPr txBox="1"/>
          <p:nvPr/>
        </p:nvSpPr>
        <p:spPr bwMode="auto">
          <a:xfrm>
            <a:off x="5493521" y="1778609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0" name="TextBox 262">
            <a:extLst>
              <a:ext uri="{FF2B5EF4-FFF2-40B4-BE49-F238E27FC236}">
                <a16:creationId xmlns:a16="http://schemas.microsoft.com/office/drawing/2014/main" id="{9F505EF5-78D1-418A-9F97-08F547E1DEA4}"/>
              </a:ext>
            </a:extLst>
          </p:cNvPr>
          <p:cNvSpPr txBox="1"/>
          <p:nvPr/>
        </p:nvSpPr>
        <p:spPr bwMode="auto">
          <a:xfrm>
            <a:off x="7663381" y="1778609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A05E357-3FAA-4E94-BBF5-28C3A48F19CA}"/>
              </a:ext>
            </a:extLst>
          </p:cNvPr>
          <p:cNvSpPr/>
          <p:nvPr/>
        </p:nvSpPr>
        <p:spPr>
          <a:xfrm>
            <a:off x="632473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7ED375B-1CD7-4DD2-BB2A-8831E7FBE174}"/>
              </a:ext>
            </a:extLst>
          </p:cNvPr>
          <p:cNvSpPr/>
          <p:nvPr/>
        </p:nvSpPr>
        <p:spPr>
          <a:xfrm>
            <a:off x="2792760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2190E71-598B-458C-827B-37754FD8904A}"/>
              </a:ext>
            </a:extLst>
          </p:cNvPr>
          <p:cNvSpPr/>
          <p:nvPr/>
        </p:nvSpPr>
        <p:spPr>
          <a:xfrm>
            <a:off x="4969192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5AB78CE-DB34-4A5E-A850-8A0F425409CC}"/>
              </a:ext>
            </a:extLst>
          </p:cNvPr>
          <p:cNvSpPr/>
          <p:nvPr/>
        </p:nvSpPr>
        <p:spPr>
          <a:xfrm>
            <a:off x="7201706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68281A1-F179-446B-831E-7CF88ABA702C}"/>
              </a:ext>
            </a:extLst>
          </p:cNvPr>
          <p:cNvSpPr/>
          <p:nvPr/>
        </p:nvSpPr>
        <p:spPr bwMode="auto">
          <a:xfrm>
            <a:off x="640378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0CA8905-135A-4133-912B-23519D0FAA04}"/>
              </a:ext>
            </a:extLst>
          </p:cNvPr>
          <p:cNvSpPr/>
          <p:nvPr/>
        </p:nvSpPr>
        <p:spPr bwMode="auto">
          <a:xfrm>
            <a:off x="640378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877B2C87-9044-4597-8278-C5B005607BDC}"/>
              </a:ext>
            </a:extLst>
          </p:cNvPr>
          <p:cNvSpPr/>
          <p:nvPr/>
        </p:nvSpPr>
        <p:spPr bwMode="auto">
          <a:xfrm>
            <a:off x="2792760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2419E85-C11C-4E01-8FB2-D110F50D60F5}"/>
              </a:ext>
            </a:extLst>
          </p:cNvPr>
          <p:cNvSpPr/>
          <p:nvPr/>
        </p:nvSpPr>
        <p:spPr bwMode="auto">
          <a:xfrm>
            <a:off x="2792760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373EA26-4B45-4E98-B5B4-0A757A020BEF}"/>
              </a:ext>
            </a:extLst>
          </p:cNvPr>
          <p:cNvSpPr/>
          <p:nvPr/>
        </p:nvSpPr>
        <p:spPr bwMode="auto">
          <a:xfrm>
            <a:off x="2792760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10F9BBB5-7B1F-410E-8559-7DBCBBCA6567}"/>
              </a:ext>
            </a:extLst>
          </p:cNvPr>
          <p:cNvSpPr/>
          <p:nvPr/>
        </p:nvSpPr>
        <p:spPr bwMode="auto">
          <a:xfrm>
            <a:off x="4969192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3B085EE-1907-45A8-BBD6-ABBCDE42AF08}"/>
              </a:ext>
            </a:extLst>
          </p:cNvPr>
          <p:cNvSpPr/>
          <p:nvPr/>
        </p:nvSpPr>
        <p:spPr bwMode="auto">
          <a:xfrm>
            <a:off x="4969192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94255D1-216D-4441-AC5E-10CBAAFE345E}"/>
              </a:ext>
            </a:extLst>
          </p:cNvPr>
          <p:cNvSpPr/>
          <p:nvPr/>
        </p:nvSpPr>
        <p:spPr bwMode="auto">
          <a:xfrm>
            <a:off x="4969192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693038A-9AE6-4AC4-BC27-C9B906996843}"/>
              </a:ext>
            </a:extLst>
          </p:cNvPr>
          <p:cNvSpPr/>
          <p:nvPr/>
        </p:nvSpPr>
        <p:spPr bwMode="auto">
          <a:xfrm>
            <a:off x="7201706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A472988-A61D-461E-8E85-5A859C21B563}"/>
              </a:ext>
            </a:extLst>
          </p:cNvPr>
          <p:cNvSpPr/>
          <p:nvPr/>
        </p:nvSpPr>
        <p:spPr bwMode="auto">
          <a:xfrm>
            <a:off x="7201706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DCD7C46-1611-4CB3-BEDC-18C25896DE0B}"/>
              </a:ext>
            </a:extLst>
          </p:cNvPr>
          <p:cNvSpPr/>
          <p:nvPr/>
        </p:nvSpPr>
        <p:spPr bwMode="auto">
          <a:xfrm>
            <a:off x="7201706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710F304-5596-40CE-B740-8BD3BCFFD1B4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 승인 받은 수행계획서의 </a:t>
            </a:r>
            <a:r>
              <a:rPr lang="en-US" altLang="ko-KR" sz="1200" b="1" dirty="0">
                <a:latin typeface="+mn-ea"/>
              </a:rPr>
              <a:t>‘</a:t>
            </a:r>
            <a:r>
              <a:rPr lang="ko-KR" altLang="en-US" sz="1200" b="1" dirty="0">
                <a:latin typeface="+mn-ea"/>
              </a:rPr>
              <a:t>사업추진체계</a:t>
            </a:r>
            <a:r>
              <a:rPr lang="en-US" altLang="ko-KR" sz="1200" b="1" dirty="0">
                <a:latin typeface="+mn-ea"/>
              </a:rPr>
              <a:t>’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</p:spTree>
    <p:extLst>
      <p:ext uri="{BB962C8B-B14F-4D97-AF65-F5344CB8AC3E}">
        <p14:creationId xmlns:p14="http://schemas.microsoft.com/office/powerpoint/2010/main" val="3770234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7534C23-3563-4696-8A2A-95CCD0E3D859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달성현황 기술 </a:t>
            </a:r>
            <a:r>
              <a:rPr lang="en-US" altLang="ko-KR" sz="1200" b="1" dirty="0">
                <a:latin typeface="+mn-ea"/>
              </a:rPr>
              <a:t>_ </a:t>
            </a:r>
            <a:r>
              <a:rPr lang="ko-KR" altLang="en-US" sz="1200" b="1" dirty="0">
                <a:latin typeface="+mn-ea"/>
              </a:rPr>
              <a:t>아래 표의 예시와 같이 작성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7C23DC10-65A8-4608-A495-06049D8651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932301"/>
              </p:ext>
            </p:extLst>
          </p:nvPr>
        </p:nvGraphicFramePr>
        <p:xfrm>
          <a:off x="200024" y="1341438"/>
          <a:ext cx="9505502" cy="5111752"/>
        </p:xfrm>
        <a:graphic>
          <a:graphicData uri="http://schemas.openxmlformats.org/drawingml/2006/table">
            <a:tbl>
              <a:tblPr/>
              <a:tblGrid>
                <a:gridCol w="55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25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9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3061435042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기준</a:t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</a:t>
                      </a:r>
                      <a:b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최종보고 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ko-KR" altLang="en-US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 </a:t>
                      </a:r>
                      <a:r>
                        <a:rPr kumimoji="0" lang="ko-KR" altLang="en-U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달성률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i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20.10.</a:t>
                      </a:r>
                    </a:p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(40%)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472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588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 </a:t>
            </a:r>
            <a:r>
              <a:rPr lang="en-US" altLang="ko-KR" sz="2000" b="1" dirty="0">
                <a:latin typeface="+mn-ea"/>
              </a:rPr>
              <a:t>_ ① </a:t>
            </a:r>
            <a:r>
              <a:rPr lang="ko-KR" altLang="en-US" sz="2000" b="1" dirty="0" err="1">
                <a:latin typeface="+mn-ea"/>
              </a:rPr>
              <a:t>지표명</a:t>
            </a:r>
            <a:r>
              <a:rPr lang="en-US" altLang="ko-KR" sz="2000" b="1" dirty="0">
                <a:latin typeface="+mn-ea"/>
              </a:rPr>
              <a:t> 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520953" y="600362"/>
            <a:ext cx="5184576" cy="1028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각각의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별로 달성을 증빙할 수 있는 자료 기술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수주 </a:t>
            </a:r>
            <a:r>
              <a:rPr lang="en-US" altLang="ko-KR" sz="1200" b="1" dirty="0">
                <a:latin typeface="+mn-ea"/>
              </a:rPr>
              <a:t>3</a:t>
            </a:r>
            <a:r>
              <a:rPr lang="ko-KR" altLang="en-US" sz="1200" b="1" dirty="0">
                <a:latin typeface="+mn-ea"/>
              </a:rPr>
              <a:t>건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수주확인서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계약서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등등 증빙자료를 캡처하여 제시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매출액 달성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월별 결산자료 현황 화면 캡처하여 제시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ko-KR" altLang="en-US" sz="1200" b="1" dirty="0">
                <a:latin typeface="+mn-ea"/>
              </a:rPr>
              <a:t>상기와 같은 방식으로 증빙자료 기술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F9C4B0-0E69-46DF-8DDA-670CB41BBE2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1744336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 </a:t>
            </a:r>
            <a:r>
              <a:rPr lang="en-US" altLang="ko-KR" sz="2000" b="1" dirty="0">
                <a:latin typeface="+mn-ea"/>
              </a:rPr>
              <a:t>_ ② </a:t>
            </a:r>
            <a:r>
              <a:rPr lang="ko-KR" altLang="en-US" sz="2000" b="1" dirty="0" err="1">
                <a:latin typeface="+mn-ea"/>
              </a:rPr>
              <a:t>지표명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520953" y="600362"/>
            <a:ext cx="5184576" cy="1028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각각의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별로 달성을 증빙할 수 있는 자료 기술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수주 </a:t>
            </a:r>
            <a:r>
              <a:rPr lang="en-US" altLang="ko-KR" sz="1200" b="1" dirty="0">
                <a:latin typeface="+mn-ea"/>
              </a:rPr>
              <a:t>3</a:t>
            </a:r>
            <a:r>
              <a:rPr lang="ko-KR" altLang="en-US" sz="1200" b="1" dirty="0">
                <a:latin typeface="+mn-ea"/>
              </a:rPr>
              <a:t>건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수주확인서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계약서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등등 증빙자료를 캡처하여 제시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매출액 달성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월별 결산자료 현황 화면 캡처하여 제시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ko-KR" altLang="en-US" sz="1200" b="1" dirty="0">
                <a:latin typeface="+mn-ea"/>
              </a:rPr>
              <a:t>상기와 같은 방식으로 증빙자료 기술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6F32A8-4245-45A3-A585-3930116BE55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37159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87D874E-E3A4-4215-992F-BA4175D3844B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</a:t>
            </a:r>
            <a:r>
              <a:rPr lang="ko-KR" altLang="en-US" sz="2000" b="1" dirty="0">
                <a:latin typeface="+mn-ea"/>
              </a:rPr>
              <a:t>최종 산출물 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최종 수행내용 및 최종 산출물 기술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최종적인 과업단위별 산출물은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AB4FE9B-0C31-40D0-BDC9-E7BC51CBA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869752"/>
              </p:ext>
            </p:extLst>
          </p:nvPr>
        </p:nvGraphicFramePr>
        <p:xfrm>
          <a:off x="200025" y="1350477"/>
          <a:ext cx="9505951" cy="505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392">
                  <a:extLst>
                    <a:ext uri="{9D8B030D-6E8A-4147-A177-3AD203B41FA5}">
                      <a16:colId xmlns:a16="http://schemas.microsoft.com/office/drawing/2014/main" val="3976926492"/>
                    </a:ext>
                  </a:extLst>
                </a:gridCol>
                <a:gridCol w="1289695">
                  <a:extLst>
                    <a:ext uri="{9D8B030D-6E8A-4147-A177-3AD203B41FA5}">
                      <a16:colId xmlns:a16="http://schemas.microsoft.com/office/drawing/2014/main" val="3896490439"/>
                    </a:ext>
                  </a:extLst>
                </a:gridCol>
                <a:gridCol w="4556056">
                  <a:extLst>
                    <a:ext uri="{9D8B030D-6E8A-4147-A177-3AD203B41FA5}">
                      <a16:colId xmlns:a16="http://schemas.microsoft.com/office/drawing/2014/main" val="400674868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364556453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13487000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주요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최종보고서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페이지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845392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내외부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환경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3C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환경분석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07~28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8852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30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명을 대상으로 인터뷰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고객인터뷰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31~52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655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자사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ATW Tool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을 활용하여 재무진단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9645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맥킨지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7S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738984"/>
                  </a:ext>
                </a:extLst>
              </a:tr>
              <a:tr h="225518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514874"/>
                  </a:ext>
                </a:extLst>
              </a:tr>
              <a:tr h="1546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80285"/>
                  </a:ext>
                </a:extLst>
              </a:tr>
              <a:tr h="2004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591604"/>
                  </a:ext>
                </a:extLst>
              </a:tr>
              <a:tr h="1295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95164"/>
                  </a:ext>
                </a:extLst>
              </a:tr>
              <a:tr h="2726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017609"/>
                  </a:ext>
                </a:extLst>
              </a:tr>
              <a:tr h="234341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822521"/>
                  </a:ext>
                </a:extLst>
              </a:tr>
              <a:tr h="1993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972352"/>
                  </a:ext>
                </a:extLst>
              </a:tr>
              <a:tr h="200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830227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427528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15108"/>
                  </a:ext>
                </a:extLst>
              </a:tr>
              <a:tr h="9828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537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174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기대효과</a:t>
            </a: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23567" y="115945"/>
            <a:ext cx="590510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 최종 수행을 통해 기대되는 효과 기술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AF18DE-553A-4BB0-BF21-FDACCCA970B1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989732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0EE39D-2B2B-4EC1-9A7E-A8BF05D05A3E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8. </a:t>
            </a:r>
            <a:r>
              <a:rPr lang="ko-KR" altLang="en-US" sz="2000" b="1" dirty="0">
                <a:latin typeface="+mn-ea"/>
              </a:rPr>
              <a:t>사업 연계 및 사후관리 방안</a:t>
            </a: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23567" y="115945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- </a:t>
            </a:r>
            <a:r>
              <a:rPr lang="ko-KR" altLang="en-US" sz="1200" dirty="0">
                <a:latin typeface="+mn-ea"/>
              </a:rPr>
              <a:t>컨설팅 최종 종료 후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타 기간 또는 진흥원내 타 사업과의 사업 연계 방안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사후관리 방안을 기간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내용 중심으로 구체적으로 기술</a:t>
            </a:r>
          </a:p>
        </p:txBody>
      </p:sp>
    </p:spTree>
    <p:extLst>
      <p:ext uri="{BB962C8B-B14F-4D97-AF65-F5344CB8AC3E}">
        <p14:creationId xmlns:p14="http://schemas.microsoft.com/office/powerpoint/2010/main" val="1957235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088197" y="3068960"/>
            <a:ext cx="973343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4808983" y="2564904"/>
            <a:ext cx="4896991" cy="355487"/>
            <a:chOff x="3486511" y="1628800"/>
            <a:chExt cx="2887736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1" y="1637266"/>
              <a:ext cx="288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</a:rPr>
                <a:t>Ⅱ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00000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1352600" y="2240388"/>
            <a:ext cx="1998807" cy="649032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사업내용에 따라 장을 로마자로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구분하고 하단에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1, 2, 3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으로 사업 수행 내용을 구분하여 기술</a:t>
            </a:r>
          </a:p>
        </p:txBody>
      </p:sp>
    </p:spTree>
    <p:extLst>
      <p:ext uri="{BB962C8B-B14F-4D97-AF65-F5344CB8AC3E}">
        <p14:creationId xmlns:p14="http://schemas.microsoft.com/office/powerpoint/2010/main" val="423428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336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>
                <a:latin typeface="+mn-ea"/>
              </a:rPr>
              <a:t>20XX</a:t>
            </a:r>
            <a:r>
              <a:rPr lang="ko-KR" altLang="en-US" sz="1200" b="1" dirty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>
                <a:latin typeface="+mn-ea"/>
              </a:rPr>
              <a:t>사회적기업 경영컨설팅 지원사업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en-US" altLang="ko-KR" sz="1200" b="1" dirty="0">
                <a:latin typeface="+mn-ea"/>
              </a:rPr>
              <a:t>XXX</a:t>
            </a:r>
            <a:r>
              <a:rPr lang="ko-KR" altLang="en-US" sz="1200" b="1" dirty="0">
                <a:latin typeface="+mn-ea"/>
              </a:rPr>
              <a:t>형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컨설팅 최종보고서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최     종     보     고     서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2A3FE07-973D-4E56-AB0D-8F2222648A69}"/>
              </a:ext>
            </a:extLst>
          </p:cNvPr>
          <p:cNvSpPr/>
          <p:nvPr/>
        </p:nvSpPr>
        <p:spPr>
          <a:xfrm>
            <a:off x="7041231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E0C26C9-ABFE-4437-95F0-31F4D70A1B2A}"/>
              </a:ext>
            </a:extLst>
          </p:cNvPr>
          <p:cNvSpPr/>
          <p:nvPr/>
        </p:nvSpPr>
        <p:spPr>
          <a:xfrm>
            <a:off x="217475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수진기업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5385048" y="587699"/>
            <a:ext cx="4320927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사업 추진 체계</a:t>
            </a:r>
            <a:r>
              <a:rPr lang="en-US" altLang="ko-KR" sz="1200" dirty="0">
                <a:latin typeface="+mn-ea"/>
              </a:rPr>
              <a:t>(Framework)</a:t>
            </a:r>
            <a:r>
              <a:rPr lang="ko-KR" altLang="en-US" sz="1200" dirty="0">
                <a:latin typeface="+mn-ea"/>
              </a:rPr>
              <a:t>의 </a:t>
            </a:r>
            <a:r>
              <a:rPr lang="en-US" altLang="ko-KR" sz="1200" dirty="0">
                <a:latin typeface="+mn-ea"/>
              </a:rPr>
              <a:t>Module 1, Step</a:t>
            </a:r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1</a:t>
            </a:r>
            <a:r>
              <a:rPr lang="ko-KR" altLang="en-US" sz="1200" dirty="0">
                <a:latin typeface="+mn-ea"/>
              </a:rPr>
              <a:t>부터 차례대로 수행 내용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아래의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부분에 수행내용 기술</a:t>
            </a:r>
            <a:endParaRPr lang="en-US" altLang="ko-KR" sz="1200" b="1" dirty="0">
              <a:solidFill>
                <a:srgbClr val="FF0000"/>
              </a:solidFill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실제 보고서 작성시에는 아래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제거하고 해당 부분에 수행내용 기술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C01972E-FC6D-4517-AA34-CF6ACF1A2970}"/>
              </a:ext>
            </a:extLst>
          </p:cNvPr>
          <p:cNvSpPr/>
          <p:nvPr/>
        </p:nvSpPr>
        <p:spPr>
          <a:xfrm>
            <a:off x="200026" y="1556792"/>
            <a:ext cx="9505950" cy="489639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5F86B4-534F-4405-B150-596FF70C0EA9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Ⅱ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27" name="말풍선: 사각형 26">
            <a:extLst>
              <a:ext uri="{FF2B5EF4-FFF2-40B4-BE49-F238E27FC236}">
                <a16:creationId xmlns:a16="http://schemas.microsoft.com/office/drawing/2014/main" id="{D2E7D54A-DB45-4E83-8F10-C64E18AD5F2B}"/>
              </a:ext>
            </a:extLst>
          </p:cNvPr>
          <p:cNvSpPr/>
          <p:nvPr/>
        </p:nvSpPr>
        <p:spPr>
          <a:xfrm>
            <a:off x="5391919" y="96596"/>
            <a:ext cx="1998807" cy="370537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각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Chapter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제목 기술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5385048" y="587699"/>
            <a:ext cx="4320927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사업 추진 체계</a:t>
            </a:r>
            <a:r>
              <a:rPr lang="en-US" altLang="ko-KR" sz="1200" dirty="0">
                <a:latin typeface="+mn-ea"/>
              </a:rPr>
              <a:t>(Framework)</a:t>
            </a:r>
            <a:r>
              <a:rPr lang="ko-KR" altLang="en-US" sz="1200" dirty="0">
                <a:latin typeface="+mn-ea"/>
              </a:rPr>
              <a:t>의 </a:t>
            </a:r>
            <a:r>
              <a:rPr lang="en-US" altLang="ko-KR" sz="1200" dirty="0">
                <a:latin typeface="+mn-ea"/>
              </a:rPr>
              <a:t>Module 1, Step</a:t>
            </a:r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1</a:t>
            </a:r>
            <a:r>
              <a:rPr lang="ko-KR" altLang="en-US" sz="1200" dirty="0">
                <a:latin typeface="+mn-ea"/>
              </a:rPr>
              <a:t>부터 차례대로 수행 내용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아래의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부분에 수행내용 기술</a:t>
            </a:r>
            <a:endParaRPr lang="en-US" altLang="ko-KR" sz="1200" b="1" dirty="0">
              <a:solidFill>
                <a:srgbClr val="FF0000"/>
              </a:solidFill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실제 보고서 작성시에는 아래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제거하고 해당 부분에 수행내용 기술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C01972E-FC6D-4517-AA34-CF6ACF1A2970}"/>
              </a:ext>
            </a:extLst>
          </p:cNvPr>
          <p:cNvSpPr/>
          <p:nvPr/>
        </p:nvSpPr>
        <p:spPr>
          <a:xfrm>
            <a:off x="200026" y="1556792"/>
            <a:ext cx="9505950" cy="489639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5F86B4-534F-4405-B150-596FF70C0EA9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Ⅱ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27" name="말풍선: 사각형 26">
            <a:extLst>
              <a:ext uri="{FF2B5EF4-FFF2-40B4-BE49-F238E27FC236}">
                <a16:creationId xmlns:a16="http://schemas.microsoft.com/office/drawing/2014/main" id="{D2E7D54A-DB45-4E83-8F10-C64E18AD5F2B}"/>
              </a:ext>
            </a:extLst>
          </p:cNvPr>
          <p:cNvSpPr/>
          <p:nvPr/>
        </p:nvSpPr>
        <p:spPr>
          <a:xfrm>
            <a:off x="5391919" y="96596"/>
            <a:ext cx="1998807" cy="370537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각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Chapter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제목 기술</a:t>
            </a:r>
          </a:p>
        </p:txBody>
      </p:sp>
    </p:spTree>
    <p:extLst>
      <p:ext uri="{BB962C8B-B14F-4D97-AF65-F5344CB8AC3E}">
        <p14:creationId xmlns:p14="http://schemas.microsoft.com/office/powerpoint/2010/main" val="2134526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088197" y="3068960"/>
            <a:ext cx="973343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4808983" y="2564904"/>
            <a:ext cx="4896991" cy="355487"/>
            <a:chOff x="3486511" y="1628800"/>
            <a:chExt cx="2887736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1" y="1637266"/>
              <a:ext cx="288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ea typeface="함초롬바탕" panose="02030604000101010101" pitchFamily="18" charset="-127"/>
                  <a:cs typeface="함초롬바탕" panose="02030604000101010101" pitchFamily="18" charset="-127"/>
                </a:rPr>
                <a:t>Ⅲ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00000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1352600" y="2240388"/>
            <a:ext cx="1998807" cy="649032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사업내용에 따라 장을 로마자로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구분하고 하단에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1, 2, 3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으로 사업 수행 내용을 구분하여 기술</a:t>
            </a:r>
          </a:p>
        </p:txBody>
      </p:sp>
    </p:spTree>
    <p:extLst>
      <p:ext uri="{BB962C8B-B14F-4D97-AF65-F5344CB8AC3E}">
        <p14:creationId xmlns:p14="http://schemas.microsoft.com/office/powerpoint/2010/main" val="1891947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06E9DD-EAC2-41C9-8363-E9A4404852E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Ⅲ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8BA8CC-6464-4C0F-967B-208FC0876720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" name="텍스트 개체 틀 1">
            <a:extLst>
              <a:ext uri="{FF2B5EF4-FFF2-40B4-BE49-F238E27FC236}">
                <a16:creationId xmlns:a16="http://schemas.microsoft.com/office/drawing/2014/main" id="{C8264567-09EE-46E9-995C-95A1FC0A1334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1317521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06E9DD-EAC2-41C9-8363-E9A4404852E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Ⅲ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8BA8CC-6464-4C0F-967B-208FC0876720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" name="텍스트 개체 틀 1">
            <a:extLst>
              <a:ext uri="{FF2B5EF4-FFF2-40B4-BE49-F238E27FC236}">
                <a16:creationId xmlns:a16="http://schemas.microsoft.com/office/drawing/2014/main" id="{C8264567-09EE-46E9-995C-95A1FC0A1334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3143959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73DEFF-2B0B-4428-8803-F42EA4BA0C5E}"/>
              </a:ext>
            </a:extLst>
          </p:cNvPr>
          <p:cNvSpPr txBox="1"/>
          <p:nvPr/>
        </p:nvSpPr>
        <p:spPr>
          <a:xfrm>
            <a:off x="1208584" y="692696"/>
            <a:ext cx="7632848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</a:rPr>
              <a:t>제          출          문</a:t>
            </a:r>
            <a:endParaRPr lang="en-US" altLang="ko-KR" sz="2800" b="1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r"/>
            <a:r>
              <a:rPr lang="ko-KR" altLang="en-US" sz="1400" b="1" u="sng" dirty="0" err="1">
                <a:latin typeface="+mn-ea"/>
              </a:rPr>
              <a:t>한국사회적기업진흥원장</a:t>
            </a:r>
            <a:r>
              <a:rPr lang="ko-KR" altLang="en-US" sz="1400" b="1" u="sng" dirty="0">
                <a:latin typeface="+mn-ea"/>
              </a:rPr>
              <a:t> 귀하</a:t>
            </a:r>
            <a:endParaRPr lang="en-US" altLang="ko-KR" sz="1400" b="1" u="sng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ctr"/>
            <a:r>
              <a:rPr lang="ko-KR" altLang="en-US" sz="1600" dirty="0">
                <a:latin typeface="+mn-ea"/>
              </a:rPr>
              <a:t>본 보고서를 </a:t>
            </a:r>
            <a:r>
              <a:rPr lang="en-US" altLang="ko-KR" sz="1600" dirty="0">
                <a:latin typeface="+mn-ea"/>
              </a:rPr>
              <a:t>‘000</a:t>
            </a:r>
            <a:r>
              <a:rPr lang="ko-KR" altLang="en-US" sz="1600" dirty="0">
                <a:latin typeface="+mn-ea"/>
              </a:rPr>
              <a:t>기업</a:t>
            </a:r>
            <a:r>
              <a:rPr lang="en-US" altLang="ko-KR" sz="1600" dirty="0">
                <a:latin typeface="+mn-ea"/>
              </a:rPr>
              <a:t>’</a:t>
            </a:r>
            <a:r>
              <a:rPr lang="ko-KR" altLang="en-US" sz="1600" dirty="0">
                <a:latin typeface="+mn-ea"/>
              </a:rPr>
              <a:t>의 </a:t>
            </a:r>
            <a:r>
              <a:rPr lang="en-US" altLang="ko-KR" sz="1600" dirty="0">
                <a:latin typeface="+mn-ea"/>
              </a:rPr>
              <a:t>『00000(</a:t>
            </a:r>
            <a:r>
              <a:rPr lang="ko-KR" altLang="en-US" sz="1600" dirty="0">
                <a:latin typeface="+mn-ea"/>
              </a:rPr>
              <a:t>주제</a:t>
            </a:r>
            <a:r>
              <a:rPr lang="en-US" altLang="ko-KR" sz="1600" dirty="0">
                <a:latin typeface="+mn-ea"/>
              </a:rPr>
              <a:t>)』</a:t>
            </a:r>
            <a:r>
              <a:rPr lang="ko-KR" altLang="en-US" sz="1600" dirty="0">
                <a:latin typeface="+mn-ea"/>
              </a:rPr>
              <a:t> 최종보고서로 제출합니다</a:t>
            </a:r>
            <a:r>
              <a:rPr lang="en-US" altLang="ko-KR" sz="1600" dirty="0">
                <a:latin typeface="+mn-ea"/>
              </a:rPr>
              <a:t>. </a:t>
            </a: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r"/>
            <a:r>
              <a:rPr lang="en-US" altLang="ko-KR" sz="1400" dirty="0">
                <a:latin typeface="+mn-ea"/>
              </a:rPr>
              <a:t>2020</a:t>
            </a:r>
            <a:r>
              <a:rPr lang="ko-KR" altLang="en-US" sz="1400" dirty="0">
                <a:latin typeface="+mn-ea"/>
              </a:rPr>
              <a:t>년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월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일</a:t>
            </a:r>
            <a:endParaRPr lang="en-US" altLang="ko-KR" sz="1400" dirty="0">
              <a:latin typeface="+mn-ea"/>
            </a:endParaRPr>
          </a:p>
          <a:p>
            <a:pPr algn="r"/>
            <a:endParaRPr lang="en-US" altLang="ko-KR" sz="16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ko-KR" sz="1400" dirty="0">
                <a:latin typeface="+mn-ea"/>
              </a:rPr>
              <a:t>■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수행기관 </a:t>
            </a:r>
            <a:r>
              <a:rPr lang="en-US" altLang="ko-KR" sz="1400" b="1" dirty="0">
                <a:latin typeface="+mn-ea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수행기간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en-US" altLang="ko-KR" sz="1400" dirty="0">
                <a:latin typeface="+mn-ea"/>
              </a:rPr>
              <a:t>2020. 00. 00 ~ 2020. 00. 00</a:t>
            </a: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수행인력</a:t>
            </a:r>
            <a:br>
              <a:rPr lang="en-US" altLang="ko-KR" sz="1400" dirty="0">
                <a:latin typeface="+mn-ea"/>
              </a:rPr>
            </a:br>
            <a:r>
              <a:rPr lang="en-US" altLang="ko-KR" sz="1400" dirty="0">
                <a:latin typeface="+mn-ea"/>
              </a:rPr>
              <a:t>    - </a:t>
            </a:r>
            <a:r>
              <a:rPr lang="ko-KR" altLang="en-US" sz="1400" dirty="0">
                <a:latin typeface="+mn-ea"/>
              </a:rPr>
              <a:t>과제 책임자 </a:t>
            </a:r>
            <a:r>
              <a:rPr lang="en-US" altLang="ko-KR" sz="1400" dirty="0">
                <a:latin typeface="+mn-ea"/>
              </a:rPr>
              <a:t>: </a:t>
            </a:r>
            <a:r>
              <a:rPr lang="ko-KR" altLang="en-US" sz="1400" dirty="0">
                <a:latin typeface="+mn-ea"/>
              </a:rPr>
              <a:t>홍길동</a:t>
            </a:r>
            <a:r>
              <a:rPr lang="en-US" altLang="ko-KR" sz="1400" dirty="0">
                <a:latin typeface="+mn-ea"/>
              </a:rPr>
              <a:t>, 00000(</a:t>
            </a:r>
            <a:r>
              <a:rPr lang="ko-KR" altLang="en-US" sz="1400" dirty="0">
                <a:latin typeface="+mn-ea"/>
              </a:rPr>
              <a:t>소속</a:t>
            </a:r>
            <a:r>
              <a:rPr lang="en-US" altLang="ko-KR" sz="1400" dirty="0">
                <a:latin typeface="+mn-ea"/>
              </a:rPr>
              <a:t>), </a:t>
            </a:r>
            <a:r>
              <a:rPr lang="ko-KR" altLang="en-US" sz="1400" dirty="0">
                <a:latin typeface="+mn-ea"/>
              </a:rPr>
              <a:t>이사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직위</a:t>
            </a:r>
            <a:r>
              <a:rPr lang="en-US" altLang="ko-KR" sz="1400" dirty="0">
                <a:latin typeface="+mn-ea"/>
              </a:rPr>
              <a:t>)</a:t>
            </a:r>
            <a:br>
              <a:rPr lang="en-US" altLang="ko-KR" sz="1400" dirty="0">
                <a:latin typeface="+mn-ea"/>
              </a:rPr>
            </a:br>
            <a:r>
              <a:rPr lang="en-US" altLang="ko-KR" sz="1400" dirty="0">
                <a:latin typeface="+mn-ea"/>
              </a:rPr>
              <a:t>    - </a:t>
            </a:r>
            <a:r>
              <a:rPr lang="ko-KR" altLang="en-US" sz="1400" dirty="0">
                <a:latin typeface="+mn-ea"/>
              </a:rPr>
              <a:t>참여 연구원 </a:t>
            </a:r>
            <a:r>
              <a:rPr lang="en-US" altLang="ko-KR" sz="1400" dirty="0">
                <a:latin typeface="+mn-ea"/>
              </a:rPr>
              <a:t>: </a:t>
            </a:r>
            <a:r>
              <a:rPr lang="ko-KR" altLang="en-US" sz="1400" dirty="0">
                <a:latin typeface="+mn-ea"/>
              </a:rPr>
              <a:t>고길동</a:t>
            </a:r>
            <a:r>
              <a:rPr lang="en-US" altLang="ko-KR" sz="1400" dirty="0">
                <a:latin typeface="+mn-ea"/>
              </a:rPr>
              <a:t>, 00000(</a:t>
            </a:r>
            <a:r>
              <a:rPr lang="ko-KR" altLang="en-US" sz="1400" dirty="0">
                <a:latin typeface="+mn-ea"/>
              </a:rPr>
              <a:t>소속</a:t>
            </a:r>
            <a:r>
              <a:rPr lang="en-US" altLang="ko-KR" sz="1400" dirty="0">
                <a:latin typeface="+mn-ea"/>
              </a:rPr>
              <a:t>), </a:t>
            </a:r>
            <a:r>
              <a:rPr lang="ko-KR" altLang="en-US" sz="1400" dirty="0">
                <a:latin typeface="+mn-ea"/>
              </a:rPr>
              <a:t>이사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직위</a:t>
            </a:r>
            <a:r>
              <a:rPr lang="en-US" altLang="ko-KR" sz="1400" dirty="0">
                <a:latin typeface="+mn-ea"/>
              </a:rPr>
              <a:t>)</a:t>
            </a:r>
            <a:br>
              <a:rPr lang="en-US" altLang="ko-KR" sz="1400" dirty="0">
                <a:latin typeface="+mn-ea"/>
              </a:rPr>
            </a:br>
            <a:r>
              <a:rPr lang="en-US" altLang="ko-KR" sz="1400" dirty="0">
                <a:latin typeface="+mn-ea"/>
              </a:rPr>
              <a:t>                           </a:t>
            </a:r>
            <a:r>
              <a:rPr lang="ko-KR" altLang="en-US" sz="1400" dirty="0" err="1">
                <a:latin typeface="+mn-ea"/>
              </a:rPr>
              <a:t>차진동</a:t>
            </a:r>
            <a:r>
              <a:rPr lang="en-US" altLang="ko-KR" sz="1400" dirty="0">
                <a:latin typeface="+mn-ea"/>
              </a:rPr>
              <a:t>, 00000(</a:t>
            </a:r>
            <a:r>
              <a:rPr lang="ko-KR" altLang="en-US" sz="1400" dirty="0">
                <a:latin typeface="+mn-ea"/>
              </a:rPr>
              <a:t>소속</a:t>
            </a:r>
            <a:r>
              <a:rPr lang="en-US" altLang="ko-KR" sz="1400" dirty="0">
                <a:latin typeface="+mn-ea"/>
              </a:rPr>
              <a:t>), </a:t>
            </a:r>
            <a:r>
              <a:rPr lang="ko-KR" altLang="en-US" sz="1400" dirty="0">
                <a:latin typeface="+mn-ea"/>
              </a:rPr>
              <a:t>이사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직위</a:t>
            </a:r>
            <a:r>
              <a:rPr lang="en-US" altLang="ko-KR" sz="1400" dirty="0">
                <a:latin typeface="+mn-ea"/>
              </a:rPr>
              <a:t>)</a:t>
            </a:r>
          </a:p>
          <a:p>
            <a:pPr algn="ctr"/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930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6EF5C975-6B53-46EE-8170-86E0F2AC752B}"/>
              </a:ext>
            </a:extLst>
          </p:cNvPr>
          <p:cNvGrpSpPr/>
          <p:nvPr/>
        </p:nvGrpSpPr>
        <p:grpSpPr>
          <a:xfrm>
            <a:off x="1199791" y="4144142"/>
            <a:ext cx="2880000" cy="355487"/>
            <a:chOff x="3494247" y="3246592"/>
            <a:chExt cx="2880000" cy="35548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6C90C2F-1DA9-4711-A1C2-AAFCE1924BA1}"/>
                </a:ext>
              </a:extLst>
            </p:cNvPr>
            <p:cNvSpPr txBox="1"/>
            <p:nvPr/>
          </p:nvSpPr>
          <p:spPr>
            <a:xfrm>
              <a:off x="3501142" y="3255059"/>
              <a:ext cx="25941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Ⅱ. 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C8D10D86-DA51-4339-A71E-FC694D9012FE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206AA5EB-452E-40C3-9CCE-2C811E50F0BC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1424608" y="2418795"/>
            <a:ext cx="23679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개요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배경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목적 및 범위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체계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(Framework)</a:t>
            </a:r>
          </a:p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성과 목표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(KPI)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달성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최종 산출물 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기대효과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연계 및 사후관리 방안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1192056" y="2054438"/>
            <a:ext cx="2887735" cy="355487"/>
            <a:chOff x="3486512" y="1628800"/>
            <a:chExt cx="2887735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2" y="1637266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Ⅰ.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사업 개요</a:t>
              </a: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2E9E4AC8-62C7-4D24-A615-4D3FCDEE0297}"/>
              </a:ext>
            </a:extLst>
          </p:cNvPr>
          <p:cNvSpPr txBox="1"/>
          <p:nvPr/>
        </p:nvSpPr>
        <p:spPr>
          <a:xfrm>
            <a:off x="1435553" y="4519241"/>
            <a:ext cx="2644238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B52143C-A089-4EDE-9E5E-F084DE01D41A}"/>
              </a:ext>
            </a:extLst>
          </p:cNvPr>
          <p:cNvSpPr txBox="1"/>
          <p:nvPr/>
        </p:nvSpPr>
        <p:spPr>
          <a:xfrm>
            <a:off x="1011878" y="649180"/>
            <a:ext cx="2616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2" latinLnBrk="1">
              <a:defRPr/>
            </a:pPr>
            <a:r>
              <a:rPr lang="en-US" altLang="ko-KR" sz="3600" b="1" i="1" dirty="0">
                <a:solidFill>
                  <a:srgbClr val="002060"/>
                </a:solidFill>
                <a:latin typeface="+mn-ea"/>
              </a:rPr>
              <a:t>CONTENTS</a:t>
            </a:r>
            <a:endParaRPr lang="ko-KR" altLang="en-US" sz="3600" b="1" i="1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C3B76522-C498-4EC0-8D74-C6761732D82B}"/>
              </a:ext>
            </a:extLst>
          </p:cNvPr>
          <p:cNvGrpSpPr/>
          <p:nvPr/>
        </p:nvGrpSpPr>
        <p:grpSpPr>
          <a:xfrm>
            <a:off x="6328047" y="1511006"/>
            <a:ext cx="2945433" cy="355487"/>
            <a:chOff x="3494247" y="3246592"/>
            <a:chExt cx="2945433" cy="35548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02A5A85-9829-4810-97F3-1435C8842CEB}"/>
                </a:ext>
              </a:extLst>
            </p:cNvPr>
            <p:cNvSpPr txBox="1"/>
            <p:nvPr/>
          </p:nvSpPr>
          <p:spPr>
            <a:xfrm>
              <a:off x="3501142" y="3255059"/>
              <a:ext cx="29385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</a:rPr>
                <a:t>Ⅲ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1B671B25-68D2-47B5-AECF-33C9F5349EEE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AA3B791A-C059-45CD-84A7-43666E58E0DA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04D53ED-FF0A-4C46-AFC9-EFF728B92E95}"/>
              </a:ext>
            </a:extLst>
          </p:cNvPr>
          <p:cNvSpPr txBox="1"/>
          <p:nvPr/>
        </p:nvSpPr>
        <p:spPr>
          <a:xfrm>
            <a:off x="6572922" y="1880347"/>
            <a:ext cx="2700558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5F7387C2-C624-4F44-90E9-F7DA87E0B7BC}"/>
              </a:ext>
            </a:extLst>
          </p:cNvPr>
          <p:cNvGrpSpPr/>
          <p:nvPr/>
        </p:nvGrpSpPr>
        <p:grpSpPr>
          <a:xfrm>
            <a:off x="6321152" y="3133159"/>
            <a:ext cx="2880000" cy="355487"/>
            <a:chOff x="3494247" y="3246592"/>
            <a:chExt cx="2880000" cy="35548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7AC638F-1C73-4C74-A436-9C43831906A6}"/>
                </a:ext>
              </a:extLst>
            </p:cNvPr>
            <p:cNvSpPr txBox="1"/>
            <p:nvPr/>
          </p:nvSpPr>
          <p:spPr>
            <a:xfrm>
              <a:off x="3501142" y="3255059"/>
              <a:ext cx="27294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Ⅳ. 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481A05F1-0E80-47DB-BE5C-205B30C8A109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1CC24BB9-522C-4615-A1CD-02B4E82CAA91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462F450-B738-4687-AFC3-E58421909C92}"/>
              </a:ext>
            </a:extLst>
          </p:cNvPr>
          <p:cNvSpPr txBox="1"/>
          <p:nvPr/>
        </p:nvSpPr>
        <p:spPr>
          <a:xfrm>
            <a:off x="6566027" y="3502500"/>
            <a:ext cx="2635445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0711C611-819B-401F-A0E6-5AECDD84B90F}"/>
              </a:ext>
            </a:extLst>
          </p:cNvPr>
          <p:cNvGrpSpPr/>
          <p:nvPr/>
        </p:nvGrpSpPr>
        <p:grpSpPr>
          <a:xfrm>
            <a:off x="6321152" y="4797152"/>
            <a:ext cx="2880000" cy="355487"/>
            <a:chOff x="3494247" y="3246592"/>
            <a:chExt cx="2880000" cy="355487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603B3C3-333A-474C-A966-F00D7EA00DF0}"/>
                </a:ext>
              </a:extLst>
            </p:cNvPr>
            <p:cNvSpPr txBox="1"/>
            <p:nvPr/>
          </p:nvSpPr>
          <p:spPr>
            <a:xfrm>
              <a:off x="3501142" y="3255059"/>
              <a:ext cx="8723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</a:rPr>
                <a:t>Ⅴ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819B1FBF-1BFD-43EA-89A1-DC9300B573BC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1" name="직선 연결선 60">
              <a:extLst>
                <a:ext uri="{FF2B5EF4-FFF2-40B4-BE49-F238E27FC236}">
                  <a16:creationId xmlns:a16="http://schemas.microsoft.com/office/drawing/2014/main" id="{7989A1A5-C924-4EDA-ACFD-BF9616554DBF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27B3E94C-331E-4F83-9408-24210132490D}"/>
              </a:ext>
            </a:extLst>
          </p:cNvPr>
          <p:cNvSpPr txBox="1"/>
          <p:nvPr/>
        </p:nvSpPr>
        <p:spPr>
          <a:xfrm>
            <a:off x="6566027" y="5166493"/>
            <a:ext cx="787395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3571059" y="2062904"/>
            <a:ext cx="1151681" cy="333168"/>
          </a:xfrm>
          <a:prstGeom prst="wedgeRectCallout">
            <a:avLst>
              <a:gd name="adj1" fmla="val -124715"/>
              <a:gd name="adj2" fmla="val 140261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사업개요 목차는</a:t>
            </a:r>
            <a:endParaRPr lang="en-US" altLang="ko-KR" sz="10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고정임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변경 불가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100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EA1DF686-5371-4CF5-B711-F4E193928183}"/>
              </a:ext>
            </a:extLst>
          </p:cNvPr>
          <p:cNvGrpSpPr/>
          <p:nvPr/>
        </p:nvGrpSpPr>
        <p:grpSpPr>
          <a:xfrm>
            <a:off x="1192056" y="1519473"/>
            <a:ext cx="2887735" cy="355487"/>
            <a:chOff x="3486512" y="1628800"/>
            <a:chExt cx="2887735" cy="35548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591F69E-E845-43E7-B2D8-6323FC58987B}"/>
                </a:ext>
              </a:extLst>
            </p:cNvPr>
            <p:cNvSpPr txBox="1"/>
            <p:nvPr/>
          </p:nvSpPr>
          <p:spPr>
            <a:xfrm>
              <a:off x="3486512" y="1637266"/>
              <a:ext cx="569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요약</a:t>
              </a:r>
            </a:p>
          </p:txBody>
        </p: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F12D1360-594C-4BD3-A7D8-C72B70783E9E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4AC011DF-62A7-45FE-9A2B-0039556C6162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5182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F02405-8875-45F9-9F28-F9C7ABB550F4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ko-KR" altLang="en-US" sz="2000" b="1" dirty="0">
                <a:latin typeface="+mn-ea"/>
              </a:rPr>
              <a:t>최종보고 요약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896F0FB-EB15-4424-B77F-A28D48FA71AC}"/>
              </a:ext>
            </a:extLst>
          </p:cNvPr>
          <p:cNvSpPr/>
          <p:nvPr/>
        </p:nvSpPr>
        <p:spPr>
          <a:xfrm>
            <a:off x="1388604" y="2276872"/>
            <a:ext cx="7128792" cy="25202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최종보고 요약문의 작성 기준</a:t>
            </a:r>
            <a:endParaRPr lang="en-US" altLang="ko-KR" b="1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200000"/>
              </a:lnSpc>
            </a:pPr>
            <a:endParaRPr lang="en-US" altLang="ko-KR" sz="1200" dirty="0">
              <a:solidFill>
                <a:schemeClr val="tx1"/>
              </a:solidFill>
              <a:latin typeface="+mn-ea"/>
            </a:endParaRP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Text,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 표</a:t>
            </a: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도형 등을 활용하여</a:t>
            </a: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전체 요약한 형태이든 컨설팅 기관에서 선택하여 작성</a:t>
            </a:r>
            <a:endParaRPr lang="en-US" altLang="ko-KR" sz="1200" dirty="0">
              <a:solidFill>
                <a:schemeClr val="tx1"/>
              </a:solidFill>
              <a:latin typeface="+mn-ea"/>
            </a:endParaRP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3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페이지 이내로 작성</a:t>
            </a:r>
            <a:endParaRPr lang="en-US" altLang="ko-KR" sz="1200" dirty="0">
              <a:solidFill>
                <a:schemeClr val="tx1"/>
              </a:solidFill>
              <a:latin typeface="+mn-ea"/>
            </a:endParaRP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수진기업</a:t>
            </a: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진흥원 또는 제</a:t>
            </a: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3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자가 내용을 쉽게 이해할 수 있도록 전반적인 내용을 요약하여 작성 </a:t>
            </a:r>
          </a:p>
        </p:txBody>
      </p:sp>
    </p:spTree>
    <p:extLst>
      <p:ext uri="{BB962C8B-B14F-4D97-AF65-F5344CB8AC3E}">
        <p14:creationId xmlns:p14="http://schemas.microsoft.com/office/powerpoint/2010/main" val="560310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EEA00F-BB82-4613-AA55-F95134B0470F}"/>
              </a:ext>
            </a:extLst>
          </p:cNvPr>
          <p:cNvSpPr txBox="1"/>
          <p:nvPr/>
        </p:nvSpPr>
        <p:spPr>
          <a:xfrm>
            <a:off x="5808275" y="3068960"/>
            <a:ext cx="2367956" cy="2276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개요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배경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목적 및 범위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체계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(Framework)</a:t>
            </a: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성과 목표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(KPI)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달성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최종 산출물 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기대효과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연계 및 사후관리 방안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2954BD61-D6D4-4073-944F-22BEC085C0B8}"/>
              </a:ext>
            </a:extLst>
          </p:cNvPr>
          <p:cNvGrpSpPr/>
          <p:nvPr/>
        </p:nvGrpSpPr>
        <p:grpSpPr>
          <a:xfrm>
            <a:off x="5529064" y="2564904"/>
            <a:ext cx="4176911" cy="355487"/>
            <a:chOff x="3486512" y="1628800"/>
            <a:chExt cx="2887735" cy="3554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4E88BCC-3209-4A0C-9482-6094DAF4BFFF}"/>
                </a:ext>
              </a:extLst>
            </p:cNvPr>
            <p:cNvSpPr txBox="1"/>
            <p:nvPr/>
          </p:nvSpPr>
          <p:spPr>
            <a:xfrm>
              <a:off x="3486512" y="1637266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Ⅰ.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사업 개요</a:t>
              </a:r>
            </a:p>
          </p:txBody>
        </p: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87E0134-CD05-4AA8-B040-E6C7095C7E4E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6E6E953D-A568-464D-8F0C-126B8BB4AC0C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88018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① 일반 현황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E82B8B0-0BFA-4F3D-8B37-CCAEF0DA6398}"/>
              </a:ext>
            </a:extLst>
          </p:cNvPr>
          <p:cNvSpPr/>
          <p:nvPr/>
        </p:nvSpPr>
        <p:spPr>
          <a:xfrm>
            <a:off x="200025" y="886201"/>
            <a:ext cx="864543" cy="895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2637221-7069-4632-B04F-563EFBF21349}"/>
              </a:ext>
            </a:extLst>
          </p:cNvPr>
          <p:cNvSpPr/>
          <p:nvPr/>
        </p:nvSpPr>
        <p:spPr>
          <a:xfrm>
            <a:off x="1136576" y="886201"/>
            <a:ext cx="8569399" cy="89525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1"/>
            <a:endParaRPr lang="ko-KR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693C66D-5321-4E17-B5D5-71EBC4EF32C1}"/>
              </a:ext>
            </a:extLst>
          </p:cNvPr>
          <p:cNvSpPr/>
          <p:nvPr/>
        </p:nvSpPr>
        <p:spPr>
          <a:xfrm>
            <a:off x="200025" y="1907779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기간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E3E3FF-FA45-4DD8-BA97-84F037228F34}"/>
              </a:ext>
            </a:extLst>
          </p:cNvPr>
          <p:cNvSpPr/>
          <p:nvPr/>
        </p:nvSpPr>
        <p:spPr>
          <a:xfrm>
            <a:off x="1136576" y="1907779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1300" b="1" dirty="0">
                <a:solidFill>
                  <a:schemeClr val="tx1"/>
                </a:solidFill>
              </a:rPr>
              <a:t>20XX. XX. XX. ~ 20XX. XX. XX.(0</a:t>
            </a:r>
            <a:r>
              <a:rPr lang="ko-KR" altLang="en-US" sz="1300" b="1" dirty="0">
                <a:solidFill>
                  <a:schemeClr val="tx1"/>
                </a:solidFill>
              </a:rPr>
              <a:t>개월</a:t>
            </a:r>
            <a:r>
              <a:rPr lang="en-US" altLang="ko-KR" sz="1300" b="1" dirty="0">
                <a:solidFill>
                  <a:schemeClr val="tx1"/>
                </a:solidFill>
              </a:rPr>
              <a:t>)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4F6B7C-AAD0-4B44-A750-0C9E085B8CCD}"/>
              </a:ext>
            </a:extLst>
          </p:cNvPr>
          <p:cNvSpPr/>
          <p:nvPr/>
        </p:nvSpPr>
        <p:spPr>
          <a:xfrm>
            <a:off x="5097461" y="1907779"/>
            <a:ext cx="864543" cy="1009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사업비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93C9C32F-DEC3-47D5-9FAB-FE7CC500BF9C}"/>
              </a:ext>
            </a:extLst>
          </p:cNvPr>
          <p:cNvGraphicFramePr>
            <a:graphicFrameLocks noGrp="1"/>
          </p:cNvGraphicFramePr>
          <p:nvPr/>
        </p:nvGraphicFramePr>
        <p:xfrm>
          <a:off x="6020319" y="1907779"/>
          <a:ext cx="3685656" cy="100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6">
                  <a:extLst>
                    <a:ext uri="{9D8B030D-6E8A-4147-A177-3AD203B41FA5}">
                      <a16:colId xmlns:a16="http://schemas.microsoft.com/office/drawing/2014/main" val="514827266"/>
                    </a:ext>
                  </a:extLst>
                </a:gridCol>
                <a:gridCol w="2096019">
                  <a:extLst>
                    <a:ext uri="{9D8B030D-6E8A-4147-A177-3AD203B41FA5}">
                      <a16:colId xmlns:a16="http://schemas.microsoft.com/office/drawing/2014/main" val="1223832367"/>
                    </a:ext>
                  </a:extLst>
                </a:gridCol>
                <a:gridCol w="492641">
                  <a:extLst>
                    <a:ext uri="{9D8B030D-6E8A-4147-A177-3AD203B41FA5}">
                      <a16:colId xmlns:a16="http://schemas.microsoft.com/office/drawing/2014/main" val="3822579783"/>
                    </a:ext>
                  </a:extLst>
                </a:gridCol>
              </a:tblGrid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총사업비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776803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지원금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13238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자부담금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580753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2223F231-0072-41EB-84EA-D360D6468929}"/>
              </a:ext>
            </a:extLst>
          </p:cNvPr>
          <p:cNvSpPr/>
          <p:nvPr/>
        </p:nvSpPr>
        <p:spPr>
          <a:xfrm>
            <a:off x="5097461" y="2979949"/>
            <a:ext cx="864543" cy="348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투입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컨설턴트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4EA4B839-F2CE-4964-9489-EF056FBF0575}"/>
              </a:ext>
            </a:extLst>
          </p:cNvPr>
          <p:cNvGraphicFramePr>
            <a:graphicFrameLocks noGrp="1"/>
          </p:cNvGraphicFramePr>
          <p:nvPr/>
        </p:nvGraphicFramePr>
        <p:xfrm>
          <a:off x="6020318" y="2988055"/>
          <a:ext cx="3685653" cy="62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060">
                  <a:extLst>
                    <a:ext uri="{9D8B030D-6E8A-4147-A177-3AD203B41FA5}">
                      <a16:colId xmlns:a16="http://schemas.microsoft.com/office/drawing/2014/main" val="1219383131"/>
                    </a:ext>
                  </a:extLst>
                </a:gridCol>
                <a:gridCol w="1251766">
                  <a:extLst>
                    <a:ext uri="{9D8B030D-6E8A-4147-A177-3AD203B41FA5}">
                      <a16:colId xmlns:a16="http://schemas.microsoft.com/office/drawing/2014/main" val="1334153134"/>
                    </a:ext>
                  </a:extLst>
                </a:gridCol>
                <a:gridCol w="590646">
                  <a:extLst>
                    <a:ext uri="{9D8B030D-6E8A-4147-A177-3AD203B41FA5}">
                      <a16:colId xmlns:a16="http://schemas.microsoft.com/office/drawing/2014/main" val="2049160189"/>
                    </a:ext>
                  </a:extLst>
                </a:gridCol>
                <a:gridCol w="1252181">
                  <a:extLst>
                    <a:ext uri="{9D8B030D-6E8A-4147-A177-3AD203B41FA5}">
                      <a16:colId xmlns:a16="http://schemas.microsoft.com/office/drawing/2014/main" val="4241473888"/>
                    </a:ext>
                  </a:extLst>
                </a:gridCol>
              </a:tblGrid>
              <a:tr h="629013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(M/D)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95537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D1FE31A0-541E-42FB-9596-92E4537A3F42}"/>
              </a:ext>
            </a:extLst>
          </p:cNvPr>
          <p:cNvGraphicFramePr>
            <a:graphicFrameLocks noGrp="1"/>
          </p:cNvGraphicFramePr>
          <p:nvPr/>
        </p:nvGraphicFramePr>
        <p:xfrm>
          <a:off x="6020320" y="3700695"/>
          <a:ext cx="3685653" cy="27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4">
                  <a:extLst>
                    <a:ext uri="{9D8B030D-6E8A-4147-A177-3AD203B41FA5}">
                      <a16:colId xmlns:a16="http://schemas.microsoft.com/office/drawing/2014/main" val="352248497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24565795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061489565"/>
                    </a:ext>
                  </a:extLst>
                </a:gridCol>
                <a:gridCol w="438460">
                  <a:extLst>
                    <a:ext uri="{9D8B030D-6E8A-4147-A177-3AD203B41FA5}">
                      <a16:colId xmlns:a16="http://schemas.microsoft.com/office/drawing/2014/main" val="3490130378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503412221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031574577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104756978"/>
                    </a:ext>
                  </a:extLst>
                </a:gridCol>
              </a:tblGrid>
              <a:tr h="38578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등급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b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003007"/>
                  </a:ext>
                </a:extLst>
              </a:tr>
              <a:tr h="24111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205500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12646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207853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605799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607645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40907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848367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id="{AE0EA01E-466D-443A-AC31-07C054659BFC}"/>
              </a:ext>
            </a:extLst>
          </p:cNvPr>
          <p:cNvSpPr/>
          <p:nvPr/>
        </p:nvSpPr>
        <p:spPr>
          <a:xfrm>
            <a:off x="200025" y="2511002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신청구분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1CD401-72C5-4141-AF3C-D92910D7031F}"/>
              </a:ext>
            </a:extLst>
          </p:cNvPr>
          <p:cNvSpPr/>
          <p:nvPr/>
        </p:nvSpPr>
        <p:spPr>
          <a:xfrm>
            <a:off x="1136576" y="2511002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지속성장형           □ 공동형 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C7C9108-9ED4-453C-9D1A-C440C9DB904C}"/>
              </a:ext>
            </a:extLst>
          </p:cNvPr>
          <p:cNvSpPr/>
          <p:nvPr/>
        </p:nvSpPr>
        <p:spPr>
          <a:xfrm>
            <a:off x="200025" y="3099440"/>
            <a:ext cx="864543" cy="3353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세부분야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  <a:latin typeface="+mj-ea"/>
                <a:ea typeface="+mj-ea"/>
              </a:rPr>
              <a:t>택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3)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7091A56-73D9-4FB4-8567-11B75777A20A}"/>
              </a:ext>
            </a:extLst>
          </p:cNvPr>
          <p:cNvSpPr/>
          <p:nvPr/>
        </p:nvSpPr>
        <p:spPr>
          <a:xfrm>
            <a:off x="1136576" y="3099439"/>
            <a:ext cx="3671963" cy="335374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경영전략           □ 자원개발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지자체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․NGO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연계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기업문화 및 조직 혁신 </a:t>
            </a: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 사업계획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홍보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마케팅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영업전략           □ 시장개척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판로개척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유통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물류시스템 구축           □ 연구개발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기술개발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기술도입               □ 생산현장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품질관리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생산성향상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원가절감            □ 디자인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브랜드 관리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직무분석 및 성과평가            □ 인사 노무 전략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구조조정                               □ 자금계획 및 조달 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기타 </a:t>
            </a:r>
            <a:r>
              <a:rPr lang="ko-KR" altLang="en-US" sz="1100" u="sng" dirty="0">
                <a:solidFill>
                  <a:schemeClr val="tx1"/>
                </a:solidFill>
                <a:latin typeface="+mj-ea"/>
                <a:ea typeface="+mj-ea"/>
              </a:rPr>
              <a:t>                                      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구체적으로 적시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endParaRPr lang="ko-KR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476C90-4833-41C4-A337-849CB47D967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2302625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2B1D419-97F1-4A4D-9C13-E3036A5CDE4B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332EA69-3EC6-4F1F-B4E0-EE0BAAE7676A}"/>
              </a:ext>
            </a:extLst>
          </p:cNvPr>
          <p:cNvSpPr/>
          <p:nvPr/>
        </p:nvSpPr>
        <p:spPr>
          <a:xfrm>
            <a:off x="273050" y="3135465"/>
            <a:ext cx="4463926" cy="331772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</a:rPr>
              <a:t>주요 사업내용 기술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D19970FD-FE7B-42A9-BEFD-BE9C630B955A}"/>
              </a:ext>
            </a:extLst>
          </p:cNvPr>
          <p:cNvGraphicFramePr>
            <a:graphicFrameLocks noGrp="1"/>
          </p:cNvGraphicFramePr>
          <p:nvPr/>
        </p:nvGraphicFramePr>
        <p:xfrm>
          <a:off x="273050" y="1033661"/>
          <a:ext cx="9432924" cy="1564850"/>
        </p:xfrm>
        <a:graphic>
          <a:graphicData uri="http://schemas.openxmlformats.org/drawingml/2006/table">
            <a:tbl>
              <a:tblPr/>
              <a:tblGrid>
                <a:gridCol w="1521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3158193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974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8693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대표자명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설립연도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지정번호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홈페이지 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47773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총괄책임자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D011E4D-9848-4DB6-9D2D-F37B00FA27E1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D28FFE-B3E9-4471-A16A-4F02B0E93101}"/>
              </a:ext>
            </a:extLst>
          </p:cNvPr>
          <p:cNvSpPr txBox="1"/>
          <p:nvPr/>
        </p:nvSpPr>
        <p:spPr>
          <a:xfrm>
            <a:off x="200025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사업 내용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855E93-5296-4212-9C03-44BFA8A9268E}"/>
              </a:ext>
            </a:extLst>
          </p:cNvPr>
          <p:cNvSpPr txBox="1"/>
          <p:nvPr/>
        </p:nvSpPr>
        <p:spPr>
          <a:xfrm>
            <a:off x="5097463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F58BE6CF-CA66-46A7-B761-B5A230AAA518}"/>
              </a:ext>
            </a:extLst>
          </p:cNvPr>
          <p:cNvGraphicFramePr>
            <a:graphicFrameLocks noGrp="1"/>
          </p:cNvGraphicFramePr>
          <p:nvPr/>
        </p:nvGraphicFramePr>
        <p:xfrm>
          <a:off x="5097462" y="3196813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A54AA8F-6AA4-474B-86E2-E7BE2C81924C}"/>
              </a:ext>
            </a:extLst>
          </p:cNvPr>
          <p:cNvSpPr txBox="1"/>
          <p:nvPr/>
        </p:nvSpPr>
        <p:spPr>
          <a:xfrm>
            <a:off x="8985448" y="295212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6B0318-BAD2-4429-AAC0-FEEE0850D9D7}"/>
              </a:ext>
            </a:extLst>
          </p:cNvPr>
          <p:cNvSpPr txBox="1"/>
          <p:nvPr/>
        </p:nvSpPr>
        <p:spPr>
          <a:xfrm>
            <a:off x="5097463" y="429309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7C3A0F-3C92-46D0-9537-76858AA5BFBE}"/>
              </a:ext>
            </a:extLst>
          </p:cNvPr>
          <p:cNvSpPr txBox="1"/>
          <p:nvPr/>
        </p:nvSpPr>
        <p:spPr>
          <a:xfrm>
            <a:off x="8769424" y="44642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id="{7571E6F3-3D0C-4965-B776-67EBD59E4D4C}"/>
              </a:ext>
            </a:extLst>
          </p:cNvPr>
          <p:cNvGraphicFramePr>
            <a:graphicFrameLocks noGrp="1"/>
          </p:cNvGraphicFramePr>
          <p:nvPr/>
        </p:nvGraphicFramePr>
        <p:xfrm>
          <a:off x="5097462" y="4712684"/>
          <a:ext cx="4608065" cy="1740503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570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48AA4C5-1100-43F0-9C42-5C3711F4D60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주요사업내용만 간략히 기술 </a:t>
            </a:r>
            <a:r>
              <a:rPr lang="en-US" altLang="ko-KR" sz="1200" b="1" dirty="0">
                <a:latin typeface="+mn-ea"/>
              </a:rPr>
              <a:t>– </a:t>
            </a:r>
            <a:r>
              <a:rPr lang="ko-KR" altLang="en-US" sz="1200" b="1" dirty="0">
                <a:latin typeface="+mn-ea"/>
              </a:rPr>
              <a:t>기존 수행계획서와 나머지 부분 내용 동일</a:t>
            </a:r>
          </a:p>
        </p:txBody>
      </p:sp>
    </p:spTree>
    <p:extLst>
      <p:ext uri="{BB962C8B-B14F-4D97-AF65-F5344CB8AC3E}">
        <p14:creationId xmlns:p14="http://schemas.microsoft.com/office/powerpoint/2010/main" val="444852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③ 컨설팅기관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id="{120EB820-822F-4FB9-BCDC-295749AA0CA5}"/>
              </a:ext>
            </a:extLst>
          </p:cNvPr>
          <p:cNvGraphicFramePr>
            <a:graphicFrameLocks noGrp="1"/>
          </p:cNvGraphicFramePr>
          <p:nvPr/>
        </p:nvGraphicFramePr>
        <p:xfrm>
          <a:off x="200025" y="1035470"/>
          <a:ext cx="9505502" cy="1961478"/>
        </p:xfrm>
        <a:graphic>
          <a:graphicData uri="http://schemas.openxmlformats.org/drawingml/2006/table">
            <a:tbl>
              <a:tblPr/>
              <a:tblGrid>
                <a:gridCol w="766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766707">
                  <a:extLst>
                    <a:ext uri="{9D8B030D-6E8A-4147-A177-3AD203B41FA5}">
                      <a16:colId xmlns:a16="http://schemas.microsoft.com/office/drawing/2014/main" val="278275158"/>
                    </a:ext>
                  </a:extLst>
                </a:gridCol>
                <a:gridCol w="3368306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782110">
                  <a:extLst>
                    <a:ext uri="{9D8B030D-6E8A-4147-A177-3AD203B41FA5}">
                      <a16:colId xmlns:a16="http://schemas.microsoft.com/office/drawing/2014/main" val="1295599232"/>
                    </a:ext>
                  </a:extLst>
                </a:gridCol>
                <a:gridCol w="2821672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설립연도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583171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 분야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①                                                  ②                                                  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269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  <a:tr h="32691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연락처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E-mail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342354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B6D0AB1A-FEE2-4159-B37E-EF7DED6809ED}"/>
              </a:ext>
            </a:extLst>
          </p:cNvPr>
          <p:cNvSpPr txBox="1"/>
          <p:nvPr/>
        </p:nvSpPr>
        <p:spPr>
          <a:xfrm>
            <a:off x="509746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실적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B1655F-1DAA-42C4-A785-8FFA11F63DCF}"/>
              </a:ext>
            </a:extLst>
          </p:cNvPr>
          <p:cNvSpPr txBox="1"/>
          <p:nvPr/>
        </p:nvSpPr>
        <p:spPr>
          <a:xfrm>
            <a:off x="5313040" y="3482846"/>
            <a:ext cx="43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사회적기업 또는 주요 경영컨설팅 실적 간략 기술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컨설팅기관 연혁 기술이 아님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E15F0F-0DF1-4704-AC85-FF102810C142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4638F7-E961-4FEC-B1F7-D0CE7EF62DB4}"/>
              </a:ext>
            </a:extLst>
          </p:cNvPr>
          <p:cNvSpPr txBox="1"/>
          <p:nvPr/>
        </p:nvSpPr>
        <p:spPr>
          <a:xfrm>
            <a:off x="20047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29" name="표 28">
            <a:extLst>
              <a:ext uri="{FF2B5EF4-FFF2-40B4-BE49-F238E27FC236}">
                <a16:creationId xmlns:a16="http://schemas.microsoft.com/office/drawing/2014/main" id="{9AD595AE-0EBE-4DF6-9181-BEEB74E2C131}"/>
              </a:ext>
            </a:extLst>
          </p:cNvPr>
          <p:cNvGraphicFramePr>
            <a:graphicFrameLocks noGrp="1"/>
          </p:cNvGraphicFramePr>
          <p:nvPr/>
        </p:nvGraphicFramePr>
        <p:xfrm>
          <a:off x="200472" y="3484845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7E6FA18-AC2F-468F-9F08-06AA573136AF}"/>
              </a:ext>
            </a:extLst>
          </p:cNvPr>
          <p:cNvSpPr txBox="1"/>
          <p:nvPr/>
        </p:nvSpPr>
        <p:spPr>
          <a:xfrm>
            <a:off x="4088458" y="324015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414BFE-B40E-48F0-B0AC-769251D48423}"/>
              </a:ext>
            </a:extLst>
          </p:cNvPr>
          <p:cNvSpPr txBox="1"/>
          <p:nvPr/>
        </p:nvSpPr>
        <p:spPr>
          <a:xfrm>
            <a:off x="200473" y="465313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0D963D-C742-48AE-BAEF-76EC90368311}"/>
              </a:ext>
            </a:extLst>
          </p:cNvPr>
          <p:cNvSpPr txBox="1"/>
          <p:nvPr/>
        </p:nvSpPr>
        <p:spPr>
          <a:xfrm>
            <a:off x="3872434" y="48243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33" name="표 32">
            <a:extLst>
              <a:ext uri="{FF2B5EF4-FFF2-40B4-BE49-F238E27FC236}">
                <a16:creationId xmlns:a16="http://schemas.microsoft.com/office/drawing/2014/main" id="{55E6CF70-AD94-49E0-B739-002689C023B0}"/>
              </a:ext>
            </a:extLst>
          </p:cNvPr>
          <p:cNvGraphicFramePr>
            <a:graphicFrameLocks noGrp="1"/>
          </p:cNvGraphicFramePr>
          <p:nvPr/>
        </p:nvGraphicFramePr>
        <p:xfrm>
          <a:off x="200472" y="5072725"/>
          <a:ext cx="4608065" cy="1380611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452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972D232-8E50-4E74-BEFF-6AEBAAC4DAB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2997383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2243</TotalTime>
  <Words>1356</Words>
  <Application>Microsoft Office PowerPoint</Application>
  <PresentationFormat>A4 용지(210x297mm)</PresentationFormat>
  <Paragraphs>353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나눔고딕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유니비즈 컨설팅</cp:lastModifiedBy>
  <cp:revision>201</cp:revision>
  <cp:lastPrinted>2019-12-16T15:09:08Z</cp:lastPrinted>
  <dcterms:created xsi:type="dcterms:W3CDTF">2019-04-10T01:59:56Z</dcterms:created>
  <dcterms:modified xsi:type="dcterms:W3CDTF">2020-02-26T11:35:57Z</dcterms:modified>
</cp:coreProperties>
</file>