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16"/>
  </p:notesMasterIdLst>
  <p:sldIdLst>
    <p:sldId id="256" r:id="rId2"/>
    <p:sldId id="294" r:id="rId3"/>
    <p:sldId id="296" r:id="rId4"/>
    <p:sldId id="297" r:id="rId5"/>
    <p:sldId id="298" r:id="rId6"/>
    <p:sldId id="295" r:id="rId7"/>
    <p:sldId id="299" r:id="rId8"/>
    <p:sldId id="300" r:id="rId9"/>
    <p:sldId id="301" r:id="rId10"/>
    <p:sldId id="302" r:id="rId11"/>
    <p:sldId id="286" r:id="rId12"/>
    <p:sldId id="303" r:id="rId13"/>
    <p:sldId id="304" r:id="rId14"/>
    <p:sldId id="266" r:id="rId15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26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1146" y="108"/>
      </p:cViewPr>
      <p:guideLst>
        <p:guide orient="horz" pos="2160"/>
        <p:guide pos="3120"/>
        <p:guide orient="horz" pos="845"/>
        <p:guide pos="126"/>
        <p:guide pos="6114"/>
        <p:guide orient="horz" pos="4065"/>
        <p:guide pos="3029"/>
        <p:guide pos="321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2019-12-17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en-US" altLang="ko-KR" sz="1200" b="1" dirty="0">
                <a:latin typeface="+mn-ea"/>
              </a:rPr>
              <a:t>XXX</a:t>
            </a:r>
            <a:r>
              <a:rPr lang="ko-KR" altLang="en-US" sz="1200" b="1" dirty="0">
                <a:latin typeface="+mn-ea"/>
              </a:rPr>
              <a:t>형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컨설팅 중간보고</a:t>
            </a:r>
            <a:r>
              <a:rPr lang="en-US" altLang="ko-KR" sz="1200" b="1" dirty="0">
                <a:latin typeface="+mn-ea"/>
              </a:rPr>
              <a:t> </a:t>
            </a:r>
            <a:r>
              <a:rPr lang="ko-KR" altLang="en-US" sz="1200" b="1" dirty="0">
                <a:latin typeface="+mn-ea"/>
              </a:rPr>
              <a:t>발표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중     간     보     고     발     표     본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85E4FFED-9901-48BC-8E74-FD95F0B47F64}"/>
              </a:ext>
            </a:extLst>
          </p:cNvPr>
          <p:cNvSpPr/>
          <p:nvPr/>
        </p:nvSpPr>
        <p:spPr>
          <a:xfrm>
            <a:off x="273050" y="1341438"/>
            <a:ext cx="1151558" cy="268198"/>
          </a:xfrm>
          <a:prstGeom prst="wedgeRectCallout">
            <a:avLst>
              <a:gd name="adj1" fmla="val -27909"/>
              <a:gd name="adj2" fmla="val -160294"/>
            </a:avLst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/>
                </a:solidFill>
              </a:rPr>
              <a:t>컨설팅 유형</a:t>
            </a:r>
            <a:endParaRPr lang="ko-KR" altLang="en-US" sz="12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산출물 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중간보고 시점에서의 수행내용 및 산출물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과업단위별 산출물은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AB4FE9B-0C31-40D0-BDC9-E7BC51CBA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456261"/>
              </p:ext>
            </p:extLst>
          </p:nvPr>
        </p:nvGraphicFramePr>
        <p:xfrm>
          <a:off x="200025" y="1350477"/>
          <a:ext cx="9505951" cy="505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392">
                  <a:extLst>
                    <a:ext uri="{9D8B030D-6E8A-4147-A177-3AD203B41FA5}">
                      <a16:colId xmlns:a16="http://schemas.microsoft.com/office/drawing/2014/main" val="3976926492"/>
                    </a:ext>
                  </a:extLst>
                </a:gridCol>
                <a:gridCol w="1289695">
                  <a:extLst>
                    <a:ext uri="{9D8B030D-6E8A-4147-A177-3AD203B41FA5}">
                      <a16:colId xmlns:a16="http://schemas.microsoft.com/office/drawing/2014/main" val="3896490439"/>
                    </a:ext>
                  </a:extLst>
                </a:gridCol>
                <a:gridCol w="4556056">
                  <a:extLst>
                    <a:ext uri="{9D8B030D-6E8A-4147-A177-3AD203B41FA5}">
                      <a16:colId xmlns:a16="http://schemas.microsoft.com/office/drawing/2014/main" val="400674868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364556453"/>
                    </a:ext>
                  </a:extLst>
                </a:gridCol>
                <a:gridCol w="1080568">
                  <a:extLst>
                    <a:ext uri="{9D8B030D-6E8A-4147-A177-3AD203B41FA5}">
                      <a16:colId xmlns:a16="http://schemas.microsoft.com/office/drawing/2014/main" val="1348700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주요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중간보고서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페이지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4539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내외부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환경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3C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환경분석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07~28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8852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30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명을 대상으로 인터뷰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고객인터뷰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pp. 31~52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655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자사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ATW Tool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을 활용하여 재무진단 실시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재무현황 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9645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 진단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맥킨지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7S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 실시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역량진단 보고서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738984"/>
                  </a:ext>
                </a:extLst>
              </a:tr>
              <a:tr h="225518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514874"/>
                  </a:ext>
                </a:extLst>
              </a:tr>
              <a:tr h="1546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80285"/>
                  </a:ext>
                </a:extLst>
              </a:tr>
              <a:tr h="2004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591604"/>
                  </a:ext>
                </a:extLst>
              </a:tr>
              <a:tr h="1295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95164"/>
                  </a:ext>
                </a:extLst>
              </a:tr>
              <a:tr h="2726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017609"/>
                  </a:ext>
                </a:extLst>
              </a:tr>
              <a:tr h="234341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00000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822521"/>
                  </a:ext>
                </a:extLst>
              </a:tr>
              <a:tr h="1993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72352"/>
                  </a:ext>
                </a:extLst>
              </a:tr>
              <a:tr h="2002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830227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427528"/>
                  </a:ext>
                </a:extLst>
              </a:tr>
              <a:tr h="1744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15108"/>
                  </a:ext>
                </a:extLst>
              </a:tr>
              <a:tr h="9828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spcBef>
                          <a:spcPts val="600"/>
                        </a:spcBef>
                        <a:buFontTx/>
                        <a:buNone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537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781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00871" y="65819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5</a:t>
            </a:r>
            <a:r>
              <a:rPr lang="ko-KR" altLang="en-US" sz="1200" dirty="0">
                <a:latin typeface="+mn-ea"/>
              </a:rPr>
              <a:t>번 항목부터는 주요 수행 내용 기술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XXXX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00871" y="65819"/>
            <a:ext cx="5905104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>
                <a:latin typeface="+mn-ea"/>
              </a:rPr>
              <a:t>6</a:t>
            </a:r>
            <a:r>
              <a:rPr lang="ko-KR" altLang="en-US" sz="1200" dirty="0">
                <a:latin typeface="+mn-ea"/>
              </a:rPr>
              <a:t>번 항목부터는 주요 수행 내용 기술</a:t>
            </a:r>
          </a:p>
        </p:txBody>
      </p:sp>
    </p:spTree>
    <p:extLst>
      <p:ext uri="{BB962C8B-B14F-4D97-AF65-F5344CB8AC3E}">
        <p14:creationId xmlns:p14="http://schemas.microsoft.com/office/powerpoint/2010/main" val="2786389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1D6DD3-7407-4979-8687-22B8811105F6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j-ea"/>
                <a:ea typeface="+mj-ea"/>
              </a:rPr>
              <a:t>0. </a:t>
            </a:r>
            <a:r>
              <a:rPr lang="ko-KR" altLang="en-US" sz="2000" b="1" dirty="0">
                <a:latin typeface="+mj-ea"/>
                <a:ea typeface="+mj-ea"/>
              </a:rPr>
              <a:t>향후 추진 계획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EB2987-73A5-4BAE-80A9-5E430AD9B5EF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중간보고 이후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향후 추진 계획은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FB63653-3465-46D1-AD4E-B3F1E6B95798}"/>
              </a:ext>
            </a:extLst>
          </p:cNvPr>
          <p:cNvSpPr/>
          <p:nvPr/>
        </p:nvSpPr>
        <p:spPr>
          <a:xfrm>
            <a:off x="4808538" y="12066"/>
            <a:ext cx="4879638" cy="4846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중간보고 이후</a:t>
            </a: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향후 추진할 수행 내용 기술</a:t>
            </a:r>
            <a:endParaRPr lang="en-US" altLang="ko-KR" sz="1200" dirty="0">
              <a:solidFill>
                <a:schemeClr val="tx1"/>
              </a:solidFill>
              <a:latin typeface="+mn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200" dirty="0" err="1">
                <a:solidFill>
                  <a:schemeClr val="tx1"/>
                </a:solidFill>
                <a:latin typeface="+mn-ea"/>
              </a:rPr>
              <a:t>도식화하여</a:t>
            </a:r>
            <a:r>
              <a:rPr lang="ko-KR" altLang="en-US" sz="1200" dirty="0">
                <a:solidFill>
                  <a:schemeClr val="tx1"/>
                </a:solidFill>
                <a:latin typeface="+mn-ea"/>
              </a:rPr>
              <a:t> 구체적으로 기술</a:t>
            </a:r>
          </a:p>
        </p:txBody>
      </p:sp>
    </p:spTree>
    <p:extLst>
      <p:ext uri="{BB962C8B-B14F-4D97-AF65-F5344CB8AC3E}">
        <p14:creationId xmlns:p14="http://schemas.microsoft.com/office/powerpoint/2010/main" val="4017724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B70608EF-2C94-428D-90BA-E1B113FF94DA}"/>
              </a:ext>
            </a:extLst>
          </p:cNvPr>
          <p:cNvGrpSpPr/>
          <p:nvPr/>
        </p:nvGrpSpPr>
        <p:grpSpPr>
          <a:xfrm>
            <a:off x="1587902" y="1341438"/>
            <a:ext cx="6894976" cy="36000"/>
            <a:chOff x="-3" y="1674851"/>
            <a:chExt cx="6894976" cy="90003"/>
          </a:xfrm>
          <a:solidFill>
            <a:sysClr val="window" lastClr="FFFFFF">
              <a:lumMod val="50000"/>
            </a:sysClr>
          </a:solidFill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4639AA9A-78AD-450E-946B-213B01CE08ED}"/>
                </a:ext>
              </a:extLst>
            </p:cNvPr>
            <p:cNvSpPr/>
            <p:nvPr/>
          </p:nvSpPr>
          <p:spPr>
            <a:xfrm rot="5400000" flipH="1">
              <a:off x="1482129" y="192720"/>
              <a:ext cx="90002" cy="3054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F5856B7F-88D2-43FD-A30E-4AF2941F51A4}"/>
                </a:ext>
              </a:extLst>
            </p:cNvPr>
            <p:cNvSpPr/>
            <p:nvPr/>
          </p:nvSpPr>
          <p:spPr>
            <a:xfrm rot="5400000" flipH="1">
              <a:off x="3952939" y="764792"/>
              <a:ext cx="90001" cy="191012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8A63BB1F-5184-4341-81F9-EA8300E0F7BB}"/>
                </a:ext>
              </a:extLst>
            </p:cNvPr>
            <p:cNvSpPr/>
            <p:nvPr/>
          </p:nvSpPr>
          <p:spPr>
            <a:xfrm rot="5400000" flipH="1">
              <a:off x="5878986" y="748865"/>
              <a:ext cx="90002" cy="194197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5E0BF71-2369-4C6F-AFA6-99731B04EE10}"/>
              </a:ext>
            </a:extLst>
          </p:cNvPr>
          <p:cNvSpPr/>
          <p:nvPr/>
        </p:nvSpPr>
        <p:spPr>
          <a:xfrm>
            <a:off x="3008784" y="605950"/>
            <a:ext cx="388843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1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n-ea"/>
              </a:rPr>
              <a:t>Contents</a:t>
            </a:r>
            <a:endParaRPr kumimoji="0" lang="ko-KR" altLang="en-US" sz="4400" b="1" i="1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F75A91-DB75-4B24-B721-ECC8092B1CA8}"/>
              </a:ext>
            </a:extLst>
          </p:cNvPr>
          <p:cNvSpPr txBox="1"/>
          <p:nvPr/>
        </p:nvSpPr>
        <p:spPr>
          <a:xfrm>
            <a:off x="3224808" y="1772817"/>
            <a:ext cx="3456384" cy="4284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개요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경과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 성과목표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(KPI)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달성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현황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산출물 현황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XXX</a:t>
            </a: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XXX</a:t>
            </a:r>
          </a:p>
          <a:p>
            <a:pPr algn="l">
              <a:lnSpc>
                <a:spcPct val="15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향후 추진 계획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7" name="말풍선: 사각형 6">
            <a:extLst>
              <a:ext uri="{FF2B5EF4-FFF2-40B4-BE49-F238E27FC236}">
                <a16:creationId xmlns:a16="http://schemas.microsoft.com/office/drawing/2014/main" id="{51F69C73-0400-4256-B457-BA9FBC3D9E91}"/>
              </a:ext>
            </a:extLst>
          </p:cNvPr>
          <p:cNvSpPr/>
          <p:nvPr/>
        </p:nvSpPr>
        <p:spPr>
          <a:xfrm>
            <a:off x="6540905" y="3501008"/>
            <a:ext cx="2804583" cy="684079"/>
          </a:xfrm>
          <a:prstGeom prst="wedgeRectCallout">
            <a:avLst>
              <a:gd name="adj1" fmla="val -135753"/>
              <a:gd name="adj2" fmla="val 6915"/>
            </a:avLst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주요 수행 내용은 별도의 </a:t>
            </a:r>
            <a:r>
              <a:rPr lang="ko-KR" altLang="en-US" sz="1200" b="1" dirty="0" err="1">
                <a:solidFill>
                  <a:schemeClr val="tx1"/>
                </a:solidFill>
                <a:latin typeface="+mn-ea"/>
              </a:rPr>
              <a:t>넘너링을</a:t>
            </a:r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 통해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200" b="1" dirty="0">
                <a:latin typeface="+mn-ea"/>
              </a:rPr>
              <a:t>작성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8481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기간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448014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511002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지속성장형           □ 공동형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․NGO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 □ 인사 노무 전략  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    □ 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10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1332EA69-3EC6-4F1F-B4E0-EE0BAAE7676A}"/>
              </a:ext>
            </a:extLst>
          </p:cNvPr>
          <p:cNvSpPr/>
          <p:nvPr/>
        </p:nvSpPr>
        <p:spPr>
          <a:xfrm>
            <a:off x="273050" y="3135465"/>
            <a:ext cx="4463926" cy="33177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ko-KR" altLang="en-US" sz="1100" dirty="0">
                <a:solidFill>
                  <a:schemeClr val="tx1"/>
                </a:solidFill>
              </a:rPr>
              <a:t>주요 사업내용 기술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사업 내용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48AA4C5-1100-43F0-9C42-5C3711F4D60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주요사업내용만 간략히 기술 </a:t>
            </a:r>
            <a:r>
              <a:rPr lang="en-US" altLang="ko-KR" sz="1200" b="1" dirty="0">
                <a:latin typeface="+mn-ea"/>
              </a:rPr>
              <a:t>– </a:t>
            </a:r>
            <a:r>
              <a:rPr lang="ko-KR" altLang="en-US" sz="1200" b="1" dirty="0">
                <a:latin typeface="+mn-ea"/>
              </a:rPr>
              <a:t>기존 수행계획서와 나머지 부분 내용 동일</a:t>
            </a:r>
          </a:p>
        </p:txBody>
      </p:sp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9227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① </a:t>
            </a:r>
            <a:r>
              <a:rPr lang="ko-KR" altLang="en-US" b="1" dirty="0">
                <a:latin typeface="+mn-ea"/>
              </a:rPr>
              <a:t>핵심 추진사항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착수부터 현재까지 핵심 수행 내용 중심의 추진경과 기술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자율적 기술 </a:t>
            </a:r>
            <a:r>
              <a:rPr lang="en-US" altLang="ko-KR" sz="1200" b="1" dirty="0">
                <a:latin typeface="+mn-ea"/>
              </a:rPr>
              <a:t>– 1page </a:t>
            </a:r>
            <a:r>
              <a:rPr lang="ko-KR" altLang="en-US" sz="1200" b="1" dirty="0">
                <a:latin typeface="+mn-ea"/>
              </a:rPr>
              <a:t>이내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F391179-0760-4CF1-97B3-93C4DD617355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주요 사업 추진 내용은 다음과 같음</a:t>
            </a: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② </a:t>
            </a:r>
            <a:r>
              <a:rPr lang="ko-KR" altLang="en-US" b="1" dirty="0">
                <a:latin typeface="+mn-ea"/>
              </a:rPr>
              <a:t>사업 추진 체계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수행계획서의 </a:t>
            </a:r>
            <a:r>
              <a:rPr lang="en-US" altLang="ko-KR" sz="1200" b="1" dirty="0">
                <a:latin typeface="+mn-ea"/>
              </a:rPr>
              <a:t>Framework </a:t>
            </a:r>
            <a:r>
              <a:rPr lang="ko-KR" altLang="en-US" sz="1200" b="1" dirty="0">
                <a:latin typeface="+mn-ea"/>
              </a:rPr>
              <a:t>기준으로 수행현황 표시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황색</a:t>
            </a:r>
            <a:r>
              <a:rPr lang="en-US" altLang="ko-KR" sz="1200" b="1" dirty="0">
                <a:latin typeface="+mn-ea"/>
              </a:rPr>
              <a:t>-</a:t>
            </a:r>
            <a:r>
              <a:rPr lang="ko-KR" altLang="en-US" sz="1200" b="1" dirty="0">
                <a:latin typeface="+mn-ea"/>
              </a:rPr>
              <a:t>수행영역임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텍스트 개체 틀 1">
            <a:extLst>
              <a:ext uri="{FF2B5EF4-FFF2-40B4-BE49-F238E27FC236}">
                <a16:creationId xmlns:a16="http://schemas.microsoft.com/office/drawing/2014/main" id="{BF391179-0760-4CF1-97B3-93C4DD617355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사업추진 체계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(Framework)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기준으로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현재까지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Module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3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의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Step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1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까지 수행함</a:t>
            </a:r>
          </a:p>
        </p:txBody>
      </p:sp>
      <p:sp>
        <p:nvSpPr>
          <p:cNvPr id="5" name="화살표: 오각형 184">
            <a:extLst>
              <a:ext uri="{FF2B5EF4-FFF2-40B4-BE49-F238E27FC236}">
                <a16:creationId xmlns:a16="http://schemas.microsoft.com/office/drawing/2014/main" id="{C0398317-17A6-4908-896D-0BFEAD7E441A}"/>
              </a:ext>
            </a:extLst>
          </p:cNvPr>
          <p:cNvSpPr/>
          <p:nvPr/>
        </p:nvSpPr>
        <p:spPr>
          <a:xfrm>
            <a:off x="7201706" y="2006310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실행방안 및 </a:t>
            </a:r>
            <a:endParaRPr kumimoji="1" lang="en-US" altLang="ko-KR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ea"/>
              <a:ea typeface="+mj-ea"/>
            </a:endParaRPr>
          </a:p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중장기 추진 로드맵</a:t>
            </a: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id="{12A6DF0D-4026-4D1D-87C2-0ED60F19EF8A}"/>
              </a:ext>
            </a:extLst>
          </p:cNvPr>
          <p:cNvSpPr/>
          <p:nvPr/>
        </p:nvSpPr>
        <p:spPr>
          <a:xfrm>
            <a:off x="4969192" y="1998550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마케팅 전략 수립</a:t>
            </a: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id="{21E2AE41-C354-45B9-804D-F18B1F6F93EE}"/>
              </a:ext>
            </a:extLst>
          </p:cNvPr>
          <p:cNvSpPr/>
          <p:nvPr/>
        </p:nvSpPr>
        <p:spPr>
          <a:xfrm>
            <a:off x="2792760" y="1997942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비전수립</a:t>
            </a: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id="{81B31AD4-DF76-4299-998F-F1E6D10BFF74}"/>
              </a:ext>
            </a:extLst>
          </p:cNvPr>
          <p:cNvSpPr/>
          <p:nvPr/>
        </p:nvSpPr>
        <p:spPr>
          <a:xfrm>
            <a:off x="632473" y="1997942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</a:rPr>
              <a:t>환경분석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BC551DC4-97C8-4A9A-9CC7-B2DAAEF90005}"/>
              </a:ext>
            </a:extLst>
          </p:cNvPr>
          <p:cNvCxnSpPr/>
          <p:nvPr/>
        </p:nvCxnSpPr>
        <p:spPr>
          <a:xfrm>
            <a:off x="2807951" y="1575445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21D0F34D-3427-4833-8DBD-19EF16706CD2}"/>
              </a:ext>
            </a:extLst>
          </p:cNvPr>
          <p:cNvCxnSpPr/>
          <p:nvPr/>
        </p:nvCxnSpPr>
        <p:spPr>
          <a:xfrm>
            <a:off x="5024961" y="1575445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7FFB9554-63E8-47E2-B4BA-A6420B69FF00}"/>
              </a:ext>
            </a:extLst>
          </p:cNvPr>
          <p:cNvCxnSpPr>
            <a:cxnSpLocks/>
          </p:cNvCxnSpPr>
          <p:nvPr/>
        </p:nvCxnSpPr>
        <p:spPr>
          <a:xfrm>
            <a:off x="7329217" y="1575445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058C4DEB-AB8D-4149-BCC0-3C6C4921F7AB}"/>
              </a:ext>
            </a:extLst>
          </p:cNvPr>
          <p:cNvCxnSpPr/>
          <p:nvPr/>
        </p:nvCxnSpPr>
        <p:spPr>
          <a:xfrm>
            <a:off x="700590" y="1575445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8999F52-0803-41A8-B2D6-56080034D40E}"/>
              </a:ext>
            </a:extLst>
          </p:cNvPr>
          <p:cNvSpPr/>
          <p:nvPr/>
        </p:nvSpPr>
        <p:spPr bwMode="auto">
          <a:xfrm>
            <a:off x="640378" y="2599308"/>
            <a:ext cx="1864303" cy="2658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내</a:t>
            </a:r>
            <a:r>
              <a:rPr lang="en-US" altLang="ko-KR" sz="1100" b="1" dirty="0">
                <a:latin typeface="+mj-ea"/>
                <a:ea typeface="+mj-ea"/>
              </a:rPr>
              <a:t>·</a:t>
            </a:r>
            <a:r>
              <a:rPr lang="ko-KR" altLang="en-US" sz="1100" b="1" dirty="0">
                <a:latin typeface="+mj-ea"/>
                <a:ea typeface="+mj-ea"/>
              </a:rPr>
              <a:t>외부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환경분석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6" name="TextBox 262">
            <a:extLst>
              <a:ext uri="{FF2B5EF4-FFF2-40B4-BE49-F238E27FC236}">
                <a16:creationId xmlns:a16="http://schemas.microsoft.com/office/drawing/2014/main" id="{B81A73FB-E8FB-4EB0-9AC1-FE1FB001C19C}"/>
              </a:ext>
            </a:extLst>
          </p:cNvPr>
          <p:cNvSpPr txBox="1"/>
          <p:nvPr/>
        </p:nvSpPr>
        <p:spPr bwMode="auto">
          <a:xfrm>
            <a:off x="1233296" y="1452335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5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id="{1E8A4775-1502-41A8-A6CE-9442D2F852B1}"/>
              </a:ext>
            </a:extLst>
          </p:cNvPr>
          <p:cNvSpPr txBox="1"/>
          <p:nvPr/>
        </p:nvSpPr>
        <p:spPr bwMode="auto">
          <a:xfrm>
            <a:off x="3239999" y="1452335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6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id="{7C08881A-C4F6-40AF-A6A8-F4D8736471D3}"/>
              </a:ext>
            </a:extLst>
          </p:cNvPr>
          <p:cNvSpPr txBox="1"/>
          <p:nvPr/>
        </p:nvSpPr>
        <p:spPr bwMode="auto">
          <a:xfrm>
            <a:off x="5493521" y="1452335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7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~ 8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id="{1D6C1475-CA7F-4274-B698-B64A1A4CD67F}"/>
              </a:ext>
            </a:extLst>
          </p:cNvPr>
          <p:cNvSpPr txBox="1"/>
          <p:nvPr/>
        </p:nvSpPr>
        <p:spPr bwMode="auto">
          <a:xfrm>
            <a:off x="7663381" y="1452335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9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~ 10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F653666-745E-4615-AF03-325B2FA0094F}"/>
              </a:ext>
            </a:extLst>
          </p:cNvPr>
          <p:cNvSpPr/>
          <p:nvPr/>
        </p:nvSpPr>
        <p:spPr>
          <a:xfrm>
            <a:off x="632473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4BDCEAF-15F0-4692-8760-9EF81DD177B9}"/>
              </a:ext>
            </a:extLst>
          </p:cNvPr>
          <p:cNvSpPr/>
          <p:nvPr/>
        </p:nvSpPr>
        <p:spPr>
          <a:xfrm>
            <a:off x="2792760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17AFD7A-ABF8-484B-81C2-58F96219A339}"/>
              </a:ext>
            </a:extLst>
          </p:cNvPr>
          <p:cNvSpPr/>
          <p:nvPr/>
        </p:nvSpPr>
        <p:spPr>
          <a:xfrm>
            <a:off x="4969192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0B37AB74-568A-452B-A082-7BB82DFB783C}"/>
              </a:ext>
            </a:extLst>
          </p:cNvPr>
          <p:cNvSpPr/>
          <p:nvPr/>
        </p:nvSpPr>
        <p:spPr>
          <a:xfrm>
            <a:off x="7201706" y="1743380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j-ea"/>
                <a:ea typeface="+mj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A2FCE2D-BD40-49F6-B22D-4E85CA0F8651}"/>
              </a:ext>
            </a:extLst>
          </p:cNvPr>
          <p:cNvSpPr/>
          <p:nvPr/>
        </p:nvSpPr>
        <p:spPr bwMode="auto">
          <a:xfrm>
            <a:off x="640378" y="396191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고객 및 시장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FCD416F-6E72-4462-8B53-61AED0699ED5}"/>
              </a:ext>
            </a:extLst>
          </p:cNvPr>
          <p:cNvSpPr/>
          <p:nvPr/>
        </p:nvSpPr>
        <p:spPr bwMode="auto">
          <a:xfrm>
            <a:off x="640378" y="5258062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기술동향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D58362A-B1C2-4029-B374-FD05A9A58D5E}"/>
              </a:ext>
            </a:extLst>
          </p:cNvPr>
          <p:cNvSpPr/>
          <p:nvPr/>
        </p:nvSpPr>
        <p:spPr bwMode="auto">
          <a:xfrm>
            <a:off x="2792760" y="259930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비전 수립 워크숍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7B47EE92-8CA3-4226-83AE-6847C2DBBBA8}"/>
              </a:ext>
            </a:extLst>
          </p:cNvPr>
          <p:cNvSpPr/>
          <p:nvPr/>
        </p:nvSpPr>
        <p:spPr bwMode="auto">
          <a:xfrm>
            <a:off x="2792760" y="396191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비전</a:t>
            </a:r>
            <a:r>
              <a:rPr lang="en-US" altLang="ko-KR" sz="1100" b="1" dirty="0">
                <a:latin typeface="+mj-ea"/>
                <a:ea typeface="+mj-ea"/>
              </a:rPr>
              <a:t>(</a:t>
            </a:r>
            <a:r>
              <a:rPr lang="ko-KR" altLang="en-US" sz="1100" b="1" dirty="0">
                <a:latin typeface="+mj-ea"/>
                <a:ea typeface="+mj-ea"/>
              </a:rPr>
              <a:t>안</a:t>
            </a:r>
            <a:r>
              <a:rPr lang="en-US" altLang="ko-KR" sz="1100" b="1" dirty="0">
                <a:latin typeface="+mj-ea"/>
                <a:ea typeface="+mj-ea"/>
              </a:rPr>
              <a:t>) </a:t>
            </a:r>
            <a:r>
              <a:rPr lang="ko-KR" altLang="en-US" sz="1100" b="1" dirty="0">
                <a:latin typeface="+mj-ea"/>
                <a:ea typeface="+mj-ea"/>
              </a:rPr>
              <a:t>도출 및 공유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8456AD5-DA19-418C-B798-89E346C37884}"/>
              </a:ext>
            </a:extLst>
          </p:cNvPr>
          <p:cNvSpPr/>
          <p:nvPr/>
        </p:nvSpPr>
        <p:spPr bwMode="auto">
          <a:xfrm>
            <a:off x="2792760" y="5258062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최종 비전 설정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F1D6CA1-C756-48B0-A87B-5C51963CD42C}"/>
              </a:ext>
            </a:extLst>
          </p:cNvPr>
          <p:cNvSpPr/>
          <p:nvPr/>
        </p:nvSpPr>
        <p:spPr bwMode="auto">
          <a:xfrm>
            <a:off x="4969192" y="2599308"/>
            <a:ext cx="1864303" cy="497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주요 마케팅 이슈 도출</a:t>
            </a:r>
            <a:r>
              <a:rPr lang="en-US" altLang="ko-KR" sz="1100" b="1" dirty="0">
                <a:latin typeface="+mj-ea"/>
                <a:ea typeface="+mj-ea"/>
              </a:rPr>
              <a:t>/</a:t>
            </a:r>
            <a:br>
              <a:rPr lang="en-US" altLang="ko-KR" sz="1100" b="1" dirty="0">
                <a:latin typeface="+mj-ea"/>
                <a:ea typeface="+mj-ea"/>
              </a:rPr>
            </a:br>
            <a:r>
              <a:rPr lang="ko-KR" altLang="en-US" sz="1100" b="1" dirty="0">
                <a:latin typeface="+mj-ea"/>
                <a:ea typeface="+mj-ea"/>
              </a:rPr>
              <a:t>          문제점 및 원인 분석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5F3F92D-55BC-4E00-94E6-8D9E8CFA7DB7}"/>
              </a:ext>
            </a:extLst>
          </p:cNvPr>
          <p:cNvSpPr/>
          <p:nvPr/>
        </p:nvSpPr>
        <p:spPr bwMode="auto">
          <a:xfrm>
            <a:off x="4969192" y="396191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4P </a:t>
            </a:r>
            <a:r>
              <a:rPr lang="ko-KR" altLang="en-US" sz="1100" b="1" dirty="0">
                <a:latin typeface="+mj-ea"/>
                <a:ea typeface="+mj-ea"/>
              </a:rPr>
              <a:t>전략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수립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9E5C4C4-4397-476A-8F76-7A4E114C7B9C}"/>
              </a:ext>
            </a:extLst>
          </p:cNvPr>
          <p:cNvSpPr/>
          <p:nvPr/>
        </p:nvSpPr>
        <p:spPr bwMode="auto">
          <a:xfrm>
            <a:off x="4969192" y="5258062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통합 마케팅 전략수립</a:t>
            </a:r>
            <a:br>
              <a:rPr lang="en-US" altLang="ko-KR" sz="1100" b="1" dirty="0">
                <a:latin typeface="+mj-ea"/>
                <a:ea typeface="+mj-ea"/>
              </a:rPr>
            </a:br>
            <a:r>
              <a:rPr lang="en-US" altLang="ko-KR" sz="1100" b="1" dirty="0">
                <a:latin typeface="+mj-ea"/>
                <a:ea typeface="+mj-ea"/>
              </a:rPr>
              <a:t>          (IMC)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1DB144B-93D1-4FB3-88BF-1DA79C7E4E87}"/>
              </a:ext>
            </a:extLst>
          </p:cNvPr>
          <p:cNvSpPr/>
          <p:nvPr/>
        </p:nvSpPr>
        <p:spPr bwMode="auto">
          <a:xfrm>
            <a:off x="7201706" y="259930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01. </a:t>
            </a:r>
            <a:r>
              <a:rPr lang="ko-KR" altLang="en-US" sz="1100" b="1" dirty="0">
                <a:latin typeface="+mj-ea"/>
                <a:ea typeface="+mj-ea"/>
              </a:rPr>
              <a:t>상세과제 도출 및 과제 우선순위화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99E036B-CFB9-4FEF-A3F0-37E35204BF5A}"/>
              </a:ext>
            </a:extLst>
          </p:cNvPr>
          <p:cNvSpPr/>
          <p:nvPr/>
        </p:nvSpPr>
        <p:spPr bwMode="auto">
          <a:xfrm>
            <a:off x="7201706" y="3961918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02.  </a:t>
            </a:r>
            <a:r>
              <a:rPr lang="ko-KR" altLang="en-US" sz="1100" b="1" dirty="0">
                <a:latin typeface="+mj-ea"/>
                <a:ea typeface="+mj-ea"/>
              </a:rPr>
              <a:t>중장기 추진 로드맵 작성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5313AB4-DF8B-49C2-9F79-7ECEE78C879C}"/>
              </a:ext>
            </a:extLst>
          </p:cNvPr>
          <p:cNvSpPr/>
          <p:nvPr/>
        </p:nvSpPr>
        <p:spPr bwMode="auto">
          <a:xfrm>
            <a:off x="7201706" y="5258062"/>
            <a:ext cx="1864303" cy="49726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j-ea"/>
                <a:ea typeface="+mj-ea"/>
              </a:rPr>
              <a:t>S 03. </a:t>
            </a:r>
            <a:r>
              <a:rPr lang="ko-KR" altLang="en-US" sz="1100" b="1" dirty="0">
                <a:latin typeface="+mj-ea"/>
                <a:ea typeface="+mj-ea"/>
              </a:rPr>
              <a:t>변화관리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735014-4A15-4FD9-A074-A21CA05E8BF5}"/>
              </a:ext>
            </a:extLst>
          </p:cNvPr>
          <p:cNvSpPr txBox="1"/>
          <p:nvPr/>
        </p:nvSpPr>
        <p:spPr>
          <a:xfrm>
            <a:off x="640378" y="2899782"/>
            <a:ext cx="18643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n-ea"/>
              </a:rPr>
              <a:t>외부환경분석 </a:t>
            </a:r>
            <a:r>
              <a:rPr lang="en-US" altLang="ko-KR" sz="1000" dirty="0">
                <a:latin typeface="+mn-ea"/>
              </a:rPr>
              <a:t>: PEST</a:t>
            </a:r>
            <a:r>
              <a:rPr lang="ko-KR" altLang="en-US" sz="1000" dirty="0">
                <a:latin typeface="+mn-ea"/>
              </a:rPr>
              <a:t>분석</a:t>
            </a:r>
            <a:endParaRPr lang="en-US" altLang="ko-KR" sz="1000" dirty="0">
              <a:latin typeface="+mn-ea"/>
            </a:endParaRP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n-ea"/>
              </a:rPr>
              <a:t>내부환경분석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경영진단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재무분석 등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A4CAB38-288D-4C4D-A793-F255BAC6A408}"/>
              </a:ext>
            </a:extLst>
          </p:cNvPr>
          <p:cNvSpPr txBox="1"/>
          <p:nvPr/>
        </p:nvSpPr>
        <p:spPr>
          <a:xfrm>
            <a:off x="640378" y="4459178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1728CB-E27D-43B0-914B-642D23D3E8F7}"/>
              </a:ext>
            </a:extLst>
          </p:cNvPr>
          <p:cNvSpPr txBox="1"/>
          <p:nvPr/>
        </p:nvSpPr>
        <p:spPr>
          <a:xfrm>
            <a:off x="640378" y="5765194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0CBD1E-1679-46D8-BA06-D1705F4246EB}"/>
              </a:ext>
            </a:extLst>
          </p:cNvPr>
          <p:cNvSpPr txBox="1"/>
          <p:nvPr/>
        </p:nvSpPr>
        <p:spPr>
          <a:xfrm>
            <a:off x="2792759" y="3160497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900E05-8105-46A5-BE05-395ECFE8133A}"/>
              </a:ext>
            </a:extLst>
          </p:cNvPr>
          <p:cNvSpPr txBox="1"/>
          <p:nvPr/>
        </p:nvSpPr>
        <p:spPr>
          <a:xfrm>
            <a:off x="2792759" y="4459178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7E51F3-932D-4A27-B3FF-89FB669CB347}"/>
              </a:ext>
            </a:extLst>
          </p:cNvPr>
          <p:cNvSpPr txBox="1"/>
          <p:nvPr/>
        </p:nvSpPr>
        <p:spPr>
          <a:xfrm>
            <a:off x="2792759" y="5765194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DC2321-0B36-429A-9BA9-C377377A4ACB}"/>
              </a:ext>
            </a:extLst>
          </p:cNvPr>
          <p:cNvSpPr txBox="1"/>
          <p:nvPr/>
        </p:nvSpPr>
        <p:spPr>
          <a:xfrm>
            <a:off x="4970226" y="3093777"/>
            <a:ext cx="1864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</a:t>
            </a:r>
          </a:p>
          <a:p>
            <a:pPr marL="88900" indent="-88900" algn="l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n-ea"/>
              </a:rPr>
              <a:t>00000</a:t>
            </a:r>
            <a:endParaRPr lang="ko-KR" altLang="en-US" sz="1000" dirty="0">
              <a:latin typeface="+mn-ea"/>
            </a:endParaRPr>
          </a:p>
        </p:txBody>
      </p:sp>
      <p:sp>
        <p:nvSpPr>
          <p:cNvPr id="42" name="자유형: 도형 41">
            <a:extLst>
              <a:ext uri="{FF2B5EF4-FFF2-40B4-BE49-F238E27FC236}">
                <a16:creationId xmlns:a16="http://schemas.microsoft.com/office/drawing/2014/main" id="{194D07D5-0DD2-48BE-B8D8-69ECFF0F6DAB}"/>
              </a:ext>
            </a:extLst>
          </p:cNvPr>
          <p:cNvSpPr/>
          <p:nvPr/>
        </p:nvSpPr>
        <p:spPr>
          <a:xfrm>
            <a:off x="4796118" y="1362635"/>
            <a:ext cx="2294964" cy="4948518"/>
          </a:xfrm>
          <a:custGeom>
            <a:avLst/>
            <a:gdLst>
              <a:gd name="connsiteX0" fmla="*/ 2268070 w 2294964"/>
              <a:gd name="connsiteY0" fmla="*/ 0 h 4948518"/>
              <a:gd name="connsiteX1" fmla="*/ 2294964 w 2294964"/>
              <a:gd name="connsiteY1" fmla="*/ 2465294 h 4948518"/>
              <a:gd name="connsiteX2" fmla="*/ 0 w 2294964"/>
              <a:gd name="connsiteY2" fmla="*/ 2465294 h 4948518"/>
              <a:gd name="connsiteX3" fmla="*/ 0 w 2294964"/>
              <a:gd name="connsiteY3" fmla="*/ 4948518 h 4948518"/>
              <a:gd name="connsiteX4" fmla="*/ 8964 w 2294964"/>
              <a:gd name="connsiteY4" fmla="*/ 4948518 h 4948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4964" h="4948518">
                <a:moveTo>
                  <a:pt x="2268070" y="0"/>
                </a:moveTo>
                <a:lnTo>
                  <a:pt x="2294964" y="2465294"/>
                </a:lnTo>
                <a:lnTo>
                  <a:pt x="0" y="2465294"/>
                </a:lnTo>
                <a:lnTo>
                  <a:pt x="0" y="4948518"/>
                </a:lnTo>
                <a:lnTo>
                  <a:pt x="8964" y="4948518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408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경과 </a:t>
            </a:r>
            <a:r>
              <a:rPr lang="en-US" altLang="ko-KR" b="1" dirty="0">
                <a:latin typeface="+mn-ea"/>
              </a:rPr>
              <a:t>_ ③ </a:t>
            </a:r>
            <a:r>
              <a:rPr lang="ko-KR" altLang="en-US" b="1" dirty="0">
                <a:latin typeface="+mn-ea"/>
              </a:rPr>
              <a:t>사업 추진 체계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</a:t>
            </a:r>
            <a:r>
              <a:rPr lang="en-US" altLang="ko-KR" sz="1200" b="1" dirty="0">
                <a:latin typeface="+mn-ea"/>
              </a:rPr>
              <a:t>WBS </a:t>
            </a:r>
            <a:r>
              <a:rPr lang="ko-KR" altLang="en-US" sz="1200" b="1" dirty="0" err="1">
                <a:latin typeface="+mn-ea"/>
              </a:rPr>
              <a:t>캡처본과</a:t>
            </a:r>
            <a:r>
              <a:rPr lang="ko-KR" altLang="en-US" sz="1200" b="1" dirty="0">
                <a:latin typeface="+mn-ea"/>
              </a:rPr>
              <a:t> </a:t>
            </a:r>
            <a:r>
              <a:rPr lang="ko-KR" altLang="en-US" sz="1200" b="1" dirty="0" err="1">
                <a:latin typeface="+mn-ea"/>
              </a:rPr>
              <a:t>공정률</a:t>
            </a:r>
            <a:r>
              <a:rPr lang="ko-KR" altLang="en-US" sz="1200" b="1" dirty="0">
                <a:latin typeface="+mn-ea"/>
              </a:rPr>
              <a:t> 기술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컨설팅은 </a:t>
            </a:r>
            <a:r>
              <a:rPr kumimoji="1" lang="ko-KR" altLang="en-US" sz="1400" b="1" dirty="0" err="1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공정률은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현재 수행계획대비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rgbClr val="FF0000"/>
                </a:solidFill>
                <a:latin typeface="+mn-ea"/>
              </a:rPr>
              <a:t>62.82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%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임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pic>
        <p:nvPicPr>
          <p:cNvPr id="44" name="그림 43">
            <a:extLst>
              <a:ext uri="{FF2B5EF4-FFF2-40B4-BE49-F238E27FC236}">
                <a16:creationId xmlns:a16="http://schemas.microsoft.com/office/drawing/2014/main" id="{504EDDA3-E81F-414B-AD48-AFB3F6EF8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4" y="1354278"/>
            <a:ext cx="9505503" cy="50989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64717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 </a:t>
            </a:r>
            <a:r>
              <a:rPr lang="ko-KR" altLang="en-US" sz="2000" b="1" dirty="0">
                <a:latin typeface="+mn-ea"/>
              </a:rPr>
              <a:t>달성</a:t>
            </a: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현황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4360937" y="24404"/>
            <a:ext cx="554506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현재 중간보고 시점의 </a:t>
            </a:r>
            <a:r>
              <a:rPr lang="en-US" altLang="ko-KR" sz="1200" b="1" dirty="0">
                <a:latin typeface="+mn-ea"/>
              </a:rPr>
              <a:t>KPI </a:t>
            </a:r>
            <a:r>
              <a:rPr lang="ko-KR" altLang="en-US" sz="1200" b="1" dirty="0">
                <a:latin typeface="+mn-ea"/>
              </a:rPr>
              <a:t>달성현황 기술 </a:t>
            </a:r>
            <a:r>
              <a:rPr lang="en-US" altLang="ko-KR" sz="1200" b="1" dirty="0">
                <a:latin typeface="+mn-ea"/>
              </a:rPr>
              <a:t>_ </a:t>
            </a:r>
            <a:r>
              <a:rPr lang="ko-KR" altLang="en-US" sz="1200" b="1" dirty="0">
                <a:latin typeface="+mn-ea"/>
              </a:rPr>
              <a:t>아래 표의 예시와 같이 작성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3D8F51-DBA8-4163-ABE2-82CADCD13E28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현재 시점의 사업 성과목표 달성 현황은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44ED1133-A377-4730-BF16-E0E7E2E945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014263"/>
              </p:ext>
            </p:extLst>
          </p:nvPr>
        </p:nvGraphicFramePr>
        <p:xfrm>
          <a:off x="200024" y="1341438"/>
          <a:ext cx="9505506" cy="5111752"/>
        </p:xfrm>
        <a:graphic>
          <a:graphicData uri="http://schemas.openxmlformats.org/drawingml/2006/table">
            <a:tbl>
              <a:tblPr/>
              <a:tblGrid>
                <a:gridCol w="559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2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04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688">
                  <a:extLst>
                    <a:ext uri="{9D8B030D-6E8A-4147-A177-3AD203B41FA5}">
                      <a16:colId xmlns:a16="http://schemas.microsoft.com/office/drawing/2014/main" val="3061435042"/>
                    </a:ext>
                  </a:extLst>
                </a:gridCol>
                <a:gridCol w="8064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기준</a:t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</a:t>
                      </a:r>
                      <a:b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중간보고 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ko-KR" altLang="en-US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현시점 </a:t>
                      </a:r>
                      <a:r>
                        <a:rPr kumimoji="0" lang="ko-KR" altLang="en-US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달성률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i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</a:t>
                      </a: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20.10.</a:t>
                      </a:r>
                    </a:p>
                    <a:p>
                      <a:pPr algn="ctr" fontAlgn="ctr"/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(40%)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72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81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2134</TotalTime>
  <Words>864</Words>
  <Application>Microsoft Office PowerPoint</Application>
  <PresentationFormat>A4 용지(210x297mm)</PresentationFormat>
  <Paragraphs>255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나눔고딕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김 현회</cp:lastModifiedBy>
  <cp:revision>195</cp:revision>
  <cp:lastPrinted>2019-12-16T15:09:08Z</cp:lastPrinted>
  <dcterms:created xsi:type="dcterms:W3CDTF">2019-04-10T01:59:56Z</dcterms:created>
  <dcterms:modified xsi:type="dcterms:W3CDTF">2019-12-17T02:57:03Z</dcterms:modified>
</cp:coreProperties>
</file>