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2" r:id="rId1"/>
  </p:sldMasterIdLst>
  <p:notesMasterIdLst>
    <p:notesMasterId r:id="rId23"/>
  </p:notesMasterIdLst>
  <p:sldIdLst>
    <p:sldId id="256" r:id="rId2"/>
    <p:sldId id="305" r:id="rId3"/>
    <p:sldId id="257" r:id="rId4"/>
    <p:sldId id="282" r:id="rId5"/>
    <p:sldId id="296" r:id="rId6"/>
    <p:sldId id="297" r:id="rId7"/>
    <p:sldId id="298" r:id="rId8"/>
    <p:sldId id="295" r:id="rId9"/>
    <p:sldId id="299" r:id="rId10"/>
    <p:sldId id="300" r:id="rId11"/>
    <p:sldId id="301" r:id="rId12"/>
    <p:sldId id="302" r:id="rId13"/>
    <p:sldId id="283" r:id="rId14"/>
    <p:sldId id="286" r:id="rId15"/>
    <p:sldId id="306" r:id="rId16"/>
    <p:sldId id="290" r:id="rId17"/>
    <p:sldId id="307" r:id="rId18"/>
    <p:sldId id="308" r:id="rId19"/>
    <p:sldId id="309" r:id="rId20"/>
    <p:sldId id="311" r:id="rId21"/>
    <p:sldId id="266" r:id="rId22"/>
  </p:sldIdLst>
  <p:sldSz cx="9906000" cy="6858000" type="A4"/>
  <p:notesSz cx="6802438" cy="99345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845" userDrawn="1">
          <p15:clr>
            <a:srgbClr val="A4A3A4"/>
          </p15:clr>
        </p15:guide>
        <p15:guide id="4" pos="126" userDrawn="1">
          <p15:clr>
            <a:srgbClr val="A4A3A4"/>
          </p15:clr>
        </p15:guide>
        <p15:guide id="5" pos="6114" userDrawn="1">
          <p15:clr>
            <a:srgbClr val="A4A3A4"/>
          </p15:clr>
        </p15:guide>
        <p15:guide id="6" orient="horz" pos="4065" userDrawn="1">
          <p15:clr>
            <a:srgbClr val="A4A3A4"/>
          </p15:clr>
        </p15:guide>
        <p15:guide id="7" pos="3029" userDrawn="1">
          <p15:clr>
            <a:srgbClr val="A4A3A4"/>
          </p15:clr>
        </p15:guide>
        <p15:guide id="8" pos="3211" userDrawn="1">
          <p15:clr>
            <a:srgbClr val="A4A3A4"/>
          </p15:clr>
        </p15:guide>
        <p15:guide id="9" pos="172" userDrawn="1">
          <p15:clr>
            <a:srgbClr val="A4A3A4"/>
          </p15:clr>
        </p15:guide>
        <p15:guide id="10" pos="6068" userDrawn="1">
          <p15:clr>
            <a:srgbClr val="A4A3A4"/>
          </p15:clr>
        </p15:guide>
        <p15:guide id="11" orient="horz" pos="9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E3F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howGuides="1">
      <p:cViewPr varScale="1">
        <p:scale>
          <a:sx n="106" d="100"/>
          <a:sy n="106" d="100"/>
        </p:scale>
        <p:origin x="1470" y="108"/>
      </p:cViewPr>
      <p:guideLst>
        <p:guide orient="horz" pos="2160"/>
        <p:guide pos="3120"/>
        <p:guide orient="horz" pos="845"/>
        <p:guide pos="126"/>
        <p:guide pos="6114"/>
        <p:guide orient="horz" pos="4065"/>
        <p:guide pos="3029"/>
        <p:guide pos="3211"/>
        <p:guide pos="172"/>
        <p:guide pos="6068"/>
        <p:guide orient="horz" pos="9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723" cy="4984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3141" y="0"/>
            <a:ext cx="2947723" cy="4984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A3903-0657-4032-9927-2578BB09F4CC}" type="datetimeFigureOut">
              <a:rPr lang="ko-KR" altLang="en-US" smtClean="0"/>
              <a:t>2019-12-17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40288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244" y="4781014"/>
            <a:ext cx="5441950" cy="39117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6123"/>
            <a:ext cx="2947723" cy="4984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3141" y="9436123"/>
            <a:ext cx="2947723" cy="4984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5C0D0B-654B-4E14-B9CE-367B76A44C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0970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75BE339E-FE2C-41D1-AB48-85A0E7D5CA58}"/>
              </a:ext>
            </a:extLst>
          </p:cNvPr>
          <p:cNvSpPr/>
          <p:nvPr userDrawn="1"/>
        </p:nvSpPr>
        <p:spPr>
          <a:xfrm>
            <a:off x="7689304" y="6572976"/>
            <a:ext cx="2010987" cy="2606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컨설팅기관 명 또는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logo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삽입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F261B5C8-0083-4600-931C-5F0FDC2587FC}"/>
              </a:ext>
            </a:extLst>
          </p:cNvPr>
          <p:cNvSpPr/>
          <p:nvPr userDrawn="1"/>
        </p:nvSpPr>
        <p:spPr>
          <a:xfrm>
            <a:off x="205709" y="6572976"/>
            <a:ext cx="2010987" cy="2606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수진기업 명 또는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logo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삽입</a:t>
            </a:r>
          </a:p>
        </p:txBody>
      </p:sp>
    </p:spTree>
    <p:extLst>
      <p:ext uri="{BB962C8B-B14F-4D97-AF65-F5344CB8AC3E}">
        <p14:creationId xmlns:p14="http://schemas.microsoft.com/office/powerpoint/2010/main" val="380473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20" userDrawn="1">
          <p15:clr>
            <a:srgbClr val="FBAE40"/>
          </p15:clr>
        </p15:guide>
        <p15:guide id="2" pos="126" userDrawn="1">
          <p15:clr>
            <a:srgbClr val="FBAE40"/>
          </p15:clr>
        </p15:guide>
        <p15:guide id="3" pos="6114" userDrawn="1">
          <p15:clr>
            <a:srgbClr val="FBAE40"/>
          </p15:clr>
        </p15:guide>
        <p15:guide id="4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3">
            <a:extLst>
              <a:ext uri="{FF2B5EF4-FFF2-40B4-BE49-F238E27FC236}">
                <a16:creationId xmlns:a16="http://schemas.microsoft.com/office/drawing/2014/main" id="{11A69504-5CCA-4243-AF91-8D4C10D044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531519" y="6636529"/>
            <a:ext cx="84296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0" marR="0" indent="0" algn="ctr" defTabSz="1043056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t>- </a:t>
            </a:r>
            <a:fld id="{340438BB-A453-4BC9-9964-F4F083141B54}" type="slidenum">
              <a:rPr lang="en-US" altLang="ko-KR" sz="10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pPr marL="0" marR="0" indent="0" algn="ctr" defTabSz="1043056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en-US" altLang="ko-KR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t> -</a:t>
            </a: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6B002178-7BE5-4E05-A0F4-6C472A193D71}"/>
              </a:ext>
            </a:extLst>
          </p:cNvPr>
          <p:cNvCxnSpPr/>
          <p:nvPr userDrawn="1"/>
        </p:nvCxnSpPr>
        <p:spPr bwMode="auto">
          <a:xfrm>
            <a:off x="200472" y="548680"/>
            <a:ext cx="9505503" cy="0"/>
          </a:xfrm>
          <a:prstGeom prst="line">
            <a:avLst/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9088F7DE-F658-47FA-8314-6D90CB8C7318}"/>
              </a:ext>
            </a:extLst>
          </p:cNvPr>
          <p:cNvCxnSpPr/>
          <p:nvPr userDrawn="1"/>
        </p:nvCxnSpPr>
        <p:spPr bwMode="auto">
          <a:xfrm>
            <a:off x="200472" y="6525344"/>
            <a:ext cx="9505503" cy="0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677431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D643079-A550-4398-8B66-416A09461DDB}"/>
              </a:ext>
            </a:extLst>
          </p:cNvPr>
          <p:cNvSpPr txBox="1"/>
          <p:nvPr/>
        </p:nvSpPr>
        <p:spPr>
          <a:xfrm>
            <a:off x="217475" y="1609636"/>
            <a:ext cx="9505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컨설팅 주제 입력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06C97FBA-72DB-4742-AE59-E6D7F2EAE8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5" y="260648"/>
            <a:ext cx="1856642" cy="3578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900FCA2-2377-4939-AD7A-7FC95A041DE6}"/>
              </a:ext>
            </a:extLst>
          </p:cNvPr>
          <p:cNvSpPr txBox="1"/>
          <p:nvPr/>
        </p:nvSpPr>
        <p:spPr>
          <a:xfrm>
            <a:off x="222788" y="666939"/>
            <a:ext cx="3362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200" b="1" dirty="0">
                <a:latin typeface="+mn-ea"/>
              </a:rPr>
              <a:t>20XX</a:t>
            </a:r>
            <a:r>
              <a:rPr lang="ko-KR" altLang="en-US" sz="1200" b="1" dirty="0">
                <a:latin typeface="+mn-ea"/>
              </a:rPr>
              <a:t>년 </a:t>
            </a:r>
            <a:r>
              <a:rPr lang="en-US" altLang="ko-KR" sz="1200" b="1" dirty="0">
                <a:latin typeface="+mn-ea"/>
              </a:rPr>
              <a:t>(</a:t>
            </a:r>
            <a:r>
              <a:rPr lang="ko-KR" altLang="en-US" sz="1200" b="1" dirty="0">
                <a:latin typeface="+mn-ea"/>
              </a:rPr>
              <a:t>예비</a:t>
            </a:r>
            <a:r>
              <a:rPr lang="en-US" altLang="ko-KR" sz="1200" b="1" dirty="0">
                <a:latin typeface="+mn-ea"/>
              </a:rPr>
              <a:t>)</a:t>
            </a:r>
            <a:r>
              <a:rPr lang="ko-KR" altLang="en-US" sz="1200" b="1" dirty="0">
                <a:latin typeface="+mn-ea"/>
              </a:rPr>
              <a:t>사회적기업 경영컨설팅 지원사업</a:t>
            </a:r>
            <a:endParaRPr lang="en-US" altLang="ko-KR" sz="1200" b="1" dirty="0">
              <a:latin typeface="+mn-ea"/>
            </a:endParaRPr>
          </a:p>
          <a:p>
            <a:pPr algn="l"/>
            <a:r>
              <a:rPr lang="en-US" altLang="ko-KR" sz="1200" b="1" dirty="0">
                <a:latin typeface="+mn-ea"/>
              </a:rPr>
              <a:t>XXX</a:t>
            </a:r>
            <a:r>
              <a:rPr lang="ko-KR" altLang="en-US" sz="1200" b="1" dirty="0">
                <a:latin typeface="+mn-ea"/>
              </a:rPr>
              <a:t>형</a:t>
            </a:r>
            <a:r>
              <a:rPr lang="en-US" altLang="ko-KR" sz="1200" b="1" dirty="0">
                <a:latin typeface="+mn-ea"/>
              </a:rPr>
              <a:t> </a:t>
            </a:r>
            <a:r>
              <a:rPr lang="ko-KR" altLang="en-US" sz="1200" b="1" dirty="0">
                <a:latin typeface="+mn-ea"/>
              </a:rPr>
              <a:t>컨설팅 중간보고서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3B989A-CC64-4FE4-9C21-E5848E24B655}"/>
              </a:ext>
            </a:extLst>
          </p:cNvPr>
          <p:cNvSpPr txBox="1"/>
          <p:nvPr/>
        </p:nvSpPr>
        <p:spPr>
          <a:xfrm>
            <a:off x="3332820" y="2545159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중     간     보     고     서 </a:t>
            </a:r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121E98-1D4A-41B1-AAA9-7C0CB770E6B8}"/>
              </a:ext>
            </a:extLst>
          </p:cNvPr>
          <p:cNvSpPr txBox="1"/>
          <p:nvPr/>
        </p:nvSpPr>
        <p:spPr>
          <a:xfrm>
            <a:off x="3332820" y="4057327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20  .    .   .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B2A3FE07-973D-4E56-AB0D-8F2222648A69}"/>
              </a:ext>
            </a:extLst>
          </p:cNvPr>
          <p:cNvSpPr/>
          <p:nvPr/>
        </p:nvSpPr>
        <p:spPr>
          <a:xfrm>
            <a:off x="7041231" y="6012281"/>
            <a:ext cx="2664743" cy="4409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컨설팅기관 명 및 </a:t>
            </a:r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Logo</a:t>
            </a:r>
            <a:endParaRPr lang="ko-KR" altLang="en-US" sz="12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4E0C26C9-ABFE-4437-95F0-31F4D70A1B2A}"/>
              </a:ext>
            </a:extLst>
          </p:cNvPr>
          <p:cNvSpPr/>
          <p:nvPr/>
        </p:nvSpPr>
        <p:spPr>
          <a:xfrm>
            <a:off x="217475" y="6012281"/>
            <a:ext cx="2664743" cy="4409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수진기업 명 및 </a:t>
            </a:r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Logo</a:t>
            </a:r>
            <a:endParaRPr lang="ko-KR" altLang="en-US" sz="12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" name="말풍선: 사각형 4">
            <a:extLst>
              <a:ext uri="{FF2B5EF4-FFF2-40B4-BE49-F238E27FC236}">
                <a16:creationId xmlns:a16="http://schemas.microsoft.com/office/drawing/2014/main" id="{85E4FFED-9901-48BC-8E74-FD95F0B47F64}"/>
              </a:ext>
            </a:extLst>
          </p:cNvPr>
          <p:cNvSpPr/>
          <p:nvPr/>
        </p:nvSpPr>
        <p:spPr>
          <a:xfrm>
            <a:off x="273050" y="1341438"/>
            <a:ext cx="1151558" cy="268198"/>
          </a:xfrm>
          <a:prstGeom prst="wedgeRectCallout">
            <a:avLst>
              <a:gd name="adj1" fmla="val -27909"/>
              <a:gd name="adj2" fmla="val -160294"/>
            </a:avLst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>
                <a:solidFill>
                  <a:schemeClr val="tx1"/>
                </a:solidFill>
              </a:rPr>
              <a:t>컨설팅 유형</a:t>
            </a:r>
            <a:endParaRPr lang="ko-KR" altLang="en-US" sz="12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147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E2B1A3CA-BF81-4A83-9911-901DF740D361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2. </a:t>
            </a:r>
            <a:r>
              <a:rPr lang="ko-KR" altLang="en-US" sz="2000" b="1" dirty="0">
                <a:latin typeface="+mn-ea"/>
              </a:rPr>
              <a:t>사업 추진 경과 </a:t>
            </a:r>
            <a:r>
              <a:rPr lang="en-US" altLang="ko-KR" b="1" dirty="0">
                <a:latin typeface="+mn-ea"/>
              </a:rPr>
              <a:t>_ ③ </a:t>
            </a:r>
            <a:r>
              <a:rPr lang="ko-KR" altLang="en-US" b="1" dirty="0">
                <a:latin typeface="+mn-ea"/>
              </a:rPr>
              <a:t>사업 추진 체계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4F2374-13C3-4C8F-8E51-08888FF7F6F9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현재 </a:t>
            </a:r>
            <a:r>
              <a:rPr lang="en-US" altLang="ko-KR" sz="1200" b="1" dirty="0">
                <a:latin typeface="+mn-ea"/>
              </a:rPr>
              <a:t>WBS </a:t>
            </a:r>
            <a:r>
              <a:rPr lang="ko-KR" altLang="en-US" sz="1200" b="1" dirty="0" err="1">
                <a:latin typeface="+mn-ea"/>
              </a:rPr>
              <a:t>캡처본과</a:t>
            </a:r>
            <a:r>
              <a:rPr lang="ko-KR" altLang="en-US" sz="1200" b="1" dirty="0">
                <a:latin typeface="+mn-ea"/>
              </a:rPr>
              <a:t> </a:t>
            </a:r>
            <a:r>
              <a:rPr lang="ko-KR" altLang="en-US" sz="1200" b="1" dirty="0" err="1">
                <a:latin typeface="+mn-ea"/>
              </a:rPr>
              <a:t>공정률</a:t>
            </a:r>
            <a:r>
              <a:rPr lang="ko-KR" altLang="en-US" sz="1200" b="1" dirty="0">
                <a:latin typeface="+mn-ea"/>
              </a:rPr>
              <a:t> 기술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3D8F51-DBA8-4163-ABE2-82CADCD13E28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본 컨설팅은 </a:t>
            </a:r>
            <a:r>
              <a:rPr kumimoji="1" lang="ko-KR" altLang="en-US" sz="1400" b="1" dirty="0" err="1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공정률은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현재 수행계획대비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rgbClr val="FF0000"/>
                </a:solidFill>
                <a:latin typeface="+mn-ea"/>
              </a:rPr>
              <a:t>62.82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%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임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pic>
        <p:nvPicPr>
          <p:cNvPr id="44" name="그림 43">
            <a:extLst>
              <a:ext uri="{FF2B5EF4-FFF2-40B4-BE49-F238E27FC236}">
                <a16:creationId xmlns:a16="http://schemas.microsoft.com/office/drawing/2014/main" id="{504EDDA3-E81F-414B-AD48-AFB3F6EF85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4" y="1354278"/>
            <a:ext cx="9505503" cy="509891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64717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B766AD5-89A4-4DD8-B9E9-D2D795749D3F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3. </a:t>
            </a:r>
            <a:r>
              <a:rPr lang="ko-KR" altLang="en-US" sz="2000" b="1" dirty="0">
                <a:latin typeface="+mn-ea"/>
              </a:rPr>
              <a:t>사업 성과 목표</a:t>
            </a:r>
            <a:r>
              <a:rPr lang="en-US" altLang="ko-KR" sz="2000" b="1" dirty="0">
                <a:latin typeface="+mn-ea"/>
              </a:rPr>
              <a:t>(KPI) </a:t>
            </a:r>
            <a:r>
              <a:rPr lang="ko-KR" altLang="en-US" sz="2000" b="1" dirty="0">
                <a:latin typeface="+mn-ea"/>
              </a:rPr>
              <a:t>달성</a:t>
            </a:r>
            <a:r>
              <a:rPr lang="en-US" altLang="ko-KR" sz="2000" b="1" dirty="0">
                <a:latin typeface="+mn-ea"/>
              </a:rPr>
              <a:t> </a:t>
            </a:r>
            <a:r>
              <a:rPr lang="ko-KR" altLang="en-US" sz="2000" b="1" dirty="0">
                <a:latin typeface="+mn-ea"/>
              </a:rPr>
              <a:t>현황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4F2374-13C3-4C8F-8E51-08888FF7F6F9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현재 중간보고 시점의 </a:t>
            </a:r>
            <a:r>
              <a:rPr lang="en-US" altLang="ko-KR" sz="1200" b="1" dirty="0">
                <a:latin typeface="+mn-ea"/>
              </a:rPr>
              <a:t>KPI </a:t>
            </a:r>
            <a:r>
              <a:rPr lang="ko-KR" altLang="en-US" sz="1200" b="1" dirty="0">
                <a:latin typeface="+mn-ea"/>
              </a:rPr>
              <a:t>달성현황 기술 </a:t>
            </a:r>
            <a:r>
              <a:rPr lang="en-US" altLang="ko-KR" sz="1200" b="1" dirty="0">
                <a:latin typeface="+mn-ea"/>
              </a:rPr>
              <a:t>_ </a:t>
            </a:r>
            <a:r>
              <a:rPr lang="ko-KR" altLang="en-US" sz="1200" b="1" dirty="0">
                <a:latin typeface="+mn-ea"/>
              </a:rPr>
              <a:t>아래 표의 예시와 같이 작성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3D8F51-DBA8-4163-ABE2-82CADCD13E28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현재 시점의 사업 성과목표 달성 현황은 다음과 같음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7C23DC10-65A8-4608-A495-06049D8651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676634"/>
              </p:ext>
            </p:extLst>
          </p:nvPr>
        </p:nvGraphicFramePr>
        <p:xfrm>
          <a:off x="200024" y="1341438"/>
          <a:ext cx="9505506" cy="5111752"/>
        </p:xfrm>
        <a:graphic>
          <a:graphicData uri="http://schemas.openxmlformats.org/drawingml/2006/table">
            <a:tbl>
              <a:tblPr/>
              <a:tblGrid>
                <a:gridCol w="559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2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045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7688">
                  <a:extLst>
                    <a:ext uri="{9D8B030D-6E8A-4147-A177-3AD203B41FA5}">
                      <a16:colId xmlns:a16="http://schemas.microsoft.com/office/drawing/2014/main" val="3061435042"/>
                    </a:ext>
                  </a:extLst>
                </a:gridCol>
                <a:gridCol w="80649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635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지표명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산출식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단위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기준</a:t>
                      </a:r>
                      <a:br>
                        <a:rPr lang="en-US" altLang="ko-KR" sz="1100" b="1" i="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en-US" altLang="ko-KR" sz="800" b="1" i="0" u="none" strike="noStrike" dirty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b="1" i="0" u="none" strike="noStrike" dirty="0">
                          <a:effectLst/>
                          <a:latin typeface="+mn-ea"/>
                          <a:ea typeface="+mn-ea"/>
                        </a:rPr>
                        <a:t>수행계획서 </a:t>
                      </a:r>
                      <a:br>
                        <a:rPr lang="en-US" altLang="ko-KR" sz="800" b="1" i="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ko-KR" altLang="en-US" sz="800" b="1" i="0" u="none" strike="noStrike" dirty="0">
                          <a:effectLst/>
                          <a:latin typeface="+mn-ea"/>
                          <a:ea typeface="+mn-ea"/>
                        </a:rPr>
                        <a:t>작성시점</a:t>
                      </a:r>
                      <a:r>
                        <a:rPr lang="en-US" altLang="ko-KR" sz="800" b="1" i="0" u="none" strike="noStrike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목표값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 fontAlgn="ctr"/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완료시점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현수준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중간보고 시점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ko-KR" altLang="en-US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달성시한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현시점 </a:t>
                      </a:r>
                      <a:r>
                        <a:rPr kumimoji="0" lang="ko-KR" altLang="en-US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달성률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567"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계량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i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50</a:t>
                      </a: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20</a:t>
                      </a: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100" b="0" i="0" u="none" strike="noStrike" dirty="0">
                          <a:effectLst/>
                          <a:latin typeface="+mn-ea"/>
                          <a:ea typeface="+mn-ea"/>
                        </a:rPr>
                        <a:t>20.10.</a:t>
                      </a:r>
                    </a:p>
                    <a:p>
                      <a:pPr algn="ctr" fontAlgn="ctr"/>
                      <a:r>
                        <a:rPr lang="en-US" altLang="ko-KR" sz="1100" b="0" i="0" u="none" strike="noStrike" dirty="0">
                          <a:effectLst/>
                          <a:latin typeface="+mn-ea"/>
                          <a:ea typeface="+mn-ea"/>
                        </a:rPr>
                        <a:t>(40%)</a:t>
                      </a:r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567"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비계량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2567">
                <a:tc vMerge="1">
                  <a:txBody>
                    <a:bodyPr/>
                    <a:lstStyle/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4725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1810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50E3119-3E41-4F10-B322-A11DA9C7B5D4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4. </a:t>
            </a:r>
            <a:r>
              <a:rPr lang="ko-KR" altLang="en-US" sz="2000" b="1" dirty="0">
                <a:latin typeface="+mn-ea"/>
              </a:rPr>
              <a:t>산출물 현황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4F2374-13C3-4C8F-8E51-08888FF7F6F9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현재 중간보고 시점에서의 수행내용 및 산출물 기술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3D8F51-DBA8-4163-ABE2-82CADCD13E28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현재까지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과업단위별 산출물은 아래와 같음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7AB4FE9B-0C31-40D0-BDC9-E7BC51CBA5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456261"/>
              </p:ext>
            </p:extLst>
          </p:nvPr>
        </p:nvGraphicFramePr>
        <p:xfrm>
          <a:off x="200025" y="1350477"/>
          <a:ext cx="9505951" cy="5050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392">
                  <a:extLst>
                    <a:ext uri="{9D8B030D-6E8A-4147-A177-3AD203B41FA5}">
                      <a16:colId xmlns:a16="http://schemas.microsoft.com/office/drawing/2014/main" val="3976926492"/>
                    </a:ext>
                  </a:extLst>
                </a:gridCol>
                <a:gridCol w="1289695">
                  <a:extLst>
                    <a:ext uri="{9D8B030D-6E8A-4147-A177-3AD203B41FA5}">
                      <a16:colId xmlns:a16="http://schemas.microsoft.com/office/drawing/2014/main" val="3896490439"/>
                    </a:ext>
                  </a:extLst>
                </a:gridCol>
                <a:gridCol w="4556056">
                  <a:extLst>
                    <a:ext uri="{9D8B030D-6E8A-4147-A177-3AD203B41FA5}">
                      <a16:colId xmlns:a16="http://schemas.microsoft.com/office/drawing/2014/main" val="4006748681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3364556453"/>
                    </a:ext>
                  </a:extLst>
                </a:gridCol>
                <a:gridCol w="1080568">
                  <a:extLst>
                    <a:ext uri="{9D8B030D-6E8A-4147-A177-3AD203B41FA5}">
                      <a16:colId xmlns:a16="http://schemas.microsoft.com/office/drawing/2014/main" val="134870008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No.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주요 수행 내용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산출물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중간보고서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페이지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845392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내외부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환경 분석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Pest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분석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3C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분석 실시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환경분석 보고서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pp. 07~28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388525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고객 분석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30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명을 대상으로 인터뷰 실시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고객인터뷰 보고서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pp. 31~52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65501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재무현황 진단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자사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ATW Tool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을 활용하여 재무진단 실시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재무현황 진단 보고서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96451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내부 역량 진단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맥킨지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7S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분석 실시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내부 역량진단 보고서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0738984"/>
                  </a:ext>
                </a:extLst>
              </a:tr>
              <a:tr h="225518"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0000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514874"/>
                  </a:ext>
                </a:extLst>
              </a:tr>
              <a:tr h="1546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9780285"/>
                  </a:ext>
                </a:extLst>
              </a:tr>
              <a:tr h="2004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591604"/>
                  </a:ext>
                </a:extLst>
              </a:tr>
              <a:tr h="1295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595164"/>
                  </a:ext>
                </a:extLst>
              </a:tr>
              <a:tr h="27266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2017609"/>
                  </a:ext>
                </a:extLst>
              </a:tr>
              <a:tr h="234341"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00000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822521"/>
                  </a:ext>
                </a:extLst>
              </a:tr>
              <a:tr h="1993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972352"/>
                  </a:ext>
                </a:extLst>
              </a:tr>
              <a:tr h="2002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5830227"/>
                  </a:ext>
                </a:extLst>
              </a:tr>
              <a:tr h="17445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3427528"/>
                  </a:ext>
                </a:extLst>
              </a:tr>
              <a:tr h="17445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15108"/>
                  </a:ext>
                </a:extLst>
              </a:tr>
              <a:tr h="98289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9537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0781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직사각형 34">
            <a:extLst>
              <a:ext uri="{FF2B5EF4-FFF2-40B4-BE49-F238E27FC236}">
                <a16:creationId xmlns:a16="http://schemas.microsoft.com/office/drawing/2014/main" id="{5190EBA1-23C7-4FED-BD85-4347467F4268}"/>
              </a:ext>
            </a:extLst>
          </p:cNvPr>
          <p:cNvSpPr/>
          <p:nvPr/>
        </p:nvSpPr>
        <p:spPr>
          <a:xfrm rot="10800000" flipV="1">
            <a:off x="-5064" y="-1014"/>
            <a:ext cx="468000" cy="6859014"/>
          </a:xfrm>
          <a:prstGeom prst="rect">
            <a:avLst/>
          </a:prstGeom>
          <a:gradFill>
            <a:gsLst>
              <a:gs pos="30000">
                <a:srgbClr val="2683C6">
                  <a:lumMod val="20000"/>
                  <a:lumOff val="80000"/>
                </a:srgbClr>
              </a:gs>
              <a:gs pos="98000">
                <a:srgbClr val="2683C6">
                  <a:lumMod val="75000"/>
                </a:srgbClr>
              </a:gs>
              <a:gs pos="76000">
                <a:srgbClr val="2683C6">
                  <a:lumMod val="60000"/>
                  <a:lumOff val="40000"/>
                </a:srgbClr>
              </a:gs>
              <a:gs pos="52000">
                <a:srgbClr val="2683C6">
                  <a:lumMod val="40000"/>
                  <a:lumOff val="60000"/>
                </a:srgbClr>
              </a:gs>
            </a:gsLst>
            <a:path path="circle">
              <a:fillToRect l="100000" t="100000"/>
            </a:path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32B1A14-074B-4EFC-A01A-EA7014C12528}"/>
              </a:ext>
            </a:extLst>
          </p:cNvPr>
          <p:cNvSpPr txBox="1"/>
          <p:nvPr/>
        </p:nvSpPr>
        <p:spPr>
          <a:xfrm>
            <a:off x="5088197" y="3068960"/>
            <a:ext cx="973343" cy="15142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</a:t>
            </a:r>
          </a:p>
        </p:txBody>
      </p: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F4CA1C62-07AE-48AD-BA87-B4BB7FCFC2C0}"/>
              </a:ext>
            </a:extLst>
          </p:cNvPr>
          <p:cNvGrpSpPr/>
          <p:nvPr/>
        </p:nvGrpSpPr>
        <p:grpSpPr>
          <a:xfrm>
            <a:off x="4808983" y="2564904"/>
            <a:ext cx="4896991" cy="355487"/>
            <a:chOff x="3486511" y="1628800"/>
            <a:chExt cx="2887736" cy="355487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F3E460D-BB45-4E98-8494-53FDC52DE6E6}"/>
                </a:ext>
              </a:extLst>
            </p:cNvPr>
            <p:cNvSpPr txBox="1"/>
            <p:nvPr/>
          </p:nvSpPr>
          <p:spPr>
            <a:xfrm>
              <a:off x="3486511" y="1637266"/>
              <a:ext cx="2880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1600" b="1" kern="0" dirty="0">
                  <a:solidFill>
                    <a:prstClr val="black"/>
                  </a:solidFill>
                  <a:latin typeface="+mn-ea"/>
                </a:rPr>
                <a:t>Ⅱ</a:t>
              </a: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. 00000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93D84221-CA97-4479-BEF7-C00D1106ACD0}"/>
                </a:ext>
              </a:extLst>
            </p:cNvPr>
            <p:cNvCxnSpPr/>
            <p:nvPr/>
          </p:nvCxnSpPr>
          <p:spPr>
            <a:xfrm>
              <a:off x="3494247" y="1628800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52" name="직선 연결선 51">
              <a:extLst>
                <a:ext uri="{FF2B5EF4-FFF2-40B4-BE49-F238E27FC236}">
                  <a16:creationId xmlns:a16="http://schemas.microsoft.com/office/drawing/2014/main" id="{297B3FB2-7BE4-4533-9502-E54B6B34DDB0}"/>
                </a:ext>
              </a:extLst>
            </p:cNvPr>
            <p:cNvCxnSpPr/>
            <p:nvPr/>
          </p:nvCxnSpPr>
          <p:spPr>
            <a:xfrm>
              <a:off x="3494247" y="1984287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63" name="말풍선: 사각형 62">
            <a:extLst>
              <a:ext uri="{FF2B5EF4-FFF2-40B4-BE49-F238E27FC236}">
                <a16:creationId xmlns:a16="http://schemas.microsoft.com/office/drawing/2014/main" id="{B29EF158-DED7-4144-9F71-76B855D8A764}"/>
              </a:ext>
            </a:extLst>
          </p:cNvPr>
          <p:cNvSpPr/>
          <p:nvPr/>
        </p:nvSpPr>
        <p:spPr>
          <a:xfrm>
            <a:off x="1352600" y="2240388"/>
            <a:ext cx="1998807" cy="649032"/>
          </a:xfrm>
          <a:prstGeom prst="wedgeRectCallout">
            <a:avLst>
              <a:gd name="adj1" fmla="val 125506"/>
              <a:gd name="adj2" fmla="val 23825"/>
            </a:avLst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사업내용에 따라 장을 로마자로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 </a:t>
            </a:r>
          </a:p>
          <a:p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구분하고 하단에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1, 2, 3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으로 사업 수행 내용을 구분하여 기술</a:t>
            </a:r>
          </a:p>
        </p:txBody>
      </p:sp>
    </p:spTree>
    <p:extLst>
      <p:ext uri="{BB962C8B-B14F-4D97-AF65-F5344CB8AC3E}">
        <p14:creationId xmlns:p14="http://schemas.microsoft.com/office/powerpoint/2010/main" val="42342831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1. XXXX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26" name="텍스트 개체 틀 1">
            <a:extLst>
              <a:ext uri="{FF2B5EF4-FFF2-40B4-BE49-F238E27FC236}">
                <a16:creationId xmlns:a16="http://schemas.microsoft.com/office/drawing/2014/main" id="{701730A8-0736-4FBF-8450-44C0D90FACB3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D31DE4-ADE8-451A-9EEB-6F7807B37206}"/>
              </a:ext>
            </a:extLst>
          </p:cNvPr>
          <p:cNvSpPr txBox="1"/>
          <p:nvPr/>
        </p:nvSpPr>
        <p:spPr>
          <a:xfrm>
            <a:off x="5385048" y="587699"/>
            <a:ext cx="4320927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사업 추진 체계</a:t>
            </a:r>
            <a:r>
              <a:rPr lang="en-US" altLang="ko-KR" sz="1200" dirty="0">
                <a:latin typeface="+mn-ea"/>
              </a:rPr>
              <a:t>(Framework)</a:t>
            </a:r>
            <a:r>
              <a:rPr lang="ko-KR" altLang="en-US" sz="1200" dirty="0">
                <a:latin typeface="+mn-ea"/>
              </a:rPr>
              <a:t>의 </a:t>
            </a:r>
            <a:r>
              <a:rPr lang="en-US" altLang="ko-KR" sz="1200" dirty="0">
                <a:latin typeface="+mn-ea"/>
              </a:rPr>
              <a:t>Module 1, Step</a:t>
            </a:r>
            <a:r>
              <a:rPr lang="ko-KR" altLang="en-US" sz="1200" dirty="0">
                <a:latin typeface="+mn-ea"/>
              </a:rPr>
              <a:t> </a:t>
            </a:r>
            <a:r>
              <a:rPr lang="en-US" altLang="ko-KR" sz="1200" dirty="0">
                <a:latin typeface="+mn-ea"/>
              </a:rPr>
              <a:t>1</a:t>
            </a:r>
            <a:r>
              <a:rPr lang="ko-KR" altLang="en-US" sz="1200" dirty="0">
                <a:latin typeface="+mn-ea"/>
              </a:rPr>
              <a:t>부터 차례대로 수행 내용 기술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아래의 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Box 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부분에 수행내용 기술</a:t>
            </a:r>
            <a:endParaRPr lang="en-US" altLang="ko-KR" sz="1200" b="1" dirty="0">
              <a:solidFill>
                <a:srgbClr val="FF0000"/>
              </a:solidFill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실제 보고서 작성시에는 아래 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Box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를 제거하고 해당 부분에 수행내용 기술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7C01972E-FC6D-4517-AA34-CF6ACF1A2970}"/>
              </a:ext>
            </a:extLst>
          </p:cNvPr>
          <p:cNvSpPr/>
          <p:nvPr/>
        </p:nvSpPr>
        <p:spPr>
          <a:xfrm>
            <a:off x="200026" y="1556792"/>
            <a:ext cx="9505950" cy="4896396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15F86B4-534F-4405-B150-596FF70C0EA9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Ⅱ</a:t>
            </a:r>
            <a:r>
              <a:rPr lang="en-US" altLang="ko-KR" sz="1100" b="1" dirty="0">
                <a:latin typeface="+mn-ea"/>
              </a:rPr>
              <a:t>. 0000</a:t>
            </a:r>
            <a:endParaRPr lang="ko-KR" altLang="en-US" sz="1100" b="1" dirty="0">
              <a:latin typeface="+mn-ea"/>
            </a:endParaRPr>
          </a:p>
        </p:txBody>
      </p:sp>
      <p:sp>
        <p:nvSpPr>
          <p:cNvPr id="27" name="말풍선: 사각형 26">
            <a:extLst>
              <a:ext uri="{FF2B5EF4-FFF2-40B4-BE49-F238E27FC236}">
                <a16:creationId xmlns:a16="http://schemas.microsoft.com/office/drawing/2014/main" id="{D2E7D54A-DB45-4E83-8F10-C64E18AD5F2B}"/>
              </a:ext>
            </a:extLst>
          </p:cNvPr>
          <p:cNvSpPr/>
          <p:nvPr/>
        </p:nvSpPr>
        <p:spPr>
          <a:xfrm>
            <a:off x="5391919" y="96596"/>
            <a:ext cx="1998807" cy="370537"/>
          </a:xfrm>
          <a:prstGeom prst="wedgeRectCallout">
            <a:avLst>
              <a:gd name="adj1" fmla="val 125506"/>
              <a:gd name="adj2" fmla="val 23825"/>
            </a:avLst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각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Chapter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제목 기술</a:t>
            </a:r>
          </a:p>
        </p:txBody>
      </p:sp>
    </p:spTree>
    <p:extLst>
      <p:ext uri="{BB962C8B-B14F-4D97-AF65-F5344CB8AC3E}">
        <p14:creationId xmlns:p14="http://schemas.microsoft.com/office/powerpoint/2010/main" val="18310141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2. XXXX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26" name="텍스트 개체 틀 1">
            <a:extLst>
              <a:ext uri="{FF2B5EF4-FFF2-40B4-BE49-F238E27FC236}">
                <a16:creationId xmlns:a16="http://schemas.microsoft.com/office/drawing/2014/main" id="{701730A8-0736-4FBF-8450-44C0D90FACB3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D31DE4-ADE8-451A-9EEB-6F7807B37206}"/>
              </a:ext>
            </a:extLst>
          </p:cNvPr>
          <p:cNvSpPr txBox="1"/>
          <p:nvPr/>
        </p:nvSpPr>
        <p:spPr>
          <a:xfrm>
            <a:off x="5385048" y="587699"/>
            <a:ext cx="4320927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사업 추진 체계</a:t>
            </a:r>
            <a:r>
              <a:rPr lang="en-US" altLang="ko-KR" sz="1200" dirty="0">
                <a:latin typeface="+mn-ea"/>
              </a:rPr>
              <a:t>(Framework)</a:t>
            </a:r>
            <a:r>
              <a:rPr lang="ko-KR" altLang="en-US" sz="1200" dirty="0">
                <a:latin typeface="+mn-ea"/>
              </a:rPr>
              <a:t>의 </a:t>
            </a:r>
            <a:r>
              <a:rPr lang="en-US" altLang="ko-KR" sz="1200" dirty="0">
                <a:latin typeface="+mn-ea"/>
              </a:rPr>
              <a:t>Module 1, Step</a:t>
            </a:r>
            <a:r>
              <a:rPr lang="ko-KR" altLang="en-US" sz="1200" dirty="0">
                <a:latin typeface="+mn-ea"/>
              </a:rPr>
              <a:t> </a:t>
            </a:r>
            <a:r>
              <a:rPr lang="en-US" altLang="ko-KR" sz="1200" dirty="0">
                <a:latin typeface="+mn-ea"/>
              </a:rPr>
              <a:t>1</a:t>
            </a:r>
            <a:r>
              <a:rPr lang="ko-KR" altLang="en-US" sz="1200" dirty="0">
                <a:latin typeface="+mn-ea"/>
              </a:rPr>
              <a:t>부터 차례대로 수행 내용 기술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아래의 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Box 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부분에 수행내용 기술</a:t>
            </a:r>
            <a:endParaRPr lang="en-US" altLang="ko-KR" sz="1200" b="1" dirty="0">
              <a:solidFill>
                <a:srgbClr val="FF0000"/>
              </a:solidFill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실제 보고서 작성시에는 아래 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Box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를 제거하고 해당 부분에 수행내용 기술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7C01972E-FC6D-4517-AA34-CF6ACF1A2970}"/>
              </a:ext>
            </a:extLst>
          </p:cNvPr>
          <p:cNvSpPr/>
          <p:nvPr/>
        </p:nvSpPr>
        <p:spPr>
          <a:xfrm>
            <a:off x="200026" y="1556792"/>
            <a:ext cx="9505950" cy="4896396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15F86B4-534F-4405-B150-596FF70C0EA9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Ⅱ</a:t>
            </a:r>
            <a:r>
              <a:rPr lang="en-US" altLang="ko-KR" sz="1100" b="1" dirty="0">
                <a:latin typeface="+mn-ea"/>
              </a:rPr>
              <a:t>. 0000</a:t>
            </a:r>
            <a:endParaRPr lang="ko-KR" altLang="en-US" sz="1100" b="1" dirty="0">
              <a:latin typeface="+mn-ea"/>
            </a:endParaRPr>
          </a:p>
        </p:txBody>
      </p:sp>
      <p:sp>
        <p:nvSpPr>
          <p:cNvPr id="27" name="말풍선: 사각형 26">
            <a:extLst>
              <a:ext uri="{FF2B5EF4-FFF2-40B4-BE49-F238E27FC236}">
                <a16:creationId xmlns:a16="http://schemas.microsoft.com/office/drawing/2014/main" id="{D2E7D54A-DB45-4E83-8F10-C64E18AD5F2B}"/>
              </a:ext>
            </a:extLst>
          </p:cNvPr>
          <p:cNvSpPr/>
          <p:nvPr/>
        </p:nvSpPr>
        <p:spPr>
          <a:xfrm>
            <a:off x="5391919" y="96596"/>
            <a:ext cx="1998807" cy="370537"/>
          </a:xfrm>
          <a:prstGeom prst="wedgeRectCallout">
            <a:avLst>
              <a:gd name="adj1" fmla="val 125506"/>
              <a:gd name="adj2" fmla="val 23825"/>
            </a:avLst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각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Chapter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제목 기술</a:t>
            </a:r>
          </a:p>
        </p:txBody>
      </p:sp>
    </p:spTree>
    <p:extLst>
      <p:ext uri="{BB962C8B-B14F-4D97-AF65-F5344CB8AC3E}">
        <p14:creationId xmlns:p14="http://schemas.microsoft.com/office/powerpoint/2010/main" val="21345268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직사각형 34">
            <a:extLst>
              <a:ext uri="{FF2B5EF4-FFF2-40B4-BE49-F238E27FC236}">
                <a16:creationId xmlns:a16="http://schemas.microsoft.com/office/drawing/2014/main" id="{5190EBA1-23C7-4FED-BD85-4347467F4268}"/>
              </a:ext>
            </a:extLst>
          </p:cNvPr>
          <p:cNvSpPr/>
          <p:nvPr/>
        </p:nvSpPr>
        <p:spPr>
          <a:xfrm rot="10800000" flipV="1">
            <a:off x="-5064" y="-1014"/>
            <a:ext cx="468000" cy="6859014"/>
          </a:xfrm>
          <a:prstGeom prst="rect">
            <a:avLst/>
          </a:prstGeom>
          <a:gradFill>
            <a:gsLst>
              <a:gs pos="30000">
                <a:srgbClr val="2683C6">
                  <a:lumMod val="20000"/>
                  <a:lumOff val="80000"/>
                </a:srgbClr>
              </a:gs>
              <a:gs pos="98000">
                <a:srgbClr val="2683C6">
                  <a:lumMod val="75000"/>
                </a:srgbClr>
              </a:gs>
              <a:gs pos="76000">
                <a:srgbClr val="2683C6">
                  <a:lumMod val="60000"/>
                  <a:lumOff val="40000"/>
                </a:srgbClr>
              </a:gs>
              <a:gs pos="52000">
                <a:srgbClr val="2683C6">
                  <a:lumMod val="40000"/>
                  <a:lumOff val="60000"/>
                </a:srgbClr>
              </a:gs>
            </a:gsLst>
            <a:path path="circle">
              <a:fillToRect l="100000" t="100000"/>
            </a:path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32B1A14-074B-4EFC-A01A-EA7014C12528}"/>
              </a:ext>
            </a:extLst>
          </p:cNvPr>
          <p:cNvSpPr txBox="1"/>
          <p:nvPr/>
        </p:nvSpPr>
        <p:spPr>
          <a:xfrm>
            <a:off x="5088197" y="3068960"/>
            <a:ext cx="973343" cy="15142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</a:t>
            </a:r>
          </a:p>
        </p:txBody>
      </p: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F4CA1C62-07AE-48AD-BA87-B4BB7FCFC2C0}"/>
              </a:ext>
            </a:extLst>
          </p:cNvPr>
          <p:cNvGrpSpPr/>
          <p:nvPr/>
        </p:nvGrpSpPr>
        <p:grpSpPr>
          <a:xfrm>
            <a:off x="4808983" y="2564904"/>
            <a:ext cx="4896991" cy="355487"/>
            <a:chOff x="3486511" y="1628800"/>
            <a:chExt cx="2887736" cy="355487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F3E460D-BB45-4E98-8494-53FDC52DE6E6}"/>
                </a:ext>
              </a:extLst>
            </p:cNvPr>
            <p:cNvSpPr txBox="1"/>
            <p:nvPr/>
          </p:nvSpPr>
          <p:spPr>
            <a:xfrm>
              <a:off x="3486511" y="1637266"/>
              <a:ext cx="2880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ea typeface="함초롬바탕" panose="02030604000101010101" pitchFamily="18" charset="-127"/>
                  <a:cs typeface="함초롬바탕" panose="02030604000101010101" pitchFamily="18" charset="-127"/>
                </a:rPr>
                <a:t>Ⅲ</a:t>
              </a: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. 00000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93D84221-CA97-4479-BEF7-C00D1106ACD0}"/>
                </a:ext>
              </a:extLst>
            </p:cNvPr>
            <p:cNvCxnSpPr/>
            <p:nvPr/>
          </p:nvCxnSpPr>
          <p:spPr>
            <a:xfrm>
              <a:off x="3494247" y="1628800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52" name="직선 연결선 51">
              <a:extLst>
                <a:ext uri="{FF2B5EF4-FFF2-40B4-BE49-F238E27FC236}">
                  <a16:creationId xmlns:a16="http://schemas.microsoft.com/office/drawing/2014/main" id="{297B3FB2-7BE4-4533-9502-E54B6B34DDB0}"/>
                </a:ext>
              </a:extLst>
            </p:cNvPr>
            <p:cNvCxnSpPr/>
            <p:nvPr/>
          </p:nvCxnSpPr>
          <p:spPr>
            <a:xfrm>
              <a:off x="3494247" y="1984287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63" name="말풍선: 사각형 62">
            <a:extLst>
              <a:ext uri="{FF2B5EF4-FFF2-40B4-BE49-F238E27FC236}">
                <a16:creationId xmlns:a16="http://schemas.microsoft.com/office/drawing/2014/main" id="{B29EF158-DED7-4144-9F71-76B855D8A764}"/>
              </a:ext>
            </a:extLst>
          </p:cNvPr>
          <p:cNvSpPr/>
          <p:nvPr/>
        </p:nvSpPr>
        <p:spPr>
          <a:xfrm>
            <a:off x="1352600" y="2240388"/>
            <a:ext cx="1998807" cy="649032"/>
          </a:xfrm>
          <a:prstGeom prst="wedgeRectCallout">
            <a:avLst>
              <a:gd name="adj1" fmla="val 125506"/>
              <a:gd name="adj2" fmla="val 23825"/>
            </a:avLst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사업내용에 따라 장을 로마자로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 </a:t>
            </a:r>
          </a:p>
          <a:p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구분하고 하단에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1, 2, 3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으로 사업 수행 내용을 구분하여 기술</a:t>
            </a:r>
          </a:p>
        </p:txBody>
      </p:sp>
    </p:spTree>
    <p:extLst>
      <p:ext uri="{BB962C8B-B14F-4D97-AF65-F5344CB8AC3E}">
        <p14:creationId xmlns:p14="http://schemas.microsoft.com/office/powerpoint/2010/main" val="18919479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06E9DD-EAC2-41C9-8363-E9A4404852E7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Ⅲ</a:t>
            </a:r>
            <a:r>
              <a:rPr lang="en-US" altLang="ko-KR" sz="1100" b="1" dirty="0">
                <a:latin typeface="+mn-ea"/>
              </a:rPr>
              <a:t>. 0000</a:t>
            </a:r>
            <a:endParaRPr lang="ko-KR" altLang="en-US" sz="1100" b="1" dirty="0">
              <a:latin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8BA8CC-6464-4C0F-967B-208FC0876720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1. XXXX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4" name="텍스트 개체 틀 1">
            <a:extLst>
              <a:ext uri="{FF2B5EF4-FFF2-40B4-BE49-F238E27FC236}">
                <a16:creationId xmlns:a16="http://schemas.microsoft.com/office/drawing/2014/main" id="{C8264567-09EE-46E9-995C-95A1FC0A1334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</p:spTree>
    <p:extLst>
      <p:ext uri="{BB962C8B-B14F-4D97-AF65-F5344CB8AC3E}">
        <p14:creationId xmlns:p14="http://schemas.microsoft.com/office/powerpoint/2010/main" val="13175216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06E9DD-EAC2-41C9-8363-E9A4404852E7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Ⅲ</a:t>
            </a:r>
            <a:r>
              <a:rPr lang="en-US" altLang="ko-KR" sz="1100" b="1" dirty="0">
                <a:latin typeface="+mn-ea"/>
              </a:rPr>
              <a:t>. 0000</a:t>
            </a:r>
            <a:endParaRPr lang="ko-KR" altLang="en-US" sz="1100" b="1" dirty="0">
              <a:latin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8BA8CC-6464-4C0F-967B-208FC0876720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2. XXXX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4" name="텍스트 개체 틀 1">
            <a:extLst>
              <a:ext uri="{FF2B5EF4-FFF2-40B4-BE49-F238E27FC236}">
                <a16:creationId xmlns:a16="http://schemas.microsoft.com/office/drawing/2014/main" id="{C8264567-09EE-46E9-995C-95A1FC0A1334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</p:spTree>
    <p:extLst>
      <p:ext uri="{BB962C8B-B14F-4D97-AF65-F5344CB8AC3E}">
        <p14:creationId xmlns:p14="http://schemas.microsoft.com/office/powerpoint/2010/main" val="31439594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직사각형 34">
            <a:extLst>
              <a:ext uri="{FF2B5EF4-FFF2-40B4-BE49-F238E27FC236}">
                <a16:creationId xmlns:a16="http://schemas.microsoft.com/office/drawing/2014/main" id="{5190EBA1-23C7-4FED-BD85-4347467F4268}"/>
              </a:ext>
            </a:extLst>
          </p:cNvPr>
          <p:cNvSpPr/>
          <p:nvPr/>
        </p:nvSpPr>
        <p:spPr>
          <a:xfrm rot="10800000" flipV="1">
            <a:off x="-5064" y="-1014"/>
            <a:ext cx="468000" cy="6859014"/>
          </a:xfrm>
          <a:prstGeom prst="rect">
            <a:avLst/>
          </a:prstGeom>
          <a:gradFill>
            <a:gsLst>
              <a:gs pos="30000">
                <a:srgbClr val="2683C6">
                  <a:lumMod val="20000"/>
                  <a:lumOff val="80000"/>
                </a:srgbClr>
              </a:gs>
              <a:gs pos="98000">
                <a:srgbClr val="2683C6">
                  <a:lumMod val="75000"/>
                </a:srgbClr>
              </a:gs>
              <a:gs pos="76000">
                <a:srgbClr val="2683C6">
                  <a:lumMod val="60000"/>
                  <a:lumOff val="40000"/>
                </a:srgbClr>
              </a:gs>
              <a:gs pos="52000">
                <a:srgbClr val="2683C6">
                  <a:lumMod val="40000"/>
                  <a:lumOff val="60000"/>
                </a:srgbClr>
              </a:gs>
            </a:gsLst>
            <a:path path="circle">
              <a:fillToRect l="100000" t="100000"/>
            </a:path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32B1A14-074B-4EFC-A01A-EA7014C12528}"/>
              </a:ext>
            </a:extLst>
          </p:cNvPr>
          <p:cNvSpPr txBox="1"/>
          <p:nvPr/>
        </p:nvSpPr>
        <p:spPr>
          <a:xfrm>
            <a:off x="5088197" y="3068960"/>
            <a:ext cx="973343" cy="15142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</a:t>
            </a:r>
          </a:p>
        </p:txBody>
      </p: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F4CA1C62-07AE-48AD-BA87-B4BB7FCFC2C0}"/>
              </a:ext>
            </a:extLst>
          </p:cNvPr>
          <p:cNvGrpSpPr/>
          <p:nvPr/>
        </p:nvGrpSpPr>
        <p:grpSpPr>
          <a:xfrm>
            <a:off x="4808983" y="2564904"/>
            <a:ext cx="4896991" cy="355487"/>
            <a:chOff x="3486511" y="1628800"/>
            <a:chExt cx="2887736" cy="355487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F3E460D-BB45-4E98-8494-53FDC52DE6E6}"/>
                </a:ext>
              </a:extLst>
            </p:cNvPr>
            <p:cNvSpPr txBox="1"/>
            <p:nvPr/>
          </p:nvSpPr>
          <p:spPr>
            <a:xfrm>
              <a:off x="3486511" y="1637266"/>
              <a:ext cx="2880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1600" b="1" kern="0" dirty="0">
                  <a:solidFill>
                    <a:prstClr val="black"/>
                  </a:solidFill>
                  <a:latin typeface="+mn-ea"/>
                  <a:ea typeface="함초롬바탕" panose="02030604000101010101" pitchFamily="18" charset="-127"/>
                  <a:cs typeface="함초롬바탕" panose="02030604000101010101" pitchFamily="18" charset="-127"/>
                </a:rPr>
                <a:t>0</a:t>
              </a: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. </a:t>
              </a:r>
              <a:r>
                <a:rPr kumimoji="0" lang="ko-KR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향후 추진 계획</a:t>
              </a:r>
            </a:p>
          </p:txBody>
        </p: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93D84221-CA97-4479-BEF7-C00D1106ACD0}"/>
                </a:ext>
              </a:extLst>
            </p:cNvPr>
            <p:cNvCxnSpPr/>
            <p:nvPr/>
          </p:nvCxnSpPr>
          <p:spPr>
            <a:xfrm>
              <a:off x="3494247" y="1628800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52" name="직선 연결선 51">
              <a:extLst>
                <a:ext uri="{FF2B5EF4-FFF2-40B4-BE49-F238E27FC236}">
                  <a16:creationId xmlns:a16="http://schemas.microsoft.com/office/drawing/2014/main" id="{297B3FB2-7BE4-4533-9502-E54B6B34DDB0}"/>
                </a:ext>
              </a:extLst>
            </p:cNvPr>
            <p:cNvCxnSpPr/>
            <p:nvPr/>
          </p:nvCxnSpPr>
          <p:spPr>
            <a:xfrm>
              <a:off x="3494247" y="1984287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63" name="말풍선: 사각형 62">
            <a:extLst>
              <a:ext uri="{FF2B5EF4-FFF2-40B4-BE49-F238E27FC236}">
                <a16:creationId xmlns:a16="http://schemas.microsoft.com/office/drawing/2014/main" id="{B29EF158-DED7-4144-9F71-76B855D8A764}"/>
              </a:ext>
            </a:extLst>
          </p:cNvPr>
          <p:cNvSpPr/>
          <p:nvPr/>
        </p:nvSpPr>
        <p:spPr>
          <a:xfrm>
            <a:off x="1352600" y="2240388"/>
            <a:ext cx="1998807" cy="649032"/>
          </a:xfrm>
          <a:prstGeom prst="wedgeRectCallout">
            <a:avLst>
              <a:gd name="adj1" fmla="val 125506"/>
              <a:gd name="adj2" fmla="val 23825"/>
            </a:avLst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사업내용에 따라 장을 로마자로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 </a:t>
            </a:r>
          </a:p>
          <a:p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구분하고 하단에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1, 2, 3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으로 사업 수행 내용을 구분하여 기술</a:t>
            </a:r>
          </a:p>
        </p:txBody>
      </p:sp>
    </p:spTree>
    <p:extLst>
      <p:ext uri="{BB962C8B-B14F-4D97-AF65-F5344CB8AC3E}">
        <p14:creationId xmlns:p14="http://schemas.microsoft.com/office/powerpoint/2010/main" val="4119821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473DEFF-2B0B-4428-8803-F42EA4BA0C5E}"/>
              </a:ext>
            </a:extLst>
          </p:cNvPr>
          <p:cNvSpPr txBox="1"/>
          <p:nvPr/>
        </p:nvSpPr>
        <p:spPr>
          <a:xfrm>
            <a:off x="1208584" y="692696"/>
            <a:ext cx="7632848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>
                <a:latin typeface="+mn-ea"/>
              </a:rPr>
              <a:t>제          출          문</a:t>
            </a:r>
            <a:endParaRPr lang="en-US" altLang="ko-KR" sz="2800" b="1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r"/>
            <a:r>
              <a:rPr lang="ko-KR" altLang="en-US" sz="1400" b="1" u="sng" dirty="0" err="1">
                <a:latin typeface="+mn-ea"/>
              </a:rPr>
              <a:t>한국사회적기업진흥원장</a:t>
            </a:r>
            <a:r>
              <a:rPr lang="ko-KR" altLang="en-US" sz="1400" b="1" u="sng" dirty="0">
                <a:latin typeface="+mn-ea"/>
              </a:rPr>
              <a:t> 귀하</a:t>
            </a:r>
            <a:endParaRPr lang="en-US" altLang="ko-KR" sz="1400" b="1" u="sng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ctr"/>
            <a:r>
              <a:rPr lang="ko-KR" altLang="en-US" sz="1600" dirty="0">
                <a:latin typeface="+mn-ea"/>
              </a:rPr>
              <a:t>본 보고서를 </a:t>
            </a:r>
            <a:r>
              <a:rPr lang="en-US" altLang="ko-KR" sz="1600" dirty="0">
                <a:latin typeface="+mn-ea"/>
              </a:rPr>
              <a:t>‘000</a:t>
            </a:r>
            <a:r>
              <a:rPr lang="ko-KR" altLang="en-US" sz="1600" dirty="0">
                <a:latin typeface="+mn-ea"/>
              </a:rPr>
              <a:t>기업</a:t>
            </a:r>
            <a:r>
              <a:rPr lang="en-US" altLang="ko-KR" sz="1600" dirty="0">
                <a:latin typeface="+mn-ea"/>
              </a:rPr>
              <a:t>’</a:t>
            </a:r>
            <a:r>
              <a:rPr lang="ko-KR" altLang="en-US" sz="1600" dirty="0">
                <a:latin typeface="+mn-ea"/>
              </a:rPr>
              <a:t>의 </a:t>
            </a:r>
            <a:r>
              <a:rPr lang="en-US" altLang="ko-KR" sz="1600" dirty="0">
                <a:latin typeface="+mn-ea"/>
              </a:rPr>
              <a:t>『00000(</a:t>
            </a:r>
            <a:r>
              <a:rPr lang="ko-KR" altLang="en-US" sz="1600" dirty="0">
                <a:latin typeface="+mn-ea"/>
              </a:rPr>
              <a:t>주제</a:t>
            </a:r>
            <a:r>
              <a:rPr lang="en-US" altLang="ko-KR" sz="1600" dirty="0">
                <a:latin typeface="+mn-ea"/>
              </a:rPr>
              <a:t>)』</a:t>
            </a:r>
            <a:r>
              <a:rPr lang="ko-KR" altLang="en-US" sz="1600" dirty="0">
                <a:latin typeface="+mn-ea"/>
              </a:rPr>
              <a:t> 중간보고서로 제출합니다</a:t>
            </a:r>
            <a:r>
              <a:rPr lang="en-US" altLang="ko-KR" sz="1600" dirty="0">
                <a:latin typeface="+mn-ea"/>
              </a:rPr>
              <a:t>. </a:t>
            </a:r>
          </a:p>
          <a:p>
            <a:pPr algn="ctr"/>
            <a:endParaRPr lang="en-US" altLang="ko-KR" sz="1600" dirty="0">
              <a:latin typeface="+mn-ea"/>
            </a:endParaRPr>
          </a:p>
          <a:p>
            <a:pPr algn="ctr"/>
            <a:endParaRPr lang="en-US" altLang="ko-KR" sz="1600" dirty="0">
              <a:latin typeface="+mn-ea"/>
            </a:endParaRPr>
          </a:p>
          <a:p>
            <a:pPr algn="r"/>
            <a:r>
              <a:rPr lang="en-US" altLang="ko-KR" sz="1400" dirty="0">
                <a:latin typeface="+mn-ea"/>
              </a:rPr>
              <a:t>2020</a:t>
            </a:r>
            <a:r>
              <a:rPr lang="ko-KR" altLang="en-US" sz="1400" dirty="0">
                <a:latin typeface="+mn-ea"/>
              </a:rPr>
              <a:t>년 </a:t>
            </a:r>
            <a:r>
              <a:rPr lang="en-US" altLang="ko-KR" sz="1400" dirty="0">
                <a:latin typeface="+mn-ea"/>
              </a:rPr>
              <a:t>XX</a:t>
            </a:r>
            <a:r>
              <a:rPr lang="ko-KR" altLang="en-US" sz="1400" dirty="0">
                <a:latin typeface="+mn-ea"/>
              </a:rPr>
              <a:t>월 </a:t>
            </a:r>
            <a:r>
              <a:rPr lang="en-US" altLang="ko-KR" sz="1400" dirty="0">
                <a:latin typeface="+mn-ea"/>
              </a:rPr>
              <a:t>XX</a:t>
            </a:r>
            <a:r>
              <a:rPr lang="ko-KR" altLang="en-US" sz="1400" dirty="0">
                <a:latin typeface="+mn-ea"/>
              </a:rPr>
              <a:t>일</a:t>
            </a:r>
            <a:endParaRPr lang="en-US" altLang="ko-KR" sz="1400" dirty="0">
              <a:latin typeface="+mn-ea"/>
            </a:endParaRPr>
          </a:p>
          <a:p>
            <a:pPr algn="r"/>
            <a:endParaRPr lang="en-US" altLang="ko-KR" sz="16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ko-KR" sz="1400" dirty="0">
                <a:latin typeface="+mn-ea"/>
              </a:rPr>
              <a:t>■</a:t>
            </a:r>
            <a:r>
              <a:rPr lang="en-US" altLang="ko-KR" sz="1400" dirty="0">
                <a:latin typeface="+mn-ea"/>
              </a:rPr>
              <a:t> </a:t>
            </a:r>
            <a:r>
              <a:rPr lang="ko-KR" altLang="en-US" sz="1400" b="1" dirty="0">
                <a:latin typeface="+mn-ea"/>
              </a:rPr>
              <a:t>수행기관 </a:t>
            </a:r>
            <a:r>
              <a:rPr lang="en-US" altLang="ko-KR" sz="1400" b="1" dirty="0">
                <a:latin typeface="+mn-ea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+mn-ea"/>
              </a:rPr>
              <a:t>■ </a:t>
            </a:r>
            <a:r>
              <a:rPr lang="ko-KR" altLang="en-US" sz="1400" b="1" dirty="0">
                <a:latin typeface="+mn-ea"/>
              </a:rPr>
              <a:t>수행기간 </a:t>
            </a:r>
            <a:r>
              <a:rPr lang="en-US" altLang="ko-KR" sz="1400" b="1" dirty="0">
                <a:latin typeface="+mn-ea"/>
              </a:rPr>
              <a:t>: </a:t>
            </a:r>
            <a:r>
              <a:rPr lang="en-US" altLang="ko-KR" sz="1400" dirty="0">
                <a:latin typeface="+mn-ea"/>
              </a:rPr>
              <a:t>2020. 00. 00 ~ 2020. 00. 00</a:t>
            </a: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+mn-ea"/>
              </a:rPr>
              <a:t>■ </a:t>
            </a:r>
            <a:r>
              <a:rPr lang="ko-KR" altLang="en-US" sz="1400" b="1" dirty="0">
                <a:latin typeface="+mn-ea"/>
              </a:rPr>
              <a:t>수행인력</a:t>
            </a:r>
            <a:br>
              <a:rPr lang="en-US" altLang="ko-KR" sz="1400" dirty="0">
                <a:latin typeface="+mn-ea"/>
              </a:rPr>
            </a:br>
            <a:r>
              <a:rPr lang="en-US" altLang="ko-KR" sz="1400" dirty="0">
                <a:latin typeface="+mn-ea"/>
              </a:rPr>
              <a:t>    - </a:t>
            </a:r>
            <a:r>
              <a:rPr lang="ko-KR" altLang="en-US" sz="1400" dirty="0">
                <a:latin typeface="+mn-ea"/>
              </a:rPr>
              <a:t>과제 책임자 </a:t>
            </a:r>
            <a:r>
              <a:rPr lang="en-US" altLang="ko-KR" sz="1400" dirty="0">
                <a:latin typeface="+mn-ea"/>
              </a:rPr>
              <a:t>: </a:t>
            </a:r>
            <a:r>
              <a:rPr lang="ko-KR" altLang="en-US" sz="1400" dirty="0">
                <a:latin typeface="+mn-ea"/>
              </a:rPr>
              <a:t>홍길동</a:t>
            </a:r>
            <a:r>
              <a:rPr lang="en-US" altLang="ko-KR" sz="1400" dirty="0">
                <a:latin typeface="+mn-ea"/>
              </a:rPr>
              <a:t>, 00000(</a:t>
            </a:r>
            <a:r>
              <a:rPr lang="ko-KR" altLang="en-US" sz="1400" dirty="0">
                <a:latin typeface="+mn-ea"/>
              </a:rPr>
              <a:t>소속</a:t>
            </a:r>
            <a:r>
              <a:rPr lang="en-US" altLang="ko-KR" sz="1400" dirty="0">
                <a:latin typeface="+mn-ea"/>
              </a:rPr>
              <a:t>), </a:t>
            </a:r>
            <a:r>
              <a:rPr lang="ko-KR" altLang="en-US" sz="1400" dirty="0">
                <a:latin typeface="+mn-ea"/>
              </a:rPr>
              <a:t>이사</a:t>
            </a:r>
            <a:r>
              <a:rPr lang="en-US" altLang="ko-KR" sz="1400" dirty="0">
                <a:latin typeface="+mn-ea"/>
              </a:rPr>
              <a:t>(</a:t>
            </a:r>
            <a:r>
              <a:rPr lang="ko-KR" altLang="en-US" sz="1400" dirty="0">
                <a:latin typeface="+mn-ea"/>
              </a:rPr>
              <a:t>직위</a:t>
            </a:r>
            <a:r>
              <a:rPr lang="en-US" altLang="ko-KR" sz="1400" dirty="0">
                <a:latin typeface="+mn-ea"/>
              </a:rPr>
              <a:t>)</a:t>
            </a:r>
            <a:br>
              <a:rPr lang="en-US" altLang="ko-KR" sz="1400" dirty="0">
                <a:latin typeface="+mn-ea"/>
              </a:rPr>
            </a:br>
            <a:r>
              <a:rPr lang="en-US" altLang="ko-KR" sz="1400" dirty="0">
                <a:latin typeface="+mn-ea"/>
              </a:rPr>
              <a:t>    - </a:t>
            </a:r>
            <a:r>
              <a:rPr lang="ko-KR" altLang="en-US" sz="1400" dirty="0">
                <a:latin typeface="+mn-ea"/>
              </a:rPr>
              <a:t>참여 연구원 </a:t>
            </a:r>
            <a:r>
              <a:rPr lang="en-US" altLang="ko-KR" sz="1400" dirty="0">
                <a:latin typeface="+mn-ea"/>
              </a:rPr>
              <a:t>: </a:t>
            </a:r>
            <a:r>
              <a:rPr lang="ko-KR" altLang="en-US" sz="1400" dirty="0">
                <a:latin typeface="+mn-ea"/>
              </a:rPr>
              <a:t>고길동</a:t>
            </a:r>
            <a:r>
              <a:rPr lang="en-US" altLang="ko-KR" sz="1400" dirty="0">
                <a:latin typeface="+mn-ea"/>
              </a:rPr>
              <a:t>, 00000(</a:t>
            </a:r>
            <a:r>
              <a:rPr lang="ko-KR" altLang="en-US" sz="1400" dirty="0">
                <a:latin typeface="+mn-ea"/>
              </a:rPr>
              <a:t>소속</a:t>
            </a:r>
            <a:r>
              <a:rPr lang="en-US" altLang="ko-KR" sz="1400" dirty="0">
                <a:latin typeface="+mn-ea"/>
              </a:rPr>
              <a:t>), </a:t>
            </a:r>
            <a:r>
              <a:rPr lang="ko-KR" altLang="en-US" sz="1400" dirty="0">
                <a:latin typeface="+mn-ea"/>
              </a:rPr>
              <a:t>이사</a:t>
            </a:r>
            <a:r>
              <a:rPr lang="en-US" altLang="ko-KR" sz="1400" dirty="0">
                <a:latin typeface="+mn-ea"/>
              </a:rPr>
              <a:t>(</a:t>
            </a:r>
            <a:r>
              <a:rPr lang="ko-KR" altLang="en-US" sz="1400" dirty="0">
                <a:latin typeface="+mn-ea"/>
              </a:rPr>
              <a:t>직위</a:t>
            </a:r>
            <a:r>
              <a:rPr lang="en-US" altLang="ko-KR" sz="1400" dirty="0">
                <a:latin typeface="+mn-ea"/>
              </a:rPr>
              <a:t>)</a:t>
            </a:r>
            <a:br>
              <a:rPr lang="en-US" altLang="ko-KR" sz="1400" dirty="0">
                <a:latin typeface="+mn-ea"/>
              </a:rPr>
            </a:br>
            <a:r>
              <a:rPr lang="en-US" altLang="ko-KR" sz="1400" dirty="0">
                <a:latin typeface="+mn-ea"/>
              </a:rPr>
              <a:t>                           </a:t>
            </a:r>
            <a:r>
              <a:rPr lang="ko-KR" altLang="en-US" sz="1400" dirty="0" err="1">
                <a:latin typeface="+mn-ea"/>
              </a:rPr>
              <a:t>차진동</a:t>
            </a:r>
            <a:r>
              <a:rPr lang="en-US" altLang="ko-KR" sz="1400" dirty="0">
                <a:latin typeface="+mn-ea"/>
              </a:rPr>
              <a:t>, 00000(</a:t>
            </a:r>
            <a:r>
              <a:rPr lang="ko-KR" altLang="en-US" sz="1400" dirty="0">
                <a:latin typeface="+mn-ea"/>
              </a:rPr>
              <a:t>소속</a:t>
            </a:r>
            <a:r>
              <a:rPr lang="en-US" altLang="ko-KR" sz="1400" dirty="0">
                <a:latin typeface="+mn-ea"/>
              </a:rPr>
              <a:t>), </a:t>
            </a:r>
            <a:r>
              <a:rPr lang="ko-KR" altLang="en-US" sz="1400" dirty="0">
                <a:latin typeface="+mn-ea"/>
              </a:rPr>
              <a:t>이사</a:t>
            </a:r>
            <a:r>
              <a:rPr lang="en-US" altLang="ko-KR" sz="1400" dirty="0">
                <a:latin typeface="+mn-ea"/>
              </a:rPr>
              <a:t>(</a:t>
            </a:r>
            <a:r>
              <a:rPr lang="ko-KR" altLang="en-US" sz="1400" dirty="0">
                <a:latin typeface="+mn-ea"/>
              </a:rPr>
              <a:t>직위</a:t>
            </a:r>
            <a:r>
              <a:rPr lang="en-US" altLang="ko-KR" sz="1400" dirty="0">
                <a:latin typeface="+mn-ea"/>
              </a:rPr>
              <a:t>)</a:t>
            </a:r>
          </a:p>
          <a:p>
            <a:pPr algn="ctr"/>
            <a:endParaRPr lang="ko-KR" altLang="en-US" sz="1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793090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06E9DD-EAC2-41C9-8363-E9A4404852E7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0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향후 추진 계획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8BA8CC-6464-4C0F-967B-208FC0876720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1. XXXX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4" name="텍스트 개체 틀 1">
            <a:extLst>
              <a:ext uri="{FF2B5EF4-FFF2-40B4-BE49-F238E27FC236}">
                <a16:creationId xmlns:a16="http://schemas.microsoft.com/office/drawing/2014/main" id="{C8264567-09EE-46E9-995C-95A1FC0A1334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</p:spTree>
    <p:extLst>
      <p:ext uri="{BB962C8B-B14F-4D97-AF65-F5344CB8AC3E}">
        <p14:creationId xmlns:p14="http://schemas.microsoft.com/office/powerpoint/2010/main" val="3798208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35588B7-44AE-4D17-9136-783EAE9656F1}"/>
              </a:ext>
            </a:extLst>
          </p:cNvPr>
          <p:cNvSpPr txBox="1"/>
          <p:nvPr/>
        </p:nvSpPr>
        <p:spPr>
          <a:xfrm>
            <a:off x="2114711" y="2780928"/>
            <a:ext cx="56765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End Of Document</a:t>
            </a:r>
            <a:endParaRPr lang="ko-KR" altLang="en-US" sz="4400" b="1" i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02105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직사각형 34">
            <a:extLst>
              <a:ext uri="{FF2B5EF4-FFF2-40B4-BE49-F238E27FC236}">
                <a16:creationId xmlns:a16="http://schemas.microsoft.com/office/drawing/2014/main" id="{5190EBA1-23C7-4FED-BD85-4347467F4268}"/>
              </a:ext>
            </a:extLst>
          </p:cNvPr>
          <p:cNvSpPr/>
          <p:nvPr/>
        </p:nvSpPr>
        <p:spPr>
          <a:xfrm rot="10800000" flipV="1">
            <a:off x="-5064" y="-1014"/>
            <a:ext cx="468000" cy="6859014"/>
          </a:xfrm>
          <a:prstGeom prst="rect">
            <a:avLst/>
          </a:prstGeom>
          <a:gradFill>
            <a:gsLst>
              <a:gs pos="30000">
                <a:srgbClr val="2683C6">
                  <a:lumMod val="20000"/>
                  <a:lumOff val="80000"/>
                </a:srgbClr>
              </a:gs>
              <a:gs pos="98000">
                <a:srgbClr val="2683C6">
                  <a:lumMod val="75000"/>
                </a:srgbClr>
              </a:gs>
              <a:gs pos="76000">
                <a:srgbClr val="2683C6">
                  <a:lumMod val="60000"/>
                  <a:lumOff val="40000"/>
                </a:srgbClr>
              </a:gs>
              <a:gs pos="52000">
                <a:srgbClr val="2683C6">
                  <a:lumMod val="40000"/>
                  <a:lumOff val="60000"/>
                </a:srgbClr>
              </a:gs>
            </a:gsLst>
            <a:path path="circle">
              <a:fillToRect l="100000" t="100000"/>
            </a:path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6EF5C975-6B53-46EE-8170-86E0F2AC752B}"/>
              </a:ext>
            </a:extLst>
          </p:cNvPr>
          <p:cNvGrpSpPr/>
          <p:nvPr/>
        </p:nvGrpSpPr>
        <p:grpSpPr>
          <a:xfrm>
            <a:off x="1199791" y="4144142"/>
            <a:ext cx="2880000" cy="355487"/>
            <a:chOff x="3494247" y="3246592"/>
            <a:chExt cx="2880000" cy="355487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6C90C2F-1DA9-4711-A1C2-AAFCE1924BA1}"/>
                </a:ext>
              </a:extLst>
            </p:cNvPr>
            <p:cNvSpPr txBox="1"/>
            <p:nvPr/>
          </p:nvSpPr>
          <p:spPr>
            <a:xfrm>
              <a:off x="3501142" y="3255059"/>
              <a:ext cx="25941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Ⅱ. 000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  <p:cxnSp>
          <p:nvCxnSpPr>
            <p:cNvPr id="38" name="직선 연결선 37">
              <a:extLst>
                <a:ext uri="{FF2B5EF4-FFF2-40B4-BE49-F238E27FC236}">
                  <a16:creationId xmlns:a16="http://schemas.microsoft.com/office/drawing/2014/main" id="{C8D10D86-DA51-4339-A71E-FC694D9012FE}"/>
                </a:ext>
              </a:extLst>
            </p:cNvPr>
            <p:cNvCxnSpPr/>
            <p:nvPr/>
          </p:nvCxnSpPr>
          <p:spPr>
            <a:xfrm>
              <a:off x="3494247" y="3246592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206AA5EB-452E-40C3-9CCE-2C811E50F0BC}"/>
                </a:ext>
              </a:extLst>
            </p:cNvPr>
            <p:cNvCxnSpPr/>
            <p:nvPr/>
          </p:nvCxnSpPr>
          <p:spPr>
            <a:xfrm>
              <a:off x="3494247" y="3602079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B32B1A14-074B-4EFC-A01A-EA7014C12528}"/>
              </a:ext>
            </a:extLst>
          </p:cNvPr>
          <p:cNvSpPr txBox="1"/>
          <p:nvPr/>
        </p:nvSpPr>
        <p:spPr>
          <a:xfrm>
            <a:off x="1424608" y="1895823"/>
            <a:ext cx="2324675" cy="15142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추진 개요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추진 경과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성과목표</a:t>
            </a: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(KPI) </a:t>
            </a: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달성</a:t>
            </a: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 </a:t>
            </a: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현황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산출물 현황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</p:txBody>
      </p: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F4CA1C62-07AE-48AD-BA87-B4BB7FCFC2C0}"/>
              </a:ext>
            </a:extLst>
          </p:cNvPr>
          <p:cNvGrpSpPr/>
          <p:nvPr/>
        </p:nvGrpSpPr>
        <p:grpSpPr>
          <a:xfrm>
            <a:off x="1192056" y="1531466"/>
            <a:ext cx="2887735" cy="355487"/>
            <a:chOff x="3486512" y="1628800"/>
            <a:chExt cx="2887735" cy="355487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F3E460D-BB45-4E98-8494-53FDC52DE6E6}"/>
                </a:ext>
              </a:extLst>
            </p:cNvPr>
            <p:cNvSpPr txBox="1"/>
            <p:nvPr/>
          </p:nvSpPr>
          <p:spPr>
            <a:xfrm>
              <a:off x="3486512" y="1637266"/>
              <a:ext cx="13244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Ⅰ. </a:t>
              </a:r>
              <a:r>
                <a:rPr kumimoji="0" lang="ko-KR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사업 개요</a:t>
              </a:r>
            </a:p>
          </p:txBody>
        </p: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93D84221-CA97-4479-BEF7-C00D1106ACD0}"/>
                </a:ext>
              </a:extLst>
            </p:cNvPr>
            <p:cNvCxnSpPr/>
            <p:nvPr/>
          </p:nvCxnSpPr>
          <p:spPr>
            <a:xfrm>
              <a:off x="3494247" y="1628800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52" name="직선 연결선 51">
              <a:extLst>
                <a:ext uri="{FF2B5EF4-FFF2-40B4-BE49-F238E27FC236}">
                  <a16:creationId xmlns:a16="http://schemas.microsoft.com/office/drawing/2014/main" id="{297B3FB2-7BE4-4533-9502-E54B6B34DDB0}"/>
                </a:ext>
              </a:extLst>
            </p:cNvPr>
            <p:cNvCxnSpPr/>
            <p:nvPr/>
          </p:nvCxnSpPr>
          <p:spPr>
            <a:xfrm>
              <a:off x="3494247" y="1984287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2E9E4AC8-62C7-4D24-A615-4D3FCDEE0297}"/>
              </a:ext>
            </a:extLst>
          </p:cNvPr>
          <p:cNvSpPr txBox="1"/>
          <p:nvPr/>
        </p:nvSpPr>
        <p:spPr>
          <a:xfrm>
            <a:off x="1444666" y="4513483"/>
            <a:ext cx="2644238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B52143C-A089-4EDE-9E5E-F084DE01D41A}"/>
              </a:ext>
            </a:extLst>
          </p:cNvPr>
          <p:cNvSpPr txBox="1"/>
          <p:nvPr/>
        </p:nvSpPr>
        <p:spPr>
          <a:xfrm>
            <a:off x="1011878" y="649180"/>
            <a:ext cx="2616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62" latinLnBrk="1">
              <a:defRPr/>
            </a:pPr>
            <a:r>
              <a:rPr lang="en-US" altLang="ko-KR" sz="3600" b="1" i="1" dirty="0">
                <a:solidFill>
                  <a:srgbClr val="002060"/>
                </a:solidFill>
                <a:latin typeface="+mn-ea"/>
              </a:rPr>
              <a:t>CONTENTS</a:t>
            </a:r>
            <a:endParaRPr lang="ko-KR" altLang="en-US" sz="3600" b="1" i="1" dirty="0">
              <a:solidFill>
                <a:srgbClr val="002060"/>
              </a:solidFill>
              <a:latin typeface="+mn-ea"/>
            </a:endParaRPr>
          </a:p>
        </p:txBody>
      </p: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C3B76522-C498-4EC0-8D74-C6761732D82B}"/>
              </a:ext>
            </a:extLst>
          </p:cNvPr>
          <p:cNvGrpSpPr/>
          <p:nvPr/>
        </p:nvGrpSpPr>
        <p:grpSpPr>
          <a:xfrm>
            <a:off x="6328047" y="1511006"/>
            <a:ext cx="2945433" cy="355487"/>
            <a:chOff x="3494247" y="3246592"/>
            <a:chExt cx="2945433" cy="355487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02A5A85-9829-4810-97F3-1435C8842CEB}"/>
                </a:ext>
              </a:extLst>
            </p:cNvPr>
            <p:cNvSpPr txBox="1"/>
            <p:nvPr/>
          </p:nvSpPr>
          <p:spPr>
            <a:xfrm>
              <a:off x="3501142" y="3255059"/>
              <a:ext cx="29385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1600" b="1" kern="0" dirty="0">
                  <a:solidFill>
                    <a:prstClr val="black"/>
                  </a:solidFill>
                  <a:latin typeface="+mn-ea"/>
                </a:rPr>
                <a:t>Ⅲ</a:t>
              </a: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. 0000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  <p:cxnSp>
          <p:nvCxnSpPr>
            <p:cNvPr id="27" name="직선 연결선 26">
              <a:extLst>
                <a:ext uri="{FF2B5EF4-FFF2-40B4-BE49-F238E27FC236}">
                  <a16:creationId xmlns:a16="http://schemas.microsoft.com/office/drawing/2014/main" id="{1B671B25-68D2-47B5-AECF-33C9F5349EEE}"/>
                </a:ext>
              </a:extLst>
            </p:cNvPr>
            <p:cNvCxnSpPr/>
            <p:nvPr/>
          </p:nvCxnSpPr>
          <p:spPr>
            <a:xfrm>
              <a:off x="3494247" y="3246592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28" name="직선 연결선 27">
              <a:extLst>
                <a:ext uri="{FF2B5EF4-FFF2-40B4-BE49-F238E27FC236}">
                  <a16:creationId xmlns:a16="http://schemas.microsoft.com/office/drawing/2014/main" id="{AA3B791A-C059-45CD-84A7-43666E58E0DA}"/>
                </a:ext>
              </a:extLst>
            </p:cNvPr>
            <p:cNvCxnSpPr/>
            <p:nvPr/>
          </p:nvCxnSpPr>
          <p:spPr>
            <a:xfrm>
              <a:off x="3494247" y="3602079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04D53ED-FF0A-4C46-AFC9-EFF728B92E95}"/>
              </a:ext>
            </a:extLst>
          </p:cNvPr>
          <p:cNvSpPr txBox="1"/>
          <p:nvPr/>
        </p:nvSpPr>
        <p:spPr>
          <a:xfrm>
            <a:off x="6572922" y="1880347"/>
            <a:ext cx="2700558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</a:t>
            </a:r>
          </a:p>
        </p:txBody>
      </p: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5F7387C2-C624-4F44-90E9-F7DA87E0B7BC}"/>
              </a:ext>
            </a:extLst>
          </p:cNvPr>
          <p:cNvGrpSpPr/>
          <p:nvPr/>
        </p:nvGrpSpPr>
        <p:grpSpPr>
          <a:xfrm>
            <a:off x="6321152" y="3133159"/>
            <a:ext cx="2880000" cy="355487"/>
            <a:chOff x="3494247" y="3246592"/>
            <a:chExt cx="2880000" cy="35548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7AC638F-1C73-4C74-A436-9C43831906A6}"/>
                </a:ext>
              </a:extLst>
            </p:cNvPr>
            <p:cNvSpPr txBox="1"/>
            <p:nvPr/>
          </p:nvSpPr>
          <p:spPr>
            <a:xfrm>
              <a:off x="3501142" y="3255059"/>
              <a:ext cx="27294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Ⅳ. 0000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481A05F1-0E80-47DB-BE5C-205B30C8A109}"/>
                </a:ext>
              </a:extLst>
            </p:cNvPr>
            <p:cNvCxnSpPr/>
            <p:nvPr/>
          </p:nvCxnSpPr>
          <p:spPr>
            <a:xfrm>
              <a:off x="3494247" y="3246592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33" name="직선 연결선 32">
              <a:extLst>
                <a:ext uri="{FF2B5EF4-FFF2-40B4-BE49-F238E27FC236}">
                  <a16:creationId xmlns:a16="http://schemas.microsoft.com/office/drawing/2014/main" id="{1CC24BB9-522C-4615-A1CD-02B4E82CAA91}"/>
                </a:ext>
              </a:extLst>
            </p:cNvPr>
            <p:cNvCxnSpPr/>
            <p:nvPr/>
          </p:nvCxnSpPr>
          <p:spPr>
            <a:xfrm>
              <a:off x="3494247" y="3602079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1462F450-B738-4687-AFC3-E58421909C92}"/>
              </a:ext>
            </a:extLst>
          </p:cNvPr>
          <p:cNvSpPr txBox="1"/>
          <p:nvPr/>
        </p:nvSpPr>
        <p:spPr>
          <a:xfrm>
            <a:off x="6566027" y="3502500"/>
            <a:ext cx="2635445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00000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000</a:t>
            </a:r>
          </a:p>
        </p:txBody>
      </p: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0711C611-819B-401F-A0E6-5AECDD84B90F}"/>
              </a:ext>
            </a:extLst>
          </p:cNvPr>
          <p:cNvGrpSpPr/>
          <p:nvPr/>
        </p:nvGrpSpPr>
        <p:grpSpPr>
          <a:xfrm>
            <a:off x="6321152" y="4797152"/>
            <a:ext cx="2880000" cy="355487"/>
            <a:chOff x="3494247" y="3246592"/>
            <a:chExt cx="2880000" cy="355487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D603B3C3-333A-474C-A966-F00D7EA00DF0}"/>
                </a:ext>
              </a:extLst>
            </p:cNvPr>
            <p:cNvSpPr txBox="1"/>
            <p:nvPr/>
          </p:nvSpPr>
          <p:spPr>
            <a:xfrm>
              <a:off x="3501142" y="3255059"/>
              <a:ext cx="17668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1600" b="1" kern="0" dirty="0">
                  <a:solidFill>
                    <a:prstClr val="black"/>
                  </a:solidFill>
                  <a:latin typeface="+mn-ea"/>
                </a:rPr>
                <a:t>Ⅴ</a:t>
              </a: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. </a:t>
              </a:r>
              <a:r>
                <a:rPr kumimoji="0" lang="ko-KR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향후 추진 계획</a:t>
              </a:r>
            </a:p>
          </p:txBody>
        </p:sp>
        <p:cxnSp>
          <p:nvCxnSpPr>
            <p:cNvPr id="60" name="직선 연결선 59">
              <a:extLst>
                <a:ext uri="{FF2B5EF4-FFF2-40B4-BE49-F238E27FC236}">
                  <a16:creationId xmlns:a16="http://schemas.microsoft.com/office/drawing/2014/main" id="{819B1FBF-1BFD-43EA-89A1-DC9300B573BC}"/>
                </a:ext>
              </a:extLst>
            </p:cNvPr>
            <p:cNvCxnSpPr/>
            <p:nvPr/>
          </p:nvCxnSpPr>
          <p:spPr>
            <a:xfrm>
              <a:off x="3494247" y="3246592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61" name="직선 연결선 60">
              <a:extLst>
                <a:ext uri="{FF2B5EF4-FFF2-40B4-BE49-F238E27FC236}">
                  <a16:creationId xmlns:a16="http://schemas.microsoft.com/office/drawing/2014/main" id="{7989A1A5-C924-4EDA-ACFD-BF9616554DBF}"/>
                </a:ext>
              </a:extLst>
            </p:cNvPr>
            <p:cNvCxnSpPr/>
            <p:nvPr/>
          </p:nvCxnSpPr>
          <p:spPr>
            <a:xfrm>
              <a:off x="3494247" y="3602079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27B3E94C-331E-4F83-9408-24210132490D}"/>
              </a:ext>
            </a:extLst>
          </p:cNvPr>
          <p:cNvSpPr txBox="1"/>
          <p:nvPr/>
        </p:nvSpPr>
        <p:spPr>
          <a:xfrm>
            <a:off x="6566027" y="5166493"/>
            <a:ext cx="1367682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향후 추진 계획</a:t>
            </a:r>
            <a:endParaRPr lang="en-US" altLang="ko-KR" sz="1200" b="1" dirty="0">
              <a:solidFill>
                <a:prstClr val="black">
                  <a:lumMod val="65000"/>
                  <a:lumOff val="35000"/>
                </a:prstClr>
              </a:solidFill>
              <a:latin typeface="+mn-ea"/>
            </a:endParaRPr>
          </a:p>
        </p:txBody>
      </p:sp>
      <p:sp>
        <p:nvSpPr>
          <p:cNvPr id="63" name="말풍선: 사각형 62">
            <a:extLst>
              <a:ext uri="{FF2B5EF4-FFF2-40B4-BE49-F238E27FC236}">
                <a16:creationId xmlns:a16="http://schemas.microsoft.com/office/drawing/2014/main" id="{B29EF158-DED7-4144-9F71-76B855D8A764}"/>
              </a:ext>
            </a:extLst>
          </p:cNvPr>
          <p:cNvSpPr/>
          <p:nvPr/>
        </p:nvSpPr>
        <p:spPr>
          <a:xfrm>
            <a:off x="3571059" y="1539932"/>
            <a:ext cx="1151681" cy="333168"/>
          </a:xfrm>
          <a:prstGeom prst="wedgeRectCallout">
            <a:avLst>
              <a:gd name="adj1" fmla="val -124715"/>
              <a:gd name="adj2" fmla="val 140261"/>
            </a:avLst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사업개요 목차는</a:t>
            </a:r>
            <a:endParaRPr lang="en-US" altLang="ko-KR" sz="1000" dirty="0">
              <a:solidFill>
                <a:schemeClr val="tx1"/>
              </a:solidFill>
              <a:latin typeface="+mn-ea"/>
            </a:endParaRPr>
          </a:p>
          <a:p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고정임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변경 불가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)</a:t>
            </a:r>
            <a:endParaRPr lang="ko-KR" altLang="en-US" sz="1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5" name="말풍선: 사각형 64">
            <a:extLst>
              <a:ext uri="{FF2B5EF4-FFF2-40B4-BE49-F238E27FC236}">
                <a16:creationId xmlns:a16="http://schemas.microsoft.com/office/drawing/2014/main" id="{0005D00D-45AC-4C18-835A-231A86DB616F}"/>
              </a:ext>
            </a:extLst>
          </p:cNvPr>
          <p:cNvSpPr/>
          <p:nvPr/>
        </p:nvSpPr>
        <p:spPr>
          <a:xfrm>
            <a:off x="6566027" y="5804156"/>
            <a:ext cx="2205811" cy="649032"/>
          </a:xfrm>
          <a:prstGeom prst="wedgeRectCallout">
            <a:avLst>
              <a:gd name="adj1" fmla="val -23414"/>
              <a:gd name="adj2" fmla="val -90023"/>
            </a:avLst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향후 추진계획은 고정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변경불가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ko-KR" sz="1000" dirty="0">
              <a:solidFill>
                <a:schemeClr val="tx1"/>
              </a:solidFill>
              <a:latin typeface="+mn-ea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로마자의 번호는 각각의 구성 내용에 맞게 변경하시면 됩니다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. </a:t>
            </a:r>
            <a:endParaRPr lang="ko-KR" altLang="en-US" sz="1000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51824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직사각형 34">
            <a:extLst>
              <a:ext uri="{FF2B5EF4-FFF2-40B4-BE49-F238E27FC236}">
                <a16:creationId xmlns:a16="http://schemas.microsoft.com/office/drawing/2014/main" id="{5190EBA1-23C7-4FED-BD85-4347467F4268}"/>
              </a:ext>
            </a:extLst>
          </p:cNvPr>
          <p:cNvSpPr/>
          <p:nvPr/>
        </p:nvSpPr>
        <p:spPr>
          <a:xfrm rot="10800000" flipV="1">
            <a:off x="-5064" y="-1014"/>
            <a:ext cx="468000" cy="6859014"/>
          </a:xfrm>
          <a:prstGeom prst="rect">
            <a:avLst/>
          </a:prstGeom>
          <a:gradFill>
            <a:gsLst>
              <a:gs pos="30000">
                <a:srgbClr val="2683C6">
                  <a:lumMod val="20000"/>
                  <a:lumOff val="80000"/>
                </a:srgbClr>
              </a:gs>
              <a:gs pos="98000">
                <a:srgbClr val="2683C6">
                  <a:lumMod val="75000"/>
                </a:srgbClr>
              </a:gs>
              <a:gs pos="76000">
                <a:srgbClr val="2683C6">
                  <a:lumMod val="60000"/>
                  <a:lumOff val="40000"/>
                </a:srgbClr>
              </a:gs>
              <a:gs pos="52000">
                <a:srgbClr val="2683C6">
                  <a:lumMod val="40000"/>
                  <a:lumOff val="60000"/>
                </a:srgbClr>
              </a:gs>
            </a:gsLst>
            <a:path path="circle">
              <a:fillToRect l="100000" t="100000"/>
            </a:path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32B1A14-074B-4EFC-A01A-EA7014C12528}"/>
              </a:ext>
            </a:extLst>
          </p:cNvPr>
          <p:cNvSpPr txBox="1"/>
          <p:nvPr/>
        </p:nvSpPr>
        <p:spPr>
          <a:xfrm>
            <a:off x="5808275" y="3068960"/>
            <a:ext cx="2324675" cy="15142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추진 개요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추진 경과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사업 성과목표</a:t>
            </a:r>
            <a:r>
              <a:rPr lang="en-US" altLang="ko-KR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(KPI) </a:t>
            </a: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달성 현황</a:t>
            </a:r>
          </a:p>
          <a:p>
            <a:pPr marL="228600" indent="-228600" defTabSz="914400" latinLnBrk="1">
              <a:lnSpc>
                <a:spcPct val="200000"/>
              </a:lnSpc>
              <a:buAutoNum type="arabicPeriod"/>
              <a:defRPr/>
            </a:pPr>
            <a:r>
              <a:rPr lang="ko-KR" altLang="en-US" sz="12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rPr>
              <a:t>산출물 현황</a:t>
            </a:r>
          </a:p>
        </p:txBody>
      </p: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F4CA1C62-07AE-48AD-BA87-B4BB7FCFC2C0}"/>
              </a:ext>
            </a:extLst>
          </p:cNvPr>
          <p:cNvGrpSpPr/>
          <p:nvPr/>
        </p:nvGrpSpPr>
        <p:grpSpPr>
          <a:xfrm>
            <a:off x="5529064" y="2564904"/>
            <a:ext cx="4176911" cy="355487"/>
            <a:chOff x="3486512" y="1628800"/>
            <a:chExt cx="2887735" cy="355487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F3E460D-BB45-4E98-8494-53FDC52DE6E6}"/>
                </a:ext>
              </a:extLst>
            </p:cNvPr>
            <p:cNvSpPr txBox="1"/>
            <p:nvPr/>
          </p:nvSpPr>
          <p:spPr>
            <a:xfrm>
              <a:off x="3486512" y="1637266"/>
              <a:ext cx="13244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Ⅰ. </a:t>
              </a:r>
              <a:r>
                <a:rPr kumimoji="0" lang="ko-KR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사업 개요</a:t>
              </a:r>
            </a:p>
          </p:txBody>
        </p: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93D84221-CA97-4479-BEF7-C00D1106ACD0}"/>
                </a:ext>
              </a:extLst>
            </p:cNvPr>
            <p:cNvCxnSpPr/>
            <p:nvPr/>
          </p:nvCxnSpPr>
          <p:spPr>
            <a:xfrm>
              <a:off x="3494247" y="1628800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52" name="직선 연결선 51">
              <a:extLst>
                <a:ext uri="{FF2B5EF4-FFF2-40B4-BE49-F238E27FC236}">
                  <a16:creationId xmlns:a16="http://schemas.microsoft.com/office/drawing/2014/main" id="{297B3FB2-7BE4-4533-9502-E54B6B34DDB0}"/>
                </a:ext>
              </a:extLst>
            </p:cNvPr>
            <p:cNvCxnSpPr/>
            <p:nvPr/>
          </p:nvCxnSpPr>
          <p:spPr>
            <a:xfrm>
              <a:off x="3494247" y="1984287"/>
              <a:ext cx="2880000" cy="0"/>
            </a:xfrm>
            <a:prstGeom prst="line">
              <a:avLst/>
            </a:prstGeom>
            <a:noFill/>
            <a:ln w="9525" cap="flat" cmpd="sng" algn="ctr">
              <a:solidFill>
                <a:srgbClr val="2683C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63" name="말풍선: 사각형 62">
            <a:extLst>
              <a:ext uri="{FF2B5EF4-FFF2-40B4-BE49-F238E27FC236}">
                <a16:creationId xmlns:a16="http://schemas.microsoft.com/office/drawing/2014/main" id="{B29EF158-DED7-4144-9F71-76B855D8A764}"/>
              </a:ext>
            </a:extLst>
          </p:cNvPr>
          <p:cNvSpPr/>
          <p:nvPr/>
        </p:nvSpPr>
        <p:spPr>
          <a:xfrm>
            <a:off x="3368824" y="2564904"/>
            <a:ext cx="1151681" cy="649032"/>
          </a:xfrm>
          <a:prstGeom prst="wedgeRectCallout">
            <a:avLst>
              <a:gd name="adj1" fmla="val 125506"/>
              <a:gd name="adj2" fmla="val 23825"/>
            </a:avLst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각 </a:t>
            </a:r>
            <a:r>
              <a:rPr lang="ko-KR" altLang="en-US" sz="1000" dirty="0" err="1">
                <a:solidFill>
                  <a:schemeClr val="tx1"/>
                </a:solidFill>
                <a:latin typeface="+mn-ea"/>
              </a:rPr>
              <a:t>장별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 첫 페이지</a:t>
            </a:r>
            <a:endParaRPr lang="en-US" altLang="ko-KR" sz="1000" dirty="0">
              <a:solidFill>
                <a:schemeClr val="tx1"/>
              </a:solidFill>
              <a:latin typeface="+mn-ea"/>
            </a:endParaRPr>
          </a:p>
          <a:p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양식임</a:t>
            </a:r>
          </a:p>
        </p:txBody>
      </p:sp>
    </p:spTree>
    <p:extLst>
      <p:ext uri="{BB962C8B-B14F-4D97-AF65-F5344CB8AC3E}">
        <p14:creationId xmlns:p14="http://schemas.microsoft.com/office/powerpoint/2010/main" val="2188018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① 일반 현황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E82B8B0-0BFA-4F3D-8B37-CCAEF0DA6398}"/>
              </a:ext>
            </a:extLst>
          </p:cNvPr>
          <p:cNvSpPr/>
          <p:nvPr/>
        </p:nvSpPr>
        <p:spPr>
          <a:xfrm>
            <a:off x="200025" y="886201"/>
            <a:ext cx="864543" cy="8952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주제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F2637221-7069-4632-B04F-563EFBF21349}"/>
              </a:ext>
            </a:extLst>
          </p:cNvPr>
          <p:cNvSpPr/>
          <p:nvPr/>
        </p:nvSpPr>
        <p:spPr>
          <a:xfrm>
            <a:off x="1136576" y="886201"/>
            <a:ext cx="8569399" cy="895252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 latinLnBrk="1"/>
            <a:endParaRPr lang="ko-KR" alt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6693C66D-5321-4E17-B5D5-71EBC4EF32C1}"/>
              </a:ext>
            </a:extLst>
          </p:cNvPr>
          <p:cNvSpPr/>
          <p:nvPr/>
        </p:nvSpPr>
        <p:spPr>
          <a:xfrm>
            <a:off x="200025" y="1907779"/>
            <a:ext cx="864543" cy="46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기간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2E3E3FF-FA45-4DD8-BA97-84F037228F34}"/>
              </a:ext>
            </a:extLst>
          </p:cNvPr>
          <p:cNvSpPr/>
          <p:nvPr/>
        </p:nvSpPr>
        <p:spPr>
          <a:xfrm>
            <a:off x="1136576" y="1907779"/>
            <a:ext cx="3671963" cy="46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US" altLang="ko-KR" sz="1300" b="1" dirty="0">
                <a:solidFill>
                  <a:schemeClr val="tx1"/>
                </a:solidFill>
              </a:rPr>
              <a:t>20XX. XX. XX. ~ 20XX. XX. XX.(0</a:t>
            </a:r>
            <a:r>
              <a:rPr lang="ko-KR" altLang="en-US" sz="1300" b="1" dirty="0">
                <a:solidFill>
                  <a:schemeClr val="tx1"/>
                </a:solidFill>
              </a:rPr>
              <a:t>개월</a:t>
            </a:r>
            <a:r>
              <a:rPr lang="en-US" altLang="ko-KR" sz="1300" b="1" dirty="0">
                <a:solidFill>
                  <a:schemeClr val="tx1"/>
                </a:solidFill>
              </a:rPr>
              <a:t>)</a:t>
            </a:r>
            <a:endParaRPr lang="ko-KR" altLang="en-US" sz="1300" b="1" dirty="0">
              <a:solidFill>
                <a:schemeClr val="tx1"/>
              </a:solidFill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F24F6B7C-AAD0-4B44-A750-0C9E085B8CCD}"/>
              </a:ext>
            </a:extLst>
          </p:cNvPr>
          <p:cNvSpPr/>
          <p:nvPr/>
        </p:nvSpPr>
        <p:spPr>
          <a:xfrm>
            <a:off x="5097461" y="1907779"/>
            <a:ext cx="864543" cy="10092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사업비</a:t>
            </a:r>
          </a:p>
        </p:txBody>
      </p:sp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93C9C32F-DEC3-47D5-9FAB-FE7CC500B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448014"/>
              </p:ext>
            </p:extLst>
          </p:nvPr>
        </p:nvGraphicFramePr>
        <p:xfrm>
          <a:off x="6020319" y="1907779"/>
          <a:ext cx="3685656" cy="1008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6996">
                  <a:extLst>
                    <a:ext uri="{9D8B030D-6E8A-4147-A177-3AD203B41FA5}">
                      <a16:colId xmlns:a16="http://schemas.microsoft.com/office/drawing/2014/main" val="514827266"/>
                    </a:ext>
                  </a:extLst>
                </a:gridCol>
                <a:gridCol w="2096019">
                  <a:extLst>
                    <a:ext uri="{9D8B030D-6E8A-4147-A177-3AD203B41FA5}">
                      <a16:colId xmlns:a16="http://schemas.microsoft.com/office/drawing/2014/main" val="1223832367"/>
                    </a:ext>
                  </a:extLst>
                </a:gridCol>
                <a:gridCol w="492641">
                  <a:extLst>
                    <a:ext uri="{9D8B030D-6E8A-4147-A177-3AD203B41FA5}">
                      <a16:colId xmlns:a16="http://schemas.microsoft.com/office/drawing/2014/main" val="3822579783"/>
                    </a:ext>
                  </a:extLst>
                </a:gridCol>
              </a:tblGrid>
              <a:tr h="336259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총사업비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8776803"/>
                  </a:ext>
                </a:extLst>
              </a:tr>
              <a:tr h="336259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지원금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413238"/>
                  </a:ext>
                </a:extLst>
              </a:tr>
              <a:tr h="336259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자부담금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5580753"/>
                  </a:ext>
                </a:extLst>
              </a:tr>
            </a:tbl>
          </a:graphicData>
        </a:graphic>
      </p:graphicFrame>
      <p:sp>
        <p:nvSpPr>
          <p:cNvPr id="13" name="직사각형 12">
            <a:extLst>
              <a:ext uri="{FF2B5EF4-FFF2-40B4-BE49-F238E27FC236}">
                <a16:creationId xmlns:a16="http://schemas.microsoft.com/office/drawing/2014/main" id="{2223F231-0072-41EB-84EA-D360D6468929}"/>
              </a:ext>
            </a:extLst>
          </p:cNvPr>
          <p:cNvSpPr/>
          <p:nvPr/>
        </p:nvSpPr>
        <p:spPr>
          <a:xfrm>
            <a:off x="5097461" y="2979949"/>
            <a:ext cx="864543" cy="34849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투입</a:t>
            </a:r>
            <a:endParaRPr lang="en-US" altLang="ko-KR" sz="12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컨설턴트</a:t>
            </a:r>
          </a:p>
        </p:txBody>
      </p:sp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id="{4EA4B839-F2CE-4964-9489-EF056FBF0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292962"/>
              </p:ext>
            </p:extLst>
          </p:nvPr>
        </p:nvGraphicFramePr>
        <p:xfrm>
          <a:off x="6020318" y="2988055"/>
          <a:ext cx="3685653" cy="629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060">
                  <a:extLst>
                    <a:ext uri="{9D8B030D-6E8A-4147-A177-3AD203B41FA5}">
                      <a16:colId xmlns:a16="http://schemas.microsoft.com/office/drawing/2014/main" val="1219383131"/>
                    </a:ext>
                  </a:extLst>
                </a:gridCol>
                <a:gridCol w="1251766">
                  <a:extLst>
                    <a:ext uri="{9D8B030D-6E8A-4147-A177-3AD203B41FA5}">
                      <a16:colId xmlns:a16="http://schemas.microsoft.com/office/drawing/2014/main" val="1334153134"/>
                    </a:ext>
                  </a:extLst>
                </a:gridCol>
                <a:gridCol w="590646">
                  <a:extLst>
                    <a:ext uri="{9D8B030D-6E8A-4147-A177-3AD203B41FA5}">
                      <a16:colId xmlns:a16="http://schemas.microsoft.com/office/drawing/2014/main" val="2049160189"/>
                    </a:ext>
                  </a:extLst>
                </a:gridCol>
                <a:gridCol w="1252181">
                  <a:extLst>
                    <a:ext uri="{9D8B030D-6E8A-4147-A177-3AD203B41FA5}">
                      <a16:colId xmlns:a16="http://schemas.microsoft.com/office/drawing/2014/main" val="4241473888"/>
                    </a:ext>
                  </a:extLst>
                </a:gridCol>
              </a:tblGrid>
              <a:tr h="629013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투입</a:t>
                      </a:r>
                      <a:endParaRPr lang="en-US" altLang="ko-KR" sz="12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인원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총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</a:rPr>
                        <a:t>XX</a:t>
                      </a: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투입</a:t>
                      </a:r>
                      <a:endParaRPr lang="en-US" altLang="ko-KR" sz="12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총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</a:rPr>
                        <a:t>XX</a:t>
                      </a: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</a:t>
                      </a:r>
                      <a:r>
                        <a:rPr lang="en-US" altLang="ko-KR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(M/D)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095537"/>
                  </a:ext>
                </a:extLst>
              </a:tr>
            </a:tbl>
          </a:graphicData>
        </a:graphic>
      </p:graphicFrame>
      <p:graphicFrame>
        <p:nvGraphicFramePr>
          <p:cNvPr id="15" name="표 14">
            <a:extLst>
              <a:ext uri="{FF2B5EF4-FFF2-40B4-BE49-F238E27FC236}">
                <a16:creationId xmlns:a16="http://schemas.microsoft.com/office/drawing/2014/main" id="{D1FE31A0-541E-42FB-9596-92E4537A3F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373933"/>
              </p:ext>
            </p:extLst>
          </p:nvPr>
        </p:nvGraphicFramePr>
        <p:xfrm>
          <a:off x="6020320" y="3700695"/>
          <a:ext cx="3685653" cy="2752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414">
                  <a:extLst>
                    <a:ext uri="{9D8B030D-6E8A-4147-A177-3AD203B41FA5}">
                      <a16:colId xmlns:a16="http://schemas.microsoft.com/office/drawing/2014/main" val="3522484976"/>
                    </a:ext>
                  </a:extLst>
                </a:gridCol>
                <a:gridCol w="583463">
                  <a:extLst>
                    <a:ext uri="{9D8B030D-6E8A-4147-A177-3AD203B41FA5}">
                      <a16:colId xmlns:a16="http://schemas.microsoft.com/office/drawing/2014/main" val="4245657956"/>
                    </a:ext>
                  </a:extLst>
                </a:gridCol>
                <a:gridCol w="583463">
                  <a:extLst>
                    <a:ext uri="{9D8B030D-6E8A-4147-A177-3AD203B41FA5}">
                      <a16:colId xmlns:a16="http://schemas.microsoft.com/office/drawing/2014/main" val="4061489565"/>
                    </a:ext>
                  </a:extLst>
                </a:gridCol>
                <a:gridCol w="438460">
                  <a:extLst>
                    <a:ext uri="{9D8B030D-6E8A-4147-A177-3AD203B41FA5}">
                      <a16:colId xmlns:a16="http://schemas.microsoft.com/office/drawing/2014/main" val="3490130378"/>
                    </a:ext>
                  </a:extLst>
                </a:gridCol>
                <a:gridCol w="616951">
                  <a:extLst>
                    <a:ext uri="{9D8B030D-6E8A-4147-A177-3AD203B41FA5}">
                      <a16:colId xmlns:a16="http://schemas.microsoft.com/office/drawing/2014/main" val="503412221"/>
                    </a:ext>
                  </a:extLst>
                </a:gridCol>
                <a:gridCol w="616951">
                  <a:extLst>
                    <a:ext uri="{9D8B030D-6E8A-4147-A177-3AD203B41FA5}">
                      <a16:colId xmlns:a16="http://schemas.microsoft.com/office/drawing/2014/main" val="4031574577"/>
                    </a:ext>
                  </a:extLst>
                </a:gridCol>
                <a:gridCol w="616951">
                  <a:extLst>
                    <a:ext uri="{9D8B030D-6E8A-4147-A177-3AD203B41FA5}">
                      <a16:colId xmlns:a16="http://schemas.microsoft.com/office/drawing/2014/main" val="4104756978"/>
                    </a:ext>
                  </a:extLst>
                </a:gridCol>
              </a:tblGrid>
              <a:tr h="385785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등급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상근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b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</a:b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비상근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투입 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M/D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투입율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 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1003007"/>
                  </a:ext>
                </a:extLst>
              </a:tr>
              <a:tr h="241116"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합계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00</a:t>
                      </a:r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100%</a:t>
                      </a:r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205500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과제</a:t>
                      </a:r>
                      <a:endParaRPr lang="en-US" altLang="ko-KR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책임자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홍길동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상근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15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68%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12646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연구원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000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비상근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5207853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605799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2607645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6440907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6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8848367"/>
                  </a:ext>
                </a:extLst>
              </a:tr>
            </a:tbl>
          </a:graphicData>
        </a:graphic>
      </p:graphicFrame>
      <p:sp>
        <p:nvSpPr>
          <p:cNvPr id="18" name="직사각형 17">
            <a:extLst>
              <a:ext uri="{FF2B5EF4-FFF2-40B4-BE49-F238E27FC236}">
                <a16:creationId xmlns:a16="http://schemas.microsoft.com/office/drawing/2014/main" id="{AE0EA01E-466D-443A-AC31-07C054659BFC}"/>
              </a:ext>
            </a:extLst>
          </p:cNvPr>
          <p:cNvSpPr/>
          <p:nvPr/>
        </p:nvSpPr>
        <p:spPr>
          <a:xfrm>
            <a:off x="200025" y="2511002"/>
            <a:ext cx="864543" cy="46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신청구분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961CD401-72C5-4141-AF3C-D92910D7031F}"/>
              </a:ext>
            </a:extLst>
          </p:cNvPr>
          <p:cNvSpPr/>
          <p:nvPr/>
        </p:nvSpPr>
        <p:spPr>
          <a:xfrm>
            <a:off x="1136576" y="2511002"/>
            <a:ext cx="3671963" cy="46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  <a:latin typeface="+mj-ea"/>
              </a:rPr>
              <a:t>□</a:t>
            </a:r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 지속성장형           □ 공동형 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7C7C9108-9ED4-453C-9D1A-C440C9DB904C}"/>
              </a:ext>
            </a:extLst>
          </p:cNvPr>
          <p:cNvSpPr/>
          <p:nvPr/>
        </p:nvSpPr>
        <p:spPr>
          <a:xfrm>
            <a:off x="200025" y="3099440"/>
            <a:ext cx="864543" cy="33537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세부분야</a:t>
            </a:r>
            <a:endParaRPr lang="en-US" altLang="ko-KR" sz="12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200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200" b="1" dirty="0" err="1">
                <a:solidFill>
                  <a:schemeClr val="tx1"/>
                </a:solidFill>
                <a:latin typeface="+mj-ea"/>
                <a:ea typeface="+mj-ea"/>
              </a:rPr>
              <a:t>택</a:t>
            </a:r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1200" b="1" dirty="0">
                <a:solidFill>
                  <a:schemeClr val="tx1"/>
                </a:solidFill>
                <a:latin typeface="+mj-ea"/>
                <a:ea typeface="+mj-ea"/>
              </a:rPr>
              <a:t>3)</a:t>
            </a:r>
            <a:endParaRPr lang="ko-KR" altLang="en-US" sz="12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07091A56-73D9-4FB4-8567-11B75777A20A}"/>
              </a:ext>
            </a:extLst>
          </p:cNvPr>
          <p:cNvSpPr/>
          <p:nvPr/>
        </p:nvSpPr>
        <p:spPr>
          <a:xfrm>
            <a:off x="1136576" y="3099439"/>
            <a:ext cx="3671963" cy="335374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</a:rPr>
              <a:t>□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경영전략           □ 자원개발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지자체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․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기업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․NGO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연계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기업문화 및 조직 혁신 </a:t>
            </a:r>
            <a:r>
              <a:rPr lang="ko-KR" altLang="en-US" sz="1100" dirty="0">
                <a:solidFill>
                  <a:schemeClr val="tx1"/>
                </a:solidFill>
                <a:latin typeface="+mj-ea"/>
              </a:rPr>
              <a:t>□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 사업계획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</a:rPr>
              <a:t>□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홍보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마케팅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영업전략           □ 시장개척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판로개척  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유통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물류시스템 구축           □ 연구개발  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기술개발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기술도입               □ 생산현장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․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품질관리  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생산성향상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원가절감            □ 디자인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브랜드 관리</a:t>
            </a: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직무분석 및 성과평가            □ 인사 노무 전략  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구조조정                               □ 자금계획 및 조달 </a:t>
            </a: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기타 </a:t>
            </a:r>
            <a:r>
              <a:rPr lang="ko-KR" altLang="en-US" sz="1100" u="sng" dirty="0">
                <a:solidFill>
                  <a:schemeClr val="tx1"/>
                </a:solidFill>
                <a:latin typeface="+mj-ea"/>
                <a:ea typeface="+mj-ea"/>
              </a:rPr>
              <a:t>                                       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구체적으로 적시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) </a:t>
            </a:r>
            <a:endParaRPr lang="ko-KR" altLang="en-US" sz="11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CDB4B7-A281-485B-8B4E-7BDB987310A3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</p:spTree>
    <p:extLst>
      <p:ext uri="{BB962C8B-B14F-4D97-AF65-F5344CB8AC3E}">
        <p14:creationId xmlns:p14="http://schemas.microsoft.com/office/powerpoint/2010/main" val="755563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19F879DA-F16B-428F-8CF9-EFB9C3A86BB7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1332EA69-3EC6-4F1F-B4E0-EE0BAAE7676A}"/>
              </a:ext>
            </a:extLst>
          </p:cNvPr>
          <p:cNvSpPr/>
          <p:nvPr/>
        </p:nvSpPr>
        <p:spPr>
          <a:xfrm>
            <a:off x="273050" y="3135465"/>
            <a:ext cx="4463926" cy="3317722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ko-KR" altLang="en-US" sz="1100" dirty="0">
                <a:solidFill>
                  <a:schemeClr val="tx1"/>
                </a:solidFill>
              </a:rPr>
              <a:t>주요 사업내용 기술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② 수진기업 현황</a:t>
            </a:r>
            <a:endParaRPr lang="ko-KR" altLang="en-US" sz="2000" b="1" dirty="0">
              <a:latin typeface="+mn-ea"/>
            </a:endParaRPr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D19970FD-FE7B-42A9-BEFD-BE9C630B95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052457"/>
              </p:ext>
            </p:extLst>
          </p:nvPr>
        </p:nvGraphicFramePr>
        <p:xfrm>
          <a:off x="273050" y="1033661"/>
          <a:ext cx="9432924" cy="1564850"/>
        </p:xfrm>
        <a:graphic>
          <a:graphicData uri="http://schemas.openxmlformats.org/drawingml/2006/table">
            <a:tbl>
              <a:tblPr/>
              <a:tblGrid>
                <a:gridCol w="1521707">
                  <a:extLst>
                    <a:ext uri="{9D8B030D-6E8A-4147-A177-3AD203B41FA5}">
                      <a16:colId xmlns:a16="http://schemas.microsoft.com/office/drawing/2014/main" val="1799844362"/>
                    </a:ext>
                  </a:extLst>
                </a:gridCol>
                <a:gridCol w="3158193">
                  <a:extLst>
                    <a:ext uri="{9D8B030D-6E8A-4147-A177-3AD203B41FA5}">
                      <a16:colId xmlns:a16="http://schemas.microsoft.com/office/drawing/2014/main" val="2087170935"/>
                    </a:ext>
                  </a:extLst>
                </a:gridCol>
                <a:gridCol w="19743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78693">
                  <a:extLst>
                    <a:ext uri="{9D8B030D-6E8A-4147-A177-3AD203B41FA5}">
                      <a16:colId xmlns:a16="http://schemas.microsoft.com/office/drawing/2014/main" val="359299090"/>
                    </a:ext>
                  </a:extLst>
                </a:gridCol>
              </a:tblGrid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기업명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대표자명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369245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설립연도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인증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지정번호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0214683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업태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대표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홈페이지 주소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439577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주소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4477735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총괄책임자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직위</a:t>
                      </a:r>
                      <a:endParaRPr lang="ko-KR" altLang="en-US" b="1" dirty="0"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0832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D011E4D-9848-4DB6-9D2D-F37B00FA27E1}"/>
              </a:ext>
            </a:extLst>
          </p:cNvPr>
          <p:cNvSpPr txBox="1"/>
          <p:nvPr/>
        </p:nvSpPr>
        <p:spPr>
          <a:xfrm>
            <a:off x="209941" y="689675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/>
            <a:r>
              <a:rPr lang="ko-KR" altLang="en-US" sz="1400" b="1" dirty="0">
                <a:solidFill>
                  <a:prstClr val="black"/>
                </a:solidFill>
                <a:latin typeface="+mn-ea"/>
              </a:rPr>
              <a:t>■ 일반 현황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D28FFE-B3E9-4471-A16A-4F02B0E93101}"/>
              </a:ext>
            </a:extLst>
          </p:cNvPr>
          <p:cNvSpPr txBox="1"/>
          <p:nvPr/>
        </p:nvSpPr>
        <p:spPr>
          <a:xfrm>
            <a:off x="200025" y="2780928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주요 사업 내용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855E93-5296-4212-9C03-44BFA8A9268E}"/>
              </a:ext>
            </a:extLst>
          </p:cNvPr>
          <p:cNvSpPr txBox="1"/>
          <p:nvPr/>
        </p:nvSpPr>
        <p:spPr>
          <a:xfrm>
            <a:off x="5097463" y="2780928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인력 현황</a:t>
            </a:r>
          </a:p>
        </p:txBody>
      </p:sp>
      <p:graphicFrame>
        <p:nvGraphicFramePr>
          <p:cNvPr id="19" name="표 18">
            <a:extLst>
              <a:ext uri="{FF2B5EF4-FFF2-40B4-BE49-F238E27FC236}">
                <a16:creationId xmlns:a16="http://schemas.microsoft.com/office/drawing/2014/main" id="{F58BE6CF-CA66-46A7-B761-B5A230AAA5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326702"/>
              </p:ext>
            </p:extLst>
          </p:nvPr>
        </p:nvGraphicFramePr>
        <p:xfrm>
          <a:off x="5097462" y="3196813"/>
          <a:ext cx="4608512" cy="1085064"/>
        </p:xfrm>
        <a:graphic>
          <a:graphicData uri="http://schemas.openxmlformats.org/drawingml/2006/table">
            <a:tbl>
              <a:tblPr/>
              <a:tblGrid>
                <a:gridCol w="524536">
                  <a:extLst>
                    <a:ext uri="{9D8B030D-6E8A-4147-A177-3AD203B41FA5}">
                      <a16:colId xmlns:a16="http://schemas.microsoft.com/office/drawing/2014/main" val="3820552079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val="3550035883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val="4243789208"/>
                    </a:ext>
                  </a:extLst>
                </a:gridCol>
                <a:gridCol w="1361070">
                  <a:extLst>
                    <a:ext uri="{9D8B030D-6E8A-4147-A177-3AD203B41FA5}">
                      <a16:colId xmlns:a16="http://schemas.microsoft.com/office/drawing/2014/main" val="1739516913"/>
                    </a:ext>
                  </a:extLst>
                </a:gridCol>
              </a:tblGrid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 유급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1555219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6882697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9184728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034895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0A54AA8F-6AA4-474B-86E2-E7BE2C81924C}"/>
              </a:ext>
            </a:extLst>
          </p:cNvPr>
          <p:cNvSpPr txBox="1"/>
          <p:nvPr/>
        </p:nvSpPr>
        <p:spPr>
          <a:xfrm>
            <a:off x="8985448" y="2952127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명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6B0318-BAD2-4429-AAC0-FEEE0850D9D7}"/>
              </a:ext>
            </a:extLst>
          </p:cNvPr>
          <p:cNvSpPr txBox="1"/>
          <p:nvPr/>
        </p:nvSpPr>
        <p:spPr>
          <a:xfrm>
            <a:off x="5097463" y="4293096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재무 현황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37C3A0F-3C92-46D0-9537-76858AA5BFBE}"/>
              </a:ext>
            </a:extLst>
          </p:cNvPr>
          <p:cNvSpPr txBox="1"/>
          <p:nvPr/>
        </p:nvSpPr>
        <p:spPr>
          <a:xfrm>
            <a:off x="8769424" y="4464295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백만원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graphicFrame>
        <p:nvGraphicFramePr>
          <p:cNvPr id="23" name="표 22">
            <a:extLst>
              <a:ext uri="{FF2B5EF4-FFF2-40B4-BE49-F238E27FC236}">
                <a16:creationId xmlns:a16="http://schemas.microsoft.com/office/drawing/2014/main" id="{7571E6F3-3D0C-4965-B776-67EBD59E4D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053460"/>
              </p:ext>
            </p:extLst>
          </p:nvPr>
        </p:nvGraphicFramePr>
        <p:xfrm>
          <a:off x="5097462" y="4712684"/>
          <a:ext cx="4608065" cy="1740503"/>
        </p:xfrm>
        <a:graphic>
          <a:graphicData uri="http://schemas.openxmlformats.org/drawingml/2006/table">
            <a:tbl>
              <a:tblPr/>
              <a:tblGrid>
                <a:gridCol w="522953">
                  <a:extLst>
                    <a:ext uri="{9D8B030D-6E8A-4147-A177-3AD203B41FA5}">
                      <a16:colId xmlns:a16="http://schemas.microsoft.com/office/drawing/2014/main" val="305511676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853449238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641557527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18143093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314429856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348751938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55120595"/>
                    </a:ext>
                  </a:extLst>
                </a:gridCol>
              </a:tblGrid>
              <a:tr h="57078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결산년도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부채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자본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매출액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영업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당기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순이익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7932412"/>
                  </a:ext>
                </a:extLst>
              </a:tr>
              <a:tr h="3899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8690714"/>
                  </a:ext>
                </a:extLst>
              </a:tr>
              <a:tr h="3899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1512796"/>
                  </a:ext>
                </a:extLst>
              </a:tr>
              <a:tr h="3899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996182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848AA4C5-1100-43F0-9C42-5C3711F4D609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주요사업내용만 간략히 기술 </a:t>
            </a:r>
            <a:r>
              <a:rPr lang="en-US" altLang="ko-KR" sz="1200" b="1" dirty="0">
                <a:latin typeface="+mn-ea"/>
              </a:rPr>
              <a:t>– </a:t>
            </a:r>
            <a:r>
              <a:rPr lang="ko-KR" altLang="en-US" sz="1200" b="1" dirty="0">
                <a:latin typeface="+mn-ea"/>
              </a:rPr>
              <a:t>기존 수행계획서와 나머지 부분 내용 동일</a:t>
            </a:r>
          </a:p>
        </p:txBody>
      </p:sp>
    </p:spTree>
    <p:extLst>
      <p:ext uri="{BB962C8B-B14F-4D97-AF65-F5344CB8AC3E}">
        <p14:creationId xmlns:p14="http://schemas.microsoft.com/office/powerpoint/2010/main" val="2074802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③ 컨설팅기관 현황</a:t>
            </a:r>
            <a:endParaRPr lang="ko-KR" altLang="en-US" sz="2000" b="1" dirty="0">
              <a:latin typeface="+mn-ea"/>
            </a:endParaRPr>
          </a:p>
        </p:txBody>
      </p:sp>
      <p:graphicFrame>
        <p:nvGraphicFramePr>
          <p:cNvPr id="17" name="표 16">
            <a:extLst>
              <a:ext uri="{FF2B5EF4-FFF2-40B4-BE49-F238E27FC236}">
                <a16:creationId xmlns:a16="http://schemas.microsoft.com/office/drawing/2014/main" id="{120EB820-822F-4FB9-BCDC-295749AA0C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132737"/>
              </p:ext>
            </p:extLst>
          </p:nvPr>
        </p:nvGraphicFramePr>
        <p:xfrm>
          <a:off x="200025" y="1035470"/>
          <a:ext cx="9505502" cy="1961478"/>
        </p:xfrm>
        <a:graphic>
          <a:graphicData uri="http://schemas.openxmlformats.org/drawingml/2006/table">
            <a:tbl>
              <a:tblPr/>
              <a:tblGrid>
                <a:gridCol w="766707">
                  <a:extLst>
                    <a:ext uri="{9D8B030D-6E8A-4147-A177-3AD203B41FA5}">
                      <a16:colId xmlns:a16="http://schemas.microsoft.com/office/drawing/2014/main" val="1799844362"/>
                    </a:ext>
                  </a:extLst>
                </a:gridCol>
                <a:gridCol w="766707">
                  <a:extLst>
                    <a:ext uri="{9D8B030D-6E8A-4147-A177-3AD203B41FA5}">
                      <a16:colId xmlns:a16="http://schemas.microsoft.com/office/drawing/2014/main" val="278275158"/>
                    </a:ext>
                  </a:extLst>
                </a:gridCol>
                <a:gridCol w="3368306">
                  <a:extLst>
                    <a:ext uri="{9D8B030D-6E8A-4147-A177-3AD203B41FA5}">
                      <a16:colId xmlns:a16="http://schemas.microsoft.com/office/drawing/2014/main" val="2087170935"/>
                    </a:ext>
                  </a:extLst>
                </a:gridCol>
                <a:gridCol w="1782110">
                  <a:extLst>
                    <a:ext uri="{9D8B030D-6E8A-4147-A177-3AD203B41FA5}">
                      <a16:colId xmlns:a16="http://schemas.microsoft.com/office/drawing/2014/main" val="1295599232"/>
                    </a:ext>
                  </a:extLst>
                </a:gridCol>
                <a:gridCol w="2821672">
                  <a:extLst>
                    <a:ext uri="{9D8B030D-6E8A-4147-A177-3AD203B41FA5}">
                      <a16:colId xmlns:a16="http://schemas.microsoft.com/office/drawing/2014/main" val="359299090"/>
                    </a:ext>
                  </a:extLst>
                </a:gridCol>
              </a:tblGrid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369245"/>
                  </a:ext>
                </a:extLst>
              </a:tr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대표자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설립연도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0214683"/>
                  </a:ext>
                </a:extLst>
              </a:tr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홈페이지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1583171"/>
                  </a:ext>
                </a:extLst>
              </a:tr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전문 분야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①                                                  ②                                                  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439577"/>
                  </a:ext>
                </a:extLst>
              </a:tr>
              <a:tr h="326913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과제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책임자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성명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08326"/>
                  </a:ext>
                </a:extLst>
              </a:tr>
              <a:tr h="326913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연락처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E-mail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0342354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B6D0AB1A-FEE2-4159-B37E-EF7DED6809ED}"/>
              </a:ext>
            </a:extLst>
          </p:cNvPr>
          <p:cNvSpPr txBox="1"/>
          <p:nvPr/>
        </p:nvSpPr>
        <p:spPr>
          <a:xfrm>
            <a:off x="5097463" y="3068960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주요 실적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2B1655F-1DAA-42C4-A785-8FFA11F63DCF}"/>
              </a:ext>
            </a:extLst>
          </p:cNvPr>
          <p:cNvSpPr txBox="1"/>
          <p:nvPr/>
        </p:nvSpPr>
        <p:spPr>
          <a:xfrm>
            <a:off x="5313040" y="3482846"/>
            <a:ext cx="4320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ko-KR" altLang="en-US" sz="1200" dirty="0">
                <a:latin typeface="+mn-ea"/>
              </a:rPr>
              <a:t>사회적기업 또는 주요 경영컨설팅 실적 간략 기술</a:t>
            </a:r>
            <a:br>
              <a:rPr lang="en-US" altLang="ko-KR" sz="1200" dirty="0">
                <a:latin typeface="+mn-ea"/>
              </a:rPr>
            </a:b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컨설팅기관 연혁 기술이 아님</a:t>
            </a:r>
            <a:r>
              <a:rPr lang="en-US" altLang="ko-KR" sz="1200" dirty="0">
                <a:latin typeface="+mn-ea"/>
              </a:rPr>
              <a:t>)</a:t>
            </a:r>
            <a:endParaRPr lang="ko-KR" altLang="en-US" sz="1200" dirty="0">
              <a:latin typeface="+mn-ea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E15F0F-0DF1-4704-AC85-FF102810C142}"/>
              </a:ext>
            </a:extLst>
          </p:cNvPr>
          <p:cNvSpPr txBox="1"/>
          <p:nvPr/>
        </p:nvSpPr>
        <p:spPr>
          <a:xfrm>
            <a:off x="209941" y="689675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/>
            <a:r>
              <a:rPr lang="ko-KR" altLang="en-US" sz="1400" b="1" dirty="0">
                <a:solidFill>
                  <a:prstClr val="black"/>
                </a:solidFill>
                <a:latin typeface="+mn-ea"/>
              </a:rPr>
              <a:t>■ 일반 현황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4638F7-E961-4FEC-B1F7-D0CE7EF62DB4}"/>
              </a:ext>
            </a:extLst>
          </p:cNvPr>
          <p:cNvSpPr txBox="1"/>
          <p:nvPr/>
        </p:nvSpPr>
        <p:spPr>
          <a:xfrm>
            <a:off x="200473" y="3068960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인력 현황</a:t>
            </a:r>
          </a:p>
        </p:txBody>
      </p:sp>
      <p:graphicFrame>
        <p:nvGraphicFramePr>
          <p:cNvPr id="29" name="표 28">
            <a:extLst>
              <a:ext uri="{FF2B5EF4-FFF2-40B4-BE49-F238E27FC236}">
                <a16:creationId xmlns:a16="http://schemas.microsoft.com/office/drawing/2014/main" id="{9AD595AE-0EBE-4DF6-9181-BEEB74E2C1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979227"/>
              </p:ext>
            </p:extLst>
          </p:nvPr>
        </p:nvGraphicFramePr>
        <p:xfrm>
          <a:off x="200472" y="3484845"/>
          <a:ext cx="4608512" cy="1085064"/>
        </p:xfrm>
        <a:graphic>
          <a:graphicData uri="http://schemas.openxmlformats.org/drawingml/2006/table">
            <a:tbl>
              <a:tblPr/>
              <a:tblGrid>
                <a:gridCol w="524536">
                  <a:extLst>
                    <a:ext uri="{9D8B030D-6E8A-4147-A177-3AD203B41FA5}">
                      <a16:colId xmlns:a16="http://schemas.microsoft.com/office/drawing/2014/main" val="3820552079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val="3550035883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val="4243789208"/>
                    </a:ext>
                  </a:extLst>
                </a:gridCol>
                <a:gridCol w="1361070">
                  <a:extLst>
                    <a:ext uri="{9D8B030D-6E8A-4147-A177-3AD203B41FA5}">
                      <a16:colId xmlns:a16="http://schemas.microsoft.com/office/drawing/2014/main" val="1739516913"/>
                    </a:ext>
                  </a:extLst>
                </a:gridCol>
              </a:tblGrid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 유급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1555219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6882697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9184728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0348955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7E6FA18-AC2F-468F-9F08-06AA573136AF}"/>
              </a:ext>
            </a:extLst>
          </p:cNvPr>
          <p:cNvSpPr txBox="1"/>
          <p:nvPr/>
        </p:nvSpPr>
        <p:spPr>
          <a:xfrm>
            <a:off x="4088458" y="3240159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명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414BFE-B40E-48F0-B0AC-769251D48423}"/>
              </a:ext>
            </a:extLst>
          </p:cNvPr>
          <p:cNvSpPr txBox="1"/>
          <p:nvPr/>
        </p:nvSpPr>
        <p:spPr>
          <a:xfrm>
            <a:off x="200473" y="4653136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재무 현황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80D963D-C742-48AE-BAEF-76EC90368311}"/>
              </a:ext>
            </a:extLst>
          </p:cNvPr>
          <p:cNvSpPr txBox="1"/>
          <p:nvPr/>
        </p:nvSpPr>
        <p:spPr>
          <a:xfrm>
            <a:off x="3872434" y="4824335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백만원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graphicFrame>
        <p:nvGraphicFramePr>
          <p:cNvPr id="33" name="표 32">
            <a:extLst>
              <a:ext uri="{FF2B5EF4-FFF2-40B4-BE49-F238E27FC236}">
                <a16:creationId xmlns:a16="http://schemas.microsoft.com/office/drawing/2014/main" id="{55E6CF70-AD94-49E0-B739-002689C023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986441"/>
              </p:ext>
            </p:extLst>
          </p:nvPr>
        </p:nvGraphicFramePr>
        <p:xfrm>
          <a:off x="200472" y="5072725"/>
          <a:ext cx="4608065" cy="1380611"/>
        </p:xfrm>
        <a:graphic>
          <a:graphicData uri="http://schemas.openxmlformats.org/drawingml/2006/table">
            <a:tbl>
              <a:tblPr/>
              <a:tblGrid>
                <a:gridCol w="522953">
                  <a:extLst>
                    <a:ext uri="{9D8B030D-6E8A-4147-A177-3AD203B41FA5}">
                      <a16:colId xmlns:a16="http://schemas.microsoft.com/office/drawing/2014/main" val="305511676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853449238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641557527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18143093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314429856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348751938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55120595"/>
                    </a:ext>
                  </a:extLst>
                </a:gridCol>
              </a:tblGrid>
              <a:tr h="452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결산년도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부채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자본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매출액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영업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당기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순이익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7932412"/>
                  </a:ext>
                </a:extLst>
              </a:tr>
              <a:tr h="3092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8690714"/>
                  </a:ext>
                </a:extLst>
              </a:tr>
              <a:tr h="3092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1512796"/>
                  </a:ext>
                </a:extLst>
              </a:tr>
              <a:tr h="3092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996182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DAA31968-03A5-4947-889F-A3DCF685E92A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</p:spTree>
    <p:extLst>
      <p:ext uri="{BB962C8B-B14F-4D97-AF65-F5344CB8AC3E}">
        <p14:creationId xmlns:p14="http://schemas.microsoft.com/office/powerpoint/2010/main" val="884507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B367040-9E7F-47C7-9894-AF7F9FE181F0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2. </a:t>
            </a:r>
            <a:r>
              <a:rPr lang="ko-KR" altLang="en-US" sz="2000" b="1" dirty="0">
                <a:latin typeface="+mn-ea"/>
              </a:rPr>
              <a:t>사업 추진 경과 </a:t>
            </a:r>
            <a:r>
              <a:rPr lang="en-US" altLang="ko-KR" b="1" dirty="0">
                <a:latin typeface="+mn-ea"/>
              </a:rPr>
              <a:t>_ ① </a:t>
            </a:r>
            <a:r>
              <a:rPr lang="ko-KR" altLang="en-US" b="1" dirty="0">
                <a:latin typeface="+mn-ea"/>
              </a:rPr>
              <a:t>핵심 추진사항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4F2374-13C3-4C8F-8E51-08888FF7F6F9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착수부터 현재까지 핵심 수행 내용 중심의 추진경과 기술</a:t>
            </a:r>
            <a:r>
              <a:rPr lang="en-US" altLang="ko-KR" sz="1200" b="1" dirty="0">
                <a:latin typeface="+mn-ea"/>
              </a:rPr>
              <a:t>(</a:t>
            </a:r>
            <a:r>
              <a:rPr lang="ko-KR" altLang="en-US" sz="1200" b="1" dirty="0">
                <a:latin typeface="+mn-ea"/>
              </a:rPr>
              <a:t>자율적 기술 </a:t>
            </a:r>
            <a:r>
              <a:rPr lang="en-US" altLang="ko-KR" sz="1200" b="1" dirty="0">
                <a:latin typeface="+mn-ea"/>
              </a:rPr>
              <a:t>– 1page </a:t>
            </a:r>
            <a:r>
              <a:rPr lang="ko-KR" altLang="en-US" sz="1200" b="1" dirty="0">
                <a:latin typeface="+mn-ea"/>
              </a:rPr>
              <a:t>이내</a:t>
            </a:r>
            <a:r>
              <a:rPr lang="en-US" altLang="ko-KR" sz="1200" b="1" dirty="0">
                <a:latin typeface="+mn-ea"/>
              </a:rPr>
              <a:t>)</a:t>
            </a:r>
            <a:endParaRPr lang="ko-KR" altLang="en-US" sz="1200" b="1" dirty="0">
              <a:latin typeface="+mn-ea"/>
            </a:endParaRPr>
          </a:p>
        </p:txBody>
      </p:sp>
      <p:sp>
        <p:nvSpPr>
          <p:cNvPr id="8" name="텍스트 개체 틀 1">
            <a:extLst>
              <a:ext uri="{FF2B5EF4-FFF2-40B4-BE49-F238E27FC236}">
                <a16:creationId xmlns:a16="http://schemas.microsoft.com/office/drawing/2014/main" id="{BF391179-0760-4CF1-97B3-93C4DD617355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현재까지 주요 사업 추진 내용은 다음과 같음</a:t>
            </a:r>
          </a:p>
        </p:txBody>
      </p:sp>
    </p:spTree>
    <p:extLst>
      <p:ext uri="{BB962C8B-B14F-4D97-AF65-F5344CB8AC3E}">
        <p14:creationId xmlns:p14="http://schemas.microsoft.com/office/powerpoint/2010/main" val="3302609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>
            <a:extLst>
              <a:ext uri="{FF2B5EF4-FFF2-40B4-BE49-F238E27FC236}">
                <a16:creationId xmlns:a16="http://schemas.microsoft.com/office/drawing/2014/main" id="{69E2ED08-97AB-44CE-B018-48C8E4A8C8CE}"/>
              </a:ext>
            </a:extLst>
          </p:cNvPr>
          <p:cNvSpPr txBox="1"/>
          <p:nvPr/>
        </p:nvSpPr>
        <p:spPr>
          <a:xfrm>
            <a:off x="7976889" y="142618"/>
            <a:ext cx="1728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+mn-ea"/>
                <a:ea typeface="함초롬바탕" panose="02030604000101010101" pitchFamily="18" charset="-127"/>
                <a:cs typeface="함초롬바탕" panose="02030604000101010101" pitchFamily="18" charset="-127"/>
              </a:rPr>
              <a:t>Ⅰ</a:t>
            </a:r>
            <a:r>
              <a:rPr lang="en-US" altLang="ko-KR" sz="1100" b="1" dirty="0">
                <a:latin typeface="+mn-ea"/>
              </a:rPr>
              <a:t>. </a:t>
            </a:r>
            <a:r>
              <a:rPr lang="ko-KR" altLang="en-US" sz="1100" b="1" dirty="0">
                <a:latin typeface="+mn-ea"/>
              </a:rPr>
              <a:t>사업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개요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2. </a:t>
            </a:r>
            <a:r>
              <a:rPr lang="ko-KR" altLang="en-US" sz="2000" b="1" dirty="0">
                <a:latin typeface="+mn-ea"/>
              </a:rPr>
              <a:t>사업 추진 경과 </a:t>
            </a:r>
            <a:r>
              <a:rPr lang="en-US" altLang="ko-KR" b="1" dirty="0">
                <a:latin typeface="+mn-ea"/>
              </a:rPr>
              <a:t>_ ② </a:t>
            </a:r>
            <a:r>
              <a:rPr lang="ko-KR" altLang="en-US" b="1" dirty="0">
                <a:latin typeface="+mn-ea"/>
              </a:rPr>
              <a:t>사업 추진 체계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4F2374-13C3-4C8F-8E51-08888FF7F6F9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수행계획서의 </a:t>
            </a:r>
            <a:r>
              <a:rPr lang="en-US" altLang="ko-KR" sz="1200" b="1" dirty="0">
                <a:latin typeface="+mn-ea"/>
              </a:rPr>
              <a:t>Framework </a:t>
            </a:r>
            <a:r>
              <a:rPr lang="ko-KR" altLang="en-US" sz="1200" b="1" dirty="0">
                <a:latin typeface="+mn-ea"/>
              </a:rPr>
              <a:t>기준으로 수행현황 표시</a:t>
            </a:r>
            <a:r>
              <a:rPr lang="en-US" altLang="ko-KR" sz="1200" b="1" dirty="0">
                <a:latin typeface="+mn-ea"/>
              </a:rPr>
              <a:t>(</a:t>
            </a:r>
            <a:r>
              <a:rPr lang="ko-KR" altLang="en-US" sz="1200" b="1" dirty="0">
                <a:latin typeface="+mn-ea"/>
              </a:rPr>
              <a:t>황색</a:t>
            </a:r>
            <a:r>
              <a:rPr lang="en-US" altLang="ko-KR" sz="1200" b="1" dirty="0">
                <a:latin typeface="+mn-ea"/>
              </a:rPr>
              <a:t>-</a:t>
            </a:r>
            <a:r>
              <a:rPr lang="ko-KR" altLang="en-US" sz="1200" b="1" dirty="0">
                <a:latin typeface="+mn-ea"/>
              </a:rPr>
              <a:t>수행영역임</a:t>
            </a:r>
            <a:r>
              <a:rPr lang="en-US" altLang="ko-KR" sz="1200" b="1" dirty="0">
                <a:latin typeface="+mn-ea"/>
              </a:rPr>
              <a:t>)</a:t>
            </a:r>
            <a:endParaRPr lang="ko-KR" altLang="en-US" sz="1200" b="1" dirty="0">
              <a:latin typeface="+mn-ea"/>
            </a:endParaRPr>
          </a:p>
        </p:txBody>
      </p:sp>
      <p:sp>
        <p:nvSpPr>
          <p:cNvPr id="8" name="텍스트 개체 틀 1">
            <a:extLst>
              <a:ext uri="{FF2B5EF4-FFF2-40B4-BE49-F238E27FC236}">
                <a16:creationId xmlns:a16="http://schemas.microsoft.com/office/drawing/2014/main" id="{BF391179-0760-4CF1-97B3-93C4DD617355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사업추진 체계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(Framework)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기준으로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현재까지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Module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rgbClr val="FF0000"/>
                </a:solidFill>
                <a:latin typeface="+mn-ea"/>
              </a:rPr>
              <a:t>3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의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Step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rgbClr val="FF0000"/>
                </a:solidFill>
                <a:latin typeface="+mn-ea"/>
              </a:rPr>
              <a:t>1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까지 수행함</a:t>
            </a:r>
          </a:p>
        </p:txBody>
      </p:sp>
      <p:sp>
        <p:nvSpPr>
          <p:cNvPr id="5" name="화살표: 오각형 184">
            <a:extLst>
              <a:ext uri="{FF2B5EF4-FFF2-40B4-BE49-F238E27FC236}">
                <a16:creationId xmlns:a16="http://schemas.microsoft.com/office/drawing/2014/main" id="{C0398317-17A6-4908-896D-0BFEAD7E441A}"/>
              </a:ext>
            </a:extLst>
          </p:cNvPr>
          <p:cNvSpPr/>
          <p:nvPr/>
        </p:nvSpPr>
        <p:spPr>
          <a:xfrm>
            <a:off x="7201706" y="2006310"/>
            <a:ext cx="2159226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실행방안 및 </a:t>
            </a:r>
            <a:endParaRPr kumimoji="1" lang="en-US" altLang="ko-KR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ea"/>
              <a:ea typeface="+mj-ea"/>
            </a:endParaRPr>
          </a:p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중장기 추진 로드맵</a:t>
            </a:r>
          </a:p>
        </p:txBody>
      </p:sp>
      <p:sp>
        <p:nvSpPr>
          <p:cNvPr id="6" name="화살표: 오각형 184">
            <a:extLst>
              <a:ext uri="{FF2B5EF4-FFF2-40B4-BE49-F238E27FC236}">
                <a16:creationId xmlns:a16="http://schemas.microsoft.com/office/drawing/2014/main" id="{12A6DF0D-4026-4D1D-87C2-0ED60F19EF8A}"/>
              </a:ext>
            </a:extLst>
          </p:cNvPr>
          <p:cNvSpPr/>
          <p:nvPr/>
        </p:nvSpPr>
        <p:spPr>
          <a:xfrm>
            <a:off x="4969192" y="1998550"/>
            <a:ext cx="2215309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마케팅 전략 수립</a:t>
            </a:r>
          </a:p>
        </p:txBody>
      </p:sp>
      <p:sp>
        <p:nvSpPr>
          <p:cNvPr id="7" name="화살표: 오각형 184">
            <a:extLst>
              <a:ext uri="{FF2B5EF4-FFF2-40B4-BE49-F238E27FC236}">
                <a16:creationId xmlns:a16="http://schemas.microsoft.com/office/drawing/2014/main" id="{21E2AE41-C354-45B9-804D-F18B1F6F93EE}"/>
              </a:ext>
            </a:extLst>
          </p:cNvPr>
          <p:cNvSpPr/>
          <p:nvPr/>
        </p:nvSpPr>
        <p:spPr>
          <a:xfrm>
            <a:off x="2792760" y="1997942"/>
            <a:ext cx="2159227" cy="497260"/>
          </a:xfrm>
          <a:prstGeom prst="homePlate">
            <a:avLst>
              <a:gd name="adj" fmla="val 47285"/>
            </a:avLst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비전수립</a:t>
            </a:r>
          </a:p>
        </p:txBody>
      </p:sp>
      <p:sp>
        <p:nvSpPr>
          <p:cNvPr id="9" name="화살표: 오각형 184">
            <a:extLst>
              <a:ext uri="{FF2B5EF4-FFF2-40B4-BE49-F238E27FC236}">
                <a16:creationId xmlns:a16="http://schemas.microsoft.com/office/drawing/2014/main" id="{81B31AD4-DF76-4299-998F-F1E6D10BFF74}"/>
              </a:ext>
            </a:extLst>
          </p:cNvPr>
          <p:cNvSpPr/>
          <p:nvPr/>
        </p:nvSpPr>
        <p:spPr>
          <a:xfrm>
            <a:off x="632473" y="1997942"/>
            <a:ext cx="2160287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환경분석</a:t>
            </a:r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BC551DC4-97C8-4A9A-9CC7-B2DAAEF90005}"/>
              </a:ext>
            </a:extLst>
          </p:cNvPr>
          <p:cNvCxnSpPr/>
          <p:nvPr/>
        </p:nvCxnSpPr>
        <p:spPr>
          <a:xfrm>
            <a:off x="2807951" y="1575445"/>
            <a:ext cx="2052228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21D0F34D-3427-4833-8DBD-19EF16706CD2}"/>
              </a:ext>
            </a:extLst>
          </p:cNvPr>
          <p:cNvCxnSpPr/>
          <p:nvPr/>
        </p:nvCxnSpPr>
        <p:spPr>
          <a:xfrm>
            <a:off x="5024961" y="1575445"/>
            <a:ext cx="2052736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7FFB9554-63E8-47E2-B4BA-A6420B69FF00}"/>
              </a:ext>
            </a:extLst>
          </p:cNvPr>
          <p:cNvCxnSpPr>
            <a:cxnSpLocks/>
          </p:cNvCxnSpPr>
          <p:nvPr/>
        </p:nvCxnSpPr>
        <p:spPr>
          <a:xfrm>
            <a:off x="7329217" y="1575445"/>
            <a:ext cx="1662929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058C4DEB-AB8D-4149-BCC0-3C6C4921F7AB}"/>
              </a:ext>
            </a:extLst>
          </p:cNvPr>
          <p:cNvCxnSpPr/>
          <p:nvPr/>
        </p:nvCxnSpPr>
        <p:spPr>
          <a:xfrm>
            <a:off x="700590" y="1575445"/>
            <a:ext cx="2016272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98999F52-0803-41A8-B2D6-56080034D40E}"/>
              </a:ext>
            </a:extLst>
          </p:cNvPr>
          <p:cNvSpPr/>
          <p:nvPr/>
        </p:nvSpPr>
        <p:spPr bwMode="auto">
          <a:xfrm>
            <a:off x="640378" y="2599308"/>
            <a:ext cx="1864303" cy="2658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01. </a:t>
            </a:r>
            <a:r>
              <a:rPr lang="ko-KR" altLang="en-US" sz="1100" b="1" dirty="0">
                <a:latin typeface="+mj-ea"/>
                <a:ea typeface="+mj-ea"/>
              </a:rPr>
              <a:t>내</a:t>
            </a:r>
            <a:r>
              <a:rPr lang="en-US" altLang="ko-KR" sz="1100" b="1" dirty="0">
                <a:latin typeface="+mj-ea"/>
                <a:ea typeface="+mj-ea"/>
              </a:rPr>
              <a:t>·</a:t>
            </a:r>
            <a:r>
              <a:rPr lang="ko-KR" altLang="en-US" sz="1100" b="1" dirty="0">
                <a:latin typeface="+mj-ea"/>
                <a:ea typeface="+mj-ea"/>
              </a:rPr>
              <a:t>외부</a:t>
            </a:r>
            <a:r>
              <a:rPr lang="en-US" altLang="ko-KR" sz="1100" b="1" dirty="0">
                <a:latin typeface="+mj-ea"/>
                <a:ea typeface="+mj-ea"/>
              </a:rPr>
              <a:t> </a:t>
            </a:r>
            <a:r>
              <a:rPr lang="ko-KR" altLang="en-US" sz="1100" b="1" dirty="0">
                <a:latin typeface="+mj-ea"/>
                <a:ea typeface="+mj-ea"/>
              </a:rPr>
              <a:t>환경분석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6" name="TextBox 262">
            <a:extLst>
              <a:ext uri="{FF2B5EF4-FFF2-40B4-BE49-F238E27FC236}">
                <a16:creationId xmlns:a16="http://schemas.microsoft.com/office/drawing/2014/main" id="{B81A73FB-E8FB-4EB0-9AC1-FE1FB001C19C}"/>
              </a:ext>
            </a:extLst>
          </p:cNvPr>
          <p:cNvSpPr txBox="1"/>
          <p:nvPr/>
        </p:nvSpPr>
        <p:spPr bwMode="auto">
          <a:xfrm>
            <a:off x="1233296" y="1452335"/>
            <a:ext cx="806894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’20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년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5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7" name="TextBox 262">
            <a:extLst>
              <a:ext uri="{FF2B5EF4-FFF2-40B4-BE49-F238E27FC236}">
                <a16:creationId xmlns:a16="http://schemas.microsoft.com/office/drawing/2014/main" id="{1E8A4775-1502-41A8-A6CE-9442D2F852B1}"/>
              </a:ext>
            </a:extLst>
          </p:cNvPr>
          <p:cNvSpPr txBox="1"/>
          <p:nvPr/>
        </p:nvSpPr>
        <p:spPr bwMode="auto">
          <a:xfrm>
            <a:off x="3239999" y="1452335"/>
            <a:ext cx="1080120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6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8" name="TextBox 262">
            <a:extLst>
              <a:ext uri="{FF2B5EF4-FFF2-40B4-BE49-F238E27FC236}">
                <a16:creationId xmlns:a16="http://schemas.microsoft.com/office/drawing/2014/main" id="{7C08881A-C4F6-40AF-A6A8-F4D8736471D3}"/>
              </a:ext>
            </a:extLst>
          </p:cNvPr>
          <p:cNvSpPr txBox="1"/>
          <p:nvPr/>
        </p:nvSpPr>
        <p:spPr bwMode="auto">
          <a:xfrm>
            <a:off x="5493521" y="1452335"/>
            <a:ext cx="1072248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7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월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~ 8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9" name="TextBox 262">
            <a:extLst>
              <a:ext uri="{FF2B5EF4-FFF2-40B4-BE49-F238E27FC236}">
                <a16:creationId xmlns:a16="http://schemas.microsoft.com/office/drawing/2014/main" id="{1D6C1475-CA7F-4274-B698-B64A1A4CD67F}"/>
              </a:ext>
            </a:extLst>
          </p:cNvPr>
          <p:cNvSpPr txBox="1"/>
          <p:nvPr/>
        </p:nvSpPr>
        <p:spPr bwMode="auto">
          <a:xfrm>
            <a:off x="7663381" y="1452335"/>
            <a:ext cx="994600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9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월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~ 10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EF653666-745E-4615-AF03-325B2FA0094F}"/>
              </a:ext>
            </a:extLst>
          </p:cNvPr>
          <p:cNvSpPr/>
          <p:nvPr/>
        </p:nvSpPr>
        <p:spPr>
          <a:xfrm>
            <a:off x="632473" y="1743380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j-ea"/>
                <a:ea typeface="+mj-ea"/>
              </a:rPr>
              <a:t>M 1</a:t>
            </a:r>
            <a:endParaRPr lang="ko-KR" altLang="en-US" sz="1000" b="1" dirty="0" err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B4BDCEAF-15F0-4692-8760-9EF81DD177B9}"/>
              </a:ext>
            </a:extLst>
          </p:cNvPr>
          <p:cNvSpPr/>
          <p:nvPr/>
        </p:nvSpPr>
        <p:spPr>
          <a:xfrm>
            <a:off x="2792760" y="1743380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j-ea"/>
                <a:ea typeface="+mj-ea"/>
              </a:rPr>
              <a:t>M 2</a:t>
            </a:r>
            <a:endParaRPr lang="ko-KR" altLang="en-US" sz="1000" b="1" dirty="0" err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617AFD7A-ABF8-484B-81C2-58F96219A339}"/>
              </a:ext>
            </a:extLst>
          </p:cNvPr>
          <p:cNvSpPr/>
          <p:nvPr/>
        </p:nvSpPr>
        <p:spPr>
          <a:xfrm>
            <a:off x="4969192" y="1743380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j-ea"/>
                <a:ea typeface="+mj-ea"/>
              </a:rPr>
              <a:t>M 3</a:t>
            </a:r>
            <a:endParaRPr lang="ko-KR" altLang="en-US" sz="1000" b="1" dirty="0" err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0B37AB74-568A-452B-A082-7BB82DFB783C}"/>
              </a:ext>
            </a:extLst>
          </p:cNvPr>
          <p:cNvSpPr/>
          <p:nvPr/>
        </p:nvSpPr>
        <p:spPr>
          <a:xfrm>
            <a:off x="7201706" y="1743380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j-ea"/>
                <a:ea typeface="+mj-ea"/>
              </a:rPr>
              <a:t>M 4</a:t>
            </a:r>
            <a:endParaRPr lang="ko-KR" altLang="en-US" sz="1000" b="1" dirty="0" err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5A2FCE2D-BD40-49F6-B22D-4E85CA0F8651}"/>
              </a:ext>
            </a:extLst>
          </p:cNvPr>
          <p:cNvSpPr/>
          <p:nvPr/>
        </p:nvSpPr>
        <p:spPr bwMode="auto">
          <a:xfrm>
            <a:off x="640378" y="3961918"/>
            <a:ext cx="1864303" cy="4972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02.  </a:t>
            </a:r>
            <a:r>
              <a:rPr lang="ko-KR" altLang="en-US" sz="1100" b="1" dirty="0">
                <a:latin typeface="+mj-ea"/>
                <a:ea typeface="+mj-ea"/>
              </a:rPr>
              <a:t>고객 및 시장 분석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6FCD416F-6E72-4462-8B53-61AED0699ED5}"/>
              </a:ext>
            </a:extLst>
          </p:cNvPr>
          <p:cNvSpPr/>
          <p:nvPr/>
        </p:nvSpPr>
        <p:spPr bwMode="auto">
          <a:xfrm>
            <a:off x="640378" y="5258062"/>
            <a:ext cx="1864303" cy="4972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03. </a:t>
            </a:r>
            <a:r>
              <a:rPr lang="ko-KR" altLang="en-US" sz="1100" b="1" dirty="0">
                <a:latin typeface="+mj-ea"/>
                <a:ea typeface="+mj-ea"/>
              </a:rPr>
              <a:t>기술동향 분석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6D58362A-B1C2-4029-B374-FD05A9A58D5E}"/>
              </a:ext>
            </a:extLst>
          </p:cNvPr>
          <p:cNvSpPr/>
          <p:nvPr/>
        </p:nvSpPr>
        <p:spPr bwMode="auto">
          <a:xfrm>
            <a:off x="2792760" y="2599308"/>
            <a:ext cx="1864303" cy="4972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01. </a:t>
            </a:r>
            <a:r>
              <a:rPr lang="ko-KR" altLang="en-US" sz="1100" b="1" dirty="0">
                <a:latin typeface="+mj-ea"/>
                <a:ea typeface="+mj-ea"/>
              </a:rPr>
              <a:t>비전 수립 워크숍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7B47EE92-8CA3-4226-83AE-6847C2DBBBA8}"/>
              </a:ext>
            </a:extLst>
          </p:cNvPr>
          <p:cNvSpPr/>
          <p:nvPr/>
        </p:nvSpPr>
        <p:spPr bwMode="auto">
          <a:xfrm>
            <a:off x="2792760" y="3961918"/>
            <a:ext cx="1864303" cy="4972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02.  </a:t>
            </a:r>
            <a:r>
              <a:rPr lang="ko-KR" altLang="en-US" sz="1100" b="1" dirty="0">
                <a:latin typeface="+mj-ea"/>
                <a:ea typeface="+mj-ea"/>
              </a:rPr>
              <a:t>비전</a:t>
            </a:r>
            <a:r>
              <a:rPr lang="en-US" altLang="ko-KR" sz="1100" b="1" dirty="0">
                <a:latin typeface="+mj-ea"/>
                <a:ea typeface="+mj-ea"/>
              </a:rPr>
              <a:t>(</a:t>
            </a:r>
            <a:r>
              <a:rPr lang="ko-KR" altLang="en-US" sz="1100" b="1" dirty="0">
                <a:latin typeface="+mj-ea"/>
                <a:ea typeface="+mj-ea"/>
              </a:rPr>
              <a:t>안</a:t>
            </a:r>
            <a:r>
              <a:rPr lang="en-US" altLang="ko-KR" sz="1100" b="1" dirty="0">
                <a:latin typeface="+mj-ea"/>
                <a:ea typeface="+mj-ea"/>
              </a:rPr>
              <a:t>) </a:t>
            </a:r>
            <a:r>
              <a:rPr lang="ko-KR" altLang="en-US" sz="1100" b="1" dirty="0">
                <a:latin typeface="+mj-ea"/>
                <a:ea typeface="+mj-ea"/>
              </a:rPr>
              <a:t>도출 및 공유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18456AD5-DA19-418C-B798-89E346C37884}"/>
              </a:ext>
            </a:extLst>
          </p:cNvPr>
          <p:cNvSpPr/>
          <p:nvPr/>
        </p:nvSpPr>
        <p:spPr bwMode="auto">
          <a:xfrm>
            <a:off x="2792760" y="5258062"/>
            <a:ext cx="1864303" cy="4972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03. </a:t>
            </a:r>
            <a:r>
              <a:rPr lang="ko-KR" altLang="en-US" sz="1100" b="1" dirty="0">
                <a:latin typeface="+mj-ea"/>
                <a:ea typeface="+mj-ea"/>
              </a:rPr>
              <a:t>최종 비전 설정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4F1D6CA1-C756-48B0-A87B-5C51963CD42C}"/>
              </a:ext>
            </a:extLst>
          </p:cNvPr>
          <p:cNvSpPr/>
          <p:nvPr/>
        </p:nvSpPr>
        <p:spPr bwMode="auto">
          <a:xfrm>
            <a:off x="4969192" y="2599308"/>
            <a:ext cx="1864303" cy="4972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01. </a:t>
            </a:r>
            <a:r>
              <a:rPr lang="ko-KR" altLang="en-US" sz="1100" b="1" dirty="0">
                <a:latin typeface="+mj-ea"/>
                <a:ea typeface="+mj-ea"/>
              </a:rPr>
              <a:t>주요 마케팅 이슈 도출</a:t>
            </a:r>
            <a:r>
              <a:rPr lang="en-US" altLang="ko-KR" sz="1100" b="1" dirty="0">
                <a:latin typeface="+mj-ea"/>
                <a:ea typeface="+mj-ea"/>
              </a:rPr>
              <a:t>/</a:t>
            </a:r>
            <a:br>
              <a:rPr lang="en-US" altLang="ko-KR" sz="1100" b="1" dirty="0">
                <a:latin typeface="+mj-ea"/>
                <a:ea typeface="+mj-ea"/>
              </a:rPr>
            </a:br>
            <a:r>
              <a:rPr lang="ko-KR" altLang="en-US" sz="1100" b="1" dirty="0">
                <a:latin typeface="+mj-ea"/>
                <a:ea typeface="+mj-ea"/>
              </a:rPr>
              <a:t>          문제점 및 원인 분석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45F3F92D-55BC-4E00-94E6-8D9E8CFA7DB7}"/>
              </a:ext>
            </a:extLst>
          </p:cNvPr>
          <p:cNvSpPr/>
          <p:nvPr/>
        </p:nvSpPr>
        <p:spPr bwMode="auto">
          <a:xfrm>
            <a:off x="4969192" y="3961918"/>
            <a:ext cx="1864303" cy="497260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02.  4P </a:t>
            </a:r>
            <a:r>
              <a:rPr lang="ko-KR" altLang="en-US" sz="1100" b="1" dirty="0">
                <a:latin typeface="+mj-ea"/>
                <a:ea typeface="+mj-ea"/>
              </a:rPr>
              <a:t>전략</a:t>
            </a:r>
            <a:r>
              <a:rPr lang="en-US" altLang="ko-KR" sz="1100" b="1" dirty="0">
                <a:latin typeface="+mj-ea"/>
                <a:ea typeface="+mj-ea"/>
              </a:rPr>
              <a:t> </a:t>
            </a:r>
            <a:r>
              <a:rPr lang="ko-KR" altLang="en-US" sz="1100" b="1" dirty="0">
                <a:latin typeface="+mj-ea"/>
                <a:ea typeface="+mj-ea"/>
              </a:rPr>
              <a:t>수립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C9E5C4C4-4397-476A-8F76-7A4E114C7B9C}"/>
              </a:ext>
            </a:extLst>
          </p:cNvPr>
          <p:cNvSpPr/>
          <p:nvPr/>
        </p:nvSpPr>
        <p:spPr bwMode="auto">
          <a:xfrm>
            <a:off x="4969192" y="5258062"/>
            <a:ext cx="1864303" cy="497260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03. </a:t>
            </a:r>
            <a:r>
              <a:rPr lang="ko-KR" altLang="en-US" sz="1100" b="1" dirty="0">
                <a:latin typeface="+mj-ea"/>
                <a:ea typeface="+mj-ea"/>
              </a:rPr>
              <a:t>통합 마케팅 전략수립</a:t>
            </a:r>
            <a:br>
              <a:rPr lang="en-US" altLang="ko-KR" sz="1100" b="1" dirty="0">
                <a:latin typeface="+mj-ea"/>
                <a:ea typeface="+mj-ea"/>
              </a:rPr>
            </a:br>
            <a:r>
              <a:rPr lang="en-US" altLang="ko-KR" sz="1100" b="1" dirty="0">
                <a:latin typeface="+mj-ea"/>
                <a:ea typeface="+mj-ea"/>
              </a:rPr>
              <a:t>          (IMC)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D1DB144B-93D1-4FB3-88BF-1DA79C7E4E87}"/>
              </a:ext>
            </a:extLst>
          </p:cNvPr>
          <p:cNvSpPr/>
          <p:nvPr/>
        </p:nvSpPr>
        <p:spPr bwMode="auto">
          <a:xfrm>
            <a:off x="7201706" y="2599308"/>
            <a:ext cx="1864303" cy="497260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01. </a:t>
            </a:r>
            <a:r>
              <a:rPr lang="ko-KR" altLang="en-US" sz="1100" b="1" dirty="0">
                <a:latin typeface="+mj-ea"/>
                <a:ea typeface="+mj-ea"/>
              </a:rPr>
              <a:t>상세과제 도출 및 과제 우선순위화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99E036B-CFB9-4FEF-A3F0-37E35204BF5A}"/>
              </a:ext>
            </a:extLst>
          </p:cNvPr>
          <p:cNvSpPr/>
          <p:nvPr/>
        </p:nvSpPr>
        <p:spPr bwMode="auto">
          <a:xfrm>
            <a:off x="7201706" y="3961918"/>
            <a:ext cx="1864303" cy="497260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02.  </a:t>
            </a:r>
            <a:r>
              <a:rPr lang="ko-KR" altLang="en-US" sz="1100" b="1" dirty="0">
                <a:latin typeface="+mj-ea"/>
                <a:ea typeface="+mj-ea"/>
              </a:rPr>
              <a:t>중장기 추진 로드맵 작성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95313AB4-DF8B-49C2-9F79-7ECEE78C879C}"/>
              </a:ext>
            </a:extLst>
          </p:cNvPr>
          <p:cNvSpPr/>
          <p:nvPr/>
        </p:nvSpPr>
        <p:spPr bwMode="auto">
          <a:xfrm>
            <a:off x="7201706" y="5258062"/>
            <a:ext cx="1864303" cy="497260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03. </a:t>
            </a:r>
            <a:r>
              <a:rPr lang="ko-KR" altLang="en-US" sz="1100" b="1" dirty="0">
                <a:latin typeface="+mj-ea"/>
                <a:ea typeface="+mj-ea"/>
              </a:rPr>
              <a:t>변화관리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4735014-4A15-4FD9-A074-A21CA05E8BF5}"/>
              </a:ext>
            </a:extLst>
          </p:cNvPr>
          <p:cNvSpPr txBox="1"/>
          <p:nvPr/>
        </p:nvSpPr>
        <p:spPr>
          <a:xfrm>
            <a:off x="640378" y="2899782"/>
            <a:ext cx="18643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n-ea"/>
              </a:rPr>
              <a:t>외부환경분석 </a:t>
            </a:r>
            <a:r>
              <a:rPr lang="en-US" altLang="ko-KR" sz="1000" dirty="0">
                <a:latin typeface="+mn-ea"/>
              </a:rPr>
              <a:t>: PEST</a:t>
            </a:r>
            <a:r>
              <a:rPr lang="ko-KR" altLang="en-US" sz="1000" dirty="0">
                <a:latin typeface="+mn-ea"/>
              </a:rPr>
              <a:t>분석</a:t>
            </a:r>
            <a:endParaRPr lang="en-US" altLang="ko-KR" sz="1000" dirty="0">
              <a:latin typeface="+mn-ea"/>
            </a:endParaRPr>
          </a:p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n-ea"/>
              </a:rPr>
              <a:t>내부환경분석 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dirty="0">
                <a:latin typeface="+mn-ea"/>
              </a:rPr>
              <a:t>경영진단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재무분석 등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A4CAB38-288D-4C4D-A793-F255BAC6A408}"/>
              </a:ext>
            </a:extLst>
          </p:cNvPr>
          <p:cNvSpPr txBox="1"/>
          <p:nvPr/>
        </p:nvSpPr>
        <p:spPr>
          <a:xfrm>
            <a:off x="640378" y="4459178"/>
            <a:ext cx="1864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</a:t>
            </a:r>
          </a:p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00000</a:t>
            </a:r>
            <a:endParaRPr lang="ko-KR" altLang="en-US" sz="1000" dirty="0">
              <a:latin typeface="+mn-ea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81728CB-E27D-43B0-914B-642D23D3E8F7}"/>
              </a:ext>
            </a:extLst>
          </p:cNvPr>
          <p:cNvSpPr txBox="1"/>
          <p:nvPr/>
        </p:nvSpPr>
        <p:spPr>
          <a:xfrm>
            <a:off x="640378" y="5765194"/>
            <a:ext cx="1864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</a:t>
            </a:r>
          </a:p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00000</a:t>
            </a:r>
            <a:endParaRPr lang="ko-KR" altLang="en-US" sz="1000" dirty="0">
              <a:latin typeface="+mn-ea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50CBD1E-1679-46D8-BA06-D1705F4246EB}"/>
              </a:ext>
            </a:extLst>
          </p:cNvPr>
          <p:cNvSpPr txBox="1"/>
          <p:nvPr/>
        </p:nvSpPr>
        <p:spPr>
          <a:xfrm>
            <a:off x="2792759" y="3160497"/>
            <a:ext cx="1864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</a:t>
            </a:r>
          </a:p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00000</a:t>
            </a:r>
            <a:endParaRPr lang="ko-KR" altLang="en-US" sz="1000" dirty="0">
              <a:latin typeface="+mn-ea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5900E05-8105-46A5-BE05-395ECFE8133A}"/>
              </a:ext>
            </a:extLst>
          </p:cNvPr>
          <p:cNvSpPr txBox="1"/>
          <p:nvPr/>
        </p:nvSpPr>
        <p:spPr>
          <a:xfrm>
            <a:off x="2792759" y="4459178"/>
            <a:ext cx="1864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</a:t>
            </a:r>
          </a:p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00000</a:t>
            </a:r>
            <a:endParaRPr lang="ko-KR" altLang="en-US" sz="1000" dirty="0">
              <a:latin typeface="+mn-ea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07E51F3-932D-4A27-B3FF-89FB669CB347}"/>
              </a:ext>
            </a:extLst>
          </p:cNvPr>
          <p:cNvSpPr txBox="1"/>
          <p:nvPr/>
        </p:nvSpPr>
        <p:spPr>
          <a:xfrm>
            <a:off x="2792759" y="5765194"/>
            <a:ext cx="1864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</a:t>
            </a:r>
          </a:p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00000</a:t>
            </a:r>
            <a:endParaRPr lang="ko-KR" altLang="en-US" sz="1000" dirty="0">
              <a:latin typeface="+mn-ea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DC2321-0B36-429A-9BA9-C377377A4ACB}"/>
              </a:ext>
            </a:extLst>
          </p:cNvPr>
          <p:cNvSpPr txBox="1"/>
          <p:nvPr/>
        </p:nvSpPr>
        <p:spPr>
          <a:xfrm>
            <a:off x="4970226" y="3093777"/>
            <a:ext cx="1864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</a:t>
            </a:r>
          </a:p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00000</a:t>
            </a:r>
            <a:endParaRPr lang="ko-KR" altLang="en-US" sz="1000" dirty="0">
              <a:latin typeface="+mn-ea"/>
            </a:endParaRPr>
          </a:p>
        </p:txBody>
      </p:sp>
      <p:sp>
        <p:nvSpPr>
          <p:cNvPr id="42" name="자유형: 도형 41">
            <a:extLst>
              <a:ext uri="{FF2B5EF4-FFF2-40B4-BE49-F238E27FC236}">
                <a16:creationId xmlns:a16="http://schemas.microsoft.com/office/drawing/2014/main" id="{194D07D5-0DD2-48BE-B8D8-69ECFF0F6DAB}"/>
              </a:ext>
            </a:extLst>
          </p:cNvPr>
          <p:cNvSpPr/>
          <p:nvPr/>
        </p:nvSpPr>
        <p:spPr>
          <a:xfrm>
            <a:off x="4796118" y="1362635"/>
            <a:ext cx="2294964" cy="4948518"/>
          </a:xfrm>
          <a:custGeom>
            <a:avLst/>
            <a:gdLst>
              <a:gd name="connsiteX0" fmla="*/ 2268070 w 2294964"/>
              <a:gd name="connsiteY0" fmla="*/ 0 h 4948518"/>
              <a:gd name="connsiteX1" fmla="*/ 2294964 w 2294964"/>
              <a:gd name="connsiteY1" fmla="*/ 2465294 h 4948518"/>
              <a:gd name="connsiteX2" fmla="*/ 0 w 2294964"/>
              <a:gd name="connsiteY2" fmla="*/ 2465294 h 4948518"/>
              <a:gd name="connsiteX3" fmla="*/ 0 w 2294964"/>
              <a:gd name="connsiteY3" fmla="*/ 4948518 h 4948518"/>
              <a:gd name="connsiteX4" fmla="*/ 8964 w 2294964"/>
              <a:gd name="connsiteY4" fmla="*/ 4948518 h 4948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4964" h="4948518">
                <a:moveTo>
                  <a:pt x="2268070" y="0"/>
                </a:moveTo>
                <a:lnTo>
                  <a:pt x="2294964" y="2465294"/>
                </a:lnTo>
                <a:lnTo>
                  <a:pt x="0" y="2465294"/>
                </a:lnTo>
                <a:lnTo>
                  <a:pt x="0" y="4948518"/>
                </a:lnTo>
                <a:lnTo>
                  <a:pt x="8964" y="4948518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0408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고딕"/>
        <a:ea typeface="나눔고딕"/>
        <a:cs typeface=""/>
      </a:majorFont>
      <a:minorFont>
        <a:latin typeface="나눔고딕"/>
        <a:ea typeface="나눔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 w="12700">
          <a:solidFill>
            <a:schemeClr val="bg1">
              <a:lumMod val="50000"/>
            </a:schemeClr>
          </a:solidFill>
        </a:ln>
      </a:spPr>
      <a:bodyPr rtlCol="0" anchor="ctr"/>
      <a:lstStyle>
        <a:defPPr algn="ctr">
          <a:defRPr sz="12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sz="1200" smtClean="0">
            <a:latin typeface="+mn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2206</TotalTime>
  <Words>1198</Words>
  <Application>Microsoft Office PowerPoint</Application>
  <PresentationFormat>A4 용지(210x297mm)</PresentationFormat>
  <Paragraphs>336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6" baseType="lpstr">
      <vt:lpstr>나눔고딕</vt:lpstr>
      <vt:lpstr>맑은 고딕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현회</dc:creator>
  <cp:lastModifiedBy>김 현회</cp:lastModifiedBy>
  <cp:revision>197</cp:revision>
  <cp:lastPrinted>2019-12-16T15:09:08Z</cp:lastPrinted>
  <dcterms:created xsi:type="dcterms:W3CDTF">2019-04-10T01:59:56Z</dcterms:created>
  <dcterms:modified xsi:type="dcterms:W3CDTF">2019-12-17T02:56:58Z</dcterms:modified>
</cp:coreProperties>
</file>