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2" r:id="rId1"/>
  </p:sldMasterIdLst>
  <p:notesMasterIdLst>
    <p:notesMasterId r:id="rId24"/>
  </p:notesMasterIdLst>
  <p:sldIdLst>
    <p:sldId id="267" r:id="rId2"/>
    <p:sldId id="274" r:id="rId3"/>
    <p:sldId id="256" r:id="rId4"/>
    <p:sldId id="273" r:id="rId5"/>
    <p:sldId id="294" r:id="rId6"/>
    <p:sldId id="296" r:id="rId7"/>
    <p:sldId id="297" r:id="rId8"/>
    <p:sldId id="299" r:id="rId9"/>
    <p:sldId id="298" r:id="rId10"/>
    <p:sldId id="295" r:id="rId11"/>
    <p:sldId id="286" r:id="rId12"/>
    <p:sldId id="270" r:id="rId13"/>
    <p:sldId id="271" r:id="rId14"/>
    <p:sldId id="262" r:id="rId15"/>
    <p:sldId id="263" r:id="rId16"/>
    <p:sldId id="287" r:id="rId17"/>
    <p:sldId id="288" r:id="rId18"/>
    <p:sldId id="289" r:id="rId19"/>
    <p:sldId id="290" r:id="rId20"/>
    <p:sldId id="264" r:id="rId21"/>
    <p:sldId id="292" r:id="rId22"/>
    <p:sldId id="266" r:id="rId23"/>
  </p:sldIdLst>
  <p:sldSz cx="9906000" cy="6858000" type="A4"/>
  <p:notesSz cx="6802438" cy="99345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  <p15:guide id="3" orient="horz" pos="845" userDrawn="1">
          <p15:clr>
            <a:srgbClr val="A4A3A4"/>
          </p15:clr>
        </p15:guide>
        <p15:guide id="4" pos="126" userDrawn="1">
          <p15:clr>
            <a:srgbClr val="A4A3A4"/>
          </p15:clr>
        </p15:guide>
        <p15:guide id="5" pos="6114" userDrawn="1">
          <p15:clr>
            <a:srgbClr val="A4A3A4"/>
          </p15:clr>
        </p15:guide>
        <p15:guide id="6" orient="horz" pos="4065" userDrawn="1">
          <p15:clr>
            <a:srgbClr val="A4A3A4"/>
          </p15:clr>
        </p15:guide>
        <p15:guide id="7" pos="3029" userDrawn="1">
          <p15:clr>
            <a:srgbClr val="A4A3A4"/>
          </p15:clr>
        </p15:guide>
        <p15:guide id="8" pos="3211" userDrawn="1">
          <p15:clr>
            <a:srgbClr val="A4A3A4"/>
          </p15:clr>
        </p15:guide>
        <p15:guide id="9" pos="1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3F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626" autoAdjust="0"/>
    <p:restoredTop sz="94660"/>
  </p:normalViewPr>
  <p:slideViewPr>
    <p:cSldViewPr showGuides="1">
      <p:cViewPr varScale="1">
        <p:scale>
          <a:sx n="72" d="100"/>
          <a:sy n="72" d="100"/>
        </p:scale>
        <p:origin x="-1002" y="-84"/>
      </p:cViewPr>
      <p:guideLst>
        <p:guide orient="horz" pos="2160"/>
        <p:guide orient="horz" pos="845"/>
        <p:guide orient="horz" pos="4065"/>
        <p:guide pos="3120"/>
        <p:guide pos="126"/>
        <p:guide pos="6114"/>
        <p:guide pos="3029"/>
        <p:guide pos="3211"/>
        <p:guide pos="17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723" cy="4984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3141" y="0"/>
            <a:ext cx="2947723" cy="4984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7A3903-0657-4032-9927-2578BB09F4CC}" type="datetimeFigureOut">
              <a:rPr lang="ko-KR" altLang="en-US" smtClean="0"/>
              <a:t>2021-02-08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40288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244" y="4781014"/>
            <a:ext cx="5441950" cy="39117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36123"/>
            <a:ext cx="2947723" cy="4984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3141" y="9436123"/>
            <a:ext cx="2947723" cy="4984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5C0D0B-654B-4E14-B9CE-367B76A44C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0970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="" xmlns:a16="http://schemas.microsoft.com/office/drawing/2014/main" id="{75BE339E-FE2C-41D1-AB48-85A0E7D5CA58}"/>
              </a:ext>
            </a:extLst>
          </p:cNvPr>
          <p:cNvSpPr/>
          <p:nvPr userDrawn="1"/>
        </p:nvSpPr>
        <p:spPr>
          <a:xfrm>
            <a:off x="7689304" y="6572976"/>
            <a:ext cx="2010987" cy="2606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  <a:latin typeface="+mn-ea"/>
              </a:rPr>
              <a:t>컨설팅기관 명 또는</a:t>
            </a:r>
            <a:r>
              <a:rPr lang="en-US" altLang="ko-KR" sz="1000" dirty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00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000" dirty="0">
                <a:solidFill>
                  <a:schemeClr val="tx1"/>
                </a:solidFill>
                <a:latin typeface="+mn-ea"/>
              </a:rPr>
              <a:t>logo </a:t>
            </a:r>
            <a:r>
              <a:rPr lang="ko-KR" altLang="en-US" sz="1000" dirty="0">
                <a:solidFill>
                  <a:schemeClr val="tx1"/>
                </a:solidFill>
                <a:latin typeface="+mn-ea"/>
              </a:rPr>
              <a:t>삽입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="" xmlns:a16="http://schemas.microsoft.com/office/drawing/2014/main" id="{F261B5C8-0083-4600-931C-5F0FDC2587FC}"/>
              </a:ext>
            </a:extLst>
          </p:cNvPr>
          <p:cNvSpPr/>
          <p:nvPr userDrawn="1"/>
        </p:nvSpPr>
        <p:spPr>
          <a:xfrm>
            <a:off x="205709" y="6572976"/>
            <a:ext cx="2010987" cy="2606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  <a:latin typeface="+mn-ea"/>
              </a:rPr>
              <a:t>수진기업 명 또는</a:t>
            </a:r>
            <a:r>
              <a:rPr lang="en-US" altLang="ko-KR" sz="1000" dirty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00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000" dirty="0">
                <a:solidFill>
                  <a:schemeClr val="tx1"/>
                </a:solidFill>
                <a:latin typeface="+mn-ea"/>
              </a:rPr>
              <a:t>logo </a:t>
            </a:r>
            <a:r>
              <a:rPr lang="ko-KR" altLang="en-US" sz="1000" dirty="0">
                <a:solidFill>
                  <a:schemeClr val="tx1"/>
                </a:solidFill>
                <a:latin typeface="+mn-ea"/>
              </a:rPr>
              <a:t>삽입</a:t>
            </a:r>
          </a:p>
        </p:txBody>
      </p:sp>
    </p:spTree>
    <p:extLst>
      <p:ext uri="{BB962C8B-B14F-4D97-AF65-F5344CB8AC3E}">
        <p14:creationId xmlns:p14="http://schemas.microsoft.com/office/powerpoint/2010/main" val="380473603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pos="3120" userDrawn="1">
          <p15:clr>
            <a:srgbClr val="FBAE40"/>
          </p15:clr>
        </p15:guide>
        <p15:guide id="2" pos="126" userDrawn="1">
          <p15:clr>
            <a:srgbClr val="FBAE40"/>
          </p15:clr>
        </p15:guide>
        <p15:guide id="3" pos="6114" userDrawn="1">
          <p15:clr>
            <a:srgbClr val="FBAE40"/>
          </p15:clr>
        </p15:guide>
        <p15:guide id="4" orient="horz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33">
            <a:extLst>
              <a:ext uri="{FF2B5EF4-FFF2-40B4-BE49-F238E27FC236}">
                <a16:creationId xmlns="" xmlns:a16="http://schemas.microsoft.com/office/drawing/2014/main" id="{11A69504-5CCA-4243-AF91-8D4C10D0446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31519" y="6636529"/>
            <a:ext cx="84296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pPr marL="0" marR="0" indent="0" algn="ctr" defTabSz="1043056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  <a:cs typeface="Arial Unicode MS" pitchFamily="50" charset="-127"/>
              </a:rPr>
              <a:t>- </a:t>
            </a:r>
            <a:fld id="{340438BB-A453-4BC9-9964-F4F083141B54}" type="slidenum">
              <a:rPr lang="en-US" altLang="ko-KR" sz="1000" b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  <a:cs typeface="Arial Unicode MS" pitchFamily="50" charset="-127"/>
              </a:rPr>
              <a:pPr marL="0" marR="0" indent="0" algn="ctr" defTabSz="1043056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en-US" altLang="ko-KR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  <a:cs typeface="Arial Unicode MS" pitchFamily="50" charset="-127"/>
              </a:rPr>
              <a:t> -</a:t>
            </a:r>
          </a:p>
        </p:txBody>
      </p:sp>
      <p:cxnSp>
        <p:nvCxnSpPr>
          <p:cNvPr id="4" name="직선 연결선 3">
            <a:extLst>
              <a:ext uri="{FF2B5EF4-FFF2-40B4-BE49-F238E27FC236}">
                <a16:creationId xmlns="" xmlns:a16="http://schemas.microsoft.com/office/drawing/2014/main" id="{6B002178-7BE5-4E05-A0F4-6C472A193D71}"/>
              </a:ext>
            </a:extLst>
          </p:cNvPr>
          <p:cNvCxnSpPr/>
          <p:nvPr userDrawn="1"/>
        </p:nvCxnSpPr>
        <p:spPr bwMode="auto">
          <a:xfrm>
            <a:off x="200472" y="548680"/>
            <a:ext cx="9505503" cy="0"/>
          </a:xfrm>
          <a:prstGeom prst="line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" name="직선 연결선 4">
            <a:extLst>
              <a:ext uri="{FF2B5EF4-FFF2-40B4-BE49-F238E27FC236}">
                <a16:creationId xmlns="" xmlns:a16="http://schemas.microsoft.com/office/drawing/2014/main" id="{9088F7DE-F658-47FA-8314-6D90CB8C7318}"/>
              </a:ext>
            </a:extLst>
          </p:cNvPr>
          <p:cNvCxnSpPr/>
          <p:nvPr userDrawn="1"/>
        </p:nvCxnSpPr>
        <p:spPr bwMode="auto">
          <a:xfrm>
            <a:off x="200472" y="6525344"/>
            <a:ext cx="9505503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1677431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="" xmlns:a16="http://schemas.microsoft.com/office/drawing/2014/main" id="{D17D44F0-8A61-448D-AE96-36B5A6C08A21}"/>
              </a:ext>
            </a:extLst>
          </p:cNvPr>
          <p:cNvSpPr/>
          <p:nvPr/>
        </p:nvSpPr>
        <p:spPr>
          <a:xfrm>
            <a:off x="207293" y="0"/>
            <a:ext cx="9498682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 smtClean="0">
                <a:solidFill>
                  <a:schemeClr val="bg1"/>
                </a:solidFill>
                <a:latin typeface="+mn-ea"/>
              </a:rPr>
              <a:t>수행계획서 </a:t>
            </a:r>
            <a:r>
              <a:rPr lang="ko-KR" altLang="en-US" sz="1600" b="1" dirty="0">
                <a:solidFill>
                  <a:schemeClr val="bg1"/>
                </a:solidFill>
                <a:latin typeface="+mn-ea"/>
              </a:rPr>
              <a:t>작성 안내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="" xmlns:a16="http://schemas.microsoft.com/office/drawing/2014/main" id="{BCB71EF0-7055-4B49-A0F7-A310247BFAEC}"/>
              </a:ext>
            </a:extLst>
          </p:cNvPr>
          <p:cNvSpPr/>
          <p:nvPr/>
        </p:nvSpPr>
        <p:spPr>
          <a:xfrm>
            <a:off x="416497" y="855800"/>
            <a:ext cx="9289478" cy="11680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latinLnBrk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200" b="1" dirty="0" smtClean="0">
                <a:solidFill>
                  <a:srgbClr val="FF0000"/>
                </a:solidFill>
              </a:rPr>
              <a:t>수행계획서는 선정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·</a:t>
            </a:r>
            <a:r>
              <a:rPr lang="ko-KR" altLang="en-US" sz="1200" b="1" dirty="0" err="1" smtClean="0">
                <a:solidFill>
                  <a:srgbClr val="FF0000"/>
                </a:solidFill>
              </a:rPr>
              <a:t>심사시</a:t>
            </a:r>
            <a:r>
              <a:rPr lang="ko-KR" altLang="en-US" sz="1200" b="1" dirty="0" smtClean="0">
                <a:solidFill>
                  <a:srgbClr val="FF0000"/>
                </a:solidFill>
              </a:rPr>
              <a:t> 발표자료로 활용됩니다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.</a:t>
            </a:r>
          </a:p>
          <a:p>
            <a:pPr marL="171450" indent="-171450" latinLnBrk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200" b="1" dirty="0" smtClean="0">
                <a:solidFill>
                  <a:srgbClr val="FF0000"/>
                </a:solidFill>
                <a:latin typeface="+mn-ea"/>
              </a:rPr>
              <a:t>본 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템플릿은 경영컨설팅 지원사업에 선정되었을 경우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, 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최종적으로 제출해야 할 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‘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최종수행계획서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’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의 기본자료로 활용되오니 향후를 대비하여 구체적으로 작성해 주실 것을 </a:t>
            </a:r>
            <a:r>
              <a:rPr lang="ko-KR" altLang="en-US" sz="1200" b="1" dirty="0" err="1" smtClean="0">
                <a:solidFill>
                  <a:srgbClr val="FF0000"/>
                </a:solidFill>
                <a:latin typeface="+mn-ea"/>
              </a:rPr>
              <a:t>당부드립니다</a:t>
            </a:r>
            <a:r>
              <a:rPr lang="en-US" altLang="ko-KR" sz="1200" b="1" dirty="0" smtClean="0">
                <a:solidFill>
                  <a:srgbClr val="FF0000"/>
                </a:solidFill>
                <a:latin typeface="+mn-ea"/>
              </a:rPr>
              <a:t>.)</a:t>
            </a:r>
            <a:endParaRPr lang="en-US" altLang="ko-KR" sz="1200" b="1" dirty="0">
              <a:solidFill>
                <a:srgbClr val="FF0000"/>
              </a:solidFill>
              <a:latin typeface="+mn-ea"/>
            </a:endParaRPr>
          </a:p>
          <a:p>
            <a:pPr marL="171450" indent="-171450" latinLnBrk="1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altLang="ko-KR" sz="1200" b="1" dirty="0">
              <a:solidFill>
                <a:srgbClr val="FF0000"/>
              </a:solidFill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="" xmlns:a16="http://schemas.microsoft.com/office/drawing/2014/main" id="{30C0B3EC-F463-449C-9D9D-2B657E20167A}"/>
              </a:ext>
            </a:extLst>
          </p:cNvPr>
          <p:cNvSpPr/>
          <p:nvPr/>
        </p:nvSpPr>
        <p:spPr>
          <a:xfrm>
            <a:off x="224284" y="478004"/>
            <a:ext cx="2367956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b="1" dirty="0"/>
              <a:t>가. 수행계획서 작성 </a:t>
            </a:r>
            <a:r>
              <a:rPr lang="ko-KR" altLang="en-US" sz="1400" b="1" dirty="0" smtClean="0"/>
              <a:t>유의사항</a:t>
            </a:r>
            <a:endParaRPr lang="ko-KR" altLang="en-US" sz="1400" b="1" dirty="0"/>
          </a:p>
        </p:txBody>
      </p:sp>
      <p:sp>
        <p:nvSpPr>
          <p:cNvPr id="8" name="직사각형 7">
            <a:extLst>
              <a:ext uri="{FF2B5EF4-FFF2-40B4-BE49-F238E27FC236}">
                <a16:creationId xmlns="" xmlns:a16="http://schemas.microsoft.com/office/drawing/2014/main" id="{AD9B9666-5067-43CA-9FEA-46F33989AC6D}"/>
              </a:ext>
            </a:extLst>
          </p:cNvPr>
          <p:cNvSpPr/>
          <p:nvPr/>
        </p:nvSpPr>
        <p:spPr>
          <a:xfrm>
            <a:off x="224284" y="2132856"/>
            <a:ext cx="2071401" cy="3777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b="1" dirty="0"/>
              <a:t>나. 수행계획서 작성 내용</a:t>
            </a:r>
          </a:p>
        </p:txBody>
      </p:sp>
      <p:graphicFrame>
        <p:nvGraphicFramePr>
          <p:cNvPr id="9" name="표 8">
            <a:extLst>
              <a:ext uri="{FF2B5EF4-FFF2-40B4-BE49-F238E27FC236}">
                <a16:creationId xmlns="" xmlns:a16="http://schemas.microsoft.com/office/drawing/2014/main" id="{67F6D707-ED9D-44F3-AAFB-BA93F5746C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945234"/>
              </p:ext>
            </p:extLst>
          </p:nvPr>
        </p:nvGraphicFramePr>
        <p:xfrm>
          <a:off x="560512" y="2636912"/>
          <a:ext cx="9145463" cy="3816275"/>
        </p:xfrm>
        <a:graphic>
          <a:graphicData uri="http://schemas.openxmlformats.org/drawingml/2006/table">
            <a:tbl>
              <a:tblPr/>
              <a:tblGrid>
                <a:gridCol w="1717772">
                  <a:extLst>
                    <a:ext uri="{9D8B030D-6E8A-4147-A177-3AD203B41FA5}">
                      <a16:colId xmlns="" xmlns:a16="http://schemas.microsoft.com/office/drawing/2014/main" val="3070826529"/>
                    </a:ext>
                  </a:extLst>
                </a:gridCol>
                <a:gridCol w="7427691">
                  <a:extLst>
                    <a:ext uri="{9D8B030D-6E8A-4147-A177-3AD203B41FA5}">
                      <a16:colId xmlns="" xmlns:a16="http://schemas.microsoft.com/office/drawing/2014/main" val="4190569353"/>
                    </a:ext>
                  </a:extLst>
                </a:gridCol>
              </a:tblGrid>
              <a:tr h="38466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구분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977" marR="4977" marT="4977" marB="497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작성 방법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977" marR="4977" marT="4977" marB="497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76694319"/>
                  </a:ext>
                </a:extLst>
              </a:tr>
              <a:tr h="410103"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공통사항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55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2844024119"/>
                  </a:ext>
                </a:extLst>
              </a:tr>
              <a:tr h="1274208">
                <a:tc gridSpan="2">
                  <a:txBody>
                    <a:bodyPr/>
                    <a:lstStyle/>
                    <a:p>
                      <a:pPr marL="814070" marR="0" indent="-814070" algn="l" fontAlgn="base" latinLnBrk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50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ㅇ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글꼴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수행계획서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의 글꼴은 ‘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나눔고딕’으로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하되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필요 시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글꼴 변경가능</a:t>
                      </a:r>
                    </a:p>
                    <a:p>
                      <a:pPr marL="814070" marR="0" indent="-814070" algn="l" fontAlgn="base" latinLnBrk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50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ㅇ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표지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해당연도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컨설팅주제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착수일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수진기업 및 컨설팅기관 명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또는 로고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기술</a:t>
                      </a:r>
                    </a:p>
                    <a:p>
                      <a:pPr marL="814070" marR="0" indent="-814070" algn="l" fontAlgn="base" latinLnBrk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50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ㅇ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b="1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제출문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해당연도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착수일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수진기업명 및 컨설팅기관명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대표자명 기술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서명 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X) </a:t>
                      </a:r>
                    </a:p>
                    <a:p>
                      <a:pPr marL="814070" marR="0" indent="-814070" algn="l" fontAlgn="base" latinLnBrk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50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ㅇ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목차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전체 목차는 양식에 제시된 형태로 제출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별도 내용 추가 시 ‘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부록’으로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제시</a:t>
                      </a: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2210668477"/>
                  </a:ext>
                </a:extLst>
              </a:tr>
              <a:tr h="909157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50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1.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사업 추진 개요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/>
                      </a:r>
                      <a:b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</a:b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   -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일반현황</a:t>
                      </a: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14070" marR="0" indent="-814070" algn="l" fontAlgn="base" latinLnBrk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50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ㅇ확정된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컨설팅 주제 기술</a:t>
                      </a:r>
                      <a:endParaRPr lang="en-US" altLang="ko-KR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814070" marR="0" indent="-814070" algn="l" fontAlgn="base" latinLnBrk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50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ㅇ컨설팅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기간은 계약기간과 상이하므로 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PMO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에서 제시한 컨설팅 기간 기술</a:t>
                      </a:r>
                      <a:endParaRPr lang="en-US" altLang="ko-KR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90488" marR="0" indent="-90488" algn="l" fontAlgn="base" latinLnBrk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50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ㅇ세부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분야 및 사업비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투입 컨설턴트는 수행주체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수진기업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-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컨설팅기관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가 협의하여 기술하되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해당 내용의 조정이 있을 경우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/>
                      </a:r>
                      <a:b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</a:b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반드시 </a:t>
                      </a:r>
                      <a:r>
                        <a:rPr lang="en-US" altLang="ko-KR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PMO</a:t>
                      </a:r>
                      <a:r>
                        <a:rPr lang="ko-KR" altLang="en-US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와 </a:t>
                      </a:r>
                      <a:r>
                        <a:rPr lang="ko-KR" altLang="en-US" sz="1000" b="1" kern="0" spc="0" dirty="0" err="1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사전협의하여야</a:t>
                      </a:r>
                      <a:r>
                        <a:rPr lang="ko-KR" altLang="en-US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 하며</a:t>
                      </a:r>
                      <a:r>
                        <a:rPr lang="en-US" altLang="ko-KR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최종적으로 진흥원의 승인이 있어야 </a:t>
                      </a:r>
                      <a:r>
                        <a:rPr lang="ko-KR" altLang="en-US" sz="1000" b="1" kern="0" spc="0" dirty="0" err="1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변경가능함</a:t>
                      </a:r>
                      <a:r>
                        <a:rPr lang="en-US" altLang="ko-KR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61232591"/>
                  </a:ext>
                </a:extLst>
              </a:tr>
              <a:tr h="468792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50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1.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사업 추진 개요</a:t>
                      </a:r>
                      <a:b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</a:b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   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수진기업 현황</a:t>
                      </a: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14070" marR="0" indent="-814070" algn="l" fontAlgn="base" latinLnBrk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50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ㅇ수진기업의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일반적인 현황 기술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수진기업의 신청서 참조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814070" marR="0" indent="-814070" algn="l" fontAlgn="base" latinLnBrk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50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ㅇ수진기업의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사업현황은 자유로이 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1-2p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이내로 기술하되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주요 사업영역 및 사업내용을 명확히 이해할 수 있도록 기술</a:t>
                      </a: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563840279"/>
                  </a:ext>
                </a:extLst>
              </a:tr>
              <a:tr h="369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>
                          <a:tab pos="232410" algn="l"/>
                          <a:tab pos="461010" algn="l"/>
                        </a:tabLst>
                        <a:defRPr/>
                      </a:pP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1.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사업 추진 개요</a:t>
                      </a:r>
                      <a:b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</a:b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   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컨설팅기관 현황</a:t>
                      </a: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14070" marR="0" indent="-814070" algn="l" fontAlgn="base" latinLnBrk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50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ㅇ컨설팅기관의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일반적인 현황 기술</a:t>
                      </a: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648100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5282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80CCB533-5D30-4E15-8A1B-B9DD34F7B801}"/>
              </a:ext>
            </a:extLst>
          </p:cNvPr>
          <p:cNvSpPr txBox="1"/>
          <p:nvPr/>
        </p:nvSpPr>
        <p:spPr>
          <a:xfrm>
            <a:off x="200025" y="96597"/>
            <a:ext cx="626514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en-US" altLang="ko-KR" sz="2000" b="1" dirty="0">
                <a:latin typeface="+mn-ea"/>
              </a:rPr>
              <a:t>2. </a:t>
            </a:r>
            <a:r>
              <a:rPr lang="ko-KR" altLang="en-US" sz="2000" b="1" dirty="0">
                <a:latin typeface="+mn-ea"/>
              </a:rPr>
              <a:t>사업 추진 배경</a:t>
            </a:r>
          </a:p>
        </p:txBody>
      </p:sp>
      <p:sp>
        <p:nvSpPr>
          <p:cNvPr id="32" name="사각형: 둥근 위쪽 모서리 31">
            <a:extLst>
              <a:ext uri="{FF2B5EF4-FFF2-40B4-BE49-F238E27FC236}">
                <a16:creationId xmlns="" xmlns:a16="http://schemas.microsoft.com/office/drawing/2014/main" id="{E1CE847E-BE24-4924-871D-99586B9A84B5}"/>
              </a:ext>
            </a:extLst>
          </p:cNvPr>
          <p:cNvSpPr/>
          <p:nvPr/>
        </p:nvSpPr>
        <p:spPr>
          <a:xfrm>
            <a:off x="488056" y="800089"/>
            <a:ext cx="4104008" cy="360000"/>
          </a:xfrm>
          <a:prstGeom prst="round2Same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+mj-ea"/>
                <a:ea typeface="+mj-ea"/>
              </a:rPr>
              <a:t>컨설팅 추진 배경</a:t>
            </a:r>
          </a:p>
        </p:txBody>
      </p:sp>
      <p:sp>
        <p:nvSpPr>
          <p:cNvPr id="33" name="직사각형 32">
            <a:extLst>
              <a:ext uri="{FF2B5EF4-FFF2-40B4-BE49-F238E27FC236}">
                <a16:creationId xmlns="" xmlns:a16="http://schemas.microsoft.com/office/drawing/2014/main" id="{DFF0261B-5184-41DC-A813-91E2E3BF1BB5}"/>
              </a:ext>
            </a:extLst>
          </p:cNvPr>
          <p:cNvSpPr/>
          <p:nvPr/>
        </p:nvSpPr>
        <p:spPr>
          <a:xfrm>
            <a:off x="476638" y="1232097"/>
            <a:ext cx="4104008" cy="5221091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latinLnBrk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200" dirty="0">
                <a:solidFill>
                  <a:schemeClr val="tx1"/>
                </a:solidFill>
                <a:latin typeface="+mj-ea"/>
                <a:ea typeface="+mj-ea"/>
              </a:rPr>
              <a:t>00</a:t>
            </a:r>
            <a:endParaRPr lang="ko-KR" altLang="en-US" sz="1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4" name="사각형: 둥근 위쪽 모서리 33">
            <a:extLst>
              <a:ext uri="{FF2B5EF4-FFF2-40B4-BE49-F238E27FC236}">
                <a16:creationId xmlns="" xmlns:a16="http://schemas.microsoft.com/office/drawing/2014/main" id="{DACC8ADB-629C-4181-946A-CB8BFF6BE98C}"/>
              </a:ext>
            </a:extLst>
          </p:cNvPr>
          <p:cNvSpPr/>
          <p:nvPr/>
        </p:nvSpPr>
        <p:spPr>
          <a:xfrm>
            <a:off x="5374076" y="800089"/>
            <a:ext cx="4104008" cy="360000"/>
          </a:xfrm>
          <a:prstGeom prst="round2Same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>
                <a:solidFill>
                  <a:schemeClr val="tx1"/>
                </a:solidFill>
                <a:latin typeface="+mj-ea"/>
                <a:ea typeface="+mj-ea"/>
              </a:rPr>
              <a:t>경영 현안</a:t>
            </a:r>
            <a:r>
              <a:rPr lang="en-US" altLang="ko-KR" sz="1400" b="1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1400" b="1">
                <a:solidFill>
                  <a:schemeClr val="tx1"/>
                </a:solidFill>
                <a:latin typeface="+mj-ea"/>
                <a:ea typeface="+mj-ea"/>
              </a:rPr>
              <a:t>애로사항</a:t>
            </a:r>
            <a:r>
              <a:rPr lang="en-US" altLang="ko-KR" sz="1400" b="1" dirty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5" name="직사각형 34">
            <a:extLst>
              <a:ext uri="{FF2B5EF4-FFF2-40B4-BE49-F238E27FC236}">
                <a16:creationId xmlns="" xmlns:a16="http://schemas.microsoft.com/office/drawing/2014/main" id="{692ECF2D-B057-4BB4-8105-85F7AFBE33D2}"/>
              </a:ext>
            </a:extLst>
          </p:cNvPr>
          <p:cNvSpPr/>
          <p:nvPr/>
        </p:nvSpPr>
        <p:spPr>
          <a:xfrm>
            <a:off x="5374077" y="1232097"/>
            <a:ext cx="4104008" cy="5221091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latinLnBrk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200" dirty="0">
                <a:solidFill>
                  <a:schemeClr val="tx1"/>
                </a:solidFill>
                <a:latin typeface="+mj-ea"/>
                <a:ea typeface="+mj-ea"/>
              </a:rPr>
              <a:t>00</a:t>
            </a:r>
            <a:endParaRPr lang="ko-KR" altLang="en-US" sz="1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0D4F2374-13C3-4C8F-8E51-08888FF7F6F9}"/>
              </a:ext>
            </a:extLst>
          </p:cNvPr>
          <p:cNvSpPr txBox="1"/>
          <p:nvPr/>
        </p:nvSpPr>
        <p:spPr>
          <a:xfrm>
            <a:off x="3800871" y="3404"/>
            <a:ext cx="5905104" cy="5444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 anchor="ctr">
            <a:noAutofit/>
          </a:bodyPr>
          <a:lstStyle/>
          <a:p>
            <a:pPr algn="l"/>
            <a:r>
              <a:rPr lang="ko-KR" altLang="en-US" sz="1200" b="1" dirty="0">
                <a:latin typeface="+mn-ea"/>
              </a:rPr>
              <a:t>긴 문장이 아니라</a:t>
            </a:r>
            <a:r>
              <a:rPr lang="en-US" altLang="ko-KR" sz="1200" b="1" dirty="0">
                <a:latin typeface="+mn-ea"/>
              </a:rPr>
              <a:t>, </a:t>
            </a:r>
            <a:r>
              <a:rPr lang="ko-KR" altLang="en-US" sz="1200" b="1" dirty="0">
                <a:latin typeface="+mn-ea"/>
              </a:rPr>
              <a:t>반드시 개조식으로 배경 및 경영 현안을 쉽게 이해할 수 있도록 작성</a:t>
            </a:r>
          </a:p>
        </p:txBody>
      </p:sp>
    </p:spTree>
    <p:extLst>
      <p:ext uri="{BB962C8B-B14F-4D97-AF65-F5344CB8AC3E}">
        <p14:creationId xmlns:p14="http://schemas.microsoft.com/office/powerpoint/2010/main" val="3302609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80CCB533-5D30-4E15-8A1B-B9DD34F7B801}"/>
              </a:ext>
            </a:extLst>
          </p:cNvPr>
          <p:cNvSpPr txBox="1"/>
          <p:nvPr/>
        </p:nvSpPr>
        <p:spPr>
          <a:xfrm>
            <a:off x="200025" y="96597"/>
            <a:ext cx="626514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en-US" altLang="ko-KR" sz="2000" b="1" dirty="0">
                <a:latin typeface="+mn-ea"/>
              </a:rPr>
              <a:t>3. </a:t>
            </a:r>
            <a:r>
              <a:rPr lang="ko-KR" altLang="en-US" sz="2000" b="1" dirty="0">
                <a:latin typeface="+mn-ea"/>
              </a:rPr>
              <a:t>사업 추진 목적 및 범위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="" xmlns:a16="http://schemas.microsoft.com/office/drawing/2014/main" id="{52643191-5658-49B7-BEB4-80127AC3ABF5}"/>
              </a:ext>
            </a:extLst>
          </p:cNvPr>
          <p:cNvSpPr/>
          <p:nvPr/>
        </p:nvSpPr>
        <p:spPr>
          <a:xfrm>
            <a:off x="273050" y="1756377"/>
            <a:ext cx="863526" cy="43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>
                <a:solidFill>
                  <a:schemeClr val="tx1"/>
                </a:solidFill>
                <a:latin typeface="+mn-ea"/>
              </a:rPr>
              <a:t>목적</a:t>
            </a:r>
            <a:endParaRPr lang="ko-KR" altLang="en-US" sz="1200" b="1" dirty="0" err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="" xmlns:a16="http://schemas.microsoft.com/office/drawing/2014/main" id="{909C0ABB-1AD8-499D-8BA7-C9F332929218}"/>
              </a:ext>
            </a:extLst>
          </p:cNvPr>
          <p:cNvSpPr/>
          <p:nvPr/>
        </p:nvSpPr>
        <p:spPr>
          <a:xfrm>
            <a:off x="1496616" y="1756377"/>
            <a:ext cx="7616378" cy="432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 err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="" xmlns:a16="http://schemas.microsoft.com/office/drawing/2014/main" id="{0A8ACC15-44CC-41C3-A7BE-486099938E08}"/>
              </a:ext>
            </a:extLst>
          </p:cNvPr>
          <p:cNvSpPr/>
          <p:nvPr/>
        </p:nvSpPr>
        <p:spPr>
          <a:xfrm>
            <a:off x="1496616" y="2757066"/>
            <a:ext cx="2304256" cy="527918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 err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="" xmlns:a16="http://schemas.microsoft.com/office/drawing/2014/main" id="{FD8501DE-C8A7-437F-942B-0CA7332522A1}"/>
              </a:ext>
            </a:extLst>
          </p:cNvPr>
          <p:cNvSpPr/>
          <p:nvPr/>
        </p:nvSpPr>
        <p:spPr>
          <a:xfrm>
            <a:off x="4152677" y="2757066"/>
            <a:ext cx="2304256" cy="527918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 err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="" xmlns:a16="http://schemas.microsoft.com/office/drawing/2014/main" id="{4598C389-B66A-4E58-A621-70E62EA21186}"/>
              </a:ext>
            </a:extLst>
          </p:cNvPr>
          <p:cNvSpPr/>
          <p:nvPr/>
        </p:nvSpPr>
        <p:spPr>
          <a:xfrm>
            <a:off x="6808739" y="2757066"/>
            <a:ext cx="2304256" cy="527918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 err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="" xmlns:a16="http://schemas.microsoft.com/office/drawing/2014/main" id="{437FE190-4EFD-497D-9EC5-2C810B2E64E2}"/>
              </a:ext>
            </a:extLst>
          </p:cNvPr>
          <p:cNvSpPr/>
          <p:nvPr/>
        </p:nvSpPr>
        <p:spPr>
          <a:xfrm>
            <a:off x="1496616" y="3429000"/>
            <a:ext cx="1800000" cy="36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 err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="" xmlns:a16="http://schemas.microsoft.com/office/drawing/2014/main" id="{AC117FDC-F61C-4858-8589-5954EA54972F}"/>
              </a:ext>
            </a:extLst>
          </p:cNvPr>
          <p:cNvSpPr/>
          <p:nvPr/>
        </p:nvSpPr>
        <p:spPr>
          <a:xfrm>
            <a:off x="3405819" y="3429000"/>
            <a:ext cx="1800000" cy="36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 err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="" xmlns:a16="http://schemas.microsoft.com/office/drawing/2014/main" id="{DEB6BA9F-C5E3-4BC3-873B-B8FB53913BF1}"/>
              </a:ext>
            </a:extLst>
          </p:cNvPr>
          <p:cNvSpPr/>
          <p:nvPr/>
        </p:nvSpPr>
        <p:spPr>
          <a:xfrm>
            <a:off x="5315022" y="3429000"/>
            <a:ext cx="1800000" cy="36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 err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="" xmlns:a16="http://schemas.microsoft.com/office/drawing/2014/main" id="{76A78CFB-CFEA-44BF-BCF7-6744B65510D7}"/>
              </a:ext>
            </a:extLst>
          </p:cNvPr>
          <p:cNvSpPr/>
          <p:nvPr/>
        </p:nvSpPr>
        <p:spPr>
          <a:xfrm>
            <a:off x="7312995" y="3429000"/>
            <a:ext cx="1800000" cy="36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 err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="" xmlns:a16="http://schemas.microsoft.com/office/drawing/2014/main" id="{B124A58D-0207-4674-A41D-408BF2CFB820}"/>
              </a:ext>
            </a:extLst>
          </p:cNvPr>
          <p:cNvSpPr/>
          <p:nvPr/>
        </p:nvSpPr>
        <p:spPr>
          <a:xfrm>
            <a:off x="1496616" y="3889260"/>
            <a:ext cx="1800000" cy="2563928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 err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="" xmlns:a16="http://schemas.microsoft.com/office/drawing/2014/main" id="{9A4DD0DA-1F3A-46E8-B99E-7A7B53936175}"/>
              </a:ext>
            </a:extLst>
          </p:cNvPr>
          <p:cNvSpPr/>
          <p:nvPr/>
        </p:nvSpPr>
        <p:spPr>
          <a:xfrm>
            <a:off x="3405819" y="3889260"/>
            <a:ext cx="1800000" cy="2563928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 err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="" xmlns:a16="http://schemas.microsoft.com/office/drawing/2014/main" id="{B13FB4DD-2B23-420B-8969-9C0831DDB1B6}"/>
              </a:ext>
            </a:extLst>
          </p:cNvPr>
          <p:cNvSpPr/>
          <p:nvPr/>
        </p:nvSpPr>
        <p:spPr>
          <a:xfrm>
            <a:off x="5315022" y="3889260"/>
            <a:ext cx="1800000" cy="2563928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 err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="" xmlns:a16="http://schemas.microsoft.com/office/drawing/2014/main" id="{89760EFA-FEEA-4B14-B4B8-F8BE51B5E54E}"/>
              </a:ext>
            </a:extLst>
          </p:cNvPr>
          <p:cNvSpPr/>
          <p:nvPr/>
        </p:nvSpPr>
        <p:spPr>
          <a:xfrm>
            <a:off x="7312995" y="3889260"/>
            <a:ext cx="1800000" cy="2563928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 err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="" xmlns:a16="http://schemas.microsoft.com/office/drawing/2014/main" id="{DB3763F5-103C-424E-AE56-0A569E3850E1}"/>
              </a:ext>
            </a:extLst>
          </p:cNvPr>
          <p:cNvSpPr/>
          <p:nvPr/>
        </p:nvSpPr>
        <p:spPr>
          <a:xfrm>
            <a:off x="273050" y="2757066"/>
            <a:ext cx="863526" cy="52791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>
                <a:solidFill>
                  <a:schemeClr val="tx1"/>
                </a:solidFill>
                <a:latin typeface="+mn-ea"/>
              </a:rPr>
              <a:t>목표</a:t>
            </a:r>
            <a:endParaRPr lang="ko-KR" altLang="en-US" sz="1200" b="1" dirty="0" err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="" xmlns:a16="http://schemas.microsoft.com/office/drawing/2014/main" id="{89D65771-7C18-4AFC-9AFB-BFBAFB56FE2A}"/>
              </a:ext>
            </a:extLst>
          </p:cNvPr>
          <p:cNvSpPr/>
          <p:nvPr/>
        </p:nvSpPr>
        <p:spPr>
          <a:xfrm>
            <a:off x="273050" y="3429000"/>
            <a:ext cx="863526" cy="30241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>
                <a:solidFill>
                  <a:schemeClr val="tx1"/>
                </a:solidFill>
                <a:latin typeface="+mn-ea"/>
              </a:rPr>
              <a:t>과업</a:t>
            </a:r>
            <a:endParaRPr lang="en-US" altLang="ko-KR" sz="12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200" b="1" dirty="0">
                <a:solidFill>
                  <a:schemeClr val="tx1"/>
                </a:solidFill>
                <a:latin typeface="+mn-ea"/>
              </a:rPr>
              <a:t>범위</a:t>
            </a:r>
          </a:p>
        </p:txBody>
      </p:sp>
      <p:pic>
        <p:nvPicPr>
          <p:cNvPr id="25" name="Picture 60" descr="086">
            <a:extLst>
              <a:ext uri="{FF2B5EF4-FFF2-40B4-BE49-F238E27FC236}">
                <a16:creationId xmlns="" xmlns:a16="http://schemas.microsoft.com/office/drawing/2014/main" id="{A0C39FE7-621C-4323-9D35-74F357CB45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flipV="1">
            <a:off x="1284556" y="2310495"/>
            <a:ext cx="8060932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텍스트 개체 틀 1">
            <a:extLst>
              <a:ext uri="{FF2B5EF4-FFF2-40B4-BE49-F238E27FC236}">
                <a16:creationId xmlns="" xmlns:a16="http://schemas.microsoft.com/office/drawing/2014/main" id="{701730A8-0736-4FBF-8450-44C0D90FACB3}"/>
              </a:ext>
            </a:extLst>
          </p:cNvPr>
          <p:cNvSpPr txBox="1">
            <a:spLocks/>
          </p:cNvSpPr>
          <p:nvPr/>
        </p:nvSpPr>
        <p:spPr>
          <a:xfrm>
            <a:off x="200025" y="692696"/>
            <a:ext cx="9505950" cy="344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buClr>
                <a:srgbClr val="A50021"/>
              </a:buClr>
              <a:buSzPct val="85000"/>
              <a:buNone/>
            </a:pPr>
            <a:r>
              <a:rPr kumimoji="1" lang="en-US" altLang="ko-KR" sz="1400" b="1" spc="-40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Head Message </a:t>
            </a:r>
            <a:r>
              <a:rPr kumimoji="1" lang="ko-KR" altLang="en-US" sz="1400" b="1" spc="-40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작성 </a:t>
            </a:r>
            <a:r>
              <a:rPr kumimoji="1" lang="en-US" altLang="ko-KR" sz="1400" b="1" spc="-40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- 2</a:t>
            </a:r>
            <a:r>
              <a:rPr kumimoji="1" lang="ko-KR" altLang="en-US" sz="1400" b="1" spc="-40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줄 이내로 작성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1D31DE4-ADE8-451A-9EEB-6F7807B37206}"/>
              </a:ext>
            </a:extLst>
          </p:cNvPr>
          <p:cNvSpPr txBox="1"/>
          <p:nvPr/>
        </p:nvSpPr>
        <p:spPr>
          <a:xfrm>
            <a:off x="3856187" y="589300"/>
            <a:ext cx="5905104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ko-KR" altLang="en-US" sz="1200" dirty="0">
                <a:latin typeface="+mn-ea"/>
              </a:rPr>
              <a:t>본 컨설팅 주제</a:t>
            </a:r>
            <a:r>
              <a:rPr lang="en-US" altLang="ko-KR" sz="1200" dirty="0">
                <a:latin typeface="+mn-ea"/>
              </a:rPr>
              <a:t>, </a:t>
            </a:r>
            <a:r>
              <a:rPr lang="ko-KR" altLang="en-US" sz="1200" dirty="0">
                <a:latin typeface="+mn-ea"/>
              </a:rPr>
              <a:t>과업내용을 수진기업과 협의한 사업추진 목적</a:t>
            </a:r>
            <a:r>
              <a:rPr lang="en-US" altLang="ko-KR" sz="1200" dirty="0">
                <a:latin typeface="+mn-ea"/>
              </a:rPr>
              <a:t>, </a:t>
            </a:r>
            <a:r>
              <a:rPr lang="ko-KR" altLang="en-US" sz="1200" dirty="0">
                <a:latin typeface="+mn-ea"/>
              </a:rPr>
              <a:t>목표</a:t>
            </a:r>
            <a:r>
              <a:rPr lang="en-US" altLang="ko-KR" sz="1200" dirty="0">
                <a:latin typeface="+mn-ea"/>
              </a:rPr>
              <a:t>, </a:t>
            </a:r>
            <a:r>
              <a:rPr lang="ko-KR" altLang="en-US" sz="1200" dirty="0">
                <a:latin typeface="+mn-ea"/>
              </a:rPr>
              <a:t>과업범위를 아래와 같은 형식으로 </a:t>
            </a:r>
            <a:r>
              <a:rPr lang="ko-KR" altLang="en-US" sz="1200" dirty="0" err="1">
                <a:latin typeface="+mn-ea"/>
              </a:rPr>
              <a:t>도식화하여</a:t>
            </a:r>
            <a:r>
              <a:rPr lang="ko-KR" altLang="en-US" sz="1200" dirty="0">
                <a:latin typeface="+mn-ea"/>
              </a:rPr>
              <a:t> 기술</a:t>
            </a:r>
            <a:r>
              <a:rPr lang="en-US" altLang="ko-KR" sz="1200" dirty="0">
                <a:latin typeface="+mn-ea"/>
              </a:rPr>
              <a:t>(</a:t>
            </a:r>
            <a:r>
              <a:rPr lang="ko-KR" altLang="en-US" sz="1200" dirty="0">
                <a:latin typeface="+mn-ea"/>
              </a:rPr>
              <a:t>각 도형의 </a:t>
            </a:r>
            <a:r>
              <a:rPr lang="en-US" altLang="ko-KR" sz="1200" dirty="0">
                <a:latin typeface="+mn-ea"/>
              </a:rPr>
              <a:t>‘</a:t>
            </a:r>
            <a:r>
              <a:rPr lang="ko-KR" altLang="en-US" sz="1200" dirty="0">
                <a:latin typeface="+mn-ea"/>
              </a:rPr>
              <a:t>색</a:t>
            </a:r>
            <a:r>
              <a:rPr lang="en-US" altLang="ko-KR" sz="1200" dirty="0">
                <a:latin typeface="+mn-ea"/>
              </a:rPr>
              <a:t>’</a:t>
            </a:r>
            <a:r>
              <a:rPr lang="ko-KR" altLang="en-US" sz="1200" dirty="0">
                <a:latin typeface="+mn-ea"/>
              </a:rPr>
              <a:t>은 자율 구성</a:t>
            </a:r>
            <a:r>
              <a:rPr lang="en-US" altLang="ko-KR" sz="1200" dirty="0">
                <a:latin typeface="+mn-ea"/>
              </a:rPr>
              <a:t>)</a:t>
            </a:r>
            <a:r>
              <a:rPr lang="ko-KR" altLang="en-US" sz="1200" dirty="0">
                <a:latin typeface="+mn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1014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80CCB533-5D30-4E15-8A1B-B9DD34F7B801}"/>
              </a:ext>
            </a:extLst>
          </p:cNvPr>
          <p:cNvSpPr txBox="1"/>
          <p:nvPr/>
        </p:nvSpPr>
        <p:spPr>
          <a:xfrm>
            <a:off x="200025" y="96597"/>
            <a:ext cx="626514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en-US" altLang="ko-KR" sz="2000" b="1" dirty="0">
                <a:latin typeface="+mn-ea"/>
              </a:rPr>
              <a:t>4. </a:t>
            </a:r>
            <a:r>
              <a:rPr lang="ko-KR" altLang="en-US" sz="2000" b="1" dirty="0">
                <a:latin typeface="+mn-ea"/>
              </a:rPr>
              <a:t>과업 내용 및 예상 산출물</a:t>
            </a:r>
          </a:p>
        </p:txBody>
      </p:sp>
      <p:graphicFrame>
        <p:nvGraphicFramePr>
          <p:cNvPr id="24" name="표 23">
            <a:extLst>
              <a:ext uri="{FF2B5EF4-FFF2-40B4-BE49-F238E27FC236}">
                <a16:creationId xmlns="" xmlns:a16="http://schemas.microsoft.com/office/drawing/2014/main" id="{3C7D451E-FE7D-42DE-9256-FDDBAA5A57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089594"/>
              </p:ext>
            </p:extLst>
          </p:nvPr>
        </p:nvGraphicFramePr>
        <p:xfrm>
          <a:off x="200025" y="1350477"/>
          <a:ext cx="9505951" cy="4814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550">
                  <a:extLst>
                    <a:ext uri="{9D8B030D-6E8A-4147-A177-3AD203B41FA5}">
                      <a16:colId xmlns="" xmlns:a16="http://schemas.microsoft.com/office/drawing/2014/main" val="3976926492"/>
                    </a:ext>
                  </a:extLst>
                </a:gridCol>
                <a:gridCol w="2171201">
                  <a:extLst>
                    <a:ext uri="{9D8B030D-6E8A-4147-A177-3AD203B41FA5}">
                      <a16:colId xmlns="" xmlns:a16="http://schemas.microsoft.com/office/drawing/2014/main" val="3896490439"/>
                    </a:ext>
                  </a:extLst>
                </a:gridCol>
                <a:gridCol w="4392712">
                  <a:extLst>
                    <a:ext uri="{9D8B030D-6E8A-4147-A177-3AD203B41FA5}">
                      <a16:colId xmlns="" xmlns:a16="http://schemas.microsoft.com/office/drawing/2014/main" val="4006748681"/>
                    </a:ext>
                  </a:extLst>
                </a:gridCol>
                <a:gridCol w="2376488">
                  <a:extLst>
                    <a:ext uri="{9D8B030D-6E8A-4147-A177-3AD203B41FA5}">
                      <a16:colId xmlns="" xmlns:a16="http://schemas.microsoft.com/office/drawing/2014/main" val="33645564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No.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구분</a:t>
                      </a:r>
                      <a:r>
                        <a:rPr lang="en-US" altLang="ko-KR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과업단위</a:t>
                      </a:r>
                      <a:r>
                        <a:rPr lang="en-US" altLang="ko-KR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컨설팅 수행 내용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산출물</a:t>
                      </a:r>
                      <a:r>
                        <a:rPr lang="en-US" altLang="ko-KR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예상</a:t>
                      </a:r>
                      <a:r>
                        <a:rPr lang="en-US" altLang="ko-KR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58845392"/>
                  </a:ext>
                </a:extLst>
              </a:tr>
              <a:tr h="65082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외부 환경 진단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Wingdings" panose="05000000000000000000" pitchFamily="2" charset="2"/>
                        <a:buChar char="§"/>
                      </a:pPr>
                      <a:r>
                        <a:rPr lang="en-US" altLang="ko-KR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“</a:t>
                      </a:r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폐가전제품</a:t>
                      </a:r>
                      <a:r>
                        <a:rPr lang="en-US" altLang="ko-KR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” </a:t>
                      </a:r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시장의 환경 분석 실시</a:t>
                      </a:r>
                      <a:r>
                        <a:rPr lang="en-US" altLang="ko-KR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/>
                      </a:r>
                      <a:br>
                        <a:rPr lang="en-US" altLang="ko-KR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</a:br>
                      <a:r>
                        <a:rPr lang="en-US" altLang="ko-KR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리사이클링 관련 외부 환경 분석 </a:t>
                      </a:r>
                      <a:r>
                        <a:rPr lang="en-US" altLang="ko-KR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PEST </a:t>
                      </a:r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분석</a:t>
                      </a:r>
                      <a:endParaRPr lang="en-US" altLang="ko-KR" sz="11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171450" indent="-171450" algn="l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대외적 환경 분석 </a:t>
                      </a:r>
                      <a:r>
                        <a:rPr lang="en-US" altLang="ko-KR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국제 환경 동향 분석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Wingdings" panose="05000000000000000000" pitchFamily="2" charset="2"/>
                        <a:buChar char="§"/>
                      </a:pPr>
                      <a:r>
                        <a:rPr lang="en-US" altLang="ko-KR" sz="11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PEST </a:t>
                      </a:r>
                      <a:r>
                        <a:rPr lang="ko-KR" altLang="en-US" sz="11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분석서</a:t>
                      </a:r>
                      <a:endParaRPr lang="en-US" altLang="ko-KR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171450" indent="-171450" algn="l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1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국제 동향분석서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53885252"/>
                  </a:ext>
                </a:extLst>
              </a:tr>
              <a:tr h="65082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내부 환경 진단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Wingdings" panose="05000000000000000000" pitchFamily="2" charset="2"/>
                        <a:buChar char="§"/>
                      </a:pPr>
                      <a:endParaRPr lang="ko-KR" altLang="en-US" sz="11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Wingdings" panose="05000000000000000000" pitchFamily="2" charset="2"/>
                        <a:buChar char="§"/>
                      </a:pP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87514874"/>
                  </a:ext>
                </a:extLst>
              </a:tr>
              <a:tr h="650821"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Wingdings" panose="05000000000000000000" pitchFamily="2" charset="2"/>
                        <a:buChar char="§"/>
                      </a:pPr>
                      <a:endParaRPr lang="ko-KR" altLang="en-US" sz="11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Wingdings" panose="05000000000000000000" pitchFamily="2" charset="2"/>
                        <a:buChar char="§"/>
                      </a:pP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90822521"/>
                  </a:ext>
                </a:extLst>
              </a:tr>
              <a:tr h="650821"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Wingdings" panose="05000000000000000000" pitchFamily="2" charset="2"/>
                        <a:buChar char="§"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Wingdings" panose="05000000000000000000" pitchFamily="2" charset="2"/>
                        <a:buChar char="§"/>
                      </a:pP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39537486"/>
                  </a:ext>
                </a:extLst>
              </a:tr>
              <a:tr h="650821"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마케팅 전략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Wingdings" panose="05000000000000000000" pitchFamily="2" charset="2"/>
                        <a:buChar char="§"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1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중장기 마케팅 전략</a:t>
                      </a:r>
                      <a:endParaRPr lang="en-US" altLang="ko-KR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171450" indent="-171450" algn="l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1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제품전략</a:t>
                      </a:r>
                      <a:r>
                        <a:rPr lang="en-US" altLang="ko-KR" sz="11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1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유통</a:t>
                      </a:r>
                      <a:r>
                        <a:rPr lang="en-US" altLang="ko-KR" sz="11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1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촉진 전략 중심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55734275"/>
                  </a:ext>
                </a:extLst>
              </a:tr>
              <a:tr h="650821"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Wingdings" panose="05000000000000000000" pitchFamily="2" charset="2"/>
                        <a:buChar char="§"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Wingdings" panose="05000000000000000000" pitchFamily="2" charset="2"/>
                        <a:buChar char="§"/>
                      </a:pP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79792382"/>
                  </a:ext>
                </a:extLst>
              </a:tr>
              <a:tr h="650821"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Wingdings" panose="05000000000000000000" pitchFamily="2" charset="2"/>
                        <a:buChar char="§"/>
                      </a:pPr>
                      <a:endParaRPr lang="ko-KR" altLang="en-US" sz="110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Wingdings" panose="05000000000000000000" pitchFamily="2" charset="2"/>
                        <a:buChar char="§"/>
                      </a:pP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08066119"/>
                  </a:ext>
                </a:extLst>
              </a:tr>
            </a:tbl>
          </a:graphicData>
        </a:graphic>
      </p:graphicFrame>
      <p:sp>
        <p:nvSpPr>
          <p:cNvPr id="11" name="텍스트 개체 틀 1">
            <a:extLst>
              <a:ext uri="{FF2B5EF4-FFF2-40B4-BE49-F238E27FC236}">
                <a16:creationId xmlns="" xmlns:a16="http://schemas.microsoft.com/office/drawing/2014/main" id="{8EA83519-B819-4B85-966B-50E3A79A3F61}"/>
              </a:ext>
            </a:extLst>
          </p:cNvPr>
          <p:cNvSpPr txBox="1">
            <a:spLocks/>
          </p:cNvSpPr>
          <p:nvPr/>
        </p:nvSpPr>
        <p:spPr>
          <a:xfrm>
            <a:off x="200025" y="692696"/>
            <a:ext cx="9505950" cy="344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buClr>
                <a:srgbClr val="A50021"/>
              </a:buClr>
              <a:buSzPct val="85000"/>
              <a:buNone/>
            </a:pPr>
            <a:r>
              <a:rPr kumimoji="1" lang="en-US" altLang="ko-KR" sz="1400" b="1" spc="-40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Head Message </a:t>
            </a:r>
            <a:r>
              <a:rPr kumimoji="1" lang="ko-KR" altLang="en-US" sz="1400" b="1" spc="-40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작성 </a:t>
            </a:r>
            <a:r>
              <a:rPr kumimoji="1" lang="en-US" altLang="ko-KR" sz="1400" b="1" spc="-40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- 2</a:t>
            </a:r>
            <a:r>
              <a:rPr kumimoji="1" lang="ko-KR" altLang="en-US" sz="1400" b="1" spc="-40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줄 이내로 작성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32DBE2BC-3A8E-4863-A965-CB18AADADB2C}"/>
              </a:ext>
            </a:extLst>
          </p:cNvPr>
          <p:cNvSpPr txBox="1"/>
          <p:nvPr/>
        </p:nvSpPr>
        <p:spPr>
          <a:xfrm>
            <a:off x="4000896" y="585480"/>
            <a:ext cx="5905104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ko-KR" altLang="en-US" sz="1200" dirty="0">
                <a:latin typeface="+mn-ea"/>
              </a:rPr>
              <a:t>본 컨설팅 주제</a:t>
            </a:r>
            <a:r>
              <a:rPr lang="en-US" altLang="ko-KR" sz="1200" dirty="0">
                <a:latin typeface="+mn-ea"/>
              </a:rPr>
              <a:t>, </a:t>
            </a:r>
            <a:r>
              <a:rPr lang="ko-KR" altLang="en-US" sz="1200" dirty="0">
                <a:latin typeface="+mn-ea"/>
              </a:rPr>
              <a:t>과업내용을 기반으로 과업범위를 세분화하여 구분하고</a:t>
            </a:r>
            <a:r>
              <a:rPr lang="en-US" altLang="ko-KR" sz="1200" dirty="0">
                <a:latin typeface="+mn-ea"/>
              </a:rPr>
              <a:t>, </a:t>
            </a:r>
            <a:r>
              <a:rPr lang="ko-KR" altLang="en-US" sz="1200" dirty="0">
                <a:solidFill>
                  <a:srgbClr val="FF0000"/>
                </a:solidFill>
                <a:latin typeface="+mn-ea"/>
              </a:rPr>
              <a:t>구체적인 컨설팅 수행내용과 예상 산출물 기술</a:t>
            </a:r>
          </a:p>
        </p:txBody>
      </p:sp>
    </p:spTree>
    <p:extLst>
      <p:ext uri="{BB962C8B-B14F-4D97-AF65-F5344CB8AC3E}">
        <p14:creationId xmlns:p14="http://schemas.microsoft.com/office/powerpoint/2010/main" val="37358683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8C3AACEF-DB9B-4F28-AB0B-52CF6DFB0BED}"/>
              </a:ext>
            </a:extLst>
          </p:cNvPr>
          <p:cNvSpPr txBox="1"/>
          <p:nvPr/>
        </p:nvSpPr>
        <p:spPr>
          <a:xfrm>
            <a:off x="200025" y="96597"/>
            <a:ext cx="626514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en-US" altLang="ko-KR" sz="2000" b="1" dirty="0">
                <a:latin typeface="+mn-ea"/>
              </a:rPr>
              <a:t>5. </a:t>
            </a:r>
            <a:r>
              <a:rPr lang="ko-KR" altLang="en-US" sz="2000" b="1" dirty="0">
                <a:latin typeface="+mn-ea"/>
              </a:rPr>
              <a:t>사업 성과 목표</a:t>
            </a:r>
            <a:r>
              <a:rPr lang="en-US" altLang="ko-KR" sz="2000" b="1" dirty="0">
                <a:latin typeface="+mn-ea"/>
              </a:rPr>
              <a:t>(KPI)</a:t>
            </a:r>
            <a:endParaRPr lang="ko-KR" altLang="en-US" sz="2000" b="1" dirty="0">
              <a:latin typeface="+mn-ea"/>
            </a:endParaRPr>
          </a:p>
        </p:txBody>
      </p:sp>
      <p:graphicFrame>
        <p:nvGraphicFramePr>
          <p:cNvPr id="6" name="표 5">
            <a:extLst>
              <a:ext uri="{FF2B5EF4-FFF2-40B4-BE49-F238E27FC236}">
                <a16:creationId xmlns="" xmlns:a16="http://schemas.microsoft.com/office/drawing/2014/main" id="{C8D8219E-2A97-4167-910F-B99AEB503F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6292245"/>
              </p:ext>
            </p:extLst>
          </p:nvPr>
        </p:nvGraphicFramePr>
        <p:xfrm>
          <a:off x="200024" y="1341438"/>
          <a:ext cx="9505504" cy="5111752"/>
        </p:xfrm>
        <a:graphic>
          <a:graphicData uri="http://schemas.openxmlformats.org/drawingml/2006/table">
            <a:tbl>
              <a:tblPr/>
              <a:tblGrid>
                <a:gridCol w="59548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4126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98413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0672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0672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06727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964436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536350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ko-KR" altLang="en-US" sz="1100" b="1" i="0" u="none" strike="noStrike" dirty="0">
                          <a:effectLst/>
                          <a:latin typeface="+mn-ea"/>
                          <a:ea typeface="+mn-ea"/>
                        </a:rPr>
                        <a:t>구분</a:t>
                      </a: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ko-KR" altLang="en-US" sz="1100" b="1" i="0" u="none" strike="noStrike" dirty="0" err="1">
                          <a:effectLst/>
                          <a:latin typeface="+mn-ea"/>
                          <a:ea typeface="+mn-ea"/>
                        </a:rPr>
                        <a:t>지표명</a:t>
                      </a:r>
                      <a:endParaRPr lang="ko-KR" altLang="en-US" sz="1100" b="1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ko-KR" altLang="en-US" sz="1100" b="1" i="0" u="none" strike="noStrike" dirty="0" err="1">
                          <a:effectLst/>
                          <a:latin typeface="+mn-ea"/>
                          <a:ea typeface="+mn-ea"/>
                        </a:rPr>
                        <a:t>산출식</a:t>
                      </a:r>
                      <a:endParaRPr lang="ko-KR" altLang="en-US" sz="1100" b="1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ko-KR" altLang="en-US" sz="1100" b="1" i="0" u="none" strike="noStrike" dirty="0">
                          <a:effectLst/>
                          <a:latin typeface="+mn-ea"/>
                          <a:ea typeface="+mn-ea"/>
                        </a:rPr>
                        <a:t>단위</a:t>
                      </a: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ko-KR" altLang="en-US" sz="1100" b="1" i="0" u="none" strike="noStrike" dirty="0">
                          <a:effectLst/>
                          <a:latin typeface="+mn-ea"/>
                          <a:ea typeface="+mn-ea"/>
                        </a:rPr>
                        <a:t>현수준</a:t>
                      </a:r>
                      <a:r>
                        <a:rPr lang="en-US" altLang="ko-KR" sz="1100" b="1" i="0" u="none" strike="noStrike" dirty="0">
                          <a:effectLst/>
                          <a:latin typeface="+mn-ea"/>
                          <a:ea typeface="+mn-ea"/>
                        </a:rPr>
                        <a:t/>
                      </a:r>
                      <a:br>
                        <a:rPr lang="en-US" altLang="ko-KR" sz="1100" b="1" i="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en-US" altLang="ko-KR" sz="800" b="1" i="0" u="none" strike="noStrike" dirty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800" b="1" i="0" u="none" strike="noStrike" dirty="0">
                          <a:effectLst/>
                          <a:latin typeface="+mn-ea"/>
                          <a:ea typeface="+mn-ea"/>
                        </a:rPr>
                        <a:t>수행계획서 작성시점</a:t>
                      </a:r>
                      <a:r>
                        <a:rPr lang="en-US" altLang="ko-KR" sz="800" b="1" i="0" u="none" strike="noStrike" dirty="0"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100" b="1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ko-KR" altLang="en-US" sz="1100" b="1" i="0" u="none" strike="noStrike" dirty="0" err="1">
                          <a:effectLst/>
                          <a:latin typeface="+mn-ea"/>
                          <a:ea typeface="+mn-ea"/>
                        </a:rPr>
                        <a:t>목표값</a:t>
                      </a:r>
                      <a:endParaRPr lang="en-US" altLang="ko-KR" sz="1100" b="1" i="0" u="none" strike="noStrike" dirty="0"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ctr"/>
                      <a:r>
                        <a:rPr kumimoji="0" lang="en-US" altLang="ko-K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ko-KR" alt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완료시점</a:t>
                      </a:r>
                      <a:r>
                        <a:rPr kumimoji="0" lang="en-US" altLang="ko-K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endParaRPr lang="ko-KR" altLang="en-US" sz="1100" b="1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ko-KR" altLang="en-US" sz="1100" b="1" i="0" u="none" strike="noStrike" dirty="0">
                          <a:effectLst/>
                          <a:latin typeface="+mn-ea"/>
                          <a:ea typeface="+mn-ea"/>
                        </a:rPr>
                        <a:t>달성시한</a:t>
                      </a:r>
                      <a:endParaRPr lang="en-US" altLang="ko-KR" sz="1100" b="1" i="0" u="none" strike="noStrike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ko-KR" alt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완료시점</a:t>
                      </a:r>
                      <a:r>
                        <a:rPr kumimoji="0" lang="en-US" altLang="ko-K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endParaRPr lang="ko-KR" altLang="en-US" sz="1100" b="1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62567">
                <a:tc rowSpan="3"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ko-KR" altLang="en-US" sz="1100" b="1" i="0" u="none" strike="noStrike" dirty="0">
                          <a:effectLst/>
                          <a:latin typeface="+mn-ea"/>
                          <a:ea typeface="+mn-ea"/>
                        </a:rPr>
                        <a:t>계량</a:t>
                      </a:r>
                      <a:endParaRPr lang="en-US" altLang="ko-KR" sz="1100" b="1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매출액 </a:t>
                      </a:r>
                      <a:r>
                        <a:rPr lang="ko-KR" altLang="en-US" sz="11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성장율</a:t>
                      </a:r>
                      <a:endParaRPr lang="ko-KR" altLang="en-US" sz="1100" b="0" i="0" u="none" strike="noStrike" dirty="0">
                        <a:solidFill>
                          <a:srgbClr val="0000FF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i="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r>
                        <a:rPr lang="en-US" altLang="ko-KR" sz="1100" b="0" i="0" u="none" strike="noStrike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[(</a:t>
                      </a:r>
                      <a:r>
                        <a:rPr lang="ko-KR" altLang="en-US" sz="1100" b="0" i="0" u="none" strike="noStrike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당기매출</a:t>
                      </a:r>
                      <a:r>
                        <a:rPr lang="en-US" altLang="ko-KR" sz="1100" b="0" i="0" u="none" strike="noStrike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전기매출</a:t>
                      </a:r>
                      <a:r>
                        <a:rPr lang="en-US" altLang="ko-KR" sz="1100" b="0" i="0" u="none" strike="noStrike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)-1]*100</a:t>
                      </a:r>
                      <a:endParaRPr lang="en-US" altLang="ko-KR" sz="1100" i="0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원</a:t>
                      </a: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원</a:t>
                      </a: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원</a:t>
                      </a: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ko-KR" altLang="en-US" sz="1100" b="0" i="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r>
                        <a:rPr lang="en-US" altLang="ko-KR" sz="1100" b="0" i="0" u="none" strike="noStrike" dirty="0">
                          <a:effectLst/>
                          <a:latin typeface="+mn-ea"/>
                          <a:ea typeface="+mn-ea"/>
                        </a:rPr>
                        <a:t>20. 09.</a:t>
                      </a:r>
                      <a:endParaRPr lang="ko-KR" altLang="en-US" sz="11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62567">
                <a:tc vMerge="1"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altLang="ko-KR" sz="1100" b="1" i="0" u="none" strike="noStrike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수출액 증가율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i="0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100" i="0" dirty="0" err="1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당해년도</a:t>
                      </a:r>
                      <a:r>
                        <a:rPr lang="ko-KR" altLang="en-US" sz="1100" i="0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 수출액 </a:t>
                      </a:r>
                      <a:r>
                        <a:rPr lang="en-US" altLang="ko-KR" sz="1100" i="0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1100" i="0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전년도 중소기업 수출액</a:t>
                      </a:r>
                      <a:r>
                        <a:rPr lang="en-US" altLang="ko-KR" sz="1100" i="0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) X 100 -1</a:t>
                      </a:r>
                      <a:r>
                        <a:rPr lang="ko-KR" altLang="en-US" sz="1100" b="0" i="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달러　</a:t>
                      </a: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달러　</a:t>
                      </a: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달러　</a:t>
                      </a: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ko-KR" altLang="en-US" sz="1100" b="0" i="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r>
                        <a:rPr lang="en-US" altLang="ko-KR" sz="1100" b="0" i="0" u="none" strike="noStrike" dirty="0">
                          <a:effectLst/>
                          <a:latin typeface="+mn-ea"/>
                          <a:ea typeface="+mn-ea"/>
                        </a:rPr>
                        <a:t>-</a:t>
                      </a:r>
                      <a:endParaRPr lang="ko-KR" altLang="en-US" sz="11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62567">
                <a:tc vMerge="1"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altLang="ko-KR" sz="1100" b="1" i="0" u="none" strike="noStrike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고용창출 증가율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u="none" strike="noStrike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100" b="0" i="0" u="none" strike="noStrike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프로젝트 수행 이전 고용인원 수</a:t>
                      </a:r>
                      <a:r>
                        <a:rPr lang="en-US" altLang="ko-KR" sz="1100" b="0" i="0" u="none" strike="noStrike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수행 이후 고용인원 수</a:t>
                      </a:r>
                      <a:r>
                        <a:rPr lang="en-US" altLang="ko-KR" sz="1100" b="0" i="0" u="none" strike="noStrike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)*100-100</a:t>
                      </a:r>
                      <a:r>
                        <a:rPr lang="ko-KR" altLang="en-US" sz="1100" b="0" i="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명</a:t>
                      </a: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명</a:t>
                      </a: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명</a:t>
                      </a: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ko-KR" altLang="en-US" sz="1100" b="0" i="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r>
                        <a:rPr lang="en-US" altLang="ko-KR" sz="1100" b="0" i="0" u="none" strike="noStrike" dirty="0">
                          <a:effectLst/>
                          <a:latin typeface="+mn-ea"/>
                          <a:ea typeface="+mn-ea"/>
                        </a:rPr>
                        <a:t>-</a:t>
                      </a:r>
                      <a:endParaRPr lang="ko-KR" altLang="en-US" sz="11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62567">
                <a:tc rowSpan="3"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ko-KR" altLang="en-US" sz="1100" b="1" i="0" u="none" strike="noStrike" dirty="0" err="1">
                          <a:effectLst/>
                          <a:latin typeface="+mn-ea"/>
                          <a:ea typeface="+mn-ea"/>
                        </a:rPr>
                        <a:t>비계량</a:t>
                      </a:r>
                      <a:endParaRPr lang="en-US" altLang="ko-KR" sz="1100" b="1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ː</a:t>
                      </a:r>
                      <a:endParaRPr lang="ko-KR" altLang="en-US" sz="1100" b="0" i="1" u="none" strike="noStrike" dirty="0">
                        <a:solidFill>
                          <a:srgbClr val="0000FF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ː</a:t>
                      </a:r>
                      <a:endParaRPr kumimoji="0" lang="ko-KR" altLang="en-US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ː</a:t>
                      </a:r>
                      <a:endParaRPr kumimoji="0" lang="ko-KR" altLang="en-US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ː</a:t>
                      </a:r>
                      <a:endParaRPr kumimoji="0" lang="ko-KR" altLang="en-US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ː</a:t>
                      </a:r>
                      <a:endParaRPr kumimoji="0" lang="ko-KR" altLang="en-US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ː</a:t>
                      </a:r>
                      <a:endParaRPr kumimoji="0" lang="ko-KR" altLang="en-US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62567">
                <a:tc vMerge="1"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altLang="ko-KR" sz="1100" b="1" i="0" u="none" strike="noStrike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ː</a:t>
                      </a:r>
                      <a:endParaRPr lang="ko-KR" altLang="en-US" sz="1100" b="0" i="1" u="none" strike="noStrike" dirty="0">
                        <a:solidFill>
                          <a:srgbClr val="0000FF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ː</a:t>
                      </a:r>
                      <a:endParaRPr kumimoji="0" lang="ko-KR" altLang="en-US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ː</a:t>
                      </a:r>
                      <a:endParaRPr kumimoji="0" lang="ko-KR" altLang="en-US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ː</a:t>
                      </a:r>
                      <a:endParaRPr kumimoji="0" lang="ko-KR" altLang="en-US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ː</a:t>
                      </a:r>
                      <a:endParaRPr kumimoji="0" lang="ko-KR" altLang="en-US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ː</a:t>
                      </a:r>
                      <a:endParaRPr kumimoji="0" lang="ko-KR" altLang="en-US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762567">
                <a:tc vMerge="1">
                  <a:txBody>
                    <a:bodyPr/>
                    <a:lstStyle/>
                    <a:p>
                      <a:pPr algn="ctr" fontAlgn="ctr"/>
                      <a:endParaRPr lang="en-US" altLang="ko-KR" sz="1100" b="1" i="0" u="none" strike="noStrike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100" b="0" i="1" u="none" strike="noStrike" dirty="0">
                        <a:solidFill>
                          <a:srgbClr val="0000FF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333" marR="8333" marT="83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36472536"/>
                  </a:ext>
                </a:extLst>
              </a:tr>
            </a:tbl>
          </a:graphicData>
        </a:graphic>
      </p:graphicFrame>
      <p:sp>
        <p:nvSpPr>
          <p:cNvPr id="5" name="텍스트 개체 틀 1">
            <a:extLst>
              <a:ext uri="{FF2B5EF4-FFF2-40B4-BE49-F238E27FC236}">
                <a16:creationId xmlns="" xmlns:a16="http://schemas.microsoft.com/office/drawing/2014/main" id="{63981F1E-4156-4E6F-9A0A-8FC29754E9D7}"/>
              </a:ext>
            </a:extLst>
          </p:cNvPr>
          <p:cNvSpPr txBox="1">
            <a:spLocks/>
          </p:cNvSpPr>
          <p:nvPr/>
        </p:nvSpPr>
        <p:spPr>
          <a:xfrm>
            <a:off x="200025" y="692696"/>
            <a:ext cx="9505950" cy="344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buClr>
                <a:srgbClr val="A50021"/>
              </a:buClr>
              <a:buSzPct val="85000"/>
              <a:buNone/>
            </a:pPr>
            <a:r>
              <a:rPr kumimoji="1" lang="en-US" altLang="ko-KR" sz="1400" b="1" spc="-40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Head Message </a:t>
            </a:r>
            <a:r>
              <a:rPr kumimoji="1" lang="ko-KR" altLang="en-US" sz="1400" b="1" spc="-40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작성 </a:t>
            </a:r>
            <a:r>
              <a:rPr kumimoji="1" lang="en-US" altLang="ko-KR" sz="1400" b="1" spc="-40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- 2</a:t>
            </a:r>
            <a:r>
              <a:rPr kumimoji="1" lang="ko-KR" altLang="en-US" sz="1400" b="1" spc="-40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줄 이내로 작성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542314A1-7191-48D5-AFC9-0E7E5DAE4846}"/>
              </a:ext>
            </a:extLst>
          </p:cNvPr>
          <p:cNvSpPr txBox="1"/>
          <p:nvPr/>
        </p:nvSpPr>
        <p:spPr>
          <a:xfrm>
            <a:off x="3640857" y="579112"/>
            <a:ext cx="6265143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ko-KR" altLang="en-US" sz="1200" dirty="0">
                <a:latin typeface="+mn-ea"/>
              </a:rPr>
              <a:t>본 컨설팅 주제</a:t>
            </a:r>
            <a:r>
              <a:rPr lang="en-US" altLang="ko-KR" sz="1200" dirty="0">
                <a:latin typeface="+mn-ea"/>
              </a:rPr>
              <a:t>, </a:t>
            </a:r>
            <a:r>
              <a:rPr lang="ko-KR" altLang="en-US" sz="1200" dirty="0">
                <a:latin typeface="+mn-ea"/>
              </a:rPr>
              <a:t>과업내용과 관련하여 수진기업과 협의한  </a:t>
            </a:r>
            <a:r>
              <a:rPr lang="en-US" altLang="ko-KR" sz="1200" dirty="0">
                <a:latin typeface="+mn-ea"/>
              </a:rPr>
              <a:t>KPI</a:t>
            </a:r>
            <a:r>
              <a:rPr lang="ko-KR" altLang="en-US" sz="1200" dirty="0">
                <a:latin typeface="+mn-ea"/>
              </a:rPr>
              <a:t>로 설정하고자 하는 지표와 산출식만 기술</a:t>
            </a:r>
            <a:endParaRPr lang="en-US" altLang="ko-KR" sz="1200" dirty="0">
              <a:latin typeface="+mn-ea"/>
            </a:endParaRPr>
          </a:p>
          <a:p>
            <a:pPr marL="171450" indent="-171450" algn="l">
              <a:buFontTx/>
              <a:buChar char="-"/>
            </a:pPr>
            <a:r>
              <a:rPr lang="ko-KR" altLang="en-US" sz="1200" dirty="0">
                <a:latin typeface="+mn-ea"/>
              </a:rPr>
              <a:t>현수준</a:t>
            </a:r>
            <a:r>
              <a:rPr lang="en-US" altLang="ko-KR" sz="1200" dirty="0">
                <a:latin typeface="+mn-ea"/>
              </a:rPr>
              <a:t>, </a:t>
            </a:r>
            <a:r>
              <a:rPr lang="ko-KR" altLang="en-US" sz="1200" dirty="0" err="1">
                <a:latin typeface="+mn-ea"/>
              </a:rPr>
              <a:t>목표값은</a:t>
            </a:r>
            <a:r>
              <a:rPr lang="ko-KR" altLang="en-US" sz="1200" dirty="0">
                <a:latin typeface="+mn-ea"/>
              </a:rPr>
              <a:t> 최종 선정된 후 수진기업과 협의하여 수행계획서에 최종 반영함</a:t>
            </a:r>
            <a:endParaRPr lang="en-US" altLang="ko-KR" sz="1200" dirty="0">
              <a:latin typeface="+mn-ea"/>
            </a:endParaRPr>
          </a:p>
          <a:p>
            <a:pPr marL="171450" indent="-171450" algn="l">
              <a:buFontTx/>
              <a:buChar char="-"/>
            </a:pP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예상 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KPI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를 계량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, </a:t>
            </a:r>
            <a:r>
              <a:rPr lang="ko-KR" altLang="en-US" sz="1200" b="1" dirty="0" err="1">
                <a:solidFill>
                  <a:srgbClr val="FF0000"/>
                </a:solidFill>
                <a:latin typeface="+mn-ea"/>
              </a:rPr>
              <a:t>비계량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 지표 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2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개 이상씩 제시</a:t>
            </a:r>
          </a:p>
        </p:txBody>
      </p:sp>
    </p:spTree>
    <p:extLst>
      <p:ext uri="{BB962C8B-B14F-4D97-AF65-F5344CB8AC3E}">
        <p14:creationId xmlns:p14="http://schemas.microsoft.com/office/powerpoint/2010/main" val="17722283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8C3AACEF-DB9B-4F28-AB0B-52CF6DFB0BED}"/>
              </a:ext>
            </a:extLst>
          </p:cNvPr>
          <p:cNvSpPr txBox="1"/>
          <p:nvPr/>
        </p:nvSpPr>
        <p:spPr>
          <a:xfrm>
            <a:off x="200025" y="96597"/>
            <a:ext cx="626514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en-US" altLang="ko-KR" sz="2000" b="1" dirty="0">
                <a:latin typeface="+mn-ea"/>
              </a:rPr>
              <a:t>6. </a:t>
            </a:r>
            <a:r>
              <a:rPr lang="ko-KR" altLang="en-US" sz="2000" b="1" dirty="0">
                <a:latin typeface="+mn-ea"/>
              </a:rPr>
              <a:t>사업 추진 체계</a:t>
            </a:r>
            <a:r>
              <a:rPr lang="en-US" altLang="ko-KR" sz="2000" b="1" dirty="0">
                <a:latin typeface="+mn-ea"/>
              </a:rPr>
              <a:t>(Framework)</a:t>
            </a:r>
            <a:endParaRPr lang="ko-KR" altLang="en-US" sz="2000" b="1" dirty="0">
              <a:latin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F3ED363A-EA9F-4601-BFBA-E7DCAF465455}"/>
              </a:ext>
            </a:extLst>
          </p:cNvPr>
          <p:cNvSpPr txBox="1"/>
          <p:nvPr/>
        </p:nvSpPr>
        <p:spPr>
          <a:xfrm>
            <a:off x="200472" y="692696"/>
            <a:ext cx="95055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A50021"/>
              </a:buClr>
              <a:buSzPct val="85000"/>
            </a:pPr>
            <a:r>
              <a:rPr kumimoji="1" lang="en-US" altLang="ko-KR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Head</a:t>
            </a:r>
            <a:r>
              <a:rPr kumimoji="1" lang="ko-KR" altLang="en-US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kumimoji="1" lang="en-US" altLang="ko-KR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Message </a:t>
            </a:r>
            <a:r>
              <a:rPr kumimoji="1" lang="ko-KR" altLang="en-US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작성 </a:t>
            </a:r>
            <a:r>
              <a:rPr kumimoji="1" lang="en-US" altLang="ko-KR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-</a:t>
            </a:r>
            <a:r>
              <a:rPr kumimoji="1" lang="ko-KR" altLang="en-US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kumimoji="1" lang="en-US" altLang="ko-KR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2</a:t>
            </a:r>
            <a:r>
              <a:rPr kumimoji="1" lang="ko-KR" altLang="en-US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줄 이내로 작성</a:t>
            </a:r>
            <a:endParaRPr kumimoji="1" lang="en-US" altLang="ko-KR" sz="1400" b="1" dirty="0">
              <a:ln>
                <a:solidFill>
                  <a:srgbClr val="4472C4">
                    <a:alpha val="0"/>
                  </a:srgb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6" name="화살표: 오각형 184">
            <a:extLst>
              <a:ext uri="{FF2B5EF4-FFF2-40B4-BE49-F238E27FC236}">
                <a16:creationId xmlns="" xmlns:a16="http://schemas.microsoft.com/office/drawing/2014/main" id="{71035504-CFAF-49D3-B550-1BCA3FFDF82C}"/>
              </a:ext>
            </a:extLst>
          </p:cNvPr>
          <p:cNvSpPr/>
          <p:nvPr/>
        </p:nvSpPr>
        <p:spPr>
          <a:xfrm>
            <a:off x="7201706" y="2332584"/>
            <a:ext cx="2159226" cy="497260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 w="1905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</a:endParaRPr>
          </a:p>
        </p:txBody>
      </p:sp>
      <p:sp>
        <p:nvSpPr>
          <p:cNvPr id="7" name="화살표: 오각형 184">
            <a:extLst>
              <a:ext uri="{FF2B5EF4-FFF2-40B4-BE49-F238E27FC236}">
                <a16:creationId xmlns="" xmlns:a16="http://schemas.microsoft.com/office/drawing/2014/main" id="{3BC802FC-3F9F-4E3A-971E-821F521CD43A}"/>
              </a:ext>
            </a:extLst>
          </p:cNvPr>
          <p:cNvSpPr/>
          <p:nvPr/>
        </p:nvSpPr>
        <p:spPr>
          <a:xfrm>
            <a:off x="4969192" y="2324824"/>
            <a:ext cx="2215309" cy="497260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 w="1905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</a:endParaRPr>
          </a:p>
        </p:txBody>
      </p:sp>
      <p:sp>
        <p:nvSpPr>
          <p:cNvPr id="8" name="화살표: 오각형 184">
            <a:extLst>
              <a:ext uri="{FF2B5EF4-FFF2-40B4-BE49-F238E27FC236}">
                <a16:creationId xmlns="" xmlns:a16="http://schemas.microsoft.com/office/drawing/2014/main" id="{85D5B139-BDBA-4DD6-85D4-8304315DDA45}"/>
              </a:ext>
            </a:extLst>
          </p:cNvPr>
          <p:cNvSpPr/>
          <p:nvPr/>
        </p:nvSpPr>
        <p:spPr>
          <a:xfrm>
            <a:off x="2792760" y="2324216"/>
            <a:ext cx="2159227" cy="497260"/>
          </a:xfrm>
          <a:prstGeom prst="homePlate">
            <a:avLst>
              <a:gd name="adj" fmla="val 47285"/>
            </a:avLst>
          </a:prstGeom>
          <a:solidFill>
            <a:schemeClr val="accent1">
              <a:lumMod val="60000"/>
              <a:lumOff val="40000"/>
            </a:schemeClr>
          </a:solidFill>
          <a:ln w="1905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</a:endParaRPr>
          </a:p>
        </p:txBody>
      </p:sp>
      <p:sp>
        <p:nvSpPr>
          <p:cNvPr id="9" name="화살표: 오각형 184">
            <a:extLst>
              <a:ext uri="{FF2B5EF4-FFF2-40B4-BE49-F238E27FC236}">
                <a16:creationId xmlns="" xmlns:a16="http://schemas.microsoft.com/office/drawing/2014/main" id="{97C986C4-A406-46AB-8005-045A318017BD}"/>
              </a:ext>
            </a:extLst>
          </p:cNvPr>
          <p:cNvSpPr/>
          <p:nvPr/>
        </p:nvSpPr>
        <p:spPr>
          <a:xfrm>
            <a:off x="632473" y="2324216"/>
            <a:ext cx="2160287" cy="497260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 w="1905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</a:endParaRPr>
          </a:p>
        </p:txBody>
      </p:sp>
      <p:cxnSp>
        <p:nvCxnSpPr>
          <p:cNvPr id="10" name="직선 화살표 연결선 9">
            <a:extLst>
              <a:ext uri="{FF2B5EF4-FFF2-40B4-BE49-F238E27FC236}">
                <a16:creationId xmlns="" xmlns:a16="http://schemas.microsoft.com/office/drawing/2014/main" id="{4C4F3522-6DE7-425E-901E-B2709176D260}"/>
              </a:ext>
            </a:extLst>
          </p:cNvPr>
          <p:cNvCxnSpPr/>
          <p:nvPr/>
        </p:nvCxnSpPr>
        <p:spPr>
          <a:xfrm>
            <a:off x="2807951" y="1901719"/>
            <a:ext cx="2052228" cy="0"/>
          </a:xfrm>
          <a:prstGeom prst="straightConnector1">
            <a:avLst/>
          </a:prstGeom>
          <a:noFill/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  <a:miter lim="800000"/>
            <a:headEnd type="triangle" w="med" len="med"/>
            <a:tailEnd type="triangle" w="med" len="med"/>
          </a:ln>
          <a:effectLst/>
        </p:spPr>
      </p:cxnSp>
      <p:cxnSp>
        <p:nvCxnSpPr>
          <p:cNvPr id="11" name="직선 화살표 연결선 10">
            <a:extLst>
              <a:ext uri="{FF2B5EF4-FFF2-40B4-BE49-F238E27FC236}">
                <a16:creationId xmlns="" xmlns:a16="http://schemas.microsoft.com/office/drawing/2014/main" id="{0C146DA9-A2BF-4715-B4F1-CC31DDAAE8F6}"/>
              </a:ext>
            </a:extLst>
          </p:cNvPr>
          <p:cNvCxnSpPr/>
          <p:nvPr/>
        </p:nvCxnSpPr>
        <p:spPr>
          <a:xfrm>
            <a:off x="5024961" y="1901719"/>
            <a:ext cx="2052736" cy="0"/>
          </a:xfrm>
          <a:prstGeom prst="straightConnector1">
            <a:avLst/>
          </a:prstGeom>
          <a:noFill/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  <a:miter lim="800000"/>
            <a:headEnd type="triangle" w="med" len="med"/>
            <a:tailEnd type="triangle" w="med" len="med"/>
          </a:ln>
          <a:effectLst/>
        </p:spPr>
      </p:cxnSp>
      <p:cxnSp>
        <p:nvCxnSpPr>
          <p:cNvPr id="12" name="직선 화살표 연결선 11">
            <a:extLst>
              <a:ext uri="{FF2B5EF4-FFF2-40B4-BE49-F238E27FC236}">
                <a16:creationId xmlns="" xmlns:a16="http://schemas.microsoft.com/office/drawing/2014/main" id="{1E305D6B-72BF-4273-ACA1-DE773BDAAB7B}"/>
              </a:ext>
            </a:extLst>
          </p:cNvPr>
          <p:cNvCxnSpPr>
            <a:cxnSpLocks/>
          </p:cNvCxnSpPr>
          <p:nvPr/>
        </p:nvCxnSpPr>
        <p:spPr>
          <a:xfrm>
            <a:off x="7329217" y="1901719"/>
            <a:ext cx="1662929" cy="0"/>
          </a:xfrm>
          <a:prstGeom prst="straightConnector1">
            <a:avLst/>
          </a:prstGeom>
          <a:noFill/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  <a:miter lim="800000"/>
            <a:headEnd type="triangle" w="med" len="med"/>
            <a:tailEnd type="triangle" w="med" len="med"/>
          </a:ln>
          <a:effectLst/>
        </p:spPr>
      </p:cxnSp>
      <p:cxnSp>
        <p:nvCxnSpPr>
          <p:cNvPr id="13" name="직선 화살표 연결선 12">
            <a:extLst>
              <a:ext uri="{FF2B5EF4-FFF2-40B4-BE49-F238E27FC236}">
                <a16:creationId xmlns="" xmlns:a16="http://schemas.microsoft.com/office/drawing/2014/main" id="{A1976F44-BFCC-43CC-B10C-66BAB6D0B2AF}"/>
              </a:ext>
            </a:extLst>
          </p:cNvPr>
          <p:cNvCxnSpPr/>
          <p:nvPr/>
        </p:nvCxnSpPr>
        <p:spPr>
          <a:xfrm>
            <a:off x="700590" y="1901719"/>
            <a:ext cx="2016272" cy="0"/>
          </a:xfrm>
          <a:prstGeom prst="straightConnector1">
            <a:avLst/>
          </a:prstGeom>
          <a:noFill/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  <a:miter lim="800000"/>
            <a:headEnd type="triangle" w="med" len="med"/>
            <a:tailEnd type="triangle" w="med" len="med"/>
          </a:ln>
          <a:effectLst/>
        </p:spPr>
      </p:cxnSp>
      <p:sp>
        <p:nvSpPr>
          <p:cNvPr id="16" name="직사각형 15">
            <a:extLst>
              <a:ext uri="{FF2B5EF4-FFF2-40B4-BE49-F238E27FC236}">
                <a16:creationId xmlns="" xmlns:a16="http://schemas.microsoft.com/office/drawing/2014/main" id="{1D8AD8D9-ABCC-4A40-9FF9-A3FB7BEDF60D}"/>
              </a:ext>
            </a:extLst>
          </p:cNvPr>
          <p:cNvSpPr/>
          <p:nvPr/>
        </p:nvSpPr>
        <p:spPr bwMode="auto">
          <a:xfrm>
            <a:off x="640378" y="2925582"/>
            <a:ext cx="1864303" cy="49726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5720" rIns="3600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5pPr>
            <a:lvl6pPr marL="22860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6pPr>
            <a:lvl7pPr marL="27432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7pPr>
            <a:lvl8pPr marL="32004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8pPr>
            <a:lvl9pPr marL="36576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100" b="1" dirty="0">
                <a:latin typeface="+mn-ea"/>
                <a:ea typeface="+mn-ea"/>
              </a:rPr>
              <a:t>S 01. 000</a:t>
            </a:r>
            <a:endParaRPr kumimoji="0" lang="ko-KR" altLang="en-US" sz="1100" b="1" i="0" u="none" strike="noStrike" kern="1200" cap="none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ea typeface="+mn-ea"/>
            </a:endParaRPr>
          </a:p>
        </p:txBody>
      </p:sp>
      <p:sp>
        <p:nvSpPr>
          <p:cNvPr id="17" name="TextBox 262">
            <a:extLst>
              <a:ext uri="{FF2B5EF4-FFF2-40B4-BE49-F238E27FC236}">
                <a16:creationId xmlns="" xmlns:a16="http://schemas.microsoft.com/office/drawing/2014/main" id="{27872138-ED18-4A0C-B05B-10B5E7194A9F}"/>
              </a:ext>
            </a:extLst>
          </p:cNvPr>
          <p:cNvSpPr txBox="1"/>
          <p:nvPr/>
        </p:nvSpPr>
        <p:spPr bwMode="auto">
          <a:xfrm>
            <a:off x="1233296" y="1778609"/>
            <a:ext cx="806894" cy="246221"/>
          </a:xfrm>
          <a:prstGeom prst="rect">
            <a:avLst/>
          </a:prstGeom>
          <a:solidFill>
            <a:sysClr val="window" lastClr="FFFFFF"/>
          </a:solidFill>
          <a:ln w="9525">
            <a:noFill/>
            <a:miter lim="800000"/>
            <a:headEnd/>
            <a:tailEnd/>
          </a:ln>
        </p:spPr>
        <p:txBody>
          <a:bodyPr wrap="square" lIns="0" rIns="0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5pPr>
            <a:lvl6pPr marL="22860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6pPr>
            <a:lvl7pPr marL="27432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7pPr>
            <a:lvl8pPr marL="32004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8pPr>
            <a:lvl9pPr marL="36576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ea typeface="+mn-ea"/>
              </a:rPr>
              <a:t>’20</a:t>
            </a:r>
            <a:r>
              <a:rPr kumimoji="0" lang="ko-KR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ea typeface="+mn-ea"/>
              </a:rPr>
              <a:t>년 </a:t>
            </a:r>
            <a:r>
              <a:rPr kumimoji="0" lang="en-US" altLang="ko-K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ea typeface="+mn-ea"/>
              </a:rPr>
              <a:t>X</a:t>
            </a:r>
            <a:r>
              <a:rPr kumimoji="0" lang="ko-KR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ea typeface="+mn-ea"/>
              </a:rPr>
              <a:t>월</a:t>
            </a:r>
            <a:endParaRPr kumimoji="0" lang="en-US" altLang="ko-KR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ea typeface="+mn-ea"/>
            </a:endParaRPr>
          </a:p>
        </p:txBody>
      </p:sp>
      <p:sp>
        <p:nvSpPr>
          <p:cNvPr id="18" name="TextBox 262">
            <a:extLst>
              <a:ext uri="{FF2B5EF4-FFF2-40B4-BE49-F238E27FC236}">
                <a16:creationId xmlns="" xmlns:a16="http://schemas.microsoft.com/office/drawing/2014/main" id="{9A19FB2A-A92A-4DA5-97BF-6B44F1428DA3}"/>
              </a:ext>
            </a:extLst>
          </p:cNvPr>
          <p:cNvSpPr txBox="1"/>
          <p:nvPr/>
        </p:nvSpPr>
        <p:spPr bwMode="auto">
          <a:xfrm>
            <a:off x="3239999" y="1778609"/>
            <a:ext cx="1080120" cy="246221"/>
          </a:xfrm>
          <a:prstGeom prst="rect">
            <a:avLst/>
          </a:prstGeom>
          <a:solidFill>
            <a:sysClr val="window" lastClr="FFFFFF"/>
          </a:solidFill>
          <a:ln w="9525">
            <a:noFill/>
            <a:miter lim="800000"/>
            <a:headEnd/>
            <a:tailEnd/>
          </a:ln>
        </p:spPr>
        <p:txBody>
          <a:bodyPr wrap="square" lIns="0" rIns="0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5pPr>
            <a:lvl6pPr marL="22860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6pPr>
            <a:lvl7pPr marL="27432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7pPr>
            <a:lvl8pPr marL="32004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8pPr>
            <a:lvl9pPr marL="36576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ea typeface="+mn-ea"/>
              </a:rPr>
              <a:t>X</a:t>
            </a:r>
            <a:r>
              <a:rPr kumimoji="0" lang="ko-KR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ea typeface="+mn-ea"/>
              </a:rPr>
              <a:t>월</a:t>
            </a:r>
            <a:endParaRPr kumimoji="0" lang="en-US" altLang="ko-KR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ea typeface="+mn-ea"/>
            </a:endParaRPr>
          </a:p>
        </p:txBody>
      </p:sp>
      <p:sp>
        <p:nvSpPr>
          <p:cNvPr id="19" name="TextBox 262">
            <a:extLst>
              <a:ext uri="{FF2B5EF4-FFF2-40B4-BE49-F238E27FC236}">
                <a16:creationId xmlns="" xmlns:a16="http://schemas.microsoft.com/office/drawing/2014/main" id="{600145B3-49ED-4A3C-89D1-9B9CA83669C2}"/>
              </a:ext>
            </a:extLst>
          </p:cNvPr>
          <p:cNvSpPr txBox="1"/>
          <p:nvPr/>
        </p:nvSpPr>
        <p:spPr bwMode="auto">
          <a:xfrm>
            <a:off x="5493521" y="1778609"/>
            <a:ext cx="1072248" cy="246221"/>
          </a:xfrm>
          <a:prstGeom prst="rect">
            <a:avLst/>
          </a:prstGeom>
          <a:solidFill>
            <a:sysClr val="window" lastClr="FFFFFF"/>
          </a:solidFill>
          <a:ln w="9525">
            <a:noFill/>
            <a:miter lim="800000"/>
            <a:headEnd/>
            <a:tailEnd/>
          </a:ln>
        </p:spPr>
        <p:txBody>
          <a:bodyPr wrap="square" lIns="0" rIns="0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5pPr>
            <a:lvl6pPr marL="22860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6pPr>
            <a:lvl7pPr marL="27432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7pPr>
            <a:lvl8pPr marL="32004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8pPr>
            <a:lvl9pPr marL="36576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ea typeface="+mn-ea"/>
              </a:rPr>
              <a:t>X</a:t>
            </a:r>
            <a:r>
              <a:rPr kumimoji="0" lang="ko-KR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ea typeface="+mn-ea"/>
              </a:rPr>
              <a:t>월</a:t>
            </a:r>
            <a:endParaRPr kumimoji="0" lang="en-US" altLang="ko-KR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ea typeface="+mn-ea"/>
            </a:endParaRPr>
          </a:p>
        </p:txBody>
      </p:sp>
      <p:sp>
        <p:nvSpPr>
          <p:cNvPr id="20" name="TextBox 262">
            <a:extLst>
              <a:ext uri="{FF2B5EF4-FFF2-40B4-BE49-F238E27FC236}">
                <a16:creationId xmlns="" xmlns:a16="http://schemas.microsoft.com/office/drawing/2014/main" id="{9F505EF5-78D1-418A-9F97-08F547E1DEA4}"/>
              </a:ext>
            </a:extLst>
          </p:cNvPr>
          <p:cNvSpPr txBox="1"/>
          <p:nvPr/>
        </p:nvSpPr>
        <p:spPr bwMode="auto">
          <a:xfrm>
            <a:off x="7663381" y="1778609"/>
            <a:ext cx="994600" cy="246221"/>
          </a:xfrm>
          <a:prstGeom prst="rect">
            <a:avLst/>
          </a:prstGeom>
          <a:solidFill>
            <a:sysClr val="window" lastClr="FFFFFF"/>
          </a:solidFill>
          <a:ln w="9525">
            <a:noFill/>
            <a:miter lim="800000"/>
            <a:headEnd/>
            <a:tailEnd/>
          </a:ln>
        </p:spPr>
        <p:txBody>
          <a:bodyPr wrap="square" lIns="0" rIns="0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5pPr>
            <a:lvl6pPr marL="22860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6pPr>
            <a:lvl7pPr marL="27432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7pPr>
            <a:lvl8pPr marL="32004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8pPr>
            <a:lvl9pPr marL="36576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ea typeface="+mn-ea"/>
              </a:rPr>
              <a:t>X</a:t>
            </a:r>
            <a:r>
              <a:rPr kumimoji="0" lang="ko-KR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ea typeface="+mn-ea"/>
              </a:rPr>
              <a:t>월</a:t>
            </a:r>
            <a:endParaRPr kumimoji="0" lang="en-US" altLang="ko-KR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ea typeface="+mn-ea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="" xmlns:a16="http://schemas.microsoft.com/office/drawing/2014/main" id="{3A05E357-3FAA-4E94-BBF5-28C3A48F19CA}"/>
              </a:ext>
            </a:extLst>
          </p:cNvPr>
          <p:cNvSpPr/>
          <p:nvPr/>
        </p:nvSpPr>
        <p:spPr>
          <a:xfrm>
            <a:off x="632473" y="2069654"/>
            <a:ext cx="427658" cy="236035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  <a:latin typeface="+mn-ea"/>
              </a:rPr>
              <a:t>M 1</a:t>
            </a:r>
            <a:endParaRPr lang="ko-KR" altLang="en-US" sz="1000" b="1" dirty="0" err="1">
              <a:solidFill>
                <a:schemeClr val="bg1"/>
              </a:solidFill>
              <a:latin typeface="+mn-ea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="" xmlns:a16="http://schemas.microsoft.com/office/drawing/2014/main" id="{17ED375B-1CD7-4DD2-BB2A-8831E7FBE174}"/>
              </a:ext>
            </a:extLst>
          </p:cNvPr>
          <p:cNvSpPr/>
          <p:nvPr/>
        </p:nvSpPr>
        <p:spPr>
          <a:xfrm>
            <a:off x="2792760" y="2069654"/>
            <a:ext cx="427658" cy="236035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  <a:latin typeface="+mn-ea"/>
              </a:rPr>
              <a:t>M 2</a:t>
            </a:r>
            <a:endParaRPr lang="ko-KR" altLang="en-US" sz="1000" b="1" dirty="0" err="1">
              <a:solidFill>
                <a:schemeClr val="bg1"/>
              </a:solidFill>
              <a:latin typeface="+mn-ea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="" xmlns:a16="http://schemas.microsoft.com/office/drawing/2014/main" id="{D2190E71-598B-458C-827B-37754FD8904A}"/>
              </a:ext>
            </a:extLst>
          </p:cNvPr>
          <p:cNvSpPr/>
          <p:nvPr/>
        </p:nvSpPr>
        <p:spPr>
          <a:xfrm>
            <a:off x="4969192" y="2069654"/>
            <a:ext cx="427658" cy="236035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  <a:latin typeface="+mn-ea"/>
              </a:rPr>
              <a:t>M 3</a:t>
            </a:r>
            <a:endParaRPr lang="ko-KR" altLang="en-US" sz="1000" b="1" dirty="0" err="1">
              <a:solidFill>
                <a:schemeClr val="bg1"/>
              </a:solidFill>
              <a:latin typeface="+mn-ea"/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="" xmlns:a16="http://schemas.microsoft.com/office/drawing/2014/main" id="{C5AB78CE-DB34-4A5E-A850-8A0F425409CC}"/>
              </a:ext>
            </a:extLst>
          </p:cNvPr>
          <p:cNvSpPr/>
          <p:nvPr/>
        </p:nvSpPr>
        <p:spPr>
          <a:xfrm>
            <a:off x="7201706" y="2069654"/>
            <a:ext cx="427658" cy="236035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  <a:latin typeface="+mn-ea"/>
              </a:rPr>
              <a:t>M 4</a:t>
            </a:r>
            <a:endParaRPr lang="ko-KR" altLang="en-US" sz="1000" b="1" dirty="0" err="1">
              <a:solidFill>
                <a:schemeClr val="bg1"/>
              </a:solidFill>
              <a:latin typeface="+mn-ea"/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="" xmlns:a16="http://schemas.microsoft.com/office/drawing/2014/main" id="{668281A1-F179-446B-831E-7CF88ABA702C}"/>
              </a:ext>
            </a:extLst>
          </p:cNvPr>
          <p:cNvSpPr/>
          <p:nvPr/>
        </p:nvSpPr>
        <p:spPr bwMode="auto">
          <a:xfrm>
            <a:off x="640378" y="3899290"/>
            <a:ext cx="1864303" cy="49726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5720" rIns="3600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5pPr>
            <a:lvl6pPr marL="22860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6pPr>
            <a:lvl7pPr marL="27432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7pPr>
            <a:lvl8pPr marL="32004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8pPr>
            <a:lvl9pPr marL="36576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100" b="1" dirty="0">
                <a:latin typeface="+mn-ea"/>
                <a:ea typeface="+mn-ea"/>
              </a:rPr>
              <a:t>S 02.  000</a:t>
            </a:r>
            <a:endParaRPr kumimoji="0" lang="ko-KR" altLang="en-US" sz="1100" b="1" i="0" u="none" strike="noStrike" kern="1200" cap="none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ea typeface="+mn-ea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="" xmlns:a16="http://schemas.microsoft.com/office/drawing/2014/main" id="{B0CA8905-135A-4133-912B-23519D0FAA04}"/>
              </a:ext>
            </a:extLst>
          </p:cNvPr>
          <p:cNvSpPr/>
          <p:nvPr/>
        </p:nvSpPr>
        <p:spPr bwMode="auto">
          <a:xfrm>
            <a:off x="640378" y="4803948"/>
            <a:ext cx="1864303" cy="49726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5720" rIns="3600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5pPr>
            <a:lvl6pPr marL="22860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6pPr>
            <a:lvl7pPr marL="27432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7pPr>
            <a:lvl8pPr marL="32004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8pPr>
            <a:lvl9pPr marL="36576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100" b="1" dirty="0">
                <a:latin typeface="+mn-ea"/>
                <a:ea typeface="+mn-ea"/>
              </a:rPr>
              <a:t>S 03. 000</a:t>
            </a:r>
            <a:endParaRPr kumimoji="0" lang="ko-KR" altLang="en-US" sz="1100" b="1" i="0" u="none" strike="noStrike" kern="1200" cap="none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ea typeface="+mn-ea"/>
            </a:endParaRPr>
          </a:p>
        </p:txBody>
      </p:sp>
      <p:sp>
        <p:nvSpPr>
          <p:cNvPr id="27" name="직사각형 26">
            <a:extLst>
              <a:ext uri="{FF2B5EF4-FFF2-40B4-BE49-F238E27FC236}">
                <a16:creationId xmlns="" xmlns:a16="http://schemas.microsoft.com/office/drawing/2014/main" id="{877B2C87-9044-4597-8278-C5B005607BDC}"/>
              </a:ext>
            </a:extLst>
          </p:cNvPr>
          <p:cNvSpPr/>
          <p:nvPr/>
        </p:nvSpPr>
        <p:spPr bwMode="auto">
          <a:xfrm>
            <a:off x="2792760" y="2925582"/>
            <a:ext cx="1864303" cy="49726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5720" rIns="3600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5pPr>
            <a:lvl6pPr marL="22860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6pPr>
            <a:lvl7pPr marL="27432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7pPr>
            <a:lvl8pPr marL="32004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8pPr>
            <a:lvl9pPr marL="36576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100" b="1" dirty="0">
                <a:latin typeface="+mn-ea"/>
                <a:ea typeface="+mn-ea"/>
              </a:rPr>
              <a:t>S 01. 000</a:t>
            </a:r>
            <a:endParaRPr kumimoji="0" lang="ko-KR" altLang="en-US" sz="1100" b="1" i="0" u="none" strike="noStrike" kern="1200" cap="none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ea typeface="+mn-ea"/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="" xmlns:a16="http://schemas.microsoft.com/office/drawing/2014/main" id="{02419E85-C11C-4E01-8FB2-D110F50D60F5}"/>
              </a:ext>
            </a:extLst>
          </p:cNvPr>
          <p:cNvSpPr/>
          <p:nvPr/>
        </p:nvSpPr>
        <p:spPr bwMode="auto">
          <a:xfrm>
            <a:off x="2792760" y="3899290"/>
            <a:ext cx="1864303" cy="49726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5720" rIns="3600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5pPr>
            <a:lvl6pPr marL="22860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6pPr>
            <a:lvl7pPr marL="27432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7pPr>
            <a:lvl8pPr marL="32004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8pPr>
            <a:lvl9pPr marL="36576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100" b="1" dirty="0">
                <a:latin typeface="+mn-ea"/>
                <a:ea typeface="+mn-ea"/>
              </a:rPr>
              <a:t>S 02.  000</a:t>
            </a:r>
            <a:endParaRPr kumimoji="0" lang="ko-KR" altLang="en-US" sz="1100" b="1" i="0" u="none" strike="noStrike" kern="1200" cap="none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ea typeface="+mn-ea"/>
            </a:endParaRPr>
          </a:p>
        </p:txBody>
      </p:sp>
      <p:sp>
        <p:nvSpPr>
          <p:cNvPr id="29" name="직사각형 28">
            <a:extLst>
              <a:ext uri="{FF2B5EF4-FFF2-40B4-BE49-F238E27FC236}">
                <a16:creationId xmlns="" xmlns:a16="http://schemas.microsoft.com/office/drawing/2014/main" id="{F373EA26-4B45-4E98-B5B4-0A757A020BEF}"/>
              </a:ext>
            </a:extLst>
          </p:cNvPr>
          <p:cNvSpPr/>
          <p:nvPr/>
        </p:nvSpPr>
        <p:spPr bwMode="auto">
          <a:xfrm>
            <a:off x="2792760" y="4803948"/>
            <a:ext cx="1864303" cy="49726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5720" rIns="3600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5pPr>
            <a:lvl6pPr marL="22860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6pPr>
            <a:lvl7pPr marL="27432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7pPr>
            <a:lvl8pPr marL="32004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8pPr>
            <a:lvl9pPr marL="36576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100" b="1" dirty="0">
                <a:latin typeface="+mn-ea"/>
                <a:ea typeface="+mn-ea"/>
              </a:rPr>
              <a:t>S 03. 000</a:t>
            </a:r>
            <a:endParaRPr kumimoji="0" lang="ko-KR" altLang="en-US" sz="1100" b="1" i="0" u="none" strike="noStrike" kern="1200" cap="none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ea typeface="+mn-ea"/>
            </a:endParaRPr>
          </a:p>
        </p:txBody>
      </p:sp>
      <p:sp>
        <p:nvSpPr>
          <p:cNvPr id="30" name="직사각형 29">
            <a:extLst>
              <a:ext uri="{FF2B5EF4-FFF2-40B4-BE49-F238E27FC236}">
                <a16:creationId xmlns="" xmlns:a16="http://schemas.microsoft.com/office/drawing/2014/main" id="{10F9BBB5-7B1F-410E-8559-7DBCBBCA6567}"/>
              </a:ext>
            </a:extLst>
          </p:cNvPr>
          <p:cNvSpPr/>
          <p:nvPr/>
        </p:nvSpPr>
        <p:spPr bwMode="auto">
          <a:xfrm>
            <a:off x="4969192" y="2925582"/>
            <a:ext cx="1864303" cy="49726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5720" rIns="3600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5pPr>
            <a:lvl6pPr marL="22860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6pPr>
            <a:lvl7pPr marL="27432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7pPr>
            <a:lvl8pPr marL="32004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8pPr>
            <a:lvl9pPr marL="36576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100" b="1" dirty="0">
                <a:latin typeface="+mn-ea"/>
                <a:ea typeface="+mn-ea"/>
              </a:rPr>
              <a:t>S 01. 000</a:t>
            </a:r>
            <a:endParaRPr kumimoji="0" lang="ko-KR" altLang="en-US" sz="1100" b="1" i="0" u="none" strike="noStrike" kern="1200" cap="none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ea typeface="+mn-ea"/>
            </a:endParaRPr>
          </a:p>
        </p:txBody>
      </p:sp>
      <p:sp>
        <p:nvSpPr>
          <p:cNvPr id="31" name="직사각형 30">
            <a:extLst>
              <a:ext uri="{FF2B5EF4-FFF2-40B4-BE49-F238E27FC236}">
                <a16:creationId xmlns="" xmlns:a16="http://schemas.microsoft.com/office/drawing/2014/main" id="{D3B085EE-1907-45A8-BBD6-ABBCDE42AF08}"/>
              </a:ext>
            </a:extLst>
          </p:cNvPr>
          <p:cNvSpPr/>
          <p:nvPr/>
        </p:nvSpPr>
        <p:spPr bwMode="auto">
          <a:xfrm>
            <a:off x="4969192" y="3899290"/>
            <a:ext cx="1864303" cy="49726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5720" rIns="3600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5pPr>
            <a:lvl6pPr marL="22860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6pPr>
            <a:lvl7pPr marL="27432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7pPr>
            <a:lvl8pPr marL="32004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8pPr>
            <a:lvl9pPr marL="36576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100" b="1" dirty="0">
                <a:latin typeface="+mn-ea"/>
                <a:ea typeface="+mn-ea"/>
              </a:rPr>
              <a:t>S 02.  000</a:t>
            </a:r>
            <a:endParaRPr kumimoji="0" lang="ko-KR" altLang="en-US" sz="1100" b="1" i="0" u="none" strike="noStrike" kern="1200" cap="none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ea typeface="+mn-ea"/>
            </a:endParaRPr>
          </a:p>
        </p:txBody>
      </p:sp>
      <p:sp>
        <p:nvSpPr>
          <p:cNvPr id="32" name="직사각형 31">
            <a:extLst>
              <a:ext uri="{FF2B5EF4-FFF2-40B4-BE49-F238E27FC236}">
                <a16:creationId xmlns="" xmlns:a16="http://schemas.microsoft.com/office/drawing/2014/main" id="{D94255D1-216D-4441-AC5E-10CBAAFE345E}"/>
              </a:ext>
            </a:extLst>
          </p:cNvPr>
          <p:cNvSpPr/>
          <p:nvPr/>
        </p:nvSpPr>
        <p:spPr bwMode="auto">
          <a:xfrm>
            <a:off x="4969192" y="4803948"/>
            <a:ext cx="1864303" cy="49726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5720" rIns="3600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5pPr>
            <a:lvl6pPr marL="22860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6pPr>
            <a:lvl7pPr marL="27432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7pPr>
            <a:lvl8pPr marL="32004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8pPr>
            <a:lvl9pPr marL="36576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100" b="1" dirty="0">
                <a:latin typeface="+mn-ea"/>
                <a:ea typeface="+mn-ea"/>
              </a:rPr>
              <a:t>S 03. 0000</a:t>
            </a:r>
            <a:endParaRPr kumimoji="0" lang="ko-KR" altLang="en-US" sz="1100" b="1" i="0" u="none" strike="noStrike" kern="1200" cap="none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ea typeface="+mn-ea"/>
            </a:endParaRPr>
          </a:p>
        </p:txBody>
      </p:sp>
      <p:sp>
        <p:nvSpPr>
          <p:cNvPr id="33" name="직사각형 32">
            <a:extLst>
              <a:ext uri="{FF2B5EF4-FFF2-40B4-BE49-F238E27FC236}">
                <a16:creationId xmlns="" xmlns:a16="http://schemas.microsoft.com/office/drawing/2014/main" id="{F693038A-9AE6-4AC4-BC27-C9B906996843}"/>
              </a:ext>
            </a:extLst>
          </p:cNvPr>
          <p:cNvSpPr/>
          <p:nvPr/>
        </p:nvSpPr>
        <p:spPr bwMode="auto">
          <a:xfrm>
            <a:off x="7201706" y="2925582"/>
            <a:ext cx="1864303" cy="49726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5720" rIns="3600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5pPr>
            <a:lvl6pPr marL="22860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6pPr>
            <a:lvl7pPr marL="27432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7pPr>
            <a:lvl8pPr marL="32004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8pPr>
            <a:lvl9pPr marL="36576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100" b="1" dirty="0">
                <a:latin typeface="+mn-ea"/>
                <a:ea typeface="+mn-ea"/>
              </a:rPr>
              <a:t>S 01. 0000</a:t>
            </a:r>
            <a:endParaRPr kumimoji="0" lang="ko-KR" altLang="en-US" sz="1100" b="1" i="0" u="none" strike="noStrike" kern="1200" cap="none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ea typeface="+mn-ea"/>
            </a:endParaRPr>
          </a:p>
        </p:txBody>
      </p:sp>
      <p:sp>
        <p:nvSpPr>
          <p:cNvPr id="34" name="직사각형 33">
            <a:extLst>
              <a:ext uri="{FF2B5EF4-FFF2-40B4-BE49-F238E27FC236}">
                <a16:creationId xmlns="" xmlns:a16="http://schemas.microsoft.com/office/drawing/2014/main" id="{7A472988-A61D-461E-8E85-5A859C21B563}"/>
              </a:ext>
            </a:extLst>
          </p:cNvPr>
          <p:cNvSpPr/>
          <p:nvPr/>
        </p:nvSpPr>
        <p:spPr bwMode="auto">
          <a:xfrm>
            <a:off x="7201706" y="3899290"/>
            <a:ext cx="1864303" cy="49726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5720" rIns="3600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5pPr>
            <a:lvl6pPr marL="22860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6pPr>
            <a:lvl7pPr marL="27432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7pPr>
            <a:lvl8pPr marL="32004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8pPr>
            <a:lvl9pPr marL="36576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100" b="1" dirty="0">
                <a:latin typeface="+mn-ea"/>
                <a:ea typeface="+mn-ea"/>
              </a:rPr>
              <a:t>S 02.  0000</a:t>
            </a:r>
            <a:endParaRPr kumimoji="0" lang="ko-KR" altLang="en-US" sz="1100" b="1" i="0" u="none" strike="noStrike" kern="1200" cap="none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ea typeface="+mn-ea"/>
            </a:endParaRPr>
          </a:p>
        </p:txBody>
      </p:sp>
      <p:sp>
        <p:nvSpPr>
          <p:cNvPr id="35" name="직사각형 34">
            <a:extLst>
              <a:ext uri="{FF2B5EF4-FFF2-40B4-BE49-F238E27FC236}">
                <a16:creationId xmlns="" xmlns:a16="http://schemas.microsoft.com/office/drawing/2014/main" id="{ADCD7C46-1611-4CB3-BEDC-18C25896DE0B}"/>
              </a:ext>
            </a:extLst>
          </p:cNvPr>
          <p:cNvSpPr/>
          <p:nvPr/>
        </p:nvSpPr>
        <p:spPr bwMode="auto">
          <a:xfrm>
            <a:off x="7201706" y="4803948"/>
            <a:ext cx="1864303" cy="49726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5720" rIns="3600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5pPr>
            <a:lvl6pPr marL="22860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6pPr>
            <a:lvl7pPr marL="27432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7pPr>
            <a:lvl8pPr marL="32004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8pPr>
            <a:lvl9pPr marL="3657600" algn="l" defTabSz="914400" rtl="0" eaLnBrk="1" latinLnBrk="1" hangingPunct="1">
              <a:defRPr sz="1200" kern="1200">
                <a:solidFill>
                  <a:srgbClr val="000000"/>
                </a:solidFill>
                <a:latin typeface="Arial" charset="0"/>
                <a:ea typeface="윤고딕130" pitchFamily="18" charset="-127"/>
                <a:cs typeface="+mn-cs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100" b="1" dirty="0">
                <a:latin typeface="+mn-ea"/>
                <a:ea typeface="+mn-ea"/>
              </a:rPr>
              <a:t>S 03. 0000</a:t>
            </a:r>
            <a:endParaRPr kumimoji="0" lang="ko-KR" altLang="en-US" sz="1100" b="1" i="0" u="none" strike="noStrike" kern="1200" cap="none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ea typeface="+mn-ea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F63A2354-BC3D-43FD-B54A-79900818BC52}"/>
              </a:ext>
            </a:extLst>
          </p:cNvPr>
          <p:cNvSpPr txBox="1"/>
          <p:nvPr/>
        </p:nvSpPr>
        <p:spPr>
          <a:xfrm>
            <a:off x="4457000" y="657189"/>
            <a:ext cx="5241393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ko-KR" altLang="en-US" sz="1200" dirty="0">
                <a:latin typeface="+mn-ea"/>
              </a:rPr>
              <a:t>컨설팅</a:t>
            </a:r>
            <a:r>
              <a:rPr lang="en-US" altLang="ko-KR" sz="1200" dirty="0">
                <a:latin typeface="+mn-ea"/>
              </a:rPr>
              <a:t> Framework</a:t>
            </a:r>
            <a:r>
              <a:rPr lang="ko-KR" altLang="en-US" sz="1200" dirty="0">
                <a:latin typeface="+mn-ea"/>
              </a:rPr>
              <a:t>은 </a:t>
            </a:r>
            <a:r>
              <a:rPr lang="en-US" altLang="ko-KR" sz="1200" dirty="0">
                <a:latin typeface="+mn-ea"/>
              </a:rPr>
              <a:t>Module</a:t>
            </a:r>
            <a:r>
              <a:rPr lang="ko-KR" altLang="en-US" sz="1200" dirty="0">
                <a:latin typeface="+mn-ea"/>
              </a:rPr>
              <a:t>과 </a:t>
            </a:r>
            <a:r>
              <a:rPr lang="en-US" altLang="ko-KR" sz="1200" dirty="0">
                <a:latin typeface="+mn-ea"/>
              </a:rPr>
              <a:t>Step</a:t>
            </a:r>
            <a:r>
              <a:rPr lang="ko-KR" altLang="en-US" sz="1200" dirty="0">
                <a:latin typeface="+mn-ea"/>
              </a:rPr>
              <a:t>으로 구분하여 </a:t>
            </a:r>
            <a:r>
              <a:rPr lang="ko-KR" altLang="en-US" sz="1200" dirty="0" err="1">
                <a:latin typeface="+mn-ea"/>
              </a:rPr>
              <a:t>도식화하여</a:t>
            </a:r>
            <a:r>
              <a:rPr lang="ko-KR" altLang="en-US" sz="1200" dirty="0">
                <a:latin typeface="+mn-ea"/>
              </a:rPr>
              <a:t> 기술</a:t>
            </a:r>
            <a:endParaRPr lang="en-US" altLang="ko-KR" sz="1200" dirty="0">
              <a:latin typeface="+mn-ea"/>
            </a:endParaRPr>
          </a:p>
          <a:p>
            <a:pPr algn="l"/>
            <a:r>
              <a:rPr lang="en-US" altLang="ko-KR" sz="1200" dirty="0">
                <a:latin typeface="+mn-ea"/>
              </a:rPr>
              <a:t>- </a:t>
            </a:r>
            <a:r>
              <a:rPr lang="ko-KR" altLang="en-US" sz="1200" dirty="0">
                <a:latin typeface="+mn-ea"/>
              </a:rPr>
              <a:t>컨설팅의 단계별 추진사항을 쉽게 이해할 수 있도록 </a:t>
            </a:r>
            <a:r>
              <a:rPr lang="ko-KR" altLang="en-US" sz="1200" dirty="0" err="1">
                <a:latin typeface="+mn-ea"/>
              </a:rPr>
              <a:t>도식화하여</a:t>
            </a:r>
            <a:r>
              <a:rPr lang="ko-KR" altLang="en-US" sz="1200" dirty="0">
                <a:latin typeface="+mn-ea"/>
              </a:rPr>
              <a:t> 기술</a:t>
            </a:r>
          </a:p>
        </p:txBody>
      </p:sp>
    </p:spTree>
    <p:extLst>
      <p:ext uri="{BB962C8B-B14F-4D97-AF65-F5344CB8AC3E}">
        <p14:creationId xmlns:p14="http://schemas.microsoft.com/office/powerpoint/2010/main" val="37702343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8C3AACEF-DB9B-4F28-AB0B-52CF6DFB0BED}"/>
              </a:ext>
            </a:extLst>
          </p:cNvPr>
          <p:cNvSpPr txBox="1"/>
          <p:nvPr/>
        </p:nvSpPr>
        <p:spPr>
          <a:xfrm>
            <a:off x="200025" y="96597"/>
            <a:ext cx="626514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en-US" altLang="ko-KR" sz="2000" b="1" dirty="0">
                <a:latin typeface="+mn-ea"/>
              </a:rPr>
              <a:t>7. </a:t>
            </a:r>
            <a:r>
              <a:rPr lang="ko-KR" altLang="en-US" sz="2000" b="1" dirty="0">
                <a:latin typeface="+mn-ea"/>
              </a:rPr>
              <a:t>세부 추진 방안 </a:t>
            </a:r>
            <a:r>
              <a:rPr lang="en-US" altLang="ko-KR" sz="2000" b="1" dirty="0">
                <a:latin typeface="+mn-ea"/>
              </a:rPr>
              <a:t>: M 1. 0000 </a:t>
            </a:r>
            <a:r>
              <a:rPr lang="en-US" altLang="ko-KR" b="1" dirty="0">
                <a:latin typeface="+mn-ea"/>
              </a:rPr>
              <a:t>_ S 1. 0000</a:t>
            </a:r>
            <a:endParaRPr lang="ko-KR" altLang="en-US" b="1" dirty="0">
              <a:latin typeface="+mn-ea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E704C23-9E29-4560-9AC4-825D79F80B32}"/>
              </a:ext>
            </a:extLst>
          </p:cNvPr>
          <p:cNvSpPr txBox="1"/>
          <p:nvPr/>
        </p:nvSpPr>
        <p:spPr>
          <a:xfrm>
            <a:off x="216340" y="1308065"/>
            <a:ext cx="9505949" cy="9887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1000" dirty="0">
                <a:latin typeface="+mn-ea"/>
              </a:rPr>
              <a:t>여기부터는 </a:t>
            </a:r>
            <a:r>
              <a:rPr lang="en-US" altLang="ko-KR" sz="1000" dirty="0">
                <a:latin typeface="+mn-ea"/>
              </a:rPr>
              <a:t>‘</a:t>
            </a:r>
            <a:r>
              <a:rPr lang="ko-KR" altLang="en-US" sz="1000" b="1" dirty="0">
                <a:solidFill>
                  <a:srgbClr val="FF0000"/>
                </a:solidFill>
                <a:latin typeface="+mn-ea"/>
              </a:rPr>
              <a:t>세부 사업추진 방안</a:t>
            </a:r>
            <a:r>
              <a:rPr lang="en-US" altLang="ko-KR" sz="1000" dirty="0">
                <a:latin typeface="+mn-ea"/>
              </a:rPr>
              <a:t>’</a:t>
            </a:r>
            <a:r>
              <a:rPr lang="ko-KR" altLang="en-US" sz="1000" dirty="0">
                <a:latin typeface="+mn-ea"/>
              </a:rPr>
              <a:t>으로 앞장에서 기술한 추진체계</a:t>
            </a:r>
            <a:r>
              <a:rPr lang="en-US" altLang="ko-KR" sz="1000" dirty="0">
                <a:latin typeface="+mn-ea"/>
              </a:rPr>
              <a:t>(Framework)</a:t>
            </a:r>
            <a:r>
              <a:rPr lang="ko-KR" altLang="en-US" sz="1000" dirty="0">
                <a:latin typeface="+mn-ea"/>
              </a:rPr>
              <a:t>를</a:t>
            </a:r>
            <a:r>
              <a:rPr lang="en-US" altLang="ko-KR" sz="1000" dirty="0">
                <a:latin typeface="+mn-ea"/>
              </a:rPr>
              <a:t> </a:t>
            </a:r>
            <a:r>
              <a:rPr lang="ko-KR" altLang="en-US" sz="1000" dirty="0">
                <a:latin typeface="+mn-ea"/>
              </a:rPr>
              <a:t>근간으로 세부 </a:t>
            </a:r>
            <a:r>
              <a:rPr lang="ko-KR" altLang="en-US" sz="1000" dirty="0" err="1">
                <a:latin typeface="+mn-ea"/>
              </a:rPr>
              <a:t>단위별</a:t>
            </a:r>
            <a:r>
              <a:rPr lang="ko-KR" altLang="en-US" sz="1000" dirty="0">
                <a:latin typeface="+mn-ea"/>
              </a:rPr>
              <a:t> 컨설팅 추진 내용 기술</a:t>
            </a:r>
            <a:endParaRPr lang="en-US" altLang="ko-KR" sz="1000" dirty="0">
              <a:latin typeface="+mn-ea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1000" dirty="0">
                <a:latin typeface="+mn-ea"/>
              </a:rPr>
              <a:t>각 </a:t>
            </a:r>
            <a:r>
              <a:rPr lang="en-US" altLang="ko-KR" sz="1000" dirty="0">
                <a:latin typeface="+mn-ea"/>
              </a:rPr>
              <a:t>Module</a:t>
            </a:r>
            <a:r>
              <a:rPr lang="ko-KR" altLang="en-US" sz="1000" dirty="0">
                <a:latin typeface="+mn-ea"/>
              </a:rPr>
              <a:t>의 </a:t>
            </a:r>
            <a:r>
              <a:rPr lang="en-US" altLang="ko-KR" sz="1000" dirty="0">
                <a:latin typeface="+mn-ea"/>
              </a:rPr>
              <a:t>Step </a:t>
            </a:r>
            <a:r>
              <a:rPr lang="ko-KR" altLang="en-US" sz="1000" dirty="0">
                <a:latin typeface="+mn-ea"/>
              </a:rPr>
              <a:t>단위별로 세부 수행내용 기술</a:t>
            </a:r>
            <a:r>
              <a:rPr lang="en-US" altLang="ko-KR" sz="1000" dirty="0">
                <a:latin typeface="+mn-ea"/>
              </a:rPr>
              <a:t>(</a:t>
            </a:r>
            <a:r>
              <a:rPr lang="ko-KR" altLang="en-US" sz="1000" dirty="0">
                <a:latin typeface="+mn-ea"/>
              </a:rPr>
              <a:t>아래의 예를 참조하여</a:t>
            </a:r>
            <a:r>
              <a:rPr lang="en-US" altLang="ko-KR" sz="1000" dirty="0">
                <a:latin typeface="+mn-ea"/>
              </a:rPr>
              <a:t>, </a:t>
            </a:r>
            <a:r>
              <a:rPr lang="ko-KR" altLang="en-US" sz="1000" dirty="0">
                <a:latin typeface="+mn-ea"/>
              </a:rPr>
              <a:t>컨설팅기관의 판단 하에 작성</a:t>
            </a:r>
            <a:r>
              <a:rPr lang="en-US" altLang="ko-KR" sz="1000" dirty="0">
                <a:latin typeface="+mn-ea"/>
              </a:rPr>
              <a:t>)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altLang="ko-KR" sz="1000" dirty="0">
                <a:latin typeface="+mn-ea"/>
              </a:rPr>
              <a:t>Step</a:t>
            </a:r>
            <a:r>
              <a:rPr lang="ko-KR" altLang="en-US" sz="1000" dirty="0">
                <a:latin typeface="+mn-ea"/>
              </a:rPr>
              <a:t>별 내용은 </a:t>
            </a:r>
            <a:r>
              <a:rPr lang="en-US" altLang="ko-KR" sz="1000" dirty="0">
                <a:latin typeface="+mn-ea"/>
              </a:rPr>
              <a:t>Text</a:t>
            </a:r>
            <a:r>
              <a:rPr lang="ko-KR" altLang="en-US" sz="1000" dirty="0">
                <a:latin typeface="+mn-ea"/>
              </a:rPr>
              <a:t>와 도형</a:t>
            </a:r>
            <a:r>
              <a:rPr lang="en-US" altLang="ko-KR" sz="1000" dirty="0">
                <a:latin typeface="+mn-ea"/>
              </a:rPr>
              <a:t>(</a:t>
            </a:r>
            <a:r>
              <a:rPr lang="ko-KR" altLang="en-US" sz="1000" dirty="0">
                <a:latin typeface="+mn-ea"/>
              </a:rPr>
              <a:t>그림</a:t>
            </a:r>
            <a:r>
              <a:rPr lang="en-US" altLang="ko-KR" sz="1000" dirty="0">
                <a:latin typeface="+mn-ea"/>
              </a:rPr>
              <a:t>, </a:t>
            </a:r>
            <a:r>
              <a:rPr lang="ko-KR" altLang="en-US" sz="1000" dirty="0">
                <a:latin typeface="+mn-ea"/>
              </a:rPr>
              <a:t>표 등</a:t>
            </a:r>
            <a:r>
              <a:rPr lang="en-US" altLang="ko-KR" sz="1000" dirty="0">
                <a:latin typeface="+mn-ea"/>
              </a:rPr>
              <a:t>)</a:t>
            </a:r>
            <a:r>
              <a:rPr lang="ko-KR" altLang="en-US" sz="1000" dirty="0">
                <a:latin typeface="+mn-ea"/>
              </a:rPr>
              <a:t>을 적절히 사용하여 기술하되</a:t>
            </a:r>
            <a:r>
              <a:rPr lang="en-US" altLang="ko-KR" sz="1000" dirty="0">
                <a:latin typeface="+mn-ea"/>
              </a:rPr>
              <a:t>, </a:t>
            </a:r>
            <a:r>
              <a:rPr lang="ko-KR" altLang="en-US" sz="1000" dirty="0">
                <a:latin typeface="+mn-ea"/>
              </a:rPr>
              <a:t>전혀 무관한 그림이나 표</a:t>
            </a:r>
            <a:r>
              <a:rPr lang="en-US" altLang="ko-KR" sz="1000" dirty="0">
                <a:latin typeface="+mn-ea"/>
              </a:rPr>
              <a:t>, </a:t>
            </a:r>
            <a:r>
              <a:rPr lang="ko-KR" altLang="en-US" sz="1000" dirty="0">
                <a:latin typeface="+mn-ea"/>
              </a:rPr>
              <a:t>사진 등을 제시하지 말고 관련된 내용만 기술</a:t>
            </a:r>
            <a:endParaRPr lang="en-US" altLang="ko-KR" sz="1000" dirty="0">
              <a:latin typeface="+mn-ea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1000" dirty="0">
                <a:latin typeface="+mn-ea"/>
              </a:rPr>
              <a:t>경우에 따라서는 </a:t>
            </a:r>
            <a:r>
              <a:rPr lang="en-US" altLang="ko-KR" sz="1000" dirty="0">
                <a:latin typeface="+mn-ea"/>
              </a:rPr>
              <a:t>2</a:t>
            </a:r>
            <a:r>
              <a:rPr lang="ko-KR" altLang="en-US" sz="1000" dirty="0">
                <a:latin typeface="+mn-ea"/>
              </a:rPr>
              <a:t>개 </a:t>
            </a:r>
            <a:r>
              <a:rPr lang="en-US" altLang="ko-KR" sz="1000" dirty="0">
                <a:latin typeface="+mn-ea"/>
              </a:rPr>
              <a:t>step</a:t>
            </a:r>
            <a:r>
              <a:rPr lang="ko-KR" altLang="en-US" sz="1000" dirty="0">
                <a:latin typeface="+mn-ea"/>
              </a:rPr>
              <a:t>을</a:t>
            </a:r>
            <a:r>
              <a:rPr lang="en-US" altLang="ko-KR" sz="1000" dirty="0">
                <a:latin typeface="+mn-ea"/>
              </a:rPr>
              <a:t> 1</a:t>
            </a:r>
            <a:r>
              <a:rPr lang="ko-KR" altLang="en-US" sz="1000" dirty="0">
                <a:latin typeface="+mn-ea"/>
              </a:rPr>
              <a:t>개 슬라이드에 내용을 작성할 수도 있음</a:t>
            </a:r>
            <a:endParaRPr lang="en-US" altLang="ko-KR" sz="1000" dirty="0">
              <a:latin typeface="+mn-ea"/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="" xmlns:a16="http://schemas.microsoft.com/office/drawing/2014/main" id="{A46F15DB-BD8B-4B53-892F-2E02EB7C07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340" y="4005064"/>
            <a:ext cx="2792444" cy="226175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8A363D44-1FB8-4A96-B349-00FEFF6DF2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2800" y="4005064"/>
            <a:ext cx="3024336" cy="226175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9" name="그림 8">
            <a:extLst>
              <a:ext uri="{FF2B5EF4-FFF2-40B4-BE49-F238E27FC236}">
                <a16:creationId xmlns="" xmlns:a16="http://schemas.microsoft.com/office/drawing/2014/main" id="{1DCFBBF1-9226-4354-9355-B50009F4A1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1152" y="4005064"/>
            <a:ext cx="3368508" cy="2261755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3EC293C5-C0A3-44DE-AD70-E776A1DF56F7}"/>
              </a:ext>
            </a:extLst>
          </p:cNvPr>
          <p:cNvSpPr txBox="1"/>
          <p:nvPr/>
        </p:nvSpPr>
        <p:spPr>
          <a:xfrm>
            <a:off x="200472" y="692696"/>
            <a:ext cx="95055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A50021"/>
              </a:buClr>
              <a:buSzPct val="85000"/>
            </a:pPr>
            <a:r>
              <a:rPr kumimoji="1" lang="en-US" altLang="ko-KR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Head</a:t>
            </a:r>
            <a:r>
              <a:rPr kumimoji="1" lang="ko-KR" altLang="en-US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kumimoji="1" lang="en-US" altLang="ko-KR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Message </a:t>
            </a:r>
            <a:r>
              <a:rPr kumimoji="1" lang="ko-KR" altLang="en-US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작성 </a:t>
            </a:r>
            <a:r>
              <a:rPr kumimoji="1" lang="en-US" altLang="ko-KR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-</a:t>
            </a:r>
            <a:r>
              <a:rPr kumimoji="1" lang="ko-KR" altLang="en-US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kumimoji="1" lang="en-US" altLang="ko-KR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2</a:t>
            </a:r>
            <a:r>
              <a:rPr kumimoji="1" lang="ko-KR" altLang="en-US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줄 이내로 작성</a:t>
            </a:r>
            <a:endParaRPr kumimoji="1" lang="en-US" altLang="ko-KR" sz="1400" b="1" dirty="0">
              <a:ln>
                <a:solidFill>
                  <a:srgbClr val="4472C4">
                    <a:alpha val="0"/>
                  </a:srgb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506599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3EC293C5-C0A3-44DE-AD70-E776A1DF56F7}"/>
              </a:ext>
            </a:extLst>
          </p:cNvPr>
          <p:cNvSpPr txBox="1"/>
          <p:nvPr/>
        </p:nvSpPr>
        <p:spPr>
          <a:xfrm>
            <a:off x="200472" y="692696"/>
            <a:ext cx="95055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A50021"/>
              </a:buClr>
              <a:buSzPct val="85000"/>
            </a:pPr>
            <a:r>
              <a:rPr kumimoji="1" lang="en-US" altLang="ko-KR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Head</a:t>
            </a:r>
            <a:r>
              <a:rPr kumimoji="1" lang="ko-KR" altLang="en-US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kumimoji="1" lang="en-US" altLang="ko-KR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Message </a:t>
            </a:r>
            <a:r>
              <a:rPr kumimoji="1" lang="ko-KR" altLang="en-US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작성 </a:t>
            </a:r>
            <a:r>
              <a:rPr kumimoji="1" lang="en-US" altLang="ko-KR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-</a:t>
            </a:r>
            <a:r>
              <a:rPr kumimoji="1" lang="ko-KR" altLang="en-US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kumimoji="1" lang="en-US" altLang="ko-KR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2</a:t>
            </a:r>
            <a:r>
              <a:rPr kumimoji="1" lang="ko-KR" altLang="en-US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줄 이내로 작성</a:t>
            </a:r>
            <a:endParaRPr kumimoji="1" lang="en-US" altLang="ko-KR" sz="1400" b="1" dirty="0">
              <a:ln>
                <a:solidFill>
                  <a:srgbClr val="4472C4">
                    <a:alpha val="0"/>
                  </a:srgb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63B24DC6-E1E0-434D-AFBB-E877CEF36497}"/>
              </a:ext>
            </a:extLst>
          </p:cNvPr>
          <p:cNvSpPr txBox="1"/>
          <p:nvPr/>
        </p:nvSpPr>
        <p:spPr>
          <a:xfrm>
            <a:off x="200025" y="96597"/>
            <a:ext cx="626514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en-US" altLang="ko-KR" sz="2000" b="1" dirty="0">
                <a:latin typeface="+mn-ea"/>
              </a:rPr>
              <a:t>7. </a:t>
            </a:r>
            <a:r>
              <a:rPr lang="ko-KR" altLang="en-US" sz="2000" b="1" dirty="0">
                <a:latin typeface="+mn-ea"/>
              </a:rPr>
              <a:t>세부 추진 방안 </a:t>
            </a:r>
            <a:r>
              <a:rPr lang="en-US" altLang="ko-KR" sz="2000" b="1" dirty="0">
                <a:latin typeface="+mn-ea"/>
              </a:rPr>
              <a:t>: M 1. 0000 </a:t>
            </a:r>
            <a:r>
              <a:rPr lang="en-US" altLang="ko-KR" b="1" dirty="0">
                <a:latin typeface="+mn-ea"/>
              </a:rPr>
              <a:t>_ S 2. 0000</a:t>
            </a:r>
            <a:endParaRPr lang="ko-KR" altLang="en-US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46590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3EC293C5-C0A3-44DE-AD70-E776A1DF56F7}"/>
              </a:ext>
            </a:extLst>
          </p:cNvPr>
          <p:cNvSpPr txBox="1"/>
          <p:nvPr/>
        </p:nvSpPr>
        <p:spPr>
          <a:xfrm>
            <a:off x="200472" y="692696"/>
            <a:ext cx="95055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A50021"/>
              </a:buClr>
              <a:buSzPct val="85000"/>
            </a:pPr>
            <a:r>
              <a:rPr kumimoji="1" lang="en-US" altLang="ko-KR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Head</a:t>
            </a:r>
            <a:r>
              <a:rPr kumimoji="1" lang="ko-KR" altLang="en-US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kumimoji="1" lang="en-US" altLang="ko-KR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Message </a:t>
            </a:r>
            <a:r>
              <a:rPr kumimoji="1" lang="ko-KR" altLang="en-US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작성 </a:t>
            </a:r>
            <a:r>
              <a:rPr kumimoji="1" lang="en-US" altLang="ko-KR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-</a:t>
            </a:r>
            <a:r>
              <a:rPr kumimoji="1" lang="ko-KR" altLang="en-US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kumimoji="1" lang="en-US" altLang="ko-KR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2</a:t>
            </a:r>
            <a:r>
              <a:rPr kumimoji="1" lang="ko-KR" altLang="en-US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줄 이내로 작성</a:t>
            </a:r>
            <a:endParaRPr kumimoji="1" lang="en-US" altLang="ko-KR" sz="1400" b="1" dirty="0">
              <a:ln>
                <a:solidFill>
                  <a:srgbClr val="4472C4">
                    <a:alpha val="0"/>
                  </a:srgb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63B24DC6-E1E0-434D-AFBB-E877CEF36497}"/>
              </a:ext>
            </a:extLst>
          </p:cNvPr>
          <p:cNvSpPr txBox="1"/>
          <p:nvPr/>
        </p:nvSpPr>
        <p:spPr>
          <a:xfrm>
            <a:off x="200025" y="96597"/>
            <a:ext cx="626514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en-US" altLang="ko-KR" sz="2000" b="1" dirty="0">
                <a:latin typeface="+mn-ea"/>
              </a:rPr>
              <a:t>7. </a:t>
            </a:r>
            <a:r>
              <a:rPr lang="ko-KR" altLang="en-US" sz="2000" b="1" dirty="0">
                <a:latin typeface="+mn-ea"/>
              </a:rPr>
              <a:t>세부 추진 방안 </a:t>
            </a:r>
            <a:r>
              <a:rPr lang="en-US" altLang="ko-KR" sz="2000" b="1" dirty="0">
                <a:latin typeface="+mn-ea"/>
              </a:rPr>
              <a:t>: M 2. 0000 </a:t>
            </a:r>
            <a:r>
              <a:rPr lang="en-US" altLang="ko-KR" b="1" dirty="0">
                <a:latin typeface="+mn-ea"/>
              </a:rPr>
              <a:t>_ S 1. 0000</a:t>
            </a:r>
            <a:endParaRPr lang="ko-KR" altLang="en-US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120832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63B24DC6-E1E0-434D-AFBB-E877CEF36497}"/>
              </a:ext>
            </a:extLst>
          </p:cNvPr>
          <p:cNvSpPr txBox="1"/>
          <p:nvPr/>
        </p:nvSpPr>
        <p:spPr>
          <a:xfrm>
            <a:off x="200025" y="96597"/>
            <a:ext cx="626514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en-US" altLang="ko-KR" sz="2000" b="1" dirty="0">
                <a:latin typeface="+mn-ea"/>
              </a:rPr>
              <a:t>8. </a:t>
            </a:r>
            <a:r>
              <a:rPr lang="ko-KR" altLang="en-US" sz="2000" b="1" dirty="0">
                <a:latin typeface="+mn-ea"/>
              </a:rPr>
              <a:t>기대효과 및 사후관리 방안</a:t>
            </a:r>
            <a:endParaRPr lang="ko-KR" altLang="en-US" b="1" dirty="0">
              <a:latin typeface="+mn-ea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="" xmlns:a16="http://schemas.microsoft.com/office/drawing/2014/main" id="{9E5208D8-F627-4349-8B37-86EEAB74D797}"/>
              </a:ext>
            </a:extLst>
          </p:cNvPr>
          <p:cNvSpPr/>
          <p:nvPr/>
        </p:nvSpPr>
        <p:spPr>
          <a:xfrm>
            <a:off x="488057" y="1628800"/>
            <a:ext cx="4320482" cy="482438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atinLnBrk="1">
              <a:lnSpc>
                <a:spcPct val="125000"/>
              </a:lnSpc>
            </a:pPr>
            <a:r>
              <a:rPr lang="en-US" altLang="ko-KR" sz="1200" dirty="0">
                <a:solidFill>
                  <a:schemeClr val="tx1"/>
                </a:solidFill>
                <a:latin typeface="+mn-ea"/>
              </a:rPr>
              <a:t> </a:t>
            </a:r>
          </a:p>
          <a:p>
            <a:pPr latinLnBrk="1">
              <a:lnSpc>
                <a:spcPct val="150000"/>
              </a:lnSpc>
            </a:pPr>
            <a:endParaRPr lang="ko-KR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="" xmlns:a16="http://schemas.microsoft.com/office/drawing/2014/main" id="{5E00FE47-32C6-4FEC-B4D3-C0425DA02A52}"/>
              </a:ext>
            </a:extLst>
          </p:cNvPr>
          <p:cNvSpPr/>
          <p:nvPr/>
        </p:nvSpPr>
        <p:spPr>
          <a:xfrm>
            <a:off x="5105852" y="1628800"/>
            <a:ext cx="4320482" cy="4824388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atinLnBrk="1">
              <a:lnSpc>
                <a:spcPct val="125000"/>
              </a:lnSpc>
            </a:pPr>
            <a:endParaRPr lang="en-US" altLang="ko-KR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B083148E-1B05-4A1F-90C3-C0A3CA55C252}"/>
              </a:ext>
            </a:extLst>
          </p:cNvPr>
          <p:cNvSpPr txBox="1"/>
          <p:nvPr/>
        </p:nvSpPr>
        <p:spPr>
          <a:xfrm>
            <a:off x="479666" y="1351801"/>
            <a:ext cx="13049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>
                <a:latin typeface="+mn-ea"/>
              </a:rPr>
              <a:t>■ </a:t>
            </a:r>
            <a:r>
              <a:rPr lang="ko-KR" altLang="en-US" sz="1200" b="1" dirty="0" smtClean="0">
                <a:latin typeface="+mn-ea"/>
              </a:rPr>
              <a:t>기대효과</a:t>
            </a:r>
            <a:endParaRPr lang="ko-KR" altLang="en-US" sz="1200" b="1" dirty="0">
              <a:latin typeface="+mn-ea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01C60659-9DBC-48D2-81B1-20ECF8EA3AFC}"/>
              </a:ext>
            </a:extLst>
          </p:cNvPr>
          <p:cNvSpPr txBox="1"/>
          <p:nvPr/>
        </p:nvSpPr>
        <p:spPr>
          <a:xfrm>
            <a:off x="5097016" y="1351801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>
                <a:latin typeface="+mn-ea"/>
              </a:rPr>
              <a:t>■ 사업 연계 및 사후관리 방안</a:t>
            </a:r>
            <a:endParaRPr lang="ko-KR" altLang="en-US" sz="1200" b="1" dirty="0">
              <a:latin typeface="+mn-ea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683AF1A0-D19A-4DC3-95A1-5110A5B0C90B}"/>
              </a:ext>
            </a:extLst>
          </p:cNvPr>
          <p:cNvSpPr txBox="1"/>
          <p:nvPr/>
        </p:nvSpPr>
        <p:spPr>
          <a:xfrm>
            <a:off x="560513" y="2026294"/>
            <a:ext cx="3960440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ko-KR" altLang="en-US" sz="1200" dirty="0">
                <a:latin typeface="+mn-ea"/>
              </a:rPr>
              <a:t>컨설팅</a:t>
            </a:r>
            <a:r>
              <a:rPr lang="en-US" altLang="ko-KR" sz="1200" dirty="0">
                <a:latin typeface="+mn-ea"/>
              </a:rPr>
              <a:t> </a:t>
            </a:r>
            <a:r>
              <a:rPr lang="ko-KR" altLang="en-US" sz="1200" dirty="0">
                <a:latin typeface="+mn-ea"/>
              </a:rPr>
              <a:t>추진에 따른 기대효과 기술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A5CEE286-D5BD-411B-B689-BEC58C56AF19}"/>
              </a:ext>
            </a:extLst>
          </p:cNvPr>
          <p:cNvSpPr txBox="1"/>
          <p:nvPr/>
        </p:nvSpPr>
        <p:spPr>
          <a:xfrm>
            <a:off x="5169024" y="2026294"/>
            <a:ext cx="3960440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ko-KR" altLang="en-US" sz="1200" dirty="0">
                <a:latin typeface="+mn-ea"/>
              </a:rPr>
              <a:t>컨설팅</a:t>
            </a:r>
            <a:r>
              <a:rPr lang="en-US" altLang="ko-KR" sz="1200" dirty="0">
                <a:latin typeface="+mn-ea"/>
              </a:rPr>
              <a:t> </a:t>
            </a:r>
            <a:r>
              <a:rPr lang="ko-KR" altLang="en-US" sz="1200" dirty="0">
                <a:latin typeface="+mn-ea"/>
              </a:rPr>
              <a:t>종료 후 사업 연계 및 사후관리 방안 기술</a:t>
            </a:r>
            <a:endParaRPr lang="en-US" altLang="ko-KR" sz="1200" dirty="0">
              <a:latin typeface="+mn-ea"/>
            </a:endParaRPr>
          </a:p>
          <a:p>
            <a:pPr marL="171450" indent="-171450" algn="l">
              <a:buFontTx/>
              <a:buChar char="-"/>
            </a:pPr>
            <a:r>
              <a:rPr lang="ko-KR" altLang="en-US" sz="1200" dirty="0">
                <a:latin typeface="+mn-ea"/>
              </a:rPr>
              <a:t>종료 후 수진기업의 사업과 관련하여 타 사업 또는 타기관과 연계할 수 있는 구체적인 방인 기술</a:t>
            </a:r>
            <a:endParaRPr lang="en-US" altLang="ko-KR" sz="1200" dirty="0">
              <a:latin typeface="+mn-ea"/>
            </a:endParaRPr>
          </a:p>
          <a:p>
            <a:pPr marL="171450" indent="-171450" algn="l">
              <a:buFontTx/>
              <a:buChar char="-"/>
            </a:pPr>
            <a:r>
              <a:rPr lang="ko-KR" altLang="en-US" sz="1200" dirty="0">
                <a:latin typeface="+mn-ea"/>
              </a:rPr>
              <a:t>사후관리 방안도 기간과 내용을 구체적으로 기술 </a:t>
            </a:r>
          </a:p>
        </p:txBody>
      </p:sp>
    </p:spTree>
    <p:extLst>
      <p:ext uri="{BB962C8B-B14F-4D97-AF65-F5344CB8AC3E}">
        <p14:creationId xmlns:p14="http://schemas.microsoft.com/office/powerpoint/2010/main" val="31073895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3EC293C5-C0A3-44DE-AD70-E776A1DF56F7}"/>
              </a:ext>
            </a:extLst>
          </p:cNvPr>
          <p:cNvSpPr txBox="1"/>
          <p:nvPr/>
        </p:nvSpPr>
        <p:spPr>
          <a:xfrm>
            <a:off x="200472" y="692696"/>
            <a:ext cx="95055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A50021"/>
              </a:buClr>
              <a:buSzPct val="85000"/>
            </a:pPr>
            <a:r>
              <a:rPr kumimoji="1" lang="ko-KR" altLang="en-US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본 컨설팅 기간은 총 </a:t>
            </a:r>
            <a:r>
              <a:rPr kumimoji="1" lang="en-US" altLang="ko-KR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0</a:t>
            </a:r>
            <a:r>
              <a:rPr kumimoji="1" lang="ko-KR" altLang="en-US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개월로 각 세부 과업단위별 일정계획은 아래와 같음</a:t>
            </a:r>
            <a:endParaRPr kumimoji="1" lang="en-US" altLang="ko-KR" sz="1400" b="1" dirty="0">
              <a:ln>
                <a:solidFill>
                  <a:srgbClr val="4472C4">
                    <a:alpha val="0"/>
                  </a:srgb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63B24DC6-E1E0-434D-AFBB-E877CEF36497}"/>
              </a:ext>
            </a:extLst>
          </p:cNvPr>
          <p:cNvSpPr txBox="1"/>
          <p:nvPr/>
        </p:nvSpPr>
        <p:spPr>
          <a:xfrm>
            <a:off x="200025" y="96597"/>
            <a:ext cx="626514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en-US" altLang="ko-KR" sz="2000" b="1" dirty="0">
                <a:latin typeface="+mn-ea"/>
              </a:rPr>
              <a:t>9. </a:t>
            </a:r>
            <a:r>
              <a:rPr lang="ko-KR" altLang="en-US" sz="2000" b="1" dirty="0">
                <a:latin typeface="+mn-ea"/>
              </a:rPr>
              <a:t>일정 계획</a:t>
            </a:r>
            <a:endParaRPr lang="ko-KR" altLang="en-US" b="1" dirty="0">
              <a:latin typeface="+mn-ea"/>
            </a:endParaRPr>
          </a:p>
        </p:txBody>
      </p:sp>
      <p:graphicFrame>
        <p:nvGraphicFramePr>
          <p:cNvPr id="14" name="Group 1823">
            <a:extLst>
              <a:ext uri="{FF2B5EF4-FFF2-40B4-BE49-F238E27FC236}">
                <a16:creationId xmlns="" xmlns:a16="http://schemas.microsoft.com/office/drawing/2014/main" id="{8C24C4AC-B141-401E-AAB1-8D0A27A52E8E}"/>
              </a:ext>
            </a:extLst>
          </p:cNvPr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76042924"/>
              </p:ext>
            </p:extLst>
          </p:nvPr>
        </p:nvGraphicFramePr>
        <p:xfrm>
          <a:off x="253171" y="1349894"/>
          <a:ext cx="9452353" cy="4890093"/>
        </p:xfrm>
        <a:graphic>
          <a:graphicData uri="http://schemas.openxmlformats.org/drawingml/2006/table">
            <a:tbl>
              <a:tblPr/>
              <a:tblGrid>
                <a:gridCol w="13082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8141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8133">
                  <a:extLst>
                    <a:ext uri="{9D8B030D-6E8A-4147-A177-3AD203B41FA5}">
                      <a16:colId xmlns="" xmlns:a16="http://schemas.microsoft.com/office/drawing/2014/main" val="20015"/>
                    </a:ext>
                  </a:extLst>
                </a:gridCol>
                <a:gridCol w="298133">
                  <a:extLst>
                    <a:ext uri="{9D8B030D-6E8A-4147-A177-3AD203B41FA5}">
                      <a16:colId xmlns="" xmlns:a16="http://schemas.microsoft.com/office/drawing/2014/main" val="20016"/>
                    </a:ext>
                  </a:extLst>
                </a:gridCol>
                <a:gridCol w="298133">
                  <a:extLst>
                    <a:ext uri="{9D8B030D-6E8A-4147-A177-3AD203B41FA5}">
                      <a16:colId xmlns="" xmlns:a16="http://schemas.microsoft.com/office/drawing/2014/main" val="20017"/>
                    </a:ext>
                  </a:extLst>
                </a:gridCol>
                <a:gridCol w="298133">
                  <a:extLst>
                    <a:ext uri="{9D8B030D-6E8A-4147-A177-3AD203B41FA5}">
                      <a16:colId xmlns="" xmlns:a16="http://schemas.microsoft.com/office/drawing/2014/main" val="20018"/>
                    </a:ext>
                  </a:extLst>
                </a:gridCol>
                <a:gridCol w="298133">
                  <a:extLst>
                    <a:ext uri="{9D8B030D-6E8A-4147-A177-3AD203B41FA5}">
                      <a16:colId xmlns="" xmlns:a16="http://schemas.microsoft.com/office/drawing/2014/main" val="20019"/>
                    </a:ext>
                  </a:extLst>
                </a:gridCol>
                <a:gridCol w="298133">
                  <a:extLst>
                    <a:ext uri="{9D8B030D-6E8A-4147-A177-3AD203B41FA5}">
                      <a16:colId xmlns="" xmlns:a16="http://schemas.microsoft.com/office/drawing/2014/main" val="20020"/>
                    </a:ext>
                  </a:extLst>
                </a:gridCol>
                <a:gridCol w="298133">
                  <a:extLst>
                    <a:ext uri="{9D8B030D-6E8A-4147-A177-3AD203B41FA5}">
                      <a16:colId xmlns="" xmlns:a16="http://schemas.microsoft.com/office/drawing/2014/main" val="20021"/>
                    </a:ext>
                  </a:extLst>
                </a:gridCol>
                <a:gridCol w="298133">
                  <a:extLst>
                    <a:ext uri="{9D8B030D-6E8A-4147-A177-3AD203B41FA5}">
                      <a16:colId xmlns="" xmlns:a16="http://schemas.microsoft.com/office/drawing/2014/main" val="20022"/>
                    </a:ext>
                  </a:extLst>
                </a:gridCol>
                <a:gridCol w="298133">
                  <a:extLst>
                    <a:ext uri="{9D8B030D-6E8A-4147-A177-3AD203B41FA5}">
                      <a16:colId xmlns="" xmlns:a16="http://schemas.microsoft.com/office/drawing/2014/main" val="20023"/>
                    </a:ext>
                  </a:extLst>
                </a:gridCol>
                <a:gridCol w="298133">
                  <a:extLst>
                    <a:ext uri="{9D8B030D-6E8A-4147-A177-3AD203B41FA5}">
                      <a16:colId xmlns="" xmlns:a16="http://schemas.microsoft.com/office/drawing/2014/main" val="20024"/>
                    </a:ext>
                  </a:extLst>
                </a:gridCol>
                <a:gridCol w="298133">
                  <a:extLst>
                    <a:ext uri="{9D8B030D-6E8A-4147-A177-3AD203B41FA5}">
                      <a16:colId xmlns="" xmlns:a16="http://schemas.microsoft.com/office/drawing/2014/main" val="20025"/>
                    </a:ext>
                  </a:extLst>
                </a:gridCol>
                <a:gridCol w="298133">
                  <a:extLst>
                    <a:ext uri="{9D8B030D-6E8A-4147-A177-3AD203B41FA5}">
                      <a16:colId xmlns="" xmlns:a16="http://schemas.microsoft.com/office/drawing/2014/main" val="20026"/>
                    </a:ext>
                  </a:extLst>
                </a:gridCol>
                <a:gridCol w="298133">
                  <a:extLst>
                    <a:ext uri="{9D8B030D-6E8A-4147-A177-3AD203B41FA5}">
                      <a16:colId xmlns="" xmlns:a16="http://schemas.microsoft.com/office/drawing/2014/main" val="20027"/>
                    </a:ext>
                  </a:extLst>
                </a:gridCol>
                <a:gridCol w="298133">
                  <a:extLst>
                    <a:ext uri="{9D8B030D-6E8A-4147-A177-3AD203B41FA5}">
                      <a16:colId xmlns="" xmlns:a16="http://schemas.microsoft.com/office/drawing/2014/main" val="20028"/>
                    </a:ext>
                  </a:extLst>
                </a:gridCol>
                <a:gridCol w="298133">
                  <a:extLst>
                    <a:ext uri="{9D8B030D-6E8A-4147-A177-3AD203B41FA5}">
                      <a16:colId xmlns="" xmlns:a16="http://schemas.microsoft.com/office/drawing/2014/main" val="20029"/>
                    </a:ext>
                  </a:extLst>
                </a:gridCol>
                <a:gridCol w="298133">
                  <a:extLst>
                    <a:ext uri="{9D8B030D-6E8A-4147-A177-3AD203B41FA5}">
                      <a16:colId xmlns="" xmlns:a16="http://schemas.microsoft.com/office/drawing/2014/main" val="20030"/>
                    </a:ext>
                  </a:extLst>
                </a:gridCol>
                <a:gridCol w="298133">
                  <a:extLst>
                    <a:ext uri="{9D8B030D-6E8A-4147-A177-3AD203B41FA5}">
                      <a16:colId xmlns="" xmlns:a16="http://schemas.microsoft.com/office/drawing/2014/main" val="20031"/>
                    </a:ext>
                  </a:extLst>
                </a:gridCol>
                <a:gridCol w="298133">
                  <a:extLst>
                    <a:ext uri="{9D8B030D-6E8A-4147-A177-3AD203B41FA5}">
                      <a16:colId xmlns="" xmlns:a16="http://schemas.microsoft.com/office/drawing/2014/main" val="20032"/>
                    </a:ext>
                  </a:extLst>
                </a:gridCol>
                <a:gridCol w="298133">
                  <a:extLst>
                    <a:ext uri="{9D8B030D-6E8A-4147-A177-3AD203B41FA5}">
                      <a16:colId xmlns="" xmlns:a16="http://schemas.microsoft.com/office/drawing/2014/main" val="20033"/>
                    </a:ext>
                  </a:extLst>
                </a:gridCol>
                <a:gridCol w="298133">
                  <a:extLst>
                    <a:ext uri="{9D8B030D-6E8A-4147-A177-3AD203B41FA5}">
                      <a16:colId xmlns="" xmlns:a16="http://schemas.microsoft.com/office/drawing/2014/main" val="20034"/>
                    </a:ext>
                  </a:extLst>
                </a:gridCol>
              </a:tblGrid>
              <a:tr h="221072">
                <a:tc rowSpan="2" gridSpan="2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000" b="1" i="0" u="none" strike="noStrike" spc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구분</a:t>
                      </a:r>
                      <a:endParaRPr lang="en-US" altLang="ko-KR" sz="1000" b="1" i="0" u="none" strike="noStrike" spc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4C7E7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00" b="1" i="0" u="none" strike="noStrike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r>
                        <a:rPr lang="ko-KR" altLang="en-US" sz="1000" b="1" i="0" u="none" strike="noStrike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월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r>
                        <a:rPr lang="ko-KR" altLang="en-US" sz="1000" b="1" i="0" u="none" strike="noStrike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월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00" b="1" i="0" u="none" strike="noStrike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r>
                        <a:rPr lang="ko-KR" altLang="en-US" sz="1000" b="1" i="0" u="none" strike="noStrike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월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00" b="1" i="0" u="none" strike="noStrike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r>
                        <a:rPr lang="ko-KR" altLang="en-US" sz="1000" b="1" i="0" u="none" strike="noStrike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월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0</a:t>
                      </a:r>
                      <a:r>
                        <a:rPr lang="ko-KR" altLang="en-US" sz="1000" b="1" i="0" u="none" strike="noStrike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월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3606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</a:t>
                      </a:r>
                      <a:endParaRPr lang="en-US" sz="900" b="1" i="0" u="none" strike="noStrike" spc="-10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4400" marR="1440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</a:t>
                      </a:r>
                      <a:endParaRPr lang="en-US" sz="900" b="1" i="0" u="none" strike="noStrike" spc="-10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4400" marR="1440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</a:t>
                      </a:r>
                      <a:endParaRPr lang="en-US" sz="900" b="1" i="0" u="none" strike="noStrike" spc="-10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4400" marR="1440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</a:t>
                      </a:r>
                      <a:endParaRPr lang="en-US" sz="900" b="1" i="0" u="none" strike="noStrike" spc="-10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4400" marR="1440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</a:t>
                      </a:r>
                      <a:endParaRPr lang="en-US" sz="900" b="1" i="0" u="none" strike="noStrike" spc="-10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4400" marR="1440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</a:t>
                      </a:r>
                      <a:endParaRPr lang="en-US" sz="900" b="1" i="0" u="none" strike="noStrike" spc="-10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4400" marR="1440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</a:t>
                      </a:r>
                      <a:endParaRPr lang="en-US" sz="900" b="1" i="0" u="none" strike="noStrike" spc="-10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4400" marR="1440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</a:t>
                      </a:r>
                      <a:endParaRPr lang="en-US" sz="900" b="1" i="0" u="none" strike="noStrike" spc="-10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4400" marR="1440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</a:t>
                      </a:r>
                      <a:endParaRPr lang="en-US" sz="900" b="1" i="0" u="none" strike="noStrike" spc="-10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4400" marR="1440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</a:t>
                      </a:r>
                      <a:endParaRPr lang="en-US" sz="900" b="1" i="0" u="none" strike="noStrike" spc="-10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4400" marR="1440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</a:t>
                      </a:r>
                      <a:endParaRPr lang="en-US" sz="900" b="1" i="0" u="none" strike="noStrike" spc="-10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4400" marR="1440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</a:t>
                      </a:r>
                      <a:endParaRPr lang="en-US" sz="900" b="1" i="0" u="none" strike="noStrike" spc="-10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4400" marR="1440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</a:t>
                      </a:r>
                      <a:endParaRPr lang="en-US" sz="900" b="1" i="0" u="none" strike="noStrike" spc="-10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4400" marR="1440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</a:t>
                      </a:r>
                      <a:endParaRPr lang="en-US" sz="900" b="1" i="0" u="none" strike="noStrike" spc="-10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4400" marR="1440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</a:t>
                      </a:r>
                      <a:endParaRPr lang="en-US" sz="900" b="1" i="0" u="none" strike="noStrike" spc="-10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4400" marR="1440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</a:t>
                      </a:r>
                      <a:endParaRPr lang="en-US" sz="900" b="1" i="0" u="none" strike="noStrike" spc="-10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4400" marR="1440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</a:t>
                      </a:r>
                      <a:endParaRPr lang="en-US" sz="900" b="1" i="0" u="none" strike="noStrike" spc="-10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4400" marR="1440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</a:t>
                      </a:r>
                      <a:endParaRPr lang="en-US" sz="900" b="1" i="0" u="none" strike="noStrike" spc="-10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4400" marR="1440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</a:t>
                      </a:r>
                      <a:endParaRPr lang="en-US" sz="900" b="1" i="0" u="none" strike="noStrike" spc="-10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4400" marR="1440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sz="900" b="1" i="0" u="none" strike="noStrike" spc="-1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</a:t>
                      </a:r>
                      <a:endParaRPr lang="en-US" sz="900" b="1" i="0" u="none" strike="noStrike" spc="-10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4400" marR="1440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361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M1. </a:t>
                      </a:r>
                      <a:r>
                        <a:rPr lang="ko-KR" altLang="en-US" sz="1000" b="1" kern="1200" spc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과업명</a:t>
                      </a:r>
                      <a:endParaRPr lang="en-US" altLang="ko-KR" sz="1000" b="1" kern="1200" spc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S1. </a:t>
                      </a:r>
                      <a:r>
                        <a:rPr lang="ko-KR" altLang="en-US" sz="1000" b="1" kern="1200" spc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세부 </a:t>
                      </a:r>
                      <a:r>
                        <a:rPr lang="ko-KR" altLang="en-US" sz="1000" b="1" kern="1200" spc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과업명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361">
                <a:tc vMerge="1">
                  <a:txBody>
                    <a:bodyPr/>
                    <a:lstStyle/>
                    <a:p>
                      <a:pPr latinLnBrk="1"/>
                      <a:endParaRPr lang="ko-KR" altLang="en-US" sz="1050" b="1" kern="1200" spc="-1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08000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S2.</a:t>
                      </a:r>
                      <a:r>
                        <a:rPr lang="ko-KR" altLang="en-US" sz="1000" b="1" kern="1200" spc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361">
                <a:tc vMerge="1">
                  <a:txBody>
                    <a:bodyPr/>
                    <a:lstStyle/>
                    <a:p>
                      <a:pPr latinLnBrk="1"/>
                      <a:endParaRPr lang="ko-KR" altLang="en-US" sz="1050" b="1" kern="1200" spc="-1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08000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S3. 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361">
                <a:tc rowSpan="4">
                  <a:txBody>
                    <a:bodyPr/>
                    <a:lstStyle/>
                    <a:p>
                      <a:pPr algn="ctr" latinLnBrk="1"/>
                      <a:endParaRPr lang="en-US" altLang="ko-KR" sz="1000" b="1" kern="1200" spc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361">
                <a:tc vMerge="1">
                  <a:txBody>
                    <a:bodyPr/>
                    <a:lstStyle/>
                    <a:p>
                      <a:pPr latinLnBrk="1"/>
                      <a:endParaRPr lang="ko-KR" altLang="en-US" sz="1050" b="1" kern="1200" spc="-1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08000" marR="36000" marT="18000" marB="1800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436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436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4"/>
                  </a:ext>
                </a:extLst>
              </a:tr>
              <a:tr h="294361">
                <a:tc rowSpan="3">
                  <a:txBody>
                    <a:bodyPr/>
                    <a:lstStyle/>
                    <a:p>
                      <a:pPr algn="ctr" latinLnBrk="1"/>
                      <a:endParaRPr lang="en-US" altLang="ko-KR" sz="1000" b="1" kern="1200" spc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361">
                <a:tc vMerge="1">
                  <a:txBody>
                    <a:bodyPr/>
                    <a:lstStyle/>
                    <a:p>
                      <a:pPr latinLnBrk="1"/>
                      <a:endParaRPr lang="ko-KR" altLang="en-US" sz="1050" b="1" kern="1200" spc="-1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08000" marR="36000" marT="18000" marB="1800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36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361"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sz="1000" b="1" kern="1200" spc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36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294361"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94361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50" b="1" kern="1200" spc="-1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36000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94361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50" b="1" kern="1200" spc="-1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36000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028700" algn="l"/>
                        </a:tabLst>
                      </a:pPr>
                      <a:endParaRPr kumimoji="0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sym typeface="맑은 고딕"/>
                      </a:endParaRPr>
                    </a:p>
                  </a:txBody>
                  <a:tcPr marL="36000" marR="0" marT="0" marB="0"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2502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>
            <a:extLst>
              <a:ext uri="{FF2B5EF4-FFF2-40B4-BE49-F238E27FC236}">
                <a16:creationId xmlns="" xmlns:a16="http://schemas.microsoft.com/office/drawing/2014/main" id="{71B83AB3-CCE0-4F9E-B8C0-91D7848467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0703612"/>
              </p:ext>
            </p:extLst>
          </p:nvPr>
        </p:nvGraphicFramePr>
        <p:xfrm>
          <a:off x="207293" y="476672"/>
          <a:ext cx="9498682" cy="6200182"/>
        </p:xfrm>
        <a:graphic>
          <a:graphicData uri="http://schemas.openxmlformats.org/drawingml/2006/table">
            <a:tbl>
              <a:tblPr/>
              <a:tblGrid>
                <a:gridCol w="1784115">
                  <a:extLst>
                    <a:ext uri="{9D8B030D-6E8A-4147-A177-3AD203B41FA5}">
                      <a16:colId xmlns="" xmlns:a16="http://schemas.microsoft.com/office/drawing/2014/main" val="3070826529"/>
                    </a:ext>
                  </a:extLst>
                </a:gridCol>
                <a:gridCol w="7714567">
                  <a:extLst>
                    <a:ext uri="{9D8B030D-6E8A-4147-A177-3AD203B41FA5}">
                      <a16:colId xmlns="" xmlns:a16="http://schemas.microsoft.com/office/drawing/2014/main" val="4190569353"/>
                    </a:ext>
                  </a:extLst>
                </a:gridCol>
              </a:tblGrid>
              <a:tr h="33794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구분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977" marR="4977" marT="4977" marB="497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작성 방법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977" marR="4977" marT="4977" marB="497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76694319"/>
                  </a:ext>
                </a:extLst>
              </a:tr>
              <a:tr h="563857">
                <a:tc>
                  <a:txBody>
                    <a:bodyPr/>
                    <a:lstStyle/>
                    <a:p>
                      <a:pPr marL="0" marR="0" lvl="0" indent="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2.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사업 추진 배경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14070" marR="0" indent="-81407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ㅇ수진기업의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컨설팅 추진배경 및 경영현안을 개조식으로 작성</a:t>
                      </a:r>
                      <a:endParaRPr lang="en-US" altLang="ko-KR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814070" marR="0" indent="-81407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b="1" kern="0" spc="0" dirty="0" err="1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ㅇ반드시</a:t>
                      </a:r>
                      <a:r>
                        <a:rPr lang="ko-KR" altLang="en-US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 개조식으로 작성</a:t>
                      </a:r>
                      <a:r>
                        <a:rPr lang="en-US" altLang="ko-KR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긴 문장형식 배제</a:t>
                      </a:r>
                      <a:r>
                        <a:rPr lang="en-US" altLang="ko-KR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b="1" kern="0" spc="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95724799"/>
                  </a:ext>
                </a:extLst>
              </a:tr>
              <a:tr h="563857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3.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사업 추진 목적</a:t>
                      </a: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14070" marR="0" indent="-81407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ㅇ수행주체가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협의하여 목적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목표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과업범위를 수정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보완하여 작성</a:t>
                      </a: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717142903"/>
                  </a:ext>
                </a:extLst>
              </a:tr>
              <a:tr h="563857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4.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과업 내용 및 예상 산출물</a:t>
                      </a: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5890" marR="0" indent="-13589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ㅇ세부적인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과업단위별 항목 구분과 구체적인 컨설팅 내용 기술</a:t>
                      </a:r>
                      <a:endParaRPr lang="en-US" altLang="ko-KR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135890" marR="0" indent="-13589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ㅇ산출물은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구체적으로 예상되는 산출물을 기술</a:t>
                      </a:r>
                      <a:r>
                        <a:rPr lang="en-US" altLang="ko-KR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중간평가 및 완료평가 시</a:t>
                      </a:r>
                      <a:r>
                        <a:rPr lang="en-US" altLang="ko-KR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예상 산출물과 실제 산출물을 비교하여 평가함</a:t>
                      </a:r>
                      <a:r>
                        <a:rPr lang="en-US" altLang="ko-KR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135890" marR="0" indent="-13589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b="1" kern="0" spc="0" dirty="0" err="1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ㅇ제안내용</a:t>
                      </a:r>
                      <a:r>
                        <a:rPr lang="ko-KR" altLang="en-US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 등과 비교하였을 때</a:t>
                      </a:r>
                      <a:r>
                        <a:rPr lang="en-US" altLang="ko-KR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예상 산출물이 과도하게 변경되었을 경우 수행계획서 승인이 되지 않을 수 있음</a:t>
                      </a: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42942842"/>
                  </a:ext>
                </a:extLst>
              </a:tr>
              <a:tr h="563857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5.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사업 성과 목표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(KPI)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5890" marR="0" indent="-13589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ㅇ계량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비계량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KPI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를 수진기업과 구체적으로 상의하여 설정 </a:t>
                      </a:r>
                    </a:p>
                    <a:p>
                      <a:pPr marL="135890" marR="0" indent="-13589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ㅇ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KPI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가 제안내용과 변경되거나 수정되었을 경우 그에 합당한 사유를 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PMO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나 평가위원회에서 질의할 수 있음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합당한 답변 제시하여야 함</a:t>
                      </a: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24117472"/>
                  </a:ext>
                </a:extLst>
              </a:tr>
              <a:tr h="563857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6.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사업 추진 체계</a:t>
                      </a: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5890" marR="0" indent="-13589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ㅇ사업추진체계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(Framework)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는 컨설팅 추진 내용을 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Module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과 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Step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으로 구분하여 기술할 것을 권고함</a:t>
                      </a:r>
                    </a:p>
                    <a:p>
                      <a:pPr marL="135890" marR="0" indent="-13589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ㅇ각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컨설팅 추진단계와 수행내용을 쉽게 이해할 수 있도록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도식화하여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제시</a:t>
                      </a: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42384803"/>
                  </a:ext>
                </a:extLst>
              </a:tr>
              <a:tr h="563857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7.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세부추진방안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5890" marR="0" indent="-13589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ㅇ세부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추진방안은 사업추진체계의 각 모듈과 스텝을 구분 기준으로 하여 세부적인 추진방법론을 구체적으로 기술</a:t>
                      </a:r>
                    </a:p>
                    <a:p>
                      <a:pPr marL="135890" marR="0" indent="-13589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ㅇ세부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추진방안은 각 모듈의 스텝단위별로 수행내용 기술을 권고함</a:t>
                      </a: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05577233"/>
                  </a:ext>
                </a:extLst>
              </a:tr>
              <a:tr h="563857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8.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기대효과 및 사후관리 방안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5890" marR="0" indent="-13589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ㅇ기대효과는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컨설팅을 통한 수진기업의 경영성과 향상 등 기대되거나 달성가능한 내용 중심으로 기술</a:t>
                      </a:r>
                    </a:p>
                    <a:p>
                      <a:pPr marL="135890" marR="0" indent="-13589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ㅇ사후관리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방안은 컨설팅 종료 후 수진기업의 사업과 관련한 연계방안을 제시하고 컨설팅 종료 후 사후관리 기간 및 내용을 구체적으로 기술</a:t>
                      </a: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96481081"/>
                  </a:ext>
                </a:extLst>
              </a:tr>
              <a:tr h="563857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9.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일정계획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5890" marR="0" indent="-13589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ㅇ일정계획은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세부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과업단위별로 제시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중간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완료평가 일정은 제외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85619549"/>
                  </a:ext>
                </a:extLst>
              </a:tr>
              <a:tr h="563857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10.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사업추진조직 및 업무분장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5890" marR="0" indent="-13589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ㅇ사업추진조직은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‘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과제책임자’와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‘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연구원’으로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구분하고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투입 컨설턴트의 기본정보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투입일수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투입율을 기술</a:t>
                      </a:r>
                    </a:p>
                    <a:p>
                      <a:pPr marL="135890" marR="0" indent="-13589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ㅇ업무분장은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각 세부 과업단위별로 투입 컨설턴트와 투입일수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(M/D)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를 세분화하여 기술</a:t>
                      </a: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53153869"/>
                  </a:ext>
                </a:extLst>
              </a:tr>
              <a:tr h="563857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11.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투입인력 세부 이력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5890" marR="0" indent="-13589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ㅇ투입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컨설턴트의 세부 이력사항은 각각 작성</a:t>
                      </a:r>
                    </a:p>
                    <a:p>
                      <a:pPr marL="135890" marR="0" indent="-13589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ㅇ경력사항은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제안일 기준 최근 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년이내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컨설팅 경력 기술</a:t>
                      </a:r>
                      <a:endParaRPr lang="en-US" altLang="ko-KR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135890" marR="0" indent="-13589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32410" algn="l"/>
                          <a:tab pos="461010" algn="l"/>
                        </a:tabLst>
                      </a:pPr>
                      <a:r>
                        <a:rPr lang="ko-KR" altLang="en-US" sz="1000" b="1" kern="0" spc="0" dirty="0" err="1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ㅇ제안서와</a:t>
                      </a:r>
                      <a:r>
                        <a:rPr lang="ko-KR" altLang="en-US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 다른 컨설턴트 투입 시</a:t>
                      </a:r>
                      <a:r>
                        <a:rPr lang="en-US" altLang="ko-KR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반드시 </a:t>
                      </a:r>
                      <a:r>
                        <a:rPr lang="en-US" altLang="ko-KR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PMO</a:t>
                      </a:r>
                      <a:r>
                        <a:rPr lang="ko-KR" altLang="en-US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에 </a:t>
                      </a:r>
                      <a:r>
                        <a:rPr lang="ko-KR" altLang="en-US" sz="1000" b="1" kern="0" spc="0" dirty="0" err="1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사전보고하여야</a:t>
                      </a:r>
                      <a:r>
                        <a:rPr lang="ko-KR" altLang="en-US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 하며</a:t>
                      </a:r>
                      <a:r>
                        <a:rPr lang="en-US" altLang="ko-KR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b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진흥원의 승인 후 투입 가능함</a:t>
                      </a:r>
                    </a:p>
                  </a:txBody>
                  <a:tcPr marL="25415" marR="25415" marT="12707" marB="127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36456349"/>
                  </a:ext>
                </a:extLst>
              </a:tr>
            </a:tbl>
          </a:graphicData>
        </a:graphic>
      </p:graphicFrame>
      <p:sp>
        <p:nvSpPr>
          <p:cNvPr id="4" name="직사각형 3">
            <a:extLst>
              <a:ext uri="{FF2B5EF4-FFF2-40B4-BE49-F238E27FC236}">
                <a16:creationId xmlns="" xmlns:a16="http://schemas.microsoft.com/office/drawing/2014/main" id="{28D17503-C467-48D5-A1F6-E2600462BC2C}"/>
              </a:ext>
            </a:extLst>
          </p:cNvPr>
          <p:cNvSpPr/>
          <p:nvPr/>
        </p:nvSpPr>
        <p:spPr>
          <a:xfrm>
            <a:off x="207293" y="0"/>
            <a:ext cx="9498682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 smtClean="0">
                <a:solidFill>
                  <a:schemeClr val="bg1"/>
                </a:solidFill>
                <a:latin typeface="+mn-ea"/>
              </a:rPr>
              <a:t>수행계획서 </a:t>
            </a:r>
            <a:r>
              <a:rPr lang="ko-KR" altLang="en-US" sz="1600" b="1" dirty="0">
                <a:solidFill>
                  <a:schemeClr val="bg1"/>
                </a:solidFill>
                <a:latin typeface="+mn-ea"/>
              </a:rPr>
              <a:t>작성 안내</a:t>
            </a:r>
          </a:p>
        </p:txBody>
      </p:sp>
    </p:spTree>
    <p:extLst>
      <p:ext uri="{BB962C8B-B14F-4D97-AF65-F5344CB8AC3E}">
        <p14:creationId xmlns:p14="http://schemas.microsoft.com/office/powerpoint/2010/main" val="9966767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8C3AACEF-DB9B-4F28-AB0B-52CF6DFB0BED}"/>
              </a:ext>
            </a:extLst>
          </p:cNvPr>
          <p:cNvSpPr txBox="1"/>
          <p:nvPr/>
        </p:nvSpPr>
        <p:spPr>
          <a:xfrm>
            <a:off x="200025" y="96597"/>
            <a:ext cx="626514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en-US" altLang="ko-KR" sz="2000" b="1" dirty="0">
                <a:latin typeface="+mn-ea"/>
              </a:rPr>
              <a:t>10. </a:t>
            </a:r>
            <a:r>
              <a:rPr lang="ko-KR" altLang="en-US" sz="2000" b="1" dirty="0">
                <a:latin typeface="+mn-ea"/>
              </a:rPr>
              <a:t>사업 추진 조직 및 업무분장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F3ED363A-EA9F-4601-BFBA-E7DCAF465455}"/>
              </a:ext>
            </a:extLst>
          </p:cNvPr>
          <p:cNvSpPr txBox="1"/>
          <p:nvPr/>
        </p:nvSpPr>
        <p:spPr>
          <a:xfrm>
            <a:off x="200472" y="692696"/>
            <a:ext cx="95055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A50021"/>
              </a:buClr>
              <a:buSzPct val="85000"/>
            </a:pPr>
            <a:r>
              <a:rPr kumimoji="1" lang="ko-KR" altLang="en-US" sz="1400" b="1" dirty="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본 컨설팅의 투입인력 및 세부 업무분장은 다음과 같음</a:t>
            </a:r>
            <a:endParaRPr kumimoji="1" lang="en-US" altLang="ko-KR" sz="1400" b="1" dirty="0">
              <a:ln>
                <a:solidFill>
                  <a:srgbClr val="4472C4">
                    <a:alpha val="0"/>
                  </a:srgb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graphicFrame>
        <p:nvGraphicFramePr>
          <p:cNvPr id="4" name="표 3">
            <a:extLst>
              <a:ext uri="{FF2B5EF4-FFF2-40B4-BE49-F238E27FC236}">
                <a16:creationId xmlns="" xmlns:a16="http://schemas.microsoft.com/office/drawing/2014/main" id="{756C64E8-4B95-4C6C-803E-1BF5D1D9F1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2502566"/>
              </p:ext>
            </p:extLst>
          </p:nvPr>
        </p:nvGraphicFramePr>
        <p:xfrm>
          <a:off x="273049" y="1361899"/>
          <a:ext cx="9432927" cy="12990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7561">
                  <a:extLst>
                    <a:ext uri="{9D8B030D-6E8A-4147-A177-3AD203B41FA5}">
                      <a16:colId xmlns="" xmlns:a16="http://schemas.microsoft.com/office/drawing/2014/main" val="3522484976"/>
                    </a:ext>
                  </a:extLst>
                </a:gridCol>
                <a:gridCol w="1347561">
                  <a:extLst>
                    <a:ext uri="{9D8B030D-6E8A-4147-A177-3AD203B41FA5}">
                      <a16:colId xmlns="" xmlns:a16="http://schemas.microsoft.com/office/drawing/2014/main" val="4061489565"/>
                    </a:ext>
                  </a:extLst>
                </a:gridCol>
                <a:gridCol w="760693">
                  <a:extLst>
                    <a:ext uri="{9D8B030D-6E8A-4147-A177-3AD203B41FA5}">
                      <a16:colId xmlns="" xmlns:a16="http://schemas.microsoft.com/office/drawing/2014/main" val="503412221"/>
                    </a:ext>
                  </a:extLst>
                </a:gridCol>
                <a:gridCol w="1934429">
                  <a:extLst>
                    <a:ext uri="{9D8B030D-6E8A-4147-A177-3AD203B41FA5}">
                      <a16:colId xmlns="" xmlns:a16="http://schemas.microsoft.com/office/drawing/2014/main" val="1937523897"/>
                    </a:ext>
                  </a:extLst>
                </a:gridCol>
                <a:gridCol w="1347561">
                  <a:extLst>
                    <a:ext uri="{9D8B030D-6E8A-4147-A177-3AD203B41FA5}">
                      <a16:colId xmlns="" xmlns:a16="http://schemas.microsoft.com/office/drawing/2014/main" val="1382780111"/>
                    </a:ext>
                  </a:extLst>
                </a:gridCol>
                <a:gridCol w="1347561">
                  <a:extLst>
                    <a:ext uri="{9D8B030D-6E8A-4147-A177-3AD203B41FA5}">
                      <a16:colId xmlns="" xmlns:a16="http://schemas.microsoft.com/office/drawing/2014/main" val="4031574577"/>
                    </a:ext>
                  </a:extLst>
                </a:gridCol>
                <a:gridCol w="1347561">
                  <a:extLst>
                    <a:ext uri="{9D8B030D-6E8A-4147-A177-3AD203B41FA5}">
                      <a16:colId xmlns="" xmlns:a16="http://schemas.microsoft.com/office/drawing/2014/main" val="4104756978"/>
                    </a:ext>
                  </a:extLst>
                </a:gridCol>
              </a:tblGrid>
              <a:tr h="27347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구분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성명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연령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학력</a:t>
                      </a:r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학위</a:t>
                      </a:r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해당분야 경력</a:t>
                      </a:r>
                      <a:endParaRPr lang="en-US" altLang="ko-KR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투입 </a:t>
                      </a:r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M/D</a:t>
                      </a:r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투입율</a:t>
                      </a:r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 </a:t>
                      </a:r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61003007"/>
                  </a:ext>
                </a:extLst>
              </a:tr>
              <a:tr h="170922">
                <a:tc gridSpan="5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합계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22</a:t>
                      </a:r>
                      <a:endParaRPr lang="ko-KR" altLang="en-US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100%</a:t>
                      </a:r>
                      <a:endParaRPr lang="ko-KR" altLang="en-US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78205500"/>
                  </a:ext>
                </a:extLst>
              </a:tr>
              <a:tr h="1709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과제 책임자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홍길동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서울대 대학원</a:t>
                      </a:r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경영학 박사</a:t>
                      </a:r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년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15</a:t>
                      </a:r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68%</a:t>
                      </a:r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1312646"/>
                  </a:ext>
                </a:extLst>
              </a:tr>
              <a:tr h="170922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연구원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박동글</a:t>
                      </a:r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연세대 대학원</a:t>
                      </a:r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경영학 석사</a:t>
                      </a:r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년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7</a:t>
                      </a:r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32%</a:t>
                      </a:r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85207853"/>
                  </a:ext>
                </a:extLst>
              </a:tr>
              <a:tr h="17092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김길동</a:t>
                      </a:r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고려대 경영학과</a:t>
                      </a:r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학사</a:t>
                      </a:r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5</a:t>
                      </a:r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년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68166652"/>
                  </a:ext>
                </a:extLst>
              </a:tr>
              <a:tr h="17092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80459228"/>
                  </a:ext>
                </a:extLst>
              </a:tr>
              <a:tr h="17092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55575962"/>
                  </a:ext>
                </a:extLst>
              </a:tr>
            </a:tbl>
          </a:graphicData>
        </a:graphic>
      </p:graphicFrame>
      <p:graphicFrame>
        <p:nvGraphicFramePr>
          <p:cNvPr id="6" name="표 5">
            <a:extLst>
              <a:ext uri="{FF2B5EF4-FFF2-40B4-BE49-F238E27FC236}">
                <a16:creationId xmlns="" xmlns:a16="http://schemas.microsoft.com/office/drawing/2014/main" id="{31C59642-2C98-4FB5-89E0-1E3407EFFE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72174"/>
              </p:ext>
            </p:extLst>
          </p:nvPr>
        </p:nvGraphicFramePr>
        <p:xfrm>
          <a:off x="263611" y="2708929"/>
          <a:ext cx="9442363" cy="3744259"/>
        </p:xfrm>
        <a:graphic>
          <a:graphicData uri="http://schemas.openxmlformats.org/drawingml/2006/table">
            <a:tbl>
              <a:tblPr/>
              <a:tblGrid>
                <a:gridCol w="1573151">
                  <a:extLst>
                    <a:ext uri="{9D8B030D-6E8A-4147-A177-3AD203B41FA5}">
                      <a16:colId xmlns="" xmlns:a16="http://schemas.microsoft.com/office/drawing/2014/main" val="3693026991"/>
                    </a:ext>
                  </a:extLst>
                </a:gridCol>
                <a:gridCol w="5204470">
                  <a:extLst>
                    <a:ext uri="{9D8B030D-6E8A-4147-A177-3AD203B41FA5}">
                      <a16:colId xmlns="" xmlns:a16="http://schemas.microsoft.com/office/drawing/2014/main" val="3790833513"/>
                    </a:ext>
                  </a:extLst>
                </a:gridCol>
                <a:gridCol w="1296144">
                  <a:extLst>
                    <a:ext uri="{9D8B030D-6E8A-4147-A177-3AD203B41FA5}">
                      <a16:colId xmlns="" xmlns:a16="http://schemas.microsoft.com/office/drawing/2014/main" val="1529543440"/>
                    </a:ext>
                  </a:extLst>
                </a:gridCol>
                <a:gridCol w="1368598">
                  <a:extLst>
                    <a:ext uri="{9D8B030D-6E8A-4147-A177-3AD203B41FA5}">
                      <a16:colId xmlns="" xmlns:a16="http://schemas.microsoft.com/office/drawing/2014/main" val="3604050822"/>
                    </a:ext>
                  </a:extLst>
                </a:gridCol>
              </a:tblGrid>
              <a:tr h="326755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000" b="1" i="0" u="none" strike="noStrike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구분</a:t>
                      </a:r>
                      <a:endParaRPr lang="en-US" altLang="ko-KR" sz="1000" b="1" i="0" u="none" strike="noStrike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000" b="1" i="0" u="none" strike="noStrike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컨설턴트</a:t>
                      </a:r>
                      <a:endParaRPr lang="en-US" altLang="ko-KR" sz="1000" b="1" i="0" u="none" strike="noStrike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000" b="1" i="0" u="none" strike="noStrike" spc="0" dirty="0" err="1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투입공수</a:t>
                      </a:r>
                      <a:endParaRPr lang="en-US" altLang="ko-KR" sz="1000" b="1" i="0" u="none" strike="noStrike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algn="ctr" rtl="0" fontAlgn="ctr"/>
                      <a:r>
                        <a:rPr lang="en-US" altLang="ko-KR" sz="1000" b="1" i="0" u="none" strike="noStrike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(M/D)</a:t>
                      </a: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59869166"/>
                  </a:ext>
                </a:extLst>
              </a:tr>
              <a:tr h="213594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M1. </a:t>
                      </a:r>
                      <a:r>
                        <a:rPr lang="ko-KR" altLang="en-US" sz="1000" b="1" kern="1200" spc="0" dirty="0" err="1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과업명</a:t>
                      </a:r>
                      <a:endParaRPr lang="en-US" altLang="ko-KR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S1. </a:t>
                      </a:r>
                      <a:r>
                        <a:rPr lang="ko-KR" altLang="en-US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세부 </a:t>
                      </a:r>
                      <a:r>
                        <a:rPr lang="ko-KR" altLang="en-US" sz="1000" b="1" kern="1200" spc="0" dirty="0" err="1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과업명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홍길동</a:t>
                      </a: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1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69812515"/>
                  </a:ext>
                </a:extLst>
              </a:tr>
              <a:tr h="213594">
                <a:tc vMerge="1">
                  <a:txBody>
                    <a:bodyPr/>
                    <a:lstStyle/>
                    <a:p>
                      <a:pPr latinLnBrk="1"/>
                      <a:endParaRPr lang="ko-KR" altLang="en-US" sz="1050" b="1" kern="1200" spc="-1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08000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S2.</a:t>
                      </a:r>
                      <a:r>
                        <a:rPr lang="ko-KR" altLang="en-US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</a:t>
                      </a:r>
                    </a:p>
                  </a:txBody>
                  <a:tcPr marL="3600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홍길동</a:t>
                      </a:r>
                    </a:p>
                  </a:txBody>
                  <a:tcPr marL="3600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1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30982739"/>
                  </a:ext>
                </a:extLst>
              </a:tr>
              <a:tr h="213594">
                <a:tc vMerge="1">
                  <a:txBody>
                    <a:bodyPr/>
                    <a:lstStyle/>
                    <a:p>
                      <a:pPr latinLnBrk="1"/>
                      <a:endParaRPr lang="ko-KR" altLang="en-US" sz="1050" b="1" kern="1200" spc="-1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08000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S3. 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kern="1200" spc="0" dirty="0" err="1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박동글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2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33044345"/>
                  </a:ext>
                </a:extLst>
              </a:tr>
              <a:tr h="213594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M2. </a:t>
                      </a:r>
                      <a:r>
                        <a:rPr lang="ko-KR" altLang="en-US" sz="1000" b="1" kern="1200" spc="0" dirty="0" err="1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과업명</a:t>
                      </a:r>
                      <a:endParaRPr lang="en-US" altLang="ko-KR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3142048"/>
                  </a:ext>
                </a:extLst>
              </a:tr>
              <a:tr h="213594">
                <a:tc vMerge="1">
                  <a:txBody>
                    <a:bodyPr/>
                    <a:lstStyle/>
                    <a:p>
                      <a:pPr latinLnBrk="1"/>
                      <a:endParaRPr lang="ko-KR" altLang="en-US" sz="1050" b="1" kern="1200" spc="-1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08000" marR="36000" marT="18000" marB="1800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61331344"/>
                  </a:ext>
                </a:extLst>
              </a:tr>
              <a:tr h="21359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20028523"/>
                  </a:ext>
                </a:extLst>
              </a:tr>
              <a:tr h="21359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85915713"/>
                  </a:ext>
                </a:extLst>
              </a:tr>
              <a:tr h="213594">
                <a:tc rowSpan="3">
                  <a:txBody>
                    <a:bodyPr/>
                    <a:lstStyle/>
                    <a:p>
                      <a:pPr algn="ctr" latinLnBrk="1"/>
                      <a:endParaRPr lang="en-US" altLang="ko-KR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15778461"/>
                  </a:ext>
                </a:extLst>
              </a:tr>
              <a:tr h="213594">
                <a:tc vMerge="1">
                  <a:txBody>
                    <a:bodyPr/>
                    <a:lstStyle/>
                    <a:p>
                      <a:pPr latinLnBrk="1"/>
                      <a:endParaRPr lang="ko-KR" altLang="en-US" sz="1050" b="1" kern="1200" spc="-1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08000" marR="36000" marT="18000" marB="1800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90964810"/>
                  </a:ext>
                </a:extLst>
              </a:tr>
              <a:tr h="21359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26086824"/>
                  </a:ext>
                </a:extLst>
              </a:tr>
              <a:tr h="213594"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9990818"/>
                  </a:ext>
                </a:extLst>
              </a:tr>
              <a:tr h="21359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66293313"/>
                  </a:ext>
                </a:extLst>
              </a:tr>
              <a:tr h="213594"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97252139"/>
                  </a:ext>
                </a:extLst>
              </a:tr>
              <a:tr h="213594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50" b="1" kern="1200" spc="-1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36000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16493267"/>
                  </a:ext>
                </a:extLst>
              </a:tr>
              <a:tr h="213594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50" b="1" kern="1200" spc="-1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36000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: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 horzOverflow="overflow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33410946"/>
                  </a:ext>
                </a:extLst>
              </a:tr>
              <a:tr h="213594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합계</a:t>
                      </a:r>
                    </a:p>
                  </a:txBody>
                  <a:tcPr marL="3600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  <a:alpha val="16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총   </a:t>
                      </a:r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22</a:t>
                      </a:r>
                      <a:r>
                        <a:rPr lang="ko-KR" altLang="en-US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일</a:t>
                      </a:r>
                      <a:r>
                        <a:rPr lang="en-US" altLang="ko-KR" sz="1000" b="1" kern="1200" spc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(M/D)</a:t>
                      </a:r>
                      <a:endParaRPr lang="ko-KR" altLang="en-US" sz="1000" b="1" kern="1200" spc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3600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044595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61269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8C3AACEF-DB9B-4F28-AB0B-52CF6DFB0BED}"/>
              </a:ext>
            </a:extLst>
          </p:cNvPr>
          <p:cNvSpPr txBox="1"/>
          <p:nvPr/>
        </p:nvSpPr>
        <p:spPr>
          <a:xfrm>
            <a:off x="200025" y="96597"/>
            <a:ext cx="626514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en-US" altLang="ko-KR" sz="2000" b="1" dirty="0">
                <a:latin typeface="+mn-ea"/>
              </a:rPr>
              <a:t>11. </a:t>
            </a:r>
            <a:r>
              <a:rPr lang="ko-KR" altLang="en-US" sz="2000" b="1" dirty="0">
                <a:latin typeface="+mn-ea"/>
              </a:rPr>
              <a:t>투입인력 세부 이력</a:t>
            </a:r>
          </a:p>
        </p:txBody>
      </p:sp>
      <p:graphicFrame>
        <p:nvGraphicFramePr>
          <p:cNvPr id="6" name="Group 289">
            <a:extLst>
              <a:ext uri="{FF2B5EF4-FFF2-40B4-BE49-F238E27FC236}">
                <a16:creationId xmlns="" xmlns:a16="http://schemas.microsoft.com/office/drawing/2014/main" id="{82327D0E-4D55-4D4D-A60F-96A22C640E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8097194"/>
              </p:ext>
            </p:extLst>
          </p:nvPr>
        </p:nvGraphicFramePr>
        <p:xfrm>
          <a:off x="273051" y="920035"/>
          <a:ext cx="9432923" cy="1212821"/>
        </p:xfrm>
        <a:graphic>
          <a:graphicData uri="http://schemas.openxmlformats.org/drawingml/2006/table">
            <a:tbl>
              <a:tblPr/>
              <a:tblGrid>
                <a:gridCol w="10054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739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0691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2628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8934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45324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0525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97246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02052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10000"/>
                        </a:lnSpc>
                        <a:spcBef>
                          <a:spcPct val="10000"/>
                        </a:spcBef>
                        <a:spcAft>
                          <a:spcPct val="3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lang="ko-KR" altLang="en-US" sz="1100" b="1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성명</a:t>
                      </a:r>
                    </a:p>
                  </a:txBody>
                  <a:tcPr marL="91425" marR="91425" marT="45724" marB="45724" anchor="ctr" horzOverflow="overflow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10000"/>
                        </a:lnSpc>
                        <a:spcBef>
                          <a:spcPct val="10000"/>
                        </a:spcBef>
                        <a:spcAft>
                          <a:spcPct val="3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endParaRPr lang="ko-KR" altLang="en-US" sz="1100" b="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1425" marR="91425" marT="45724" marB="45724" anchor="ctr" horzOverflow="overflow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10000"/>
                        </a:lnSpc>
                        <a:spcBef>
                          <a:spcPct val="10000"/>
                        </a:spcBef>
                        <a:spcAft>
                          <a:spcPct val="3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lang="ko-KR" altLang="en-US" sz="1100" b="1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소속</a:t>
                      </a:r>
                    </a:p>
                  </a:txBody>
                  <a:tcPr marL="91425" marR="91425" marT="45724" marB="45724" anchor="ctr" horzOverflow="overflow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10000"/>
                        </a:lnSpc>
                        <a:spcBef>
                          <a:spcPct val="10000"/>
                        </a:spcBef>
                        <a:spcAft>
                          <a:spcPct val="3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  <a:defRPr/>
                      </a:pPr>
                      <a:endParaRPr lang="ko-KR" altLang="en-US" sz="1100" b="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1425" marR="91425" marT="45724" marB="45724" anchor="ctr" horzOverflow="overflow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10000"/>
                        </a:lnSpc>
                        <a:spcBef>
                          <a:spcPct val="10000"/>
                        </a:spcBef>
                        <a:spcAft>
                          <a:spcPct val="3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lang="ko-KR" altLang="en-US" sz="1100" b="1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직위</a:t>
                      </a:r>
                    </a:p>
                  </a:txBody>
                  <a:tcPr marL="91425" marR="91425" marT="45724" marB="45724" anchor="ctr" horzOverflow="overflow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10000"/>
                        </a:lnSpc>
                        <a:spcBef>
                          <a:spcPct val="10000"/>
                        </a:spcBef>
                        <a:spcAft>
                          <a:spcPct val="3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endParaRPr lang="ko-KR" altLang="en-US" sz="1100" b="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1425" marR="91425" marT="45724" marB="45724" anchor="ctr" horzOverflow="overflow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10000"/>
                        </a:lnSpc>
                        <a:spcBef>
                          <a:spcPct val="10000"/>
                        </a:spcBef>
                        <a:spcAft>
                          <a:spcPct val="3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lang="ko-KR" altLang="en-US" sz="1100" b="1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연령</a:t>
                      </a:r>
                    </a:p>
                  </a:txBody>
                  <a:tcPr marL="91425" marR="91425" marT="45724" marB="45724" anchor="ctr" horzOverflow="overflow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10000"/>
                        </a:lnSpc>
                        <a:spcBef>
                          <a:spcPct val="10000"/>
                        </a:spcBef>
                        <a:spcAft>
                          <a:spcPct val="3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1100" b="0" kern="1200" noProof="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00</a:t>
                      </a:r>
                      <a:r>
                        <a:rPr lang="ko-KR" altLang="en-US" sz="1100" b="0" kern="1200" noProof="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세</a:t>
                      </a:r>
                    </a:p>
                  </a:txBody>
                  <a:tcPr marL="91425" marR="91425" marT="45724" marB="45724" anchor="ctr" horzOverflow="overflow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2052">
                <a:tc rowSpan="2"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10000"/>
                        </a:lnSpc>
                        <a:spcBef>
                          <a:spcPct val="10000"/>
                        </a:spcBef>
                        <a:spcAft>
                          <a:spcPct val="3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lang="ko-KR" altLang="en-US" sz="1100" b="1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학력</a:t>
                      </a:r>
                      <a:r>
                        <a:rPr lang="en-US" altLang="ko-KR" sz="1100" b="1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/</a:t>
                      </a:r>
                      <a:r>
                        <a:rPr lang="ko-KR" altLang="en-US" sz="1100" b="1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전공</a:t>
                      </a:r>
                    </a:p>
                  </a:txBody>
                  <a:tcPr marL="91425" marR="91425" marT="45724" marB="45724" anchor="ctr" horzOverflow="overflow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1100" b="0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00</a:t>
                      </a:r>
                      <a:r>
                        <a:rPr lang="ko-KR" altLang="en-US" sz="1100" b="0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대학교 경영학 박사</a:t>
                      </a:r>
                      <a:r>
                        <a:rPr lang="en-US" altLang="ko-KR" sz="1100" b="0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ko-KR" altLang="en-US" sz="1100" b="0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마케팅 전공</a:t>
                      </a:r>
                      <a:r>
                        <a:rPr lang="en-US" altLang="ko-KR" sz="1100" b="0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endParaRPr lang="ko-KR" altLang="en-US" sz="1100" b="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89985" marR="89985" marT="46804" marB="46804" anchor="ctr" horzOverflow="overflow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10000"/>
                        </a:lnSpc>
                        <a:spcBef>
                          <a:spcPct val="10000"/>
                        </a:spcBef>
                        <a:spcAft>
                          <a:spcPct val="3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lang="ko-KR" altLang="en-US" sz="1100" b="1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해당분야 경력</a:t>
                      </a:r>
                    </a:p>
                  </a:txBody>
                  <a:tcPr marL="91425" marR="91425" marT="45724" marB="45724" anchor="ctr" horzOverflow="overflow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10000"/>
                        </a:lnSpc>
                        <a:spcBef>
                          <a:spcPct val="10000"/>
                        </a:spcBef>
                        <a:spcAft>
                          <a:spcPct val="3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1100" b="0" kern="1200" noProof="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00</a:t>
                      </a:r>
                      <a:r>
                        <a:rPr lang="ko-KR" altLang="en-US" sz="1100" b="0" kern="1200" noProof="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년 </a:t>
                      </a:r>
                      <a:r>
                        <a:rPr lang="en-US" altLang="ko-KR" sz="1100" b="0" kern="1200" noProof="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0</a:t>
                      </a:r>
                      <a:r>
                        <a:rPr lang="ko-KR" altLang="en-US" sz="1100" b="0" kern="1200" noProof="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개월</a:t>
                      </a:r>
                    </a:p>
                  </a:txBody>
                  <a:tcPr marL="91425" marR="91425" marT="45724" marB="45724" anchor="ctr" horzOverflow="overflow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10000"/>
                        </a:spcBef>
                        <a:spcAft>
                          <a:spcPct val="3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1" lang="ko-KR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5" marR="91425" marT="45724" marB="4572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0205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1100" b="0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00</a:t>
                      </a:r>
                      <a:r>
                        <a:rPr lang="ko-KR" altLang="en-US" sz="1100" b="0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대학교 경영학 석사</a:t>
                      </a:r>
                      <a:r>
                        <a:rPr lang="en-US" altLang="ko-KR" sz="1100" b="0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ko-KR" altLang="en-US" sz="1100" b="0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마케팅 전공</a:t>
                      </a:r>
                      <a:r>
                        <a:rPr lang="en-US" altLang="ko-KR" sz="1100" b="0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endParaRPr lang="ko-KR" altLang="en-US" sz="1100" b="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89985" marR="89985" marT="46804" marB="46804" anchor="ctr" horzOverflow="overflow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10000"/>
                        </a:lnSpc>
                        <a:spcBef>
                          <a:spcPct val="10000"/>
                        </a:spcBef>
                        <a:spcAft>
                          <a:spcPct val="3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lang="ko-KR" altLang="en-US" sz="1100" b="1" kern="1200" dirty="0" err="1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투입공수</a:t>
                      </a:r>
                      <a:r>
                        <a:rPr lang="en-US" altLang="ko-KR" sz="1100" b="1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/</a:t>
                      </a:r>
                      <a:r>
                        <a:rPr lang="ko-KR" altLang="en-US" sz="1100" b="1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투입율</a:t>
                      </a:r>
                    </a:p>
                  </a:txBody>
                  <a:tcPr marL="91425" marR="91425" marT="45724" marB="45724" anchor="ctr" horzOverflow="overflow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10000"/>
                        </a:lnSpc>
                        <a:spcBef>
                          <a:spcPct val="10000"/>
                        </a:spcBef>
                        <a:spcAft>
                          <a:spcPct val="3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lang="en-US" altLang="ko-KR" sz="1100" b="0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00</a:t>
                      </a:r>
                      <a:r>
                        <a:rPr lang="ko-KR" altLang="en-US" sz="1100" b="0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일</a:t>
                      </a:r>
                      <a:r>
                        <a:rPr lang="en-US" altLang="ko-KR" sz="1100" b="0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(M/D) / 00%</a:t>
                      </a:r>
                      <a:endParaRPr lang="ko-KR" altLang="en-US" sz="1100" b="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1425" marR="91425" marT="45724" marB="45724" anchor="ctr" horzOverflow="overflow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10000"/>
                        </a:spcBef>
                        <a:spcAft>
                          <a:spcPct val="3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1" lang="ko-KR" altLang="en-US" sz="11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91425" marR="91425" marT="45724" marB="4572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10000"/>
                        </a:spcBef>
                        <a:spcAft>
                          <a:spcPct val="3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1" lang="ko-KR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1425" marR="91425" marT="45724" marB="4572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06665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10000"/>
                        </a:lnSpc>
                        <a:spcBef>
                          <a:spcPct val="10000"/>
                        </a:spcBef>
                        <a:spcAft>
                          <a:spcPct val="30000"/>
                        </a:spcAft>
                        <a:buClrTx/>
                        <a:buSzPct val="8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ko-KR" altLang="en-US" sz="1100" b="1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주요 업무</a:t>
                      </a:r>
                    </a:p>
                  </a:txBody>
                  <a:tcPr marL="91425" marR="91425" marT="45724" marB="45724" anchor="ctr" horzOverflow="overflow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7"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endParaRPr lang="ko-KR" altLang="en-US" sz="1100" b="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89985" marR="89985" marT="46804" marB="46804" anchor="ctr" horzOverflow="overflow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ko-KR" altLang="en-US" sz="11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89985" marR="89985" marT="46804" marB="4680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lang="en-US" altLang="ko-KR" sz="1100" dirty="0"/>
                    </a:p>
                  </a:txBody>
                  <a:tcPr marL="89985" marR="89985" marT="46804" marB="4680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lang="en-US" altLang="ko-KR" sz="1100" dirty="0"/>
                    </a:p>
                  </a:txBody>
                  <a:tcPr marL="89985" marR="89985" marT="46804" marB="4680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Group 136">
            <a:extLst>
              <a:ext uri="{FF2B5EF4-FFF2-40B4-BE49-F238E27FC236}">
                <a16:creationId xmlns="" xmlns:a16="http://schemas.microsoft.com/office/drawing/2014/main" id="{E5FB9BCE-99BB-4714-93DA-2BE49CEA98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808600"/>
              </p:ext>
            </p:extLst>
          </p:nvPr>
        </p:nvGraphicFramePr>
        <p:xfrm>
          <a:off x="275914" y="2204864"/>
          <a:ext cx="9424973" cy="4248323"/>
        </p:xfrm>
        <a:graphic>
          <a:graphicData uri="http://schemas.openxmlformats.org/drawingml/2006/table">
            <a:tbl>
              <a:tblPr/>
              <a:tblGrid>
                <a:gridCol w="446701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4753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7923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3119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90191">
                <a:tc gridSpan="4"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경  력</a:t>
                      </a:r>
                    </a:p>
                  </a:txBody>
                  <a:tcPr marL="72000" marR="72000" marT="0" marB="0" anchor="ctr" horzOverflow="overflow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0191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용 역 명</a:t>
                      </a:r>
                    </a:p>
                  </a:txBody>
                  <a:tcPr marL="72000" marR="72000" marT="0" marB="0" anchor="ctr" horzOverflow="overflow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참여기간</a:t>
                      </a:r>
                    </a:p>
                  </a:txBody>
                  <a:tcPr marL="72000" marR="72000" marT="0" marB="0" anchor="ctr" horzOverflow="overflow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담당업무</a:t>
                      </a:r>
                    </a:p>
                  </a:txBody>
                  <a:tcPr marL="72000" marR="72000" marT="0" marB="0" anchor="ctr" horzOverflow="overflow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</a:defRPr>
                      </a:lvl9pPr>
                    </a:lstStyle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발주처</a:t>
                      </a:r>
                    </a:p>
                  </a:txBody>
                  <a:tcPr marL="72000" marR="72000" marT="0" marB="0" anchor="ctr" horzOverflow="overflow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51631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en-US" altLang="ko-KR" sz="1100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0000 </a:t>
                      </a:r>
                      <a:r>
                        <a:rPr lang="ko-KR" altLang="en-US" sz="1100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연구 용역</a:t>
                      </a:r>
                    </a:p>
                  </a:txBody>
                  <a:tcPr marL="17907" marR="17907" marT="17907" marB="17907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1100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18.05 ~ 18.12</a:t>
                      </a:r>
                    </a:p>
                  </a:txBody>
                  <a:tcPr marL="17907" marR="17907" marT="17907" marB="17907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ko-KR" altLang="en-US" sz="1100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사업수행</a:t>
                      </a: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en-US" altLang="ko-KR" sz="1100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00</a:t>
                      </a:r>
                      <a:r>
                        <a:rPr lang="ko-KR" altLang="en-US" sz="1100" kern="1200" dirty="0">
                          <a:ln>
                            <a:solidFill>
                              <a:schemeClr val="bg1">
                                <a:lumMod val="50000"/>
                                <a:alpha val="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공단</a:t>
                      </a:r>
                    </a:p>
                  </a:txBody>
                  <a:tcPr marL="17907" marR="17907" marT="17907" marB="17907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51631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907" marR="17907" marT="17907" marB="17907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ko-KR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907" marR="17907" marT="17907" marB="17907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51631">
                <a:tc>
                  <a:txBody>
                    <a:bodyPr/>
                    <a:lstStyle/>
                    <a:p>
                      <a:pPr marL="0" marR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51631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907" marR="17907" marT="17907" marB="17907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ko-KR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907" marR="17907" marT="17907" marB="17907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907" marR="17907" marT="17907" marB="17907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51631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907" marR="17907" marT="17907" marB="17907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ko-KR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907" marR="17907" marT="17907" marB="17907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51631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907" marR="17907" marT="17907" marB="17907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ko-KR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907" marR="17907" marT="17907" marB="17907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52899787"/>
                  </a:ext>
                </a:extLst>
              </a:tr>
              <a:tr h="351631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907" marR="17907" marT="17907" marB="17907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ko-KR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907" marR="17907" marT="17907" marB="17907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01330172"/>
                  </a:ext>
                </a:extLst>
              </a:tr>
              <a:tr h="351631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907" marR="17907" marT="17907" marB="17907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ko-KR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17907" marR="17907" marT="17907" marB="17907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32640767"/>
                  </a:ext>
                </a:extLst>
              </a:tr>
              <a:tr h="351631">
                <a:tc>
                  <a:txBody>
                    <a:bodyPr/>
                    <a:lstStyle/>
                    <a:p>
                      <a:pPr marL="0" marR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51631">
                <a:tc>
                  <a:txBody>
                    <a:bodyPr/>
                    <a:lstStyle/>
                    <a:p>
                      <a:pPr marL="0" marR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51631">
                <a:tc>
                  <a:txBody>
                    <a:bodyPr/>
                    <a:lstStyle/>
                    <a:p>
                      <a:pPr marL="0" marR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1200" dirty="0">
                        <a:ln>
                          <a:solidFill>
                            <a:schemeClr val="bg1">
                              <a:lumMod val="50000"/>
                              <a:alpha val="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9" name="말풍선: 사각형 8">
            <a:extLst>
              <a:ext uri="{FF2B5EF4-FFF2-40B4-BE49-F238E27FC236}">
                <a16:creationId xmlns="" xmlns:a16="http://schemas.microsoft.com/office/drawing/2014/main" id="{41FCDA5A-942A-4BC5-85E9-6EB0BEE99B93}"/>
              </a:ext>
            </a:extLst>
          </p:cNvPr>
          <p:cNvSpPr/>
          <p:nvPr/>
        </p:nvSpPr>
        <p:spPr>
          <a:xfrm>
            <a:off x="4160912" y="5301208"/>
            <a:ext cx="5185023" cy="475104"/>
          </a:xfrm>
          <a:prstGeom prst="wedgeRectCallout">
            <a:avLst>
              <a:gd name="adj1" fmla="val -10593"/>
              <a:gd name="adj2" fmla="val 39965"/>
            </a:avLst>
          </a:prstGeom>
          <a:solidFill>
            <a:srgbClr val="FFD966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marR="0" lvl="0" indent="-171450" algn="l" defTabSz="4572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ko-KR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투입 컨설턴트 별로 슬라이드를 작성해 주십시오</a:t>
            </a:r>
            <a:r>
              <a:rPr kumimoji="0" lang="en-US" altLang="ko-KR" sz="1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. </a:t>
            </a:r>
          </a:p>
          <a:p>
            <a:pPr marL="171450" marR="0" lvl="0" indent="-171450" algn="l" defTabSz="4572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ko-KR" altLang="en-US" sz="1100" b="1" dirty="0">
                <a:solidFill>
                  <a:srgbClr val="FF0000"/>
                </a:solidFill>
                <a:latin typeface="+mn-ea"/>
              </a:rPr>
              <a:t>학력은 대학원</a:t>
            </a:r>
            <a:r>
              <a:rPr lang="en-US" altLang="ko-KR" sz="1100" b="1" dirty="0">
                <a:solidFill>
                  <a:srgbClr val="FF0000"/>
                </a:solidFill>
                <a:latin typeface="+mn-ea"/>
              </a:rPr>
              <a:t>(</a:t>
            </a:r>
            <a:r>
              <a:rPr lang="ko-KR" altLang="en-US" sz="1100" b="1" dirty="0">
                <a:solidFill>
                  <a:srgbClr val="FF0000"/>
                </a:solidFill>
                <a:latin typeface="+mn-ea"/>
              </a:rPr>
              <a:t>석</a:t>
            </a:r>
            <a:r>
              <a:rPr lang="en-US" altLang="ko-KR" sz="1100" b="1" dirty="0">
                <a:solidFill>
                  <a:srgbClr val="FF0000"/>
                </a:solidFill>
                <a:latin typeface="+mn-ea"/>
              </a:rPr>
              <a:t>/</a:t>
            </a:r>
            <a:r>
              <a:rPr lang="ko-KR" altLang="en-US" sz="1100" b="1" dirty="0">
                <a:solidFill>
                  <a:srgbClr val="FF0000"/>
                </a:solidFill>
                <a:latin typeface="+mn-ea"/>
              </a:rPr>
              <a:t>박사</a:t>
            </a:r>
            <a:r>
              <a:rPr lang="en-US" altLang="ko-KR" sz="1100" b="1" dirty="0">
                <a:solidFill>
                  <a:srgbClr val="FF0000"/>
                </a:solidFill>
                <a:latin typeface="+mn-ea"/>
              </a:rPr>
              <a:t>), </a:t>
            </a:r>
            <a:r>
              <a:rPr lang="ko-KR" altLang="en-US" sz="1100" b="1" dirty="0">
                <a:solidFill>
                  <a:srgbClr val="FF0000"/>
                </a:solidFill>
                <a:latin typeface="+mn-ea"/>
              </a:rPr>
              <a:t>대학교</a:t>
            </a:r>
            <a:r>
              <a:rPr lang="en-US" altLang="ko-KR" sz="1100" b="1" dirty="0">
                <a:solidFill>
                  <a:srgbClr val="FF0000"/>
                </a:solidFill>
                <a:latin typeface="+mn-ea"/>
              </a:rPr>
              <a:t>, </a:t>
            </a:r>
            <a:r>
              <a:rPr lang="ko-KR" altLang="en-US" sz="1100" b="1" dirty="0">
                <a:solidFill>
                  <a:srgbClr val="FF0000"/>
                </a:solidFill>
                <a:latin typeface="+mn-ea"/>
              </a:rPr>
              <a:t>고등학교 순으로 하되</a:t>
            </a:r>
            <a:r>
              <a:rPr lang="en-US" altLang="ko-KR" sz="1100" b="1" dirty="0">
                <a:solidFill>
                  <a:srgbClr val="FF0000"/>
                </a:solidFill>
                <a:latin typeface="+mn-ea"/>
              </a:rPr>
              <a:t>, </a:t>
            </a:r>
            <a:r>
              <a:rPr lang="ko-KR" altLang="en-US" sz="1100" b="1" dirty="0">
                <a:solidFill>
                  <a:srgbClr val="FF0000"/>
                </a:solidFill>
                <a:latin typeface="+mn-ea"/>
              </a:rPr>
              <a:t>최종 학력순으로 기재</a:t>
            </a:r>
            <a:endParaRPr kumimoji="0" lang="ko-KR" altLang="en-US" sz="11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59843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35588B7-44AE-4D17-9136-783EAE9656F1}"/>
              </a:ext>
            </a:extLst>
          </p:cNvPr>
          <p:cNvSpPr txBox="1"/>
          <p:nvPr/>
        </p:nvSpPr>
        <p:spPr>
          <a:xfrm>
            <a:off x="2114711" y="2780928"/>
            <a:ext cx="56765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End Of Document</a:t>
            </a:r>
            <a:endParaRPr lang="ko-KR" altLang="en-US" sz="4400" b="1" i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02105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0D643079-A550-4398-8B66-416A09461DDB}"/>
              </a:ext>
            </a:extLst>
          </p:cNvPr>
          <p:cNvSpPr txBox="1"/>
          <p:nvPr/>
        </p:nvSpPr>
        <p:spPr>
          <a:xfrm>
            <a:off x="217475" y="1609636"/>
            <a:ext cx="9505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컨설팅 주제 입력</a:t>
            </a:r>
            <a:endParaRPr lang="ko-KR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+mn-ea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="" xmlns:a16="http://schemas.microsoft.com/office/drawing/2014/main" id="{06C97FBA-72DB-4742-AE59-E6D7F2EAE8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475" y="260648"/>
            <a:ext cx="1856642" cy="35780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B900FCA2-2377-4939-AD7A-7FC95A041DE6}"/>
              </a:ext>
            </a:extLst>
          </p:cNvPr>
          <p:cNvSpPr txBox="1"/>
          <p:nvPr/>
        </p:nvSpPr>
        <p:spPr>
          <a:xfrm>
            <a:off x="222788" y="666939"/>
            <a:ext cx="53782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ko-KR" sz="1200" b="1" dirty="0" smtClean="0">
                <a:latin typeface="+mn-ea"/>
              </a:rPr>
              <a:t>2021</a:t>
            </a:r>
            <a:r>
              <a:rPr lang="ko-KR" altLang="en-US" sz="1200" b="1" dirty="0" smtClean="0">
                <a:latin typeface="+mn-ea"/>
              </a:rPr>
              <a:t>년 </a:t>
            </a:r>
            <a:r>
              <a:rPr lang="en-US" altLang="ko-KR" sz="1200" b="1" dirty="0">
                <a:latin typeface="+mn-ea"/>
              </a:rPr>
              <a:t>(</a:t>
            </a:r>
            <a:r>
              <a:rPr lang="ko-KR" altLang="en-US" sz="1200" b="1" dirty="0">
                <a:latin typeface="+mn-ea"/>
              </a:rPr>
              <a:t>예비</a:t>
            </a:r>
            <a:r>
              <a:rPr lang="en-US" altLang="ko-KR" sz="1200" b="1" dirty="0">
                <a:latin typeface="+mn-ea"/>
              </a:rPr>
              <a:t>)</a:t>
            </a:r>
            <a:r>
              <a:rPr lang="ko-KR" altLang="en-US" sz="1200" b="1" dirty="0" err="1">
                <a:latin typeface="+mn-ea"/>
              </a:rPr>
              <a:t>사회적기업</a:t>
            </a:r>
            <a:r>
              <a:rPr lang="ko-KR" altLang="en-US" sz="1200" b="1" dirty="0">
                <a:latin typeface="+mn-ea"/>
              </a:rPr>
              <a:t> </a:t>
            </a:r>
            <a:r>
              <a:rPr lang="ko-KR" altLang="en-US" sz="1200" b="1" dirty="0" smtClean="0">
                <a:latin typeface="+mn-ea"/>
              </a:rPr>
              <a:t>협업활성</a:t>
            </a:r>
            <a:r>
              <a:rPr lang="ko-KR" altLang="en-US" sz="1200" b="1" dirty="0">
                <a:latin typeface="+mn-ea"/>
              </a:rPr>
              <a:t>화</a:t>
            </a:r>
            <a:r>
              <a:rPr lang="ko-KR" altLang="en-US" sz="1200" b="1" dirty="0" smtClean="0">
                <a:latin typeface="+mn-ea"/>
              </a:rPr>
              <a:t> 지원 컨설팅 </a:t>
            </a:r>
            <a:r>
              <a:rPr lang="ko-KR" altLang="en-US" sz="1200" b="1" dirty="0">
                <a:latin typeface="+mn-ea"/>
              </a:rPr>
              <a:t>수행계획서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F83B989A-CC64-4FE4-9C21-E5848E24B655}"/>
              </a:ext>
            </a:extLst>
          </p:cNvPr>
          <p:cNvSpPr txBox="1"/>
          <p:nvPr/>
        </p:nvSpPr>
        <p:spPr>
          <a:xfrm>
            <a:off x="3332820" y="2545159"/>
            <a:ext cx="3240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>
                    <a:lumMod val="50000"/>
                  </a:schemeClr>
                </a:solidFill>
                <a:latin typeface="+mn-ea"/>
              </a:rPr>
              <a:t>- </a:t>
            </a: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  <a:latin typeface="+mn-ea"/>
              </a:rPr>
              <a:t>수     행     계     획     서 </a:t>
            </a:r>
            <a:r>
              <a:rPr lang="en-US" altLang="ko-KR" sz="1400" b="1" dirty="0">
                <a:solidFill>
                  <a:schemeClr val="bg1">
                    <a:lumMod val="50000"/>
                  </a:schemeClr>
                </a:solidFill>
                <a:latin typeface="+mn-ea"/>
              </a:rPr>
              <a:t>-</a:t>
            </a:r>
            <a:endParaRPr lang="ko-KR" altLang="en-US" sz="1400" b="1" dirty="0">
              <a:solidFill>
                <a:schemeClr val="bg1">
                  <a:lumMod val="50000"/>
                </a:schemeClr>
              </a:solidFill>
              <a:latin typeface="+mn-ea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85121E98-1D4A-41B1-AAA9-7C0CB770E6B8}"/>
              </a:ext>
            </a:extLst>
          </p:cNvPr>
          <p:cNvSpPr txBox="1"/>
          <p:nvPr/>
        </p:nvSpPr>
        <p:spPr>
          <a:xfrm>
            <a:off x="3332820" y="4057327"/>
            <a:ext cx="3240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>
                    <a:lumMod val="50000"/>
                  </a:schemeClr>
                </a:solidFill>
                <a:latin typeface="+mn-ea"/>
              </a:rPr>
              <a:t>20  .    .   .</a:t>
            </a:r>
            <a:endParaRPr lang="ko-KR" altLang="en-US" sz="1400" b="1" dirty="0">
              <a:solidFill>
                <a:schemeClr val="bg1">
                  <a:lumMod val="50000"/>
                </a:schemeClr>
              </a:solidFill>
              <a:latin typeface="+mn-ea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="" xmlns:a16="http://schemas.microsoft.com/office/drawing/2014/main" id="{B2A3FE07-973D-4E56-AB0D-8F2222648A69}"/>
              </a:ext>
            </a:extLst>
          </p:cNvPr>
          <p:cNvSpPr/>
          <p:nvPr/>
        </p:nvSpPr>
        <p:spPr>
          <a:xfrm>
            <a:off x="7041231" y="6012281"/>
            <a:ext cx="2664743" cy="44090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200" b="1" dirty="0">
                <a:solidFill>
                  <a:schemeClr val="tx1"/>
                </a:solidFill>
                <a:latin typeface="+mn-ea"/>
              </a:rPr>
              <a:t>컨설팅기관 명 및 </a:t>
            </a:r>
            <a:r>
              <a:rPr lang="en-US" altLang="ko-KR" sz="1200" b="1" dirty="0">
                <a:solidFill>
                  <a:schemeClr val="tx1"/>
                </a:solidFill>
                <a:latin typeface="+mn-ea"/>
              </a:rPr>
              <a:t>Logo</a:t>
            </a:r>
            <a:endParaRPr lang="ko-KR" altLang="en-US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="" xmlns:a16="http://schemas.microsoft.com/office/drawing/2014/main" id="{4E0C26C9-ABFE-4437-95F0-31F4D70A1B2A}"/>
              </a:ext>
            </a:extLst>
          </p:cNvPr>
          <p:cNvSpPr/>
          <p:nvPr/>
        </p:nvSpPr>
        <p:spPr>
          <a:xfrm>
            <a:off x="217475" y="6012281"/>
            <a:ext cx="2664743" cy="44090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200" b="1" dirty="0">
                <a:solidFill>
                  <a:schemeClr val="tx1"/>
                </a:solidFill>
                <a:latin typeface="+mn-ea"/>
              </a:rPr>
              <a:t>수진기업 명 및 </a:t>
            </a:r>
            <a:r>
              <a:rPr lang="en-US" altLang="ko-KR" sz="1200" b="1" dirty="0">
                <a:solidFill>
                  <a:schemeClr val="tx1"/>
                </a:solidFill>
                <a:latin typeface="+mn-ea"/>
              </a:rPr>
              <a:t>Logo</a:t>
            </a:r>
            <a:endParaRPr lang="ko-KR" altLang="en-US" sz="1200" b="1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22147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622810B0-B033-45E6-B195-6933BDF40FDD}"/>
              </a:ext>
            </a:extLst>
          </p:cNvPr>
          <p:cNvSpPr txBox="1"/>
          <p:nvPr/>
        </p:nvSpPr>
        <p:spPr>
          <a:xfrm>
            <a:off x="1208584" y="692696"/>
            <a:ext cx="763284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>
                <a:latin typeface="+mn-ea"/>
              </a:rPr>
              <a:t>제          출          문</a:t>
            </a:r>
            <a:endParaRPr lang="en-US" altLang="ko-KR" sz="2800" b="1" dirty="0">
              <a:latin typeface="+mn-ea"/>
            </a:endParaRPr>
          </a:p>
          <a:p>
            <a:pPr algn="l"/>
            <a:endParaRPr lang="en-US" altLang="ko-KR" sz="1200" dirty="0">
              <a:latin typeface="+mn-ea"/>
            </a:endParaRPr>
          </a:p>
          <a:p>
            <a:pPr algn="l"/>
            <a:endParaRPr lang="en-US" altLang="ko-KR" sz="1200" dirty="0">
              <a:latin typeface="+mn-ea"/>
            </a:endParaRPr>
          </a:p>
          <a:p>
            <a:pPr algn="l"/>
            <a:endParaRPr lang="en-US" altLang="ko-KR" sz="1200" dirty="0">
              <a:latin typeface="+mn-ea"/>
            </a:endParaRPr>
          </a:p>
          <a:p>
            <a:pPr algn="r"/>
            <a:r>
              <a:rPr lang="ko-KR" altLang="en-US" sz="1400" u="sng" dirty="0" err="1">
                <a:latin typeface="+mn-ea"/>
              </a:rPr>
              <a:t>한국사회적기업진흥원장</a:t>
            </a:r>
            <a:r>
              <a:rPr lang="ko-KR" altLang="en-US" sz="1400" u="sng" dirty="0">
                <a:latin typeface="+mn-ea"/>
              </a:rPr>
              <a:t> 귀하</a:t>
            </a:r>
            <a:endParaRPr lang="en-US" altLang="ko-KR" sz="1400" u="sng" dirty="0">
              <a:latin typeface="+mn-ea"/>
            </a:endParaRPr>
          </a:p>
          <a:p>
            <a:pPr algn="l"/>
            <a:endParaRPr lang="en-US" altLang="ko-KR" sz="1200" dirty="0">
              <a:latin typeface="+mn-ea"/>
            </a:endParaRPr>
          </a:p>
          <a:p>
            <a:pPr algn="l"/>
            <a:endParaRPr lang="en-US" altLang="ko-KR" sz="1200" dirty="0">
              <a:latin typeface="+mn-ea"/>
            </a:endParaRPr>
          </a:p>
          <a:p>
            <a:pPr algn="l"/>
            <a:endParaRPr lang="en-US" altLang="ko-KR" sz="1200" dirty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en-US" altLang="ko-KR" sz="1600" dirty="0" smtClean="0">
                <a:latin typeface="+mn-ea"/>
              </a:rPr>
              <a:t>2021</a:t>
            </a:r>
            <a:r>
              <a:rPr lang="ko-KR" altLang="en-US" sz="1600" dirty="0" smtClean="0">
                <a:latin typeface="+mn-ea"/>
              </a:rPr>
              <a:t>년 </a:t>
            </a:r>
            <a:r>
              <a:rPr lang="en-US" altLang="ko-KR" sz="1600" dirty="0">
                <a:latin typeface="+mn-ea"/>
              </a:rPr>
              <a:t>(</a:t>
            </a:r>
            <a:r>
              <a:rPr lang="ko-KR" altLang="en-US" sz="1600" dirty="0">
                <a:latin typeface="+mn-ea"/>
              </a:rPr>
              <a:t>예비</a:t>
            </a:r>
            <a:r>
              <a:rPr lang="en-US" altLang="ko-KR" sz="1600" dirty="0">
                <a:latin typeface="+mn-ea"/>
              </a:rPr>
              <a:t>)</a:t>
            </a:r>
            <a:r>
              <a:rPr lang="ko-KR" altLang="en-US" sz="1600" dirty="0" err="1">
                <a:latin typeface="+mn-ea"/>
              </a:rPr>
              <a:t>사회적기업</a:t>
            </a:r>
            <a:r>
              <a:rPr lang="ko-KR" altLang="en-US" sz="1600" dirty="0">
                <a:latin typeface="+mn-ea"/>
              </a:rPr>
              <a:t> </a:t>
            </a:r>
            <a:r>
              <a:rPr lang="ko-KR" altLang="en-US" sz="1600" dirty="0" smtClean="0">
                <a:latin typeface="+mn-ea"/>
              </a:rPr>
              <a:t>협업활성</a:t>
            </a:r>
            <a:r>
              <a:rPr lang="ko-KR" altLang="en-US" sz="1600" dirty="0">
                <a:latin typeface="+mn-ea"/>
              </a:rPr>
              <a:t>화</a:t>
            </a:r>
            <a:r>
              <a:rPr lang="ko-KR" altLang="en-US" sz="1600" dirty="0" smtClean="0">
                <a:latin typeface="+mn-ea"/>
              </a:rPr>
              <a:t> 지원 </a:t>
            </a:r>
            <a:r>
              <a:rPr lang="ko-KR" altLang="en-US" sz="1600" dirty="0">
                <a:latin typeface="+mn-ea"/>
              </a:rPr>
              <a:t>컨설팅 수행계획서를 제출합니다</a:t>
            </a:r>
            <a:r>
              <a:rPr lang="en-US" altLang="ko-KR" sz="1600" dirty="0">
                <a:latin typeface="+mn-ea"/>
              </a:rPr>
              <a:t>. </a:t>
            </a:r>
            <a:br>
              <a:rPr lang="en-US" altLang="ko-KR" sz="1600" dirty="0">
                <a:latin typeface="+mn-ea"/>
              </a:rPr>
            </a:br>
            <a:r>
              <a:rPr lang="ko-KR" altLang="en-US" sz="1600" dirty="0">
                <a:latin typeface="+mn-ea"/>
              </a:rPr>
              <a:t>본 수행계획서 내용에 허위 사실이 있을 경우 선정 취소 등의 조치에 동의합니다</a:t>
            </a:r>
            <a:r>
              <a:rPr lang="en-US" altLang="ko-KR" sz="1600" dirty="0">
                <a:latin typeface="+mn-ea"/>
              </a:rPr>
              <a:t>.  </a:t>
            </a:r>
          </a:p>
          <a:p>
            <a:pPr algn="ctr"/>
            <a:endParaRPr lang="en-US" altLang="ko-KR" sz="1600" dirty="0">
              <a:latin typeface="+mn-ea"/>
            </a:endParaRPr>
          </a:p>
          <a:p>
            <a:pPr algn="ctr"/>
            <a:endParaRPr lang="en-US" altLang="ko-KR" sz="1600" dirty="0">
              <a:latin typeface="+mn-ea"/>
            </a:endParaRPr>
          </a:p>
          <a:p>
            <a:pPr algn="ctr"/>
            <a:endParaRPr lang="en-US" altLang="ko-KR" sz="1600" dirty="0">
              <a:latin typeface="+mn-ea"/>
            </a:endParaRPr>
          </a:p>
          <a:p>
            <a:pPr algn="r"/>
            <a:r>
              <a:rPr lang="en-US" altLang="ko-KR" sz="1400" dirty="0" smtClean="0">
                <a:latin typeface="+mn-ea"/>
              </a:rPr>
              <a:t>2021</a:t>
            </a:r>
            <a:r>
              <a:rPr lang="ko-KR" altLang="en-US" sz="1400" dirty="0" smtClean="0">
                <a:latin typeface="+mn-ea"/>
              </a:rPr>
              <a:t>년   </a:t>
            </a:r>
            <a:r>
              <a:rPr lang="en-US" altLang="ko-KR" sz="1400" dirty="0">
                <a:latin typeface="+mn-ea"/>
              </a:rPr>
              <a:t>XX</a:t>
            </a:r>
            <a:r>
              <a:rPr lang="ko-KR" altLang="en-US" sz="1400" dirty="0">
                <a:latin typeface="+mn-ea"/>
              </a:rPr>
              <a:t>월   </a:t>
            </a:r>
            <a:r>
              <a:rPr lang="en-US" altLang="ko-KR" sz="1400" dirty="0">
                <a:latin typeface="+mn-ea"/>
              </a:rPr>
              <a:t>XX</a:t>
            </a:r>
            <a:r>
              <a:rPr lang="ko-KR" altLang="en-US" sz="1400" dirty="0">
                <a:latin typeface="+mn-ea"/>
              </a:rPr>
              <a:t>일</a:t>
            </a:r>
            <a:endParaRPr lang="en-US" altLang="ko-KR" sz="1400" dirty="0">
              <a:latin typeface="+mn-ea"/>
            </a:endParaRPr>
          </a:p>
          <a:p>
            <a:pPr algn="r"/>
            <a:endParaRPr lang="en-US" altLang="ko-KR" sz="1600" dirty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1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>
                <a:latin typeface="+mn-ea"/>
              </a:rPr>
              <a:t>■ </a:t>
            </a:r>
            <a:r>
              <a:rPr lang="ko-KR" altLang="en-US" sz="1400" b="1" dirty="0">
                <a:latin typeface="+mn-ea"/>
              </a:rPr>
              <a:t>수진기업 </a:t>
            </a:r>
            <a:r>
              <a:rPr lang="en-US" altLang="ko-KR" sz="1400" b="1" dirty="0">
                <a:latin typeface="+mn-ea"/>
              </a:rPr>
              <a:t>:                                                       </a:t>
            </a:r>
            <a:r>
              <a:rPr lang="ko-KR" altLang="en-US" sz="1400" b="1" dirty="0">
                <a:latin typeface="+mn-ea"/>
              </a:rPr>
              <a:t>대표자 </a:t>
            </a:r>
            <a:r>
              <a:rPr lang="en-US" altLang="ko-KR" sz="1400" b="1" dirty="0">
                <a:latin typeface="+mn-ea"/>
              </a:rPr>
              <a:t>:                                       </a:t>
            </a:r>
            <a:r>
              <a:rPr lang="en-US" altLang="ko-KR" sz="1200" dirty="0">
                <a:latin typeface="+mn-ea"/>
              </a:rPr>
              <a:t>(</a:t>
            </a:r>
            <a:r>
              <a:rPr lang="ko-KR" altLang="en-US" sz="1200" dirty="0">
                <a:latin typeface="+mn-ea"/>
              </a:rPr>
              <a:t>서명</a:t>
            </a:r>
            <a:r>
              <a:rPr lang="en-US" altLang="ko-KR" sz="1200" dirty="0">
                <a:latin typeface="+mn-ea"/>
              </a:rPr>
              <a:t>)</a:t>
            </a:r>
          </a:p>
          <a:p>
            <a:pPr>
              <a:lnSpc>
                <a:spcPct val="150000"/>
              </a:lnSpc>
            </a:pPr>
            <a:endParaRPr lang="en-US" altLang="ko-KR" sz="1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>
                <a:latin typeface="+mn-ea"/>
              </a:rPr>
              <a:t>■ </a:t>
            </a:r>
            <a:r>
              <a:rPr lang="ko-KR" altLang="en-US" sz="1400" b="1" dirty="0">
                <a:latin typeface="+mn-ea"/>
              </a:rPr>
              <a:t>컨설팅기관 </a:t>
            </a:r>
            <a:r>
              <a:rPr lang="en-US" altLang="ko-KR" sz="1400" b="1" dirty="0">
                <a:latin typeface="+mn-ea"/>
              </a:rPr>
              <a:t>:                                                    </a:t>
            </a:r>
            <a:r>
              <a:rPr lang="ko-KR" altLang="en-US" sz="1400" b="1" dirty="0">
                <a:latin typeface="+mn-ea"/>
              </a:rPr>
              <a:t>대표자 </a:t>
            </a:r>
            <a:r>
              <a:rPr lang="en-US" altLang="ko-KR" sz="1400" b="1" dirty="0">
                <a:latin typeface="+mn-ea"/>
              </a:rPr>
              <a:t>:                                       </a:t>
            </a:r>
            <a:r>
              <a:rPr lang="en-US" altLang="ko-KR" sz="1200" dirty="0">
                <a:latin typeface="+mn-ea"/>
              </a:rPr>
              <a:t>(</a:t>
            </a:r>
            <a:r>
              <a:rPr lang="ko-KR" altLang="en-US" sz="1200" dirty="0">
                <a:latin typeface="+mn-ea"/>
              </a:rPr>
              <a:t>서명</a:t>
            </a:r>
            <a:r>
              <a:rPr lang="en-US" altLang="ko-KR" sz="1200" dirty="0">
                <a:latin typeface="+mn-ea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8138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="" xmlns:a16="http://schemas.microsoft.com/office/drawing/2014/main" id="{B70608EF-2C94-428D-90BA-E1B113FF94DA}"/>
              </a:ext>
            </a:extLst>
          </p:cNvPr>
          <p:cNvGrpSpPr/>
          <p:nvPr/>
        </p:nvGrpSpPr>
        <p:grpSpPr>
          <a:xfrm>
            <a:off x="1587902" y="1341438"/>
            <a:ext cx="6894976" cy="36000"/>
            <a:chOff x="-3" y="1674851"/>
            <a:chExt cx="6894976" cy="90003"/>
          </a:xfrm>
          <a:solidFill>
            <a:sysClr val="window" lastClr="FFFFFF">
              <a:lumMod val="50000"/>
            </a:sysClr>
          </a:solidFill>
        </p:grpSpPr>
        <p:sp>
          <p:nvSpPr>
            <p:cNvPr id="4" name="직사각형 3">
              <a:extLst>
                <a:ext uri="{FF2B5EF4-FFF2-40B4-BE49-F238E27FC236}">
                  <a16:creationId xmlns="" xmlns:a16="http://schemas.microsoft.com/office/drawing/2014/main" id="{4639AA9A-78AD-450E-946B-213B01CE08ED}"/>
                </a:ext>
              </a:extLst>
            </p:cNvPr>
            <p:cNvSpPr/>
            <p:nvPr/>
          </p:nvSpPr>
          <p:spPr>
            <a:xfrm rot="5400000" flipH="1">
              <a:off x="1482129" y="192720"/>
              <a:ext cx="90002" cy="3054265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1" i="0" u="none" strike="noStrike" kern="0" cap="none" spc="-3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+mn-ea"/>
                <a:cs typeface="+mn-cs"/>
              </a:endParaRPr>
            </a:p>
          </p:txBody>
        </p:sp>
        <p:sp>
          <p:nvSpPr>
            <p:cNvPr id="5" name="직사각형 4">
              <a:extLst>
                <a:ext uri="{FF2B5EF4-FFF2-40B4-BE49-F238E27FC236}">
                  <a16:creationId xmlns="" xmlns:a16="http://schemas.microsoft.com/office/drawing/2014/main" id="{F5856B7F-88D2-43FD-A30E-4AF2941F51A4}"/>
                </a:ext>
              </a:extLst>
            </p:cNvPr>
            <p:cNvSpPr/>
            <p:nvPr/>
          </p:nvSpPr>
          <p:spPr>
            <a:xfrm rot="5400000" flipH="1">
              <a:off x="3952939" y="764792"/>
              <a:ext cx="90001" cy="191012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1" i="0" u="none" strike="noStrike" kern="0" cap="none" spc="-3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ea"/>
                <a:cs typeface="+mn-cs"/>
              </a:endParaRPr>
            </a:p>
          </p:txBody>
        </p:sp>
        <p:sp>
          <p:nvSpPr>
            <p:cNvPr id="6" name="직사각형 5">
              <a:extLst>
                <a:ext uri="{FF2B5EF4-FFF2-40B4-BE49-F238E27FC236}">
                  <a16:creationId xmlns="" xmlns:a16="http://schemas.microsoft.com/office/drawing/2014/main" id="{8A63BB1F-5184-4341-81F9-EA8300E0F7BB}"/>
                </a:ext>
              </a:extLst>
            </p:cNvPr>
            <p:cNvSpPr/>
            <p:nvPr/>
          </p:nvSpPr>
          <p:spPr>
            <a:xfrm rot="5400000" flipH="1">
              <a:off x="5878986" y="748865"/>
              <a:ext cx="90002" cy="1941973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1" i="0" u="none" strike="noStrike" kern="0" cap="none" spc="-3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+mn-ea"/>
                <a:cs typeface="+mn-cs"/>
              </a:endParaRPr>
            </a:p>
          </p:txBody>
        </p:sp>
      </p:grpSp>
      <p:sp>
        <p:nvSpPr>
          <p:cNvPr id="19" name="직사각형 18">
            <a:extLst>
              <a:ext uri="{FF2B5EF4-FFF2-40B4-BE49-F238E27FC236}">
                <a16:creationId xmlns="" xmlns:a16="http://schemas.microsoft.com/office/drawing/2014/main" id="{95E0BF71-2369-4C6F-AFA6-99731B04EE10}"/>
              </a:ext>
            </a:extLst>
          </p:cNvPr>
          <p:cNvSpPr/>
          <p:nvPr/>
        </p:nvSpPr>
        <p:spPr>
          <a:xfrm>
            <a:off x="3008784" y="605950"/>
            <a:ext cx="3888432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di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400" b="1" i="1" u="none" strike="noStrike" kern="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+mn-ea"/>
              </a:rPr>
              <a:t>Contents</a:t>
            </a:r>
            <a:endParaRPr kumimoji="0" lang="ko-KR" altLang="en-US" sz="4400" b="1" i="1" u="none" strike="noStrike" kern="0" cap="none" spc="0" normalizeH="0" baseline="0" noProof="0" dirty="0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B6F75A91-DB75-4B24-B721-ECC8092B1CA8}"/>
              </a:ext>
            </a:extLst>
          </p:cNvPr>
          <p:cNvSpPr txBox="1"/>
          <p:nvPr/>
        </p:nvSpPr>
        <p:spPr>
          <a:xfrm>
            <a:off x="3224808" y="1628800"/>
            <a:ext cx="4608512" cy="42844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>
              <a:lnSpc>
                <a:spcPct val="150000"/>
              </a:lnSpc>
              <a:buAutoNum type="arabicPeriod"/>
            </a:pPr>
            <a:r>
              <a:rPr lang="ko-KR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사업 추진 개요</a:t>
            </a:r>
            <a:endParaRPr lang="en-US" altLang="ko-KR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pPr algn="l">
              <a:lnSpc>
                <a:spcPct val="150000"/>
              </a:lnSpc>
              <a:buAutoNum type="arabicPeriod"/>
            </a:pPr>
            <a:r>
              <a:rPr lang="ko-KR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사업 추진 배경</a:t>
            </a:r>
            <a:endParaRPr lang="en-US" altLang="ko-KR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pPr algn="l">
              <a:lnSpc>
                <a:spcPct val="150000"/>
              </a:lnSpc>
              <a:buAutoNum type="arabicPeriod"/>
            </a:pPr>
            <a:r>
              <a:rPr lang="ko-KR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사업 추진 목적 및 범위</a:t>
            </a:r>
            <a:endParaRPr lang="en-US" altLang="ko-KR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pPr algn="l">
              <a:lnSpc>
                <a:spcPct val="150000"/>
              </a:lnSpc>
              <a:buAutoNum type="arabicPeriod"/>
            </a:pPr>
            <a:r>
              <a:rPr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</a:t>
            </a:r>
            <a:r>
              <a:rPr lang="ko-KR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과업 내용 및 예상 산출물</a:t>
            </a:r>
            <a:endParaRPr lang="en-US" altLang="ko-KR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pPr lvl="0">
              <a:lnSpc>
                <a:spcPct val="150000"/>
              </a:lnSpc>
              <a:buFontTx/>
              <a:buAutoNum type="arabicPeriod"/>
              <a:defRPr/>
            </a:pPr>
            <a:r>
              <a:rPr lang="ko-KR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사업 성과 목표</a:t>
            </a:r>
            <a:r>
              <a:rPr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(KPI)</a:t>
            </a:r>
          </a:p>
          <a:p>
            <a:pPr lvl="0">
              <a:lnSpc>
                <a:spcPct val="150000"/>
              </a:lnSpc>
              <a:buFontTx/>
              <a:buAutoNum type="arabicPeriod"/>
              <a:defRPr/>
            </a:pPr>
            <a:r>
              <a:rPr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</a:t>
            </a:r>
            <a:r>
              <a:rPr lang="ko-KR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사업</a:t>
            </a:r>
            <a:r>
              <a:rPr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</a:t>
            </a:r>
            <a:r>
              <a:rPr lang="ko-KR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추진 체계</a:t>
            </a:r>
            <a:r>
              <a:rPr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(Framework)</a:t>
            </a:r>
          </a:p>
          <a:p>
            <a:pPr lvl="0">
              <a:lnSpc>
                <a:spcPct val="150000"/>
              </a:lnSpc>
              <a:buFontTx/>
              <a:buAutoNum type="arabicPeriod"/>
              <a:defRPr/>
            </a:pPr>
            <a:r>
              <a:rPr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</a:t>
            </a:r>
            <a:r>
              <a:rPr lang="ko-KR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세부</a:t>
            </a:r>
            <a:r>
              <a:rPr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</a:t>
            </a:r>
            <a:r>
              <a:rPr lang="ko-KR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추진 방안</a:t>
            </a:r>
            <a:endParaRPr lang="en-US" altLang="ko-KR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pPr lvl="0">
              <a:lnSpc>
                <a:spcPct val="150000"/>
              </a:lnSpc>
              <a:buFontTx/>
              <a:buAutoNum type="arabicPeriod"/>
              <a:defRPr/>
            </a:pPr>
            <a:r>
              <a:rPr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</a:t>
            </a:r>
            <a:r>
              <a:rPr lang="ko-KR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기대효과 및 사후관리 방안</a:t>
            </a:r>
            <a:endParaRPr lang="en-US" altLang="ko-KR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pPr lvl="0">
              <a:lnSpc>
                <a:spcPct val="150000"/>
              </a:lnSpc>
              <a:buFontTx/>
              <a:buAutoNum type="arabicPeriod"/>
              <a:defRPr/>
            </a:pPr>
            <a:r>
              <a:rPr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</a:t>
            </a:r>
            <a:r>
              <a:rPr lang="ko-KR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일정계획</a:t>
            </a:r>
            <a:endParaRPr lang="en-US" altLang="ko-KR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pPr lvl="0">
              <a:lnSpc>
                <a:spcPct val="150000"/>
              </a:lnSpc>
              <a:buFontTx/>
              <a:buAutoNum type="arabicPeriod"/>
              <a:defRPr/>
            </a:pPr>
            <a:r>
              <a:rPr lang="ko-KR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사업 추진 조직 및 업무분장</a:t>
            </a:r>
            <a:endParaRPr lang="en-US" altLang="ko-KR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pPr lvl="0">
              <a:lnSpc>
                <a:spcPct val="150000"/>
              </a:lnSpc>
              <a:buFontTx/>
              <a:buAutoNum type="arabicPeriod"/>
              <a:defRPr/>
            </a:pPr>
            <a:r>
              <a:rPr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</a:t>
            </a:r>
            <a:r>
              <a:rPr lang="ko-KR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투입인력 세부 이력</a:t>
            </a:r>
            <a:endParaRPr lang="en-US" altLang="ko-KR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58481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E8C058CB-EEB6-4484-8029-F414A0E153CB}"/>
              </a:ext>
            </a:extLst>
          </p:cNvPr>
          <p:cNvSpPr txBox="1"/>
          <p:nvPr/>
        </p:nvSpPr>
        <p:spPr>
          <a:xfrm>
            <a:off x="200025" y="96597"/>
            <a:ext cx="626514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en-US" altLang="ko-KR" sz="2000" b="1" dirty="0">
                <a:latin typeface="+mn-ea"/>
              </a:rPr>
              <a:t>1. </a:t>
            </a:r>
            <a:r>
              <a:rPr lang="ko-KR" altLang="en-US" sz="2000" b="1" dirty="0">
                <a:latin typeface="+mn-ea"/>
              </a:rPr>
              <a:t>사업 추진 개요 </a:t>
            </a:r>
            <a:r>
              <a:rPr lang="en-US" altLang="ko-KR" b="1" dirty="0">
                <a:latin typeface="+mn-ea"/>
              </a:rPr>
              <a:t>_ </a:t>
            </a:r>
            <a:r>
              <a:rPr lang="ko-KR" altLang="en-US" b="1" dirty="0">
                <a:latin typeface="+mn-ea"/>
              </a:rPr>
              <a:t>① 일반 현황</a:t>
            </a:r>
            <a:endParaRPr lang="ko-KR" altLang="en-US" sz="2000" b="1" dirty="0">
              <a:latin typeface="+mn-ea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="" xmlns:a16="http://schemas.microsoft.com/office/drawing/2014/main" id="{CE82B8B0-0BFA-4F3D-8B37-CCAEF0DA6398}"/>
              </a:ext>
            </a:extLst>
          </p:cNvPr>
          <p:cNvSpPr/>
          <p:nvPr/>
        </p:nvSpPr>
        <p:spPr>
          <a:xfrm>
            <a:off x="200025" y="886201"/>
            <a:ext cx="864543" cy="8952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>
                <a:solidFill>
                  <a:schemeClr val="tx1"/>
                </a:solidFill>
                <a:latin typeface="+mn-ea"/>
              </a:rPr>
              <a:t>주제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="" xmlns:a16="http://schemas.microsoft.com/office/drawing/2014/main" id="{F2637221-7069-4632-B04F-563EFBF21349}"/>
              </a:ext>
            </a:extLst>
          </p:cNvPr>
          <p:cNvSpPr/>
          <p:nvPr/>
        </p:nvSpPr>
        <p:spPr>
          <a:xfrm>
            <a:off x="1136576" y="886201"/>
            <a:ext cx="8569399" cy="895252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 latinLnBrk="1"/>
            <a:endParaRPr lang="ko-KR" altLang="en-US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="" xmlns:a16="http://schemas.microsoft.com/office/drawing/2014/main" id="{6693C66D-5321-4E17-B5D5-71EBC4EF32C1}"/>
              </a:ext>
            </a:extLst>
          </p:cNvPr>
          <p:cNvSpPr/>
          <p:nvPr/>
        </p:nvSpPr>
        <p:spPr>
          <a:xfrm>
            <a:off x="200025" y="1907779"/>
            <a:ext cx="864543" cy="46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50" b="1" dirty="0" smtClean="0">
                <a:solidFill>
                  <a:schemeClr val="tx1"/>
                </a:solidFill>
                <a:latin typeface="+mj-ea"/>
                <a:ea typeface="+mj-ea"/>
              </a:rPr>
              <a:t>컨설팅기간</a:t>
            </a:r>
            <a:endParaRPr lang="ko-KR" altLang="en-US" sz="105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="" xmlns:a16="http://schemas.microsoft.com/office/drawing/2014/main" id="{42E3E3FF-FA45-4DD8-BA97-84F037228F34}"/>
              </a:ext>
            </a:extLst>
          </p:cNvPr>
          <p:cNvSpPr/>
          <p:nvPr/>
        </p:nvSpPr>
        <p:spPr>
          <a:xfrm>
            <a:off x="1136576" y="1907779"/>
            <a:ext cx="3671963" cy="46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en-US" altLang="ko-KR" sz="1300" b="1" dirty="0">
                <a:solidFill>
                  <a:schemeClr val="tx1"/>
                </a:solidFill>
              </a:rPr>
              <a:t>20XX. XX. XX. ~ </a:t>
            </a:r>
            <a:r>
              <a:rPr lang="en-US" altLang="ko-KR" sz="1300" b="1" dirty="0" smtClean="0">
                <a:solidFill>
                  <a:schemeClr val="tx1"/>
                </a:solidFill>
              </a:rPr>
              <a:t>2021. 10. 31.(</a:t>
            </a:r>
            <a:r>
              <a:rPr lang="en-US" altLang="ko-KR" sz="1300" b="1" dirty="0">
                <a:solidFill>
                  <a:schemeClr val="tx1"/>
                </a:solidFill>
              </a:rPr>
              <a:t>7</a:t>
            </a:r>
            <a:r>
              <a:rPr lang="ko-KR" altLang="en-US" sz="1300" b="1" dirty="0" smtClean="0">
                <a:solidFill>
                  <a:schemeClr val="tx1"/>
                </a:solidFill>
              </a:rPr>
              <a:t>개월</a:t>
            </a:r>
            <a:r>
              <a:rPr lang="en-US" altLang="ko-KR" sz="1300" b="1" dirty="0">
                <a:solidFill>
                  <a:schemeClr val="tx1"/>
                </a:solidFill>
              </a:rPr>
              <a:t>)</a:t>
            </a:r>
            <a:endParaRPr lang="ko-KR" altLang="en-US" sz="1300" b="1" dirty="0">
              <a:solidFill>
                <a:schemeClr val="tx1"/>
              </a:solidFill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="" xmlns:a16="http://schemas.microsoft.com/office/drawing/2014/main" id="{F24F6B7C-AAD0-4B44-A750-0C9E085B8CCD}"/>
              </a:ext>
            </a:extLst>
          </p:cNvPr>
          <p:cNvSpPr/>
          <p:nvPr/>
        </p:nvSpPr>
        <p:spPr>
          <a:xfrm>
            <a:off x="5097461" y="1907779"/>
            <a:ext cx="864543" cy="10092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>
                <a:solidFill>
                  <a:schemeClr val="tx1"/>
                </a:solidFill>
                <a:latin typeface="+mj-ea"/>
                <a:ea typeface="+mj-ea"/>
              </a:rPr>
              <a:t>사업비</a:t>
            </a:r>
          </a:p>
        </p:txBody>
      </p:sp>
      <p:graphicFrame>
        <p:nvGraphicFramePr>
          <p:cNvPr id="12" name="표 11">
            <a:extLst>
              <a:ext uri="{FF2B5EF4-FFF2-40B4-BE49-F238E27FC236}">
                <a16:creationId xmlns="" xmlns:a16="http://schemas.microsoft.com/office/drawing/2014/main" id="{93C9C32F-DEC3-47D5-9FAB-FE7CC500BF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0926987"/>
              </p:ext>
            </p:extLst>
          </p:nvPr>
        </p:nvGraphicFramePr>
        <p:xfrm>
          <a:off x="6020319" y="1907779"/>
          <a:ext cx="3685656" cy="1008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6996">
                  <a:extLst>
                    <a:ext uri="{9D8B030D-6E8A-4147-A177-3AD203B41FA5}">
                      <a16:colId xmlns="" xmlns:a16="http://schemas.microsoft.com/office/drawing/2014/main" val="514827266"/>
                    </a:ext>
                  </a:extLst>
                </a:gridCol>
                <a:gridCol w="2096019">
                  <a:extLst>
                    <a:ext uri="{9D8B030D-6E8A-4147-A177-3AD203B41FA5}">
                      <a16:colId xmlns="" xmlns:a16="http://schemas.microsoft.com/office/drawing/2014/main" val="1223832367"/>
                    </a:ext>
                  </a:extLst>
                </a:gridCol>
                <a:gridCol w="492641">
                  <a:extLst>
                    <a:ext uri="{9D8B030D-6E8A-4147-A177-3AD203B41FA5}">
                      <a16:colId xmlns="" xmlns:a16="http://schemas.microsoft.com/office/drawing/2014/main" val="3822579783"/>
                    </a:ext>
                  </a:extLst>
                </a:gridCol>
              </a:tblGrid>
              <a:tr h="336259">
                <a:tc>
                  <a:txBody>
                    <a:bodyPr/>
                    <a:lstStyle/>
                    <a:p>
                      <a:pPr algn="dist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총사업비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30,000,000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원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78776803"/>
                  </a:ext>
                </a:extLst>
              </a:tr>
              <a:tr h="336259">
                <a:tc>
                  <a:txBody>
                    <a:bodyPr/>
                    <a:lstStyle/>
                    <a:p>
                      <a:pPr algn="dist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지원금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26,000,000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원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99413238"/>
                  </a:ext>
                </a:extLst>
              </a:tr>
              <a:tr h="336259">
                <a:tc>
                  <a:txBody>
                    <a:bodyPr/>
                    <a:lstStyle/>
                    <a:p>
                      <a:pPr algn="dist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자부담금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4,000,000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원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65580753"/>
                  </a:ext>
                </a:extLst>
              </a:tr>
            </a:tbl>
          </a:graphicData>
        </a:graphic>
      </p:graphicFrame>
      <p:sp>
        <p:nvSpPr>
          <p:cNvPr id="13" name="직사각형 12">
            <a:extLst>
              <a:ext uri="{FF2B5EF4-FFF2-40B4-BE49-F238E27FC236}">
                <a16:creationId xmlns="" xmlns:a16="http://schemas.microsoft.com/office/drawing/2014/main" id="{2223F231-0072-41EB-84EA-D360D6468929}"/>
              </a:ext>
            </a:extLst>
          </p:cNvPr>
          <p:cNvSpPr/>
          <p:nvPr/>
        </p:nvSpPr>
        <p:spPr>
          <a:xfrm>
            <a:off x="5097461" y="2979949"/>
            <a:ext cx="864543" cy="348494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>
                <a:solidFill>
                  <a:schemeClr val="tx1"/>
                </a:solidFill>
                <a:latin typeface="+mj-ea"/>
                <a:ea typeface="+mj-ea"/>
              </a:rPr>
              <a:t>투입</a:t>
            </a:r>
            <a:endParaRPr lang="en-US" altLang="ko-KR" sz="12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ctr"/>
            <a:r>
              <a:rPr lang="ko-KR" altLang="en-US" sz="1200" b="1" dirty="0">
                <a:solidFill>
                  <a:schemeClr val="tx1"/>
                </a:solidFill>
                <a:latin typeface="+mj-ea"/>
                <a:ea typeface="+mj-ea"/>
              </a:rPr>
              <a:t>컨설턴트</a:t>
            </a:r>
          </a:p>
        </p:txBody>
      </p:sp>
      <p:graphicFrame>
        <p:nvGraphicFramePr>
          <p:cNvPr id="14" name="표 13">
            <a:extLst>
              <a:ext uri="{FF2B5EF4-FFF2-40B4-BE49-F238E27FC236}">
                <a16:creationId xmlns="" xmlns:a16="http://schemas.microsoft.com/office/drawing/2014/main" id="{4EA4B839-F2CE-4964-9489-EF056FBF05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292962"/>
              </p:ext>
            </p:extLst>
          </p:nvPr>
        </p:nvGraphicFramePr>
        <p:xfrm>
          <a:off x="6020318" y="2988055"/>
          <a:ext cx="3685653" cy="6290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060">
                  <a:extLst>
                    <a:ext uri="{9D8B030D-6E8A-4147-A177-3AD203B41FA5}">
                      <a16:colId xmlns="" xmlns:a16="http://schemas.microsoft.com/office/drawing/2014/main" val="1219383131"/>
                    </a:ext>
                  </a:extLst>
                </a:gridCol>
                <a:gridCol w="1251766">
                  <a:extLst>
                    <a:ext uri="{9D8B030D-6E8A-4147-A177-3AD203B41FA5}">
                      <a16:colId xmlns="" xmlns:a16="http://schemas.microsoft.com/office/drawing/2014/main" val="1334153134"/>
                    </a:ext>
                  </a:extLst>
                </a:gridCol>
                <a:gridCol w="590646">
                  <a:extLst>
                    <a:ext uri="{9D8B030D-6E8A-4147-A177-3AD203B41FA5}">
                      <a16:colId xmlns="" xmlns:a16="http://schemas.microsoft.com/office/drawing/2014/main" val="2049160189"/>
                    </a:ext>
                  </a:extLst>
                </a:gridCol>
                <a:gridCol w="1252181">
                  <a:extLst>
                    <a:ext uri="{9D8B030D-6E8A-4147-A177-3AD203B41FA5}">
                      <a16:colId xmlns="" xmlns:a16="http://schemas.microsoft.com/office/drawing/2014/main" val="4241473888"/>
                    </a:ext>
                  </a:extLst>
                </a:gridCol>
              </a:tblGrid>
              <a:tr h="629013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투입</a:t>
                      </a:r>
                      <a:endParaRPr lang="en-US" altLang="ko-KR" sz="12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1" hangingPunct="1"/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인원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2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총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XX</a:t>
                      </a:r>
                      <a:r>
                        <a:rPr lang="ko-KR" altLang="en-US" sz="12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명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투입</a:t>
                      </a:r>
                      <a:endParaRPr lang="en-US" altLang="ko-KR" sz="12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1" hangingPunct="1"/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일수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2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총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XX</a:t>
                      </a:r>
                      <a:r>
                        <a:rPr lang="ko-KR" altLang="en-US" sz="12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일</a:t>
                      </a:r>
                      <a:r>
                        <a:rPr lang="en-US" altLang="ko-KR" sz="12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(M/D)</a:t>
                      </a:r>
                      <a:endParaRPr lang="ko-KR" altLang="en-US" sz="12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62095537"/>
                  </a:ext>
                </a:extLst>
              </a:tr>
            </a:tbl>
          </a:graphicData>
        </a:graphic>
      </p:graphicFrame>
      <p:graphicFrame>
        <p:nvGraphicFramePr>
          <p:cNvPr id="15" name="표 14">
            <a:extLst>
              <a:ext uri="{FF2B5EF4-FFF2-40B4-BE49-F238E27FC236}">
                <a16:creationId xmlns="" xmlns:a16="http://schemas.microsoft.com/office/drawing/2014/main" id="{D1FE31A0-541E-42FB-9596-92E4537A3F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4373933"/>
              </p:ext>
            </p:extLst>
          </p:nvPr>
        </p:nvGraphicFramePr>
        <p:xfrm>
          <a:off x="6020320" y="3700695"/>
          <a:ext cx="3685653" cy="2752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414">
                  <a:extLst>
                    <a:ext uri="{9D8B030D-6E8A-4147-A177-3AD203B41FA5}">
                      <a16:colId xmlns="" xmlns:a16="http://schemas.microsoft.com/office/drawing/2014/main" val="3522484976"/>
                    </a:ext>
                  </a:extLst>
                </a:gridCol>
                <a:gridCol w="583463">
                  <a:extLst>
                    <a:ext uri="{9D8B030D-6E8A-4147-A177-3AD203B41FA5}">
                      <a16:colId xmlns="" xmlns:a16="http://schemas.microsoft.com/office/drawing/2014/main" val="4245657956"/>
                    </a:ext>
                  </a:extLst>
                </a:gridCol>
                <a:gridCol w="583463">
                  <a:extLst>
                    <a:ext uri="{9D8B030D-6E8A-4147-A177-3AD203B41FA5}">
                      <a16:colId xmlns="" xmlns:a16="http://schemas.microsoft.com/office/drawing/2014/main" val="4061489565"/>
                    </a:ext>
                  </a:extLst>
                </a:gridCol>
                <a:gridCol w="438460">
                  <a:extLst>
                    <a:ext uri="{9D8B030D-6E8A-4147-A177-3AD203B41FA5}">
                      <a16:colId xmlns="" xmlns:a16="http://schemas.microsoft.com/office/drawing/2014/main" val="3490130378"/>
                    </a:ext>
                  </a:extLst>
                </a:gridCol>
                <a:gridCol w="616951">
                  <a:extLst>
                    <a:ext uri="{9D8B030D-6E8A-4147-A177-3AD203B41FA5}">
                      <a16:colId xmlns="" xmlns:a16="http://schemas.microsoft.com/office/drawing/2014/main" val="503412221"/>
                    </a:ext>
                  </a:extLst>
                </a:gridCol>
                <a:gridCol w="616951">
                  <a:extLst>
                    <a:ext uri="{9D8B030D-6E8A-4147-A177-3AD203B41FA5}">
                      <a16:colId xmlns="" xmlns:a16="http://schemas.microsoft.com/office/drawing/2014/main" val="4031574577"/>
                    </a:ext>
                  </a:extLst>
                </a:gridCol>
                <a:gridCol w="616951">
                  <a:extLst>
                    <a:ext uri="{9D8B030D-6E8A-4147-A177-3AD203B41FA5}">
                      <a16:colId xmlns="" xmlns:a16="http://schemas.microsoft.com/office/drawing/2014/main" val="4104756978"/>
                    </a:ext>
                  </a:extLst>
                </a:gridCol>
              </a:tblGrid>
              <a:tr h="385785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구분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등급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상근</a:t>
                      </a:r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/</a:t>
                      </a:r>
                      <a:b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</a:br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비상근 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투입 </a:t>
                      </a:r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M/D</a:t>
                      </a:r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투입율</a:t>
                      </a:r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 </a:t>
                      </a:r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61003007"/>
                  </a:ext>
                </a:extLst>
              </a:tr>
              <a:tr h="241116">
                <a:tc gridSpan="5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합계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00</a:t>
                      </a:r>
                      <a:endParaRPr lang="ko-KR" altLang="en-US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100%</a:t>
                      </a:r>
                      <a:endParaRPr lang="ko-KR" altLang="en-US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78205500"/>
                  </a:ext>
                </a:extLst>
              </a:tr>
              <a:tr h="35254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1</a:t>
                      </a:r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과제</a:t>
                      </a:r>
                      <a:endParaRPr lang="en-US" altLang="ko-KR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책임자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홍길동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1</a:t>
                      </a:r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상근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15</a:t>
                      </a:r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68%</a:t>
                      </a:r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1312646"/>
                  </a:ext>
                </a:extLst>
              </a:tr>
              <a:tr h="35254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2</a:t>
                      </a:r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연구원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000</a:t>
                      </a:r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3</a:t>
                      </a:r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비상근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3</a:t>
                      </a:r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85207853"/>
                  </a:ext>
                </a:extLst>
              </a:tr>
              <a:tr h="35254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3</a:t>
                      </a:r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95000"/>
                            <a:lumOff val="5000"/>
                          </a:prstClr>
                        </a:solidFill>
                        <a:effectLst/>
                        <a:uLnTx/>
                        <a:uFillTx/>
                        <a:latin typeface="나눔고딕"/>
                        <a:ea typeface="나눔고딕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89605799"/>
                  </a:ext>
                </a:extLst>
              </a:tr>
              <a:tr h="35254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4</a:t>
                      </a:r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95000"/>
                            <a:lumOff val="5000"/>
                          </a:prstClr>
                        </a:solidFill>
                        <a:effectLst/>
                        <a:uLnTx/>
                        <a:uFillTx/>
                        <a:latin typeface="나눔고딕"/>
                        <a:ea typeface="나눔고딕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62607645"/>
                  </a:ext>
                </a:extLst>
              </a:tr>
              <a:tr h="35254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5</a:t>
                      </a:r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76440907"/>
                  </a:ext>
                </a:extLst>
              </a:tr>
              <a:tr h="35254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6</a:t>
                      </a:r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78848367"/>
                  </a:ext>
                </a:extLst>
              </a:tr>
            </a:tbl>
          </a:graphicData>
        </a:graphic>
      </p:graphicFrame>
      <p:sp>
        <p:nvSpPr>
          <p:cNvPr id="18" name="직사각형 17">
            <a:extLst>
              <a:ext uri="{FF2B5EF4-FFF2-40B4-BE49-F238E27FC236}">
                <a16:creationId xmlns="" xmlns:a16="http://schemas.microsoft.com/office/drawing/2014/main" id="{AE0EA01E-466D-443A-AC31-07C054659BFC}"/>
              </a:ext>
            </a:extLst>
          </p:cNvPr>
          <p:cNvSpPr/>
          <p:nvPr/>
        </p:nvSpPr>
        <p:spPr>
          <a:xfrm>
            <a:off x="200025" y="2511002"/>
            <a:ext cx="864543" cy="46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>
                <a:solidFill>
                  <a:schemeClr val="tx1"/>
                </a:solidFill>
                <a:latin typeface="+mj-ea"/>
                <a:ea typeface="+mj-ea"/>
              </a:rPr>
              <a:t>신청구분</a:t>
            </a:r>
          </a:p>
        </p:txBody>
      </p:sp>
      <p:sp>
        <p:nvSpPr>
          <p:cNvPr id="19" name="직사각형 18">
            <a:extLst>
              <a:ext uri="{FF2B5EF4-FFF2-40B4-BE49-F238E27FC236}">
                <a16:creationId xmlns="" xmlns:a16="http://schemas.microsoft.com/office/drawing/2014/main" id="{961CD401-72C5-4141-AF3C-D92910D7031F}"/>
              </a:ext>
            </a:extLst>
          </p:cNvPr>
          <p:cNvSpPr/>
          <p:nvPr/>
        </p:nvSpPr>
        <p:spPr>
          <a:xfrm>
            <a:off x="1136576" y="2492896"/>
            <a:ext cx="3671963" cy="46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  <a:latin typeface="+mj-ea"/>
              </a:rPr>
              <a:t>□</a:t>
            </a:r>
            <a:r>
              <a:rPr lang="ko-KR" altLang="en-US" sz="1200" b="1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ko-KR" sz="12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1200" b="1" dirty="0" smtClean="0">
                <a:solidFill>
                  <a:schemeClr val="tx1"/>
                </a:solidFill>
                <a:latin typeface="+mj-ea"/>
                <a:ea typeface="+mj-ea"/>
              </a:rPr>
              <a:t>예비</a:t>
            </a:r>
            <a:r>
              <a:rPr lang="en-US" altLang="ko-KR" sz="12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r>
              <a:rPr lang="ko-KR" altLang="en-US" sz="1200" b="1" dirty="0" err="1" smtClean="0">
                <a:solidFill>
                  <a:schemeClr val="tx1"/>
                </a:solidFill>
                <a:latin typeface="+mj-ea"/>
                <a:ea typeface="+mj-ea"/>
              </a:rPr>
              <a:t>사회적기업</a:t>
            </a:r>
            <a:r>
              <a:rPr lang="ko-KR" altLang="en-US" sz="1200" b="1" dirty="0" smtClean="0">
                <a:solidFill>
                  <a:schemeClr val="tx1"/>
                </a:solidFill>
                <a:latin typeface="+mj-ea"/>
                <a:ea typeface="+mj-ea"/>
              </a:rPr>
              <a:t> 협업활성화 지원 컨설팅</a:t>
            </a:r>
            <a:endParaRPr lang="ko-KR" altLang="en-US" sz="12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="" xmlns:a16="http://schemas.microsoft.com/office/drawing/2014/main" id="{7C7C9108-9ED4-453C-9D1A-C440C9DB904C}"/>
              </a:ext>
            </a:extLst>
          </p:cNvPr>
          <p:cNvSpPr/>
          <p:nvPr/>
        </p:nvSpPr>
        <p:spPr>
          <a:xfrm>
            <a:off x="200025" y="3099440"/>
            <a:ext cx="864543" cy="33537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200" b="1" dirty="0">
                <a:solidFill>
                  <a:schemeClr val="tx1"/>
                </a:solidFill>
                <a:latin typeface="+mj-ea"/>
                <a:ea typeface="+mj-ea"/>
              </a:rPr>
              <a:t>세부분야</a:t>
            </a:r>
            <a:endParaRPr lang="en-US" altLang="ko-KR" sz="12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ctr">
              <a:lnSpc>
                <a:spcPct val="150000"/>
              </a:lnSpc>
            </a:pPr>
            <a:r>
              <a:rPr lang="en-US" altLang="ko-KR" sz="1200" b="1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1200" b="1" dirty="0" err="1">
                <a:solidFill>
                  <a:schemeClr val="tx1"/>
                </a:solidFill>
                <a:latin typeface="+mj-ea"/>
                <a:ea typeface="+mj-ea"/>
              </a:rPr>
              <a:t>택</a:t>
            </a:r>
            <a:r>
              <a:rPr lang="ko-KR" altLang="en-US" sz="1200" b="1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ko-KR" sz="1200" b="1" dirty="0">
                <a:solidFill>
                  <a:schemeClr val="tx1"/>
                </a:solidFill>
                <a:latin typeface="+mj-ea"/>
                <a:ea typeface="+mj-ea"/>
              </a:rPr>
              <a:t>3)</a:t>
            </a:r>
            <a:endParaRPr lang="ko-KR" altLang="en-US" sz="12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="" xmlns:a16="http://schemas.microsoft.com/office/drawing/2014/main" id="{07091A56-73D9-4FB4-8567-11B75777A20A}"/>
              </a:ext>
            </a:extLst>
          </p:cNvPr>
          <p:cNvSpPr/>
          <p:nvPr/>
        </p:nvSpPr>
        <p:spPr>
          <a:xfrm>
            <a:off x="1136576" y="3099439"/>
            <a:ext cx="3671963" cy="3353749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>
              <a:lnSpc>
                <a:spcPct val="200000"/>
              </a:lnSpc>
            </a:pPr>
            <a:r>
              <a:rPr lang="ko-KR" altLang="en-US" sz="1050" dirty="0">
                <a:solidFill>
                  <a:schemeClr val="tx1"/>
                </a:solidFill>
                <a:latin typeface="+mj-ea"/>
              </a:rPr>
              <a:t>□</a:t>
            </a:r>
            <a:r>
              <a:rPr lang="ko-KR" altLang="en-US" sz="1050" b="1" dirty="0">
                <a:solidFill>
                  <a:schemeClr val="tx1"/>
                </a:solidFill>
                <a:latin typeface="+mj-ea"/>
              </a:rPr>
              <a:t> </a:t>
            </a:r>
            <a:r>
              <a:rPr lang="ko-KR" altLang="en-US" sz="1050" dirty="0">
                <a:solidFill>
                  <a:schemeClr val="tx1"/>
                </a:solidFill>
                <a:latin typeface="+mj-ea"/>
                <a:ea typeface="+mj-ea"/>
              </a:rPr>
              <a:t>경영전략           □ 자원개발</a:t>
            </a:r>
            <a:r>
              <a:rPr lang="en-US" altLang="ko-KR" sz="1050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1050" dirty="0" err="1">
                <a:solidFill>
                  <a:schemeClr val="tx1"/>
                </a:solidFill>
                <a:latin typeface="+mj-ea"/>
                <a:ea typeface="+mj-ea"/>
              </a:rPr>
              <a:t>지자체</a:t>
            </a:r>
            <a:r>
              <a:rPr lang="en-US" altLang="ko-KR" sz="1050" dirty="0" smtClean="0">
                <a:solidFill>
                  <a:schemeClr val="tx1"/>
                </a:solidFill>
                <a:latin typeface="+mj-ea"/>
                <a:ea typeface="+mj-ea"/>
              </a:rPr>
              <a:t>․</a:t>
            </a:r>
            <a:r>
              <a:rPr lang="ko-KR" altLang="en-US" sz="1050" dirty="0" smtClean="0">
                <a:solidFill>
                  <a:schemeClr val="tx1"/>
                </a:solidFill>
                <a:latin typeface="+mj-ea"/>
                <a:ea typeface="+mj-ea"/>
              </a:rPr>
              <a:t>기업</a:t>
            </a:r>
            <a:r>
              <a:rPr lang="en-US" altLang="ko-KR" sz="1050" dirty="0" smtClean="0">
                <a:solidFill>
                  <a:schemeClr val="tx1"/>
                </a:solidFill>
                <a:latin typeface="+mj-ea"/>
                <a:ea typeface="+mj-ea"/>
              </a:rPr>
              <a:t>․</a:t>
            </a:r>
            <a:r>
              <a:rPr lang="en-US" altLang="ko-KR" sz="1050" dirty="0">
                <a:solidFill>
                  <a:schemeClr val="tx1"/>
                </a:solidFill>
                <a:latin typeface="+mj-ea"/>
                <a:ea typeface="+mj-ea"/>
              </a:rPr>
              <a:t>NGO</a:t>
            </a:r>
            <a:r>
              <a:rPr lang="ko-KR" altLang="en-US" sz="1050" dirty="0">
                <a:solidFill>
                  <a:schemeClr val="tx1"/>
                </a:solidFill>
                <a:latin typeface="+mj-ea"/>
                <a:ea typeface="+mj-ea"/>
              </a:rPr>
              <a:t>연계</a:t>
            </a:r>
            <a:r>
              <a:rPr lang="en-US" altLang="ko-KR" sz="1050" dirty="0">
                <a:solidFill>
                  <a:schemeClr val="tx1"/>
                </a:solidFill>
                <a:latin typeface="+mj-ea"/>
                <a:ea typeface="+mj-ea"/>
              </a:rPr>
              <a:t>)</a:t>
            </a:r>
          </a:p>
          <a:p>
            <a:pPr latinLnBrk="1">
              <a:lnSpc>
                <a:spcPct val="200000"/>
              </a:lnSpc>
            </a:pPr>
            <a:r>
              <a:rPr lang="ko-KR" altLang="en-US" sz="1050" dirty="0">
                <a:solidFill>
                  <a:schemeClr val="tx1"/>
                </a:solidFill>
                <a:latin typeface="+mj-ea"/>
                <a:ea typeface="+mj-ea"/>
              </a:rPr>
              <a:t>□ 기업문화 및 조직 혁신 </a:t>
            </a:r>
            <a:r>
              <a:rPr lang="ko-KR" altLang="en-US" sz="1050" dirty="0">
                <a:solidFill>
                  <a:schemeClr val="tx1"/>
                </a:solidFill>
                <a:latin typeface="+mj-ea"/>
              </a:rPr>
              <a:t>□</a:t>
            </a:r>
            <a:r>
              <a:rPr lang="ko-KR" altLang="en-US" sz="1050" dirty="0">
                <a:solidFill>
                  <a:schemeClr val="tx1"/>
                </a:solidFill>
                <a:latin typeface="+mj-ea"/>
                <a:ea typeface="+mj-ea"/>
              </a:rPr>
              <a:t> 사업계획</a:t>
            </a:r>
            <a:endParaRPr lang="en-US" altLang="ko-KR" sz="1050" dirty="0">
              <a:solidFill>
                <a:schemeClr val="tx1"/>
              </a:solidFill>
              <a:latin typeface="+mj-ea"/>
              <a:ea typeface="+mj-ea"/>
            </a:endParaRPr>
          </a:p>
          <a:p>
            <a:pPr latinLnBrk="1">
              <a:lnSpc>
                <a:spcPct val="200000"/>
              </a:lnSpc>
            </a:pPr>
            <a:r>
              <a:rPr lang="ko-KR" altLang="en-US" sz="1050" dirty="0">
                <a:solidFill>
                  <a:schemeClr val="tx1"/>
                </a:solidFill>
                <a:latin typeface="+mj-ea"/>
              </a:rPr>
              <a:t>□</a:t>
            </a:r>
            <a:r>
              <a:rPr lang="en-US" altLang="ko-KR" sz="1050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ko-KR" altLang="en-US" sz="1050" dirty="0">
                <a:solidFill>
                  <a:schemeClr val="tx1"/>
                </a:solidFill>
                <a:latin typeface="+mj-ea"/>
                <a:ea typeface="+mj-ea"/>
              </a:rPr>
              <a:t>홍보</a:t>
            </a:r>
            <a:r>
              <a:rPr lang="en-US" altLang="ko-KR" sz="1050" dirty="0">
                <a:solidFill>
                  <a:schemeClr val="tx1"/>
                </a:solidFill>
                <a:latin typeface="+mj-ea"/>
                <a:ea typeface="+mj-ea"/>
              </a:rPr>
              <a:t>/</a:t>
            </a:r>
            <a:r>
              <a:rPr lang="ko-KR" altLang="en-US" sz="1050" dirty="0">
                <a:solidFill>
                  <a:schemeClr val="tx1"/>
                </a:solidFill>
                <a:latin typeface="+mj-ea"/>
                <a:ea typeface="+mj-ea"/>
              </a:rPr>
              <a:t>마케팅</a:t>
            </a:r>
            <a:r>
              <a:rPr lang="en-US" altLang="ko-KR" sz="1050" dirty="0">
                <a:solidFill>
                  <a:schemeClr val="tx1"/>
                </a:solidFill>
                <a:latin typeface="+mj-ea"/>
                <a:ea typeface="+mj-ea"/>
              </a:rPr>
              <a:t>/</a:t>
            </a:r>
            <a:r>
              <a:rPr lang="ko-KR" altLang="en-US" sz="1050" dirty="0">
                <a:solidFill>
                  <a:schemeClr val="tx1"/>
                </a:solidFill>
                <a:latin typeface="+mj-ea"/>
                <a:ea typeface="+mj-ea"/>
              </a:rPr>
              <a:t>영업전략           □ 시장개척</a:t>
            </a:r>
            <a:r>
              <a:rPr lang="en-US" altLang="ko-KR" sz="1050" dirty="0">
                <a:solidFill>
                  <a:schemeClr val="tx1"/>
                </a:solidFill>
                <a:latin typeface="+mj-ea"/>
                <a:ea typeface="+mj-ea"/>
              </a:rPr>
              <a:t>/</a:t>
            </a:r>
            <a:r>
              <a:rPr lang="ko-KR" altLang="en-US" sz="1050" dirty="0">
                <a:solidFill>
                  <a:schemeClr val="tx1"/>
                </a:solidFill>
                <a:latin typeface="+mj-ea"/>
                <a:ea typeface="+mj-ea"/>
              </a:rPr>
              <a:t>판로개척  </a:t>
            </a:r>
            <a:endParaRPr lang="en-US" altLang="ko-KR" sz="1050" dirty="0">
              <a:solidFill>
                <a:schemeClr val="tx1"/>
              </a:solidFill>
              <a:latin typeface="+mj-ea"/>
              <a:ea typeface="+mj-ea"/>
            </a:endParaRPr>
          </a:p>
          <a:p>
            <a:pPr latinLnBrk="1">
              <a:lnSpc>
                <a:spcPct val="200000"/>
              </a:lnSpc>
            </a:pPr>
            <a:r>
              <a:rPr lang="ko-KR" altLang="en-US" sz="1050" dirty="0">
                <a:solidFill>
                  <a:schemeClr val="tx1"/>
                </a:solidFill>
                <a:latin typeface="+mj-ea"/>
                <a:ea typeface="+mj-ea"/>
              </a:rPr>
              <a:t>□ 유통</a:t>
            </a:r>
            <a:r>
              <a:rPr lang="en-US" altLang="ko-KR" sz="1050" dirty="0">
                <a:solidFill>
                  <a:schemeClr val="tx1"/>
                </a:solidFill>
                <a:latin typeface="+mj-ea"/>
                <a:ea typeface="+mj-ea"/>
              </a:rPr>
              <a:t>/</a:t>
            </a:r>
            <a:r>
              <a:rPr lang="ko-KR" altLang="en-US" sz="1050" dirty="0">
                <a:solidFill>
                  <a:schemeClr val="tx1"/>
                </a:solidFill>
                <a:latin typeface="+mj-ea"/>
                <a:ea typeface="+mj-ea"/>
              </a:rPr>
              <a:t>물류시스템 구축           □ 연구개발  </a:t>
            </a:r>
            <a:endParaRPr lang="en-US" altLang="ko-KR" sz="1050" dirty="0">
              <a:solidFill>
                <a:schemeClr val="tx1"/>
              </a:solidFill>
              <a:latin typeface="+mj-ea"/>
              <a:ea typeface="+mj-ea"/>
            </a:endParaRPr>
          </a:p>
          <a:p>
            <a:pPr latinLnBrk="1">
              <a:lnSpc>
                <a:spcPct val="200000"/>
              </a:lnSpc>
            </a:pPr>
            <a:r>
              <a:rPr lang="ko-KR" altLang="en-US" sz="1050" dirty="0">
                <a:solidFill>
                  <a:schemeClr val="tx1"/>
                </a:solidFill>
                <a:latin typeface="+mj-ea"/>
                <a:ea typeface="+mj-ea"/>
              </a:rPr>
              <a:t>□ 기술개발</a:t>
            </a:r>
            <a:r>
              <a:rPr lang="en-US" altLang="ko-KR" sz="1050" dirty="0">
                <a:solidFill>
                  <a:schemeClr val="tx1"/>
                </a:solidFill>
                <a:latin typeface="+mj-ea"/>
                <a:ea typeface="+mj-ea"/>
              </a:rPr>
              <a:t>/</a:t>
            </a:r>
            <a:r>
              <a:rPr lang="ko-KR" altLang="en-US" sz="1050" dirty="0">
                <a:solidFill>
                  <a:schemeClr val="tx1"/>
                </a:solidFill>
                <a:latin typeface="+mj-ea"/>
                <a:ea typeface="+mj-ea"/>
              </a:rPr>
              <a:t>기술도입               □ 생산현장</a:t>
            </a:r>
            <a:r>
              <a:rPr lang="en-US" altLang="ko-KR" sz="1050" dirty="0">
                <a:solidFill>
                  <a:schemeClr val="tx1"/>
                </a:solidFill>
                <a:latin typeface="+mj-ea"/>
                <a:ea typeface="+mj-ea"/>
              </a:rPr>
              <a:t>․</a:t>
            </a:r>
            <a:r>
              <a:rPr lang="ko-KR" altLang="en-US" sz="1050" dirty="0">
                <a:solidFill>
                  <a:schemeClr val="tx1"/>
                </a:solidFill>
                <a:latin typeface="+mj-ea"/>
                <a:ea typeface="+mj-ea"/>
              </a:rPr>
              <a:t>품질관리  </a:t>
            </a:r>
            <a:endParaRPr lang="en-US" altLang="ko-KR" sz="1050" dirty="0">
              <a:solidFill>
                <a:schemeClr val="tx1"/>
              </a:solidFill>
              <a:latin typeface="+mj-ea"/>
              <a:ea typeface="+mj-ea"/>
            </a:endParaRPr>
          </a:p>
          <a:p>
            <a:pPr latinLnBrk="1">
              <a:lnSpc>
                <a:spcPct val="200000"/>
              </a:lnSpc>
            </a:pPr>
            <a:r>
              <a:rPr lang="ko-KR" altLang="en-US" sz="1050" dirty="0">
                <a:solidFill>
                  <a:schemeClr val="tx1"/>
                </a:solidFill>
                <a:latin typeface="+mj-ea"/>
                <a:ea typeface="+mj-ea"/>
              </a:rPr>
              <a:t>□ 생산성향상</a:t>
            </a:r>
            <a:r>
              <a:rPr lang="en-US" altLang="ko-KR" sz="1050" dirty="0">
                <a:solidFill>
                  <a:schemeClr val="tx1"/>
                </a:solidFill>
                <a:latin typeface="+mj-ea"/>
                <a:ea typeface="+mj-ea"/>
              </a:rPr>
              <a:t>/</a:t>
            </a:r>
            <a:r>
              <a:rPr lang="ko-KR" altLang="en-US" sz="1050" dirty="0">
                <a:solidFill>
                  <a:schemeClr val="tx1"/>
                </a:solidFill>
                <a:latin typeface="+mj-ea"/>
                <a:ea typeface="+mj-ea"/>
              </a:rPr>
              <a:t>원가절감            □ 디자인</a:t>
            </a:r>
            <a:r>
              <a:rPr lang="en-US" altLang="ko-KR" sz="1050" dirty="0">
                <a:solidFill>
                  <a:schemeClr val="tx1"/>
                </a:solidFill>
                <a:latin typeface="+mj-ea"/>
                <a:ea typeface="+mj-ea"/>
              </a:rPr>
              <a:t>/ </a:t>
            </a:r>
            <a:r>
              <a:rPr lang="ko-KR" altLang="en-US" sz="1050" dirty="0">
                <a:solidFill>
                  <a:schemeClr val="tx1"/>
                </a:solidFill>
                <a:latin typeface="+mj-ea"/>
                <a:ea typeface="+mj-ea"/>
              </a:rPr>
              <a:t>브랜드 관리</a:t>
            </a:r>
          </a:p>
          <a:p>
            <a:pPr latinLnBrk="1">
              <a:lnSpc>
                <a:spcPct val="200000"/>
              </a:lnSpc>
            </a:pPr>
            <a:r>
              <a:rPr lang="ko-KR" altLang="en-US" sz="1050" dirty="0">
                <a:solidFill>
                  <a:schemeClr val="tx1"/>
                </a:solidFill>
                <a:latin typeface="+mj-ea"/>
                <a:ea typeface="+mj-ea"/>
              </a:rPr>
              <a:t>□ 직무분석 및 성과평가           </a:t>
            </a:r>
            <a:r>
              <a:rPr lang="ko-KR" altLang="en-US" sz="1050" dirty="0" smtClean="0">
                <a:solidFill>
                  <a:schemeClr val="tx1"/>
                </a:solidFill>
                <a:latin typeface="+mj-ea"/>
                <a:ea typeface="+mj-ea"/>
              </a:rPr>
              <a:t>□ </a:t>
            </a:r>
            <a:r>
              <a:rPr lang="ko-KR" altLang="en-US" sz="1050" dirty="0">
                <a:solidFill>
                  <a:schemeClr val="tx1"/>
                </a:solidFill>
                <a:latin typeface="+mj-ea"/>
                <a:ea typeface="+mj-ea"/>
              </a:rPr>
              <a:t>인사 노무 전략  </a:t>
            </a:r>
            <a:endParaRPr lang="en-US" altLang="ko-KR" sz="1050" dirty="0">
              <a:solidFill>
                <a:schemeClr val="tx1"/>
              </a:solidFill>
              <a:latin typeface="+mj-ea"/>
              <a:ea typeface="+mj-ea"/>
            </a:endParaRPr>
          </a:p>
          <a:p>
            <a:pPr latinLnBrk="1">
              <a:lnSpc>
                <a:spcPct val="200000"/>
              </a:lnSpc>
            </a:pPr>
            <a:r>
              <a:rPr lang="ko-KR" altLang="en-US" sz="1050" dirty="0">
                <a:solidFill>
                  <a:schemeClr val="tx1"/>
                </a:solidFill>
                <a:latin typeface="+mj-ea"/>
                <a:ea typeface="+mj-ea"/>
              </a:rPr>
              <a:t>□ 구조조정                           </a:t>
            </a:r>
            <a:r>
              <a:rPr lang="ko-KR" altLang="en-US" sz="1050" dirty="0" smtClean="0">
                <a:solidFill>
                  <a:schemeClr val="tx1"/>
                </a:solidFill>
                <a:latin typeface="+mj-ea"/>
                <a:ea typeface="+mj-ea"/>
              </a:rPr>
              <a:t>□ </a:t>
            </a:r>
            <a:r>
              <a:rPr lang="ko-KR" altLang="en-US" sz="1050" dirty="0">
                <a:solidFill>
                  <a:schemeClr val="tx1"/>
                </a:solidFill>
                <a:latin typeface="+mj-ea"/>
                <a:ea typeface="+mj-ea"/>
              </a:rPr>
              <a:t>자금계획 및 조달 </a:t>
            </a:r>
          </a:p>
          <a:p>
            <a:pPr latinLnBrk="1">
              <a:lnSpc>
                <a:spcPct val="200000"/>
              </a:lnSpc>
            </a:pPr>
            <a:r>
              <a:rPr lang="ko-KR" altLang="en-US" sz="1050" dirty="0">
                <a:solidFill>
                  <a:schemeClr val="tx1"/>
                </a:solidFill>
                <a:latin typeface="+mj-ea"/>
                <a:ea typeface="+mj-ea"/>
              </a:rPr>
              <a:t>□ 기타 </a:t>
            </a:r>
            <a:r>
              <a:rPr lang="ko-KR" altLang="en-US" sz="1050" u="sng" dirty="0">
                <a:solidFill>
                  <a:schemeClr val="tx1"/>
                </a:solidFill>
                <a:latin typeface="+mj-ea"/>
                <a:ea typeface="+mj-ea"/>
              </a:rPr>
              <a:t>                                       </a:t>
            </a:r>
            <a:r>
              <a:rPr lang="en-US" altLang="ko-KR" sz="1050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1050" dirty="0">
                <a:solidFill>
                  <a:schemeClr val="tx1"/>
                </a:solidFill>
                <a:latin typeface="+mj-ea"/>
                <a:ea typeface="+mj-ea"/>
              </a:rPr>
              <a:t>구체적으로 적시</a:t>
            </a:r>
            <a:r>
              <a:rPr lang="en-US" altLang="ko-KR" sz="1050" dirty="0">
                <a:solidFill>
                  <a:schemeClr val="tx1"/>
                </a:solidFill>
                <a:latin typeface="+mj-ea"/>
                <a:ea typeface="+mj-ea"/>
              </a:rPr>
              <a:t>) </a:t>
            </a:r>
            <a:endParaRPr lang="ko-KR" altLang="en-US" sz="1050" dirty="0">
              <a:solidFill>
                <a:schemeClr val="tx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55563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E8C058CB-EEB6-4484-8029-F414A0E153CB}"/>
              </a:ext>
            </a:extLst>
          </p:cNvPr>
          <p:cNvSpPr txBox="1"/>
          <p:nvPr/>
        </p:nvSpPr>
        <p:spPr>
          <a:xfrm>
            <a:off x="200025" y="96597"/>
            <a:ext cx="626514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000" b="1" dirty="0">
                <a:latin typeface="+mn-ea"/>
              </a:rPr>
              <a:t>1. </a:t>
            </a:r>
            <a:r>
              <a:rPr lang="ko-KR" altLang="en-US" sz="2000" b="1" dirty="0">
                <a:latin typeface="+mn-ea"/>
              </a:rPr>
              <a:t>사업 추진 개요 </a:t>
            </a:r>
            <a:r>
              <a:rPr lang="en-US" altLang="ko-KR" b="1" dirty="0">
                <a:latin typeface="+mn-ea"/>
              </a:rPr>
              <a:t>_ </a:t>
            </a:r>
            <a:r>
              <a:rPr lang="ko-KR" altLang="en-US" b="1" dirty="0">
                <a:latin typeface="+mn-ea"/>
              </a:rPr>
              <a:t>② </a:t>
            </a:r>
            <a:r>
              <a:rPr lang="ko-KR" altLang="en-US" b="1" dirty="0" smtClean="0">
                <a:latin typeface="+mn-ea"/>
              </a:rPr>
              <a:t>수진기업</a:t>
            </a:r>
            <a:r>
              <a:rPr lang="en-US" altLang="ko-KR" b="1" dirty="0" smtClean="0">
                <a:latin typeface="+mn-ea"/>
              </a:rPr>
              <a:t>(</a:t>
            </a:r>
            <a:r>
              <a:rPr lang="ko-KR" altLang="en-US" b="1" dirty="0" smtClean="0">
                <a:latin typeface="+mn-ea"/>
              </a:rPr>
              <a:t>총괄기업</a:t>
            </a:r>
            <a:r>
              <a:rPr lang="en-US" altLang="ko-KR" b="1" dirty="0" smtClean="0">
                <a:latin typeface="+mn-ea"/>
              </a:rPr>
              <a:t>)</a:t>
            </a:r>
            <a:r>
              <a:rPr lang="ko-KR" altLang="en-US" b="1" dirty="0" smtClean="0">
                <a:latin typeface="+mn-ea"/>
              </a:rPr>
              <a:t> </a:t>
            </a:r>
            <a:r>
              <a:rPr lang="ko-KR" altLang="en-US" b="1" dirty="0">
                <a:latin typeface="+mn-ea"/>
              </a:rPr>
              <a:t>현황</a:t>
            </a:r>
            <a:r>
              <a:rPr lang="en-US" altLang="ko-KR" b="1" dirty="0">
                <a:latin typeface="+mn-ea"/>
              </a:rPr>
              <a:t>(1/2)</a:t>
            </a:r>
            <a:endParaRPr lang="ko-KR" altLang="en-US" sz="2000" b="1" dirty="0">
              <a:latin typeface="+mn-ea"/>
            </a:endParaRPr>
          </a:p>
        </p:txBody>
      </p:sp>
      <p:graphicFrame>
        <p:nvGraphicFramePr>
          <p:cNvPr id="4" name="표 3">
            <a:extLst>
              <a:ext uri="{FF2B5EF4-FFF2-40B4-BE49-F238E27FC236}">
                <a16:creationId xmlns="" xmlns:a16="http://schemas.microsoft.com/office/drawing/2014/main" id="{D19970FD-FE7B-42A9-BEFD-BE9C630B95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8052457"/>
              </p:ext>
            </p:extLst>
          </p:nvPr>
        </p:nvGraphicFramePr>
        <p:xfrm>
          <a:off x="273050" y="1033661"/>
          <a:ext cx="9432924" cy="1564850"/>
        </p:xfrm>
        <a:graphic>
          <a:graphicData uri="http://schemas.openxmlformats.org/drawingml/2006/table">
            <a:tbl>
              <a:tblPr/>
              <a:tblGrid>
                <a:gridCol w="1521707">
                  <a:extLst>
                    <a:ext uri="{9D8B030D-6E8A-4147-A177-3AD203B41FA5}">
                      <a16:colId xmlns="" xmlns:a16="http://schemas.microsoft.com/office/drawing/2014/main" val="1799844362"/>
                    </a:ext>
                  </a:extLst>
                </a:gridCol>
                <a:gridCol w="3158193">
                  <a:extLst>
                    <a:ext uri="{9D8B030D-6E8A-4147-A177-3AD203B41FA5}">
                      <a16:colId xmlns="" xmlns:a16="http://schemas.microsoft.com/office/drawing/2014/main" val="2087170935"/>
                    </a:ext>
                  </a:extLst>
                </a:gridCol>
                <a:gridCol w="197433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78693">
                  <a:extLst>
                    <a:ext uri="{9D8B030D-6E8A-4147-A177-3AD203B41FA5}">
                      <a16:colId xmlns="" xmlns:a16="http://schemas.microsoft.com/office/drawing/2014/main" val="359299090"/>
                    </a:ext>
                  </a:extLst>
                </a:gridCol>
              </a:tblGrid>
              <a:tr h="312970"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기업명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대표자명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446369245"/>
                  </a:ext>
                </a:extLst>
              </a:tr>
              <a:tr h="312970"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설립연도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인증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지정번호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760214683"/>
                  </a:ext>
                </a:extLst>
              </a:tr>
              <a:tr h="312970"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업태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i="1" kern="0" spc="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대표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홈페이지 주소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7439577"/>
                  </a:ext>
                </a:extLst>
              </a:tr>
              <a:tr h="312970"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주소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i="1" kern="0" spc="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174477735"/>
                  </a:ext>
                </a:extLst>
              </a:tr>
              <a:tr h="312970"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총괄책임자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직위</a:t>
                      </a:r>
                      <a:endParaRPr lang="ko-KR" altLang="en-US" b="1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020832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5D011E4D-9848-4DB6-9D2D-F37B00FA27E1}"/>
              </a:ext>
            </a:extLst>
          </p:cNvPr>
          <p:cNvSpPr txBox="1"/>
          <p:nvPr/>
        </p:nvSpPr>
        <p:spPr>
          <a:xfrm>
            <a:off x="209941" y="689675"/>
            <a:ext cx="28087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latinLnBrk="0"/>
            <a:r>
              <a:rPr lang="ko-KR" altLang="en-US" sz="1400" b="1" dirty="0">
                <a:solidFill>
                  <a:prstClr val="black"/>
                </a:solidFill>
                <a:latin typeface="+mn-ea"/>
              </a:rPr>
              <a:t>■ 일반 현황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76D28FFE-B3E9-4471-A16A-4F02B0E93101}"/>
              </a:ext>
            </a:extLst>
          </p:cNvPr>
          <p:cNvSpPr txBox="1"/>
          <p:nvPr/>
        </p:nvSpPr>
        <p:spPr>
          <a:xfrm>
            <a:off x="200025" y="2780928"/>
            <a:ext cx="28087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ko-KR" altLang="en-US" sz="1400" b="1" dirty="0">
                <a:latin typeface="+mn-ea"/>
              </a:rPr>
              <a:t>■ 주요 연혁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41B328FA-CFF1-4271-8DDD-8CBED82054EB}"/>
              </a:ext>
            </a:extLst>
          </p:cNvPr>
          <p:cNvSpPr txBox="1"/>
          <p:nvPr/>
        </p:nvSpPr>
        <p:spPr>
          <a:xfrm>
            <a:off x="344488" y="3212976"/>
            <a:ext cx="4464050" cy="8910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200" dirty="0">
                <a:latin typeface="+mn-ea"/>
              </a:rPr>
              <a:t>2019.</a:t>
            </a:r>
            <a:r>
              <a:rPr lang="ko-KR" altLang="en-US" sz="1200" dirty="0">
                <a:latin typeface="+mn-ea"/>
              </a:rPr>
              <a:t> </a:t>
            </a:r>
            <a:r>
              <a:rPr lang="en-US" altLang="ko-KR" sz="1200" dirty="0">
                <a:latin typeface="+mn-ea"/>
              </a:rPr>
              <a:t>04</a:t>
            </a:r>
            <a:r>
              <a:rPr lang="ko-KR" altLang="en-US" sz="1200" dirty="0">
                <a:latin typeface="+mn-ea"/>
              </a:rPr>
              <a:t>   </a:t>
            </a:r>
            <a:r>
              <a:rPr lang="en-US" altLang="ko-KR" sz="1200" dirty="0">
                <a:latin typeface="+mn-ea"/>
              </a:rPr>
              <a:t>000</a:t>
            </a:r>
            <a:r>
              <a:rPr lang="ko-KR" altLang="en-US" sz="1200" dirty="0">
                <a:latin typeface="+mn-ea"/>
              </a:rPr>
              <a:t>기업 설립</a:t>
            </a:r>
            <a:endParaRPr lang="en-US" altLang="ko-KR" sz="1200" dirty="0">
              <a:latin typeface="+mn-ea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200" dirty="0">
                <a:latin typeface="+mn-ea"/>
              </a:rPr>
              <a:t>2019. 05   000 </a:t>
            </a:r>
            <a:r>
              <a:rPr lang="ko-KR" altLang="en-US" sz="1200" dirty="0">
                <a:latin typeface="+mn-ea"/>
              </a:rPr>
              <a:t>인증 획득</a:t>
            </a:r>
            <a:endParaRPr lang="en-US" altLang="ko-KR" sz="1200" dirty="0">
              <a:latin typeface="+mn-ea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200" dirty="0">
                <a:latin typeface="+mn-ea"/>
              </a:rPr>
              <a:t>2019. 05   </a:t>
            </a:r>
            <a:r>
              <a:rPr lang="ko-KR" altLang="en-US" sz="1200" dirty="0">
                <a:latin typeface="+mn-ea"/>
              </a:rPr>
              <a:t>매출액 </a:t>
            </a:r>
            <a:r>
              <a:rPr lang="en-US" altLang="ko-KR" sz="1200" dirty="0">
                <a:latin typeface="+mn-ea"/>
              </a:rPr>
              <a:t>10 </a:t>
            </a:r>
            <a:r>
              <a:rPr lang="ko-KR" altLang="en-US" sz="1200" dirty="0">
                <a:latin typeface="+mn-ea"/>
              </a:rPr>
              <a:t>달성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C7855E93-5296-4212-9C03-44BFA8A9268E}"/>
              </a:ext>
            </a:extLst>
          </p:cNvPr>
          <p:cNvSpPr txBox="1"/>
          <p:nvPr/>
        </p:nvSpPr>
        <p:spPr>
          <a:xfrm>
            <a:off x="5097463" y="2780928"/>
            <a:ext cx="28087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ko-KR" altLang="en-US" sz="1400" b="1" dirty="0">
                <a:latin typeface="+mn-ea"/>
              </a:rPr>
              <a:t>■ 최근 </a:t>
            </a:r>
            <a:r>
              <a:rPr lang="en-US" altLang="ko-KR" sz="1400" b="1" dirty="0">
                <a:latin typeface="+mn-ea"/>
              </a:rPr>
              <a:t>3</a:t>
            </a:r>
            <a:r>
              <a:rPr lang="ko-KR" altLang="en-US" sz="1400" b="1" dirty="0">
                <a:latin typeface="+mn-ea"/>
              </a:rPr>
              <a:t>년간 인력 현황</a:t>
            </a:r>
          </a:p>
        </p:txBody>
      </p:sp>
      <p:graphicFrame>
        <p:nvGraphicFramePr>
          <p:cNvPr id="19" name="표 18">
            <a:extLst>
              <a:ext uri="{FF2B5EF4-FFF2-40B4-BE49-F238E27FC236}">
                <a16:creationId xmlns="" xmlns:a16="http://schemas.microsoft.com/office/drawing/2014/main" id="{F58BE6CF-CA66-46A7-B761-B5A230AAA5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326702"/>
              </p:ext>
            </p:extLst>
          </p:nvPr>
        </p:nvGraphicFramePr>
        <p:xfrm>
          <a:off x="5097462" y="3196813"/>
          <a:ext cx="4608512" cy="1085064"/>
        </p:xfrm>
        <a:graphic>
          <a:graphicData uri="http://schemas.openxmlformats.org/drawingml/2006/table">
            <a:tbl>
              <a:tblPr/>
              <a:tblGrid>
                <a:gridCol w="524536">
                  <a:extLst>
                    <a:ext uri="{9D8B030D-6E8A-4147-A177-3AD203B41FA5}">
                      <a16:colId xmlns="" xmlns:a16="http://schemas.microsoft.com/office/drawing/2014/main" val="3820552079"/>
                    </a:ext>
                  </a:extLst>
                </a:gridCol>
                <a:gridCol w="1361453">
                  <a:extLst>
                    <a:ext uri="{9D8B030D-6E8A-4147-A177-3AD203B41FA5}">
                      <a16:colId xmlns="" xmlns:a16="http://schemas.microsoft.com/office/drawing/2014/main" val="3550035883"/>
                    </a:ext>
                  </a:extLst>
                </a:gridCol>
                <a:gridCol w="1361453">
                  <a:extLst>
                    <a:ext uri="{9D8B030D-6E8A-4147-A177-3AD203B41FA5}">
                      <a16:colId xmlns="" xmlns:a16="http://schemas.microsoft.com/office/drawing/2014/main" val="4243789208"/>
                    </a:ext>
                  </a:extLst>
                </a:gridCol>
                <a:gridCol w="1361070">
                  <a:extLst>
                    <a:ext uri="{9D8B030D-6E8A-4147-A177-3AD203B41FA5}">
                      <a16:colId xmlns="" xmlns:a16="http://schemas.microsoft.com/office/drawing/2014/main" val="1739516913"/>
                    </a:ext>
                  </a:extLst>
                </a:gridCol>
              </a:tblGrid>
              <a:tr h="27126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년도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총 유급 근로자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취약계층 근로자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비취약계층 근로자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51555219"/>
                  </a:ext>
                </a:extLst>
              </a:tr>
              <a:tr h="27126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96882697"/>
                  </a:ext>
                </a:extLst>
              </a:tr>
              <a:tr h="27126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19184728"/>
                  </a:ext>
                </a:extLst>
              </a:tr>
              <a:tr h="27126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30348955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0A54AA8F-6AA4-474B-86E2-E7BE2C81924C}"/>
              </a:ext>
            </a:extLst>
          </p:cNvPr>
          <p:cNvSpPr txBox="1"/>
          <p:nvPr/>
        </p:nvSpPr>
        <p:spPr>
          <a:xfrm>
            <a:off x="8985448" y="2952127"/>
            <a:ext cx="7200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000" dirty="0"/>
              <a:t>(</a:t>
            </a:r>
            <a:r>
              <a:rPr lang="ko-KR" altLang="en-US" sz="1000" dirty="0"/>
              <a:t>단위 </a:t>
            </a:r>
            <a:r>
              <a:rPr lang="en-US" altLang="ko-KR" sz="1000" dirty="0"/>
              <a:t>: </a:t>
            </a:r>
            <a:r>
              <a:rPr lang="ko-KR" altLang="en-US" sz="1000" dirty="0"/>
              <a:t>명</a:t>
            </a:r>
            <a:r>
              <a:rPr lang="en-US" altLang="ko-KR" sz="1000" dirty="0"/>
              <a:t>)</a:t>
            </a:r>
            <a:endParaRPr lang="ko-KR" altLang="en-US" sz="1000" dirty="0"/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BF6B0318-BAD2-4429-AAC0-FEEE0850D9D7}"/>
              </a:ext>
            </a:extLst>
          </p:cNvPr>
          <p:cNvSpPr txBox="1"/>
          <p:nvPr/>
        </p:nvSpPr>
        <p:spPr>
          <a:xfrm>
            <a:off x="5097463" y="4293096"/>
            <a:ext cx="28087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ko-KR" altLang="en-US" sz="1400" b="1" dirty="0">
                <a:latin typeface="+mn-ea"/>
              </a:rPr>
              <a:t>■ 최근 </a:t>
            </a:r>
            <a:r>
              <a:rPr lang="en-US" altLang="ko-KR" sz="1400" b="1" dirty="0">
                <a:latin typeface="+mn-ea"/>
              </a:rPr>
              <a:t>3</a:t>
            </a:r>
            <a:r>
              <a:rPr lang="ko-KR" altLang="en-US" sz="1400" b="1" dirty="0">
                <a:latin typeface="+mn-ea"/>
              </a:rPr>
              <a:t>년간 재무 현황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C37C3A0F-3C92-46D0-9537-76858AA5BFBE}"/>
              </a:ext>
            </a:extLst>
          </p:cNvPr>
          <p:cNvSpPr txBox="1"/>
          <p:nvPr/>
        </p:nvSpPr>
        <p:spPr>
          <a:xfrm>
            <a:off x="8769424" y="4464295"/>
            <a:ext cx="9361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000" dirty="0"/>
              <a:t>(</a:t>
            </a:r>
            <a:r>
              <a:rPr lang="ko-KR" altLang="en-US" sz="1000" dirty="0"/>
              <a:t>단위 </a:t>
            </a:r>
            <a:r>
              <a:rPr lang="en-US" altLang="ko-KR" sz="1000" dirty="0"/>
              <a:t>: </a:t>
            </a:r>
            <a:r>
              <a:rPr lang="ko-KR" altLang="en-US" sz="1000" dirty="0"/>
              <a:t>백만원</a:t>
            </a:r>
            <a:r>
              <a:rPr lang="en-US" altLang="ko-KR" sz="1000" dirty="0"/>
              <a:t>)</a:t>
            </a:r>
            <a:endParaRPr lang="ko-KR" altLang="en-US" sz="1000" dirty="0"/>
          </a:p>
        </p:txBody>
      </p:sp>
      <p:graphicFrame>
        <p:nvGraphicFramePr>
          <p:cNvPr id="23" name="표 22">
            <a:extLst>
              <a:ext uri="{FF2B5EF4-FFF2-40B4-BE49-F238E27FC236}">
                <a16:creationId xmlns="" xmlns:a16="http://schemas.microsoft.com/office/drawing/2014/main" id="{7571E6F3-3D0C-4965-B776-67EBD59E4D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0053460"/>
              </p:ext>
            </p:extLst>
          </p:nvPr>
        </p:nvGraphicFramePr>
        <p:xfrm>
          <a:off x="5097462" y="4712684"/>
          <a:ext cx="4608065" cy="1740503"/>
        </p:xfrm>
        <a:graphic>
          <a:graphicData uri="http://schemas.openxmlformats.org/drawingml/2006/table">
            <a:tbl>
              <a:tblPr/>
              <a:tblGrid>
                <a:gridCol w="522953">
                  <a:extLst>
                    <a:ext uri="{9D8B030D-6E8A-4147-A177-3AD203B41FA5}">
                      <a16:colId xmlns="" xmlns:a16="http://schemas.microsoft.com/office/drawing/2014/main" val="305511676"/>
                    </a:ext>
                  </a:extLst>
                </a:gridCol>
                <a:gridCol w="680852">
                  <a:extLst>
                    <a:ext uri="{9D8B030D-6E8A-4147-A177-3AD203B41FA5}">
                      <a16:colId xmlns="" xmlns:a16="http://schemas.microsoft.com/office/drawing/2014/main" val="2853449238"/>
                    </a:ext>
                  </a:extLst>
                </a:gridCol>
                <a:gridCol w="680852">
                  <a:extLst>
                    <a:ext uri="{9D8B030D-6E8A-4147-A177-3AD203B41FA5}">
                      <a16:colId xmlns="" xmlns:a16="http://schemas.microsoft.com/office/drawing/2014/main" val="2641557527"/>
                    </a:ext>
                  </a:extLst>
                </a:gridCol>
                <a:gridCol w="680852">
                  <a:extLst>
                    <a:ext uri="{9D8B030D-6E8A-4147-A177-3AD203B41FA5}">
                      <a16:colId xmlns="" xmlns:a16="http://schemas.microsoft.com/office/drawing/2014/main" val="2181430939"/>
                    </a:ext>
                  </a:extLst>
                </a:gridCol>
                <a:gridCol w="680852">
                  <a:extLst>
                    <a:ext uri="{9D8B030D-6E8A-4147-A177-3AD203B41FA5}">
                      <a16:colId xmlns="" xmlns:a16="http://schemas.microsoft.com/office/drawing/2014/main" val="3144298569"/>
                    </a:ext>
                  </a:extLst>
                </a:gridCol>
                <a:gridCol w="680852">
                  <a:extLst>
                    <a:ext uri="{9D8B030D-6E8A-4147-A177-3AD203B41FA5}">
                      <a16:colId xmlns="" xmlns:a16="http://schemas.microsoft.com/office/drawing/2014/main" val="3487519389"/>
                    </a:ext>
                  </a:extLst>
                </a:gridCol>
                <a:gridCol w="680852">
                  <a:extLst>
                    <a:ext uri="{9D8B030D-6E8A-4147-A177-3AD203B41FA5}">
                      <a16:colId xmlns="" xmlns:a16="http://schemas.microsoft.com/office/drawing/2014/main" val="255120595"/>
                    </a:ext>
                  </a:extLst>
                </a:gridCol>
              </a:tblGrid>
              <a:tr h="57078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결산년도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자산</a:t>
                      </a:r>
                      <a:endParaRPr lang="en-US" altLang="ko-KR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총계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부채</a:t>
                      </a:r>
                      <a:endParaRPr lang="en-US" altLang="ko-KR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총계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자본</a:t>
                      </a:r>
                      <a:endParaRPr lang="en-US" altLang="ko-KR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총계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매출액</a:t>
                      </a:r>
                    </a:p>
                  </a:txBody>
                  <a:tcPr marL="64770" marR="64770" marT="17907" marB="179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영업</a:t>
                      </a:r>
                      <a:endParaRPr lang="en-US" altLang="ko-KR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이익</a:t>
                      </a:r>
                    </a:p>
                  </a:txBody>
                  <a:tcPr marL="64770" marR="64770" marT="17907" marB="179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당기</a:t>
                      </a:r>
                      <a:endParaRPr lang="en-US" altLang="ko-KR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순이익</a:t>
                      </a:r>
                    </a:p>
                  </a:txBody>
                  <a:tcPr marL="64770" marR="64770" marT="17907" marB="179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07932412"/>
                  </a:ext>
                </a:extLst>
              </a:tr>
              <a:tr h="38990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38690714"/>
                  </a:ext>
                </a:extLst>
              </a:tr>
              <a:tr h="38990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31512796"/>
                  </a:ext>
                </a:extLst>
              </a:tr>
              <a:tr h="38990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446996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4802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E8C058CB-EEB6-4484-8029-F414A0E153CB}"/>
              </a:ext>
            </a:extLst>
          </p:cNvPr>
          <p:cNvSpPr txBox="1"/>
          <p:nvPr/>
        </p:nvSpPr>
        <p:spPr>
          <a:xfrm>
            <a:off x="200025" y="96597"/>
            <a:ext cx="626514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000" b="1" dirty="0">
                <a:latin typeface="+mn-ea"/>
              </a:rPr>
              <a:t>1. </a:t>
            </a:r>
            <a:r>
              <a:rPr lang="ko-KR" altLang="en-US" sz="2000" b="1" dirty="0">
                <a:latin typeface="+mn-ea"/>
              </a:rPr>
              <a:t>사업 추진 개요 </a:t>
            </a:r>
            <a:r>
              <a:rPr lang="en-US" altLang="ko-KR" b="1" dirty="0">
                <a:latin typeface="+mn-ea"/>
              </a:rPr>
              <a:t>_ </a:t>
            </a:r>
            <a:r>
              <a:rPr lang="ko-KR" altLang="en-US" b="1" dirty="0">
                <a:latin typeface="+mn-ea"/>
              </a:rPr>
              <a:t>② 수진기업 현황</a:t>
            </a:r>
            <a:r>
              <a:rPr lang="en-US" altLang="ko-KR" b="1" dirty="0">
                <a:latin typeface="+mn-ea"/>
              </a:rPr>
              <a:t>(2/2)</a:t>
            </a:r>
            <a:endParaRPr lang="ko-KR" altLang="en-US" sz="2000" b="1" dirty="0">
              <a:latin typeface="+mn-ea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EE7D6EA1-F2AD-4EC3-A5E2-6BD97EB0A154}"/>
              </a:ext>
            </a:extLst>
          </p:cNvPr>
          <p:cNvSpPr txBox="1"/>
          <p:nvPr/>
        </p:nvSpPr>
        <p:spPr>
          <a:xfrm>
            <a:off x="3800871" y="763261"/>
            <a:ext cx="5905104" cy="5444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 anchor="ctr">
            <a:noAutofit/>
          </a:bodyPr>
          <a:lstStyle/>
          <a:p>
            <a:pPr algn="l"/>
            <a:r>
              <a:rPr lang="ko-KR" altLang="en-US" sz="1200" b="1" dirty="0">
                <a:latin typeface="+mn-ea"/>
              </a:rPr>
              <a:t>수진기업의 주요 사업영역 및 사업 내용을 기술</a:t>
            </a:r>
            <a:r>
              <a:rPr lang="en-US" altLang="ko-KR" sz="1200" b="1" dirty="0">
                <a:latin typeface="+mn-ea"/>
              </a:rPr>
              <a:t>(1-2page </a:t>
            </a:r>
            <a:r>
              <a:rPr lang="ko-KR" altLang="en-US" sz="1200" b="1" dirty="0">
                <a:latin typeface="+mn-ea"/>
              </a:rPr>
              <a:t>이내</a:t>
            </a:r>
            <a:r>
              <a:rPr lang="en-US" altLang="ko-KR" sz="1200" b="1" dirty="0">
                <a:latin typeface="+mn-ea"/>
              </a:rPr>
              <a:t>)</a:t>
            </a:r>
            <a:endParaRPr lang="ko-KR" altLang="en-US" sz="12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89158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E8C058CB-EEB6-4484-8029-F414A0E153CB}"/>
              </a:ext>
            </a:extLst>
          </p:cNvPr>
          <p:cNvSpPr txBox="1"/>
          <p:nvPr/>
        </p:nvSpPr>
        <p:spPr>
          <a:xfrm>
            <a:off x="200025" y="96597"/>
            <a:ext cx="626514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000" b="1" dirty="0">
                <a:latin typeface="+mn-ea"/>
              </a:rPr>
              <a:t>1. </a:t>
            </a:r>
            <a:r>
              <a:rPr lang="ko-KR" altLang="en-US" sz="2000" b="1" dirty="0">
                <a:latin typeface="+mn-ea"/>
              </a:rPr>
              <a:t>사업 추진 개요 </a:t>
            </a:r>
            <a:r>
              <a:rPr lang="en-US" altLang="ko-KR" b="1" dirty="0">
                <a:latin typeface="+mn-ea"/>
              </a:rPr>
              <a:t>_ </a:t>
            </a:r>
            <a:r>
              <a:rPr lang="ko-KR" altLang="en-US" b="1" dirty="0">
                <a:latin typeface="+mn-ea"/>
              </a:rPr>
              <a:t>③ 컨설팅기관 현황</a:t>
            </a:r>
            <a:endParaRPr lang="ko-KR" altLang="en-US" sz="2000" b="1" dirty="0">
              <a:latin typeface="+mn-ea"/>
            </a:endParaRPr>
          </a:p>
        </p:txBody>
      </p:sp>
      <p:graphicFrame>
        <p:nvGraphicFramePr>
          <p:cNvPr id="17" name="표 16">
            <a:extLst>
              <a:ext uri="{FF2B5EF4-FFF2-40B4-BE49-F238E27FC236}">
                <a16:creationId xmlns="" xmlns:a16="http://schemas.microsoft.com/office/drawing/2014/main" id="{120EB820-822F-4FB9-BCDC-295749AA0C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132737"/>
              </p:ext>
            </p:extLst>
          </p:nvPr>
        </p:nvGraphicFramePr>
        <p:xfrm>
          <a:off x="200025" y="1035470"/>
          <a:ext cx="9505502" cy="1961478"/>
        </p:xfrm>
        <a:graphic>
          <a:graphicData uri="http://schemas.openxmlformats.org/drawingml/2006/table">
            <a:tbl>
              <a:tblPr/>
              <a:tblGrid>
                <a:gridCol w="766707">
                  <a:extLst>
                    <a:ext uri="{9D8B030D-6E8A-4147-A177-3AD203B41FA5}">
                      <a16:colId xmlns="" xmlns:a16="http://schemas.microsoft.com/office/drawing/2014/main" val="1799844362"/>
                    </a:ext>
                  </a:extLst>
                </a:gridCol>
                <a:gridCol w="766707">
                  <a:extLst>
                    <a:ext uri="{9D8B030D-6E8A-4147-A177-3AD203B41FA5}">
                      <a16:colId xmlns="" xmlns:a16="http://schemas.microsoft.com/office/drawing/2014/main" val="278275158"/>
                    </a:ext>
                  </a:extLst>
                </a:gridCol>
                <a:gridCol w="3368306">
                  <a:extLst>
                    <a:ext uri="{9D8B030D-6E8A-4147-A177-3AD203B41FA5}">
                      <a16:colId xmlns="" xmlns:a16="http://schemas.microsoft.com/office/drawing/2014/main" val="2087170935"/>
                    </a:ext>
                  </a:extLst>
                </a:gridCol>
                <a:gridCol w="1782110">
                  <a:extLst>
                    <a:ext uri="{9D8B030D-6E8A-4147-A177-3AD203B41FA5}">
                      <a16:colId xmlns="" xmlns:a16="http://schemas.microsoft.com/office/drawing/2014/main" val="1295599232"/>
                    </a:ext>
                  </a:extLst>
                </a:gridCol>
                <a:gridCol w="2821672">
                  <a:extLst>
                    <a:ext uri="{9D8B030D-6E8A-4147-A177-3AD203B41FA5}">
                      <a16:colId xmlns="" xmlns:a16="http://schemas.microsoft.com/office/drawing/2014/main" val="359299090"/>
                    </a:ext>
                  </a:extLst>
                </a:gridCol>
              </a:tblGrid>
              <a:tr h="326913"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기업명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446369245"/>
                  </a:ext>
                </a:extLst>
              </a:tr>
              <a:tr h="326913"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대표자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설립연도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760214683"/>
                  </a:ext>
                </a:extLst>
              </a:tr>
              <a:tr h="326913"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홈페이지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11583171"/>
                  </a:ext>
                </a:extLst>
              </a:tr>
              <a:tr h="326913"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전문 분야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①                                                  ②                                                  ③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7439577"/>
                  </a:ext>
                </a:extLst>
              </a:tr>
              <a:tr h="326913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과제</a:t>
                      </a:r>
                      <a:endParaRPr lang="en-US" altLang="ko-KR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책임자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성명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직위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0208326"/>
                  </a:ext>
                </a:extLst>
              </a:tr>
              <a:tr h="326913">
                <a:tc v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연락처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E-mail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40342354"/>
                  </a:ext>
                </a:extLst>
              </a:tr>
            </a:tbl>
          </a:graphicData>
        </a:graphic>
      </p:graphicFrame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B6D0AB1A-FEE2-4159-B37E-EF7DED6809ED}"/>
              </a:ext>
            </a:extLst>
          </p:cNvPr>
          <p:cNvSpPr txBox="1"/>
          <p:nvPr/>
        </p:nvSpPr>
        <p:spPr>
          <a:xfrm>
            <a:off x="5097463" y="3068960"/>
            <a:ext cx="28087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ko-KR" altLang="en-US" sz="1400" b="1" dirty="0">
                <a:latin typeface="+mn-ea"/>
              </a:rPr>
              <a:t>■ 주요 실적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C2B1655F-1DAA-42C4-A785-8FFA11F63DCF}"/>
              </a:ext>
            </a:extLst>
          </p:cNvPr>
          <p:cNvSpPr txBox="1"/>
          <p:nvPr/>
        </p:nvSpPr>
        <p:spPr>
          <a:xfrm>
            <a:off x="5313040" y="3482846"/>
            <a:ext cx="43209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+mn-ea"/>
              </a:rPr>
              <a:t>사회적기업 또는 주요 경영컨설팅 실적 간략 기술</a:t>
            </a:r>
            <a:r>
              <a:rPr lang="en-US" altLang="ko-KR" sz="1200" dirty="0">
                <a:latin typeface="+mn-ea"/>
              </a:rPr>
              <a:t/>
            </a:r>
            <a:br>
              <a:rPr lang="en-US" altLang="ko-KR" sz="1200" dirty="0">
                <a:latin typeface="+mn-ea"/>
              </a:rPr>
            </a:br>
            <a:r>
              <a:rPr lang="en-US" altLang="ko-KR" sz="1200" dirty="0">
                <a:latin typeface="+mn-ea"/>
              </a:rPr>
              <a:t>(</a:t>
            </a:r>
            <a:r>
              <a:rPr lang="ko-KR" altLang="en-US" sz="1200" dirty="0">
                <a:latin typeface="+mn-ea"/>
              </a:rPr>
              <a:t>컨설팅기관 연혁 기술이 아님</a:t>
            </a:r>
            <a:r>
              <a:rPr lang="en-US" altLang="ko-KR" sz="1200" dirty="0">
                <a:latin typeface="+mn-ea"/>
              </a:rPr>
              <a:t>)</a:t>
            </a:r>
            <a:endParaRPr lang="ko-KR" altLang="en-US" sz="1200" dirty="0">
              <a:latin typeface="+mn-ea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52E15F0F-0DF1-4704-AC85-FF102810C142}"/>
              </a:ext>
            </a:extLst>
          </p:cNvPr>
          <p:cNvSpPr txBox="1"/>
          <p:nvPr/>
        </p:nvSpPr>
        <p:spPr>
          <a:xfrm>
            <a:off x="209941" y="689675"/>
            <a:ext cx="28087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latinLnBrk="0"/>
            <a:r>
              <a:rPr lang="ko-KR" altLang="en-US" sz="1400" b="1" dirty="0">
                <a:solidFill>
                  <a:prstClr val="black"/>
                </a:solidFill>
                <a:latin typeface="+mn-ea"/>
              </a:rPr>
              <a:t>■ 일반 현황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9F4638F7-E961-4FEC-B1F7-D0CE7EF62DB4}"/>
              </a:ext>
            </a:extLst>
          </p:cNvPr>
          <p:cNvSpPr txBox="1"/>
          <p:nvPr/>
        </p:nvSpPr>
        <p:spPr>
          <a:xfrm>
            <a:off x="200473" y="3068960"/>
            <a:ext cx="28087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ko-KR" altLang="en-US" sz="1400" b="1" dirty="0">
                <a:latin typeface="+mn-ea"/>
              </a:rPr>
              <a:t>■ 최근 </a:t>
            </a:r>
            <a:r>
              <a:rPr lang="en-US" altLang="ko-KR" sz="1400" b="1" dirty="0">
                <a:latin typeface="+mn-ea"/>
              </a:rPr>
              <a:t>3</a:t>
            </a:r>
            <a:r>
              <a:rPr lang="ko-KR" altLang="en-US" sz="1400" b="1" dirty="0">
                <a:latin typeface="+mn-ea"/>
              </a:rPr>
              <a:t>년간 인력 현황</a:t>
            </a:r>
          </a:p>
        </p:txBody>
      </p:sp>
      <p:graphicFrame>
        <p:nvGraphicFramePr>
          <p:cNvPr id="29" name="표 28">
            <a:extLst>
              <a:ext uri="{FF2B5EF4-FFF2-40B4-BE49-F238E27FC236}">
                <a16:creationId xmlns="" xmlns:a16="http://schemas.microsoft.com/office/drawing/2014/main" id="{9AD595AE-0EBE-4DF6-9181-BEEB74E2C1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979227"/>
              </p:ext>
            </p:extLst>
          </p:nvPr>
        </p:nvGraphicFramePr>
        <p:xfrm>
          <a:off x="200472" y="3484845"/>
          <a:ext cx="4608512" cy="1085064"/>
        </p:xfrm>
        <a:graphic>
          <a:graphicData uri="http://schemas.openxmlformats.org/drawingml/2006/table">
            <a:tbl>
              <a:tblPr/>
              <a:tblGrid>
                <a:gridCol w="524536">
                  <a:extLst>
                    <a:ext uri="{9D8B030D-6E8A-4147-A177-3AD203B41FA5}">
                      <a16:colId xmlns="" xmlns:a16="http://schemas.microsoft.com/office/drawing/2014/main" val="3820552079"/>
                    </a:ext>
                  </a:extLst>
                </a:gridCol>
                <a:gridCol w="1361453">
                  <a:extLst>
                    <a:ext uri="{9D8B030D-6E8A-4147-A177-3AD203B41FA5}">
                      <a16:colId xmlns="" xmlns:a16="http://schemas.microsoft.com/office/drawing/2014/main" val="3550035883"/>
                    </a:ext>
                  </a:extLst>
                </a:gridCol>
                <a:gridCol w="1361453">
                  <a:extLst>
                    <a:ext uri="{9D8B030D-6E8A-4147-A177-3AD203B41FA5}">
                      <a16:colId xmlns="" xmlns:a16="http://schemas.microsoft.com/office/drawing/2014/main" val="4243789208"/>
                    </a:ext>
                  </a:extLst>
                </a:gridCol>
                <a:gridCol w="1361070">
                  <a:extLst>
                    <a:ext uri="{9D8B030D-6E8A-4147-A177-3AD203B41FA5}">
                      <a16:colId xmlns="" xmlns:a16="http://schemas.microsoft.com/office/drawing/2014/main" val="1739516913"/>
                    </a:ext>
                  </a:extLst>
                </a:gridCol>
              </a:tblGrid>
              <a:tr h="27126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년도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총 유급 근로자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취약계층 근로자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비취약계층 근로자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51555219"/>
                  </a:ext>
                </a:extLst>
              </a:tr>
              <a:tr h="27126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96882697"/>
                  </a:ext>
                </a:extLst>
              </a:tr>
              <a:tr h="27126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19184728"/>
                  </a:ext>
                </a:extLst>
              </a:tr>
              <a:tr h="27126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30348955"/>
                  </a:ext>
                </a:extLst>
              </a:tr>
            </a:tbl>
          </a:graphicData>
        </a:graphic>
      </p:graphicFrame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B7E6FA18-AC2F-468F-9F08-06AA573136AF}"/>
              </a:ext>
            </a:extLst>
          </p:cNvPr>
          <p:cNvSpPr txBox="1"/>
          <p:nvPr/>
        </p:nvSpPr>
        <p:spPr>
          <a:xfrm>
            <a:off x="4088458" y="3240159"/>
            <a:ext cx="7200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000" dirty="0"/>
              <a:t>(</a:t>
            </a:r>
            <a:r>
              <a:rPr lang="ko-KR" altLang="en-US" sz="1000" dirty="0"/>
              <a:t>단위 </a:t>
            </a:r>
            <a:r>
              <a:rPr lang="en-US" altLang="ko-KR" sz="1000" dirty="0"/>
              <a:t>: </a:t>
            </a:r>
            <a:r>
              <a:rPr lang="ko-KR" altLang="en-US" sz="1000" dirty="0"/>
              <a:t>명</a:t>
            </a:r>
            <a:r>
              <a:rPr lang="en-US" altLang="ko-KR" sz="1000" dirty="0"/>
              <a:t>)</a:t>
            </a:r>
            <a:endParaRPr lang="ko-KR" altLang="en-US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A8414BFE-B40E-48F0-B0AC-769251D48423}"/>
              </a:ext>
            </a:extLst>
          </p:cNvPr>
          <p:cNvSpPr txBox="1"/>
          <p:nvPr/>
        </p:nvSpPr>
        <p:spPr>
          <a:xfrm>
            <a:off x="200473" y="4653136"/>
            <a:ext cx="28087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ko-KR" altLang="en-US" sz="1400" b="1" dirty="0">
                <a:latin typeface="+mn-ea"/>
              </a:rPr>
              <a:t>■ 최근 </a:t>
            </a:r>
            <a:r>
              <a:rPr lang="en-US" altLang="ko-KR" sz="1400" b="1" dirty="0">
                <a:latin typeface="+mn-ea"/>
              </a:rPr>
              <a:t>3</a:t>
            </a:r>
            <a:r>
              <a:rPr lang="ko-KR" altLang="en-US" sz="1400" b="1" dirty="0">
                <a:latin typeface="+mn-ea"/>
              </a:rPr>
              <a:t>년간 재무 현황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080D963D-C742-48AE-BAEF-76EC90368311}"/>
              </a:ext>
            </a:extLst>
          </p:cNvPr>
          <p:cNvSpPr txBox="1"/>
          <p:nvPr/>
        </p:nvSpPr>
        <p:spPr>
          <a:xfrm>
            <a:off x="3872434" y="4824335"/>
            <a:ext cx="9361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000" dirty="0"/>
              <a:t>(</a:t>
            </a:r>
            <a:r>
              <a:rPr lang="ko-KR" altLang="en-US" sz="1000" dirty="0"/>
              <a:t>단위 </a:t>
            </a:r>
            <a:r>
              <a:rPr lang="en-US" altLang="ko-KR" sz="1000" dirty="0"/>
              <a:t>: </a:t>
            </a:r>
            <a:r>
              <a:rPr lang="ko-KR" altLang="en-US" sz="1000" dirty="0"/>
              <a:t>백만원</a:t>
            </a:r>
            <a:r>
              <a:rPr lang="en-US" altLang="ko-KR" sz="1000" dirty="0"/>
              <a:t>)</a:t>
            </a:r>
            <a:endParaRPr lang="ko-KR" altLang="en-US" sz="1000" dirty="0"/>
          </a:p>
        </p:txBody>
      </p:sp>
      <p:graphicFrame>
        <p:nvGraphicFramePr>
          <p:cNvPr id="33" name="표 32">
            <a:extLst>
              <a:ext uri="{FF2B5EF4-FFF2-40B4-BE49-F238E27FC236}">
                <a16:creationId xmlns="" xmlns:a16="http://schemas.microsoft.com/office/drawing/2014/main" id="{55E6CF70-AD94-49E0-B739-002689C023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986441"/>
              </p:ext>
            </p:extLst>
          </p:nvPr>
        </p:nvGraphicFramePr>
        <p:xfrm>
          <a:off x="200472" y="5072725"/>
          <a:ext cx="4608065" cy="1380611"/>
        </p:xfrm>
        <a:graphic>
          <a:graphicData uri="http://schemas.openxmlformats.org/drawingml/2006/table">
            <a:tbl>
              <a:tblPr/>
              <a:tblGrid>
                <a:gridCol w="522953">
                  <a:extLst>
                    <a:ext uri="{9D8B030D-6E8A-4147-A177-3AD203B41FA5}">
                      <a16:colId xmlns="" xmlns:a16="http://schemas.microsoft.com/office/drawing/2014/main" val="305511676"/>
                    </a:ext>
                  </a:extLst>
                </a:gridCol>
                <a:gridCol w="680852">
                  <a:extLst>
                    <a:ext uri="{9D8B030D-6E8A-4147-A177-3AD203B41FA5}">
                      <a16:colId xmlns="" xmlns:a16="http://schemas.microsoft.com/office/drawing/2014/main" val="2853449238"/>
                    </a:ext>
                  </a:extLst>
                </a:gridCol>
                <a:gridCol w="680852">
                  <a:extLst>
                    <a:ext uri="{9D8B030D-6E8A-4147-A177-3AD203B41FA5}">
                      <a16:colId xmlns="" xmlns:a16="http://schemas.microsoft.com/office/drawing/2014/main" val="2641557527"/>
                    </a:ext>
                  </a:extLst>
                </a:gridCol>
                <a:gridCol w="680852">
                  <a:extLst>
                    <a:ext uri="{9D8B030D-6E8A-4147-A177-3AD203B41FA5}">
                      <a16:colId xmlns="" xmlns:a16="http://schemas.microsoft.com/office/drawing/2014/main" val="2181430939"/>
                    </a:ext>
                  </a:extLst>
                </a:gridCol>
                <a:gridCol w="680852">
                  <a:extLst>
                    <a:ext uri="{9D8B030D-6E8A-4147-A177-3AD203B41FA5}">
                      <a16:colId xmlns="" xmlns:a16="http://schemas.microsoft.com/office/drawing/2014/main" val="3144298569"/>
                    </a:ext>
                  </a:extLst>
                </a:gridCol>
                <a:gridCol w="680852">
                  <a:extLst>
                    <a:ext uri="{9D8B030D-6E8A-4147-A177-3AD203B41FA5}">
                      <a16:colId xmlns="" xmlns:a16="http://schemas.microsoft.com/office/drawing/2014/main" val="3487519389"/>
                    </a:ext>
                  </a:extLst>
                </a:gridCol>
                <a:gridCol w="680852">
                  <a:extLst>
                    <a:ext uri="{9D8B030D-6E8A-4147-A177-3AD203B41FA5}">
                      <a16:colId xmlns="" xmlns:a16="http://schemas.microsoft.com/office/drawing/2014/main" val="255120595"/>
                    </a:ext>
                  </a:extLst>
                </a:gridCol>
              </a:tblGrid>
              <a:tr h="45275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결산년도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자산</a:t>
                      </a:r>
                      <a:endParaRPr lang="en-US" altLang="ko-KR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총계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부채</a:t>
                      </a:r>
                      <a:endParaRPr lang="en-US" altLang="ko-KR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총계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자본</a:t>
                      </a:r>
                      <a:endParaRPr lang="en-US" altLang="ko-KR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총계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매출액</a:t>
                      </a:r>
                    </a:p>
                  </a:txBody>
                  <a:tcPr marL="64770" marR="64770" marT="17907" marB="179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영업</a:t>
                      </a:r>
                      <a:endParaRPr lang="en-US" altLang="ko-KR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이익</a:t>
                      </a:r>
                    </a:p>
                  </a:txBody>
                  <a:tcPr marL="64770" marR="64770" marT="17907" marB="179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당기</a:t>
                      </a:r>
                      <a:endParaRPr lang="en-US" altLang="ko-KR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순이익</a:t>
                      </a:r>
                    </a:p>
                  </a:txBody>
                  <a:tcPr marL="64770" marR="64770" marT="17907" marB="179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07932412"/>
                  </a:ext>
                </a:extLst>
              </a:tr>
              <a:tr h="30928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38690714"/>
                  </a:ext>
                </a:extLst>
              </a:tr>
              <a:tr h="30928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31512796"/>
                  </a:ext>
                </a:extLst>
              </a:tr>
              <a:tr h="30928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446996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45079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cynCwf8bEezEUuVpXcaaw"/>
</p:tagLst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1">
      <a:majorFont>
        <a:latin typeface="나눔고딕"/>
        <a:ea typeface="나눔고딕"/>
        <a:cs typeface=""/>
      </a:majorFont>
      <a:minorFont>
        <a:latin typeface="나눔고딕"/>
        <a:ea typeface="나눔고딕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 w="12700">
          <a:solidFill>
            <a:schemeClr val="bg1">
              <a:lumMod val="50000"/>
            </a:schemeClr>
          </a:solidFill>
        </a:ln>
      </a:spPr>
      <a:bodyPr rtlCol="0" anchor="ctr"/>
      <a:lstStyle>
        <a:defPPr algn="ctr">
          <a:defRPr sz="12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200" smtClean="0">
            <a:latin typeface="+mn-ea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2191</TotalTime>
  <Words>1864</Words>
  <Application>Microsoft Office PowerPoint</Application>
  <PresentationFormat>A4 용지(210x297mm)</PresentationFormat>
  <Paragraphs>481</Paragraphs>
  <Slides>22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22</vt:i4>
      </vt:variant>
    </vt:vector>
  </HeadingPairs>
  <TitlesOfParts>
    <vt:vector size="23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 현회</dc:creator>
  <cp:lastModifiedBy>Administrator</cp:lastModifiedBy>
  <cp:revision>201</cp:revision>
  <cp:lastPrinted>2019-12-16T15:09:08Z</cp:lastPrinted>
  <dcterms:created xsi:type="dcterms:W3CDTF">2019-04-10T01:59:56Z</dcterms:created>
  <dcterms:modified xsi:type="dcterms:W3CDTF">2021-02-08T01:29:06Z</dcterms:modified>
</cp:coreProperties>
</file>