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embedTrueTypeFonts="1" saveSubsetFonts="1">
  <p:sldMasterIdLst>
    <p:sldMasterId id="2147483664" r:id="rId1"/>
  </p:sldMasterIdLst>
  <p:notesMasterIdLst>
    <p:notesMasterId r:id="rId16"/>
  </p:notesMasterIdLst>
  <p:sldIdLst>
    <p:sldId id="787" r:id="rId2"/>
    <p:sldId id="801" r:id="rId3"/>
    <p:sldId id="813" r:id="rId4"/>
    <p:sldId id="789" r:id="rId5"/>
    <p:sldId id="814" r:id="rId6"/>
    <p:sldId id="809" r:id="rId7"/>
    <p:sldId id="808" r:id="rId8"/>
    <p:sldId id="802" r:id="rId9"/>
    <p:sldId id="815" r:id="rId10"/>
    <p:sldId id="803" r:id="rId11"/>
    <p:sldId id="811" r:id="rId12"/>
    <p:sldId id="810" r:id="rId13"/>
    <p:sldId id="816" r:id="rId14"/>
    <p:sldId id="812" r:id="rId15"/>
  </p:sldIdLst>
  <p:sldSz cx="9144000" cy="6858000" type="screen4x3"/>
  <p:notesSz cx="7099300" cy="10234613"/>
  <p:embeddedFontLst>
    <p:embeddedFont>
      <p:font typeface="KoPub돋움체 Bold" panose="020B0600000101010101" charset="-127"/>
      <p:bold r:id="rId17"/>
    </p:embeddedFont>
    <p:embeddedFont>
      <p:font typeface="함초롬바탕" panose="02030504000101010101" pitchFamily="18" charset="-127"/>
      <p:regular r:id="rId18"/>
      <p:bold r:id="rId19"/>
    </p:embeddedFont>
    <p:embeddedFont>
      <p:font typeface="나눔스퀘어라운드 ExtraBold" panose="020B0600000101010101" pitchFamily="50" charset="-127"/>
      <p:bold r:id="rId20"/>
    </p:embeddedFont>
    <p:embeddedFont>
      <p:font typeface="나눔스퀘어" panose="020B0600000101010101" pitchFamily="50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HY헤드라인M" panose="02030600000101010101" pitchFamily="18" charset="-127"/>
      <p:regular r:id="rId24"/>
    </p:embeddedFont>
    <p:embeddedFont>
      <p:font typeface="KoPub돋움체 Medium" panose="020B0600000101010101" charset="-127"/>
      <p:regular r:id="rId25"/>
    </p:embeddedFont>
    <p:embeddedFont>
      <p:font typeface="나눔스퀘어라운드 Bold" panose="020B0600000101010101" pitchFamily="50" charset="-127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5"/>
    <a:srgbClr val="F3F8FB"/>
    <a:srgbClr val="CFD6E8"/>
    <a:srgbClr val="CCEDFF"/>
    <a:srgbClr val="9C112E"/>
    <a:srgbClr val="C21505"/>
    <a:srgbClr val="E15151"/>
    <a:srgbClr val="A03C3A"/>
    <a:srgbClr val="C25956"/>
    <a:srgbClr val="C96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746" autoAdjust="0"/>
  </p:normalViewPr>
  <p:slideViewPr>
    <p:cSldViewPr>
      <p:cViewPr varScale="1">
        <p:scale>
          <a:sx n="109" d="100"/>
          <a:sy n="109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D58778-2B1D-45A6-BF68-670A67611551}" type="datetimeFigureOut">
              <a:rPr lang="ko-KR" altLang="en-US" smtClean="0"/>
              <a:pPr/>
              <a:t>2021-01-26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98BC70D-3444-450F-8341-13300780A1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8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86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93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3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49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88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8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0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2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C70D-3444-450F-8341-13300780A1F6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1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90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1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37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C70D-3444-450F-8341-13300780A1F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6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5"/>
          <p:cNvSpPr txBox="1">
            <a:spLocks/>
          </p:cNvSpPr>
          <p:nvPr userDrawn="1"/>
        </p:nvSpPr>
        <p:spPr>
          <a:xfrm>
            <a:off x="7019206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B9F5A13-4B8D-45C5-B33C-2AEFA7B317B7}" type="slidenum">
              <a:rPr lang="ko-KR" altLang="en-US" sz="1200" smtClean="0">
                <a:ln>
                  <a:solidFill>
                    <a:prstClr val="black">
                      <a:lumMod val="65000"/>
                      <a:lumOff val="35000"/>
                      <a:alpha val="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pPr algn="r">
                <a:defRPr/>
              </a:pPr>
              <a:t>‹#›</a:t>
            </a:fld>
            <a:endParaRPr lang="ko-KR" altLang="en-US" sz="1200" dirty="0">
              <a:ln>
                <a:solidFill>
                  <a:prstClr val="black">
                    <a:lumMod val="65000"/>
                    <a:lumOff val="35000"/>
                    <a:alpha val="500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847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76EA-9C7B-4288-B13A-9FBDDF7724A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EB1F-6864-44C7-ABB5-F11F7EE4C8F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6563072" cy="92211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827584" y="1351309"/>
            <a:ext cx="7488832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144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83C5-3837-42B1-999E-C912D4A4EB39}" type="datetimeFigureOut">
              <a:rPr lang="ko-KR" altLang="en-US" smtClean="0"/>
              <a:pPr/>
              <a:t>2021-01-26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5A13-4B8D-45C5-B33C-2AEFA7B317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2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r="-321" b="-4199"/>
          <a:stretch/>
        </p:blipFill>
        <p:spPr>
          <a:xfrm>
            <a:off x="-540568" y="0"/>
            <a:ext cx="10766359" cy="7173416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0"/>
            <a:ext cx="6120680" cy="62068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18940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0"/>
            <a:ext cx="6120680" cy="62068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938994" y="651353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F5A13-4B8D-45C5-B33C-2AEFA7B317B7}" type="slidenum">
              <a:rPr kumimoji="0" lang="ko-KR" altLang="en-US" sz="1200" b="0" i="0" u="none" strike="noStrike" kern="1200" cap="none" spc="0" normalizeH="0" baseline="0" noProof="0" smtClean="0">
                <a:ln>
                  <a:solidFill>
                    <a:schemeClr val="tx1">
                      <a:lumMod val="65000"/>
                      <a:lumOff val="35000"/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solidFill>
                  <a:schemeClr val="tx1">
                    <a:lumMod val="65000"/>
                    <a:lumOff val="35000"/>
                    <a:alpha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 flipH="1" flipV="1">
            <a:off x="9001125" y="6735535"/>
            <a:ext cx="142876" cy="122467"/>
          </a:xfrm>
          <a:prstGeom prst="line">
            <a:avLst/>
          </a:prstGeom>
          <a:ln>
            <a:solidFill>
              <a:srgbClr val="931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0" y="620688"/>
            <a:ext cx="7668344" cy="0"/>
          </a:xfrm>
          <a:prstGeom prst="line">
            <a:avLst/>
          </a:prstGeom>
          <a:ln w="38100">
            <a:solidFill>
              <a:srgbClr val="931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39" y="94319"/>
            <a:ext cx="1722124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6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9C1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938994" y="6513537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B9F5A13-4B8D-45C5-B33C-2AEFA7B317B7}" type="slidenum">
              <a:rPr lang="ko-KR" altLang="en-US" sz="1200" smtClean="0">
                <a:ln>
                  <a:solidFill>
                    <a:prstClr val="black">
                      <a:lumMod val="65000"/>
                      <a:lumOff val="35000"/>
                      <a:alpha val="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pPr algn="r">
                <a:defRPr/>
              </a:pPr>
              <a:t>‹#›</a:t>
            </a:fld>
            <a:endParaRPr lang="ko-KR" altLang="en-US" sz="1200" dirty="0">
              <a:ln>
                <a:solidFill>
                  <a:prstClr val="black">
                    <a:lumMod val="65000"/>
                    <a:lumOff val="35000"/>
                    <a:alpha val="500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2760" y="2585870"/>
            <a:ext cx="3158480" cy="17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rgbClr val="9C1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 t="-796" r="17926"/>
          <a:stretch/>
        </p:blipFill>
        <p:spPr>
          <a:xfrm>
            <a:off x="6516216" y="5085184"/>
            <a:ext cx="259228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82A9-90F1-4E4C-B2E4-1E1EA49CB5F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699A-7949-44C9-93D8-B774F5BCEAE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A233-5834-4855-A884-2E4A80010C3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652943" y="0"/>
            <a:ext cx="0" cy="11241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CDD-A650-4A6F-8F14-6FD9BCBA325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2021-01-26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defRPr>
            </a:lvl1pPr>
          </a:lstStyle>
          <a:p>
            <a:fld id="{B9695C8C-50C3-44CE-93C0-6C08A853675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defRPr>
            </a:lvl1pPr>
          </a:lstStyle>
          <a:p>
            <a:fld id="{E66A5C3C-0358-46E2-A565-37B041922F3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스퀘어라운드 ExtraBold" panose="020B0600000101010101" pitchFamily="50" charset="-127"/>
          <a:ea typeface="나눔스퀘어라운드 ExtraBold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86511" y="3429000"/>
            <a:ext cx="536983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프로젝트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아이템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명 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지원분야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대표자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</a:t>
            </a:r>
            <a:r>
              <a:rPr lang="ko-KR" altLang="en-US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팀원 </a:t>
            </a:r>
            <a:r>
              <a:rPr lang="en-US" altLang="ko-KR" sz="24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 </a:t>
            </a:r>
            <a:endParaRPr lang="ko-KR" altLang="en-US" sz="24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C9CA75-1757-2C4B-B213-B58417011124}"/>
              </a:ext>
            </a:extLst>
          </p:cNvPr>
          <p:cNvSpPr txBox="1"/>
          <p:nvPr/>
        </p:nvSpPr>
        <p:spPr>
          <a:xfrm>
            <a:off x="1850895" y="2060848"/>
            <a:ext cx="5849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40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리빙랩</a:t>
            </a:r>
            <a:r>
              <a:rPr kumimoji="1" lang="ko-KR" altLang="en-US" sz="40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의제실행계획 신청서</a:t>
            </a:r>
            <a:endParaRPr kumimoji="1" lang="x-none" altLang="en-US" sz="40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14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273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실물제작 계획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70389" y="1916832"/>
            <a:ext cx="8136904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FF1A19CA-8D1B-40B9-A8BB-C0ADE6C85576}"/>
              </a:ext>
            </a:extLst>
          </p:cNvPr>
          <p:cNvSpPr txBox="1">
            <a:spLocks/>
          </p:cNvSpPr>
          <p:nvPr/>
        </p:nvSpPr>
        <p:spPr>
          <a:xfrm>
            <a:off x="611560" y="1182848"/>
            <a:ext cx="7762051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사업화를 위한 현재 솔루션보유수준과 사업화를 위해 구체적인 실물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결과물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제작 계획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3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소요예산</a:t>
            </a:r>
            <a:r>
              <a:rPr lang="en-US" altLang="ko-KR" sz="3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36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가안</a:t>
            </a:r>
            <a:r>
              <a:rPr lang="en-US" altLang="ko-KR" sz="3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endParaRPr lang="ko-KR" altLang="en-US" sz="3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70389" y="1916832"/>
            <a:ext cx="8136904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FF1A19CA-8D1B-40B9-A8BB-C0ADE6C85576}"/>
              </a:ext>
            </a:extLst>
          </p:cNvPr>
          <p:cNvSpPr txBox="1">
            <a:spLocks/>
          </p:cNvSpPr>
          <p:nvPr/>
        </p:nvSpPr>
        <p:spPr>
          <a:xfrm>
            <a:off x="770389" y="2054748"/>
            <a:ext cx="7344816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사업화에 필요한 소요예산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추정치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예산안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0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기대효과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70389" y="1916832"/>
            <a:ext cx="8136904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결과물의 사회적 </a:t>
            </a:r>
            <a:r>
              <a:rPr lang="ko-KR" altLang="en-US" sz="1600" i="1" dirty="0" err="1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확산성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 err="1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파급력에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관하여 구체적으로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측정가능한 지표 또는 구체적인 수치 제시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정량적 효과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정성적 효과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산출물 등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02224"/>
              </p:ext>
            </p:extLst>
          </p:nvPr>
        </p:nvGraphicFramePr>
        <p:xfrm>
          <a:off x="1355330" y="1584730"/>
          <a:ext cx="6368415" cy="333089"/>
        </p:xfrm>
        <a:graphic>
          <a:graphicData uri="http://schemas.openxmlformats.org/drawingml/2006/table">
            <a:tbl>
              <a:tblPr/>
              <a:tblGrid>
                <a:gridCol w="6368415">
                  <a:extLst>
                    <a:ext uri="{9D8B030D-6E8A-4147-A177-3AD203B41FA5}">
                      <a16:colId xmlns:a16="http://schemas.microsoft.com/office/drawing/2014/main" xmlns="" val="967935468"/>
                    </a:ext>
                  </a:extLst>
                </a:gridCol>
              </a:tblGrid>
              <a:tr h="333089">
                <a:tc>
                  <a:txBody>
                    <a:bodyPr/>
                    <a:lstStyle/>
                    <a:p>
                      <a:pPr marL="386080" marR="0" indent="-38608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‘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년도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리빙랩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액셀러레이팅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프로젝트 현황 정리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3430" marR="13430" marT="13430" marB="13430" anchor="ctr">
                    <a:lnL>
                      <a:noFill/>
                    </a:lnL>
                    <a:lnR>
                      <a:noFill/>
                    </a:lnR>
                    <a:lnT w="35941" cap="flat" cmpd="sng" algn="ctr">
                      <a:solidFill>
                        <a:srgbClr val="00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491372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20527"/>
              </p:ext>
            </p:extLst>
          </p:nvPr>
        </p:nvGraphicFramePr>
        <p:xfrm>
          <a:off x="179512" y="2060848"/>
          <a:ext cx="8720052" cy="4405351"/>
        </p:xfrm>
        <a:graphic>
          <a:graphicData uri="http://schemas.openxmlformats.org/drawingml/2006/table">
            <a:tbl>
              <a:tblPr/>
              <a:tblGrid>
                <a:gridCol w="300101">
                  <a:extLst>
                    <a:ext uri="{9D8B030D-6E8A-4147-A177-3AD203B41FA5}">
                      <a16:colId xmlns:a16="http://schemas.microsoft.com/office/drawing/2014/main" xmlns="" val="2799170368"/>
                    </a:ext>
                  </a:extLst>
                </a:gridCol>
                <a:gridCol w="586052">
                  <a:extLst>
                    <a:ext uri="{9D8B030D-6E8A-4147-A177-3AD203B41FA5}">
                      <a16:colId xmlns:a16="http://schemas.microsoft.com/office/drawing/2014/main" xmlns="" val="4168334864"/>
                    </a:ext>
                  </a:extLst>
                </a:gridCol>
                <a:gridCol w="621795">
                  <a:extLst>
                    <a:ext uri="{9D8B030D-6E8A-4147-A177-3AD203B41FA5}">
                      <a16:colId xmlns:a16="http://schemas.microsoft.com/office/drawing/2014/main" xmlns="" val="692994515"/>
                    </a:ext>
                  </a:extLst>
                </a:gridCol>
                <a:gridCol w="872006">
                  <a:extLst>
                    <a:ext uri="{9D8B030D-6E8A-4147-A177-3AD203B41FA5}">
                      <a16:colId xmlns:a16="http://schemas.microsoft.com/office/drawing/2014/main" xmlns="" val="777312164"/>
                    </a:ext>
                  </a:extLst>
                </a:gridCol>
                <a:gridCol w="1193704">
                  <a:extLst>
                    <a:ext uri="{9D8B030D-6E8A-4147-A177-3AD203B41FA5}">
                      <a16:colId xmlns:a16="http://schemas.microsoft.com/office/drawing/2014/main" xmlns="" val="3671870615"/>
                    </a:ext>
                  </a:extLst>
                </a:gridCol>
                <a:gridCol w="1300934">
                  <a:extLst>
                    <a:ext uri="{9D8B030D-6E8A-4147-A177-3AD203B41FA5}">
                      <a16:colId xmlns:a16="http://schemas.microsoft.com/office/drawing/2014/main" xmlns="" val="1488016459"/>
                    </a:ext>
                  </a:extLst>
                </a:gridCol>
                <a:gridCol w="1122213">
                  <a:extLst>
                    <a:ext uri="{9D8B030D-6E8A-4147-A177-3AD203B41FA5}">
                      <a16:colId xmlns:a16="http://schemas.microsoft.com/office/drawing/2014/main" xmlns="" val="426697002"/>
                    </a:ext>
                  </a:extLst>
                </a:gridCol>
                <a:gridCol w="1300934">
                  <a:extLst>
                    <a:ext uri="{9D8B030D-6E8A-4147-A177-3AD203B41FA5}">
                      <a16:colId xmlns:a16="http://schemas.microsoft.com/office/drawing/2014/main" xmlns="" val="3088030085"/>
                    </a:ext>
                  </a:extLst>
                </a:gridCol>
                <a:gridCol w="514564">
                  <a:extLst>
                    <a:ext uri="{9D8B030D-6E8A-4147-A177-3AD203B41FA5}">
                      <a16:colId xmlns:a16="http://schemas.microsoft.com/office/drawing/2014/main" xmlns="" val="73401761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xmlns="" val="2959942715"/>
                    </a:ext>
                  </a:extLst>
                </a:gridCol>
              </a:tblGrid>
              <a:tr h="3414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구분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의제 분야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의제팀명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리빙랩</a:t>
                      </a: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프로젝트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사회문제 정의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실현하고자 하는 사회적 가치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리빙랩 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구축현황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참여 네트워크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솔루션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기대효과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성과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5771130"/>
                  </a:ext>
                </a:extLst>
              </a:tr>
              <a:tr h="7816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공동체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/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마을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공생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취약계층 경제적자립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취약계층의 경제적 자립문제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취약계층에게 직업훈련 및 자립 교육 실시를 통한 취약계층의 자립문제해결과 소득창출 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자체메이커스페이스공간 확보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장비 및 공간활용 교육 및 마케팅협력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카카오톡 전문가 매칭방외 별도 공간은 없음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메이킹협동조합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대전세종충남청년기업가협회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충청권 메이커스페이스 등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기술 및 솔루션 매칭 필요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취업계층 직업훈련연계 및 고용 활성화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3530155"/>
                  </a:ext>
                </a:extLst>
              </a:tr>
              <a:tr h="8910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돌봄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/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복지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보노아이씨티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음성인식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비상벨 연동 지능형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CCTV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카메라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인가구 및 다가구 지역범죄위험 증가와 이로인한 사고발생 증가문제 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지능형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CCTV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카메라와 음성인식 비상벨 설치를 통한 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유성지역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인 세대주거공간 및 주변 안전지대 구축을 통한 범죄율 감소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대덕구만남어린이 공원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화장실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벤치 등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설치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카카오톡 전문가 매칭방외 별도 공간은 없음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유성지역 청년네트워크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여성유관부서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관내 대학 등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기술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개발 진행중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실시간 사고대응과 범죄사고 예방 기여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9985"/>
                  </a:ext>
                </a:extLst>
              </a:tr>
              <a:tr h="7816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</a:t>
                      </a: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환경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오플라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플라스틱 재생연구소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폐플라스틱 소비의 증가로 인한 지역사회 및 국가적 자원 낭비문제 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플라스틱 전용 파쇄기 제작하여 자원순환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제품제작과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업사이클링을 통한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자원낭비율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감소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자원순환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제품제작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플라스틱 파쇄기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및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테스트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진행완료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카카오톡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전문가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매칭방외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별도 공간은 없음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남양주시 협동조합 연합회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사회적경제협의회 등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기술 및 솔루션 매칭 필요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폐플라스틱 업사이클링하여 굿즈 제작 및 수익 창출 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302271"/>
                  </a:ext>
                </a:extLst>
              </a:tr>
              <a:tr h="7062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4</a:t>
                      </a: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환경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에너지전환해유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재생에너지 시민투자 플랫폼 구축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기후위기해결위한 시민들의 참여수단 부족 및 접근의 제한적인 문제</a:t>
                      </a: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시민주도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/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참여형 재생에너지 투자와 보급플랫폼 개발을 통한 환경문제 관심확대와 해결을 위한 모델제시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카카오톡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전문가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매칭방외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별도 공간은 없음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한국에너지공단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하나은행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에너지전환네트워크 등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기술 및 솔루션 매칭 필요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시민들의 에너지 생산주체로 변화 및 재생에너지 보급 활성화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400058"/>
                  </a:ext>
                </a:extLst>
              </a:tr>
              <a:tr h="8910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5</a:t>
                      </a: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공동체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/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마을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팹랩대전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커피찌꺼기 재활용 연구상품 개발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커피찌꺼기로 인한 환경오염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자원낭비 문제의 해결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버려지는 커피찌꺼기 재자원화를 통한 상품개발 및 제품판매를 통한 사회일자리 제공 및 지역사회공헌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디자인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굿즈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비누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화분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탈취용품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등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및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농업원료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상품개발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카카오톡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전문가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매칭방외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별도 공간은 없음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한국기계연구원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세로공간협동조합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마음살림공작소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포이엔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도시광부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등 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기술 및 솔루션 매칭 필요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신재생 에너지 공급 의무화 제도 통한 확대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22137" marR="22137" marT="6120" marB="61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360058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70389" y="536517"/>
            <a:ext cx="273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프로젝트 예시</a:t>
            </a:r>
            <a:endParaRPr lang="ko-KR" altLang="en-US" sz="3600" dirty="0">
              <a:solidFill>
                <a:prstClr val="black">
                  <a:lumMod val="85000"/>
                  <a:lumOff val="15000"/>
                </a:prst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1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70389" y="1916832"/>
            <a:ext cx="8136904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811982" y="1845880"/>
            <a:ext cx="5520037" cy="3632736"/>
            <a:chOff x="1811981" y="1845880"/>
            <a:chExt cx="5520037" cy="3632736"/>
          </a:xfrm>
        </p:grpSpPr>
        <p:sp>
          <p:nvSpPr>
            <p:cNvPr id="4" name="직사각형 3"/>
            <p:cNvSpPr/>
            <p:nvPr/>
          </p:nvSpPr>
          <p:spPr>
            <a:xfrm>
              <a:off x="3607633" y="1845880"/>
              <a:ext cx="19287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latinLnBrk="0"/>
              <a:r>
                <a:rPr lang="ko-KR" altLang="en-US" sz="3600" dirty="0" smtClean="0">
                  <a:solidFill>
                    <a:srgbClr val="0070C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제출 방법</a:t>
              </a:r>
              <a:endParaRPr lang="ko-KR" altLang="en-US" sz="3600" dirty="0">
                <a:solidFill>
                  <a:srgbClr val="0070C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F72A4CE-70B7-4A3C-BBC9-77F0A5107056}"/>
                </a:ext>
              </a:extLst>
            </p:cNvPr>
            <p:cNvSpPr txBox="1"/>
            <p:nvPr/>
          </p:nvSpPr>
          <p:spPr>
            <a:xfrm>
              <a:off x="1811981" y="2636912"/>
              <a:ext cx="552003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pc="-150" dirty="0"/>
                <a:t>연구개발특구진흥재단 홈페이지 </a:t>
              </a:r>
              <a:r>
                <a:rPr lang="en-US" altLang="ko-KR" u="sng" spc="-15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altLang="ko-KR" u="sng" spc="-1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https://www.innopolis.or.kr)</a:t>
              </a:r>
              <a:r>
                <a:rPr lang="en-US" altLang="ko-KR" spc="-1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ko-KR" altLang="en-US" spc="-150" dirty="0" smtClean="0"/>
                <a:t>내 </a:t>
              </a:r>
              <a:endParaRPr lang="en-US" altLang="ko-KR" spc="-15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2000" spc="-150" dirty="0" smtClean="0">
                  <a:latin typeface="+mj-ea"/>
                  <a:ea typeface="+mj-ea"/>
                </a:rPr>
                <a:t>신청서 </a:t>
              </a:r>
              <a:r>
                <a:rPr lang="ko-KR" altLang="en-US" sz="2000" spc="-150" dirty="0">
                  <a:latin typeface="+mj-ea"/>
                  <a:ea typeface="+mj-ea"/>
                </a:rPr>
                <a:t>다운로드 </a:t>
              </a:r>
              <a:endParaRPr lang="en-US" altLang="ko-KR" sz="2000" spc="-150" dirty="0" smtClean="0">
                <a:latin typeface="+mj-ea"/>
                <a:ea typeface="+mj-ea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821391" y="4509120"/>
              <a:ext cx="3501216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pc="-150" dirty="0" smtClean="0"/>
                <a:t>신청서 작성 </a:t>
              </a:r>
              <a:r>
                <a:rPr lang="ko-KR" altLang="en-US" spc="-150" dirty="0"/>
                <a:t>후 </a:t>
              </a:r>
              <a:endParaRPr lang="en-US" altLang="ko-KR" spc="-15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2000" spc="-150" dirty="0" smtClean="0">
                  <a:latin typeface="+mj-ea"/>
                  <a:ea typeface="+mj-ea"/>
                </a:rPr>
                <a:t>이메일 제출 </a:t>
              </a:r>
              <a:r>
                <a:rPr lang="en-US" altLang="ko-KR" u="sng" spc="-1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(contact@companyA.kr) </a:t>
              </a:r>
              <a:endParaRPr lang="en-US" altLang="ko-KR" spc="-15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아래쪽 화살표 7"/>
            <p:cNvSpPr/>
            <p:nvPr/>
          </p:nvSpPr>
          <p:spPr>
            <a:xfrm>
              <a:off x="4319971" y="3861048"/>
              <a:ext cx="504056" cy="504056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9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4746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주요 의제 및 솔루션 요약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899592" y="1916832"/>
            <a:ext cx="7344816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의제의 핵심 내용과 특징이 잘 파악될 수 있도록 프로젝트 요약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제시한 의제와 솔루션의 방향성을 파악하기 쉽도록 작성 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97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3034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주요 </a:t>
            </a:r>
            <a:r>
              <a:rPr lang="en-US" altLang="ko-K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S.V.I</a:t>
            </a:r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요약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899592" y="1916832"/>
            <a:ext cx="7848872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사회적문제 및 이슈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사회문제정의 및 미션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사회적 파급효과를 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파트로 나누어서 요약작성 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8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3672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프로젝트 추진 배경</a:t>
            </a:r>
          </a:p>
          <a:p>
            <a:pPr defTabSz="457200" latinLnBrk="0"/>
            <a:endParaRPr lang="ko-KR" altLang="en-US" sz="3600" dirty="0">
              <a:solidFill>
                <a:prstClr val="black">
                  <a:lumMod val="85000"/>
                  <a:lumOff val="15000"/>
                </a:prst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92033" y="1412776"/>
            <a:ext cx="8122091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1.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의제 제안 목적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및 배경 작성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의제를 통해 이루고자 하는 목표를 구체적으로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제시한 의제의 시장의 니즈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시장분석 근거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사회적 가치실현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 err="1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소셜니즈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분석근거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에 대하여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l"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0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3672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프로젝트 </a:t>
            </a:r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상세 설명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70389" y="1049720"/>
            <a:ext cx="8122091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i="1" dirty="0">
                <a:solidFill>
                  <a:srgbClr val="D2D2D2">
                    <a:lumMod val="50000"/>
                  </a:srgb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프로젝트의 주요핵심내용을 도식과 설명을 통해 상세히 기술 </a:t>
            </a:r>
            <a:endParaRPr kumimoji="0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D2D2D2">
                  <a:lumMod val="50000"/>
                </a:srgbClr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7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514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프로젝트 추진 계획 및 범위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25DE297D-EBBE-42CB-A6DD-5E044477F22D}"/>
              </a:ext>
            </a:extLst>
          </p:cNvPr>
          <p:cNvGrpSpPr/>
          <p:nvPr/>
        </p:nvGrpSpPr>
        <p:grpSpPr>
          <a:xfrm>
            <a:off x="899592" y="3146771"/>
            <a:ext cx="7344816" cy="3174712"/>
            <a:chOff x="770781" y="1841644"/>
            <a:chExt cx="7344816" cy="3174712"/>
          </a:xfrm>
        </p:grpSpPr>
        <p:sp>
          <p:nvSpPr>
            <p:cNvPr id="7" name="제목 1">
              <a:extLst>
                <a:ext uri="{FF2B5EF4-FFF2-40B4-BE49-F238E27FC236}">
                  <a16:creationId xmlns:a16="http://schemas.microsoft.com/office/drawing/2014/main" xmlns="" id="{59A9B2BD-0985-47E1-8424-AD054AC727B9}"/>
                </a:ext>
              </a:extLst>
            </p:cNvPr>
            <p:cNvSpPr txBox="1">
              <a:spLocks/>
            </p:cNvSpPr>
            <p:nvPr/>
          </p:nvSpPr>
          <p:spPr>
            <a:xfrm>
              <a:off x="770781" y="3212976"/>
              <a:ext cx="7344816" cy="13742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endParaRPr lang="en-US" altLang="ko-KR" sz="18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xmlns="" id="{0943B181-0ADC-488D-A899-5C4A380A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1302298" y="1841644"/>
              <a:ext cx="6281781" cy="3174712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D505BB82-26EA-4542-8E0E-2D0D4F7C9A5D}"/>
                </a:ext>
              </a:extLst>
            </p:cNvPr>
            <p:cNvSpPr/>
            <p:nvPr/>
          </p:nvSpPr>
          <p:spPr>
            <a:xfrm>
              <a:off x="3275856" y="1988840"/>
              <a:ext cx="432048" cy="150968"/>
            </a:xfrm>
            <a:prstGeom prst="rect">
              <a:avLst/>
            </a:prstGeom>
            <a:solidFill>
              <a:srgbClr val="CC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893A74D1-0A68-499B-B6CE-B6FC0AF274B3}"/>
                </a:ext>
              </a:extLst>
            </p:cNvPr>
            <p:cNvSpPr/>
            <p:nvPr/>
          </p:nvSpPr>
          <p:spPr>
            <a:xfrm>
              <a:off x="1559920" y="4005064"/>
              <a:ext cx="779831" cy="360040"/>
            </a:xfrm>
            <a:prstGeom prst="rect">
              <a:avLst/>
            </a:prstGeom>
            <a:solidFill>
              <a:srgbClr val="CF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7FAF49C2-FF39-4D82-AF23-2C1CEBBD0478}"/>
                </a:ext>
              </a:extLst>
            </p:cNvPr>
            <p:cNvSpPr/>
            <p:nvPr/>
          </p:nvSpPr>
          <p:spPr>
            <a:xfrm>
              <a:off x="1556904" y="3288460"/>
              <a:ext cx="779831" cy="360040"/>
            </a:xfrm>
            <a:prstGeom prst="rect">
              <a:avLst/>
            </a:prstGeom>
            <a:solidFill>
              <a:srgbClr val="CF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62817908-C7D7-4D38-996B-505B4F0139B1}"/>
                </a:ext>
              </a:extLst>
            </p:cNvPr>
            <p:cNvSpPr/>
            <p:nvPr/>
          </p:nvSpPr>
          <p:spPr>
            <a:xfrm>
              <a:off x="1556903" y="4599574"/>
              <a:ext cx="779831" cy="360040"/>
            </a:xfrm>
            <a:prstGeom prst="rect">
              <a:avLst/>
            </a:prstGeom>
            <a:solidFill>
              <a:srgbClr val="CF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0F4B7433-1B28-45D7-98A1-D5C04D7F5F05}"/>
                </a:ext>
              </a:extLst>
            </p:cNvPr>
            <p:cNvSpPr/>
            <p:nvPr/>
          </p:nvSpPr>
          <p:spPr>
            <a:xfrm>
              <a:off x="1581703" y="2630812"/>
              <a:ext cx="779831" cy="360040"/>
            </a:xfrm>
            <a:prstGeom prst="rect">
              <a:avLst/>
            </a:prstGeom>
            <a:solidFill>
              <a:srgbClr val="CF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CA20E67D-F2E7-4477-A385-B4FEDAB87170}"/>
                </a:ext>
              </a:extLst>
            </p:cNvPr>
            <p:cNvSpPr/>
            <p:nvPr/>
          </p:nvSpPr>
          <p:spPr>
            <a:xfrm>
              <a:off x="1551223" y="2440648"/>
              <a:ext cx="779831" cy="142966"/>
            </a:xfrm>
            <a:prstGeom prst="rect">
              <a:avLst/>
            </a:prstGeom>
            <a:solidFill>
              <a:srgbClr val="CF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709F9648-75FC-4C78-A99F-31EBE750EC02}"/>
                </a:ext>
              </a:extLst>
            </p:cNvPr>
            <p:cNvSpPr/>
            <p:nvPr/>
          </p:nvSpPr>
          <p:spPr>
            <a:xfrm>
              <a:off x="2513144" y="2455979"/>
              <a:ext cx="919129" cy="127636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2BC3D221-1AF5-44B7-A039-03065520E7A7}"/>
                </a:ext>
              </a:extLst>
            </p:cNvPr>
            <p:cNvSpPr/>
            <p:nvPr/>
          </p:nvSpPr>
          <p:spPr>
            <a:xfrm>
              <a:off x="2508932" y="2641481"/>
              <a:ext cx="1198972" cy="127635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96FA7775-B184-4480-9954-9F6E8DED1C6E}"/>
                </a:ext>
              </a:extLst>
            </p:cNvPr>
            <p:cNvSpPr/>
            <p:nvPr/>
          </p:nvSpPr>
          <p:spPr>
            <a:xfrm>
              <a:off x="2561528" y="2991249"/>
              <a:ext cx="1198972" cy="150968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56AA0936-F745-46AC-BE24-77D2082211C2}"/>
                </a:ext>
              </a:extLst>
            </p:cNvPr>
            <p:cNvSpPr/>
            <p:nvPr/>
          </p:nvSpPr>
          <p:spPr>
            <a:xfrm>
              <a:off x="2514280" y="3363183"/>
              <a:ext cx="1198972" cy="127635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926DBB2C-9A38-480B-91A8-62559F25973E}"/>
                </a:ext>
              </a:extLst>
            </p:cNvPr>
            <p:cNvSpPr/>
            <p:nvPr/>
          </p:nvSpPr>
          <p:spPr>
            <a:xfrm>
              <a:off x="2532948" y="3748246"/>
              <a:ext cx="1198972" cy="127635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57C3B3D8-1A27-4895-984B-DE610FAC7123}"/>
                </a:ext>
              </a:extLst>
            </p:cNvPr>
            <p:cNvSpPr/>
            <p:nvPr/>
          </p:nvSpPr>
          <p:spPr>
            <a:xfrm>
              <a:off x="2532948" y="4096093"/>
              <a:ext cx="1198972" cy="127635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77580A65-1FB7-4CF1-9DA9-A159E450D26B}"/>
                </a:ext>
              </a:extLst>
            </p:cNvPr>
            <p:cNvSpPr/>
            <p:nvPr/>
          </p:nvSpPr>
          <p:spPr>
            <a:xfrm>
              <a:off x="2532948" y="4455403"/>
              <a:ext cx="1198972" cy="127635"/>
            </a:xfrm>
            <a:prstGeom prst="rect">
              <a:avLst/>
            </a:prstGeom>
            <a:solidFill>
              <a:srgbClr val="E8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77025D9E-293F-4313-A1BD-6BEA9309A4C4}"/>
                </a:ext>
              </a:extLst>
            </p:cNvPr>
            <p:cNvSpPr/>
            <p:nvPr/>
          </p:nvSpPr>
          <p:spPr>
            <a:xfrm>
              <a:off x="2548972" y="2822434"/>
              <a:ext cx="919129" cy="127636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AE072310-C55A-419F-9991-62307F425144}"/>
                </a:ext>
              </a:extLst>
            </p:cNvPr>
            <p:cNvSpPr/>
            <p:nvPr/>
          </p:nvSpPr>
          <p:spPr>
            <a:xfrm>
              <a:off x="2535632" y="3192755"/>
              <a:ext cx="1460304" cy="111631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FFBA71A6-676D-4589-B1BF-B2F4E9DD1266}"/>
                </a:ext>
              </a:extLst>
            </p:cNvPr>
            <p:cNvSpPr/>
            <p:nvPr/>
          </p:nvSpPr>
          <p:spPr>
            <a:xfrm>
              <a:off x="2551461" y="3538857"/>
              <a:ext cx="1460304" cy="140017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CF510BCB-BD24-4593-8F6B-5D82A244DF1D}"/>
                </a:ext>
              </a:extLst>
            </p:cNvPr>
            <p:cNvSpPr/>
            <p:nvPr/>
          </p:nvSpPr>
          <p:spPr>
            <a:xfrm>
              <a:off x="2535632" y="3937842"/>
              <a:ext cx="1460304" cy="111631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0B53B74D-878A-4C68-AF5B-F92707585B41}"/>
                </a:ext>
              </a:extLst>
            </p:cNvPr>
            <p:cNvSpPr/>
            <p:nvPr/>
          </p:nvSpPr>
          <p:spPr>
            <a:xfrm>
              <a:off x="2535632" y="4301003"/>
              <a:ext cx="1460304" cy="111631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607F84D5-00A5-4ADB-A86D-856939AD215D}"/>
                </a:ext>
              </a:extLst>
            </p:cNvPr>
            <p:cNvSpPr/>
            <p:nvPr/>
          </p:nvSpPr>
          <p:spPr>
            <a:xfrm>
              <a:off x="2514280" y="4651298"/>
              <a:ext cx="1460304" cy="111631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AAA4C115-EED8-49FD-A54D-5C1E0777BD6A}"/>
                </a:ext>
              </a:extLst>
            </p:cNvPr>
            <p:cNvSpPr/>
            <p:nvPr/>
          </p:nvSpPr>
          <p:spPr>
            <a:xfrm>
              <a:off x="2560392" y="4842477"/>
              <a:ext cx="1460304" cy="111631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945776A-7772-4747-B5B2-9C887C49FD85}"/>
              </a:ext>
            </a:extLst>
          </p:cNvPr>
          <p:cNvSpPr/>
          <p:nvPr/>
        </p:nvSpPr>
        <p:spPr>
          <a:xfrm>
            <a:off x="770389" y="1333055"/>
            <a:ext cx="7609085" cy="199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의제실행계획 프로세스를 </a:t>
            </a:r>
            <a:r>
              <a:rPr lang="ko-KR" altLang="en-US" sz="1600" i="1" dirty="0" err="1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도식화하여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가시성 좋게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2.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단계 및 추진활동 작성 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일정이 포함된 상세 프로젝트 수행 계획 수립 필요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현실적인 기간 고려하여 작성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3E352A5-8983-4E58-B126-57A9BCB8BB02}"/>
              </a:ext>
            </a:extLst>
          </p:cNvPr>
          <p:cNvSpPr txBox="1"/>
          <p:nvPr/>
        </p:nvSpPr>
        <p:spPr>
          <a:xfrm>
            <a:off x="838215" y="315553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>
                <a:solidFill>
                  <a:schemeClr val="bg2">
                    <a:lumMod val="50000"/>
                  </a:schemeClr>
                </a:solidFill>
              </a:rPr>
              <a:t>예시</a:t>
            </a:r>
            <a:r>
              <a:rPr lang="en-US" altLang="ko-KR" sz="1400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789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프로젝트 팀 구성</a:t>
            </a:r>
            <a:r>
              <a:rPr lang="en-US" altLang="ko-K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-</a:t>
            </a: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내적 </a:t>
            </a:r>
            <a:r>
              <a:rPr lang="en-US" altLang="ko-KR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외적 팀 구성방안</a:t>
            </a:r>
            <a:endParaRPr lang="ko-KR" altLang="en-US" sz="3600" dirty="0">
              <a:solidFill>
                <a:prstClr val="black">
                  <a:lumMod val="85000"/>
                  <a:lumOff val="15000"/>
                </a:prst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755576" y="2079878"/>
            <a:ext cx="8136904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적절한 프로젝트 팀 구성방안 작성 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조직도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역할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의사소통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보고체계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등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프로젝트 진행 시 협력이 필요한 </a:t>
            </a:r>
            <a:r>
              <a:rPr lang="ko-KR" altLang="en-US" sz="1600" i="1" dirty="0" smtClean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커뮤니티 풀 연계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지자체콜라보 계획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대기업 오픈이노베이션연계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endParaRPr lang="en-US" altLang="ko-KR" sz="1600" i="1" dirty="0" smtClean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l">
              <a:lnSpc>
                <a:spcPct val="200000"/>
              </a:lnSpc>
            </a:pPr>
            <a:r>
              <a:rPr lang="ko-KR" altLang="en-US" sz="1600" i="1" dirty="0" smtClean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혹은</a:t>
            </a:r>
            <a:r>
              <a:rPr lang="en-US" altLang="ko-KR" sz="1600" i="1" dirty="0" smtClean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공공기술 연계방안 포함  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l">
              <a:lnSpc>
                <a:spcPct val="200000"/>
              </a:lnSpc>
            </a:pP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9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565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사업화 추진 </a:t>
            </a:r>
            <a:r>
              <a:rPr lang="en-US" altLang="ko-K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– </a:t>
            </a:r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시장성</a:t>
            </a:r>
            <a:r>
              <a:rPr lang="en-US" altLang="ko-K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, </a:t>
            </a:r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사업성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683568" y="980728"/>
            <a:ext cx="7344816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사업화를 위한 시장성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사업성을 구체적으로 제시 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40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70389" y="536517"/>
            <a:ext cx="5320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예상 </a:t>
            </a:r>
            <a:r>
              <a:rPr lang="en-US" altLang="ko-K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BM</a:t>
            </a:r>
            <a:r>
              <a:rPr lang="ko-KR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과 수익창출 시스템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59A9B2BD-0985-47E1-8424-AD054AC727B9}"/>
              </a:ext>
            </a:extLst>
          </p:cNvPr>
          <p:cNvSpPr txBox="1">
            <a:spLocks/>
          </p:cNvSpPr>
          <p:nvPr/>
        </p:nvSpPr>
        <p:spPr>
          <a:xfrm>
            <a:off x="683568" y="980728"/>
            <a:ext cx="7344816" cy="137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사업화 추진진행시 예상되는 </a:t>
            </a:r>
            <a:r>
              <a:rPr lang="en-US" altLang="ko-KR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BM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과 수익창출 프로세스를 </a:t>
            </a:r>
            <a:r>
              <a:rPr lang="ko-KR" altLang="en-US" sz="1600" i="1" dirty="0" err="1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도식화하여</a:t>
            </a:r>
            <a:r>
              <a:rPr lang="ko-KR" altLang="en-US" sz="1600" i="1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구체적으로 제시 </a:t>
            </a:r>
            <a:endParaRPr lang="en-US" altLang="ko-KR" sz="1600" i="1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0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테마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사용자 지정 1">
      <a:majorFont>
        <a:latin typeface="맑은 고딕"/>
        <a:ea typeface="KoPub돋움체 Bold"/>
        <a:cs typeface=""/>
      </a:majorFont>
      <a:minorFont>
        <a:latin typeface="맑은 고딕"/>
        <a:ea typeface="KoPub돋움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6FFFF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화면 슬라이드 쇼(4:3)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KoPub돋움체 Bold</vt:lpstr>
      <vt:lpstr>함초롬바탕</vt:lpstr>
      <vt:lpstr>나눔스퀘어라운드 ExtraBold</vt:lpstr>
      <vt:lpstr>Arial</vt:lpstr>
      <vt:lpstr>나눔스퀘어</vt:lpstr>
      <vt:lpstr>맑은 고딕</vt:lpstr>
      <vt:lpstr>HY헤드라인M</vt:lpstr>
      <vt:lpstr>KoPub돋움체 Medium</vt:lpstr>
      <vt:lpstr>나눔스퀘어라운드 Bold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/>
  <cp:revision>617</cp:revision>
  <dcterms:created xsi:type="dcterms:W3CDTF">2014-04-24T01:57:55Z</dcterms:created>
  <dcterms:modified xsi:type="dcterms:W3CDTF">2021-01-26T05:34:28Z</dcterms:modified>
</cp:coreProperties>
</file>