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18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875" r:id="rId2"/>
    <p:sldId id="905" r:id="rId3"/>
    <p:sldId id="886" r:id="rId4"/>
    <p:sldId id="906" r:id="rId5"/>
    <p:sldId id="908" r:id="rId6"/>
    <p:sldId id="907" r:id="rId7"/>
    <p:sldId id="938" r:id="rId8"/>
    <p:sldId id="939" r:id="rId9"/>
    <p:sldId id="911" r:id="rId10"/>
    <p:sldId id="931" r:id="rId11"/>
    <p:sldId id="930" r:id="rId12"/>
    <p:sldId id="924" r:id="rId13"/>
    <p:sldId id="925" r:id="rId14"/>
    <p:sldId id="926" r:id="rId15"/>
    <p:sldId id="927" r:id="rId16"/>
    <p:sldId id="940" r:id="rId17"/>
    <p:sldId id="941" r:id="rId18"/>
    <p:sldId id="928" r:id="rId19"/>
    <p:sldId id="929" r:id="rId20"/>
    <p:sldId id="915" r:id="rId21"/>
    <p:sldId id="912" r:id="rId22"/>
    <p:sldId id="910" r:id="rId23"/>
    <p:sldId id="937" r:id="rId24"/>
    <p:sldId id="918" r:id="rId25"/>
    <p:sldId id="916" r:id="rId26"/>
    <p:sldId id="917" r:id="rId27"/>
    <p:sldId id="921" r:id="rId28"/>
    <p:sldId id="920" r:id="rId29"/>
    <p:sldId id="922" r:id="rId30"/>
    <p:sldId id="923" r:id="rId31"/>
    <p:sldId id="936" r:id="rId32"/>
  </p:sldIdLst>
  <p:sldSz cx="6858000" cy="9906000" type="A4"/>
  <p:notesSz cx="6797675" cy="9926638"/>
  <p:defaultTextStyle>
    <a:defPPr>
      <a:defRPr lang="ko-KR"/>
    </a:defPPr>
    <a:lvl1pPr marL="0" algn="l" defTabSz="957908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8954" algn="l" defTabSz="957908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57908" algn="l" defTabSz="957908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36861" algn="l" defTabSz="957908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15815" algn="l" defTabSz="957908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94770" algn="l" defTabSz="957908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73724" algn="l" defTabSz="957908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52678" algn="l" defTabSz="957908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31631" algn="l" defTabSz="957908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4F4F4"/>
    <a:srgbClr val="0E8C38"/>
    <a:srgbClr val="D1D1D1"/>
    <a:srgbClr val="0F993D"/>
    <a:srgbClr val="13BD4C"/>
    <a:srgbClr val="EEEEEE"/>
    <a:srgbClr val="15CD52"/>
    <a:srgbClr val="FFD653"/>
    <a:srgbClr val="F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27102A9-8310-4765-A935-A1911B00CA55}" styleName="밝은 스타일 1 - 강조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밝은 스타일 2 - 강조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391" autoAdjust="0"/>
    <p:restoredTop sz="95968" autoAdjust="0"/>
  </p:normalViewPr>
  <p:slideViewPr>
    <p:cSldViewPr>
      <p:cViewPr varScale="1">
        <p:scale>
          <a:sx n="78" d="100"/>
          <a:sy n="78" d="100"/>
        </p:scale>
        <p:origin x="3432" y="96"/>
      </p:cViewPr>
      <p:guideLst>
        <p:guide orient="horz" pos="3120"/>
        <p:guide pos="216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3996" y="11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333"/>
          </a:xfrm>
          <a:prstGeom prst="rect">
            <a:avLst/>
          </a:prstGeom>
        </p:spPr>
        <p:txBody>
          <a:bodyPr vert="horz" lIns="91718" tIns="45859" rIns="91718" bIns="45859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445" y="1"/>
            <a:ext cx="2945659" cy="496333"/>
          </a:xfrm>
          <a:prstGeom prst="rect">
            <a:avLst/>
          </a:prstGeom>
        </p:spPr>
        <p:txBody>
          <a:bodyPr vert="horz" lIns="91718" tIns="45859" rIns="91718" bIns="45859" rtlCol="0"/>
          <a:lstStyle>
            <a:lvl1pPr algn="r">
              <a:defRPr sz="1200"/>
            </a:lvl1pPr>
          </a:lstStyle>
          <a:p>
            <a:fld id="{1342BE62-7C2C-488D-80EB-8F47FEAC6477}" type="datetimeFigureOut">
              <a:rPr lang="ko-KR" altLang="en-US" smtClean="0"/>
              <a:pPr/>
              <a:t>2019/05/27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6333"/>
          </a:xfrm>
          <a:prstGeom prst="rect">
            <a:avLst/>
          </a:prstGeom>
        </p:spPr>
        <p:txBody>
          <a:bodyPr vert="horz" lIns="91718" tIns="45859" rIns="91718" bIns="45859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445" y="9428584"/>
            <a:ext cx="2945659" cy="496333"/>
          </a:xfrm>
          <a:prstGeom prst="rect">
            <a:avLst/>
          </a:prstGeom>
        </p:spPr>
        <p:txBody>
          <a:bodyPr vert="horz" lIns="91718" tIns="45859" rIns="91718" bIns="45859" rtlCol="0" anchor="b"/>
          <a:lstStyle>
            <a:lvl1pPr algn="r">
              <a:defRPr sz="1200"/>
            </a:lvl1pPr>
          </a:lstStyle>
          <a:p>
            <a:fld id="{8437732F-00EE-4DF6-A59B-BBD1EB84F63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3044537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333"/>
          </a:xfrm>
          <a:prstGeom prst="rect">
            <a:avLst/>
          </a:prstGeom>
        </p:spPr>
        <p:txBody>
          <a:bodyPr vert="horz" lIns="91718" tIns="45859" rIns="91718" bIns="45859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5" y="1"/>
            <a:ext cx="2945659" cy="496333"/>
          </a:xfrm>
          <a:prstGeom prst="rect">
            <a:avLst/>
          </a:prstGeom>
        </p:spPr>
        <p:txBody>
          <a:bodyPr vert="horz" lIns="91718" tIns="45859" rIns="91718" bIns="45859" rtlCol="0"/>
          <a:lstStyle>
            <a:lvl1pPr algn="r">
              <a:defRPr sz="1200"/>
            </a:lvl1pPr>
          </a:lstStyle>
          <a:p>
            <a:fld id="{4CCC9D8D-9A31-4A60-A8D4-6B59E8685A9F}" type="datetimeFigureOut">
              <a:rPr lang="ko-KR" altLang="en-US" smtClean="0"/>
              <a:pPr/>
              <a:t>2019/05/27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109788" y="744538"/>
            <a:ext cx="25781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18" tIns="45859" rIns="91718" bIns="45859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8"/>
          </a:xfrm>
          <a:prstGeom prst="rect">
            <a:avLst/>
          </a:prstGeom>
        </p:spPr>
        <p:txBody>
          <a:bodyPr vert="horz" lIns="91718" tIns="45859" rIns="91718" bIns="45859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3"/>
          </a:xfrm>
          <a:prstGeom prst="rect">
            <a:avLst/>
          </a:prstGeom>
        </p:spPr>
        <p:txBody>
          <a:bodyPr vert="horz" lIns="91718" tIns="45859" rIns="91718" bIns="45859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5" y="9428584"/>
            <a:ext cx="2945659" cy="496333"/>
          </a:xfrm>
          <a:prstGeom prst="rect">
            <a:avLst/>
          </a:prstGeom>
        </p:spPr>
        <p:txBody>
          <a:bodyPr vert="horz" lIns="91718" tIns="45859" rIns="91718" bIns="45859" rtlCol="0" anchor="b"/>
          <a:lstStyle>
            <a:lvl1pPr algn="r">
              <a:defRPr sz="1200"/>
            </a:lvl1pPr>
          </a:lstStyle>
          <a:p>
            <a:fld id="{414C8D3C-1B22-481B-9DCE-9CB83F66F3C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5316237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57908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78954" algn="l" defTabSz="957908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57908" algn="l" defTabSz="957908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36861" algn="l" defTabSz="957908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915815" algn="l" defTabSz="957908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94770" algn="l" defTabSz="957908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73724" algn="l" defTabSz="957908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352678" algn="l" defTabSz="957908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831631" algn="l" defTabSz="957908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표지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 userDrawn="1"/>
        </p:nvSpPr>
        <p:spPr>
          <a:xfrm>
            <a:off x="1" y="0"/>
            <a:ext cx="6858000" cy="3559959"/>
          </a:xfrm>
          <a:prstGeom prst="rect">
            <a:avLst/>
          </a:pr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91" tIns="47895" rIns="95791" bIns="47895" rtlCol="0" anchor="ctr"/>
          <a:lstStyle/>
          <a:p>
            <a:pPr algn="ctr"/>
            <a:endParaRPr lang="ko-KR" altLang="en-US"/>
          </a:p>
        </p:txBody>
      </p:sp>
      <p:sp>
        <p:nvSpPr>
          <p:cNvPr id="7" name="Rectangle 56"/>
          <p:cNvSpPr>
            <a:spLocks noChangeArrowheads="1"/>
          </p:cNvSpPr>
          <p:nvPr userDrawn="1"/>
        </p:nvSpPr>
        <p:spPr bwMode="auto">
          <a:xfrm>
            <a:off x="1" y="3559959"/>
            <a:ext cx="6858000" cy="6346076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559981" y="892512"/>
            <a:ext cx="2142952" cy="2321531"/>
          </a:xfrm>
          <a:prstGeom prst="ellipse">
            <a:avLst/>
          </a:prstGeom>
          <a:solidFill>
            <a:srgbClr val="FFD653">
              <a:alpha val="2745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91" tIns="47895" rIns="95791" bIns="47895"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37852" y="3288787"/>
            <a:ext cx="2142952" cy="2321531"/>
          </a:xfrm>
          <a:prstGeom prst="ellipse">
            <a:avLst/>
          </a:prstGeom>
          <a:solidFill>
            <a:srgbClr val="FFD653">
              <a:alpha val="2745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91" tIns="47895" rIns="95791" bIns="47895"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2333869" y="2399499"/>
            <a:ext cx="2142952" cy="2321531"/>
          </a:xfrm>
          <a:prstGeom prst="ellipse">
            <a:avLst/>
          </a:prstGeom>
          <a:solidFill>
            <a:srgbClr val="FFD653">
              <a:alpha val="2745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91" tIns="47895" rIns="95791" bIns="47895"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 descr="logo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929203" y="9255990"/>
            <a:ext cx="1869451" cy="572654"/>
          </a:xfrm>
          <a:prstGeom prst="rect">
            <a:avLst/>
          </a:prstGeom>
        </p:spPr>
      </p:pic>
      <p:sp>
        <p:nvSpPr>
          <p:cNvPr id="16" name="Rectangle 131"/>
          <p:cNvSpPr>
            <a:spLocks noChangeArrowheads="1"/>
          </p:cNvSpPr>
          <p:nvPr userDrawn="1"/>
        </p:nvSpPr>
        <p:spPr bwMode="auto">
          <a:xfrm>
            <a:off x="2714621" y="2244318"/>
            <a:ext cx="4057656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87590" tIns="47895" rIns="95791" bIns="47895" anchor="ctr"/>
          <a:lstStyle/>
          <a:p>
            <a:pPr>
              <a:buFont typeface="Wingdings" pitchFamily="2" charset="2"/>
              <a:buNone/>
            </a:pPr>
            <a:r>
              <a:rPr lang="ko-KR" altLang="en-US" sz="2100" b="1" dirty="0" smtClean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rPr>
              <a:t>모금사업관리시스템</a:t>
            </a:r>
            <a:r>
              <a:rPr lang="en-US" altLang="ko-KR" sz="2100" b="1" dirty="0" smtClean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rPr>
              <a:t>(FMS)</a:t>
            </a:r>
            <a:endParaRPr lang="en-US" altLang="ko-KR" sz="2100" b="1" dirty="0">
              <a:solidFill>
                <a:schemeClr val="bg1"/>
              </a:solidFill>
              <a:latin typeface="Arial" pitchFamily="34" charset="0"/>
            </a:endParaRPr>
          </a:p>
          <a:p>
            <a:pPr eaLnBrk="0" latinLnBrk="0" hangingPunct="0">
              <a:buFont typeface="Wingdings" pitchFamily="2" charset="2"/>
              <a:buNone/>
            </a:pPr>
            <a:r>
              <a:rPr lang="en-US" altLang="ko-KR" sz="4500" b="1" baseline="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lang="ko-KR" altLang="en-US" sz="4500" b="1" baseline="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사용자 </a:t>
            </a:r>
            <a:r>
              <a:rPr lang="ko-KR" altLang="en-US" sz="4500" b="1" baseline="0" dirty="0" err="1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메뉴얼</a:t>
            </a:r>
            <a:endParaRPr lang="ko-KR" altLang="en-US" sz="4500" b="1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업무정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56"/>
          <p:cNvSpPr>
            <a:spLocks noChangeArrowheads="1"/>
          </p:cNvSpPr>
          <p:nvPr userDrawn="1"/>
        </p:nvSpPr>
        <p:spPr bwMode="auto">
          <a:xfrm>
            <a:off x="1" y="9460413"/>
            <a:ext cx="6858000" cy="429000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l="1352" t="9091"/>
          <a:stretch>
            <a:fillRect/>
          </a:stretch>
        </p:blipFill>
        <p:spPr bwMode="auto">
          <a:xfrm>
            <a:off x="-24" y="172"/>
            <a:ext cx="6861601" cy="460621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제목 개체 틀 1"/>
          <p:cNvSpPr>
            <a:spLocks noGrp="1"/>
          </p:cNvSpPr>
          <p:nvPr>
            <p:ph type="title"/>
          </p:nvPr>
        </p:nvSpPr>
        <p:spPr>
          <a:xfrm>
            <a:off x="12043" y="-34"/>
            <a:ext cx="4488531" cy="421841"/>
          </a:xfrm>
          <a:prstGeom prst="rect">
            <a:avLst/>
          </a:prstGeom>
        </p:spPr>
        <p:txBody>
          <a:bodyPr vert="horz" lIns="95791" tIns="47895" rIns="95791" bIns="47895" rtlCol="0" anchor="ctr">
            <a:noAutofit/>
          </a:bodyPr>
          <a:lstStyle>
            <a:lvl1pPr algn="l">
              <a:defRPr sz="1500" b="1">
                <a:latin typeface="+mn-ea"/>
                <a:ea typeface="+mn-ea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12" name="Rectangle 68"/>
          <p:cNvSpPr>
            <a:spLocks noChangeArrowheads="1"/>
          </p:cNvSpPr>
          <p:nvPr userDrawn="1"/>
        </p:nvSpPr>
        <p:spPr bwMode="auto">
          <a:xfrm>
            <a:off x="4437064" y="48255"/>
            <a:ext cx="2413000" cy="291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791" tIns="47895" rIns="95791" bIns="47895">
            <a:spAutoFit/>
          </a:bodyPr>
          <a:lstStyle/>
          <a:p>
            <a:pPr algn="r"/>
            <a:r>
              <a:rPr lang="ko-KR" altLang="en-US" sz="1200" b="1" dirty="0" smtClean="0">
                <a:solidFill>
                  <a:schemeClr val="accent2">
                    <a:lumMod val="50000"/>
                  </a:schemeClr>
                </a:solidFill>
              </a:rPr>
              <a:t>업무정의</a:t>
            </a:r>
            <a:endParaRPr lang="en-US" altLang="ko-KR" sz="1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0" name="그림 19" descr="logo3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664691" y="9521591"/>
            <a:ext cx="1119747" cy="343002"/>
          </a:xfrm>
          <a:prstGeom prst="rect">
            <a:avLst/>
          </a:prstGeom>
        </p:spPr>
      </p:pic>
      <p:sp>
        <p:nvSpPr>
          <p:cNvPr id="21" name="Rectangle 61"/>
          <p:cNvSpPr>
            <a:spLocks noChangeArrowheads="1"/>
          </p:cNvSpPr>
          <p:nvPr userDrawn="1"/>
        </p:nvSpPr>
        <p:spPr bwMode="auto">
          <a:xfrm>
            <a:off x="1" y="9447546"/>
            <a:ext cx="6858000" cy="58501"/>
          </a:xfrm>
          <a:prstGeom prst="rect">
            <a:avLst/>
          </a:prstGeom>
          <a:solidFill>
            <a:srgbClr val="076928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sp>
        <p:nvSpPr>
          <p:cNvPr id="14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3108563" y="9557268"/>
            <a:ext cx="720000" cy="309304"/>
          </a:xfrm>
          <a:prstGeom prst="rect">
            <a:avLst/>
          </a:prstGeom>
        </p:spPr>
        <p:txBody>
          <a:bodyPr vert="horz" lIns="95791" tIns="47895" rIns="95791" bIns="47895" rtlCol="0" anchor="ctr"/>
          <a:lstStyle>
            <a:lvl1pPr marL="0" algn="ctr" defTabSz="957908" rtl="0" eaLnBrk="1" latinLnBrk="1" hangingPunct="1">
              <a:defRPr lang="ko-KR" altLang="en-US" sz="12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6B35CF5-EC57-4E2D-A346-825DF3C49678}" type="slidenum">
              <a:rPr lang="en-US" altLang="ko-KR" smtClean="0"/>
              <a:pPr/>
              <a:t>‹#›</a:t>
            </a:fld>
            <a:endParaRPr lang="en-US" dirty="0"/>
          </a:p>
        </p:txBody>
      </p:sp>
      <p:sp>
        <p:nvSpPr>
          <p:cNvPr id="10" name="직사각형 9"/>
          <p:cNvSpPr/>
          <p:nvPr userDrawn="1"/>
        </p:nvSpPr>
        <p:spPr>
          <a:xfrm>
            <a:off x="214471" y="674615"/>
            <a:ext cx="6429057" cy="855677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82" tIns="61091" rIns="122182" bIns="61091"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페이지간지추가를 위한 공백페이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l="1352" t="9091"/>
          <a:stretch>
            <a:fillRect/>
          </a:stretch>
        </p:blipFill>
        <p:spPr bwMode="auto">
          <a:xfrm>
            <a:off x="-24" y="172"/>
            <a:ext cx="6861601" cy="460621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Rectangle 56"/>
          <p:cNvSpPr>
            <a:spLocks noChangeArrowheads="1"/>
          </p:cNvSpPr>
          <p:nvPr userDrawn="1"/>
        </p:nvSpPr>
        <p:spPr bwMode="auto">
          <a:xfrm>
            <a:off x="1" y="9460413"/>
            <a:ext cx="6858000" cy="429000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sp>
        <p:nvSpPr>
          <p:cNvPr id="18" name="Rectangle 61"/>
          <p:cNvSpPr>
            <a:spLocks noChangeArrowheads="1"/>
          </p:cNvSpPr>
          <p:nvPr userDrawn="1"/>
        </p:nvSpPr>
        <p:spPr bwMode="auto">
          <a:xfrm>
            <a:off x="1" y="9447546"/>
            <a:ext cx="6858000" cy="58501"/>
          </a:xfrm>
          <a:prstGeom prst="rect">
            <a:avLst/>
          </a:prstGeom>
          <a:solidFill>
            <a:srgbClr val="076928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556994" y="3511016"/>
            <a:ext cx="5752667" cy="1250888"/>
          </a:xfrm>
          <a:prstGeom prst="rect">
            <a:avLst/>
          </a:prstGeom>
          <a:noFill/>
        </p:spPr>
        <p:txBody>
          <a:bodyPr wrap="none" lIns="95791" tIns="47895" rIns="95791" bIns="47895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2500" dirty="0" smtClean="0">
                <a:solidFill>
                  <a:schemeClr val="bg1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목차 구성을 위해 의도적으로 비워놓은</a:t>
            </a:r>
            <a:endParaRPr lang="en-US" altLang="ko-KR" sz="2500" dirty="0" smtClean="0">
              <a:solidFill>
                <a:schemeClr val="bg1">
                  <a:lumMod val="7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2500" dirty="0" smtClean="0">
                <a:solidFill>
                  <a:schemeClr val="bg1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페이지 입니다</a:t>
            </a:r>
            <a:r>
              <a:rPr lang="en-US" altLang="ko-KR" sz="2500" dirty="0" smtClean="0">
                <a:solidFill>
                  <a:schemeClr val="bg1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.</a:t>
            </a:r>
            <a:endParaRPr lang="ko-KR" altLang="en-US" sz="2500" dirty="0">
              <a:solidFill>
                <a:schemeClr val="bg1">
                  <a:lumMod val="7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3108563" y="9557268"/>
            <a:ext cx="720000" cy="309304"/>
          </a:xfrm>
          <a:prstGeom prst="rect">
            <a:avLst/>
          </a:prstGeom>
        </p:spPr>
        <p:txBody>
          <a:bodyPr vert="horz" lIns="95791" tIns="47895" rIns="95791" bIns="47895" rtlCol="0" anchor="ctr"/>
          <a:lstStyle>
            <a:lvl1pPr marL="0" algn="ctr" defTabSz="957908" rtl="0" eaLnBrk="1" latinLnBrk="1" hangingPunct="1">
              <a:defRPr lang="ko-KR" altLang="en-US" sz="12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6B35CF5-EC57-4E2D-A346-825DF3C49678}" type="slidenum">
              <a:rPr lang="en-US" altLang="ko-KR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표지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 userDrawn="1"/>
        </p:nvSpPr>
        <p:spPr>
          <a:xfrm>
            <a:off x="1" y="0"/>
            <a:ext cx="6858000" cy="3559959"/>
          </a:xfrm>
          <a:prstGeom prst="rect">
            <a:avLst/>
          </a:prstGeom>
          <a:solidFill>
            <a:srgbClr val="0E8C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91" tIns="47895" rIns="95791" bIns="47895" rtlCol="0" anchor="ctr"/>
          <a:lstStyle/>
          <a:p>
            <a:pPr algn="ctr"/>
            <a:endParaRPr lang="ko-KR" altLang="en-US"/>
          </a:p>
        </p:txBody>
      </p:sp>
      <p:sp>
        <p:nvSpPr>
          <p:cNvPr id="7" name="Rectangle 56"/>
          <p:cNvSpPr>
            <a:spLocks noChangeArrowheads="1"/>
          </p:cNvSpPr>
          <p:nvPr userDrawn="1"/>
        </p:nvSpPr>
        <p:spPr bwMode="auto">
          <a:xfrm>
            <a:off x="1" y="3559959"/>
            <a:ext cx="6858000" cy="6346076"/>
          </a:xfrm>
          <a:prstGeom prst="rect">
            <a:avLst/>
          </a:prstGeom>
          <a:solidFill>
            <a:srgbClr val="F0F0F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sp>
        <p:nvSpPr>
          <p:cNvPr id="8" name="타원 7"/>
          <p:cNvSpPr/>
          <p:nvPr userDrawn="1"/>
        </p:nvSpPr>
        <p:spPr>
          <a:xfrm>
            <a:off x="559981" y="892512"/>
            <a:ext cx="2142952" cy="2321531"/>
          </a:xfrm>
          <a:prstGeom prst="ellipse">
            <a:avLst/>
          </a:prstGeom>
          <a:solidFill>
            <a:srgbClr val="D1D1D1">
              <a:alpha val="2745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91" tIns="47895" rIns="95791" bIns="47895" rtlCol="0" anchor="ctr"/>
          <a:lstStyle/>
          <a:p>
            <a:pPr algn="ctr"/>
            <a:endParaRPr lang="ko-KR" altLang="en-US"/>
          </a:p>
        </p:txBody>
      </p:sp>
      <p:sp>
        <p:nvSpPr>
          <p:cNvPr id="9" name="타원 8"/>
          <p:cNvSpPr/>
          <p:nvPr userDrawn="1"/>
        </p:nvSpPr>
        <p:spPr>
          <a:xfrm>
            <a:off x="237852" y="3288787"/>
            <a:ext cx="2142952" cy="2321531"/>
          </a:xfrm>
          <a:prstGeom prst="ellipse">
            <a:avLst/>
          </a:prstGeom>
          <a:solidFill>
            <a:srgbClr val="D1D1D1">
              <a:alpha val="2745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91" tIns="47895" rIns="95791" bIns="47895"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 userDrawn="1"/>
        </p:nvSpPr>
        <p:spPr>
          <a:xfrm>
            <a:off x="2298244" y="2412365"/>
            <a:ext cx="2142952" cy="2321531"/>
          </a:xfrm>
          <a:prstGeom prst="ellipse">
            <a:avLst/>
          </a:prstGeom>
          <a:solidFill>
            <a:srgbClr val="D1D1D1">
              <a:alpha val="2745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91" tIns="47895" rIns="95791" bIns="47895"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 descr="logo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929203" y="9255990"/>
            <a:ext cx="1869451" cy="572654"/>
          </a:xfrm>
          <a:prstGeom prst="rect">
            <a:avLst/>
          </a:prstGeom>
        </p:spPr>
      </p:pic>
      <p:sp>
        <p:nvSpPr>
          <p:cNvPr id="16" name="Rectangle 131"/>
          <p:cNvSpPr>
            <a:spLocks noChangeArrowheads="1"/>
          </p:cNvSpPr>
          <p:nvPr userDrawn="1"/>
        </p:nvSpPr>
        <p:spPr bwMode="auto">
          <a:xfrm>
            <a:off x="1658440" y="2308641"/>
            <a:ext cx="3714776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87590" tIns="47895" rIns="95791" bIns="47895" anchor="ctr"/>
          <a:lstStyle/>
          <a:p>
            <a:pPr algn="ctr">
              <a:buFont typeface="Wingdings" pitchFamily="2" charset="2"/>
              <a:buNone/>
            </a:pPr>
            <a:r>
              <a:rPr lang="ko-KR" altLang="en-US" sz="2100" b="1" dirty="0" smtClean="0">
                <a:solidFill>
                  <a:schemeClr val="bg1"/>
                </a:solidFill>
                <a:latin typeface="Arial" pitchFamily="34" charset="0"/>
                <a:cs typeface="Times New Roman" pitchFamily="18" charset="0"/>
              </a:rPr>
              <a:t>온라인사업지원시스템</a:t>
            </a:r>
            <a:endParaRPr lang="en-US" altLang="ko-KR" sz="2100" b="1" dirty="0">
              <a:solidFill>
                <a:schemeClr val="bg1"/>
              </a:solidFill>
              <a:latin typeface="Arial" pitchFamily="34" charset="0"/>
            </a:endParaRPr>
          </a:p>
          <a:p>
            <a:pPr algn="ctr" eaLnBrk="0" latinLnBrk="0" hangingPunct="0">
              <a:buFont typeface="Wingdings" pitchFamily="2" charset="2"/>
              <a:buNone/>
            </a:pPr>
            <a:r>
              <a:rPr lang="en-US" altLang="ko-KR" sz="4500" b="1" baseline="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lang="ko-KR" altLang="en-US" sz="4100" b="1" baseline="0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사용자 매뉴얼</a:t>
            </a:r>
            <a:endParaRPr lang="ko-KR" altLang="en-US" sz="4500" b="1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소제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l="1352" t="9091"/>
          <a:stretch>
            <a:fillRect/>
          </a:stretch>
        </p:blipFill>
        <p:spPr bwMode="auto">
          <a:xfrm>
            <a:off x="-24" y="172"/>
            <a:ext cx="6861601" cy="460621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제목 개체 틀 1"/>
          <p:cNvSpPr>
            <a:spLocks noGrp="1"/>
          </p:cNvSpPr>
          <p:nvPr>
            <p:ph type="title"/>
          </p:nvPr>
        </p:nvSpPr>
        <p:spPr>
          <a:xfrm>
            <a:off x="2002555" y="3005357"/>
            <a:ext cx="4426845" cy="760843"/>
          </a:xfrm>
          <a:prstGeom prst="rect">
            <a:avLst/>
          </a:prstGeom>
        </p:spPr>
        <p:txBody>
          <a:bodyPr vert="horz" lIns="95791" tIns="47895" rIns="95791" bIns="47895" rtlCol="0" anchor="ctr">
            <a:noAutofit/>
          </a:bodyPr>
          <a:lstStyle>
            <a:lvl1pPr algn="l">
              <a:defRPr sz="2900" b="0"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16" name="Rectangle 56"/>
          <p:cNvSpPr>
            <a:spLocks noChangeArrowheads="1"/>
          </p:cNvSpPr>
          <p:nvPr userDrawn="1"/>
        </p:nvSpPr>
        <p:spPr bwMode="auto">
          <a:xfrm>
            <a:off x="1" y="9477035"/>
            <a:ext cx="6858000" cy="429000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sp>
        <p:nvSpPr>
          <p:cNvPr id="18" name="Rectangle 61"/>
          <p:cNvSpPr>
            <a:spLocks noChangeArrowheads="1"/>
          </p:cNvSpPr>
          <p:nvPr userDrawn="1"/>
        </p:nvSpPr>
        <p:spPr bwMode="auto">
          <a:xfrm>
            <a:off x="1" y="9447546"/>
            <a:ext cx="6858000" cy="58501"/>
          </a:xfrm>
          <a:prstGeom prst="rect">
            <a:avLst/>
          </a:prstGeom>
          <a:solidFill>
            <a:srgbClr val="076928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sp>
        <p:nvSpPr>
          <p:cNvPr id="12" name="Line 2"/>
          <p:cNvSpPr>
            <a:spLocks noChangeShapeType="1"/>
          </p:cNvSpPr>
          <p:nvPr userDrawn="1"/>
        </p:nvSpPr>
        <p:spPr bwMode="auto">
          <a:xfrm>
            <a:off x="1978879" y="3792132"/>
            <a:ext cx="4867275" cy="0"/>
          </a:xfrm>
          <a:prstGeom prst="line">
            <a:avLst/>
          </a:prstGeom>
          <a:noFill/>
          <a:ln w="28575">
            <a:solidFill>
              <a:srgbClr val="C0C0C0"/>
            </a:solidFill>
            <a:prstDash val="solid"/>
            <a:round/>
            <a:headEnd/>
            <a:tailEnd/>
          </a:ln>
          <a:effectLst/>
        </p:spPr>
        <p:txBody>
          <a:bodyPr lIns="95791" tIns="47895" rIns="95791" bIns="47895"/>
          <a:lstStyle/>
          <a:p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3108563" y="9557268"/>
            <a:ext cx="720000" cy="309304"/>
          </a:xfrm>
          <a:prstGeom prst="rect">
            <a:avLst/>
          </a:prstGeom>
        </p:spPr>
        <p:txBody>
          <a:bodyPr vert="horz" lIns="95791" tIns="47895" rIns="95791" bIns="47895" rtlCol="0" anchor="ctr"/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96B35CF5-EC57-4E2D-A346-825DF3C49678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일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l="1352" t="9091"/>
          <a:stretch>
            <a:fillRect/>
          </a:stretch>
        </p:blipFill>
        <p:spPr bwMode="auto">
          <a:xfrm>
            <a:off x="-24" y="172"/>
            <a:ext cx="6861601" cy="460621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Rectangle 56"/>
          <p:cNvSpPr>
            <a:spLocks noChangeArrowheads="1"/>
          </p:cNvSpPr>
          <p:nvPr userDrawn="1"/>
        </p:nvSpPr>
        <p:spPr bwMode="auto">
          <a:xfrm>
            <a:off x="1" y="9460413"/>
            <a:ext cx="6858000" cy="429000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sp>
        <p:nvSpPr>
          <p:cNvPr id="18" name="Rectangle 61"/>
          <p:cNvSpPr>
            <a:spLocks noChangeArrowheads="1"/>
          </p:cNvSpPr>
          <p:nvPr userDrawn="1"/>
        </p:nvSpPr>
        <p:spPr bwMode="auto">
          <a:xfrm>
            <a:off x="1" y="9447546"/>
            <a:ext cx="6858000" cy="58501"/>
          </a:xfrm>
          <a:prstGeom prst="rect">
            <a:avLst/>
          </a:prstGeom>
          <a:solidFill>
            <a:srgbClr val="076928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3108563" y="9557268"/>
            <a:ext cx="720000" cy="309304"/>
          </a:xfrm>
          <a:prstGeom prst="rect">
            <a:avLst/>
          </a:prstGeom>
        </p:spPr>
        <p:txBody>
          <a:bodyPr vert="horz" lIns="95791" tIns="47895" rIns="95791" bIns="47895" rtlCol="0" anchor="ctr"/>
          <a:lstStyle>
            <a:lvl1pPr marL="0" algn="ctr" defTabSz="957908" rtl="0" eaLnBrk="1" latinLnBrk="1" hangingPunct="1">
              <a:defRPr lang="ko-KR" altLang="en-US" sz="12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6B35CF5-EC57-4E2D-A346-825DF3C49678}" type="slidenum">
              <a:rPr lang="en-US" altLang="ko-KR" smtClean="0"/>
              <a:pPr/>
              <a:t>‹#›</a:t>
            </a:fld>
            <a:endParaRPr lang="en-US" dirty="0"/>
          </a:p>
        </p:txBody>
      </p:sp>
      <p:sp>
        <p:nvSpPr>
          <p:cNvPr id="7" name="Rectangle 68"/>
          <p:cNvSpPr>
            <a:spLocks noChangeArrowheads="1"/>
          </p:cNvSpPr>
          <p:nvPr userDrawn="1"/>
        </p:nvSpPr>
        <p:spPr bwMode="auto">
          <a:xfrm>
            <a:off x="4437064" y="51627"/>
            <a:ext cx="2413000" cy="291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791" tIns="47895" rIns="95791" bIns="47895">
            <a:spAutoFit/>
          </a:bodyPr>
          <a:lstStyle/>
          <a:p>
            <a:pPr algn="r"/>
            <a:r>
              <a:rPr lang="ko-KR" altLang="en-US" sz="1200" b="1" dirty="0" smtClean="0">
                <a:solidFill>
                  <a:schemeClr val="accent2">
                    <a:lumMod val="50000"/>
                  </a:schemeClr>
                </a:solidFill>
              </a:rPr>
              <a:t>업무개요</a:t>
            </a:r>
            <a:endParaRPr lang="en-US" altLang="ko-KR" sz="1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제목 개체 틀 1"/>
          <p:cNvSpPr>
            <a:spLocks noGrp="1"/>
          </p:cNvSpPr>
          <p:nvPr>
            <p:ph type="title"/>
          </p:nvPr>
        </p:nvSpPr>
        <p:spPr>
          <a:xfrm>
            <a:off x="12042" y="-34"/>
            <a:ext cx="3988465" cy="421841"/>
          </a:xfrm>
          <a:prstGeom prst="rect">
            <a:avLst/>
          </a:prstGeom>
        </p:spPr>
        <p:txBody>
          <a:bodyPr vert="horz" lIns="95791" tIns="47895" rIns="95791" bIns="47895" rtlCol="0" anchor="ctr">
            <a:noAutofit/>
          </a:bodyPr>
          <a:lstStyle>
            <a:lvl1pPr algn="l">
              <a:defRPr sz="1500" b="1">
                <a:latin typeface="+mn-ea"/>
                <a:ea typeface="+mn-ea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10" name="직사각형 9"/>
          <p:cNvSpPr/>
          <p:nvPr userDrawn="1"/>
        </p:nvSpPr>
        <p:spPr>
          <a:xfrm>
            <a:off x="214471" y="674615"/>
            <a:ext cx="6429057" cy="855677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82" tIns="61091" rIns="122182" bIns="61091"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일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l="1352" t="9091"/>
          <a:stretch>
            <a:fillRect/>
          </a:stretch>
        </p:blipFill>
        <p:spPr bwMode="auto">
          <a:xfrm>
            <a:off x="-24" y="172"/>
            <a:ext cx="6861601" cy="460621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Rectangle 56"/>
          <p:cNvSpPr>
            <a:spLocks noChangeArrowheads="1"/>
          </p:cNvSpPr>
          <p:nvPr userDrawn="1"/>
        </p:nvSpPr>
        <p:spPr bwMode="auto">
          <a:xfrm>
            <a:off x="1" y="9460413"/>
            <a:ext cx="6858000" cy="429000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sp>
        <p:nvSpPr>
          <p:cNvPr id="18" name="Rectangle 61"/>
          <p:cNvSpPr>
            <a:spLocks noChangeArrowheads="1"/>
          </p:cNvSpPr>
          <p:nvPr userDrawn="1"/>
        </p:nvSpPr>
        <p:spPr bwMode="auto">
          <a:xfrm>
            <a:off x="1" y="9447546"/>
            <a:ext cx="6858000" cy="58501"/>
          </a:xfrm>
          <a:prstGeom prst="rect">
            <a:avLst/>
          </a:prstGeom>
          <a:solidFill>
            <a:srgbClr val="076928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3108563" y="9557268"/>
            <a:ext cx="720000" cy="309304"/>
          </a:xfrm>
          <a:prstGeom prst="rect">
            <a:avLst/>
          </a:prstGeom>
        </p:spPr>
        <p:txBody>
          <a:bodyPr vert="horz" lIns="95791" tIns="47895" rIns="95791" bIns="47895" rtlCol="0" anchor="ctr"/>
          <a:lstStyle>
            <a:lvl1pPr marL="0" algn="ctr" defTabSz="957908" rtl="0" eaLnBrk="1" latinLnBrk="1" hangingPunct="1">
              <a:defRPr lang="ko-KR" altLang="en-US" sz="12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6B35CF5-EC57-4E2D-A346-825DF3C49678}" type="slidenum">
              <a:rPr lang="en-US" altLang="ko-KR" smtClean="0"/>
              <a:pPr/>
              <a:t>‹#›</a:t>
            </a:fld>
            <a:endParaRPr lang="en-US" dirty="0"/>
          </a:p>
        </p:txBody>
      </p:sp>
      <p:sp>
        <p:nvSpPr>
          <p:cNvPr id="7" name="Rectangle 68"/>
          <p:cNvSpPr>
            <a:spLocks noChangeArrowheads="1"/>
          </p:cNvSpPr>
          <p:nvPr userDrawn="1"/>
        </p:nvSpPr>
        <p:spPr bwMode="auto">
          <a:xfrm>
            <a:off x="4437064" y="51627"/>
            <a:ext cx="2413000" cy="291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791" tIns="47895" rIns="95791" bIns="47895">
            <a:spAutoFit/>
          </a:bodyPr>
          <a:lstStyle/>
          <a:p>
            <a:pPr algn="r"/>
            <a:r>
              <a:rPr lang="ko-KR" altLang="en-US" sz="1200" b="1" dirty="0" smtClean="0">
                <a:solidFill>
                  <a:schemeClr val="accent2">
                    <a:lumMod val="50000"/>
                  </a:schemeClr>
                </a:solidFill>
              </a:rPr>
              <a:t>업무개요</a:t>
            </a:r>
            <a:endParaRPr lang="en-US" altLang="ko-KR" sz="1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제목 개체 틀 1"/>
          <p:cNvSpPr>
            <a:spLocks noGrp="1"/>
          </p:cNvSpPr>
          <p:nvPr>
            <p:ph type="title"/>
          </p:nvPr>
        </p:nvSpPr>
        <p:spPr>
          <a:xfrm>
            <a:off x="12042" y="-34"/>
            <a:ext cx="3988465" cy="421841"/>
          </a:xfrm>
          <a:prstGeom prst="rect">
            <a:avLst/>
          </a:prstGeom>
        </p:spPr>
        <p:txBody>
          <a:bodyPr vert="horz" lIns="95791" tIns="47895" rIns="95791" bIns="47895" rtlCol="0" anchor="ctr">
            <a:noAutofit/>
          </a:bodyPr>
          <a:lstStyle>
            <a:lvl1pPr algn="l">
              <a:defRPr sz="1500" b="1">
                <a:latin typeface="+mn-ea"/>
                <a:ea typeface="+mn-ea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10" name="직사각형 9"/>
          <p:cNvSpPr/>
          <p:nvPr userDrawn="1"/>
        </p:nvSpPr>
        <p:spPr>
          <a:xfrm>
            <a:off x="214471" y="674615"/>
            <a:ext cx="6429057" cy="855677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82" tIns="61091" rIns="122182" bIns="61091"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1" name="표 10"/>
          <p:cNvGraphicFramePr>
            <a:graphicFrameLocks noGrp="1"/>
          </p:cNvGraphicFramePr>
          <p:nvPr userDrawn="1"/>
        </p:nvGraphicFramePr>
        <p:xfrm>
          <a:off x="264416" y="1448358"/>
          <a:ext cx="6336704" cy="7883833"/>
        </p:xfrm>
        <a:graphic>
          <a:graphicData uri="http://schemas.openxmlformats.org/drawingml/2006/table">
            <a:tbl>
              <a:tblPr/>
              <a:tblGrid>
                <a:gridCol w="500288"/>
                <a:gridCol w="2016224"/>
                <a:gridCol w="1944216"/>
                <a:gridCol w="1875976"/>
              </a:tblGrid>
              <a:tr h="251807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endParaRPr lang="ko-KR" altLang="en-US" sz="110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1441" marR="91441" marT="53658" marB="536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100" dirty="0" err="1" smtClean="0">
                          <a:latin typeface="HY헤드라인M" pitchFamily="18" charset="-127"/>
                          <a:ea typeface="HY헤드라인M" pitchFamily="18" charset="-127"/>
                        </a:rPr>
                        <a:t>모금회</a:t>
                      </a:r>
                      <a:endParaRPr lang="ko-KR" altLang="en-US" sz="110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1441" marR="91441" marT="53658" marB="536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지원기관</a:t>
                      </a:r>
                      <a:endParaRPr lang="ko-KR" altLang="en-US" sz="110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1441" marR="91441" marT="53658" marB="536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심사위원</a:t>
                      </a:r>
                      <a:endParaRPr lang="ko-KR" altLang="en-US" sz="110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1441" marR="91441" marT="53658" marB="536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525057">
                <a:tc>
                  <a:txBody>
                    <a:bodyPr/>
                    <a:lstStyle/>
                    <a:p>
                      <a:pPr marL="0" marR="0" indent="0" algn="ctr" defTabSz="957908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100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1441" marR="91441" marT="53658" marB="536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57908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100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1441" marR="91441" marT="53658" marB="536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  <a:buFontTx/>
                        <a:buNone/>
                      </a:pPr>
                      <a:endParaRPr lang="en-US" altLang="ko-KR" sz="1100" baseline="0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1441" marR="91441" marT="53658" marB="5365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  <a:buFontTx/>
                        <a:buNone/>
                      </a:pPr>
                      <a:endParaRPr lang="en-US" altLang="ko-KR" sz="1100" baseline="0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1441" marR="91441" marT="53658" marB="536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화면개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l="1352" t="9091"/>
          <a:stretch>
            <a:fillRect/>
          </a:stretch>
        </p:blipFill>
        <p:spPr bwMode="auto">
          <a:xfrm>
            <a:off x="-24" y="172"/>
            <a:ext cx="6861601" cy="460621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Rectangle 68"/>
          <p:cNvSpPr>
            <a:spLocks noChangeArrowheads="1"/>
          </p:cNvSpPr>
          <p:nvPr userDrawn="1"/>
        </p:nvSpPr>
        <p:spPr bwMode="auto">
          <a:xfrm>
            <a:off x="4437064" y="51627"/>
            <a:ext cx="2413000" cy="291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791" tIns="47895" rIns="95791" bIns="47895">
            <a:spAutoFit/>
          </a:bodyPr>
          <a:lstStyle/>
          <a:p>
            <a:pPr algn="r"/>
            <a:r>
              <a:rPr lang="ko-KR" altLang="en-US" sz="1200" b="1" dirty="0" smtClean="0">
                <a:solidFill>
                  <a:schemeClr val="accent2">
                    <a:lumMod val="50000"/>
                  </a:schemeClr>
                </a:solidFill>
              </a:rPr>
              <a:t>화면개요</a:t>
            </a:r>
            <a:endParaRPr lang="en-US" altLang="ko-KR" sz="1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6" name="제목 개체 틀 1"/>
          <p:cNvSpPr>
            <a:spLocks noGrp="1"/>
          </p:cNvSpPr>
          <p:nvPr>
            <p:ph type="title"/>
          </p:nvPr>
        </p:nvSpPr>
        <p:spPr>
          <a:xfrm>
            <a:off x="12042" y="-34"/>
            <a:ext cx="3988465" cy="421841"/>
          </a:xfrm>
          <a:prstGeom prst="rect">
            <a:avLst/>
          </a:prstGeom>
        </p:spPr>
        <p:txBody>
          <a:bodyPr vert="horz" lIns="95791" tIns="47895" rIns="95791" bIns="47895" rtlCol="0" anchor="ctr">
            <a:noAutofit/>
          </a:bodyPr>
          <a:lstStyle>
            <a:lvl1pPr algn="l">
              <a:defRPr sz="1500" b="1">
                <a:latin typeface="+mn-ea"/>
                <a:ea typeface="+mn-ea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16" name="Rectangle 56"/>
          <p:cNvSpPr>
            <a:spLocks noChangeArrowheads="1"/>
          </p:cNvSpPr>
          <p:nvPr userDrawn="1"/>
        </p:nvSpPr>
        <p:spPr bwMode="auto">
          <a:xfrm>
            <a:off x="1" y="9460413"/>
            <a:ext cx="6858000" cy="429000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pic>
        <p:nvPicPr>
          <p:cNvPr id="17" name="그림 16" descr="logo3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664691" y="9521591"/>
            <a:ext cx="1119747" cy="343002"/>
          </a:xfrm>
          <a:prstGeom prst="rect">
            <a:avLst/>
          </a:prstGeom>
        </p:spPr>
      </p:pic>
      <p:sp>
        <p:nvSpPr>
          <p:cNvPr id="18" name="Rectangle 61"/>
          <p:cNvSpPr>
            <a:spLocks noChangeArrowheads="1"/>
          </p:cNvSpPr>
          <p:nvPr userDrawn="1"/>
        </p:nvSpPr>
        <p:spPr bwMode="auto">
          <a:xfrm>
            <a:off x="1" y="9447546"/>
            <a:ext cx="6858000" cy="58501"/>
          </a:xfrm>
          <a:prstGeom prst="rect">
            <a:avLst/>
          </a:prstGeom>
          <a:solidFill>
            <a:srgbClr val="076928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sp>
        <p:nvSpPr>
          <p:cNvPr id="19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3108563" y="9557268"/>
            <a:ext cx="720000" cy="309304"/>
          </a:xfrm>
          <a:prstGeom prst="rect">
            <a:avLst/>
          </a:prstGeom>
        </p:spPr>
        <p:txBody>
          <a:bodyPr vert="horz" lIns="95791" tIns="47895" rIns="95791" bIns="47895" rtlCol="0" anchor="ctr"/>
          <a:lstStyle>
            <a:lvl1pPr marL="0" algn="ctr" defTabSz="957908" rtl="0" eaLnBrk="1" latinLnBrk="1" hangingPunct="1">
              <a:defRPr lang="ko-KR" altLang="en-US" sz="12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6B35CF5-EC57-4E2D-A346-825DF3C49678}" type="slidenum">
              <a:rPr lang="en-US" altLang="ko-KR" smtClean="0"/>
              <a:pPr/>
              <a:t>‹#›</a:t>
            </a:fld>
            <a:endParaRPr lang="en-US" dirty="0"/>
          </a:p>
        </p:txBody>
      </p:sp>
      <p:sp>
        <p:nvSpPr>
          <p:cNvPr id="10" name="직사각형 9"/>
          <p:cNvSpPr/>
          <p:nvPr userDrawn="1"/>
        </p:nvSpPr>
        <p:spPr>
          <a:xfrm>
            <a:off x="214471" y="674615"/>
            <a:ext cx="6429057" cy="855677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82" tIns="61091" rIns="122182" bIns="61091"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화면구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l="1352" t="9091"/>
          <a:stretch>
            <a:fillRect/>
          </a:stretch>
        </p:blipFill>
        <p:spPr bwMode="auto">
          <a:xfrm>
            <a:off x="-24" y="172"/>
            <a:ext cx="6861601" cy="460621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제목 개체 틀 1"/>
          <p:cNvSpPr>
            <a:spLocks noGrp="1"/>
          </p:cNvSpPr>
          <p:nvPr>
            <p:ph type="title"/>
          </p:nvPr>
        </p:nvSpPr>
        <p:spPr>
          <a:xfrm>
            <a:off x="12043" y="-34"/>
            <a:ext cx="4417093" cy="421841"/>
          </a:xfrm>
          <a:prstGeom prst="rect">
            <a:avLst/>
          </a:prstGeom>
        </p:spPr>
        <p:txBody>
          <a:bodyPr vert="horz" lIns="95791" tIns="47895" rIns="95791" bIns="47895" rtlCol="0" anchor="ctr">
            <a:noAutofit/>
          </a:bodyPr>
          <a:lstStyle>
            <a:lvl1pPr algn="l">
              <a:defRPr sz="1500" b="1">
                <a:latin typeface="+mn-ea"/>
                <a:ea typeface="+mn-ea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12" name="Rectangle 68"/>
          <p:cNvSpPr>
            <a:spLocks noChangeArrowheads="1"/>
          </p:cNvSpPr>
          <p:nvPr userDrawn="1"/>
        </p:nvSpPr>
        <p:spPr bwMode="auto">
          <a:xfrm>
            <a:off x="4437064" y="48255"/>
            <a:ext cx="2413000" cy="291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791" tIns="47895" rIns="95791" bIns="47895">
            <a:spAutoFit/>
          </a:bodyPr>
          <a:lstStyle/>
          <a:p>
            <a:pPr algn="r"/>
            <a:r>
              <a:rPr lang="ko-KR" altLang="en-US" sz="1200" b="1" dirty="0" smtClean="0">
                <a:solidFill>
                  <a:schemeClr val="accent2">
                    <a:lumMod val="50000"/>
                  </a:schemeClr>
                </a:solidFill>
              </a:rPr>
              <a:t>화면구성</a:t>
            </a:r>
            <a:endParaRPr lang="en-US" altLang="ko-KR" sz="1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Rectangle 56"/>
          <p:cNvSpPr>
            <a:spLocks noChangeArrowheads="1"/>
          </p:cNvSpPr>
          <p:nvPr userDrawn="1"/>
        </p:nvSpPr>
        <p:spPr bwMode="auto">
          <a:xfrm>
            <a:off x="1" y="9460413"/>
            <a:ext cx="6858000" cy="429000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pic>
        <p:nvPicPr>
          <p:cNvPr id="15" name="그림 14" descr="logo3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664691" y="9521591"/>
            <a:ext cx="1119747" cy="343002"/>
          </a:xfrm>
          <a:prstGeom prst="rect">
            <a:avLst/>
          </a:prstGeom>
        </p:spPr>
      </p:pic>
      <p:sp>
        <p:nvSpPr>
          <p:cNvPr id="16" name="Rectangle 61"/>
          <p:cNvSpPr>
            <a:spLocks noChangeArrowheads="1"/>
          </p:cNvSpPr>
          <p:nvPr userDrawn="1"/>
        </p:nvSpPr>
        <p:spPr bwMode="auto">
          <a:xfrm>
            <a:off x="1" y="9447546"/>
            <a:ext cx="6858000" cy="58501"/>
          </a:xfrm>
          <a:prstGeom prst="rect">
            <a:avLst/>
          </a:prstGeom>
          <a:solidFill>
            <a:srgbClr val="076928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sp>
        <p:nvSpPr>
          <p:cNvPr id="19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3108563" y="9557268"/>
            <a:ext cx="720000" cy="309304"/>
          </a:xfrm>
          <a:prstGeom prst="rect">
            <a:avLst/>
          </a:prstGeom>
        </p:spPr>
        <p:txBody>
          <a:bodyPr vert="horz" lIns="95791" tIns="47895" rIns="95791" bIns="47895" rtlCol="0" anchor="ctr"/>
          <a:lstStyle>
            <a:lvl1pPr marL="0" algn="ctr" defTabSz="957908" rtl="0" eaLnBrk="1" latinLnBrk="1" hangingPunct="1">
              <a:defRPr lang="ko-KR" altLang="en-US" sz="12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6B35CF5-EC57-4E2D-A346-825DF3C49678}" type="slidenum">
              <a:rPr lang="en-US" altLang="ko-KR" smtClean="0"/>
              <a:pPr/>
              <a:t>‹#›</a:t>
            </a:fld>
            <a:endParaRPr lang="en-US" dirty="0"/>
          </a:p>
        </p:txBody>
      </p:sp>
      <p:sp>
        <p:nvSpPr>
          <p:cNvPr id="10" name="직사각형 9"/>
          <p:cNvSpPr/>
          <p:nvPr userDrawn="1"/>
        </p:nvSpPr>
        <p:spPr>
          <a:xfrm>
            <a:off x="214471" y="674615"/>
            <a:ext cx="6429057" cy="855677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82" tIns="61091" rIns="122182" bIns="61091"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l="1352" t="9091"/>
          <a:stretch>
            <a:fillRect/>
          </a:stretch>
        </p:blipFill>
        <p:spPr bwMode="auto">
          <a:xfrm>
            <a:off x="-24" y="172"/>
            <a:ext cx="6861601" cy="460621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제목 개체 틀 1"/>
          <p:cNvSpPr>
            <a:spLocks noGrp="1"/>
          </p:cNvSpPr>
          <p:nvPr>
            <p:ph type="title"/>
          </p:nvPr>
        </p:nvSpPr>
        <p:spPr>
          <a:xfrm>
            <a:off x="12043" y="-34"/>
            <a:ext cx="4417093" cy="421841"/>
          </a:xfrm>
          <a:prstGeom prst="rect">
            <a:avLst/>
          </a:prstGeom>
        </p:spPr>
        <p:txBody>
          <a:bodyPr vert="horz" lIns="95791" tIns="47895" rIns="95791" bIns="47895" rtlCol="0" anchor="ctr">
            <a:noAutofit/>
          </a:bodyPr>
          <a:lstStyle>
            <a:lvl1pPr algn="l">
              <a:defRPr sz="1500" b="1">
                <a:latin typeface="+mn-ea"/>
                <a:ea typeface="+mn-ea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12" name="Rectangle 68"/>
          <p:cNvSpPr>
            <a:spLocks noChangeArrowheads="1"/>
          </p:cNvSpPr>
          <p:nvPr userDrawn="1"/>
        </p:nvSpPr>
        <p:spPr bwMode="auto">
          <a:xfrm>
            <a:off x="4437064" y="61119"/>
            <a:ext cx="2413000" cy="291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791" tIns="47895" rIns="95791" bIns="47895">
            <a:spAutoFit/>
          </a:bodyPr>
          <a:lstStyle/>
          <a:p>
            <a:pPr algn="r"/>
            <a:r>
              <a:rPr lang="ko-KR" altLang="en-US" sz="1200" b="1" dirty="0" smtClean="0">
                <a:solidFill>
                  <a:schemeClr val="accent2">
                    <a:lumMod val="50000"/>
                  </a:schemeClr>
                </a:solidFill>
              </a:rPr>
              <a:t>사용법</a:t>
            </a:r>
            <a:endParaRPr lang="en-US" altLang="ko-KR" sz="1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Rectangle 56"/>
          <p:cNvSpPr>
            <a:spLocks noChangeArrowheads="1"/>
          </p:cNvSpPr>
          <p:nvPr userDrawn="1"/>
        </p:nvSpPr>
        <p:spPr bwMode="auto">
          <a:xfrm>
            <a:off x="1" y="9460413"/>
            <a:ext cx="6858000" cy="429000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pic>
        <p:nvPicPr>
          <p:cNvPr id="15" name="그림 14" descr="logo3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664691" y="9521591"/>
            <a:ext cx="1119747" cy="343002"/>
          </a:xfrm>
          <a:prstGeom prst="rect">
            <a:avLst/>
          </a:prstGeom>
        </p:spPr>
      </p:pic>
      <p:sp>
        <p:nvSpPr>
          <p:cNvPr id="16" name="Rectangle 61"/>
          <p:cNvSpPr>
            <a:spLocks noChangeArrowheads="1"/>
          </p:cNvSpPr>
          <p:nvPr userDrawn="1"/>
        </p:nvSpPr>
        <p:spPr bwMode="auto">
          <a:xfrm>
            <a:off x="1" y="9447546"/>
            <a:ext cx="6858000" cy="58501"/>
          </a:xfrm>
          <a:prstGeom prst="rect">
            <a:avLst/>
          </a:prstGeom>
          <a:solidFill>
            <a:srgbClr val="076928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sp>
        <p:nvSpPr>
          <p:cNvPr id="19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3108563" y="9557268"/>
            <a:ext cx="720000" cy="309304"/>
          </a:xfrm>
          <a:prstGeom prst="rect">
            <a:avLst/>
          </a:prstGeom>
        </p:spPr>
        <p:txBody>
          <a:bodyPr vert="horz" lIns="95791" tIns="47895" rIns="95791" bIns="47895" rtlCol="0" anchor="ctr"/>
          <a:lstStyle>
            <a:lvl1pPr marL="0" algn="ctr" defTabSz="957908" rtl="0" eaLnBrk="1" latinLnBrk="1" hangingPunct="1">
              <a:defRPr lang="ko-KR" altLang="en-US" sz="12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6B35CF5-EC57-4E2D-A346-825DF3C49678}" type="slidenum">
              <a:rPr lang="en-US" altLang="ko-KR" smtClean="0"/>
              <a:pPr/>
              <a:t>‹#›</a:t>
            </a:fld>
            <a:endParaRPr lang="en-US" dirty="0"/>
          </a:p>
        </p:txBody>
      </p:sp>
      <p:sp>
        <p:nvSpPr>
          <p:cNvPr id="10" name="직사각형 9"/>
          <p:cNvSpPr/>
          <p:nvPr userDrawn="1"/>
        </p:nvSpPr>
        <p:spPr>
          <a:xfrm>
            <a:off x="214471" y="674615"/>
            <a:ext cx="6429057" cy="855677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82" tIns="61091" rIns="122182" bIns="61091"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주의사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l="1352" t="9091"/>
          <a:stretch>
            <a:fillRect/>
          </a:stretch>
        </p:blipFill>
        <p:spPr bwMode="auto">
          <a:xfrm>
            <a:off x="-24" y="172"/>
            <a:ext cx="6861601" cy="460621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제목 개체 틀 1"/>
          <p:cNvSpPr>
            <a:spLocks noGrp="1"/>
          </p:cNvSpPr>
          <p:nvPr>
            <p:ph type="title"/>
          </p:nvPr>
        </p:nvSpPr>
        <p:spPr>
          <a:xfrm>
            <a:off x="12043" y="-34"/>
            <a:ext cx="4488531" cy="421841"/>
          </a:xfrm>
          <a:prstGeom prst="rect">
            <a:avLst/>
          </a:prstGeom>
        </p:spPr>
        <p:txBody>
          <a:bodyPr vert="horz" lIns="95791" tIns="47895" rIns="95791" bIns="47895" rtlCol="0" anchor="ctr">
            <a:noAutofit/>
          </a:bodyPr>
          <a:lstStyle>
            <a:lvl1pPr algn="l">
              <a:defRPr sz="1500" b="1">
                <a:latin typeface="+mn-ea"/>
                <a:ea typeface="+mn-ea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12" name="Rectangle 68"/>
          <p:cNvSpPr>
            <a:spLocks noChangeArrowheads="1"/>
          </p:cNvSpPr>
          <p:nvPr userDrawn="1"/>
        </p:nvSpPr>
        <p:spPr bwMode="auto">
          <a:xfrm>
            <a:off x="4437064" y="48255"/>
            <a:ext cx="2413000" cy="291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791" tIns="47895" rIns="95791" bIns="47895">
            <a:spAutoFit/>
          </a:bodyPr>
          <a:lstStyle/>
          <a:p>
            <a:pPr algn="r"/>
            <a:r>
              <a:rPr lang="ko-KR" altLang="en-US" sz="1200" b="1" dirty="0" smtClean="0">
                <a:solidFill>
                  <a:schemeClr val="accent2">
                    <a:lumMod val="50000"/>
                  </a:schemeClr>
                </a:solidFill>
              </a:rPr>
              <a:t>주의사항</a:t>
            </a:r>
            <a:endParaRPr lang="en-US" altLang="ko-KR" sz="1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9" name="Rectangle 56"/>
          <p:cNvSpPr>
            <a:spLocks noChangeArrowheads="1"/>
          </p:cNvSpPr>
          <p:nvPr userDrawn="1"/>
        </p:nvSpPr>
        <p:spPr bwMode="auto">
          <a:xfrm>
            <a:off x="1" y="9460413"/>
            <a:ext cx="6858000" cy="429000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pic>
        <p:nvPicPr>
          <p:cNvPr id="20" name="그림 19" descr="logo3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664691" y="9521591"/>
            <a:ext cx="1119747" cy="343002"/>
          </a:xfrm>
          <a:prstGeom prst="rect">
            <a:avLst/>
          </a:prstGeom>
        </p:spPr>
      </p:pic>
      <p:sp>
        <p:nvSpPr>
          <p:cNvPr id="21" name="Rectangle 61"/>
          <p:cNvSpPr>
            <a:spLocks noChangeArrowheads="1"/>
          </p:cNvSpPr>
          <p:nvPr userDrawn="1"/>
        </p:nvSpPr>
        <p:spPr bwMode="auto">
          <a:xfrm>
            <a:off x="1" y="9447546"/>
            <a:ext cx="6858000" cy="58501"/>
          </a:xfrm>
          <a:prstGeom prst="rect">
            <a:avLst/>
          </a:prstGeom>
          <a:solidFill>
            <a:srgbClr val="076928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5791" tIns="47895" rIns="95791" bIns="47895" anchor="ctr"/>
          <a:lstStyle/>
          <a:p>
            <a:endParaRPr lang="ko-KR" altLang="en-US"/>
          </a:p>
        </p:txBody>
      </p:sp>
      <p:sp>
        <p:nvSpPr>
          <p:cNvPr id="14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3108563" y="9557268"/>
            <a:ext cx="720000" cy="309304"/>
          </a:xfrm>
          <a:prstGeom prst="rect">
            <a:avLst/>
          </a:prstGeom>
        </p:spPr>
        <p:txBody>
          <a:bodyPr vert="horz" lIns="95791" tIns="47895" rIns="95791" bIns="47895" rtlCol="0" anchor="ctr"/>
          <a:lstStyle>
            <a:lvl1pPr marL="0" algn="ctr" defTabSz="957908" rtl="0" eaLnBrk="1" latinLnBrk="1" hangingPunct="1">
              <a:defRPr lang="ko-KR" altLang="en-US" sz="12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6B35CF5-EC57-4E2D-A346-825DF3C49678}" type="slidenum">
              <a:rPr lang="en-US" altLang="ko-KR" smtClean="0"/>
              <a:pPr/>
              <a:t>‹#›</a:t>
            </a:fld>
            <a:endParaRPr lang="en-US" dirty="0"/>
          </a:p>
        </p:txBody>
      </p:sp>
      <p:sp>
        <p:nvSpPr>
          <p:cNvPr id="10" name="직사각형 9"/>
          <p:cNvSpPr/>
          <p:nvPr userDrawn="1"/>
        </p:nvSpPr>
        <p:spPr>
          <a:xfrm>
            <a:off x="214471" y="674615"/>
            <a:ext cx="6429057" cy="855677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182" tIns="61091" rIns="122182" bIns="61091"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1" y="396700"/>
            <a:ext cx="6172200" cy="1651000"/>
          </a:xfrm>
          <a:prstGeom prst="rect">
            <a:avLst/>
          </a:prstGeom>
        </p:spPr>
        <p:txBody>
          <a:bodyPr vert="horz" lIns="95791" tIns="47895" rIns="95791" bIns="47895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1" y="2311405"/>
            <a:ext cx="6172200" cy="6537501"/>
          </a:xfrm>
          <a:prstGeom prst="rect">
            <a:avLst/>
          </a:prstGeom>
        </p:spPr>
        <p:txBody>
          <a:bodyPr vert="horz" lIns="95791" tIns="47895" rIns="95791" bIns="47895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9181398"/>
            <a:ext cx="1600200" cy="527403"/>
          </a:xfrm>
          <a:prstGeom prst="rect">
            <a:avLst/>
          </a:prstGeom>
        </p:spPr>
        <p:txBody>
          <a:bodyPr vert="horz" lIns="95791" tIns="47895" rIns="95791" bIns="47895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1" y="9181398"/>
            <a:ext cx="2171700" cy="527403"/>
          </a:xfrm>
          <a:prstGeom prst="rect">
            <a:avLst/>
          </a:prstGeom>
        </p:spPr>
        <p:txBody>
          <a:bodyPr vert="horz" lIns="95791" tIns="47895" rIns="95791" bIns="47895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1" y="9181398"/>
            <a:ext cx="1600200" cy="527403"/>
          </a:xfrm>
          <a:prstGeom prst="rect">
            <a:avLst/>
          </a:prstGeom>
        </p:spPr>
        <p:txBody>
          <a:bodyPr vert="horz" lIns="95791" tIns="47895" rIns="95791" bIns="47895" rtlCol="0" anchor="ctr"/>
          <a:lstStyle>
            <a:lvl1pPr algn="r">
              <a:defRPr sz="15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B35CF5-EC57-4E2D-A346-825DF3C49678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55" r:id="rId3"/>
    <p:sldLayoutId id="2147483656" r:id="rId4"/>
    <p:sldLayoutId id="2147483665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4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57908" rtl="0" eaLnBrk="1" latinLnBrk="1" hangingPunct="1">
        <a:spcBef>
          <a:spcPct val="0"/>
        </a:spcBef>
        <a:buNone/>
        <a:defRPr sz="4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216" indent="-359216" algn="l" defTabSz="957908" rtl="0" eaLnBrk="1" latinLnBrk="1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78300" indent="-299346" algn="l" defTabSz="957908" rtl="0" eaLnBrk="1" latinLnBrk="1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97385" indent="-239476" algn="l" defTabSz="957908" rtl="0" eaLnBrk="1" latinLnBrk="1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76339" indent="-239476" algn="l" defTabSz="957908" rtl="0" eaLnBrk="1" latinLnBrk="1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5293" indent="-239476" algn="l" defTabSz="957908" rtl="0" eaLnBrk="1" latinLnBrk="1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34246" indent="-239476" algn="l" defTabSz="957908" rtl="0" eaLnBrk="1" latinLnBrk="1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200" indent="-239476" algn="l" defTabSz="957908" rtl="0" eaLnBrk="1" latinLnBrk="1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92155" indent="-239476" algn="l" defTabSz="957908" rtl="0" eaLnBrk="1" latinLnBrk="1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71109" indent="-239476" algn="l" defTabSz="957908" rtl="0" eaLnBrk="1" latinLnBrk="1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57908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54" algn="l" defTabSz="957908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908" algn="l" defTabSz="957908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861" algn="l" defTabSz="957908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815" algn="l" defTabSz="957908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770" algn="l" defTabSz="957908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724" algn="l" defTabSz="957908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678" algn="l" defTabSz="957908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631" algn="l" defTabSz="957908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G"/><Relationship Id="rId5" Type="http://schemas.openxmlformats.org/officeDocument/2006/relationships/image" Target="../media/image14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slide" Target="slide9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2.jpeg"/><Relationship Id="rId7" Type="http://schemas.openxmlformats.org/officeDocument/2006/relationships/image" Target="../media/image35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proposal.chest.or.kr/" TargetMode="Externa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그림 5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47"/>
          <a:stretch/>
        </p:blipFill>
        <p:spPr>
          <a:xfrm>
            <a:off x="332656" y="3723930"/>
            <a:ext cx="6151250" cy="2525214"/>
          </a:xfrm>
          <a:prstGeom prst="rect">
            <a:avLst/>
          </a:prstGeom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사업신청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10</a:t>
            </a:fld>
            <a:endParaRPr lang="en-US" dirty="0"/>
          </a:p>
        </p:txBody>
      </p:sp>
      <p:pic>
        <p:nvPicPr>
          <p:cNvPr id="34" name="그림 33" descr="2016-04-14 15;16;2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8748" y="1218832"/>
            <a:ext cx="6264696" cy="1598506"/>
          </a:xfrm>
          <a:prstGeom prst="rect">
            <a:avLst/>
          </a:prstGeom>
        </p:spPr>
      </p:pic>
      <p:cxnSp>
        <p:nvCxnSpPr>
          <p:cNvPr id="43" name="꺾인 연결선 16"/>
          <p:cNvCxnSpPr/>
          <p:nvPr/>
        </p:nvCxnSpPr>
        <p:spPr>
          <a:xfrm flipH="1">
            <a:off x="1196752" y="2819324"/>
            <a:ext cx="11194" cy="973928"/>
          </a:xfrm>
          <a:prstGeom prst="straightConnector1">
            <a:avLst/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직사각형 44"/>
          <p:cNvSpPr/>
          <p:nvPr/>
        </p:nvSpPr>
        <p:spPr>
          <a:xfrm>
            <a:off x="930400" y="2543273"/>
            <a:ext cx="2210568" cy="26436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7" name="Picture 3" descr="C:\Users\사랑의 열매\Desktop\제목 없음-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134" y="2675453"/>
            <a:ext cx="310310" cy="394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Rectangle 4"/>
          <p:cNvSpPr>
            <a:spLocks noChangeArrowheads="1"/>
          </p:cNvSpPr>
          <p:nvPr/>
        </p:nvSpPr>
        <p:spPr bwMode="auto">
          <a:xfrm>
            <a:off x="260648" y="776536"/>
            <a:ext cx="3384376" cy="3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solidFill>
                  <a:srgbClr val="0E8C38"/>
                </a:solidFill>
                <a:latin typeface="맑은 고딕"/>
                <a:ea typeface="맑은 고딕"/>
                <a:cs typeface="Times New Roman" pitchFamily="18" charset="0"/>
              </a:rPr>
              <a:t>② </a:t>
            </a:r>
            <a:r>
              <a:rPr kumimoji="1" lang="ko-KR" altLang="en-US" sz="1100" dirty="0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 내용 확인 및 신청서 양식 다운로드</a:t>
            </a:r>
            <a:endParaRPr kumimoji="1" lang="en-US" altLang="ko-KR" sz="1100" dirty="0" smtClean="0">
              <a:solidFill>
                <a:srgbClr val="0E8C38"/>
              </a:solidFill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35" name="Rectangle 4"/>
          <p:cNvSpPr>
            <a:spLocks noChangeArrowheads="1"/>
          </p:cNvSpPr>
          <p:nvPr/>
        </p:nvSpPr>
        <p:spPr bwMode="auto">
          <a:xfrm>
            <a:off x="1315656" y="3008784"/>
            <a:ext cx="5274563" cy="85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맑은 고딕"/>
                <a:ea typeface="맑은 고딕"/>
                <a:cs typeface="Times New Roman" pitchFamily="18" charset="0"/>
              </a:rPr>
              <a:t>▷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선택한 사업유형 중 현재 공모가 진행중인 사업목록이 위와 같이 표시됩니다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사업명을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클릭하면 아래와 같이 해당 사업에 </a:t>
            </a: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대한 개괄적인 내용을 확인할 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수 </a:t>
            </a: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있습니다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  <a:endParaRPr kumimoji="1" lang="en-US" altLang="ko-KR" sz="1100" dirty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25" name="Rectangle 4"/>
          <p:cNvSpPr>
            <a:spLocks noChangeArrowheads="1"/>
          </p:cNvSpPr>
          <p:nvPr/>
        </p:nvSpPr>
        <p:spPr bwMode="auto">
          <a:xfrm>
            <a:off x="276419" y="7115088"/>
            <a:ext cx="6320933" cy="162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맑은 고딕"/>
                <a:ea typeface="맑은 고딕"/>
                <a:cs typeface="Times New Roman" pitchFamily="18" charset="0"/>
              </a:rPr>
              <a:t>▷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신청하고자 하는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사업명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공모기간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(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신청마감 기간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),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지원한도금액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공고문 등을 참고하여 신청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하고자 하는 사업이 맞는지 확인합니다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cs typeface="Times New Roman" pitchFamily="18" charset="0"/>
              </a:rPr>
              <a:t>▷</a:t>
            </a: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특히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>
                <a:solidFill>
                  <a:srgbClr val="00B05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사업수행기간 및 지원한도</a:t>
            </a:r>
            <a:r>
              <a:rPr kumimoji="1" lang="en-US" altLang="ko-KR" sz="1100" dirty="0">
                <a:solidFill>
                  <a:srgbClr val="00B05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(</a:t>
            </a:r>
            <a:r>
              <a:rPr kumimoji="1" lang="ko-KR" altLang="en-US" sz="1100" dirty="0">
                <a:solidFill>
                  <a:srgbClr val="00B05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원</a:t>
            </a:r>
            <a:r>
              <a:rPr kumimoji="1" lang="en-US" altLang="ko-KR" sz="1100" dirty="0">
                <a:solidFill>
                  <a:srgbClr val="00B05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</a:t>
            </a:r>
            <a:r>
              <a:rPr kumimoji="1" lang="ko-KR" altLang="en-US" sz="1100" dirty="0">
                <a:solidFill>
                  <a:srgbClr val="00B05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은 반드시 확인</a:t>
            </a: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하여 주시기 바랍니다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 </a:t>
            </a: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신청서 작성 시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수행기간 </a:t>
            </a: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내로 사업기간을 지정하지 않으시거나 지원한도를 초과 또는 미만하여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기입하실 수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없습니다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51" name="Rectangle 4"/>
          <p:cNvSpPr>
            <a:spLocks noChangeArrowheads="1"/>
          </p:cNvSpPr>
          <p:nvPr/>
        </p:nvSpPr>
        <p:spPr bwMode="auto">
          <a:xfrm>
            <a:off x="1171124" y="6292659"/>
            <a:ext cx="5354220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맑은 고딕"/>
                <a:ea typeface="맑은 고딕"/>
                <a:cs typeface="Times New Roman" pitchFamily="18" charset="0"/>
              </a:rPr>
              <a:t>▷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신청하고자 하는 사업이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맞다면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사업신청서 양식을 다운로드 받을 수 있습니다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cs typeface="Times New Roman" pitchFamily="18" charset="0"/>
              </a:rPr>
              <a:t>▷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다운로드 후 양식에 맞게 지원하고자 하는 내용을 작성하여 주시기 바랍니다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52" name="직사각형 51"/>
          <p:cNvSpPr/>
          <p:nvPr/>
        </p:nvSpPr>
        <p:spPr>
          <a:xfrm>
            <a:off x="980728" y="5717295"/>
            <a:ext cx="1872208" cy="2176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Rectangle 4"/>
          <p:cNvSpPr>
            <a:spLocks noChangeArrowheads="1"/>
          </p:cNvSpPr>
          <p:nvPr/>
        </p:nvSpPr>
        <p:spPr bwMode="auto">
          <a:xfrm>
            <a:off x="2838694" y="5738155"/>
            <a:ext cx="3645212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맑은 고딕"/>
                <a:ea typeface="맑은 고딕"/>
                <a:cs typeface="Times New Roman" pitchFamily="18" charset="0"/>
              </a:rPr>
              <a:t>▷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사업에 대한 공고문을 다운받아 자세하게 확인하실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수 있습니다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  <a:endParaRPr kumimoji="1" lang="en-US" altLang="ko-KR" sz="1100" dirty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56" name="직사각형 55"/>
          <p:cNvSpPr/>
          <p:nvPr/>
        </p:nvSpPr>
        <p:spPr>
          <a:xfrm>
            <a:off x="404664" y="4816257"/>
            <a:ext cx="1872208" cy="2148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" name="직사각형 57"/>
          <p:cNvSpPr/>
          <p:nvPr/>
        </p:nvSpPr>
        <p:spPr>
          <a:xfrm>
            <a:off x="2886844" y="5274198"/>
            <a:ext cx="2198340" cy="2148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980728" y="5937270"/>
            <a:ext cx="1872208" cy="2176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9" name="Picture 3" descr="C:\Users\사랑의 열매\Desktop\제목 없음-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728" y="6055600"/>
            <a:ext cx="310310" cy="394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" descr="C:\Users\사랑의 열매\Desktop\제목 없음-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59277">
            <a:off x="2565381" y="5765046"/>
            <a:ext cx="310310" cy="394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그림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48" y="1144196"/>
            <a:ext cx="6269692" cy="500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91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사업신청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11</a:t>
            </a:fld>
            <a:endParaRPr lang="en-US" dirty="0"/>
          </a:p>
        </p:txBody>
      </p:sp>
      <p:grpSp>
        <p:nvGrpSpPr>
          <p:cNvPr id="13" name="그룹 12"/>
          <p:cNvGrpSpPr/>
          <p:nvPr/>
        </p:nvGrpSpPr>
        <p:grpSpPr>
          <a:xfrm>
            <a:off x="441683" y="3811335"/>
            <a:ext cx="6011653" cy="2808312"/>
            <a:chOff x="243632" y="4492788"/>
            <a:chExt cx="4379024" cy="2045638"/>
          </a:xfrm>
        </p:grpSpPr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3632" y="4492788"/>
              <a:ext cx="4365104" cy="1972380"/>
            </a:xfrm>
            <a:prstGeom prst="rect">
              <a:avLst/>
            </a:prstGeom>
          </p:spPr>
        </p:pic>
        <p:sp>
          <p:nvSpPr>
            <p:cNvPr id="10" name="타원 9"/>
            <p:cNvSpPr/>
            <p:nvPr/>
          </p:nvSpPr>
          <p:spPr>
            <a:xfrm>
              <a:off x="4290224" y="6205994"/>
              <a:ext cx="332432" cy="332432"/>
            </a:xfrm>
            <a:prstGeom prst="ellipse">
              <a:avLst/>
            </a:prstGeom>
            <a:noFill/>
            <a:ln w="444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028" name="Picture 4" descr="C:\Users\사랑의 열매\Desktop\제목 없음-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24827">
            <a:off x="6164263" y="6378810"/>
            <a:ext cx="374956" cy="476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그림 45" descr="2016-04-14 15;16;24.PNG"/>
          <p:cNvPicPr>
            <a:picLocks noChangeAspect="1"/>
          </p:cNvPicPr>
          <p:nvPr/>
        </p:nvPicPr>
        <p:blipFill rotWithShape="1">
          <a:blip r:embed="rId4" cstate="print"/>
          <a:srcRect t="-2049" r="-137" b="-2"/>
          <a:stretch/>
        </p:blipFill>
        <p:spPr>
          <a:xfrm>
            <a:off x="324056" y="1640632"/>
            <a:ext cx="6273296" cy="1631271"/>
          </a:xfrm>
          <a:prstGeom prst="rect">
            <a:avLst/>
          </a:prstGeom>
        </p:spPr>
      </p:pic>
      <p:sp>
        <p:nvSpPr>
          <p:cNvPr id="51" name="Rectangle 4"/>
          <p:cNvSpPr>
            <a:spLocks noChangeArrowheads="1"/>
          </p:cNvSpPr>
          <p:nvPr/>
        </p:nvSpPr>
        <p:spPr bwMode="auto">
          <a:xfrm>
            <a:off x="276419" y="920552"/>
            <a:ext cx="6320933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맑은 고딕"/>
                <a:ea typeface="맑은 고딕"/>
                <a:cs typeface="Times New Roman" pitchFamily="18" charset="0"/>
              </a:rPr>
              <a:t>▷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신청서 작성이 완료되면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‘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신청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’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버튼을 클릭 후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‘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다음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’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버튼을 클릭하여 계속해서 신청을 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진행합니다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grpSp>
        <p:nvGrpSpPr>
          <p:cNvPr id="18" name="그룹 17"/>
          <p:cNvGrpSpPr/>
          <p:nvPr/>
        </p:nvGrpSpPr>
        <p:grpSpPr>
          <a:xfrm>
            <a:off x="6026672" y="3003440"/>
            <a:ext cx="323331" cy="1120907"/>
            <a:chOff x="6026672" y="2103901"/>
            <a:chExt cx="323331" cy="1120907"/>
          </a:xfrm>
        </p:grpSpPr>
        <p:sp>
          <p:nvSpPr>
            <p:cNvPr id="47" name="타원 46"/>
            <p:cNvSpPr/>
            <p:nvPr/>
          </p:nvSpPr>
          <p:spPr>
            <a:xfrm>
              <a:off x="6026672" y="2103901"/>
              <a:ext cx="280136" cy="288032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7" name="직선 연결선 16"/>
            <p:cNvCxnSpPr/>
            <p:nvPr/>
          </p:nvCxnSpPr>
          <p:spPr>
            <a:xfrm>
              <a:off x="6179608" y="2390787"/>
              <a:ext cx="0" cy="834021"/>
            </a:xfrm>
            <a:prstGeom prst="line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9" name="Picture 3" descr="C:\Users\사랑의 열매\Desktop\제목 없음-1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39693" y="2206853"/>
              <a:ext cx="310310" cy="3945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6" name="그림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56" y="1556393"/>
            <a:ext cx="6269692" cy="500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80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859" y="3930528"/>
            <a:ext cx="6130066" cy="2261466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422" y="1618536"/>
            <a:ext cx="2638628" cy="1869028"/>
          </a:xfrm>
          <a:prstGeom prst="rect">
            <a:avLst/>
          </a:prstGeom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사업신청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12</a:t>
            </a:fld>
            <a:endParaRPr lang="en-US" dirty="0"/>
          </a:p>
        </p:txBody>
      </p:sp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260648" y="776536"/>
            <a:ext cx="4716124" cy="3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solidFill>
                  <a:srgbClr val="0E8C38"/>
                </a:solidFill>
                <a:latin typeface="맑은 고딕"/>
                <a:ea typeface="맑은 고딕"/>
                <a:cs typeface="Times New Roman" pitchFamily="18" charset="0"/>
              </a:rPr>
              <a:t>③ </a:t>
            </a:r>
            <a:r>
              <a:rPr kumimoji="1" lang="ko-KR" altLang="en-US" sz="1100" dirty="0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기관정보 확인화면 </a:t>
            </a:r>
            <a:r>
              <a:rPr kumimoji="1" lang="en-US" altLang="ko-KR" sz="1100" dirty="0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(</a:t>
            </a:r>
            <a:r>
              <a:rPr kumimoji="1" lang="ko-KR" altLang="en-US" sz="1100" dirty="0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결산</a:t>
            </a:r>
            <a:r>
              <a:rPr kumimoji="1" lang="en-US" altLang="ko-KR" sz="1100" dirty="0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 </a:t>
            </a:r>
            <a:r>
              <a:rPr kumimoji="1" lang="ko-KR" altLang="en-US" sz="1100" dirty="0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예산 내역이 입력되지 않은 경우</a:t>
            </a:r>
            <a:r>
              <a:rPr kumimoji="1" lang="en-US" altLang="ko-KR" sz="1100" dirty="0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276419" y="1093258"/>
            <a:ext cx="6320933" cy="3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en-US" altLang="ko-KR" sz="1100" dirty="0" smtClean="0">
                <a:latin typeface="맑은 고딕"/>
                <a:ea typeface="맑은 고딕"/>
                <a:cs typeface="Times New Roman" pitchFamily="18" charset="0"/>
              </a:rPr>
              <a:t>▷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기관정보에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예결산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내역이 입력되지 않은 경우 아래와 같은 메시지가 나타납니다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cxnSp>
        <p:nvCxnSpPr>
          <p:cNvPr id="7" name="직선 연결선 6"/>
          <p:cNvCxnSpPr/>
          <p:nvPr/>
        </p:nvCxnSpPr>
        <p:spPr>
          <a:xfrm>
            <a:off x="2110315" y="3478932"/>
            <a:ext cx="0" cy="609972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그룹 3"/>
          <p:cNvGrpSpPr/>
          <p:nvPr/>
        </p:nvGrpSpPr>
        <p:grpSpPr>
          <a:xfrm>
            <a:off x="1795676" y="3055667"/>
            <a:ext cx="532657" cy="629155"/>
            <a:chOff x="1814517" y="3008784"/>
            <a:chExt cx="532657" cy="629155"/>
          </a:xfrm>
        </p:grpSpPr>
        <p:sp>
          <p:nvSpPr>
            <p:cNvPr id="35" name="타원 34"/>
            <p:cNvSpPr/>
            <p:nvPr/>
          </p:nvSpPr>
          <p:spPr>
            <a:xfrm>
              <a:off x="1918538" y="3008784"/>
              <a:ext cx="428636" cy="428636"/>
            </a:xfrm>
            <a:prstGeom prst="ellipse">
              <a:avLst/>
            </a:prstGeom>
            <a:noFill/>
            <a:ln w="444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38" name="Picture 3" descr="C:\Users\사랑의 열매\Desktop\제목 없음-1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296945">
              <a:off x="1814517" y="3243424"/>
              <a:ext cx="310310" cy="3945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276418" y="8329694"/>
            <a:ext cx="6320933" cy="85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맑은 고딕"/>
                <a:ea typeface="맑은 고딕"/>
                <a:cs typeface="Times New Roman" pitchFamily="18" charset="0"/>
              </a:rPr>
              <a:t>▷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기관정보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(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부가정보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및 운영법인 또는 단체에 대한 정보 기입 후 수정버튼을 누릅니다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cs typeface="Times New Roman" pitchFamily="18" charset="0"/>
              </a:rPr>
              <a:t>▷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수정이 완료되면 다시 </a:t>
            </a:r>
            <a:r>
              <a:rPr kumimoji="1" lang="ko-KR" altLang="en-US" sz="1100" dirty="0" smtClean="0">
                <a:solidFill>
                  <a:srgbClr val="00B05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  <a:hlinkClick r:id="rId5" action="ppaction://hlinksldjump"/>
              </a:rPr>
              <a:t>① </a:t>
            </a:r>
            <a:r>
              <a:rPr kumimoji="1" lang="ko-KR" altLang="en-US" sz="1100" dirty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  <a:hlinkClick r:id="rId5" action="ppaction://hlinksldjump"/>
              </a:rPr>
              <a:t>사업유형 선택 </a:t>
            </a:r>
            <a:r>
              <a:rPr kumimoji="1" lang="ko-KR" altLang="en-US" sz="1100" dirty="0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  <a:hlinkClick r:id="rId5" action="ppaction://hlinksldjump"/>
              </a:rPr>
              <a:t>화면</a:t>
            </a:r>
            <a:r>
              <a:rPr kumimoji="1" lang="ko-KR" altLang="en-US" sz="1100" dirty="0" smtClean="0">
                <a:solidFill>
                  <a:srgbClr val="00B05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  <a:hlinkClick r:id="rId5" action="ppaction://hlinksldjump"/>
              </a:rPr>
              <a:t> 창부터 공모사업 신청 순서를 진행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(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슬라이드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7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참고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</a:t>
            </a:r>
          </a:p>
        </p:txBody>
      </p:sp>
      <p:pic>
        <p:nvPicPr>
          <p:cNvPr id="1028" name="Picture 4" descr="C:\Users\사랑의 열매\Desktop\독수리\예결산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577" y="6249144"/>
            <a:ext cx="6136725" cy="1876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4" name="그룹 23"/>
          <p:cNvGrpSpPr/>
          <p:nvPr/>
        </p:nvGrpSpPr>
        <p:grpSpPr>
          <a:xfrm>
            <a:off x="5977447" y="7825700"/>
            <a:ext cx="532657" cy="665577"/>
            <a:chOff x="1814517" y="3008784"/>
            <a:chExt cx="532657" cy="665577"/>
          </a:xfrm>
        </p:grpSpPr>
        <p:sp>
          <p:nvSpPr>
            <p:cNvPr id="25" name="타원 24"/>
            <p:cNvSpPr/>
            <p:nvPr/>
          </p:nvSpPr>
          <p:spPr>
            <a:xfrm>
              <a:off x="1918538" y="3008784"/>
              <a:ext cx="428636" cy="428636"/>
            </a:xfrm>
            <a:prstGeom prst="ellipse">
              <a:avLst/>
            </a:prstGeom>
            <a:noFill/>
            <a:ln w="444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26" name="그룹 25"/>
            <p:cNvGrpSpPr/>
            <p:nvPr/>
          </p:nvGrpSpPr>
          <p:grpSpPr>
            <a:xfrm>
              <a:off x="1814517" y="3243424"/>
              <a:ext cx="491091" cy="430937"/>
              <a:chOff x="6040075" y="6912894"/>
              <a:chExt cx="491091" cy="430937"/>
            </a:xfrm>
          </p:grpSpPr>
          <p:sp>
            <p:nvSpPr>
              <p:cNvPr id="27" name="TextBox 26"/>
              <p:cNvSpPr txBox="1"/>
              <p:nvPr/>
            </p:nvSpPr>
            <p:spPr>
              <a:xfrm>
                <a:off x="6222324" y="7020666"/>
                <a:ext cx="308842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ko-KR" altLang="en-US" sz="1500" b="1" dirty="0" smtClean="0">
                    <a:cs typeface="Times New Roman" pitchFamily="18" charset="0"/>
                  </a:rPr>
                  <a:t>①</a:t>
                </a:r>
                <a:endParaRPr lang="ko-KR" altLang="en-US" sz="1500" b="1" dirty="0"/>
              </a:p>
            </p:txBody>
          </p:sp>
          <p:pic>
            <p:nvPicPr>
              <p:cNvPr id="28" name="Picture 3" descr="C:\Users\사랑의 열매\Desktop\제목 없음-1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296945">
                <a:off x="6040075" y="6912894"/>
                <a:ext cx="310310" cy="39451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19" name="직사각형 18"/>
          <p:cNvSpPr/>
          <p:nvPr/>
        </p:nvSpPr>
        <p:spPr>
          <a:xfrm>
            <a:off x="2996952" y="4559052"/>
            <a:ext cx="3471586" cy="156131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3604031" y="6108948"/>
            <a:ext cx="296389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sz="1100" dirty="0">
                <a:cs typeface="Times New Roman" pitchFamily="18" charset="0"/>
              </a:rPr>
              <a:t>▷ </a:t>
            </a:r>
            <a:r>
              <a:rPr lang="ko-KR" altLang="en-US" sz="1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단위는 반드시 </a:t>
            </a:r>
            <a:r>
              <a:rPr lang="en-US" altLang="ko-KR" sz="1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‘</a:t>
            </a:r>
            <a:r>
              <a:rPr lang="ko-KR" altLang="en-US" sz="1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원</a:t>
            </a:r>
            <a:r>
              <a:rPr lang="en-US" altLang="ko-KR" sz="1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’ </a:t>
            </a:r>
            <a:r>
              <a:rPr lang="ko-KR" altLang="en-US" sz="1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단위로 기입</a:t>
            </a:r>
            <a:endParaRPr lang="en-US" altLang="ko-KR" sz="11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en-US" altLang="ko-KR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▷ </a:t>
            </a:r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총계는 자동계산 되므로 세부내용</a:t>
            </a:r>
            <a:r>
              <a:rPr lang="en-US" altLang="ko-KR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보조금</a:t>
            </a:r>
            <a:endParaRPr lang="en-US" altLang="ko-KR" sz="11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en-US" altLang="ko-KR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 </a:t>
            </a:r>
            <a:r>
              <a:rPr lang="ko-KR" altLang="en-US" sz="1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수입부터</a:t>
            </a:r>
            <a:r>
              <a:rPr lang="en-US" altLang="ko-KR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) </a:t>
            </a:r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입력함</a:t>
            </a:r>
          </a:p>
        </p:txBody>
      </p:sp>
      <p:sp>
        <p:nvSpPr>
          <p:cNvPr id="22" name="직사각형 21"/>
          <p:cNvSpPr/>
          <p:nvPr/>
        </p:nvSpPr>
        <p:spPr>
          <a:xfrm>
            <a:off x="2204705" y="4172060"/>
            <a:ext cx="1440160" cy="20244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3627059" y="4064622"/>
            <a:ext cx="272245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▷ </a:t>
            </a:r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직원현황 총계는 자동계산 되므로 </a:t>
            </a:r>
            <a:endParaRPr lang="en-US" altLang="ko-KR" sz="11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en-US" altLang="ko-KR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   </a:t>
            </a:r>
            <a:r>
              <a:rPr lang="ko-KR" altLang="en-US" sz="1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세부내용</a:t>
            </a:r>
            <a:r>
              <a:rPr lang="en-US" altLang="ko-KR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상근</a:t>
            </a:r>
            <a:r>
              <a:rPr lang="en-US" altLang="ko-KR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비상근</a:t>
            </a:r>
            <a:r>
              <a:rPr lang="en-US" altLang="ko-KR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을</a:t>
            </a:r>
            <a:r>
              <a:rPr lang="en-US" altLang="ko-KR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입력함</a:t>
            </a:r>
          </a:p>
        </p:txBody>
      </p:sp>
    </p:spTree>
    <p:extLst>
      <p:ext uri="{BB962C8B-B14F-4D97-AF65-F5344CB8AC3E}">
        <p14:creationId xmlns:p14="http://schemas.microsoft.com/office/powerpoint/2010/main" val="1621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사랑의 열매\Desktop\독수리\33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522" y="6514316"/>
            <a:ext cx="6156818" cy="1400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사업신청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13</a:t>
            </a:fld>
            <a:endParaRPr lang="en-US" dirty="0"/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276419" y="1208584"/>
            <a:ext cx="6320933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맑은 고딕"/>
                <a:ea typeface="맑은 고딕"/>
                <a:cs typeface="Times New Roman" pitchFamily="18" charset="0"/>
              </a:rPr>
              <a:t>▷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회원가입 시 입력한 기관 정보가 나타납니다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현재 기준의 기관정보와 일치하는지 확인 후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변동이 없을 경우 페이지 마지막 하단에 다음버튼을 클릭합니다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260648" y="776536"/>
            <a:ext cx="4104456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solidFill>
                  <a:srgbClr val="0E8C38"/>
                </a:solidFill>
                <a:latin typeface="맑은 고딕"/>
                <a:ea typeface="맑은 고딕"/>
                <a:cs typeface="Times New Roman" pitchFamily="18" charset="0"/>
              </a:rPr>
              <a:t>③ </a:t>
            </a:r>
            <a:r>
              <a:rPr kumimoji="1" lang="ko-KR" altLang="en-US" sz="1100" dirty="0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기관정보 </a:t>
            </a:r>
            <a:r>
              <a:rPr kumimoji="1" lang="ko-KR" altLang="en-US" sz="1100" dirty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확인화면  </a:t>
            </a:r>
            <a:r>
              <a:rPr kumimoji="1" lang="en-US" altLang="ko-KR" sz="1100" dirty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(</a:t>
            </a:r>
            <a:r>
              <a:rPr kumimoji="1" lang="ko-KR" altLang="en-US" sz="1100" dirty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결산</a:t>
            </a:r>
            <a:r>
              <a:rPr kumimoji="1" lang="en-US" altLang="ko-KR" sz="1100" dirty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 </a:t>
            </a:r>
            <a:r>
              <a:rPr kumimoji="1" lang="ko-KR" altLang="en-US" sz="1100" dirty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예산 내역이 </a:t>
            </a:r>
            <a:r>
              <a:rPr kumimoji="1" lang="ko-KR" altLang="en-US" sz="1100" dirty="0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입력되어 있는 경우</a:t>
            </a:r>
            <a:r>
              <a:rPr kumimoji="1" lang="en-US" altLang="ko-KR" sz="1100" dirty="0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</a:t>
            </a:r>
            <a:endParaRPr kumimoji="1" lang="en-US" altLang="ko-KR" sz="1100" dirty="0">
              <a:solidFill>
                <a:srgbClr val="0E8C38"/>
              </a:solidFill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1" lang="en-US" altLang="ko-KR" sz="1100" dirty="0" smtClean="0">
              <a:solidFill>
                <a:srgbClr val="0E8C38"/>
              </a:solidFill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35" name="타원 34"/>
          <p:cNvSpPr/>
          <p:nvPr/>
        </p:nvSpPr>
        <p:spPr>
          <a:xfrm>
            <a:off x="6128856" y="7599791"/>
            <a:ext cx="428636" cy="428636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8" name="Picture 3" descr="C:\Users\사랑의 열매\Desktop\제목 없음-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96945">
            <a:off x="6024835" y="7834431"/>
            <a:ext cx="310310" cy="394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사랑의 열매\Desktop\독수리\1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819" y="1967834"/>
            <a:ext cx="6243347" cy="1882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사랑의 열매\Desktop\독수리\2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662" y="3994036"/>
            <a:ext cx="6199210" cy="2320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2996952" y="4376936"/>
            <a:ext cx="3518974" cy="193796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3108563" y="4088904"/>
            <a:ext cx="37112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R" sz="1100" dirty="0">
                <a:cs typeface="Times New Roman" pitchFamily="18" charset="0"/>
              </a:rPr>
              <a:t>▷ </a:t>
            </a:r>
            <a:r>
              <a:rPr lang="ko-KR" altLang="en-US" sz="1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단위가</a:t>
            </a:r>
            <a:r>
              <a:rPr lang="en-US" altLang="ko-KR" sz="1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‘</a:t>
            </a:r>
            <a:r>
              <a:rPr lang="ko-KR" altLang="en-US" sz="1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원</a:t>
            </a:r>
            <a:r>
              <a:rPr lang="en-US" altLang="ko-KR" sz="1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’ </a:t>
            </a:r>
            <a:r>
              <a:rPr lang="ko-KR" altLang="en-US" sz="11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단위로 기입되어 있는지 반드시 확인</a:t>
            </a:r>
            <a:endParaRPr lang="ko-KR" altLang="en-US" sz="11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28938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사업신청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14</a:t>
            </a:fld>
            <a:endParaRPr lang="en-US" dirty="0"/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276419" y="1208584"/>
            <a:ext cx="6320933" cy="3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맑은 고딕"/>
                <a:ea typeface="맑은 고딕"/>
                <a:cs typeface="Times New Roman" pitchFamily="18" charset="0"/>
              </a:rPr>
              <a:t>▷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개인정보 제공 동의 내용을 확인 후 동의하기 버튼을 클릭합니다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260648" y="776536"/>
            <a:ext cx="2520280" cy="3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smtClean="0">
                <a:solidFill>
                  <a:srgbClr val="0E8C38"/>
                </a:solidFill>
                <a:latin typeface="맑은 고딕"/>
                <a:ea typeface="맑은 고딕"/>
                <a:cs typeface="Times New Roman" pitchFamily="18" charset="0"/>
              </a:rPr>
              <a:t>④ </a:t>
            </a:r>
            <a:r>
              <a:rPr kumimoji="1" lang="ko-KR" altLang="en-US" sz="1100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개인정보 제공 동의 화면</a:t>
            </a:r>
            <a:endParaRPr kumimoji="1" lang="en-US" altLang="ko-KR" sz="1100" dirty="0" smtClean="0">
              <a:solidFill>
                <a:srgbClr val="0E8C38"/>
              </a:solidFill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pic>
        <p:nvPicPr>
          <p:cNvPr id="3074" name="Picture 2" descr="C:\Users\사랑의 열매\Desktop\독수리\동의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998" y="1725222"/>
            <a:ext cx="6193927" cy="3418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타원 34"/>
          <p:cNvSpPr/>
          <p:nvPr/>
        </p:nvSpPr>
        <p:spPr>
          <a:xfrm>
            <a:off x="6024700" y="4808984"/>
            <a:ext cx="428636" cy="428636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8" name="Picture 3" descr="C:\Users\사랑의 열매\Desktop\제목 없음-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96945">
            <a:off x="5920679" y="5043624"/>
            <a:ext cx="310310" cy="394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타원 7"/>
          <p:cNvSpPr/>
          <p:nvPr/>
        </p:nvSpPr>
        <p:spPr>
          <a:xfrm>
            <a:off x="4077072" y="4024516"/>
            <a:ext cx="720080" cy="28803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타원 14"/>
          <p:cNvSpPr/>
          <p:nvPr/>
        </p:nvSpPr>
        <p:spPr>
          <a:xfrm>
            <a:off x="2703817" y="4410844"/>
            <a:ext cx="720080" cy="28803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362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사업신청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15</a:t>
            </a:fld>
            <a:endParaRPr lang="en-US" dirty="0"/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276419" y="1108083"/>
            <a:ext cx="6320933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맑은 고딕"/>
                <a:ea typeface="맑은 고딕"/>
                <a:cs typeface="Times New Roman" pitchFamily="18" charset="0"/>
              </a:rPr>
              <a:t>▷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해당 </a:t>
            </a: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기관에서 신청할 사업정보를 입력하는 화면으로 사용법은 아래와 같습니다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도움말을 참고하여 해당 정보를 모두 기입하여 주시기 바랍니다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260648" y="776536"/>
            <a:ext cx="1872208" cy="3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solidFill>
                  <a:srgbClr val="0E8C38"/>
                </a:solidFill>
                <a:latin typeface="맑은 고딕"/>
                <a:ea typeface="맑은 고딕"/>
                <a:cs typeface="Times New Roman" pitchFamily="18" charset="0"/>
              </a:rPr>
              <a:t>⑤ </a:t>
            </a:r>
            <a:r>
              <a:rPr kumimoji="1" lang="ko-KR" altLang="en-US" sz="1100" dirty="0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사업신청 등록화면</a:t>
            </a:r>
            <a:endParaRPr kumimoji="1" lang="en-US" altLang="ko-KR" sz="1100" dirty="0" smtClean="0">
              <a:solidFill>
                <a:srgbClr val="0E8C38"/>
              </a:solidFill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pic>
        <p:nvPicPr>
          <p:cNvPr id="4099" name="Picture 3" descr="C:\Users\사랑의 열매\Desktop\독수리\주요내역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128" y="1712640"/>
            <a:ext cx="6266420" cy="3858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사랑의 열매\Desktop\독수리\신청오류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60648" y="8193360"/>
            <a:ext cx="2304256" cy="952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1124744" y="2300516"/>
            <a:ext cx="1728192" cy="36004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" name="직선 연결선 6"/>
          <p:cNvCxnSpPr/>
          <p:nvPr/>
        </p:nvCxnSpPr>
        <p:spPr>
          <a:xfrm flipH="1">
            <a:off x="362718" y="2360712"/>
            <a:ext cx="76202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직선 연결선 20"/>
          <p:cNvCxnSpPr/>
          <p:nvPr/>
        </p:nvCxnSpPr>
        <p:spPr>
          <a:xfrm>
            <a:off x="362718" y="2345472"/>
            <a:ext cx="0" cy="5888654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4"/>
          <p:cNvSpPr>
            <a:spLocks noChangeArrowheads="1"/>
          </p:cNvSpPr>
          <p:nvPr/>
        </p:nvSpPr>
        <p:spPr bwMode="auto">
          <a:xfrm>
            <a:off x="2523376" y="8296479"/>
            <a:ext cx="4104456" cy="789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00" dirty="0">
                <a:cs typeface="Times New Roman" pitchFamily="18" charset="0"/>
              </a:rPr>
              <a:t>▷</a:t>
            </a:r>
            <a:r>
              <a:rPr kumimoji="1" lang="en-US" altLang="ko-KR" sz="10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000" dirty="0" smtClean="0">
                <a:latin typeface="맑은 고딕"/>
                <a:ea typeface="맑은 고딕"/>
                <a:cs typeface="Times New Roman" pitchFamily="18" charset="0"/>
              </a:rPr>
              <a:t>②</a:t>
            </a:r>
            <a:r>
              <a:rPr kumimoji="1" lang="ko-KR" altLang="en-US" sz="10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번 공모사업내용 확인 화면에서 제시된 사업수행기간 안으로 설정되지 않을 경우 다음페이지로 넘어갈 수 없습니다</a:t>
            </a:r>
            <a:r>
              <a:rPr kumimoji="1" lang="en-US" altLang="ko-KR" sz="10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 </a:t>
            </a:r>
            <a:r>
              <a:rPr kumimoji="1" lang="en-US" altLang="ko-KR" sz="1000" dirty="0">
                <a:cs typeface="Times New Roman" pitchFamily="18" charset="0"/>
              </a:rPr>
              <a:t>②</a:t>
            </a:r>
            <a:r>
              <a:rPr kumimoji="1" lang="ko-KR" altLang="en-US" sz="10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번 </a:t>
            </a:r>
            <a:r>
              <a:rPr kumimoji="1" lang="ko-KR" altLang="en-US" sz="10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공모사업내용에 제시된 사업수행기간을 참고 후 작성하여 주시기 바랍니다</a:t>
            </a:r>
            <a:r>
              <a:rPr kumimoji="1" lang="en-US" altLang="ko-KR" sz="10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1196752" y="3065552"/>
            <a:ext cx="1440160" cy="21602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9" name="표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7219581"/>
              </p:ext>
            </p:extLst>
          </p:nvPr>
        </p:nvGraphicFramePr>
        <p:xfrm>
          <a:off x="453812" y="5529064"/>
          <a:ext cx="2808312" cy="23298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730716"/>
                <a:gridCol w="2077596"/>
              </a:tblGrid>
              <a:tr h="21602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/>
                        <a:t>배분대상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/>
                        <a:t>기준</a:t>
                      </a:r>
                      <a:endParaRPr lang="ko-KR" altLang="en-US" sz="800" dirty="0"/>
                    </a:p>
                  </a:txBody>
                  <a:tcPr anchor="ctr"/>
                </a:tc>
              </a:tr>
              <a:tr h="21602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smtClean="0"/>
                        <a:t>아동</a:t>
                      </a:r>
                      <a:r>
                        <a:rPr lang="en-US" altLang="ko-KR" sz="800" dirty="0" smtClean="0"/>
                        <a:t>/</a:t>
                      </a:r>
                      <a:r>
                        <a:rPr lang="ko-KR" altLang="en-US" sz="800" dirty="0" smtClean="0"/>
                        <a:t>청소년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 smtClean="0"/>
                        <a:t>19</a:t>
                      </a:r>
                      <a:r>
                        <a:rPr lang="ko-KR" altLang="en-US" sz="800" dirty="0" smtClean="0"/>
                        <a:t>세 미만의 자</a:t>
                      </a:r>
                      <a:r>
                        <a:rPr lang="en-US" altLang="ko-KR" sz="800" dirty="0" smtClean="0"/>
                        <a:t>(</a:t>
                      </a:r>
                      <a:r>
                        <a:rPr lang="ko-KR" altLang="en-US" sz="800" dirty="0" smtClean="0"/>
                        <a:t>민법 상 연령기준 준용</a:t>
                      </a:r>
                      <a:r>
                        <a:rPr lang="en-US" altLang="ko-KR" sz="800" dirty="0" smtClean="0"/>
                        <a:t>)</a:t>
                      </a:r>
                      <a:endParaRPr lang="ko-KR" altLang="en-US" sz="800" dirty="0"/>
                    </a:p>
                  </a:txBody>
                  <a:tcPr anchor="ctr"/>
                </a:tc>
              </a:tr>
              <a:tr h="21602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smtClean="0"/>
                        <a:t>노인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 smtClean="0"/>
                        <a:t>65</a:t>
                      </a:r>
                      <a:r>
                        <a:rPr lang="ko-KR" altLang="en-US" sz="800" dirty="0" smtClean="0"/>
                        <a:t>세 이상의 자</a:t>
                      </a:r>
                      <a:endParaRPr lang="ko-KR" altLang="en-US" sz="800" dirty="0"/>
                    </a:p>
                  </a:txBody>
                  <a:tcPr anchor="ctr"/>
                </a:tc>
              </a:tr>
              <a:tr h="21602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smtClean="0"/>
                        <a:t>장애인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smtClean="0"/>
                        <a:t>장애인복지법에 의해 장애등록이 된 자</a:t>
                      </a:r>
                      <a:endParaRPr lang="ko-KR" altLang="en-US" sz="800" dirty="0"/>
                    </a:p>
                  </a:txBody>
                  <a:tcPr anchor="ctr"/>
                </a:tc>
              </a:tr>
              <a:tr h="21602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smtClean="0"/>
                        <a:t>여성</a:t>
                      </a:r>
                      <a:r>
                        <a:rPr lang="en-US" altLang="ko-KR" sz="800" dirty="0" smtClean="0"/>
                        <a:t>/</a:t>
                      </a:r>
                      <a:r>
                        <a:rPr lang="ko-KR" altLang="en-US" sz="800" dirty="0" smtClean="0"/>
                        <a:t>다문화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err="1" smtClean="0"/>
                        <a:t>중장년</a:t>
                      </a:r>
                      <a:r>
                        <a:rPr lang="ko-KR" altLang="en-US" sz="800" dirty="0" smtClean="0"/>
                        <a:t> 여성</a:t>
                      </a:r>
                      <a:r>
                        <a:rPr lang="en-US" altLang="ko-KR" sz="800" dirty="0" smtClean="0"/>
                        <a:t>(19~64</a:t>
                      </a:r>
                      <a:r>
                        <a:rPr lang="ko-KR" altLang="en-US" sz="800" dirty="0" smtClean="0"/>
                        <a:t>세 이하</a:t>
                      </a:r>
                      <a:r>
                        <a:rPr lang="en-US" altLang="ko-KR" sz="800" dirty="0" smtClean="0"/>
                        <a:t>)</a:t>
                      </a:r>
                    </a:p>
                    <a:p>
                      <a:pPr latinLnBrk="1"/>
                      <a:r>
                        <a:rPr lang="ko-KR" altLang="en-US" sz="800" dirty="0" err="1" smtClean="0"/>
                        <a:t>재한외국인</a:t>
                      </a:r>
                      <a:r>
                        <a:rPr lang="en-US" altLang="ko-KR" sz="800" dirty="0" smtClean="0"/>
                        <a:t>, </a:t>
                      </a:r>
                      <a:r>
                        <a:rPr lang="ko-KR" altLang="en-US" sz="800" dirty="0" smtClean="0"/>
                        <a:t>결혼이민자</a:t>
                      </a:r>
                      <a:r>
                        <a:rPr lang="en-US" altLang="ko-KR" sz="800" dirty="0" smtClean="0"/>
                        <a:t>(</a:t>
                      </a:r>
                      <a:r>
                        <a:rPr lang="ko-KR" altLang="en-US" sz="800" dirty="0" smtClean="0"/>
                        <a:t>자녀포함</a:t>
                      </a:r>
                      <a:r>
                        <a:rPr lang="en-US" altLang="ko-KR" sz="800" dirty="0" smtClean="0"/>
                        <a:t>), </a:t>
                      </a:r>
                      <a:r>
                        <a:rPr lang="ko-KR" altLang="en-US" sz="800" dirty="0" smtClean="0"/>
                        <a:t>주민번호 뒷자리 </a:t>
                      </a:r>
                      <a:r>
                        <a:rPr lang="ko-KR" altLang="en-US" sz="800" dirty="0" err="1" smtClean="0"/>
                        <a:t>첫번째</a:t>
                      </a:r>
                      <a:r>
                        <a:rPr lang="ko-KR" altLang="en-US" sz="800" dirty="0" smtClean="0"/>
                        <a:t> 숫자가 </a:t>
                      </a:r>
                      <a:r>
                        <a:rPr lang="en-US" altLang="ko-KR" sz="800" dirty="0" smtClean="0"/>
                        <a:t>5,6,7,8</a:t>
                      </a:r>
                      <a:r>
                        <a:rPr lang="ko-KR" altLang="en-US" sz="800" dirty="0" smtClean="0"/>
                        <a:t>인 경우</a:t>
                      </a:r>
                      <a:endParaRPr lang="ko-KR" altLang="en-US" sz="800" dirty="0"/>
                    </a:p>
                  </a:txBody>
                  <a:tcPr anchor="ctr"/>
                </a:tc>
              </a:tr>
              <a:tr h="21602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smtClean="0"/>
                        <a:t>위기가정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smtClean="0"/>
                        <a:t>가족단위대상</a:t>
                      </a:r>
                      <a:r>
                        <a:rPr lang="en-US" altLang="ko-KR" sz="800" dirty="0" smtClean="0"/>
                        <a:t>,</a:t>
                      </a:r>
                      <a:r>
                        <a:rPr lang="ko-KR" altLang="en-US" sz="800" dirty="0" smtClean="0"/>
                        <a:t>청장년남성</a:t>
                      </a:r>
                      <a:r>
                        <a:rPr lang="en-US" altLang="ko-KR" sz="800" dirty="0" smtClean="0"/>
                        <a:t>(19~64</a:t>
                      </a:r>
                      <a:r>
                        <a:rPr lang="ko-KR" altLang="en-US" sz="800" dirty="0" err="1" smtClean="0"/>
                        <a:t>세이하</a:t>
                      </a:r>
                      <a:r>
                        <a:rPr lang="en-US" altLang="ko-KR" sz="800" dirty="0" smtClean="0"/>
                        <a:t>)</a:t>
                      </a:r>
                      <a:endParaRPr lang="ko-KR" altLang="en-US" sz="800" dirty="0"/>
                    </a:p>
                  </a:txBody>
                  <a:tcPr anchor="ctr"/>
                </a:tc>
              </a:tr>
              <a:tr h="21602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smtClean="0"/>
                        <a:t>지역사회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smtClean="0"/>
                        <a:t>지역주민이나</a:t>
                      </a:r>
                      <a:r>
                        <a:rPr lang="ko-KR" altLang="en-US" sz="800" baseline="0" dirty="0" smtClean="0"/>
                        <a:t> 지역공동이익에 초점 맞춘 사업 또는 지역주민 및 사회복지관련 종사자를 대상으로 하는 사업</a:t>
                      </a:r>
                      <a:endParaRPr lang="ko-KR" altLang="en-US" sz="800" dirty="0"/>
                    </a:p>
                  </a:txBody>
                  <a:tcPr anchor="ctr"/>
                </a:tc>
              </a:tr>
              <a:tr h="216024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800" kern="800" baseline="0" dirty="0" smtClean="0"/>
                        <a:t>북한</a:t>
                      </a:r>
                      <a:r>
                        <a:rPr lang="en-US" altLang="ko-KR" sz="800" kern="800" baseline="0" dirty="0" smtClean="0"/>
                        <a:t>/</a:t>
                      </a:r>
                      <a:r>
                        <a:rPr lang="ko-KR" altLang="en-US" sz="800" kern="800" baseline="0" dirty="0" smtClean="0"/>
                        <a:t>해외</a:t>
                      </a:r>
                      <a:endParaRPr lang="en-US" altLang="ko-KR" sz="800" kern="800" baseline="0" dirty="0" smtClean="0"/>
                    </a:p>
                    <a:p>
                      <a:pPr algn="l" latinLnBrk="1"/>
                      <a:r>
                        <a:rPr lang="en-US" altLang="ko-KR" sz="800" kern="800" baseline="0" dirty="0" smtClean="0"/>
                        <a:t>/</a:t>
                      </a:r>
                      <a:r>
                        <a:rPr lang="ko-KR" altLang="en-US" sz="800" kern="800" baseline="0" dirty="0" smtClean="0"/>
                        <a:t>기타</a:t>
                      </a:r>
                      <a:endParaRPr lang="ko-KR" altLang="en-US" sz="800" kern="80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smtClean="0"/>
                        <a:t>북한</a:t>
                      </a:r>
                      <a:r>
                        <a:rPr lang="en-US" altLang="ko-KR" sz="800" dirty="0" smtClean="0"/>
                        <a:t>/</a:t>
                      </a:r>
                      <a:r>
                        <a:rPr lang="ko-KR" altLang="en-US" sz="800" dirty="0" smtClean="0"/>
                        <a:t>해외</a:t>
                      </a:r>
                      <a:r>
                        <a:rPr lang="en-US" altLang="ko-KR" sz="800" dirty="0" smtClean="0"/>
                        <a:t>/</a:t>
                      </a:r>
                      <a:r>
                        <a:rPr lang="ko-KR" altLang="en-US" sz="800" dirty="0" smtClean="0"/>
                        <a:t>기타 지원사업</a:t>
                      </a:r>
                      <a:endParaRPr lang="ko-KR" altLang="en-US" sz="800" dirty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14" name="직선 연결선 13"/>
          <p:cNvCxnSpPr/>
          <p:nvPr/>
        </p:nvCxnSpPr>
        <p:spPr>
          <a:xfrm>
            <a:off x="1268760" y="3281576"/>
            <a:ext cx="0" cy="2289381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6" name="표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1831169"/>
              </p:ext>
            </p:extLst>
          </p:nvPr>
        </p:nvGraphicFramePr>
        <p:xfrm>
          <a:off x="3284984" y="5529064"/>
          <a:ext cx="3272564" cy="269213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913636"/>
                <a:gridCol w="2358928"/>
              </a:tblGrid>
              <a:tr h="21602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/>
                        <a:t>배분분야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/>
                        <a:t>세부사업설명</a:t>
                      </a:r>
                      <a:endParaRPr lang="ko-KR" altLang="en-US" sz="800" dirty="0"/>
                    </a:p>
                  </a:txBody>
                  <a:tcPr anchor="ctr"/>
                </a:tc>
              </a:tr>
              <a:tr h="21602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smtClean="0"/>
                        <a:t>기초생계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smtClean="0"/>
                        <a:t>개인을 대상으로 한 생계지원</a:t>
                      </a:r>
                      <a:r>
                        <a:rPr lang="en-US" altLang="ko-KR" sz="800" dirty="0" smtClean="0"/>
                        <a:t>(</a:t>
                      </a:r>
                      <a:r>
                        <a:rPr lang="ko-KR" altLang="en-US" sz="800" dirty="0" smtClean="0"/>
                        <a:t>현금</a:t>
                      </a:r>
                      <a:r>
                        <a:rPr lang="en-US" altLang="ko-KR" sz="800" dirty="0" smtClean="0"/>
                        <a:t>/</a:t>
                      </a:r>
                      <a:r>
                        <a:rPr lang="ko-KR" altLang="en-US" sz="800" dirty="0" smtClean="0"/>
                        <a:t>현물</a:t>
                      </a:r>
                      <a:r>
                        <a:rPr lang="en-US" altLang="ko-KR" sz="800" dirty="0" smtClean="0"/>
                        <a:t>)</a:t>
                      </a:r>
                      <a:endParaRPr lang="ko-KR" altLang="en-US" sz="800" dirty="0"/>
                    </a:p>
                  </a:txBody>
                  <a:tcPr anchor="ctr"/>
                </a:tc>
              </a:tr>
              <a:tr h="21602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smtClean="0"/>
                        <a:t>교육</a:t>
                      </a:r>
                      <a:r>
                        <a:rPr lang="en-US" altLang="ko-KR" sz="800" dirty="0" smtClean="0"/>
                        <a:t>/</a:t>
                      </a:r>
                      <a:r>
                        <a:rPr lang="ko-KR" altLang="en-US" sz="800" dirty="0" smtClean="0"/>
                        <a:t>자립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smtClean="0"/>
                        <a:t>취약계층 대상의 교육 및 직업훈련</a:t>
                      </a:r>
                      <a:endParaRPr lang="en-US" altLang="ko-KR" sz="800" dirty="0" smtClean="0"/>
                    </a:p>
                    <a:p>
                      <a:pPr latinLnBrk="1"/>
                      <a:r>
                        <a:rPr lang="ko-KR" altLang="en-US" sz="800" dirty="0" smtClean="0"/>
                        <a:t>교육장비 및 교육환경 조성 지원</a:t>
                      </a:r>
                      <a:endParaRPr lang="ko-KR" altLang="en-US" sz="800" dirty="0"/>
                    </a:p>
                  </a:txBody>
                  <a:tcPr anchor="ctr"/>
                </a:tc>
              </a:tr>
              <a:tr h="21602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smtClean="0"/>
                        <a:t>주거</a:t>
                      </a:r>
                      <a:r>
                        <a:rPr lang="en-US" altLang="ko-KR" sz="800" dirty="0" smtClean="0"/>
                        <a:t>/</a:t>
                      </a:r>
                      <a:r>
                        <a:rPr lang="ko-KR" altLang="en-US" sz="800" dirty="0" smtClean="0"/>
                        <a:t>환경개선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smtClean="0"/>
                        <a:t>주거관련 지원</a:t>
                      </a:r>
                      <a:r>
                        <a:rPr lang="en-US" altLang="ko-KR" sz="800" dirty="0" smtClean="0"/>
                        <a:t>(</a:t>
                      </a:r>
                      <a:r>
                        <a:rPr lang="ko-KR" altLang="en-US" sz="800" dirty="0" smtClean="0"/>
                        <a:t>냉난방포함</a:t>
                      </a:r>
                      <a:r>
                        <a:rPr lang="en-US" altLang="ko-KR" sz="800" dirty="0" smtClean="0"/>
                        <a:t>), </a:t>
                      </a:r>
                      <a:r>
                        <a:rPr lang="ko-KR" altLang="en-US" sz="800" dirty="0" smtClean="0"/>
                        <a:t>국내외 환경보호 등</a:t>
                      </a:r>
                      <a:endParaRPr lang="ko-KR" altLang="en-US" sz="800" dirty="0"/>
                    </a:p>
                  </a:txBody>
                  <a:tcPr anchor="ctr"/>
                </a:tc>
              </a:tr>
              <a:tr h="21602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smtClean="0"/>
                        <a:t>보건</a:t>
                      </a:r>
                      <a:r>
                        <a:rPr lang="en-US" altLang="ko-KR" sz="800" dirty="0" smtClean="0"/>
                        <a:t>/</a:t>
                      </a:r>
                      <a:r>
                        <a:rPr lang="ko-KR" altLang="en-US" sz="800" dirty="0" smtClean="0"/>
                        <a:t>의료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smtClean="0"/>
                        <a:t>질병예방을 위한 공중위생 및 보건활동 지원</a:t>
                      </a:r>
                      <a:endParaRPr lang="en-US" altLang="ko-KR" sz="800" dirty="0" smtClean="0"/>
                    </a:p>
                    <a:p>
                      <a:pPr latinLnBrk="1"/>
                      <a:r>
                        <a:rPr lang="ko-KR" altLang="en-US" sz="800" dirty="0" smtClean="0"/>
                        <a:t>의료 서비스 및 의료비 지원</a:t>
                      </a:r>
                      <a:endParaRPr lang="ko-KR" altLang="en-US" sz="800" dirty="0"/>
                    </a:p>
                  </a:txBody>
                  <a:tcPr anchor="ctr"/>
                </a:tc>
              </a:tr>
              <a:tr h="216024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smtClean="0"/>
                        <a:t>심리</a:t>
                      </a:r>
                      <a:r>
                        <a:rPr lang="en-US" altLang="ko-KR" sz="800" dirty="0" smtClean="0"/>
                        <a:t>/</a:t>
                      </a:r>
                      <a:r>
                        <a:rPr lang="ko-KR" altLang="en-US" sz="800" dirty="0" smtClean="0"/>
                        <a:t>정서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smtClean="0"/>
                        <a:t>상담</a:t>
                      </a:r>
                      <a:r>
                        <a:rPr lang="en-US" altLang="ko-KR" sz="800" dirty="0" smtClean="0"/>
                        <a:t>, </a:t>
                      </a:r>
                      <a:r>
                        <a:rPr lang="ko-KR" altLang="en-US" sz="800" dirty="0" smtClean="0"/>
                        <a:t>심리검사</a:t>
                      </a:r>
                      <a:r>
                        <a:rPr lang="en-US" altLang="ko-KR" sz="800" baseline="0" dirty="0" smtClean="0"/>
                        <a:t> </a:t>
                      </a:r>
                      <a:r>
                        <a:rPr lang="ko-KR" altLang="en-US" sz="800" baseline="0" dirty="0" smtClean="0"/>
                        <a:t>및 치료</a:t>
                      </a:r>
                      <a:r>
                        <a:rPr lang="en-US" altLang="ko-KR" sz="800" baseline="0" dirty="0" smtClean="0"/>
                        <a:t>, </a:t>
                      </a:r>
                      <a:r>
                        <a:rPr lang="ko-KR" altLang="en-US" sz="800" baseline="0" dirty="0" smtClean="0"/>
                        <a:t>심리정서회복프로그램지원과 관계증진활동 등</a:t>
                      </a:r>
                      <a:endParaRPr lang="ko-KR" altLang="en-US" sz="800" dirty="0"/>
                    </a:p>
                  </a:txBody>
                  <a:tcPr anchor="ctr"/>
                </a:tc>
              </a:tr>
              <a:tr h="36500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err="1" smtClean="0"/>
                        <a:t>사회적돌봄강화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smtClean="0"/>
                        <a:t>아동보호</a:t>
                      </a:r>
                      <a:r>
                        <a:rPr lang="en-US" altLang="ko-KR" sz="800" dirty="0" smtClean="0"/>
                        <a:t>/</a:t>
                      </a:r>
                      <a:r>
                        <a:rPr lang="ko-KR" altLang="en-US" sz="800" dirty="0" smtClean="0"/>
                        <a:t>양육과 여성</a:t>
                      </a:r>
                      <a:r>
                        <a:rPr lang="en-US" altLang="ko-KR" sz="800" dirty="0" smtClean="0"/>
                        <a:t>,</a:t>
                      </a:r>
                      <a:r>
                        <a:rPr lang="ko-KR" altLang="en-US" sz="800" dirty="0" smtClean="0"/>
                        <a:t>노인</a:t>
                      </a:r>
                      <a:r>
                        <a:rPr lang="en-US" altLang="ko-KR" sz="800" dirty="0" smtClean="0"/>
                        <a:t>,</a:t>
                      </a:r>
                      <a:r>
                        <a:rPr lang="ko-KR" altLang="en-US" sz="800" dirty="0" smtClean="0"/>
                        <a:t>장애인 등 취약계층의 안전</a:t>
                      </a:r>
                      <a:r>
                        <a:rPr lang="en-US" altLang="ko-KR" sz="800" dirty="0" smtClean="0"/>
                        <a:t>, </a:t>
                      </a:r>
                      <a:r>
                        <a:rPr lang="ko-KR" altLang="en-US" sz="800" dirty="0" smtClean="0"/>
                        <a:t>편의증진</a:t>
                      </a:r>
                      <a:r>
                        <a:rPr lang="en-US" altLang="ko-KR" sz="800" dirty="0" smtClean="0"/>
                        <a:t>, </a:t>
                      </a:r>
                      <a:r>
                        <a:rPr lang="ko-KR" altLang="en-US" sz="800" dirty="0" smtClean="0"/>
                        <a:t>돌봄 지원</a:t>
                      </a:r>
                      <a:endParaRPr lang="ko-KR" altLang="en-US" sz="800" dirty="0"/>
                    </a:p>
                  </a:txBody>
                  <a:tcPr anchor="ctr"/>
                </a:tc>
              </a:tr>
              <a:tr h="216024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800" kern="800" baseline="0" dirty="0" err="1" smtClean="0"/>
                        <a:t>소통과참여확대</a:t>
                      </a:r>
                      <a:endParaRPr lang="ko-KR" altLang="en-US" sz="800" kern="80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smtClean="0"/>
                        <a:t>서비스 제공기관과 종사자 지원</a:t>
                      </a:r>
                      <a:r>
                        <a:rPr lang="en-US" altLang="ko-KR" sz="800" dirty="0" smtClean="0"/>
                        <a:t>, </a:t>
                      </a:r>
                      <a:r>
                        <a:rPr lang="ko-KR" altLang="en-US" sz="800" dirty="0" smtClean="0"/>
                        <a:t>주민조직화 및 지역사회통합 활동</a:t>
                      </a:r>
                      <a:r>
                        <a:rPr lang="en-US" altLang="ko-KR" sz="800" dirty="0" smtClean="0"/>
                        <a:t>, </a:t>
                      </a:r>
                      <a:r>
                        <a:rPr lang="ko-KR" altLang="en-US" sz="800" dirty="0" smtClean="0"/>
                        <a:t>자원봉사 및 네트워크 구축 등 민간복지 자원 확대</a:t>
                      </a:r>
                      <a:endParaRPr lang="ko-KR" altLang="en-US" sz="800" dirty="0"/>
                    </a:p>
                  </a:txBody>
                  <a:tcPr anchor="ctr"/>
                </a:tc>
              </a:tr>
              <a:tr h="216024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800" kern="800" baseline="0" dirty="0" smtClean="0"/>
                        <a:t>문화격차해소</a:t>
                      </a:r>
                      <a:endParaRPr lang="ko-KR" altLang="en-US" sz="800" kern="80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dirty="0" smtClean="0"/>
                        <a:t>여가</a:t>
                      </a:r>
                      <a:r>
                        <a:rPr lang="en-US" altLang="ko-KR" sz="800" dirty="0" smtClean="0"/>
                        <a:t>/</a:t>
                      </a:r>
                      <a:r>
                        <a:rPr lang="ko-KR" altLang="en-US" sz="800" dirty="0" smtClean="0"/>
                        <a:t>문화</a:t>
                      </a:r>
                      <a:r>
                        <a:rPr lang="en-US" altLang="ko-KR" sz="800" dirty="0" smtClean="0"/>
                        <a:t>/</a:t>
                      </a:r>
                      <a:r>
                        <a:rPr lang="ko-KR" altLang="en-US" sz="800" dirty="0" smtClean="0"/>
                        <a:t>예술 경험 및 활동관련 지원</a:t>
                      </a:r>
                      <a:endParaRPr lang="ko-KR" altLang="en-US" sz="800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6" name="그림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2952" y="3053234"/>
            <a:ext cx="2753559" cy="738234"/>
          </a:xfrm>
          <a:prstGeom prst="rect">
            <a:avLst/>
          </a:prstGeom>
        </p:spPr>
      </p:pic>
      <p:sp>
        <p:nvSpPr>
          <p:cNvPr id="33" name="직사각형 32"/>
          <p:cNvSpPr/>
          <p:nvPr/>
        </p:nvSpPr>
        <p:spPr>
          <a:xfrm>
            <a:off x="4337546" y="3147328"/>
            <a:ext cx="1323702" cy="17704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4" name="직선 연결선 33"/>
          <p:cNvCxnSpPr/>
          <p:nvPr/>
        </p:nvCxnSpPr>
        <p:spPr>
          <a:xfrm>
            <a:off x="5445224" y="3324373"/>
            <a:ext cx="0" cy="2228052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599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사업신청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16</a:t>
            </a:fld>
            <a:endParaRPr lang="en-US" dirty="0"/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276419" y="1108083"/>
            <a:ext cx="6320933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맑은 고딕"/>
                <a:ea typeface="맑은 고딕"/>
                <a:cs typeface="Times New Roman" pitchFamily="18" charset="0"/>
              </a:rPr>
              <a:t>▷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2020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년도 사업부터 사업구분 선택 후 세부구분을 선택해주셔야 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신청하고자 하는 사업 내용에 따라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모금회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지속가능발전목표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(C-SDGs)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를 선택합니다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260648" y="776536"/>
            <a:ext cx="1872208" cy="3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solidFill>
                  <a:srgbClr val="0E8C38"/>
                </a:solidFill>
                <a:latin typeface="맑은 고딕"/>
                <a:ea typeface="맑은 고딕"/>
                <a:cs typeface="Times New Roman" pitchFamily="18" charset="0"/>
              </a:rPr>
              <a:t>⑤ </a:t>
            </a:r>
            <a:r>
              <a:rPr kumimoji="1" lang="ko-KR" altLang="en-US" sz="1100" dirty="0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사업신청 등록화면</a:t>
            </a:r>
            <a:endParaRPr kumimoji="1" lang="en-US" altLang="ko-KR" sz="1100" dirty="0" smtClean="0">
              <a:solidFill>
                <a:srgbClr val="0E8C38"/>
              </a:solidFill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pic>
        <p:nvPicPr>
          <p:cNvPr id="4099" name="Picture 3" descr="C:\Users\사랑의 열매\Desktop\독수리\주요내역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636" b="32813"/>
          <a:stretch/>
        </p:blipFill>
        <p:spPr bwMode="auto">
          <a:xfrm>
            <a:off x="291128" y="1712641"/>
            <a:ext cx="630622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2952" y="3053234"/>
            <a:ext cx="2753559" cy="738234"/>
          </a:xfrm>
          <a:prstGeom prst="rect">
            <a:avLst/>
          </a:prstGeom>
        </p:spPr>
      </p:pic>
      <p:sp>
        <p:nvSpPr>
          <p:cNvPr id="33" name="직사각형 32"/>
          <p:cNvSpPr/>
          <p:nvPr/>
        </p:nvSpPr>
        <p:spPr>
          <a:xfrm>
            <a:off x="4337546" y="3422351"/>
            <a:ext cx="1323702" cy="17704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6580559"/>
              </p:ext>
            </p:extLst>
          </p:nvPr>
        </p:nvGraphicFramePr>
        <p:xfrm>
          <a:off x="332656" y="4088904"/>
          <a:ext cx="6192688" cy="43204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936104"/>
                <a:gridCol w="1368152"/>
                <a:gridCol w="1152128"/>
                <a:gridCol w="2736304"/>
              </a:tblGrid>
              <a:tr h="34438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/>
                        <a:t>사업구분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err="1" smtClean="0"/>
                        <a:t>모금회</a:t>
                      </a:r>
                      <a:r>
                        <a:rPr lang="ko-KR" altLang="en-US" sz="800" dirty="0" smtClean="0"/>
                        <a:t> 지속가능발전목표</a:t>
                      </a:r>
                      <a:endParaRPr lang="en-US" altLang="ko-KR" sz="800" dirty="0" smtClean="0"/>
                    </a:p>
                    <a:p>
                      <a:pPr algn="ctr" latinLnBrk="1"/>
                      <a:r>
                        <a:rPr lang="en-US" altLang="ko-KR" sz="800" dirty="0" smtClean="0"/>
                        <a:t>(C-SDGs)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/>
                        <a:t>지원목적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/>
                        <a:t>사업예시</a:t>
                      </a:r>
                      <a:endParaRPr lang="ko-KR" altLang="en-US" sz="800" dirty="0"/>
                    </a:p>
                  </a:txBody>
                  <a:tcPr anchor="ctr"/>
                </a:tc>
              </a:tr>
              <a:tr h="970543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/>
                        <a:t>기초생계 지원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5790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목표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1)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경제적 빈곤 퇴치 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indent="0" algn="ctr" defTabSz="95790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인간의 기본적 욕구 충족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절대적 빈곤</a:t>
                      </a:r>
                      <a:endParaRPr lang="en-US" altLang="ko-KR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5790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위험 완화와 예방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 latinLnBrk="0"/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현금･현물 기초생계지원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ko-KR" alt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저소득 시민 지원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따뜻한 겨울나기 지원</a:t>
                      </a:r>
                    </a:p>
                    <a:p>
                      <a:pPr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개인 지정기탁 결연사업</a:t>
                      </a:r>
                    </a:p>
                    <a:p>
                      <a:pPr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</a:t>
                      </a:r>
                      <a:r>
                        <a:rPr lang="ko-KR" altLang="en-US" sz="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장제비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전기요금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피복비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건강보험료 지원</a:t>
                      </a:r>
                    </a:p>
                    <a:p>
                      <a:pPr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냉난방기기 설치 및 비용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연료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이재민 긴급구호</a:t>
                      </a:r>
                    </a:p>
                    <a:p>
                      <a:pPr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생필품 등 현물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명절물품 </a:t>
                      </a:r>
                    </a:p>
                  </a:txBody>
                  <a:tcPr anchor="ctr"/>
                </a:tc>
              </a:tr>
              <a:tr h="720080">
                <a:tc vMerge="1"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5790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목표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2)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영양 및 급식지원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기아종식 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 latinLnBrk="0"/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결식예방 및 지원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ko-KR" alt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조식지원 등</a:t>
                      </a:r>
                    </a:p>
                    <a:p>
                      <a:pPr fontAlgn="base" latinLnBrk="0"/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주･부식 및 </a:t>
                      </a:r>
                      <a:r>
                        <a:rPr lang="ko-KR" altLang="en-US" sz="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특수식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지원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ko-KR" alt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식사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급식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반찬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도시락 등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관련 지원</a:t>
                      </a:r>
                    </a:p>
                    <a:p>
                      <a:pPr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건강식 및 </a:t>
                      </a:r>
                      <a:r>
                        <a:rPr lang="ko-KR" altLang="en-US" sz="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특수식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고령식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환자식 등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지원사업</a:t>
                      </a:r>
                    </a:p>
                  </a:txBody>
                  <a:tcPr anchor="ctr"/>
                </a:tc>
              </a:tr>
              <a:tr h="1346237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/>
                        <a:t>교육</a:t>
                      </a:r>
                      <a:r>
                        <a:rPr lang="en-US" altLang="ko-KR" sz="800" dirty="0" smtClean="0"/>
                        <a:t>/</a:t>
                      </a:r>
                      <a:r>
                        <a:rPr lang="ko-KR" altLang="en-US" sz="800" dirty="0" smtClean="0"/>
                        <a:t>자립지원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 smtClean="0"/>
                        <a:t>(</a:t>
                      </a:r>
                      <a:r>
                        <a:rPr lang="ko-KR" altLang="en-US" sz="800" dirty="0" smtClean="0"/>
                        <a:t>목표</a:t>
                      </a:r>
                      <a:r>
                        <a:rPr lang="en-US" altLang="ko-KR" sz="800" dirty="0" smtClean="0"/>
                        <a:t>4) </a:t>
                      </a:r>
                      <a:r>
                        <a:rPr lang="ko-KR" altLang="en-US" sz="800" dirty="0" smtClean="0"/>
                        <a:t>교육 및 자립역량강화</a:t>
                      </a:r>
                      <a:endParaRPr lang="ko-KR" altLang="en-US" sz="800" dirty="0"/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/>
                        <a:t>취약계층의 자립역량 강화 지원과 빈곤의 대물림 방지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 latinLnBrk="0"/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학습 지원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ko-KR" alt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장학금 및 교육비 지원사업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기초학습 등 지원</a:t>
                      </a:r>
                    </a:p>
                    <a:p>
                      <a:pPr fontAlgn="base" latinLnBrk="0"/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직업 및 창업 교육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ko-KR" alt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직업훈련 교육 및 전문자격 취득지원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endParaRPr lang="ko-KR" alt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취업 및 진로 컨설팅 지원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진로교육</a:t>
                      </a:r>
                    </a:p>
                    <a:p>
                      <a:pPr fontAlgn="base" latinLnBrk="0"/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평생교육 및 재능교육 지원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ko-KR" alt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부모교육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인문학 교육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독서 교육</a:t>
                      </a:r>
                    </a:p>
                    <a:p>
                      <a:pPr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방과후 등 문화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예술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체육 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&amp;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특기적성 활동</a:t>
                      </a:r>
                    </a:p>
                    <a:p>
                      <a:pPr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동아리 활동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공연 등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지원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악기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체육장비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도서 등 구입 지원</a:t>
                      </a:r>
                    </a:p>
                  </a:txBody>
                  <a:tcPr anchor="ctr"/>
                </a:tc>
              </a:tr>
              <a:tr h="46961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 smtClean="0"/>
                        <a:t>(</a:t>
                      </a:r>
                      <a:r>
                        <a:rPr lang="ko-KR" altLang="en-US" sz="800" dirty="0" smtClean="0"/>
                        <a:t>목표</a:t>
                      </a:r>
                      <a:r>
                        <a:rPr lang="en-US" altLang="ko-KR" sz="800" dirty="0" smtClean="0"/>
                        <a:t>8) </a:t>
                      </a:r>
                      <a:r>
                        <a:rPr lang="ko-KR" altLang="en-US" sz="800" dirty="0" smtClean="0"/>
                        <a:t>양질의 일자리 만들기</a:t>
                      </a:r>
                      <a:endParaRPr lang="ko-KR" altLang="en-US" sz="8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 latinLnBrk="0"/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고용 및 창업 관련 지원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ko-KR" alt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</a:t>
                      </a:r>
                      <a:r>
                        <a:rPr lang="ko-KR" altLang="en-US" sz="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사회적경제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조직 직간접 지원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자활사업 등</a:t>
                      </a:r>
                    </a:p>
                    <a:p>
                      <a:pPr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장애인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한부모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가정 등 취약계층 고용 지원 사업</a:t>
                      </a:r>
                    </a:p>
                  </a:txBody>
                  <a:tcPr anchor="ctr"/>
                </a:tc>
              </a:tr>
              <a:tr h="46961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 smtClean="0"/>
                        <a:t>(</a:t>
                      </a:r>
                      <a:r>
                        <a:rPr lang="ko-KR" altLang="en-US" sz="800" dirty="0" smtClean="0"/>
                        <a:t>목표</a:t>
                      </a:r>
                      <a:r>
                        <a:rPr lang="en-US" altLang="ko-KR" sz="800" dirty="0" smtClean="0"/>
                        <a:t>9) </a:t>
                      </a:r>
                      <a:r>
                        <a:rPr lang="ko-KR" altLang="en-US" sz="800" dirty="0" smtClean="0"/>
                        <a:t>적정기술과 정보 기술격차 해소 지원</a:t>
                      </a:r>
                      <a:endParaRPr lang="ko-KR" altLang="en-US" sz="8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fontAlgn="base" latinLnBrk="0"/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적정기술과 정보기술격차 지원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ko-KR" alt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복지 관련 기술 지원</a:t>
                      </a:r>
                    </a:p>
                    <a:p>
                      <a:pPr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관련 교육기자재 및 장비 지원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34" name="직선 연결선 33"/>
          <p:cNvCxnSpPr/>
          <p:nvPr/>
        </p:nvCxnSpPr>
        <p:spPr>
          <a:xfrm>
            <a:off x="5445224" y="3599396"/>
            <a:ext cx="0" cy="489508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276419" y="8439250"/>
            <a:ext cx="6320933" cy="316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algn="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맑은 고딕"/>
                <a:ea typeface="맑은 고딕"/>
                <a:cs typeface="Times New Roman" pitchFamily="18" charset="0"/>
              </a:rPr>
              <a:t>▷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다음 슬라이드에 설명 계속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907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사업신청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17</a:t>
            </a:fld>
            <a:endParaRPr lang="en-US" dirty="0"/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276419" y="704528"/>
            <a:ext cx="6320933" cy="316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맑은 고딕"/>
                <a:ea typeface="맑은 고딕"/>
                <a:cs typeface="Times New Roman" pitchFamily="18" charset="0"/>
              </a:rPr>
              <a:t>▷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모금회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지속가능한발전목표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(C-SDGs)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분류체계 설명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4511722"/>
              </p:ext>
            </p:extLst>
          </p:nvPr>
        </p:nvGraphicFramePr>
        <p:xfrm>
          <a:off x="372219" y="1064568"/>
          <a:ext cx="6192688" cy="80619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936104"/>
                <a:gridCol w="1368152"/>
                <a:gridCol w="1152128"/>
                <a:gridCol w="2736304"/>
              </a:tblGrid>
              <a:tr h="21602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/>
                        <a:t>사업구분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err="1" smtClean="0"/>
                        <a:t>모금회</a:t>
                      </a:r>
                      <a:r>
                        <a:rPr lang="ko-KR" altLang="en-US" sz="800" dirty="0" smtClean="0"/>
                        <a:t> 지속가능발전목표</a:t>
                      </a:r>
                      <a:endParaRPr lang="en-US" altLang="ko-KR" sz="800" dirty="0" smtClean="0"/>
                    </a:p>
                    <a:p>
                      <a:pPr algn="ctr" latinLnBrk="1"/>
                      <a:r>
                        <a:rPr lang="en-US" altLang="ko-KR" sz="800" dirty="0" smtClean="0"/>
                        <a:t>(C-SDGs)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/>
                        <a:t>지원목적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/>
                        <a:t>사업예시</a:t>
                      </a:r>
                      <a:endParaRPr lang="ko-KR" altLang="en-US" sz="800" dirty="0"/>
                    </a:p>
                  </a:txBody>
                  <a:tcPr anchor="ctr"/>
                </a:tc>
              </a:tr>
              <a:tr h="0">
                <a:tc rowSpan="6"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/>
                        <a:t>주거</a:t>
                      </a:r>
                      <a:r>
                        <a:rPr lang="en-US" altLang="ko-KR" sz="800" dirty="0" smtClean="0"/>
                        <a:t>/</a:t>
                      </a:r>
                      <a:r>
                        <a:rPr lang="ko-KR" altLang="en-US" sz="800" dirty="0" smtClean="0"/>
                        <a:t>환경개선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 smtClean="0"/>
                        <a:t>(</a:t>
                      </a:r>
                      <a:r>
                        <a:rPr lang="ko-KR" altLang="en-US" sz="800" dirty="0" smtClean="0"/>
                        <a:t>목표</a:t>
                      </a:r>
                      <a:r>
                        <a:rPr lang="en-US" altLang="ko-KR" sz="800" dirty="0" smtClean="0"/>
                        <a:t>7) </a:t>
                      </a:r>
                      <a:r>
                        <a:rPr lang="ko-KR" altLang="en-US" sz="800" dirty="0" smtClean="0"/>
                        <a:t>모두를 위한 </a:t>
                      </a:r>
                      <a:endParaRPr lang="en-US" altLang="ko-KR" sz="800" dirty="0" smtClean="0"/>
                    </a:p>
                    <a:p>
                      <a:pPr latinLnBrk="1"/>
                      <a:r>
                        <a:rPr lang="ko-KR" altLang="en-US" sz="800" dirty="0" smtClean="0"/>
                        <a:t>깨끗한 </a:t>
                      </a:r>
                      <a:r>
                        <a:rPr lang="ko-KR" altLang="en-US" sz="800" dirty="0" smtClean="0"/>
                        <a:t>에너지</a:t>
                      </a:r>
                      <a:endParaRPr lang="ko-KR" altLang="en-US" sz="800" dirty="0"/>
                    </a:p>
                  </a:txBody>
                  <a:tcPr anchor="ctr"/>
                </a:tc>
                <a:tc rowSpan="6"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/>
                        <a:t>안전한 주거환경 </a:t>
                      </a:r>
                      <a:endParaRPr lang="en-US" altLang="ko-KR" sz="800" dirty="0" smtClean="0"/>
                    </a:p>
                    <a:p>
                      <a:pPr algn="ctr" latinLnBrk="1"/>
                      <a:r>
                        <a:rPr lang="ko-KR" altLang="en-US" sz="800" dirty="0" smtClean="0"/>
                        <a:t>조성 및 환경보호</a:t>
                      </a:r>
                      <a:r>
                        <a:rPr lang="en-US" altLang="ko-KR" sz="800" dirty="0" smtClean="0"/>
                        <a:t>, </a:t>
                      </a:r>
                    </a:p>
                    <a:p>
                      <a:pPr algn="ctr" latinLnBrk="1"/>
                      <a:r>
                        <a:rPr lang="ko-KR" altLang="en-US" sz="800" dirty="0" smtClean="0"/>
                        <a:t>지역사회환경개선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ase" latinLnBrk="0"/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재생 및 청정에너지 지원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ko-KR" alt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태양광 및 대안기술을 통한 에너지 확보 등</a:t>
                      </a:r>
                    </a:p>
                  </a:txBody>
                  <a:tcPr anchor="ctr"/>
                </a:tc>
              </a:tr>
              <a:tr h="15155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 smtClean="0"/>
                        <a:t>(</a:t>
                      </a:r>
                      <a:r>
                        <a:rPr lang="ko-KR" altLang="en-US" sz="800" dirty="0" smtClean="0"/>
                        <a:t>목표</a:t>
                      </a:r>
                      <a:r>
                        <a:rPr lang="en-US" altLang="ko-KR" sz="800" dirty="0" smtClean="0"/>
                        <a:t>11)</a:t>
                      </a:r>
                      <a:r>
                        <a:rPr lang="en-US" altLang="ko-KR" sz="800" baseline="0" dirty="0" smtClean="0"/>
                        <a:t> </a:t>
                      </a:r>
                      <a:r>
                        <a:rPr lang="ko-KR" altLang="en-US" sz="800" baseline="0" dirty="0" err="1" smtClean="0"/>
                        <a:t>지속가능한</a:t>
                      </a:r>
                      <a:r>
                        <a:rPr lang="ko-KR" altLang="en-US" sz="800" baseline="0" dirty="0" smtClean="0"/>
                        <a:t> 지역사회 인프라 구축</a:t>
                      </a:r>
                      <a:endParaRPr lang="ko-KR" altLang="en-US" sz="8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ase" latinLnBrk="0"/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지역사회 및 복지시설 환경개선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ko-KR" alt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집수리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지역사회 환경개선 사업</a:t>
                      </a:r>
                      <a:b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altLang="ko-KR" sz="7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7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안심가로등</a:t>
                      </a:r>
                      <a:r>
                        <a:rPr lang="en-US" altLang="ko-KR" sz="7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7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공원 등의 공공인프라 개선과 기타 환경 개선</a:t>
                      </a:r>
                      <a:r>
                        <a:rPr lang="en-US" altLang="ko-KR" sz="7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75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재난피해지역 복구</a:t>
                      </a:r>
                    </a:p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기관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이용시설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생활시설 포함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기능보강 지원</a:t>
                      </a:r>
                    </a:p>
                  </a:txBody>
                  <a:tcPr anchor="ctr"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 smtClean="0"/>
                        <a:t>(</a:t>
                      </a:r>
                      <a:r>
                        <a:rPr lang="ko-KR" altLang="en-US" sz="800" dirty="0" smtClean="0"/>
                        <a:t>목표</a:t>
                      </a:r>
                      <a:r>
                        <a:rPr lang="en-US" altLang="ko-KR" sz="800" dirty="0" smtClean="0"/>
                        <a:t>12) </a:t>
                      </a:r>
                      <a:r>
                        <a:rPr lang="ko-KR" altLang="en-US" sz="800" dirty="0" err="1" smtClean="0"/>
                        <a:t>지속가능한</a:t>
                      </a:r>
                      <a:r>
                        <a:rPr lang="ko-KR" altLang="en-US" sz="800" dirty="0" smtClean="0"/>
                        <a:t> </a:t>
                      </a:r>
                      <a:endParaRPr lang="en-US" altLang="ko-KR" sz="800" dirty="0" smtClean="0"/>
                    </a:p>
                    <a:p>
                      <a:pPr latinLnBrk="1"/>
                      <a:r>
                        <a:rPr lang="ko-KR" altLang="en-US" sz="800" dirty="0" smtClean="0"/>
                        <a:t>생산과 </a:t>
                      </a:r>
                      <a:r>
                        <a:rPr lang="ko-KR" altLang="en-US" sz="800" dirty="0" smtClean="0"/>
                        <a:t>소비</a:t>
                      </a:r>
                      <a:endParaRPr lang="ko-KR" altLang="en-US" sz="8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쓰레기 감소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리사이클링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업사이클링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관련 사업</a:t>
                      </a:r>
                    </a:p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목표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13/14/15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에 포함되지 않는 기타 자연환경</a:t>
                      </a:r>
                      <a:r>
                        <a:rPr lang="ko-KR" altLang="en-US" sz="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보호</a:t>
                      </a:r>
                      <a:r>
                        <a:rPr lang="ko-KR" altLang="en-US" sz="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등</a:t>
                      </a:r>
                      <a:endParaRPr lang="en-US" altLang="ko-KR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 smtClean="0"/>
                        <a:t>(</a:t>
                      </a:r>
                      <a:r>
                        <a:rPr lang="ko-KR" altLang="en-US" sz="800" dirty="0" smtClean="0"/>
                        <a:t>목표</a:t>
                      </a:r>
                      <a:r>
                        <a:rPr lang="en-US" altLang="ko-KR" sz="800" dirty="0" smtClean="0"/>
                        <a:t>13) </a:t>
                      </a:r>
                      <a:r>
                        <a:rPr lang="ko-KR" altLang="en-US" sz="800" dirty="0" smtClean="0"/>
                        <a:t>기후변화와 대응</a:t>
                      </a:r>
                      <a:endParaRPr lang="ko-KR" altLang="en-US" sz="8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5790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기후변화 관련 각종 대응활동</a:t>
                      </a:r>
                    </a:p>
                  </a:txBody>
                  <a:tcPr anchor="ctr"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 smtClean="0"/>
                        <a:t>(</a:t>
                      </a:r>
                      <a:r>
                        <a:rPr lang="ko-KR" altLang="en-US" sz="800" dirty="0" smtClean="0"/>
                        <a:t>목표</a:t>
                      </a:r>
                      <a:r>
                        <a:rPr lang="en-US" altLang="ko-KR" sz="800" dirty="0" smtClean="0"/>
                        <a:t>14) </a:t>
                      </a:r>
                      <a:r>
                        <a:rPr lang="ko-KR" altLang="en-US" sz="800" dirty="0" smtClean="0"/>
                        <a:t>해양생태계 보존</a:t>
                      </a:r>
                      <a:endParaRPr lang="ko-KR" altLang="en-US" sz="8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5790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해양생태계 보호 관련 사업</a:t>
                      </a:r>
                    </a:p>
                  </a:txBody>
                  <a:tcPr anchor="ctr"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 smtClean="0"/>
                        <a:t>(</a:t>
                      </a:r>
                      <a:r>
                        <a:rPr lang="ko-KR" altLang="en-US" sz="800" dirty="0" smtClean="0"/>
                        <a:t>목표</a:t>
                      </a:r>
                      <a:r>
                        <a:rPr lang="en-US" altLang="ko-KR" sz="800" dirty="0" smtClean="0"/>
                        <a:t>15) </a:t>
                      </a:r>
                      <a:r>
                        <a:rPr lang="ko-KR" altLang="en-US" sz="800" dirty="0" smtClean="0"/>
                        <a:t>육상생태계 보호</a:t>
                      </a:r>
                      <a:endParaRPr lang="ko-KR" altLang="en-US" sz="8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5790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육상생태계 보호 관련 사업</a:t>
                      </a:r>
                    </a:p>
                  </a:txBody>
                  <a:tcPr anchor="ctr"/>
                </a:tc>
              </a:tr>
              <a:tr h="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/>
                        <a:t>보건</a:t>
                      </a:r>
                      <a:r>
                        <a:rPr lang="en-US" altLang="ko-KR" sz="800" dirty="0" smtClean="0"/>
                        <a:t>/</a:t>
                      </a:r>
                      <a:r>
                        <a:rPr lang="ko-KR" altLang="en-US" sz="800" dirty="0" smtClean="0"/>
                        <a:t>의료지원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5790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dirty="0" smtClean="0"/>
                        <a:t>(</a:t>
                      </a:r>
                      <a:r>
                        <a:rPr lang="ko-KR" altLang="en-US" sz="800" dirty="0" smtClean="0"/>
                        <a:t>목표</a:t>
                      </a:r>
                      <a:r>
                        <a:rPr lang="en-US" altLang="ko-KR" sz="800" dirty="0" smtClean="0"/>
                        <a:t>3)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신체･정서적 </a:t>
                      </a:r>
                      <a:endParaRPr lang="en-US" altLang="ko-KR" sz="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5790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건강과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회복</a:t>
                      </a:r>
                      <a:endParaRPr lang="ko-KR" altLang="en-US" sz="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/>
                        <a:t>신체적으로 건강한 삶을 위협하는 요인의 완화 및 사전예방</a:t>
                      </a:r>
                      <a:r>
                        <a:rPr lang="en-US" altLang="ko-KR" sz="800" dirty="0" smtClean="0"/>
                        <a:t>, </a:t>
                      </a:r>
                      <a:r>
                        <a:rPr lang="ko-KR" altLang="en-US" sz="800" dirty="0" smtClean="0"/>
                        <a:t>의료서비스 기회제공 및 </a:t>
                      </a:r>
                      <a:r>
                        <a:rPr lang="ko-KR" altLang="en-US" sz="800" dirty="0" err="1" smtClean="0"/>
                        <a:t>과부담</a:t>
                      </a:r>
                      <a:r>
                        <a:rPr lang="ko-KR" altLang="en-US" sz="800" dirty="0" smtClean="0"/>
                        <a:t> 의료비 </a:t>
                      </a:r>
                      <a:endParaRPr lang="en-US" altLang="ko-KR" sz="800" dirty="0" smtClean="0"/>
                    </a:p>
                    <a:p>
                      <a:pPr algn="ctr" latinLnBrk="1"/>
                      <a:r>
                        <a:rPr lang="ko-KR" altLang="en-US" sz="800" dirty="0" smtClean="0"/>
                        <a:t>경감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ase" latinLnBrk="0"/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의료비 지원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ko-KR" alt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검사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진단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비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수술 및 치료비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간병비</a:t>
                      </a:r>
                      <a:endParaRPr lang="ko-KR" alt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base" latinLnBrk="0"/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의료서비스 지원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ko-KR" alt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의료장비 및 기자재 구입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보조공학 재활기구 지원</a:t>
                      </a:r>
                    </a:p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</a:t>
                      </a:r>
                      <a:r>
                        <a:rPr lang="ko-KR" altLang="en-US" sz="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병의원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및 무료진료소 건립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기능보강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보건인력 양성</a:t>
                      </a:r>
                    </a:p>
                    <a:p>
                      <a:pPr algn="l" fontAlgn="base" latinLnBrk="0"/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건강관리 지원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ko-KR" alt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중독치료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약물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음주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흡연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건강교육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만성질환 관리 등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재활 및 운동 프로그램</a:t>
                      </a:r>
                    </a:p>
                  </a:txBody>
                  <a:tcPr anchor="ctr"/>
                </a:tc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 smtClean="0"/>
                        <a:t>(</a:t>
                      </a:r>
                      <a:r>
                        <a:rPr lang="ko-KR" altLang="en-US" sz="800" dirty="0" smtClean="0"/>
                        <a:t>목표</a:t>
                      </a:r>
                      <a:r>
                        <a:rPr lang="en-US" altLang="ko-KR" sz="800" dirty="0" smtClean="0"/>
                        <a:t>6) </a:t>
                      </a:r>
                      <a:r>
                        <a:rPr lang="ko-KR" altLang="en-US" sz="800" dirty="0" smtClean="0"/>
                        <a:t>깨끗한 물과 위생</a:t>
                      </a:r>
                      <a:endParaRPr lang="ko-KR" altLang="en-US" sz="8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ase" latinLnBrk="0"/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식수 위생 관련 지원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ko-KR" alt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우물 개발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상하수도 개선 등 지원</a:t>
                      </a:r>
                    </a:p>
                  </a:txBody>
                  <a:tcPr anchor="ctr"/>
                </a:tc>
              </a:tr>
              <a:tr h="18542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/>
                        <a:t>심리</a:t>
                      </a:r>
                      <a:r>
                        <a:rPr lang="en-US" altLang="ko-KR" sz="800" dirty="0" smtClean="0"/>
                        <a:t>/</a:t>
                      </a:r>
                      <a:r>
                        <a:rPr lang="ko-KR" altLang="en-US" sz="800" dirty="0" smtClean="0"/>
                        <a:t>정서지원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 smtClean="0"/>
                        <a:t>(</a:t>
                      </a:r>
                      <a:r>
                        <a:rPr lang="ko-KR" altLang="en-US" sz="800" dirty="0" smtClean="0"/>
                        <a:t>목표</a:t>
                      </a:r>
                      <a:r>
                        <a:rPr lang="en-US" altLang="ko-KR" sz="800" dirty="0" smtClean="0"/>
                        <a:t>3) </a:t>
                      </a:r>
                      <a:r>
                        <a:rPr lang="ko-KR" altLang="en-US" sz="800" dirty="0" smtClean="0"/>
                        <a:t>신체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･정서적 </a:t>
                      </a:r>
                      <a:endParaRPr lang="en-US" altLang="ko-KR" sz="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atinLnBrk="1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건강과 회복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/>
                        <a:t>건강한 삶을 위한 </a:t>
                      </a:r>
                      <a:endParaRPr lang="en-US" altLang="ko-KR" sz="800" dirty="0" smtClean="0"/>
                    </a:p>
                    <a:p>
                      <a:pPr algn="ctr" latinLnBrk="1"/>
                      <a:r>
                        <a:rPr lang="ko-KR" altLang="en-US" sz="800" dirty="0" smtClean="0"/>
                        <a:t>정신적</a:t>
                      </a:r>
                      <a:r>
                        <a:rPr lang="en-US" altLang="ko-KR" sz="800" dirty="0" smtClean="0"/>
                        <a:t>, </a:t>
                      </a:r>
                      <a:r>
                        <a:rPr lang="ko-KR" altLang="en-US" sz="800" dirty="0" smtClean="0"/>
                        <a:t>심리적지지 및 회복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ase" latinLnBrk="0"/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심리정서 지원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ko-KR" alt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상담치료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심리검사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진단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언어치료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미술･음악 등 표현예술 치료관련 지원</a:t>
                      </a:r>
                      <a:b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altLang="ko-KR" sz="7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75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공간세팅</a:t>
                      </a:r>
                      <a:r>
                        <a:rPr lang="en-US" altLang="ko-KR" sz="7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7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기자재구입</a:t>
                      </a:r>
                      <a:r>
                        <a:rPr lang="en-US" altLang="ko-KR" sz="7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75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시설개보수</a:t>
                      </a:r>
                      <a:r>
                        <a:rPr lang="ko-KR" altLang="en-US" sz="7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등 포함</a:t>
                      </a:r>
                      <a:r>
                        <a:rPr lang="en-US" altLang="ko-KR" sz="7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ko-KR" altLang="en-US" sz="75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57908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관계회복 프로그램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멘토링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나들이</a:t>
                      </a:r>
                    </a:p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중독치료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도박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게임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인터넷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우울증 및 스트레스</a:t>
                      </a:r>
                      <a:b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불안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개선활동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err="1" smtClean="0"/>
                        <a:t>사회적돌봄강화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 smtClean="0"/>
                        <a:t>(</a:t>
                      </a:r>
                      <a:r>
                        <a:rPr lang="ko-KR" altLang="en-US" sz="800" dirty="0" smtClean="0"/>
                        <a:t>목표</a:t>
                      </a:r>
                      <a:r>
                        <a:rPr lang="en-US" altLang="ko-KR" sz="800" dirty="0" smtClean="0"/>
                        <a:t>10) </a:t>
                      </a:r>
                      <a:r>
                        <a:rPr lang="ko-KR" altLang="en-US" sz="800" dirty="0" smtClean="0"/>
                        <a:t>사회적 배제 </a:t>
                      </a:r>
                      <a:endParaRPr lang="en-US" altLang="ko-KR" sz="800" dirty="0" smtClean="0"/>
                    </a:p>
                    <a:p>
                      <a:pPr latinLnBrk="1"/>
                      <a:r>
                        <a:rPr lang="ko-KR" altLang="en-US" sz="800" dirty="0" smtClean="0"/>
                        <a:t>감소와 </a:t>
                      </a:r>
                      <a:r>
                        <a:rPr lang="ko-KR" altLang="en-US" sz="800" dirty="0" smtClean="0"/>
                        <a:t>불평등 완화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/>
                        <a:t>보호가 필요한 취약 계층의 안전한 삶 </a:t>
                      </a:r>
                      <a:endParaRPr lang="en-US" altLang="ko-KR" sz="800" dirty="0" smtClean="0"/>
                    </a:p>
                    <a:p>
                      <a:pPr algn="ctr" latinLnBrk="1"/>
                      <a:r>
                        <a:rPr lang="ko-KR" altLang="en-US" sz="800" dirty="0" smtClean="0"/>
                        <a:t>지원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ase" latinLnBrk="0"/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핵심참여자 서비스 및 프로그램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 </a:t>
                      </a:r>
                      <a:endParaRPr lang="ko-KR" alt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방과후 및 주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야간 보호 지원사업</a:t>
                      </a:r>
                    </a:p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가정위탁 및 입양대상 아동지원</a:t>
                      </a:r>
                    </a:p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</a:t>
                      </a:r>
                      <a:r>
                        <a:rPr lang="ko-KR" altLang="en-US" sz="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한부모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및 </a:t>
                      </a:r>
                      <a:r>
                        <a:rPr lang="ko-KR" altLang="en-US" sz="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조손가정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아동의 보호지원</a:t>
                      </a:r>
                    </a:p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재가노인 및 장애인 돌봄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사례관리 등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관련</a:t>
                      </a:r>
                    </a:p>
                    <a:p>
                      <a:pPr algn="l" fontAlgn="base" latinLnBrk="0"/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지역사회 통합지원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ko-KR" alt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장애인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이주노동자 등 취약계층 학대피해지원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각종 폭력 피해지원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장애인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이주노동자 등 취약계층 주변 지지체계 형성 및 차별 해소를 위한 인식개선 활동</a:t>
                      </a:r>
                    </a:p>
                  </a:txBody>
                  <a:tcPr anchor="ctr"/>
                </a:tc>
              </a:tr>
              <a:tr h="123613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err="1" smtClean="0"/>
                        <a:t>소통과참여확대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 smtClean="0"/>
                        <a:t>(</a:t>
                      </a:r>
                      <a:r>
                        <a:rPr lang="ko-KR" altLang="en-US" sz="800" dirty="0" smtClean="0"/>
                        <a:t>목표</a:t>
                      </a:r>
                      <a:r>
                        <a:rPr lang="en-US" altLang="ko-KR" sz="800" dirty="0" smtClean="0"/>
                        <a:t>5)</a:t>
                      </a:r>
                      <a:r>
                        <a:rPr lang="en-US" altLang="ko-KR" sz="800" baseline="0" dirty="0" smtClean="0"/>
                        <a:t> </a:t>
                      </a:r>
                      <a:r>
                        <a:rPr lang="ko-KR" altLang="en-US" sz="800" baseline="0" dirty="0" err="1" smtClean="0"/>
                        <a:t>성평등</a:t>
                      </a:r>
                      <a:endParaRPr lang="ko-KR" altLang="en-US" sz="800" dirty="0"/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/>
                        <a:t>민간전달체계 강화를 통한 양질의 복지</a:t>
                      </a:r>
                      <a:endParaRPr lang="en-US" altLang="ko-KR" sz="800" dirty="0" smtClean="0"/>
                    </a:p>
                    <a:p>
                      <a:pPr algn="ctr" latinLnBrk="1"/>
                      <a:r>
                        <a:rPr lang="ko-KR" altLang="en-US" sz="800" dirty="0" smtClean="0"/>
                        <a:t>서비스 제공 및 주민참여를 통한 민간</a:t>
                      </a:r>
                      <a:endParaRPr lang="en-US" altLang="ko-KR" sz="800" dirty="0" smtClean="0"/>
                    </a:p>
                    <a:p>
                      <a:pPr algn="ctr" latinLnBrk="1"/>
                      <a:r>
                        <a:rPr lang="ko-KR" altLang="en-US" sz="800" dirty="0" smtClean="0"/>
                        <a:t>복지자원 확대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ase" latinLnBrk="0"/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여성 관련 지원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ko-KR" alt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여성폭력 및 학대 예방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해소 등 </a:t>
                      </a:r>
                    </a:p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여성의 정치적 사회적 지위향상 </a:t>
                      </a:r>
                    </a:p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성적자기결정권지지 강화 </a:t>
                      </a:r>
                    </a:p>
                  </a:txBody>
                  <a:tcPr anchor="ctr"/>
                </a:tc>
              </a:tr>
              <a:tr h="12361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 smtClean="0"/>
                        <a:t>(</a:t>
                      </a:r>
                      <a:r>
                        <a:rPr lang="ko-KR" altLang="en-US" sz="800" dirty="0" smtClean="0"/>
                        <a:t>목표</a:t>
                      </a:r>
                      <a:r>
                        <a:rPr lang="en-US" altLang="ko-KR" sz="800" dirty="0" smtClean="0"/>
                        <a:t>11) </a:t>
                      </a:r>
                      <a:r>
                        <a:rPr lang="ko-KR" altLang="en-US" sz="800" dirty="0" err="1" smtClean="0"/>
                        <a:t>지속가능한</a:t>
                      </a:r>
                      <a:r>
                        <a:rPr lang="ko-KR" altLang="en-US" sz="800" baseline="0" dirty="0" smtClean="0"/>
                        <a:t> 지역사회 인프라 구축</a:t>
                      </a:r>
                      <a:endParaRPr lang="ko-KR" altLang="en-US" sz="8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ase" latinLnBrk="0"/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지역사회 협력 인프라 구축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ko-KR" alt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사회복지기관 종사자 및 지역주민교육 지원</a:t>
                      </a:r>
                    </a:p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재능기부 및 지역사회 자원연계 활동 </a:t>
                      </a:r>
                    </a:p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주민조직화 및 지역네트워크 활성화 사업</a:t>
                      </a:r>
                    </a:p>
                  </a:txBody>
                  <a:tcPr anchor="ctr"/>
                </a:tc>
              </a:tr>
              <a:tr h="12361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 smtClean="0"/>
                        <a:t>(</a:t>
                      </a:r>
                      <a:r>
                        <a:rPr lang="ko-KR" altLang="en-US" sz="800" dirty="0" smtClean="0"/>
                        <a:t>목표</a:t>
                      </a:r>
                      <a:r>
                        <a:rPr lang="en-US" altLang="ko-KR" sz="800" dirty="0" smtClean="0"/>
                        <a:t>16) </a:t>
                      </a:r>
                      <a:r>
                        <a:rPr lang="ko-KR" altLang="en-US" sz="800" dirty="0" smtClean="0"/>
                        <a:t>사회적 약자의 권리증진</a:t>
                      </a:r>
                      <a:endParaRPr lang="ko-KR" altLang="en-US" sz="8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57908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연대와 협력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인권 옹호 등 지원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/>
                        <a:t>문화격차해소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 smtClean="0"/>
                        <a:t>(</a:t>
                      </a:r>
                      <a:r>
                        <a:rPr lang="ko-KR" altLang="en-US" sz="800" dirty="0" smtClean="0"/>
                        <a:t>목표</a:t>
                      </a:r>
                      <a:r>
                        <a:rPr lang="en-US" altLang="ko-KR" sz="800" dirty="0" smtClean="0"/>
                        <a:t>10) </a:t>
                      </a:r>
                      <a:r>
                        <a:rPr lang="ko-KR" altLang="en-US" sz="800" dirty="0" smtClean="0"/>
                        <a:t>사회적 배제 </a:t>
                      </a:r>
                      <a:endParaRPr lang="en-US" altLang="ko-KR" sz="800" dirty="0" smtClean="0"/>
                    </a:p>
                    <a:p>
                      <a:pPr latinLnBrk="1"/>
                      <a:r>
                        <a:rPr lang="ko-KR" altLang="en-US" sz="800" dirty="0" smtClean="0"/>
                        <a:t>감소와 </a:t>
                      </a:r>
                      <a:r>
                        <a:rPr lang="ko-KR" altLang="en-US" sz="800" dirty="0" smtClean="0"/>
                        <a:t>불평등 완화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800" dirty="0" smtClean="0"/>
                        <a:t>여가</a:t>
                      </a:r>
                      <a:r>
                        <a:rPr lang="en-US" altLang="ko-KR" sz="800" dirty="0" smtClean="0"/>
                        <a:t>, </a:t>
                      </a:r>
                      <a:r>
                        <a:rPr lang="ko-KR" altLang="en-US" sz="800" dirty="0" smtClean="0"/>
                        <a:t>문화</a:t>
                      </a:r>
                      <a:r>
                        <a:rPr lang="en-US" altLang="ko-KR" sz="800" dirty="0" smtClean="0"/>
                        <a:t>, </a:t>
                      </a:r>
                      <a:r>
                        <a:rPr lang="ko-KR" altLang="en-US" sz="800" dirty="0" smtClean="0"/>
                        <a:t>예술의</a:t>
                      </a:r>
                      <a:endParaRPr lang="en-US" altLang="ko-KR" sz="800" dirty="0" smtClean="0"/>
                    </a:p>
                    <a:p>
                      <a:pPr algn="ctr" latinLnBrk="1"/>
                      <a:r>
                        <a:rPr lang="ko-KR" altLang="en-US" sz="800" dirty="0" smtClean="0"/>
                        <a:t>다양한 경험 및 활동에 대한 기회 확대로 삶의 질 개선과 역량강화</a:t>
                      </a:r>
                      <a:endParaRPr lang="ko-KR" altLang="en-US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ase" latinLnBrk="0"/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문화여가 불평등 완화 지원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_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단발적 활동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ko-KR" alt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여가목적 나들이 및 외부 문화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예술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체육 행사 참여</a:t>
                      </a:r>
                    </a:p>
                    <a:p>
                      <a:pPr algn="l" fontAlgn="base" latinLnBrk="0"/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∙ 여행 및 캠프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특별체험활동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역사</a:t>
                      </a:r>
                      <a:r>
                        <a:rPr lang="en-US" altLang="ko-KR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전통 문화체험 및 예절교육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495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사업신청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18</a:t>
            </a:fld>
            <a:endParaRPr lang="en-US" dirty="0"/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276419" y="1075573"/>
            <a:ext cx="6320933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맑은 고딕"/>
                <a:ea typeface="맑은 고딕"/>
                <a:cs typeface="Times New Roman" pitchFamily="18" charset="0"/>
              </a:rPr>
              <a:t>▷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해당 </a:t>
            </a: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기관에서 신청할 사업정보를 입력하는 화면으로 사용법은 아래와 같습니다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도움말을 참고하여 해당 정보를 모두 기입하여 주시기 바랍니다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260648" y="776536"/>
            <a:ext cx="1872208" cy="3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solidFill>
                  <a:srgbClr val="0E8C38"/>
                </a:solidFill>
                <a:latin typeface="맑은 고딕"/>
                <a:ea typeface="맑은 고딕"/>
                <a:cs typeface="Times New Roman" pitchFamily="18" charset="0"/>
              </a:rPr>
              <a:t>⑤ </a:t>
            </a:r>
            <a:r>
              <a:rPr kumimoji="1" lang="ko-KR" altLang="en-US" sz="1100" dirty="0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사업신청 등록화면</a:t>
            </a:r>
            <a:endParaRPr kumimoji="1" lang="en-US" altLang="ko-KR" sz="1100" dirty="0" smtClean="0">
              <a:solidFill>
                <a:srgbClr val="0E8C38"/>
              </a:solidFill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pic>
        <p:nvPicPr>
          <p:cNvPr id="4100" name="Picture 4" descr="C:\Users\사랑의 열매\Desktop\독수리\주요내역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2" b="31441"/>
          <a:stretch/>
        </p:blipFill>
        <p:spPr bwMode="auto">
          <a:xfrm>
            <a:off x="291128" y="1773643"/>
            <a:ext cx="6306224" cy="2192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사랑의 열매\Desktop\독수리\신청오류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235" y="3982565"/>
            <a:ext cx="1782539" cy="956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직사각형 17"/>
          <p:cNvSpPr/>
          <p:nvPr/>
        </p:nvSpPr>
        <p:spPr>
          <a:xfrm>
            <a:off x="1124744" y="1809856"/>
            <a:ext cx="5472608" cy="31697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2132856" y="3918600"/>
            <a:ext cx="4320480" cy="102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00" dirty="0">
                <a:cs typeface="Times New Roman" pitchFamily="18" charset="0"/>
              </a:rPr>
              <a:t>▷</a:t>
            </a:r>
            <a:r>
              <a:rPr kumimoji="1" lang="en-US" altLang="ko-KR" sz="10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0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공모사업내용 확인 화면에서 제시된 지원한도</a:t>
            </a:r>
            <a:r>
              <a:rPr kumimoji="1" lang="en-US" altLang="ko-KR" sz="10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(</a:t>
            </a:r>
            <a:r>
              <a:rPr kumimoji="1" lang="ko-KR" altLang="en-US" sz="10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원</a:t>
            </a:r>
            <a:r>
              <a:rPr kumimoji="1" lang="en-US" altLang="ko-KR" sz="10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</a:t>
            </a:r>
            <a:r>
              <a:rPr kumimoji="1" lang="ko-KR" altLang="en-US" sz="10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을 초과 또는 미만</a:t>
            </a:r>
            <a:endParaRPr kumimoji="1" lang="en-US" altLang="ko-KR" sz="10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0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ko-KR" altLang="en-US" sz="10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으로 기입하실 경우 다음페이지로 넘어갈 수 없습니다</a:t>
            </a:r>
            <a:r>
              <a:rPr kumimoji="1" lang="en-US" altLang="ko-KR" sz="10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00" dirty="0">
                <a:cs typeface="Times New Roman" pitchFamily="18" charset="0"/>
              </a:rPr>
              <a:t>▷</a:t>
            </a:r>
            <a:r>
              <a:rPr kumimoji="1" lang="en-US" altLang="ko-KR" sz="10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0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공모사업내용 화면에 제시된 지원한도 금액을 참고 후 작성하여</a:t>
            </a:r>
            <a:endParaRPr kumimoji="1" lang="en-US" altLang="ko-KR" sz="10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0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ko-KR" altLang="en-US" sz="10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주시기 바랍니다</a:t>
            </a:r>
            <a:r>
              <a:rPr kumimoji="1" lang="en-US" altLang="ko-KR" sz="10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cxnSp>
        <p:nvCxnSpPr>
          <p:cNvPr id="13" name="직선 연결선 12"/>
          <p:cNvCxnSpPr/>
          <p:nvPr/>
        </p:nvCxnSpPr>
        <p:spPr>
          <a:xfrm flipH="1">
            <a:off x="1196752" y="2126827"/>
            <a:ext cx="16390" cy="1839463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359235" y="4975860"/>
            <a:ext cx="2664296" cy="327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00" dirty="0">
                <a:cs typeface="Times New Roman" pitchFamily="18" charset="0"/>
              </a:rPr>
              <a:t>▷</a:t>
            </a:r>
            <a:r>
              <a:rPr kumimoji="1" lang="en-US" altLang="ko-KR" sz="10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0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작성예시</a:t>
            </a:r>
            <a:endParaRPr kumimoji="1" lang="en-US" altLang="ko-KR" sz="10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grpSp>
        <p:nvGrpSpPr>
          <p:cNvPr id="15" name="그룹 14"/>
          <p:cNvGrpSpPr/>
          <p:nvPr/>
        </p:nvGrpSpPr>
        <p:grpSpPr>
          <a:xfrm>
            <a:off x="321608" y="5284038"/>
            <a:ext cx="3207230" cy="2520280"/>
            <a:chOff x="3316610" y="5385049"/>
            <a:chExt cx="3207230" cy="2520280"/>
          </a:xfrm>
        </p:grpSpPr>
        <p:pic>
          <p:nvPicPr>
            <p:cNvPr id="5122" name="Picture 2" descr="C:\Users\사랑의 열매\Desktop\캡처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6610" y="5385049"/>
              <a:ext cx="3207230" cy="25202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직사각형 9"/>
            <p:cNvSpPr/>
            <p:nvPr/>
          </p:nvSpPr>
          <p:spPr>
            <a:xfrm>
              <a:off x="5662424" y="5673080"/>
              <a:ext cx="382548" cy="110500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5160635" y="5987008"/>
              <a:ext cx="382548" cy="110500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5153015" y="7442800"/>
              <a:ext cx="382548" cy="110500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5153015" y="7758608"/>
              <a:ext cx="382548" cy="110500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843740" y="5842798"/>
              <a:ext cx="3626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(2)</a:t>
              </a:r>
              <a:endParaRPr lang="ko-KR" altLang="en-US" sz="12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839444" y="7276226"/>
              <a:ext cx="3626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(1)</a:t>
              </a:r>
              <a:endParaRPr lang="ko-KR" altLang="en-US" sz="12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842123" y="7599654"/>
              <a:ext cx="3626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(3)</a:t>
              </a:r>
              <a:endParaRPr lang="ko-KR" altLang="en-US" sz="12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346643" y="5529064"/>
              <a:ext cx="3626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(4)</a:t>
              </a:r>
              <a:endParaRPr lang="ko-KR" altLang="en-US" sz="12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303722" y="7876326"/>
            <a:ext cx="6238117" cy="1299851"/>
            <a:chOff x="303722" y="7845846"/>
            <a:chExt cx="6238117" cy="1299851"/>
          </a:xfrm>
        </p:grpSpPr>
        <p:pic>
          <p:nvPicPr>
            <p:cNvPr id="19" name="Picture 4" descr="C:\Users\사랑의 열매\Desktop\독수리\주요내역2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270" b="61217"/>
            <a:stretch/>
          </p:blipFill>
          <p:spPr bwMode="auto">
            <a:xfrm>
              <a:off x="303722" y="7905328"/>
              <a:ext cx="6238117" cy="12403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4869160" y="8309780"/>
              <a:ext cx="81464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3,250,000</a:t>
              </a:r>
              <a:endPara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422124" y="7954476"/>
              <a:ext cx="89639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16,000,000</a:t>
              </a:r>
              <a:endPara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556792" y="7945762"/>
              <a:ext cx="89639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32,000,000</a:t>
              </a:r>
              <a:endPara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494059" y="7952555"/>
              <a:ext cx="70403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900,000</a:t>
              </a:r>
              <a:endParaRPr lang="ko-KR" altLang="en-US" sz="1100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338208" y="7845846"/>
              <a:ext cx="3626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(1)</a:t>
              </a:r>
              <a:endParaRPr lang="ko-KR" altLang="en-US" sz="12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25584" y="7861086"/>
              <a:ext cx="3626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(2)</a:t>
              </a:r>
              <a:endParaRPr lang="ko-KR" altLang="en-US" sz="12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276483" y="7861086"/>
              <a:ext cx="3626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(3)</a:t>
              </a:r>
              <a:endParaRPr lang="ko-KR" altLang="en-US" sz="12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631107" y="8248513"/>
              <a:ext cx="3626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 smtClean="0">
                  <a:latin typeface="HY헤드라인M" panose="02030600000101010101" pitchFamily="18" charset="-127"/>
                  <a:ea typeface="HY헤드라인M" panose="02030600000101010101" pitchFamily="18" charset="-127"/>
                </a:rPr>
                <a:t>(4)</a:t>
              </a:r>
              <a:endParaRPr lang="ko-KR" altLang="en-US" sz="1200" b="1" dirty="0"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sp>
        <p:nvSpPr>
          <p:cNvPr id="40" name="Rectangle 4"/>
          <p:cNvSpPr>
            <a:spLocks noChangeArrowheads="1"/>
          </p:cNvSpPr>
          <p:nvPr/>
        </p:nvSpPr>
        <p:spPr bwMode="auto">
          <a:xfrm>
            <a:off x="3516176" y="5375969"/>
            <a:ext cx="3081176" cy="2128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cs typeface="Times New Roman" pitchFamily="18" charset="0"/>
              </a:rPr>
              <a:t>▷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신청금액은 모금회로부터 지원받고자  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하는 금액을 말합니다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cs typeface="Times New Roman" pitchFamily="18" charset="0"/>
              </a:rPr>
              <a:t>▷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총 사업비는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모금회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지원금액과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자부담액이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합해진 금액을 말합니다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cs typeface="Times New Roman" pitchFamily="18" charset="0"/>
              </a:rPr>
              <a:t>▷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별도의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자부담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계획이 없을 경우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0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원으로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기입합니다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cs typeface="Times New Roman" pitchFamily="18" charset="0"/>
              </a:rPr>
              <a:t>▷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신청금액 및 총 사업비는 자동계산으로 기입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하지 않습니다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44208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사업신청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19</a:t>
            </a:fld>
            <a:endParaRPr lang="en-US" dirty="0"/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276419" y="1075573"/>
            <a:ext cx="6320933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맑은 고딕"/>
                <a:ea typeface="맑은 고딕"/>
                <a:cs typeface="Times New Roman" pitchFamily="18" charset="0"/>
              </a:rPr>
              <a:t>▷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해당 </a:t>
            </a: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기관에서 신청할 사업정보를 입력하는 화면으로 사용법은 아래와 같습니다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도움말을 참고하여 해당 정보를 모두 기입하여 주시기 바랍니다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260648" y="776536"/>
            <a:ext cx="1872208" cy="3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solidFill>
                  <a:srgbClr val="0E8C38"/>
                </a:solidFill>
                <a:latin typeface="맑은 고딕"/>
                <a:ea typeface="맑은 고딕"/>
                <a:cs typeface="Times New Roman" pitchFamily="18" charset="0"/>
              </a:rPr>
              <a:t>⑤ </a:t>
            </a:r>
            <a:r>
              <a:rPr kumimoji="1" lang="ko-KR" altLang="en-US" sz="1100" dirty="0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사업신청 등록화면</a:t>
            </a:r>
            <a:endParaRPr kumimoji="1" lang="en-US" altLang="ko-KR" sz="1100" dirty="0" smtClean="0">
              <a:solidFill>
                <a:srgbClr val="0E8C38"/>
              </a:solidFill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pic>
        <p:nvPicPr>
          <p:cNvPr id="6146" name="Picture 2" descr="C:\Users\사랑의 열매\Desktop\독수리\주요내역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558"/>
          <a:stretch/>
        </p:blipFill>
        <p:spPr bwMode="auto">
          <a:xfrm>
            <a:off x="276419" y="1934890"/>
            <a:ext cx="6320933" cy="93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사랑의 열매\Desktop\독수리\주요내역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419" y="2892615"/>
            <a:ext cx="6320933" cy="1283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타원 38"/>
          <p:cNvSpPr/>
          <p:nvPr/>
        </p:nvSpPr>
        <p:spPr>
          <a:xfrm>
            <a:off x="6176336" y="3818528"/>
            <a:ext cx="428636" cy="428636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3" name="Picture 3" descr="C:\Users\사랑의 열매\Desktop\제목 없음-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96945">
            <a:off x="6072315" y="4053168"/>
            <a:ext cx="310310" cy="394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Rectangle 4"/>
          <p:cNvSpPr>
            <a:spLocks noChangeArrowheads="1"/>
          </p:cNvSpPr>
          <p:nvPr/>
        </p:nvSpPr>
        <p:spPr bwMode="auto">
          <a:xfrm>
            <a:off x="260648" y="5137964"/>
            <a:ext cx="1872208" cy="3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solidFill>
                  <a:srgbClr val="0E8C38"/>
                </a:solidFill>
                <a:latin typeface="맑은 고딕"/>
                <a:ea typeface="맑은 고딕"/>
                <a:cs typeface="Times New Roman" pitchFamily="18" charset="0"/>
              </a:rPr>
              <a:t>⑥ </a:t>
            </a:r>
            <a:r>
              <a:rPr kumimoji="1" lang="ko-KR" altLang="en-US" sz="1100" dirty="0" err="1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확인메세지</a:t>
            </a:r>
            <a:r>
              <a:rPr kumimoji="1" lang="ko-KR" altLang="en-US" sz="1100" dirty="0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화면</a:t>
            </a:r>
            <a:endParaRPr kumimoji="1" lang="en-US" altLang="ko-KR" sz="1100" dirty="0" smtClean="0">
              <a:solidFill>
                <a:srgbClr val="0E8C38"/>
              </a:solidFill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pic>
        <p:nvPicPr>
          <p:cNvPr id="6148" name="Picture 4" descr="C:\Users\사랑의 열매\Desktop\독수리\확인메세지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419" y="5500521"/>
            <a:ext cx="2036473" cy="725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사랑의 열매\Desktop\독수리\확인메세지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48" y="6406063"/>
            <a:ext cx="2048938" cy="868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타원 44"/>
          <p:cNvSpPr/>
          <p:nvPr/>
        </p:nvSpPr>
        <p:spPr>
          <a:xfrm>
            <a:off x="1790802" y="6850035"/>
            <a:ext cx="428636" cy="428636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8" name="Picture 3" descr="C:\Users\사랑의 열매\Desktop\제목 없음-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675000">
            <a:off x="2064282" y="7016644"/>
            <a:ext cx="310310" cy="394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타원 49"/>
          <p:cNvSpPr/>
          <p:nvPr/>
        </p:nvSpPr>
        <p:spPr>
          <a:xfrm>
            <a:off x="1437395" y="5833799"/>
            <a:ext cx="428636" cy="428636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1" name="Picture 3" descr="C:\Users\사랑의 열매\Desktop\제목 없음-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96945">
            <a:off x="1333374" y="6068439"/>
            <a:ext cx="310310" cy="394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Rectangle 4"/>
          <p:cNvSpPr>
            <a:spLocks noChangeArrowheads="1"/>
          </p:cNvSpPr>
          <p:nvPr/>
        </p:nvSpPr>
        <p:spPr bwMode="auto">
          <a:xfrm>
            <a:off x="2515191" y="5647234"/>
            <a:ext cx="3578105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맑은 고딕"/>
                <a:ea typeface="맑은 고딕"/>
                <a:cs typeface="Times New Roman" pitchFamily="18" charset="0"/>
              </a:rPr>
              <a:t>▷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신청하고자 하는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사업명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및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지회를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확인 후 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확인버튼을 눌러 계속 진행하여 주시기 바랍니다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53" name="Rectangle 4"/>
          <p:cNvSpPr>
            <a:spLocks noChangeArrowheads="1"/>
          </p:cNvSpPr>
          <p:nvPr/>
        </p:nvSpPr>
        <p:spPr bwMode="auto">
          <a:xfrm>
            <a:off x="2477778" y="6613305"/>
            <a:ext cx="3578105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맑은 고딕"/>
                <a:ea typeface="맑은 고딕"/>
                <a:cs typeface="Times New Roman" pitchFamily="18" charset="0"/>
              </a:rPr>
              <a:t>▷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확인버튼을 클릭하면 아래와 같이 신청하기 버튼이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생성됩니다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grpSp>
        <p:nvGrpSpPr>
          <p:cNvPr id="4" name="그룹 3"/>
          <p:cNvGrpSpPr/>
          <p:nvPr/>
        </p:nvGrpSpPr>
        <p:grpSpPr>
          <a:xfrm>
            <a:off x="276419" y="7400396"/>
            <a:ext cx="6392941" cy="1375821"/>
            <a:chOff x="276419" y="7185248"/>
            <a:chExt cx="6392941" cy="1375821"/>
          </a:xfrm>
        </p:grpSpPr>
        <p:pic>
          <p:nvPicPr>
            <p:cNvPr id="54" name="Picture 3" descr="C:\Users\사랑의 열매\Desktop\독수리\주요내역3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419" y="7185248"/>
              <a:ext cx="6320933" cy="12831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50" name="Picture 6" descr="C:\Users\사랑의 열매\Desktop\독수리\확인메세지3.JPG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9FF"/>
                </a:clrFrom>
                <a:clrTo>
                  <a:srgbClr val="FFF9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02289" y="8144058"/>
              <a:ext cx="1267071" cy="4170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그룹 4"/>
          <p:cNvGrpSpPr/>
          <p:nvPr/>
        </p:nvGrpSpPr>
        <p:grpSpPr>
          <a:xfrm>
            <a:off x="5972115" y="8341382"/>
            <a:ext cx="625237" cy="625893"/>
            <a:chOff x="5972115" y="8126234"/>
            <a:chExt cx="625237" cy="625893"/>
          </a:xfrm>
        </p:grpSpPr>
        <p:sp>
          <p:nvSpPr>
            <p:cNvPr id="56" name="타원 55"/>
            <p:cNvSpPr/>
            <p:nvPr/>
          </p:nvSpPr>
          <p:spPr>
            <a:xfrm>
              <a:off x="6043836" y="8126234"/>
              <a:ext cx="553516" cy="428636"/>
            </a:xfrm>
            <a:prstGeom prst="ellipse">
              <a:avLst/>
            </a:prstGeom>
            <a:noFill/>
            <a:ln w="444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57" name="Picture 3" descr="C:\Users\사랑의 열매\Desktop\제목 없음-1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296945">
              <a:off x="5972115" y="8357612"/>
              <a:ext cx="310310" cy="3945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1" name="Rectangle 4"/>
          <p:cNvSpPr>
            <a:spLocks noChangeArrowheads="1"/>
          </p:cNvSpPr>
          <p:nvPr/>
        </p:nvSpPr>
        <p:spPr bwMode="auto">
          <a:xfrm>
            <a:off x="303623" y="8695819"/>
            <a:ext cx="5285617" cy="3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맑은 고딕"/>
                <a:ea typeface="맑은 고딕"/>
                <a:cs typeface="Times New Roman" pitchFamily="18" charset="0"/>
              </a:rPr>
              <a:t>▷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작성하신 내용을 최종 확인 후 신청하기 버튼을 클릭하면 신청이 완료됩니다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303623" y="2313980"/>
            <a:ext cx="2117265" cy="50405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직사각형 33"/>
          <p:cNvSpPr/>
          <p:nvPr/>
        </p:nvSpPr>
        <p:spPr>
          <a:xfrm>
            <a:off x="303623" y="3070798"/>
            <a:ext cx="2642808" cy="2756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303623" y="3346450"/>
            <a:ext cx="2642808" cy="2667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4266831" y="3123346"/>
            <a:ext cx="10086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 smtClean="0">
                <a:solidFill>
                  <a:srgbClr val="FF0000"/>
                </a:solidFill>
              </a:rPr>
              <a:t>★ 필수항목</a:t>
            </a:r>
            <a:endParaRPr lang="en-US" altLang="ko-KR" sz="1200" b="1" dirty="0" smtClean="0">
              <a:solidFill>
                <a:srgbClr val="FF0000"/>
              </a:solidFill>
            </a:endParaRPr>
          </a:p>
        </p:txBody>
      </p:sp>
      <p:cxnSp>
        <p:nvCxnSpPr>
          <p:cNvPr id="10" name="직선 연결선 9"/>
          <p:cNvCxnSpPr>
            <a:stCxn id="6" idx="3"/>
          </p:cNvCxnSpPr>
          <p:nvPr/>
        </p:nvCxnSpPr>
        <p:spPr>
          <a:xfrm>
            <a:off x="2420888" y="2566008"/>
            <a:ext cx="1944216" cy="642616"/>
          </a:xfrm>
          <a:prstGeom prst="line">
            <a:avLst/>
          </a:prstGeom>
          <a:ln w="381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4"/>
          <p:cNvSpPr>
            <a:spLocks noChangeArrowheads="1"/>
          </p:cNvSpPr>
          <p:nvPr/>
        </p:nvSpPr>
        <p:spPr bwMode="auto">
          <a:xfrm>
            <a:off x="292398" y="1602633"/>
            <a:ext cx="6204760" cy="3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맑은 고딕"/>
                <a:ea typeface="맑은 고딕"/>
                <a:cs typeface="Times New Roman" pitchFamily="18" charset="0"/>
              </a:rPr>
              <a:t>▷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찾아보기를 클릭하여 작성된 사업계획서를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업로드하여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주시기 바랍니다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pic>
        <p:nvPicPr>
          <p:cNvPr id="32" name="Picture 3" descr="C:\Users\사랑의 열매\Desktop\제목 없음-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96945">
            <a:off x="2534525" y="2428176"/>
            <a:ext cx="310310" cy="394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6" name="직선 연결선 45"/>
          <p:cNvCxnSpPr/>
          <p:nvPr/>
        </p:nvCxnSpPr>
        <p:spPr>
          <a:xfrm>
            <a:off x="2953153" y="3200910"/>
            <a:ext cx="1409297" cy="75690"/>
          </a:xfrm>
          <a:prstGeom prst="line">
            <a:avLst/>
          </a:prstGeom>
          <a:ln w="381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직선 연결선 46"/>
          <p:cNvCxnSpPr/>
          <p:nvPr/>
        </p:nvCxnSpPr>
        <p:spPr>
          <a:xfrm flipV="1">
            <a:off x="2995404" y="3371850"/>
            <a:ext cx="1354346" cy="93196"/>
          </a:xfrm>
          <a:prstGeom prst="line">
            <a:avLst/>
          </a:prstGeom>
          <a:ln w="381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3" descr="C:\Users\사랑의 열매\Desktop\제목 없음-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173345">
            <a:off x="2751434" y="3133421"/>
            <a:ext cx="310310" cy="394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3" descr="C:\Users\사랑의 열매\Desktop\제목 없음-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173345">
            <a:off x="2751436" y="3415893"/>
            <a:ext cx="310310" cy="394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Rectangle 4"/>
          <p:cNvSpPr>
            <a:spLocks noChangeArrowheads="1"/>
          </p:cNvSpPr>
          <p:nvPr/>
        </p:nvSpPr>
        <p:spPr bwMode="auto">
          <a:xfrm>
            <a:off x="1986968" y="4101604"/>
            <a:ext cx="4754400" cy="111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Times New Roman" pitchFamily="18" charset="0"/>
              </a:rPr>
              <a:t>▷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첨부파일은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10MB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를 초과할 수 없습니다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초과 시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10MB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이하로 용량을 조정 후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업로드하여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주시기 바랍니다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▷ </a:t>
            </a:r>
            <a:r>
              <a:rPr kumimoji="1" lang="ko-KR" altLang="en-US" sz="11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Times New Roman" pitchFamily="18" charset="0"/>
              </a:rPr>
              <a:t>압축파일은 </a:t>
            </a:r>
            <a:r>
              <a:rPr kumimoji="1" lang="en-US" altLang="ko-KR" sz="11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Times New Roman" pitchFamily="18" charset="0"/>
              </a:rPr>
              <a:t>.ZIP</a:t>
            </a:r>
            <a:r>
              <a:rPr kumimoji="1" lang="ko-KR" altLang="en-US" sz="11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Times New Roman" pitchFamily="18" charset="0"/>
              </a:rPr>
              <a:t>파일로 </a:t>
            </a:r>
            <a:r>
              <a:rPr kumimoji="1" lang="ko-KR" altLang="en-US" sz="1100" dirty="0" err="1" smtClean="0">
                <a:latin typeface="HY헤드라인M" panose="02030600000101010101" pitchFamily="18" charset="-127"/>
                <a:ea typeface="HY헤드라인M" panose="02030600000101010101" pitchFamily="18" charset="-127"/>
                <a:cs typeface="Times New Roman" pitchFamily="18" charset="0"/>
              </a:rPr>
              <a:t>업로드하여</a:t>
            </a:r>
            <a:r>
              <a:rPr kumimoji="1" lang="ko-KR" altLang="en-US" sz="11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Times New Roman" pitchFamily="18" charset="0"/>
              </a:rPr>
              <a:t> 주시기 바랍니다</a:t>
            </a:r>
            <a:r>
              <a:rPr kumimoji="1" lang="en-US" altLang="ko-KR" sz="11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Times New Roman" pitchFamily="18" charset="0"/>
              </a:rPr>
              <a:t>.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anose="02030600000101010101" pitchFamily="18" charset="-127"/>
                <a:ea typeface="HY헤드라인M" panose="02030600000101010101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Times New Roman" pitchFamily="18" charset="0"/>
              </a:rPr>
              <a:t>   (egg</a:t>
            </a:r>
            <a:r>
              <a:rPr kumimoji="1" lang="ko-KR" altLang="en-US" sz="11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Times New Roman" pitchFamily="18" charset="0"/>
              </a:rPr>
              <a:t>파일은 업로드에 오류가 날 수 있습니다</a:t>
            </a:r>
            <a:r>
              <a:rPr kumimoji="1" lang="en-US" altLang="ko-KR" sz="110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Times New Roman" pitchFamily="18" charset="0"/>
              </a:rPr>
              <a:t>) </a:t>
            </a:r>
          </a:p>
        </p:txBody>
      </p:sp>
      <p:pic>
        <p:nvPicPr>
          <p:cNvPr id="1026" name="Picture 2" descr="C:\Users\사랑의 열매\Desktop\매뉴얼\캡처\용량초과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978" y="4070946"/>
            <a:ext cx="1714242" cy="84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294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2</a:t>
            </a:fld>
            <a:endParaRPr lang="en-US" dirty="0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화면 및 메뉴소개</a:t>
            </a:r>
            <a:endParaRPr lang="ko-KR" altLang="en-US" dirty="0"/>
          </a:p>
        </p:txBody>
      </p:sp>
      <p:sp>
        <p:nvSpPr>
          <p:cNvPr id="4" name="TextBox 11"/>
          <p:cNvSpPr txBox="1"/>
          <p:nvPr/>
        </p:nvSpPr>
        <p:spPr>
          <a:xfrm>
            <a:off x="260648" y="680778"/>
            <a:ext cx="2773703" cy="303221"/>
          </a:xfrm>
          <a:prstGeom prst="rect">
            <a:avLst/>
          </a:prstGeom>
          <a:noFill/>
        </p:spPr>
        <p:txBody>
          <a:bodyPr wrap="none" lIns="71689" tIns="35844" rIns="71689" bIns="35844" rtlCol="0">
            <a:spAutoFit/>
          </a:bodyPr>
          <a:lstStyle>
            <a:defPPr>
              <a:defRPr lang="ko-KR"/>
            </a:defPPr>
            <a:lvl1pPr marL="0" algn="l" defTabSz="716890" rtl="0" eaLnBrk="1" latinLnBrk="1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8445" algn="l" defTabSz="716890" rtl="0" eaLnBrk="1" latinLnBrk="1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6890" algn="l" defTabSz="716890" rtl="0" eaLnBrk="1" latinLnBrk="1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5334" algn="l" defTabSz="716890" rtl="0" eaLnBrk="1" latinLnBrk="1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3779" algn="l" defTabSz="716890" rtl="0" eaLnBrk="1" latinLnBrk="1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92224" algn="l" defTabSz="716890" rtl="0" eaLnBrk="1" latinLnBrk="1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50669" algn="l" defTabSz="716890" rtl="0" eaLnBrk="1" latinLnBrk="1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09114" algn="l" defTabSz="716890" rtl="0" eaLnBrk="1" latinLnBrk="1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67558" algn="l" defTabSz="716890" rtl="0" eaLnBrk="1" latinLnBrk="1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500" dirty="0" smtClean="0">
                <a:latin typeface="HY헤드라인M" pitchFamily="18" charset="-127"/>
                <a:ea typeface="HY헤드라인M" pitchFamily="18" charset="-127"/>
              </a:rPr>
              <a:t>▣ 온라인사업지원시스템 소개</a:t>
            </a:r>
            <a:endParaRPr lang="ko-KR" altLang="en-US" sz="1500" dirty="0">
              <a:latin typeface="HY헤드라인M" pitchFamily="18" charset="-127"/>
              <a:ea typeface="HY헤드라인M" pitchFamily="18" charset="-127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1911663"/>
              </p:ext>
            </p:extLst>
          </p:nvPr>
        </p:nvGraphicFramePr>
        <p:xfrm>
          <a:off x="308906" y="3551495"/>
          <a:ext cx="6264696" cy="3030173"/>
        </p:xfrm>
        <a:graphic>
          <a:graphicData uri="http://schemas.openxmlformats.org/drawingml/2006/table">
            <a:tbl>
              <a:tblPr/>
              <a:tblGrid>
                <a:gridCol w="1008112"/>
                <a:gridCol w="5256584"/>
              </a:tblGrid>
              <a:tr h="372691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구분</a:t>
                      </a:r>
                      <a:endParaRPr lang="ko-KR" altLang="en-US" sz="110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71692" marR="71692" marT="38833" marB="388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제공기능</a:t>
                      </a:r>
                      <a:endParaRPr lang="ko-KR" altLang="en-US" sz="110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71692" marR="71692" marT="38833" marB="388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812790">
                <a:tc>
                  <a:txBody>
                    <a:bodyPr/>
                    <a:lstStyle/>
                    <a:p>
                      <a:pPr algn="ctr" latinLnBrk="1">
                        <a:buFontTx/>
                        <a:buNone/>
                      </a:pPr>
                      <a:r>
                        <a:rPr lang="ko-KR" altLang="en-US" sz="110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사업신청</a:t>
                      </a:r>
                      <a:endParaRPr lang="en-US" altLang="ko-KR" sz="1100" baseline="0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71692" marR="71692" marT="38833" marB="388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en-US" altLang="ko-KR" sz="110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100" baseline="0" dirty="0" err="1" smtClean="0">
                          <a:latin typeface="HY헤드라인M" pitchFamily="18" charset="-127"/>
                          <a:ea typeface="HY헤드라인M" pitchFamily="18" charset="-127"/>
                        </a:rPr>
                        <a:t>모금회에서</a:t>
                      </a:r>
                      <a:r>
                        <a:rPr lang="ko-KR" altLang="en-US" sz="110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 진행하는 각종 공모사업정보를 조회할 수 있습니다</a:t>
                      </a:r>
                      <a:r>
                        <a:rPr lang="en-US" altLang="ko-KR" sz="110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.</a:t>
                      </a:r>
                    </a:p>
                    <a:p>
                      <a:pPr latinLnBrk="1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en-US" altLang="ko-KR" sz="110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100" baseline="0" dirty="0" err="1" smtClean="0">
                          <a:latin typeface="HY헤드라인M" pitchFamily="18" charset="-127"/>
                          <a:ea typeface="HY헤드라인M" pitchFamily="18" charset="-127"/>
                        </a:rPr>
                        <a:t>모금회에서</a:t>
                      </a:r>
                      <a:r>
                        <a:rPr lang="ko-KR" altLang="en-US" sz="110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 진행하는 각종 공모사업에 대한 신청기능을 제공합니다</a:t>
                      </a:r>
                      <a:r>
                        <a:rPr lang="en-US" altLang="ko-KR" sz="110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.</a:t>
                      </a:r>
                    </a:p>
                  </a:txBody>
                  <a:tcPr marL="71692" marR="71692" marT="38833" marB="388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692">
                <a:tc>
                  <a:txBody>
                    <a:bodyPr/>
                    <a:lstStyle/>
                    <a:p>
                      <a:pPr algn="ctr" latinLnBrk="1">
                        <a:buFontTx/>
                        <a:buNone/>
                      </a:pPr>
                      <a:r>
                        <a:rPr lang="ko-KR" altLang="en-US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사업수행</a:t>
                      </a:r>
                      <a:endParaRPr lang="en-US" altLang="ko-KR" sz="1100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71692" marR="71692" marT="38833" marB="388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en-US" altLang="ko-KR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수행기관으로 선정된 기관이 진행하는 사업의 관리기능을 제공합니다</a:t>
                      </a:r>
                      <a:r>
                        <a:rPr lang="en-US" altLang="ko-KR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.</a:t>
                      </a:r>
                    </a:p>
                    <a:p>
                      <a:pPr latinLnBrk="1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en-US" altLang="ko-KR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조정사업계획서</a:t>
                      </a:r>
                      <a:r>
                        <a:rPr lang="ko-KR" altLang="en-US" sz="110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 제출등록 기능</a:t>
                      </a:r>
                      <a:endParaRPr lang="en-US" altLang="ko-KR" sz="1100" baseline="0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en-US" altLang="ko-KR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계약서 출력</a:t>
                      </a:r>
                      <a:endParaRPr lang="en-US" altLang="ko-KR" sz="1100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en-US" altLang="ko-KR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사업</a:t>
                      </a:r>
                      <a:r>
                        <a:rPr lang="en-US" altLang="ko-KR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/</a:t>
                      </a:r>
                      <a:r>
                        <a:rPr lang="ko-KR" altLang="en-US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예산 변경신청 및 확인</a:t>
                      </a:r>
                      <a:endParaRPr lang="en-US" altLang="ko-KR" sz="1100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en-US" altLang="ko-KR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중간보고서 제출</a:t>
                      </a:r>
                      <a:endParaRPr lang="en-US" altLang="ko-KR" sz="1100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en-US" altLang="ko-KR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결과보고서 제출</a:t>
                      </a:r>
                      <a:endParaRPr lang="en-US" altLang="ko-KR" sz="1100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latinLnBrk="1">
                        <a:lnSpc>
                          <a:spcPct val="150000"/>
                        </a:lnSpc>
                        <a:buFontTx/>
                        <a:buChar char="-"/>
                      </a:pPr>
                      <a:r>
                        <a:rPr lang="en-US" altLang="ko-KR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r>
                        <a:rPr lang="ko-KR" altLang="en-US" sz="1100" dirty="0" smtClean="0">
                          <a:latin typeface="HY헤드라인M" pitchFamily="18" charset="-127"/>
                          <a:ea typeface="HY헤드라인M" pitchFamily="18" charset="-127"/>
                        </a:rPr>
                        <a:t>차량연간보고서 제출</a:t>
                      </a:r>
                      <a:endParaRPr lang="en-US" altLang="ko-KR" sz="1100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71692" marR="71692" marT="38833" marB="388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모서리가 둥근 직사각형 5"/>
          <p:cNvSpPr/>
          <p:nvPr/>
        </p:nvSpPr>
        <p:spPr>
          <a:xfrm>
            <a:off x="317457" y="1136576"/>
            <a:ext cx="6264696" cy="1296144"/>
          </a:xfrm>
          <a:prstGeom prst="roundRect">
            <a:avLst>
              <a:gd name="adj" fmla="val 16667"/>
            </a:avLst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ko-KR" altLang="en-US" sz="11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▶ 온라인사업지원시스템이란</a:t>
            </a:r>
            <a:endParaRPr lang="en-US" altLang="ko-KR" sz="1100" dirty="0" smtClean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1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온라인사업지원시스템은 </a:t>
            </a:r>
            <a:r>
              <a:rPr lang="ko-KR" altLang="en-US" sz="1100" dirty="0" err="1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사회복지공동모금회에서</a:t>
            </a:r>
            <a:r>
              <a:rPr lang="ko-KR" altLang="en-US" sz="11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 제공하는 각종 배분사업을 수행하는 지원</a:t>
            </a:r>
            <a:r>
              <a:rPr lang="en-US" altLang="ko-KR" sz="11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/>
            </a:r>
            <a:br>
              <a:rPr lang="en-US" altLang="ko-KR" sz="11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</a:br>
            <a:r>
              <a:rPr lang="ko-KR" altLang="en-US" sz="11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기관을 대상으로 배분사업의 신청접수 및 수행중인 배분사업의 각종 보고서 등을 등록 관리</a:t>
            </a:r>
            <a:r>
              <a:rPr lang="en-US" altLang="ko-KR" sz="11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/>
            </a:r>
            <a:br>
              <a:rPr lang="en-US" altLang="ko-KR" sz="11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</a:br>
            <a:r>
              <a:rPr lang="ko-KR" altLang="en-US" sz="11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하는 시스템 입니다</a:t>
            </a:r>
            <a:r>
              <a:rPr lang="en-US" altLang="ko-KR" sz="1100" dirty="0" smtClean="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1100" dirty="0" smtClean="0">
              <a:solidFill>
                <a:schemeClr val="tx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68846" y="3129800"/>
            <a:ext cx="5878825" cy="3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온라인사업지원 시스템에서 제공하는 주요기능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 descr="2016-04-14 16;37;0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7256" y="1895202"/>
            <a:ext cx="6226596" cy="1977678"/>
          </a:xfrm>
          <a:prstGeom prst="rect">
            <a:avLst/>
          </a:prstGeom>
        </p:spPr>
      </p:pic>
      <p:pic>
        <p:nvPicPr>
          <p:cNvPr id="11" name="그림 10" descr="2016-04-14 16;38;0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5332" y="4983195"/>
            <a:ext cx="6322020" cy="1986029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사업신청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20</a:t>
            </a:fld>
            <a:endParaRPr 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24264" y="1208584"/>
            <a:ext cx="6373087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cs typeface="Times New Roman" pitchFamily="18" charset="0"/>
              </a:rPr>
              <a:t>▷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신청이 완료되면 하단의 화면과 같은 등록완료 화면이 보여지게 되며 하단의 접수내역목록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버튼을 클릭하여 접수내용을 확인하거나 상단의 접수내역 메뉴에서 확인할 수 있습니다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7" name="타원 6"/>
          <p:cNvSpPr/>
          <p:nvPr/>
        </p:nvSpPr>
        <p:spPr>
          <a:xfrm>
            <a:off x="2924944" y="3296816"/>
            <a:ext cx="936104" cy="36004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" name="꺾인 연결선 16"/>
          <p:cNvCxnSpPr>
            <a:stCxn id="7" idx="4"/>
          </p:cNvCxnSpPr>
          <p:nvPr/>
        </p:nvCxnSpPr>
        <p:spPr>
          <a:xfrm rot="5400000">
            <a:off x="1250758" y="4178914"/>
            <a:ext cx="2664296" cy="1620180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260648" y="776536"/>
            <a:ext cx="1872208" cy="3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solidFill>
                  <a:srgbClr val="0E8C38"/>
                </a:solidFill>
                <a:latin typeface="맑은 고딕"/>
                <a:ea typeface="맑은 고딕"/>
                <a:cs typeface="Times New Roman" pitchFamily="18" charset="0"/>
              </a:rPr>
              <a:t>⑦ </a:t>
            </a:r>
            <a:r>
              <a:rPr kumimoji="1" lang="ko-KR" altLang="en-US" sz="1100" dirty="0" err="1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확인메세지</a:t>
            </a:r>
            <a:r>
              <a:rPr kumimoji="1" lang="ko-KR" altLang="en-US" sz="1100" dirty="0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화면</a:t>
            </a:r>
            <a:endParaRPr kumimoji="1" lang="en-US" altLang="ko-KR" sz="1100" dirty="0" smtClean="0">
              <a:solidFill>
                <a:srgbClr val="0E8C38"/>
              </a:solidFill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사업수행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21</a:t>
            </a:fld>
            <a:endParaRPr lang="en-US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26346" y="680444"/>
            <a:ext cx="6371006" cy="85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사업수행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-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해당기관에서 배분사업 수행기관으로 선정된 경우에 사용하는 메뉴로서 관련된 하위메뉴 및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화면별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제공 기능은 아래와 같습니다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84398" y="3224808"/>
            <a:ext cx="6528978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① 사업진행 현황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: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현재 해당기관에서 진행중인 사업목록을 조회하고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사업명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클릭시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선택된 사업의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진행현황을 보여줍니다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815504" y="2136520"/>
            <a:ext cx="5781848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     ①      ②       ③       ④       ⑤       ⑥       ⑦</a:t>
            </a: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296273" y="3916395"/>
            <a:ext cx="6336704" cy="565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②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조정사업계획서등록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: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선정 후 지원사업계약체결을 위한 조정사업계획서를 등록하려는 경우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사용하는 메뉴입니다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308906" y="5025008"/>
            <a:ext cx="6336704" cy="85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cs typeface="Times New Roman" pitchFamily="18" charset="0"/>
              </a:rPr>
              <a:t>④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사업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/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예산 변경등록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: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 제출된 사업수행계획의 변경이 발생한 경우 사업 및 예산 변경을 위한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신청기능을 수행하게 되며 신청한 변경건에 대하여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모금회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담당자가 승인한 경우 승인내역을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확인할 수 있습니다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 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308148" y="5961112"/>
            <a:ext cx="6336704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cs typeface="Times New Roman" pitchFamily="18" charset="0"/>
              </a:rPr>
              <a:t>⑤⑥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중간보고서등록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/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결과보고서등록 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: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사업수행일정에 따른 중간보고서와 결과보고서를 등록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하는 기능을 제공합니다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250096" y="7657036"/>
            <a:ext cx="6371006" cy="111238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중요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각종 보고서 등록 시 주의사항 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-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온라인 사업지원시스템상에 제출된 각종 문서자료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(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중간보고서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/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예산 변경신청서 제외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는 파일 제공이 여러 번 실행되어도 이력자료를 관리하지 않습니다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예를 들면 수행계획서 변경등록을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3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회에 걸쳐 계속 변경 반영 하는 경우 </a:t>
            </a:r>
            <a:r>
              <a:rPr kumimoji="1" lang="ko-KR" altLang="en-US" sz="1100" u="sng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최후에 등록된 파일로 업데이트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pic>
        <p:nvPicPr>
          <p:cNvPr id="14" name="그림 13" descr="2016-04-14 17;05;1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9459" y="1704197"/>
            <a:ext cx="6245244" cy="432323"/>
          </a:xfrm>
          <a:prstGeom prst="rect">
            <a:avLst/>
          </a:prstGeom>
        </p:spPr>
      </p:pic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298748" y="4564467"/>
            <a:ext cx="6336704" cy="3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cs typeface="Times New Roman" pitchFamily="18" charset="0"/>
              </a:rPr>
              <a:t>③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계약서 출력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: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모금회와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체결된 계약서 내역을 출력하실 수 있는 메뉴입니다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307256" y="6620189"/>
            <a:ext cx="6336704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cs typeface="Times New Roman" pitchFamily="18" charset="0"/>
              </a:rPr>
              <a:t>⑦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차량연간보고서 등록 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: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사업수행 일정 중 배분 받은 차량의 관리내역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(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정비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사고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위반내역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을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관리하는 화면입니다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그림 14" descr="2016-04-14 17;53;5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6048" y="4856165"/>
            <a:ext cx="6311304" cy="3265187"/>
          </a:xfrm>
          <a:prstGeom prst="rect">
            <a:avLst/>
          </a:prstGeom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사업수행 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22</a:t>
            </a:fld>
            <a:endParaRPr lang="en-US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226346" y="680444"/>
            <a:ext cx="5878825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사업진행현황 메뉴의 화면구성 및 기능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사업수행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&gt;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사업진행현황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58173" y="3872880"/>
            <a:ext cx="6336704" cy="85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상단의 사업수행 메뉴의 사업진행현황 클릭 시 보여지는 화면입니다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이 화면에서는 현재 해당 기관에서 진행중인 사업현황을 보여줍니다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수행중인 사업 클릭 시 하단과 같이 수행중인 사업의 진행일정과 단계를 보여줍니다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 </a:t>
            </a:r>
          </a:p>
        </p:txBody>
      </p:sp>
      <p:sp>
        <p:nvSpPr>
          <p:cNvPr id="11" name="타원 10"/>
          <p:cNvSpPr/>
          <p:nvPr/>
        </p:nvSpPr>
        <p:spPr>
          <a:xfrm>
            <a:off x="850861" y="5948412"/>
            <a:ext cx="1224136" cy="21602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2" name="꺾인 연결선 16"/>
          <p:cNvCxnSpPr>
            <a:stCxn id="11" idx="4"/>
          </p:cNvCxnSpPr>
          <p:nvPr/>
        </p:nvCxnSpPr>
        <p:spPr>
          <a:xfrm rot="5400000">
            <a:off x="999455" y="6361734"/>
            <a:ext cx="660772" cy="266177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284398" y="8551410"/>
            <a:ext cx="6336704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진행단계별 일정을 확인 후 사업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/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예산 변경이나 중간보고서를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등록해야하는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경우 하단의 버튼을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클릭하면 해당 단계의 보고서를 제출하는 화면으로 이동합니다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18" name="타원 17"/>
          <p:cNvSpPr/>
          <p:nvPr/>
        </p:nvSpPr>
        <p:spPr>
          <a:xfrm>
            <a:off x="4176190" y="7918028"/>
            <a:ext cx="862386" cy="21602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9" name="꺾인 연결선 16"/>
          <p:cNvCxnSpPr>
            <a:endCxn id="18" idx="0"/>
          </p:cNvCxnSpPr>
          <p:nvPr/>
        </p:nvCxnSpPr>
        <p:spPr>
          <a:xfrm>
            <a:off x="764704" y="7617296"/>
            <a:ext cx="3842679" cy="300732"/>
          </a:xfrm>
          <a:prstGeom prst="bentConnector2">
            <a:avLst/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그림 12" descr="2016-04-14 17;50;4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7256" y="1399208"/>
            <a:ext cx="6264696" cy="23428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 descr="2016-04-14 18;14;5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8032" y="2147003"/>
            <a:ext cx="6309320" cy="4246157"/>
          </a:xfrm>
          <a:prstGeom prst="rect">
            <a:avLst/>
          </a:prstGeom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사업수행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23</a:t>
            </a:fld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26346" y="680444"/>
            <a:ext cx="6371006" cy="111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보고서등록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(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조정사업계획서 등록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사업수행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&gt;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조정사업계획서 등록 메뉴를 클릭하면 해당기관의 수행사업리스트가 출력되고 조정사업계획서를 제출해야 할 사업을 선택하여 변경등록 리스트와 조정사업계획서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변경본을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 등록할 수 있습니다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.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562929" y="6482400"/>
            <a:ext cx="362015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④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300985" y="3152800"/>
            <a:ext cx="425639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①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729613" y="4761235"/>
            <a:ext cx="428628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②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3134677" y="5736920"/>
            <a:ext cx="425639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③</a:t>
            </a:r>
          </a:p>
        </p:txBody>
      </p:sp>
      <p:cxnSp>
        <p:nvCxnSpPr>
          <p:cNvPr id="12" name="꺾인 연결선 16"/>
          <p:cNvCxnSpPr>
            <a:stCxn id="8" idx="2"/>
            <a:endCxn id="9" idx="0"/>
          </p:cNvCxnSpPr>
          <p:nvPr/>
        </p:nvCxnSpPr>
        <p:spPr>
          <a:xfrm rot="16200000" flipH="1">
            <a:off x="1180761" y="3998068"/>
            <a:ext cx="1096211" cy="430122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꺾인 연결선 16"/>
          <p:cNvCxnSpPr>
            <a:stCxn id="9" idx="2"/>
            <a:endCxn id="10" idx="1"/>
          </p:cNvCxnSpPr>
          <p:nvPr/>
        </p:nvCxnSpPr>
        <p:spPr>
          <a:xfrm rot="16200000" flipH="1">
            <a:off x="2179516" y="5037870"/>
            <a:ext cx="719573" cy="1190750"/>
          </a:xfrm>
          <a:prstGeom prst="bentConnector2">
            <a:avLst/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꺾인 연결선 16"/>
          <p:cNvCxnSpPr>
            <a:stCxn id="10" idx="2"/>
            <a:endCxn id="16" idx="0"/>
          </p:cNvCxnSpPr>
          <p:nvPr/>
        </p:nvCxnSpPr>
        <p:spPr>
          <a:xfrm rot="16200000" flipH="1">
            <a:off x="3167040" y="6429600"/>
            <a:ext cx="362282" cy="1369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250096" y="7766936"/>
            <a:ext cx="6371006" cy="85847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중요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조정사업계획서 변경 등록 시 주의사항 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-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온라인 사업지원시스템상에 제출된 각종 문서자료는 가장 최근에 등록된 자료만을 관리합니다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따라서 기존자료의 변경등록이 되는 경우 기존의 파일은 삭제 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pic>
        <p:nvPicPr>
          <p:cNvPr id="16" name="그림 15" descr="2016-04-14 18;17;5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24944" y="6611426"/>
            <a:ext cx="847843" cy="285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82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그림 22" descr="2016-04-14 18;29;1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0648" y="5025008"/>
            <a:ext cx="6336704" cy="1662600"/>
          </a:xfrm>
          <a:prstGeom prst="rect">
            <a:avLst/>
          </a:prstGeom>
        </p:spPr>
      </p:pic>
      <p:pic>
        <p:nvPicPr>
          <p:cNvPr id="17" name="그림 16" descr="2016-04-14 18;27;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0648" y="1856656"/>
            <a:ext cx="6336704" cy="2903457"/>
          </a:xfrm>
          <a:prstGeom prst="rect">
            <a:avLst/>
          </a:prstGeom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사업수행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24</a:t>
            </a:fld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26346" y="680444"/>
            <a:ext cx="6371006" cy="111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 및 예산 변경 건 신청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(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/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예산 변경등록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사업수행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&gt;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사업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/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예산변경등록 메뉴를 클릭하면 해당기관의 수행사업리스트가 출력되고 사업 및 예산을 변경해야 할 사업을 선택하여 사업 및 예산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변경건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 신청 공문과 사업 및 예산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변경건이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 반영된 사업계획서 변경 본을 등록할 수 있습니다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.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995249" y="3216640"/>
            <a:ext cx="425639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①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001540" y="4376936"/>
            <a:ext cx="425639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②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2852936" y="6321152"/>
            <a:ext cx="425639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③</a:t>
            </a:r>
          </a:p>
        </p:txBody>
      </p:sp>
      <p:cxnSp>
        <p:nvCxnSpPr>
          <p:cNvPr id="12" name="꺾인 연결선 16"/>
          <p:cNvCxnSpPr>
            <a:stCxn id="8" idx="2"/>
            <a:endCxn id="9" idx="0"/>
          </p:cNvCxnSpPr>
          <p:nvPr/>
        </p:nvCxnSpPr>
        <p:spPr>
          <a:xfrm rot="16200000" flipH="1">
            <a:off x="1887178" y="4049754"/>
            <a:ext cx="648072" cy="6291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꺾인 연결선 16"/>
          <p:cNvCxnSpPr>
            <a:stCxn id="9" idx="2"/>
            <a:endCxn id="10" idx="1"/>
          </p:cNvCxnSpPr>
          <p:nvPr/>
        </p:nvCxnSpPr>
        <p:spPr>
          <a:xfrm rot="16200000" flipH="1">
            <a:off x="1689596" y="5413924"/>
            <a:ext cx="1688104" cy="638576"/>
          </a:xfrm>
          <a:prstGeom prst="bentConnector2">
            <a:avLst/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타원 13"/>
          <p:cNvSpPr/>
          <p:nvPr/>
        </p:nvSpPr>
        <p:spPr>
          <a:xfrm>
            <a:off x="3920356" y="4495552"/>
            <a:ext cx="504056" cy="28803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6" name="꺾인 연결선 16"/>
          <p:cNvCxnSpPr>
            <a:stCxn id="14" idx="4"/>
            <a:endCxn id="19" idx="0"/>
          </p:cNvCxnSpPr>
          <p:nvPr/>
        </p:nvCxnSpPr>
        <p:spPr>
          <a:xfrm rot="16200000" flipH="1">
            <a:off x="4300954" y="4655013"/>
            <a:ext cx="313432" cy="570573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3032577" y="5097016"/>
            <a:ext cx="3420759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해당기관에서 신청한 사업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/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예산변경건의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모금회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  <a:sym typeface="Wingdings" pitchFamily="2" charset="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  회신공문 확인 및 인쇄를 할 수 있습니다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.</a:t>
            </a:r>
            <a:r>
              <a:rPr kumimoji="1" lang="ko-KR" altLang="en-US" sz="1100" dirty="0" smtClean="0">
                <a:latin typeface="휴먼둥근헤드라인" pitchFamily="18" charset="-127"/>
                <a:ea typeface="휴먼둥근헤드라인" pitchFamily="18" charset="-127"/>
                <a:cs typeface="Times New Roman" pitchFamily="18" charset="0"/>
              </a:rPr>
              <a:t> </a:t>
            </a:r>
            <a:endParaRPr kumimoji="1" lang="en-US" altLang="ko-KR" sz="1100" dirty="0" smtClean="0">
              <a:latin typeface="휴먼둥근헤드라인" pitchFamily="18" charset="-127"/>
              <a:ea typeface="휴먼둥근헤드라인" pitchFamily="18" charset="-127"/>
              <a:cs typeface="Times New Roman" pitchFamily="18" charset="0"/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5915372" y="4088904"/>
            <a:ext cx="720080" cy="28803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0" name="꺾인 연결선 16"/>
          <p:cNvCxnSpPr>
            <a:stCxn id="18" idx="4"/>
            <a:endCxn id="22" idx="3"/>
          </p:cNvCxnSpPr>
          <p:nvPr/>
        </p:nvCxnSpPr>
        <p:spPr>
          <a:xfrm rot="5400000">
            <a:off x="3611791" y="5238641"/>
            <a:ext cx="3525326" cy="1801917"/>
          </a:xfrm>
          <a:prstGeom prst="bentConnector2">
            <a:avLst/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1052736" y="7617296"/>
            <a:ext cx="3420759" cy="569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/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예산 변경을 추가 할 경우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신규등록 버튼을 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클릭하고 새로 등록합니다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  <a:endParaRPr kumimoji="1" lang="en-US" altLang="ko-KR" sz="1100" dirty="0" smtClean="0">
              <a:latin typeface="휴먼둥근헤드라인" pitchFamily="18" charset="-127"/>
              <a:ea typeface="휴먼둥근헤드라인" pitchFamily="18" charset="-127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 descr="2016-04-15 14;47;2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3348" y="5241032"/>
            <a:ext cx="6309320" cy="2220714"/>
          </a:xfrm>
          <a:prstGeom prst="rect">
            <a:avLst/>
          </a:prstGeom>
        </p:spPr>
      </p:pic>
      <p:pic>
        <p:nvPicPr>
          <p:cNvPr id="13" name="그림 12" descr="2016-04-15 14;45;5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8032" y="2000672"/>
            <a:ext cx="6309320" cy="2951972"/>
          </a:xfrm>
          <a:prstGeom prst="rect">
            <a:avLst/>
          </a:prstGeom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사업수행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25</a:t>
            </a:fld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26346" y="680444"/>
            <a:ext cx="6371006" cy="111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보고서등록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(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중간보고서 등록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사업수행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&gt;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중간보고서 등록 메뉴를 클릭하면 해당기관의 수행사업리스트가 출력되고 중간보고서를 제출해야 할 사업을 선택하여 변경등록 리스트와 중간보고서 등록내용을 입력한 후에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‘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수정하기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’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버튼을 클릭하여 중간보고서 제출작업을 완료 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.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571041" y="7113240"/>
            <a:ext cx="362015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④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4371513" y="2280536"/>
            <a:ext cx="425639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①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821739" y="3152800"/>
            <a:ext cx="425639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②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1000108" y="4520952"/>
            <a:ext cx="425639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③</a:t>
            </a:r>
          </a:p>
        </p:txBody>
      </p:sp>
      <p:cxnSp>
        <p:nvCxnSpPr>
          <p:cNvPr id="12" name="꺾인 연결선 16"/>
          <p:cNvCxnSpPr>
            <a:stCxn id="8" idx="2"/>
            <a:endCxn id="9" idx="3"/>
          </p:cNvCxnSpPr>
          <p:nvPr/>
        </p:nvCxnSpPr>
        <p:spPr>
          <a:xfrm rot="5400000">
            <a:off x="3107780" y="1932359"/>
            <a:ext cx="616152" cy="2336955"/>
          </a:xfrm>
          <a:prstGeom prst="bentConnector2">
            <a:avLst/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꺾인 연결선 16"/>
          <p:cNvCxnSpPr>
            <a:stCxn id="9" idx="2"/>
            <a:endCxn id="10" idx="0"/>
          </p:cNvCxnSpPr>
          <p:nvPr/>
        </p:nvCxnSpPr>
        <p:spPr>
          <a:xfrm rot="5400000">
            <a:off x="1195780" y="3682173"/>
            <a:ext cx="855928" cy="821631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꺾인 연결선 16"/>
          <p:cNvCxnSpPr>
            <a:stCxn id="10" idx="2"/>
            <a:endCxn id="7" idx="0"/>
          </p:cNvCxnSpPr>
          <p:nvPr/>
        </p:nvCxnSpPr>
        <p:spPr>
          <a:xfrm rot="16200000" flipH="1">
            <a:off x="1442456" y="4803647"/>
            <a:ext cx="2080064" cy="2539121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/>
          <p:cNvGrpSpPr/>
          <p:nvPr/>
        </p:nvGrpSpPr>
        <p:grpSpPr>
          <a:xfrm>
            <a:off x="260648" y="2144688"/>
            <a:ext cx="6336704" cy="1885862"/>
            <a:chOff x="260648" y="2144688"/>
            <a:chExt cx="6336704" cy="1885862"/>
          </a:xfrm>
        </p:grpSpPr>
        <p:pic>
          <p:nvPicPr>
            <p:cNvPr id="22" name="그림 21" descr="2016-04-15 15;11;18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60648" y="2144688"/>
              <a:ext cx="6336704" cy="1885862"/>
            </a:xfrm>
            <a:prstGeom prst="rect">
              <a:avLst/>
            </a:prstGeom>
          </p:spPr>
        </p:pic>
        <p:sp>
          <p:nvSpPr>
            <p:cNvPr id="4" name="직사각형 3"/>
            <p:cNvSpPr/>
            <p:nvPr/>
          </p:nvSpPr>
          <p:spPr>
            <a:xfrm>
              <a:off x="6282622" y="3541136"/>
              <a:ext cx="231320" cy="1545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23" name="그림 22" descr="2016-04-15 15;11;5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0648" y="4016896"/>
            <a:ext cx="6336704" cy="2347509"/>
          </a:xfrm>
          <a:prstGeom prst="rect">
            <a:avLst/>
          </a:prstGeom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사업수행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26</a:t>
            </a:fld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26346" y="680444"/>
            <a:ext cx="6659038" cy="111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보고서등록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(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결과보고서 등록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사업수행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&gt;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결과보고서 등록 메뉴를 클릭하면 해당기관의 수행사업리스트가 출력되고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,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결과보고서를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  <a:sym typeface="Wingdings" pitchFamily="2" charset="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제출해야 할 사업을 선택하여 변경등록 리스트와 결과보고서 등록내용을 입력한 후에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‘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저장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’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버튼을   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  <a:sym typeface="Wingdings" pitchFamily="2" charset="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클릭하여 결과보고서 제출작업을 완료합니다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.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5949280" y="6024952"/>
            <a:ext cx="362015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④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5157192" y="2360712"/>
            <a:ext cx="425639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①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700808" y="3368824"/>
            <a:ext cx="425639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②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2211273" y="4736976"/>
            <a:ext cx="425639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③</a:t>
            </a:r>
          </a:p>
        </p:txBody>
      </p:sp>
      <p:cxnSp>
        <p:nvCxnSpPr>
          <p:cNvPr id="12" name="꺾인 연결선 16"/>
          <p:cNvCxnSpPr>
            <a:stCxn id="8" idx="2"/>
            <a:endCxn id="9" idx="0"/>
          </p:cNvCxnSpPr>
          <p:nvPr/>
        </p:nvCxnSpPr>
        <p:spPr>
          <a:xfrm rot="5400000">
            <a:off x="3393876" y="1392688"/>
            <a:ext cx="495888" cy="3456384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꺾인 연결선 16"/>
          <p:cNvCxnSpPr>
            <a:stCxn id="9" idx="1"/>
            <a:endCxn id="10" idx="0"/>
          </p:cNvCxnSpPr>
          <p:nvPr/>
        </p:nvCxnSpPr>
        <p:spPr>
          <a:xfrm rot="10800000" flipH="1" flipV="1">
            <a:off x="1700807" y="3624936"/>
            <a:ext cx="723285" cy="1112040"/>
          </a:xfrm>
          <a:prstGeom prst="bentConnector4">
            <a:avLst>
              <a:gd name="adj1" fmla="val -31606"/>
              <a:gd name="adj2" fmla="val 61515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꺾인 연결선 16"/>
          <p:cNvCxnSpPr>
            <a:stCxn id="10" idx="3"/>
          </p:cNvCxnSpPr>
          <p:nvPr/>
        </p:nvCxnSpPr>
        <p:spPr>
          <a:xfrm>
            <a:off x="2636912" y="4993088"/>
            <a:ext cx="3528392" cy="1184048"/>
          </a:xfrm>
          <a:prstGeom prst="bentConnector3">
            <a:avLst>
              <a:gd name="adj1" fmla="val 100031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250096" y="6404981"/>
            <a:ext cx="6371006" cy="85847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중요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결과보고서 변경 등록 시 주의사항 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-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온라인 사업지원시스템상에 제출된 각종 문서자료는 가장 최근에 등록된 자료만을 관리합니다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따라서 기존자료의 변경등록이 되는 경우 기존의 파일은 삭제 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225023" y="6047683"/>
            <a:ext cx="6371006" cy="3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결과보고서 등록 시 결과보고서와 정산보고서를 하나의 파일로 등록해야 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그림 19" descr="2016-04-19 11;17;2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0648" y="4880993"/>
            <a:ext cx="6336704" cy="936103"/>
          </a:xfrm>
          <a:prstGeom prst="rect">
            <a:avLst/>
          </a:prstGeom>
        </p:spPr>
      </p:pic>
      <p:pic>
        <p:nvPicPr>
          <p:cNvPr id="22" name="그림 21" descr="2016-04-19 11;18;0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0648" y="5817096"/>
            <a:ext cx="6336704" cy="2664296"/>
          </a:xfrm>
          <a:prstGeom prst="rect">
            <a:avLst/>
          </a:prstGeom>
        </p:spPr>
      </p:pic>
      <p:pic>
        <p:nvPicPr>
          <p:cNvPr id="28" name="그림 27" descr="2016-04-19 10;27;5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0648" y="4114304"/>
            <a:ext cx="6309320" cy="766688"/>
          </a:xfrm>
          <a:prstGeom prst="rect">
            <a:avLst/>
          </a:prstGeom>
        </p:spPr>
      </p:pic>
      <p:pic>
        <p:nvPicPr>
          <p:cNvPr id="30" name="그림 29" descr="2016-04-19 10;34;06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3408" y="3606057"/>
            <a:ext cx="6353944" cy="482848"/>
          </a:xfrm>
          <a:prstGeom prst="rect">
            <a:avLst/>
          </a:prstGeom>
        </p:spPr>
      </p:pic>
      <p:pic>
        <p:nvPicPr>
          <p:cNvPr id="29" name="그림 28" descr="2016-04-19 10;33;42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43408" y="2144689"/>
            <a:ext cx="6353944" cy="1440159"/>
          </a:xfrm>
          <a:prstGeom prst="rect">
            <a:avLst/>
          </a:prstGeom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사업수행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27</a:t>
            </a:fld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26346" y="680444"/>
            <a:ext cx="6371006" cy="136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차량연간보고서 등록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사업수행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&gt;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차량연간보고서 등록 메뉴를 클릭하면 해당기관의 차량리스트가 출력되고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,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차량리스트에서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프로젝트명을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 클릭하면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차수별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 연간보고서 리스트가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출렵됩니다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.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프로젝트명을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 클릭해서 연간보고서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(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운행거리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,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횟수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,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주요내용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,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정비내용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,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사고 및 수리내용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,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범칙금내역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)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를 입력 후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,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저장버튼을 클릭하여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,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연간보고서를 제출합니다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.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355017" y="6457000"/>
            <a:ext cx="362015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④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5883681" y="2314104"/>
            <a:ext cx="425639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①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533213" y="3186708"/>
            <a:ext cx="425639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②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2355289" y="3728864"/>
            <a:ext cx="425639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③</a:t>
            </a:r>
          </a:p>
        </p:txBody>
      </p:sp>
      <p:cxnSp>
        <p:nvCxnSpPr>
          <p:cNvPr id="12" name="꺾인 연결선 16"/>
          <p:cNvCxnSpPr>
            <a:stCxn id="8" idx="2"/>
            <a:endCxn id="9" idx="0"/>
          </p:cNvCxnSpPr>
          <p:nvPr/>
        </p:nvCxnSpPr>
        <p:spPr>
          <a:xfrm rot="5400000">
            <a:off x="4241077" y="1331284"/>
            <a:ext cx="360380" cy="3350468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꺾인 연결선 16"/>
          <p:cNvCxnSpPr>
            <a:endCxn id="10" idx="1"/>
          </p:cNvCxnSpPr>
          <p:nvPr/>
        </p:nvCxnSpPr>
        <p:spPr>
          <a:xfrm rot="5400000">
            <a:off x="2188024" y="3608097"/>
            <a:ext cx="544144" cy="209614"/>
          </a:xfrm>
          <a:prstGeom prst="bentConnector4">
            <a:avLst>
              <a:gd name="adj1" fmla="val 794"/>
              <a:gd name="adj2" fmla="val 209058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꺾인 연결선 16"/>
          <p:cNvCxnSpPr>
            <a:stCxn id="10" idx="3"/>
          </p:cNvCxnSpPr>
          <p:nvPr/>
        </p:nvCxnSpPr>
        <p:spPr>
          <a:xfrm>
            <a:off x="2780928" y="3984976"/>
            <a:ext cx="792088" cy="2408184"/>
          </a:xfrm>
          <a:prstGeom prst="bentConnector2">
            <a:avLst/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250096" y="8524907"/>
            <a:ext cx="6371006" cy="60455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추가버튼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: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정비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사고등의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내역에서 빈 항목을 추가하기 위해 사용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내역삭제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: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기제출하신 정비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사고등의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내역을 삭제하기 위해 사용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37" name="Rectangle 4"/>
          <p:cNvSpPr>
            <a:spLocks noChangeArrowheads="1"/>
          </p:cNvSpPr>
          <p:nvPr/>
        </p:nvSpPr>
        <p:spPr bwMode="auto">
          <a:xfrm>
            <a:off x="3573016" y="8105809"/>
            <a:ext cx="362015" cy="447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⑤</a:t>
            </a:r>
          </a:p>
        </p:txBody>
      </p:sp>
      <p:cxnSp>
        <p:nvCxnSpPr>
          <p:cNvPr id="38" name="꺾인 연결선 16"/>
          <p:cNvCxnSpPr>
            <a:stCxn id="7" idx="3"/>
            <a:endCxn id="37" idx="3"/>
          </p:cNvCxnSpPr>
          <p:nvPr/>
        </p:nvCxnSpPr>
        <p:spPr>
          <a:xfrm>
            <a:off x="3717032" y="6713112"/>
            <a:ext cx="217999" cy="1616493"/>
          </a:xfrm>
          <a:prstGeom prst="bentConnector3">
            <a:avLst>
              <a:gd name="adj1" fmla="val 204863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타원 23"/>
          <p:cNvSpPr/>
          <p:nvPr/>
        </p:nvSpPr>
        <p:spPr>
          <a:xfrm>
            <a:off x="6033988" y="6105128"/>
            <a:ext cx="542156" cy="21602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타원 24"/>
          <p:cNvSpPr/>
          <p:nvPr/>
        </p:nvSpPr>
        <p:spPr>
          <a:xfrm>
            <a:off x="548680" y="6189836"/>
            <a:ext cx="542156" cy="21602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6" name="꺾인 연결선 16"/>
          <p:cNvCxnSpPr>
            <a:stCxn id="24" idx="4"/>
          </p:cNvCxnSpPr>
          <p:nvPr/>
        </p:nvCxnSpPr>
        <p:spPr>
          <a:xfrm rot="5400000">
            <a:off x="4146953" y="6827335"/>
            <a:ext cx="2664296" cy="1651930"/>
          </a:xfrm>
          <a:prstGeom prst="bentConnector3">
            <a:avLst>
              <a:gd name="adj1" fmla="val 97667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꺾인 연결선 16"/>
          <p:cNvCxnSpPr>
            <a:stCxn id="25" idx="2"/>
          </p:cNvCxnSpPr>
          <p:nvPr/>
        </p:nvCxnSpPr>
        <p:spPr>
          <a:xfrm rot="10800000" flipV="1">
            <a:off x="332656" y="6297848"/>
            <a:ext cx="216024" cy="2399568"/>
          </a:xfrm>
          <a:prstGeom prst="bentConnector2">
            <a:avLst/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사업평가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28</a:t>
            </a:fld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26346" y="680444"/>
            <a:ext cx="6371006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사업평가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  <a:sym typeface="Wingdings" pitchFamily="2" charset="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사업평가 메뉴를 클릭하면 해당기관에서 종료된 사업내역과 평가결과를 확인 할 수 있습니다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pic>
        <p:nvPicPr>
          <p:cNvPr id="8194" name="Picture 2" descr="C:\Users\사랑의 열매\Desktop\사업평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316" y="1568624"/>
            <a:ext cx="6304477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 descr="2016-04-15 15;29;5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4556" y="1568624"/>
            <a:ext cx="6264696" cy="1772147"/>
          </a:xfrm>
          <a:prstGeom prst="rect">
            <a:avLst/>
          </a:prstGeom>
        </p:spPr>
      </p:pic>
      <p:pic>
        <p:nvPicPr>
          <p:cNvPr id="16" name="그림 15" descr="2016-04-15 15;34;1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0649" y="3365034"/>
            <a:ext cx="4752528" cy="3116412"/>
          </a:xfrm>
          <a:prstGeom prst="rect">
            <a:avLst/>
          </a:prstGeom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접수내역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29</a:t>
            </a:fld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26346" y="680444"/>
            <a:ext cx="6371006" cy="85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접수내역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  <a:sym typeface="Wingdings" pitchFamily="2" charset="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접수내역 메뉴를 클릭하면 신청한 사업리스트가 출력되고 사업에 대한 진행상태를 알려줍니다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     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공모기간내에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사업명을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클릭하면 신청한 사업정보를 수정하거나 신청 취소 할 수 있습니다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3003361" y="2648744"/>
            <a:ext cx="425639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①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29"/>
          <a:stretch/>
        </p:blipFill>
        <p:spPr bwMode="auto">
          <a:xfrm>
            <a:off x="297601" y="6446022"/>
            <a:ext cx="4493866" cy="289047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355289" y="6825208"/>
            <a:ext cx="425639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②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2348880" y="8257200"/>
            <a:ext cx="425639" cy="512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800" b="1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③</a:t>
            </a:r>
          </a:p>
        </p:txBody>
      </p:sp>
      <p:cxnSp>
        <p:nvCxnSpPr>
          <p:cNvPr id="12" name="꺾인 연결선 16"/>
          <p:cNvCxnSpPr>
            <a:stCxn id="8" idx="2"/>
            <a:endCxn id="9" idx="0"/>
          </p:cNvCxnSpPr>
          <p:nvPr/>
        </p:nvCxnSpPr>
        <p:spPr>
          <a:xfrm rot="5400000">
            <a:off x="1060025" y="4669052"/>
            <a:ext cx="3664240" cy="648072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꺾인 연결선 16"/>
          <p:cNvCxnSpPr>
            <a:stCxn id="9" idx="2"/>
            <a:endCxn id="10" idx="0"/>
          </p:cNvCxnSpPr>
          <p:nvPr/>
        </p:nvCxnSpPr>
        <p:spPr>
          <a:xfrm rot="5400000">
            <a:off x="2105021" y="7794112"/>
            <a:ext cx="919768" cy="6409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4"/>
          <p:cNvSpPr>
            <a:spLocks noChangeArrowheads="1"/>
          </p:cNvSpPr>
          <p:nvPr/>
        </p:nvSpPr>
        <p:spPr bwMode="auto">
          <a:xfrm>
            <a:off x="3933056" y="4884432"/>
            <a:ext cx="2592288" cy="136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solidFill>
                  <a:srgbClr val="FF0000"/>
                </a:solidFill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접수기간 내에만</a:t>
            </a:r>
            <a:r>
              <a:rPr kumimoji="1" lang="ko-KR" altLang="en-US" sz="1100" dirty="0" smtClean="0">
                <a:solidFill>
                  <a:srgbClr val="FF0000"/>
                </a:solidFill>
                <a:latin typeface="맑은 고딕"/>
                <a:ea typeface="맑은 고딕"/>
                <a:cs typeface="Times New Roman" pitchFamily="18" charset="0"/>
              </a:rPr>
              <a:t> </a:t>
            </a:r>
            <a:r>
              <a:rPr kumimoji="1" lang="ko-KR" altLang="en-US" sz="11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사업신청내역을</a:t>
            </a:r>
            <a:r>
              <a:rPr kumimoji="1" lang="ko-KR" altLang="en-US" sz="1100" dirty="0" smtClean="0">
                <a:solidFill>
                  <a:srgbClr val="FF0000"/>
                </a:solidFill>
                <a:latin typeface="맑은 고딕"/>
                <a:ea typeface="맑은 고딕"/>
                <a:cs typeface="Times New Roman" pitchFamily="18" charset="0"/>
              </a:rPr>
              <a:t> </a:t>
            </a:r>
            <a:endParaRPr kumimoji="1" lang="en-US" altLang="ko-KR" sz="1100" dirty="0" smtClean="0">
              <a:solidFill>
                <a:srgbClr val="FF0000"/>
              </a:solidFill>
              <a:latin typeface="맑은 고딕"/>
              <a:ea typeface="맑은 고딕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solidFill>
                  <a:srgbClr val="FF0000"/>
                </a:solidFill>
                <a:latin typeface="맑은 고딕"/>
                <a:ea typeface="맑은 고딕"/>
                <a:cs typeface="Times New Roman" pitchFamily="18" charset="0"/>
              </a:rPr>
              <a:t>   </a:t>
            </a:r>
            <a:r>
              <a:rPr kumimoji="1" lang="ko-KR" altLang="en-US" sz="11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수정</a:t>
            </a:r>
            <a:r>
              <a:rPr kumimoji="1" lang="en-US" altLang="ko-KR" sz="11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 </a:t>
            </a:r>
            <a:r>
              <a:rPr kumimoji="1" lang="ko-KR" altLang="en-US" sz="11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취</a:t>
            </a:r>
            <a:r>
              <a:rPr kumimoji="1" lang="ko-KR" altLang="en-US" sz="1100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소</a:t>
            </a:r>
            <a:r>
              <a:rPr kumimoji="1" lang="ko-KR" altLang="en-US" sz="11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할</a:t>
            </a:r>
            <a:r>
              <a:rPr kumimoji="1" lang="ko-KR" altLang="en-US" sz="1100" dirty="0" smtClean="0">
                <a:solidFill>
                  <a:srgbClr val="FF0000"/>
                </a:solidFill>
                <a:latin typeface="맑은 고딕"/>
                <a:ea typeface="맑은 고딕"/>
                <a:cs typeface="Times New Roman" pitchFamily="18" charset="0"/>
              </a:rPr>
              <a:t> </a:t>
            </a:r>
            <a:r>
              <a:rPr kumimoji="1" lang="ko-KR" altLang="en-US" sz="11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수</a:t>
            </a:r>
            <a:r>
              <a:rPr kumimoji="1" lang="ko-KR" altLang="en-US" sz="1100" dirty="0" smtClean="0">
                <a:solidFill>
                  <a:srgbClr val="FF0000"/>
                </a:solidFill>
                <a:latin typeface="맑은 고딕"/>
                <a:ea typeface="맑은 고딕"/>
                <a:cs typeface="Times New Roman" pitchFamily="18" charset="0"/>
              </a:rPr>
              <a:t> </a:t>
            </a:r>
            <a:r>
              <a:rPr kumimoji="1" lang="ko-KR" altLang="en-US" sz="11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있습니다</a:t>
            </a:r>
            <a:r>
              <a:rPr kumimoji="1" lang="en-US" altLang="ko-KR" sz="11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 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▶ 취소된 신청 내역은 복구가 </a:t>
            </a:r>
            <a:r>
              <a:rPr kumimoji="1" lang="ko-KR" altLang="en-US" sz="11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불가</a:t>
            </a:r>
            <a:endParaRPr kumimoji="1" lang="en-US" altLang="ko-KR" sz="1100" dirty="0" smtClean="0">
              <a:solidFill>
                <a:srgbClr val="FF0000"/>
              </a:solidFill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ko-KR" altLang="en-US" sz="11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하오니 배분 신청 </a:t>
            </a:r>
            <a:r>
              <a:rPr kumimoji="1" lang="ko-KR" altLang="en-US" sz="1100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취소 시 </a:t>
            </a:r>
            <a:r>
              <a:rPr kumimoji="1" lang="ko-KR" altLang="en-US" sz="11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신중을</a:t>
            </a:r>
            <a:endParaRPr kumimoji="1" lang="en-US" altLang="ko-KR" sz="1100" dirty="0" smtClean="0">
              <a:solidFill>
                <a:srgbClr val="FF0000"/>
              </a:solidFill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</a:t>
            </a:r>
            <a:r>
              <a:rPr kumimoji="1" lang="ko-KR" altLang="en-US" sz="11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기하여 주시기 </a:t>
            </a:r>
            <a:r>
              <a:rPr kumimoji="1" lang="ko-KR" altLang="en-US" sz="1100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바랍니다</a:t>
            </a:r>
            <a:r>
              <a:rPr kumimoji="1" lang="en-US" altLang="ko-KR" sz="1100" dirty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20" name="직사각형 19"/>
          <p:cNvSpPr/>
          <p:nvPr/>
        </p:nvSpPr>
        <p:spPr>
          <a:xfrm>
            <a:off x="2420888" y="9089736"/>
            <a:ext cx="1392046" cy="234240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91" tIns="47895" rIns="95791" bIns="47895"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284135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화면 및 메뉴소개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3</a:t>
            </a:fld>
            <a:endParaRPr 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26346" y="680778"/>
            <a:ext cx="5878825" cy="3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온라인사업지원 시스템 초기화면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25505" y="5590290"/>
            <a:ext cx="6192688" cy="145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온라인사업지원시스템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(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hlinkClick r:id="rId2"/>
              </a:rPr>
              <a:t>http://Proposal.chest.or.kr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으로 접속하면 최초에 보여지는 화면입니다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제공되는 주요기능은 다음과 같습니다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1.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조회시점에 공모가 진행중인 모금회의 배분사업 목록의  조회 기능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2.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배분사업의 상세내용 확인 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295" y="1474650"/>
            <a:ext cx="6148354" cy="367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기타 정보 변경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30</a:t>
            </a:fld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26346" y="776536"/>
            <a:ext cx="6371006" cy="3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▶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마이페이지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메뉴 위치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347896" y="1841416"/>
            <a:ext cx="6169202" cy="3082099"/>
            <a:chOff x="332656" y="1496616"/>
            <a:chExt cx="6169202" cy="3082099"/>
          </a:xfrm>
        </p:grpSpPr>
        <p:pic>
          <p:nvPicPr>
            <p:cNvPr id="6146" name="Picture 2" descr="C:\Users\사랑의 열매\Desktop\마이페이지가는법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2656" y="1496616"/>
              <a:ext cx="6169202" cy="30820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직사각형 3"/>
            <p:cNvSpPr/>
            <p:nvPr/>
          </p:nvSpPr>
          <p:spPr>
            <a:xfrm>
              <a:off x="609640" y="2967256"/>
              <a:ext cx="576064" cy="1440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45252" y="2937414"/>
              <a:ext cx="81107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600" b="1" dirty="0" smtClean="0">
                  <a:solidFill>
                    <a:schemeClr val="tx2">
                      <a:lumMod val="7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rPr>
                <a:t>행복종합복지관</a:t>
              </a:r>
              <a:endParaRPr lang="ko-KR" altLang="en-US" sz="600" b="1" dirty="0">
                <a:solidFill>
                  <a:schemeClr val="tx2">
                    <a:lumMod val="7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endParaRPr>
            </a:p>
          </p:txBody>
        </p:sp>
      </p:grp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458414" y="1127177"/>
            <a:ext cx="6371006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▷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홈페이지 처음화면에서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‘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마이페이지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’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버튼 클릭</a:t>
            </a:r>
            <a:endParaRPr kumimoji="1" lang="en-US" altLang="ko-KR" sz="1100" dirty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   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※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홈페이지 처음화면으로 가시려면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‘F5’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키보드 버튼을 눌러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새로고침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 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.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458414" y="5349578"/>
            <a:ext cx="6371006" cy="3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▷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어느 메뉴화면에 있든 상단의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‘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마이페이지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’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버튼을 눌러 이동할 수 있습니다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  <a:sym typeface="Wingdings" pitchFamily="2" charset="2"/>
            </a:endParaRPr>
          </a:p>
        </p:txBody>
      </p:sp>
      <p:grpSp>
        <p:nvGrpSpPr>
          <p:cNvPr id="10" name="그룹 9"/>
          <p:cNvGrpSpPr/>
          <p:nvPr/>
        </p:nvGrpSpPr>
        <p:grpSpPr>
          <a:xfrm>
            <a:off x="376234" y="5781627"/>
            <a:ext cx="6140864" cy="1989084"/>
            <a:chOff x="376234" y="5529065"/>
            <a:chExt cx="6140864" cy="1989084"/>
          </a:xfrm>
        </p:grpSpPr>
        <p:pic>
          <p:nvPicPr>
            <p:cNvPr id="6147" name="Picture 3" descr="C:\Users\사랑의 열매\Desktop\마이페이지가는법2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6234" y="5529065"/>
              <a:ext cx="6140864" cy="19890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직사각형 8"/>
            <p:cNvSpPr/>
            <p:nvPr/>
          </p:nvSpPr>
          <p:spPr>
            <a:xfrm>
              <a:off x="4633000" y="5601072"/>
              <a:ext cx="596200" cy="1440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" name="직사각형 10"/>
          <p:cNvSpPr/>
          <p:nvPr/>
        </p:nvSpPr>
        <p:spPr>
          <a:xfrm>
            <a:off x="5574000" y="5796868"/>
            <a:ext cx="576064" cy="26089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1549172" y="3252019"/>
            <a:ext cx="576064" cy="26089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966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기타 정보 변경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31</a:t>
            </a:fld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26346" y="776536"/>
            <a:ext cx="6371006" cy="311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▶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마이페이지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458414" y="1063677"/>
            <a:ext cx="6371006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▷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마이페이지는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u="sng" dirty="0" err="1" smtClean="0">
                <a:solidFill>
                  <a:srgbClr val="00B05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사업신청할</a:t>
            </a:r>
            <a:r>
              <a:rPr kumimoji="1" lang="ko-KR" altLang="en-US" sz="1100" u="sng" dirty="0" smtClean="0">
                <a:solidFill>
                  <a:srgbClr val="00B05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경우 </a:t>
            </a:r>
            <a:r>
              <a:rPr kumimoji="1" lang="en-US" altLang="ko-KR" sz="1100" u="sng" dirty="0" smtClean="0">
                <a:solidFill>
                  <a:srgbClr val="00B05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‘</a:t>
            </a:r>
            <a:r>
              <a:rPr kumimoji="1" lang="ko-KR" altLang="en-US" sz="1100" u="sng" dirty="0" smtClean="0">
                <a:solidFill>
                  <a:srgbClr val="00B05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기관현황</a:t>
            </a:r>
            <a:r>
              <a:rPr kumimoji="1" lang="en-US" altLang="ko-KR" sz="1100" u="sng" dirty="0" smtClean="0">
                <a:solidFill>
                  <a:srgbClr val="00B05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’</a:t>
            </a:r>
            <a:r>
              <a:rPr kumimoji="1" lang="ko-KR" altLang="en-US" sz="1100" u="sng" dirty="0" smtClean="0">
                <a:solidFill>
                  <a:srgbClr val="00B050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에 해당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하므로 주기적으로 가장 최근 정보로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업데이트가 필요합니다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4115" y="1870688"/>
            <a:ext cx="6187067" cy="3442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사랑의 열매\Desktop\마이페이지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116" y="5336865"/>
            <a:ext cx="6187068" cy="3850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1162450" y="1820498"/>
            <a:ext cx="5506910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▷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아이디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사업자등록번호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기관명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지회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등 활성화되지 않은 정보는 변경할 수 없음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/>
            </a:r>
            <a:b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</a:b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※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기관명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사업자등록번호에 한해서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소속지회를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통해 변경이 가능합니다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3665620" y="2362718"/>
            <a:ext cx="1779603" cy="23750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3535926" y="2700976"/>
            <a:ext cx="3133434" cy="85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▷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사용자명을 변경하고자 할 경우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비밀번호와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  <a:sym typeface="Wingdings" pitchFamily="2" charset="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 비밀번호확인을 모두 입력 후 하단의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‘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수정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’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버튼을 클릭하여야 변경됩니다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  <a:sym typeface="Wingdings" pitchFamily="2" charset="2"/>
              </a:rPr>
              <a:t>.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5949280" y="8950855"/>
            <a:ext cx="620004" cy="23750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358056" y="8573172"/>
            <a:ext cx="6552728" cy="3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▷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수정 또는 입력하고자 하는 정보 작성이 완료되면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‘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수정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’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하기 버튼을 눌러 작업을 완료합니다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5386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663" y="2004864"/>
            <a:ext cx="4758451" cy="2842220"/>
          </a:xfrm>
          <a:prstGeom prst="rect">
            <a:avLst/>
          </a:prstGeom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화면 및 메뉴소개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4</a:t>
            </a:fld>
            <a:endParaRPr 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26346" y="680444"/>
            <a:ext cx="6298998" cy="111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온라인사업지원 시스템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메인화면의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주요기능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①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진행중인 사업정보의 확인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   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메인화면의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진행중인사업 리스트에서 상세내역을 확인하려는 항목을 클릭하면 공고내용의 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 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상세정보가 아래와 같이 표시됩니다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25505" y="7645686"/>
            <a:ext cx="6192688" cy="111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공고된 사업의 상세정보 및 사업계획서 양식 등을 확인할 수 있으며 하단의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‘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신청하기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’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버튼 클릭 시 사업신청등록화면으로 이동합니다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단 로그인하지 않은 기관의 경우 로그인 화면으로 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이동하게 되며 만약 회원가입이 되어 있지 않은 경우 회원가입 페이지로 이동하게 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2721277" y="2482149"/>
            <a:ext cx="2357350" cy="137484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91" tIns="47895" rIns="95791" bIns="47895"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68960" y="6369632"/>
            <a:ext cx="1909776" cy="1152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9738" y="3263070"/>
            <a:ext cx="3429000" cy="2769888"/>
          </a:xfrm>
          <a:prstGeom prst="rect">
            <a:avLst/>
          </a:prstGeom>
        </p:spPr>
      </p:pic>
      <p:cxnSp>
        <p:nvCxnSpPr>
          <p:cNvPr id="18" name="꺾인 연결선 16"/>
          <p:cNvCxnSpPr>
            <a:stCxn id="17" idx="4"/>
            <a:endCxn id="1027" idx="0"/>
          </p:cNvCxnSpPr>
          <p:nvPr/>
        </p:nvCxnSpPr>
        <p:spPr>
          <a:xfrm rot="5400000">
            <a:off x="4813676" y="5257864"/>
            <a:ext cx="321940" cy="1901596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타원 16"/>
          <p:cNvSpPr/>
          <p:nvPr/>
        </p:nvSpPr>
        <p:spPr>
          <a:xfrm>
            <a:off x="5673416" y="5615644"/>
            <a:ext cx="504056" cy="43204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꺾인 연결선 16"/>
          <p:cNvCxnSpPr>
            <a:stCxn id="8" idx="3"/>
          </p:cNvCxnSpPr>
          <p:nvPr/>
        </p:nvCxnSpPr>
        <p:spPr>
          <a:xfrm>
            <a:off x="5078627" y="2550891"/>
            <a:ext cx="510613" cy="745925"/>
          </a:xfrm>
          <a:prstGeom prst="bentConnector2">
            <a:avLst/>
          </a:prstGeom>
          <a:ln w="28575">
            <a:solidFill>
              <a:srgbClr val="FF0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5</a:t>
            </a:fld>
            <a:endParaRPr lang="en-US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26346" y="680444"/>
            <a:ext cx="6443014" cy="85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로그인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①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메인화면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좌측의 아이디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/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패스워드 입력 후 로그인 버튼을 클릭하면 하단의 보기와 같은 화면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으로 전환됩니다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각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메뉴별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기능은 다음과 같습니다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225780" y="6655165"/>
            <a:ext cx="6371571" cy="2474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①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신청사업리스트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: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기관에서 신청하신 사업목록이 보여집니다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항목을 클릭 시 신청내용을 확인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하실 수 있고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 ‘+’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버튼을 클릭하시면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접수내역으로 이동됩니다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1" lang="en-US" altLang="ko-KR" sz="5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②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공지사항 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: 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모금회에서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공지하는 공지사항 리스트가 출력됩니다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클릭 시 상세내용을 확인하실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수 있습니다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1" lang="en-US" altLang="ko-KR" sz="5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③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진행중인 사업리스트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: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모금회에서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진행 중인 사업목록이 보여집니다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항목을 클릭하여 상세내용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을 확인하거나 상세화면에서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‘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신청하기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’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를 클릭하여 해당사업에 지원신청자료를 등록할 수 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있습니다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1" lang="en-US" altLang="ko-KR" sz="5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④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PROPOSAL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자료실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: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프로포절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(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사업계획서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항목별 작성 예시를 참고할 수 있습니다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18" name="제목 2"/>
          <p:cNvSpPr txBox="1">
            <a:spLocks/>
          </p:cNvSpPr>
          <p:nvPr/>
        </p:nvSpPr>
        <p:spPr>
          <a:xfrm>
            <a:off x="12042" y="-34"/>
            <a:ext cx="3988465" cy="421841"/>
          </a:xfrm>
          <a:prstGeom prst="rect">
            <a:avLst/>
          </a:prstGeom>
        </p:spPr>
        <p:txBody>
          <a:bodyPr vert="horz" lIns="95791" tIns="47895" rIns="95791" bIns="47895" rtlCol="0" anchor="ctr">
            <a:noAutofit/>
          </a:bodyPr>
          <a:lstStyle>
            <a:lvl1pPr algn="l" defTabSz="957908" rtl="0" eaLnBrk="1" latinLnBrk="1" hangingPunct="1">
              <a:spcBef>
                <a:spcPct val="0"/>
              </a:spcBef>
              <a:buNone/>
              <a:defRPr sz="1500" b="1" kern="1200">
                <a:solidFill>
                  <a:schemeClr val="tx1"/>
                </a:solidFill>
                <a:latin typeface="+mn-ea"/>
                <a:ea typeface="+mn-ea"/>
                <a:cs typeface="+mj-cs"/>
              </a:defRPr>
            </a:lvl1pPr>
          </a:lstStyle>
          <a:p>
            <a:r>
              <a:rPr lang="ko-KR" altLang="en-US" dirty="0" smtClean="0"/>
              <a:t>화면 및 메뉴소개</a:t>
            </a:r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/>
          <a:srcRect b="18566"/>
          <a:stretch/>
        </p:blipFill>
        <p:spPr>
          <a:xfrm>
            <a:off x="371126" y="1538916"/>
            <a:ext cx="1962133" cy="879708"/>
          </a:xfrm>
          <a:prstGeom prst="rect">
            <a:avLst/>
          </a:prstGeom>
        </p:spPr>
      </p:pic>
      <p:sp>
        <p:nvSpPr>
          <p:cNvPr id="17" name="직사각형 16"/>
          <p:cNvSpPr/>
          <p:nvPr/>
        </p:nvSpPr>
        <p:spPr>
          <a:xfrm>
            <a:off x="452448" y="1792378"/>
            <a:ext cx="1053678" cy="613568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91" tIns="47895" rIns="95791" bIns="47895"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grpSp>
        <p:nvGrpSpPr>
          <p:cNvPr id="14" name="그룹 13"/>
          <p:cNvGrpSpPr/>
          <p:nvPr/>
        </p:nvGrpSpPr>
        <p:grpSpPr>
          <a:xfrm>
            <a:off x="317035" y="2598219"/>
            <a:ext cx="6208309" cy="3778742"/>
            <a:chOff x="332656" y="2797121"/>
            <a:chExt cx="6208309" cy="3778742"/>
          </a:xfrm>
        </p:grpSpPr>
        <p:grpSp>
          <p:nvGrpSpPr>
            <p:cNvPr id="11" name="그룹 10"/>
            <p:cNvGrpSpPr/>
            <p:nvPr/>
          </p:nvGrpSpPr>
          <p:grpSpPr>
            <a:xfrm>
              <a:off x="332656" y="2797121"/>
              <a:ext cx="6208309" cy="3740904"/>
              <a:chOff x="332656" y="2797121"/>
              <a:chExt cx="6208309" cy="3740904"/>
            </a:xfrm>
          </p:grpSpPr>
          <p:pic>
            <p:nvPicPr>
              <p:cNvPr id="7" name="그림 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32656" y="2797121"/>
                <a:ext cx="6208309" cy="3740904"/>
              </a:xfrm>
              <a:prstGeom prst="rect">
                <a:avLst/>
              </a:prstGeom>
            </p:spPr>
          </p:pic>
          <p:grpSp>
            <p:nvGrpSpPr>
              <p:cNvPr id="10" name="그룹 9"/>
              <p:cNvGrpSpPr/>
              <p:nvPr/>
            </p:nvGrpSpPr>
            <p:grpSpPr>
              <a:xfrm>
                <a:off x="531680" y="4195082"/>
                <a:ext cx="665072" cy="184666"/>
                <a:chOff x="548680" y="4195082"/>
                <a:chExt cx="665072" cy="184666"/>
              </a:xfrm>
            </p:grpSpPr>
            <p:sp>
              <p:nvSpPr>
                <p:cNvPr id="8" name="직사각형 7"/>
                <p:cNvSpPr/>
                <p:nvPr/>
              </p:nvSpPr>
              <p:spPr>
                <a:xfrm>
                  <a:off x="548680" y="4232920"/>
                  <a:ext cx="581620" cy="104130"/>
                </a:xfrm>
                <a:prstGeom prst="rect">
                  <a:avLst/>
                </a:prstGeom>
                <a:solidFill>
                  <a:srgbClr val="F4F4F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" name="TextBox 8"/>
                <p:cNvSpPr txBox="1"/>
                <p:nvPr/>
              </p:nvSpPr>
              <p:spPr>
                <a:xfrm>
                  <a:off x="644365" y="4195082"/>
                  <a:ext cx="569387" cy="1846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ko-KR" altLang="en-US" sz="600" b="1" dirty="0" smtClean="0">
                      <a:solidFill>
                        <a:schemeClr val="tx2"/>
                      </a:solidFill>
                    </a:rPr>
                    <a:t>행복복지관</a:t>
                  </a:r>
                  <a:endParaRPr lang="ko-KR" altLang="en-US" sz="600" b="1" dirty="0">
                    <a:solidFill>
                      <a:schemeClr val="tx2"/>
                    </a:solidFill>
                  </a:endParaRPr>
                </a:p>
              </p:txBody>
            </p:sp>
          </p:grpSp>
        </p:grpSp>
        <p:sp>
          <p:nvSpPr>
            <p:cNvPr id="19" name="직사각형 18"/>
            <p:cNvSpPr/>
            <p:nvPr/>
          </p:nvSpPr>
          <p:spPr>
            <a:xfrm>
              <a:off x="3441700" y="3409082"/>
              <a:ext cx="2880320" cy="2624038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5791" tIns="47895" rIns="95791" bIns="47895"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200" dirty="0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483022" y="5240309"/>
              <a:ext cx="2808312" cy="576291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5791" tIns="47895" rIns="95791" bIns="47895"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200" dirty="0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1850614" y="4547471"/>
              <a:ext cx="44114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en-US" altLang="ko-KR" sz="2000" b="1" dirty="0" smtClean="0">
                  <a:solidFill>
                    <a:srgbClr val="FF0000"/>
                  </a:solidFill>
                  <a:latin typeface="HY헤드라인M" pitchFamily="18" charset="-127"/>
                  <a:ea typeface="HY헤드라인M" pitchFamily="18" charset="-127"/>
                  <a:cs typeface="Times New Roman" pitchFamily="18" charset="0"/>
                </a:rPr>
                <a:t>①</a:t>
              </a:r>
              <a:endParaRPr lang="ko-KR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2887990" y="5194972"/>
              <a:ext cx="44114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en-US" altLang="ko-KR" sz="2000" b="1" dirty="0" smtClean="0">
                  <a:solidFill>
                    <a:srgbClr val="FF0000"/>
                  </a:solidFill>
                  <a:latin typeface="HY헤드라인M" pitchFamily="18" charset="-127"/>
                  <a:ea typeface="HY헤드라인M" pitchFamily="18" charset="-127"/>
                  <a:cs typeface="Times New Roman" pitchFamily="18" charset="0"/>
                </a:rPr>
                <a:t>②</a:t>
              </a:r>
              <a:endParaRPr lang="ko-KR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5888960" y="5595082"/>
              <a:ext cx="428322" cy="3847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b="1" dirty="0" smtClean="0">
                  <a:solidFill>
                    <a:srgbClr val="FF0000"/>
                  </a:solidFill>
                </a:rPr>
                <a:t>③</a:t>
              </a:r>
              <a:endParaRPr lang="ko-KR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531680" y="4180043"/>
              <a:ext cx="1722570" cy="734857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5791" tIns="47895" rIns="95791" bIns="47895"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200" dirty="0"/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468069" y="6064437"/>
              <a:ext cx="2823265" cy="511426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5791" tIns="47895" rIns="95791" bIns="47895"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200" dirty="0"/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2863012" y="6009627"/>
              <a:ext cx="428322" cy="3847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b="1" dirty="0" smtClean="0">
                  <a:solidFill>
                    <a:srgbClr val="FF0000"/>
                  </a:solidFill>
                </a:rPr>
                <a:t>④</a:t>
              </a:r>
              <a:endParaRPr lang="ko-KR" altLang="en-US" b="1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6</a:t>
            </a:fld>
            <a:endParaRPr lang="en-US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226346" y="680444"/>
            <a:ext cx="6371006" cy="85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메뉴구성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-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기관에서 로그인시 온라인사업지원시스템의 상위메뉴는 다음과 같이 구성되며 각 메뉴의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구성과 기능은 다음과 같습니다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graphicFrame>
        <p:nvGraphicFramePr>
          <p:cNvPr id="20" name="표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7645087"/>
              </p:ext>
            </p:extLst>
          </p:nvPr>
        </p:nvGraphicFramePr>
        <p:xfrm>
          <a:off x="248772" y="2733385"/>
          <a:ext cx="6348579" cy="3661023"/>
        </p:xfrm>
        <a:graphic>
          <a:graphicData uri="http://schemas.openxmlformats.org/drawingml/2006/table">
            <a:tbl>
              <a:tblPr/>
              <a:tblGrid>
                <a:gridCol w="1164004"/>
                <a:gridCol w="5184575"/>
              </a:tblGrid>
              <a:tr h="28803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err="1" smtClean="0">
                          <a:latin typeface="HY헤드라인M" pitchFamily="18" charset="-127"/>
                          <a:ea typeface="HY헤드라인M" pitchFamily="18" charset="-127"/>
                        </a:rPr>
                        <a:t>메뉴명</a:t>
                      </a:r>
                      <a:endParaRPr lang="en-US" altLang="ko-KR" sz="1050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1441" marR="91441" marT="53658" marB="53658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smtClean="0">
                          <a:latin typeface="HY헤드라인M" pitchFamily="18" charset="-127"/>
                          <a:ea typeface="HY헤드라인M" pitchFamily="18" charset="-127"/>
                        </a:rPr>
                        <a:t>처리업무</a:t>
                      </a:r>
                      <a:endParaRPr lang="ko-KR" altLang="en-US" sz="105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1441" marR="91441" marT="53658" marB="536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8869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smtClean="0">
                          <a:latin typeface="HY헤드라인M" pitchFamily="18" charset="-127"/>
                          <a:ea typeface="HY헤드라인M" pitchFamily="18" charset="-127"/>
                        </a:rPr>
                        <a:t>사업신청</a:t>
                      </a:r>
                      <a:endParaRPr lang="ko-KR" altLang="en-US" sz="105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1441" marR="91441" marT="53658" marB="53658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59216" indent="-359216">
                        <a:lnSpc>
                          <a:spcPct val="150000"/>
                        </a:lnSpc>
                      </a:pPr>
                      <a:r>
                        <a:rPr lang="en-US" altLang="ko-KR" sz="1050" dirty="0" smtClean="0">
                          <a:latin typeface="HY헤드라인M" pitchFamily="18" charset="-127"/>
                          <a:ea typeface="HY헤드라인M" pitchFamily="18" charset="-127"/>
                        </a:rPr>
                        <a:t>1. </a:t>
                      </a:r>
                      <a:r>
                        <a:rPr lang="ko-KR" altLang="en-US" sz="1050" dirty="0" err="1" smtClean="0">
                          <a:latin typeface="HY헤드라인M" pitchFamily="18" charset="-127"/>
                          <a:ea typeface="HY헤드라인M" pitchFamily="18" charset="-127"/>
                        </a:rPr>
                        <a:t>모금회에서</a:t>
                      </a:r>
                      <a:r>
                        <a:rPr lang="ko-KR" altLang="en-US" sz="1050" dirty="0" smtClean="0">
                          <a:latin typeface="HY헤드라인M" pitchFamily="18" charset="-127"/>
                          <a:ea typeface="HY헤드라인M" pitchFamily="18" charset="-127"/>
                        </a:rPr>
                        <a:t> 공모중인 사업현황을 조회하고 지원 신청정보를 등록합니다</a:t>
                      </a:r>
                      <a:r>
                        <a:rPr lang="en-US" altLang="ko-KR" sz="1050" dirty="0" smtClean="0">
                          <a:latin typeface="HY헤드라인M" pitchFamily="18" charset="-127"/>
                          <a:ea typeface="HY헤드라인M" pitchFamily="18" charset="-127"/>
                        </a:rPr>
                        <a:t>.</a:t>
                      </a:r>
                    </a:p>
                    <a:p>
                      <a:pPr marL="359216" indent="-359216">
                        <a:lnSpc>
                          <a:spcPct val="150000"/>
                        </a:lnSpc>
                      </a:pPr>
                      <a:r>
                        <a:rPr lang="en-US" altLang="ko-KR" sz="1050" dirty="0" smtClean="0">
                          <a:latin typeface="HY헤드라인M" pitchFamily="18" charset="-127"/>
                          <a:ea typeface="HY헤드라인M" pitchFamily="18" charset="-127"/>
                        </a:rPr>
                        <a:t>2. </a:t>
                      </a:r>
                      <a:r>
                        <a:rPr lang="ko-KR" altLang="en-US" sz="1050" dirty="0" err="1" smtClean="0">
                          <a:latin typeface="HY헤드라인M" pitchFamily="18" charset="-127"/>
                          <a:ea typeface="HY헤드라인M" pitchFamily="18" charset="-127"/>
                        </a:rPr>
                        <a:t>비공모</a:t>
                      </a:r>
                      <a:r>
                        <a:rPr lang="ko-KR" altLang="en-US" sz="1050" dirty="0" smtClean="0">
                          <a:latin typeface="HY헤드라인M" pitchFamily="18" charset="-127"/>
                          <a:ea typeface="HY헤드라인M" pitchFamily="18" charset="-127"/>
                        </a:rPr>
                        <a:t> 사업에 대한 지원 신청정보를 등록합니다</a:t>
                      </a:r>
                      <a:r>
                        <a:rPr lang="en-US" altLang="ko-KR" sz="1050" dirty="0" smtClean="0">
                          <a:latin typeface="HY헤드라인M" pitchFamily="18" charset="-127"/>
                          <a:ea typeface="HY헤드라인M" pitchFamily="18" charset="-127"/>
                        </a:rPr>
                        <a:t>.</a:t>
                      </a:r>
                    </a:p>
                  </a:txBody>
                  <a:tcPr marL="91441" marR="91441" marT="53658" marB="5365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47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smtClean="0">
                          <a:latin typeface="HY헤드라인M" pitchFamily="18" charset="-127"/>
                          <a:ea typeface="HY헤드라인M" pitchFamily="18" charset="-127"/>
                        </a:rPr>
                        <a:t>사업수행</a:t>
                      </a:r>
                      <a:endParaRPr lang="ko-KR" altLang="en-US" sz="105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1441" marR="91441" marT="53658" marB="53658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1689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1. </a:t>
                      </a:r>
                      <a:r>
                        <a:rPr lang="ko-KR" altLang="en-US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배분사업수행기관으로 선정된 사업에 대한 진행현황을 조회합니다</a:t>
                      </a: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.</a:t>
                      </a:r>
                    </a:p>
                    <a:p>
                      <a:pPr marL="0" marR="0" indent="0" algn="l" defTabSz="71689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2. </a:t>
                      </a:r>
                      <a:r>
                        <a:rPr lang="ko-KR" altLang="en-US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수행기관 선정 후 수행되는 사업별 계약서출력</a:t>
                      </a: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조정사업계획서 등록 및</a:t>
                      </a:r>
                      <a:endParaRPr lang="en-US" altLang="ko-KR" sz="1050" baseline="0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indent="0" algn="l" defTabSz="71689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   </a:t>
                      </a:r>
                      <a:r>
                        <a:rPr lang="ko-KR" altLang="en-US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중간보고서</a:t>
                      </a: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결과보고서</a:t>
                      </a: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, </a:t>
                      </a:r>
                      <a:r>
                        <a:rPr lang="ko-KR" altLang="en-US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사업</a:t>
                      </a: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/</a:t>
                      </a:r>
                      <a:r>
                        <a:rPr lang="ko-KR" altLang="en-US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예산 변경신청을 등록합니다</a:t>
                      </a: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.</a:t>
                      </a:r>
                      <a:r>
                        <a:rPr lang="ko-KR" altLang="en-US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 </a:t>
                      </a:r>
                      <a:endParaRPr lang="en-US" altLang="ko-KR" sz="1050" baseline="0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  <a:p>
                      <a:pPr marL="0" marR="0" indent="0" algn="l" defTabSz="71689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3. </a:t>
                      </a:r>
                      <a:r>
                        <a:rPr lang="ko-KR" altLang="en-US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차량연간보고서를 등록관리합니다</a:t>
                      </a: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.</a:t>
                      </a:r>
                    </a:p>
                  </a:txBody>
                  <a:tcPr marL="91441" marR="91441" marT="53658" marB="5365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47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smtClean="0">
                          <a:latin typeface="HY헤드라인M" pitchFamily="18" charset="-127"/>
                          <a:ea typeface="HY헤드라인M" pitchFamily="18" charset="-127"/>
                        </a:rPr>
                        <a:t>사업평가</a:t>
                      </a:r>
                      <a:endParaRPr lang="ko-KR" altLang="en-US" sz="105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1441" marR="91441" marT="53658" marB="53658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1689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1. </a:t>
                      </a:r>
                      <a:r>
                        <a:rPr kumimoji="1" lang="ko-KR" altLang="en-US" sz="1050" dirty="0" smtClean="0">
                          <a:latin typeface="HY헤드라인M" pitchFamily="18" charset="-127"/>
                          <a:ea typeface="HY헤드라인M" pitchFamily="18" charset="-127"/>
                          <a:cs typeface="Times New Roman" pitchFamily="18" charset="0"/>
                        </a:rPr>
                        <a:t>해당기관에서 종료된 사업내역과 평가결과를 확인 할 수 있습니다</a:t>
                      </a:r>
                      <a:r>
                        <a:rPr kumimoji="1" lang="en-US" altLang="ko-KR" sz="1050" dirty="0" smtClean="0">
                          <a:latin typeface="HY헤드라인M" pitchFamily="18" charset="-127"/>
                          <a:ea typeface="HY헤드라인M" pitchFamily="18" charset="-127"/>
                          <a:cs typeface="Times New Roman" pitchFamily="18" charset="0"/>
                        </a:rPr>
                        <a:t>.</a:t>
                      </a:r>
                      <a:endParaRPr lang="en-US" altLang="ko-KR" sz="1050" baseline="0" dirty="0" smtClean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1441" marR="91441" marT="53658" marB="536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47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 smtClean="0">
                          <a:latin typeface="HY헤드라인M" pitchFamily="18" charset="-127"/>
                          <a:ea typeface="HY헤드라인M" pitchFamily="18" charset="-127"/>
                        </a:rPr>
                        <a:t>접수내역</a:t>
                      </a:r>
                      <a:endParaRPr lang="ko-KR" altLang="en-US" sz="105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1441" marR="91441" marT="53658" marB="53658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indent="-228600" algn="l" defTabSz="71689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ko-KR" altLang="en-US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해당기관에서 신청</a:t>
                      </a: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(</a:t>
                      </a:r>
                      <a:r>
                        <a:rPr lang="ko-KR" altLang="en-US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접수</a:t>
                      </a: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)</a:t>
                      </a:r>
                      <a:r>
                        <a:rPr lang="ko-KR" altLang="en-US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한 사업리스트와 신청내역을 조회합니다</a:t>
                      </a: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.</a:t>
                      </a:r>
                    </a:p>
                    <a:p>
                      <a:pPr marL="228600" marR="0" indent="-228600" algn="l" defTabSz="71689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ko-KR" altLang="en-US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신청한 사업을 공모기간 동안 수정합니다</a:t>
                      </a: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.</a:t>
                      </a:r>
                    </a:p>
                  </a:txBody>
                  <a:tcPr marL="91441" marR="91441" marT="53658" marB="536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474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>
                          <a:latin typeface="HY헤드라인M" pitchFamily="18" charset="-127"/>
                          <a:ea typeface="HY헤드라인M" pitchFamily="18" charset="-127"/>
                        </a:rPr>
                        <a:t>Q&amp;A / </a:t>
                      </a:r>
                      <a:r>
                        <a:rPr lang="ko-KR" altLang="en-US" sz="1050" dirty="0" smtClean="0">
                          <a:latin typeface="HY헤드라인M" pitchFamily="18" charset="-127"/>
                          <a:ea typeface="HY헤드라인M" pitchFamily="18" charset="-127"/>
                        </a:rPr>
                        <a:t>공지사항</a:t>
                      </a:r>
                      <a:endParaRPr lang="ko-KR" altLang="en-US" sz="1050" dirty="0">
                        <a:latin typeface="HY헤드라인M" pitchFamily="18" charset="-127"/>
                        <a:ea typeface="HY헤드라인M" pitchFamily="18" charset="-127"/>
                      </a:endParaRPr>
                    </a:p>
                  </a:txBody>
                  <a:tcPr marL="91441" marR="91441" marT="53658" marB="53658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16890" rtl="0" eaLnBrk="1" fontAlgn="auto" latinLnBrk="1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1. </a:t>
                      </a:r>
                      <a:r>
                        <a:rPr lang="ko-KR" altLang="en-US" sz="1050" baseline="0" dirty="0" err="1" smtClean="0">
                          <a:latin typeface="HY헤드라인M" pitchFamily="18" charset="-127"/>
                          <a:ea typeface="HY헤드라인M" pitchFamily="18" charset="-127"/>
                        </a:rPr>
                        <a:t>모금회에서</a:t>
                      </a:r>
                      <a:r>
                        <a:rPr lang="ko-KR" altLang="en-US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 제공하는 공지사항 및 주요 </a:t>
                      </a: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Q&amp;A </a:t>
                      </a:r>
                      <a:r>
                        <a:rPr lang="ko-KR" altLang="en-US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자료를 조회합니다</a:t>
                      </a:r>
                      <a:r>
                        <a:rPr lang="en-US" altLang="ko-KR" sz="1050" baseline="0" dirty="0" smtClean="0">
                          <a:latin typeface="HY헤드라인M" pitchFamily="18" charset="-127"/>
                          <a:ea typeface="HY헤드라인M" pitchFamily="18" charset="-127"/>
                        </a:rPr>
                        <a:t>.</a:t>
                      </a:r>
                    </a:p>
                  </a:txBody>
                  <a:tcPr marL="91441" marR="91441" marT="53658" marB="5365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제목 2"/>
          <p:cNvSpPr>
            <a:spLocks noGrp="1"/>
          </p:cNvSpPr>
          <p:nvPr>
            <p:ph type="title"/>
          </p:nvPr>
        </p:nvSpPr>
        <p:spPr>
          <a:xfrm>
            <a:off x="12042" y="-34"/>
            <a:ext cx="3988465" cy="421841"/>
          </a:xfrm>
        </p:spPr>
        <p:txBody>
          <a:bodyPr/>
          <a:lstStyle/>
          <a:p>
            <a:r>
              <a:rPr lang="ko-KR" altLang="en-US" dirty="0" smtClean="0"/>
              <a:t>화면 및 메뉴소개</a:t>
            </a:r>
            <a:endParaRPr lang="ko-KR" altLang="en-US" dirty="0"/>
          </a:p>
        </p:txBody>
      </p:sp>
      <p:grpSp>
        <p:nvGrpSpPr>
          <p:cNvPr id="6" name="그룹 5"/>
          <p:cNvGrpSpPr/>
          <p:nvPr/>
        </p:nvGrpSpPr>
        <p:grpSpPr>
          <a:xfrm>
            <a:off x="298747" y="1712640"/>
            <a:ext cx="6307233" cy="603884"/>
            <a:chOff x="298747" y="2188876"/>
            <a:chExt cx="6307233" cy="603884"/>
          </a:xfrm>
        </p:grpSpPr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8747" y="2188876"/>
              <a:ext cx="6307233" cy="603884"/>
            </a:xfrm>
            <a:prstGeom prst="rect">
              <a:avLst/>
            </a:prstGeom>
          </p:spPr>
        </p:pic>
        <p:sp>
          <p:nvSpPr>
            <p:cNvPr id="10" name="직사각형 9"/>
            <p:cNvSpPr/>
            <p:nvPr/>
          </p:nvSpPr>
          <p:spPr>
            <a:xfrm>
              <a:off x="4869160" y="2276472"/>
              <a:ext cx="540060" cy="2004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회원가입</a:t>
            </a:r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7</a:t>
            </a:fld>
            <a:endParaRPr 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26346" y="680444"/>
            <a:ext cx="5878825" cy="316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회원가입절차 안내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295" y="1640632"/>
            <a:ext cx="6148354" cy="3672408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1341438" y="3625593"/>
            <a:ext cx="266362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ea typeface="맑은 고딕"/>
                <a:cs typeface="Times New Roman" pitchFamily="18" charset="0"/>
              </a:rPr>
              <a:t>▷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신규회원가입을 원하시는 경우 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‘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회원가입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＇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버튼 클릭</a:t>
            </a:r>
            <a:endParaRPr kumimoji="1" lang="ko-KR" altLang="en-US" sz="1100" dirty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548680" y="3571192"/>
            <a:ext cx="360040" cy="21602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0" name="그룹 9"/>
          <p:cNvGrpSpPr/>
          <p:nvPr/>
        </p:nvGrpSpPr>
        <p:grpSpPr>
          <a:xfrm>
            <a:off x="1196752" y="4285254"/>
            <a:ext cx="5339473" cy="2055572"/>
            <a:chOff x="1196752" y="4082887"/>
            <a:chExt cx="5339473" cy="2055572"/>
          </a:xfrm>
        </p:grpSpPr>
        <p:pic>
          <p:nvPicPr>
            <p:cNvPr id="8" name="그림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96752" y="4082887"/>
              <a:ext cx="5339473" cy="2055572"/>
            </a:xfrm>
            <a:prstGeom prst="rect">
              <a:avLst/>
            </a:prstGeom>
          </p:spPr>
        </p:pic>
        <p:pic>
          <p:nvPicPr>
            <p:cNvPr id="9" name="그림 8"/>
            <p:cNvPicPr>
              <a:picLocks noChangeAspect="1"/>
            </p:cNvPicPr>
            <p:nvPr/>
          </p:nvPicPr>
          <p:blipFill rotWithShape="1">
            <a:blip r:embed="rId4"/>
            <a:srcRect l="2614" t="552" r="80586" b="91649"/>
            <a:stretch/>
          </p:blipFill>
          <p:spPr>
            <a:xfrm>
              <a:off x="1353468" y="4139704"/>
              <a:ext cx="904354" cy="339133"/>
            </a:xfrm>
            <a:prstGeom prst="rect">
              <a:avLst/>
            </a:prstGeom>
          </p:spPr>
        </p:pic>
      </p:grpSp>
      <p:cxnSp>
        <p:nvCxnSpPr>
          <p:cNvPr id="14" name="꺾인 연결선 13"/>
          <p:cNvCxnSpPr>
            <a:stCxn id="7" idx="3"/>
          </p:cNvCxnSpPr>
          <p:nvPr/>
        </p:nvCxnSpPr>
        <p:spPr>
          <a:xfrm>
            <a:off x="908720" y="3679204"/>
            <a:ext cx="444748" cy="606050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직사각형 14"/>
          <p:cNvSpPr/>
          <p:nvPr/>
        </p:nvSpPr>
        <p:spPr>
          <a:xfrm>
            <a:off x="1234328" y="5977577"/>
            <a:ext cx="5301897" cy="34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ea typeface="맑은 고딕"/>
                <a:cs typeface="Times New Roman" pitchFamily="18" charset="0"/>
              </a:rPr>
              <a:t>▷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사업자등록번호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(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고유번호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 10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자리를 입력 후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‘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기관검색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’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버튼을 클릭합니다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  <a:endParaRPr kumimoji="1" lang="ko-KR" altLang="en-US" sz="1100" dirty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645024" y="5469412"/>
            <a:ext cx="807531" cy="24558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7" name="그림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664" y="6768954"/>
            <a:ext cx="1736363" cy="949292"/>
          </a:xfrm>
          <a:prstGeom prst="rect">
            <a:avLst/>
          </a:prstGeom>
        </p:spPr>
      </p:pic>
      <p:sp>
        <p:nvSpPr>
          <p:cNvPr id="18" name="직사각형 17"/>
          <p:cNvSpPr/>
          <p:nvPr/>
        </p:nvSpPr>
        <p:spPr>
          <a:xfrm>
            <a:off x="2220590" y="6689602"/>
            <a:ext cx="431563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ea typeface="맑은 고딕"/>
                <a:cs typeface="Times New Roman" pitchFamily="18" charset="0"/>
              </a:rPr>
              <a:t>▷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신규 회원가입인 경우 해당 메시지가 나타납니다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ea typeface="맑은 고딕"/>
                <a:cs typeface="Times New Roman" pitchFamily="18" charset="0"/>
              </a:rPr>
              <a:t>▷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‘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확인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’</a:t>
            </a: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버튼을 클릭하면 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‘</a:t>
            </a: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신규로 등록하시겠습니까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?’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라는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메시지 창이 팝업 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ea typeface="맑은 고딕"/>
                <a:cs typeface="Times New Roman" pitchFamily="18" charset="0"/>
              </a:rPr>
              <a:t>▷ 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‘ </a:t>
            </a: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확인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’</a:t>
            </a: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버튼을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클릭 후 기관정보 등을 입력합니다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  <a:endParaRPr kumimoji="1" lang="ko-KR" altLang="en-US" sz="1100" dirty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358183" y="1064340"/>
            <a:ext cx="3429000" cy="30675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① </a:t>
            </a:r>
            <a:r>
              <a:rPr kumimoji="1" lang="ko-KR" altLang="en-US" sz="1100" dirty="0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신규회원가입 진행 시</a:t>
            </a:r>
            <a:endParaRPr kumimoji="1" lang="en-US" altLang="ko-KR" sz="1100" dirty="0">
              <a:solidFill>
                <a:srgbClr val="0E8C38"/>
              </a:solidFill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116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회원가입</a:t>
            </a: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8</a:t>
            </a:fld>
            <a:endParaRPr lang="en-US" dirty="0"/>
          </a:p>
        </p:txBody>
      </p:sp>
      <p:grpSp>
        <p:nvGrpSpPr>
          <p:cNvPr id="17" name="그룹 16"/>
          <p:cNvGrpSpPr/>
          <p:nvPr/>
        </p:nvGrpSpPr>
        <p:grpSpPr>
          <a:xfrm>
            <a:off x="589848" y="1280592"/>
            <a:ext cx="5757430" cy="5688632"/>
            <a:chOff x="623899" y="1712641"/>
            <a:chExt cx="5757430" cy="5688632"/>
          </a:xfrm>
        </p:grpSpPr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3899" y="1712641"/>
              <a:ext cx="5757430" cy="4071274"/>
            </a:xfrm>
            <a:prstGeom prst="rect">
              <a:avLst/>
            </a:prstGeom>
          </p:spPr>
        </p:pic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6761" y="5889105"/>
              <a:ext cx="5505128" cy="1512168"/>
            </a:xfrm>
            <a:prstGeom prst="rect">
              <a:avLst/>
            </a:prstGeom>
          </p:spPr>
        </p:pic>
        <p:pic>
          <p:nvPicPr>
            <p:cNvPr id="6" name="그림 5"/>
            <p:cNvPicPr>
              <a:picLocks noChangeAspect="1"/>
            </p:cNvPicPr>
            <p:nvPr/>
          </p:nvPicPr>
          <p:blipFill rotWithShape="1">
            <a:blip r:embed="rId2"/>
            <a:srcRect l="14552" t="24732" r="83628" b="71701"/>
            <a:stretch/>
          </p:blipFill>
          <p:spPr>
            <a:xfrm>
              <a:off x="3933056" y="5385048"/>
              <a:ext cx="104801" cy="145182"/>
            </a:xfrm>
            <a:prstGeom prst="rect">
              <a:avLst/>
            </a:prstGeom>
          </p:spPr>
        </p:pic>
        <p:pic>
          <p:nvPicPr>
            <p:cNvPr id="7" name="그림 6"/>
            <p:cNvPicPr>
              <a:picLocks noChangeAspect="1"/>
            </p:cNvPicPr>
            <p:nvPr/>
          </p:nvPicPr>
          <p:blipFill rotWithShape="1">
            <a:blip r:embed="rId2"/>
            <a:srcRect l="14552" t="24732" r="83628" b="71701"/>
            <a:stretch/>
          </p:blipFill>
          <p:spPr>
            <a:xfrm>
              <a:off x="1091951" y="5887938"/>
              <a:ext cx="104801" cy="145182"/>
            </a:xfrm>
            <a:prstGeom prst="rect">
              <a:avLst/>
            </a:prstGeom>
          </p:spPr>
        </p:pic>
        <p:pic>
          <p:nvPicPr>
            <p:cNvPr id="8" name="그림 7"/>
            <p:cNvPicPr>
              <a:picLocks noChangeAspect="1"/>
            </p:cNvPicPr>
            <p:nvPr/>
          </p:nvPicPr>
          <p:blipFill rotWithShape="1">
            <a:blip r:embed="rId2"/>
            <a:srcRect l="14552" t="24732" r="83628" b="71701"/>
            <a:stretch/>
          </p:blipFill>
          <p:spPr>
            <a:xfrm>
              <a:off x="1168177" y="2476153"/>
              <a:ext cx="104801" cy="145182"/>
            </a:xfrm>
            <a:prstGeom prst="rect">
              <a:avLst/>
            </a:prstGeom>
          </p:spPr>
        </p:pic>
        <p:pic>
          <p:nvPicPr>
            <p:cNvPr id="9" name="그림 8"/>
            <p:cNvPicPr>
              <a:picLocks noChangeAspect="1"/>
            </p:cNvPicPr>
            <p:nvPr/>
          </p:nvPicPr>
          <p:blipFill rotWithShape="1">
            <a:blip r:embed="rId2"/>
            <a:srcRect l="14552" t="24732" r="83628" b="71701"/>
            <a:stretch/>
          </p:blipFill>
          <p:spPr>
            <a:xfrm>
              <a:off x="1074278" y="3166492"/>
              <a:ext cx="104801" cy="145182"/>
            </a:xfrm>
            <a:prstGeom prst="rect">
              <a:avLst/>
            </a:prstGeom>
          </p:spPr>
        </p:pic>
        <p:pic>
          <p:nvPicPr>
            <p:cNvPr id="10" name="그림 9"/>
            <p:cNvPicPr>
              <a:picLocks noChangeAspect="1"/>
            </p:cNvPicPr>
            <p:nvPr/>
          </p:nvPicPr>
          <p:blipFill rotWithShape="1">
            <a:blip r:embed="rId2"/>
            <a:srcRect l="14552" t="24732" r="83628" b="71701"/>
            <a:stretch/>
          </p:blipFill>
          <p:spPr>
            <a:xfrm>
              <a:off x="1074278" y="3394372"/>
              <a:ext cx="104801" cy="145182"/>
            </a:xfrm>
            <a:prstGeom prst="rect">
              <a:avLst/>
            </a:prstGeom>
          </p:spPr>
        </p:pic>
        <p:pic>
          <p:nvPicPr>
            <p:cNvPr id="11" name="그림 10"/>
            <p:cNvPicPr>
              <a:picLocks noChangeAspect="1"/>
            </p:cNvPicPr>
            <p:nvPr/>
          </p:nvPicPr>
          <p:blipFill rotWithShape="1">
            <a:blip r:embed="rId2"/>
            <a:srcRect l="14552" t="24732" r="83628" b="71701"/>
            <a:stretch/>
          </p:blipFill>
          <p:spPr>
            <a:xfrm>
              <a:off x="1268760" y="4084711"/>
              <a:ext cx="104801" cy="145182"/>
            </a:xfrm>
            <a:prstGeom prst="rect">
              <a:avLst/>
            </a:prstGeom>
          </p:spPr>
        </p:pic>
        <p:pic>
          <p:nvPicPr>
            <p:cNvPr id="12" name="그림 11"/>
            <p:cNvPicPr>
              <a:picLocks noChangeAspect="1"/>
            </p:cNvPicPr>
            <p:nvPr/>
          </p:nvPicPr>
          <p:blipFill rotWithShape="1">
            <a:blip r:embed="rId2"/>
            <a:srcRect l="14552" t="24732" r="83628" b="71701"/>
            <a:stretch/>
          </p:blipFill>
          <p:spPr>
            <a:xfrm>
              <a:off x="3880655" y="4084711"/>
              <a:ext cx="104801" cy="145182"/>
            </a:xfrm>
            <a:prstGeom prst="rect">
              <a:avLst/>
            </a:prstGeom>
          </p:spPr>
        </p:pic>
        <p:pic>
          <p:nvPicPr>
            <p:cNvPr id="13" name="그림 12"/>
            <p:cNvPicPr>
              <a:picLocks noChangeAspect="1"/>
            </p:cNvPicPr>
            <p:nvPr/>
          </p:nvPicPr>
          <p:blipFill rotWithShape="1">
            <a:blip r:embed="rId2"/>
            <a:srcRect l="14552" t="24732" r="83628" b="71701"/>
            <a:stretch/>
          </p:blipFill>
          <p:spPr>
            <a:xfrm>
              <a:off x="1243633" y="4540002"/>
              <a:ext cx="104801" cy="145182"/>
            </a:xfrm>
            <a:prstGeom prst="rect">
              <a:avLst/>
            </a:prstGeom>
          </p:spPr>
        </p:pic>
        <p:pic>
          <p:nvPicPr>
            <p:cNvPr id="14" name="그림 13"/>
            <p:cNvPicPr>
              <a:picLocks noChangeAspect="1"/>
            </p:cNvPicPr>
            <p:nvPr/>
          </p:nvPicPr>
          <p:blipFill rotWithShape="1">
            <a:blip r:embed="rId2"/>
            <a:srcRect l="14552" t="24732" r="83628" b="71701"/>
            <a:stretch/>
          </p:blipFill>
          <p:spPr>
            <a:xfrm>
              <a:off x="1319833" y="5376105"/>
              <a:ext cx="104801" cy="145182"/>
            </a:xfrm>
            <a:prstGeom prst="rect">
              <a:avLst/>
            </a:prstGeom>
          </p:spPr>
        </p:pic>
        <p:sp>
          <p:nvSpPr>
            <p:cNvPr id="16" name="직사각형 15"/>
            <p:cNvSpPr/>
            <p:nvPr/>
          </p:nvSpPr>
          <p:spPr>
            <a:xfrm>
              <a:off x="858014" y="4047749"/>
              <a:ext cx="310163" cy="200055"/>
            </a:xfrm>
            <a:prstGeom prst="rect">
              <a:avLst/>
            </a:prstGeom>
            <a:solidFill>
              <a:srgbClr val="F4F4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03441" y="4047749"/>
              <a:ext cx="537327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7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굴림" panose="020B0600000101010101" pitchFamily="50" charset="-127"/>
                  <a:ea typeface="굴림" panose="020B0600000101010101" pitchFamily="50" charset="-127"/>
                </a:rPr>
                <a:t>대표자명</a:t>
              </a:r>
              <a:endParaRPr lang="ko-KR" altLang="en-US" sz="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367252" y="930002"/>
            <a:ext cx="417774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▷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하단의 기관정보를 모두 입력 후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‘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다음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＇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버튼을 클릭합니다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  <a:endParaRPr kumimoji="1" lang="ko-KR" altLang="en-US" sz="1100" dirty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5589241" y="6723637"/>
            <a:ext cx="548598" cy="24558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 rotWithShape="1">
          <a:blip r:embed="rId4"/>
          <a:srcRect l="35824" t="7402" b="-1"/>
          <a:stretch/>
        </p:blipFill>
        <p:spPr>
          <a:xfrm>
            <a:off x="2297395" y="8337376"/>
            <a:ext cx="3998398" cy="308442"/>
          </a:xfrm>
          <a:prstGeom prst="rect">
            <a:avLst/>
          </a:prstGeom>
        </p:spPr>
      </p:pic>
      <p:cxnSp>
        <p:nvCxnSpPr>
          <p:cNvPr id="22" name="직선 화살표 연결선 21"/>
          <p:cNvCxnSpPr/>
          <p:nvPr/>
        </p:nvCxnSpPr>
        <p:spPr>
          <a:xfrm>
            <a:off x="5862414" y="6969224"/>
            <a:ext cx="0" cy="142230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직사각형 22"/>
          <p:cNvSpPr/>
          <p:nvPr/>
        </p:nvSpPr>
        <p:spPr>
          <a:xfrm>
            <a:off x="434719" y="8840292"/>
            <a:ext cx="606768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▷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‘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다음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’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클릭 시 가운데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‘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회원가입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’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버튼이 생성되며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클릭하여 회원가입을 완료합니다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  <a:endParaRPr kumimoji="1" lang="ko-KR" altLang="en-US" sz="1100" dirty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pic>
        <p:nvPicPr>
          <p:cNvPr id="24" name="Picture 3" descr="C:\Users\사랑의 열매\Desktop\제목 없음-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73930">
            <a:off x="3047977" y="8406346"/>
            <a:ext cx="310310" cy="394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1658576" y="2230413"/>
            <a:ext cx="80983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700" dirty="0" smtClean="0">
                <a:solidFill>
                  <a:schemeClr val="bg1">
                    <a:lumMod val="6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123-45-78910</a:t>
            </a:r>
            <a:endParaRPr lang="ko-KR" altLang="en-US" sz="700" dirty="0">
              <a:solidFill>
                <a:schemeClr val="bg1">
                  <a:lumMod val="65000"/>
                </a:schemeClr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3304034" y="2222736"/>
            <a:ext cx="1008112" cy="230298"/>
          </a:xfrm>
          <a:prstGeom prst="rect">
            <a:avLst/>
          </a:prstGeom>
          <a:solidFill>
            <a:srgbClr val="F4F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/>
          <p:cNvSpPr/>
          <p:nvPr/>
        </p:nvSpPr>
        <p:spPr>
          <a:xfrm>
            <a:off x="789584" y="1985967"/>
            <a:ext cx="2623918" cy="24558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직사각형 25"/>
          <p:cNvSpPr/>
          <p:nvPr/>
        </p:nvSpPr>
        <p:spPr>
          <a:xfrm>
            <a:off x="3417240" y="1842719"/>
            <a:ext cx="322876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▷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기관명은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사업자등록증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(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고유번호증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에 기입된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것과 동일하게 입력함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약칭 기입은 지양함</a:t>
            </a:r>
            <a:endParaRPr kumimoji="1" lang="ko-KR" altLang="en-US" sz="1100" dirty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3417240" y="2664181"/>
            <a:ext cx="220445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▷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기관 주소의 소재지로 기입함</a:t>
            </a:r>
            <a:endParaRPr kumimoji="1" lang="ko-KR" altLang="en-US" sz="1100" dirty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356972" y="6603506"/>
            <a:ext cx="508825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▷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기관 대표자의 </a:t>
            </a:r>
            <a:r>
              <a:rPr kumimoji="1" lang="ko-KR" altLang="en-US" sz="11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성명만 기입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하며 </a:t>
            </a: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공동대표자일 경우 띄어쓰기 없이 콤마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(,)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로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구분하여 성명을 기입함</a:t>
            </a:r>
            <a:endParaRPr kumimoji="1" lang="ko-KR" altLang="en-US" sz="1100" dirty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769390" y="3587140"/>
            <a:ext cx="568792" cy="24558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8" name="꺾인 연결선 37"/>
          <p:cNvCxnSpPr/>
          <p:nvPr/>
        </p:nvCxnSpPr>
        <p:spPr>
          <a:xfrm rot="5400000">
            <a:off x="-677078" y="5028109"/>
            <a:ext cx="2698254" cy="301171"/>
          </a:xfrm>
          <a:prstGeom prst="bentConnector3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직사각형 38"/>
          <p:cNvSpPr/>
          <p:nvPr/>
        </p:nvSpPr>
        <p:spPr>
          <a:xfrm>
            <a:off x="456193" y="7117786"/>
            <a:ext cx="498896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※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대표자의 호나 직위 등은 기입하지 않음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※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대표자가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2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인 이상인 경우 콤마 외의 특수기호로 구분하지 않음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1)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대표자명을 잘못 </a:t>
            </a: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기입한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예시 </a:t>
            </a: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☞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홍길동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(</a:t>
            </a:r>
            <a:r>
              <a:rPr kumimoji="1" lang="ko-KR" altLang="en-US" sz="1100" dirty="0" err="1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법흥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), </a:t>
            </a: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홍길동 스님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 </a:t>
            </a: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홍길동 신부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</a:t>
            </a:r>
            <a:b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</a:b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                                               </a:t>
            </a: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홍길동 </a:t>
            </a:r>
            <a:r>
              <a:rPr kumimoji="1" lang="ko-KR" altLang="en-US" sz="110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센터장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/>
            </a:r>
            <a:b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</a:b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2)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대표자가 공동대표인 경우 잘못 </a:t>
            </a: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기입한 예시 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/>
            </a:r>
            <a:b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</a:b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  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☞ 홍길동 </a:t>
            </a: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외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1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인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 </a:t>
            </a: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홍길동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/</a:t>
            </a: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홍길순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 </a:t>
            </a: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홍길동</a:t>
            </a:r>
            <a:r>
              <a:rPr kumimoji="1" lang="en-US" altLang="ko-KR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&amp;</a:t>
            </a:r>
            <a:r>
              <a:rPr kumimoji="1" lang="ko-KR" altLang="en-US" sz="110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홍길순</a:t>
            </a:r>
          </a:p>
        </p:txBody>
      </p:sp>
    </p:spTree>
    <p:extLst>
      <p:ext uri="{BB962C8B-B14F-4D97-AF65-F5344CB8AC3E}">
        <p14:creationId xmlns:p14="http://schemas.microsoft.com/office/powerpoint/2010/main" val="4157764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49" y="2182788"/>
            <a:ext cx="6210322" cy="498320"/>
          </a:xfrm>
          <a:prstGeom prst="rect">
            <a:avLst/>
          </a:prstGeom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사업신청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35CF5-EC57-4E2D-A346-825DF3C49678}" type="slidenum">
              <a:rPr lang="en-US" altLang="ko-KR" smtClean="0"/>
              <a:pPr/>
              <a:t>9</a:t>
            </a:fld>
            <a:endParaRPr lang="en-US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226346" y="680444"/>
            <a:ext cx="5878825" cy="604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사업신청</a:t>
            </a:r>
            <a:endParaRPr kumimoji="1" lang="en-US" altLang="ko-KR" sz="110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   - </a:t>
            </a:r>
            <a:r>
              <a:rPr kumimoji="1" lang="ko-KR" altLang="en-US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사업신청과 관련된 하위메뉴 및 화면 별 제공 기능은 아래와 같습니다</a:t>
            </a:r>
            <a:r>
              <a:rPr kumimoji="1" lang="en-US" altLang="ko-KR" sz="110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.</a:t>
            </a: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225781" y="1438682"/>
            <a:ext cx="6336704" cy="3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100" dirty="0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Ⅰ. </a:t>
            </a:r>
            <a:r>
              <a:rPr kumimoji="1" lang="ko-KR" altLang="en-US" sz="1100" dirty="0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사업신청</a:t>
            </a:r>
            <a:endParaRPr kumimoji="1" lang="en-US" altLang="ko-KR" sz="1100" dirty="0" smtClean="0">
              <a:solidFill>
                <a:srgbClr val="0E8C38"/>
              </a:solidFill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24" name="Rectangle 4"/>
          <p:cNvSpPr>
            <a:spLocks noChangeArrowheads="1"/>
          </p:cNvSpPr>
          <p:nvPr/>
        </p:nvSpPr>
        <p:spPr bwMode="auto">
          <a:xfrm>
            <a:off x="260648" y="1784648"/>
            <a:ext cx="4574070" cy="350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100" dirty="0" smtClean="0">
                <a:solidFill>
                  <a:srgbClr val="0E8C38"/>
                </a:solidFill>
                <a:latin typeface="맑은 고딕"/>
                <a:ea typeface="맑은 고딕"/>
                <a:cs typeface="Times New Roman" pitchFamily="18" charset="0"/>
              </a:rPr>
              <a:t>① </a:t>
            </a:r>
            <a:r>
              <a:rPr kumimoji="1" lang="ko-KR" altLang="en-US" sz="1100" dirty="0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사업유형 선택 화면 </a:t>
            </a:r>
            <a:r>
              <a:rPr kumimoji="1" lang="en-US" altLang="ko-KR" sz="1100" dirty="0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(</a:t>
            </a:r>
            <a:r>
              <a:rPr kumimoji="1" lang="ko-KR" altLang="en-US" sz="1100" dirty="0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공모사업 또는 </a:t>
            </a:r>
            <a:r>
              <a:rPr kumimoji="1" lang="ko-KR" altLang="en-US" sz="1100" dirty="0" err="1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비공모사업</a:t>
            </a:r>
            <a:r>
              <a:rPr kumimoji="1" lang="en-US" altLang="ko-KR" sz="1100" dirty="0" smtClean="0">
                <a:solidFill>
                  <a:srgbClr val="0E8C38"/>
                </a:solidFill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)</a:t>
            </a:r>
          </a:p>
        </p:txBody>
      </p:sp>
      <p:sp>
        <p:nvSpPr>
          <p:cNvPr id="40" name="직사각형 39"/>
          <p:cNvSpPr/>
          <p:nvPr/>
        </p:nvSpPr>
        <p:spPr>
          <a:xfrm>
            <a:off x="351706" y="2445250"/>
            <a:ext cx="1102598" cy="24131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8" name="Picture 3" descr="C:\Users\사랑의 열매\Desktop\제목 없음-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73930">
            <a:off x="806232" y="2565905"/>
            <a:ext cx="310310" cy="394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ectangle 4"/>
          <p:cNvSpPr>
            <a:spLocks noChangeArrowheads="1"/>
          </p:cNvSpPr>
          <p:nvPr/>
        </p:nvSpPr>
        <p:spPr bwMode="auto">
          <a:xfrm>
            <a:off x="351705" y="3843825"/>
            <a:ext cx="6195007" cy="1066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05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05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공모사업이란</a:t>
            </a:r>
            <a:r>
              <a:rPr kumimoji="1" lang="en-US" altLang="ko-KR" sz="105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?</a:t>
            </a:r>
          </a:p>
          <a:p>
            <a:pPr marL="171450" indent="-1714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kumimoji="1" lang="ko-KR" altLang="en-US" sz="105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서비스 대상자의 다양한 욕구를 해결하고자 자유주제나 지정주제로 사업에 신청하고 심사를 거쳐 수행기관이 선정되는 경우</a:t>
            </a:r>
            <a:endParaRPr kumimoji="1" lang="en-US" altLang="ko-KR" sz="105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marL="171450" indent="-1714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kumimoji="1" lang="ko-KR" altLang="en-US" sz="105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신청사업</a:t>
            </a:r>
            <a:r>
              <a:rPr kumimoji="1" lang="en-US" altLang="ko-KR" sz="105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 </a:t>
            </a:r>
            <a:r>
              <a:rPr kumimoji="1" lang="ko-KR" altLang="en-US" sz="105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기획사업</a:t>
            </a:r>
            <a:r>
              <a:rPr kumimoji="1" lang="en-US" altLang="ko-KR" sz="105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 </a:t>
            </a:r>
            <a:r>
              <a:rPr kumimoji="1" lang="ko-KR" altLang="en-US" sz="105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복권사업</a:t>
            </a:r>
            <a:r>
              <a:rPr kumimoji="1" lang="en-US" altLang="ko-KR" sz="105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 </a:t>
            </a:r>
            <a:r>
              <a:rPr kumimoji="1" lang="ko-KR" altLang="en-US" sz="105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일부 지정기탁사업이 해당함</a:t>
            </a:r>
            <a:endParaRPr kumimoji="1" lang="en-US" altLang="ko-KR" sz="105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54" name="Rectangle 4"/>
          <p:cNvSpPr>
            <a:spLocks noChangeArrowheads="1"/>
          </p:cNvSpPr>
          <p:nvPr/>
        </p:nvSpPr>
        <p:spPr bwMode="auto">
          <a:xfrm>
            <a:off x="361863" y="5054063"/>
            <a:ext cx="6064539" cy="823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91" tIns="47895" rIns="95791" bIns="47895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1050" dirty="0" smtClean="0">
                <a:latin typeface="맑은 고딕"/>
                <a:ea typeface="맑은 고딕"/>
                <a:cs typeface="Times New Roman" pitchFamily="18" charset="0"/>
              </a:rPr>
              <a:t>▶ </a:t>
            </a:r>
            <a:r>
              <a:rPr kumimoji="1" lang="ko-KR" altLang="en-US" sz="105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비공모사업이란</a:t>
            </a:r>
            <a:r>
              <a:rPr kumimoji="1" lang="en-US" altLang="ko-KR" sz="105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?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105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-  </a:t>
            </a:r>
            <a:r>
              <a:rPr kumimoji="1" lang="ko-KR" altLang="en-US" sz="105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기부자가 배분대상</a:t>
            </a:r>
            <a:r>
              <a:rPr kumimoji="1" lang="en-US" altLang="ko-KR" sz="105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 </a:t>
            </a:r>
            <a:r>
              <a:rPr kumimoji="1" lang="ko-KR" altLang="en-US" sz="105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용도를 지정한 경우</a:t>
            </a:r>
            <a:endParaRPr kumimoji="1" lang="en-US" altLang="ko-KR" sz="105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  <a:p>
            <a:pPr marL="171450" indent="-1714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kumimoji="1" lang="ko-KR" altLang="en-US" sz="105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지자체</a:t>
            </a:r>
            <a:r>
              <a:rPr kumimoji="1" lang="ko-KR" altLang="en-US" sz="105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연계사업</a:t>
            </a:r>
            <a:r>
              <a:rPr kumimoji="1" lang="en-US" altLang="ko-KR" sz="105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, </a:t>
            </a:r>
            <a:r>
              <a:rPr kumimoji="1" lang="ko-KR" altLang="en-US" sz="105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연합모금사업 </a:t>
            </a:r>
            <a:r>
              <a:rPr kumimoji="1" lang="ko-KR" altLang="en-US" sz="1050" dirty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등 </a:t>
            </a:r>
            <a:r>
              <a:rPr kumimoji="1" lang="ko-KR" altLang="en-US" sz="105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수행기관이 지정되어 </a:t>
            </a:r>
            <a:r>
              <a:rPr kumimoji="1" lang="ko-KR" altLang="en-US" sz="1050" dirty="0" err="1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비공모</a:t>
            </a:r>
            <a:r>
              <a:rPr kumimoji="1" lang="ko-KR" altLang="en-US" sz="1050" dirty="0" smtClean="0">
                <a:latin typeface="HY헤드라인M" pitchFamily="18" charset="-127"/>
                <a:ea typeface="HY헤드라인M" pitchFamily="18" charset="-127"/>
                <a:cs typeface="Times New Roman" pitchFamily="18" charset="0"/>
              </a:rPr>
              <a:t> 사업으로 진행되는 경우</a:t>
            </a:r>
            <a:endParaRPr kumimoji="1" lang="en-US" altLang="ko-KR" sz="1050" dirty="0" smtClean="0">
              <a:latin typeface="HY헤드라인M" pitchFamily="18" charset="-127"/>
              <a:ea typeface="HY헤드라인M" pitchFamily="18" charset="-127"/>
              <a:cs typeface="Times New Roman" pitchFamily="18" charset="0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382186" y="3135680"/>
            <a:ext cx="4820550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ko-KR" sz="105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Times New Roman" pitchFamily="18" charset="0"/>
              </a:rPr>
              <a:t>▷ </a:t>
            </a:r>
            <a:r>
              <a:rPr kumimoji="1" lang="ko-KR" altLang="en-US" sz="105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Times New Roman" pitchFamily="18" charset="0"/>
              </a:rPr>
              <a:t>조회하고자 하는 사업유형을 선택하여 현재 진행중인 사업을 확인합니다</a:t>
            </a:r>
            <a:r>
              <a:rPr kumimoji="1" lang="en-US" altLang="ko-KR" sz="1050" dirty="0" smtClean="0">
                <a:latin typeface="HY헤드라인M" panose="02030600000101010101" pitchFamily="18" charset="-127"/>
                <a:ea typeface="HY헤드라인M" panose="02030600000101010101" pitchFamily="18" charset="-127"/>
                <a:cs typeface="Times New Roman" pitchFamily="18" charset="0"/>
              </a:rPr>
              <a:t>. </a:t>
            </a:r>
            <a:endParaRPr lang="ko-KR" altLang="en-US" sz="105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18724</TotalTime>
  <Words>3173</Words>
  <Application>Microsoft Office PowerPoint</Application>
  <PresentationFormat>A4 용지(210x297mm)</PresentationFormat>
  <Paragraphs>508</Paragraphs>
  <Slides>31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31</vt:i4>
      </vt:variant>
    </vt:vector>
  </HeadingPairs>
  <TitlesOfParts>
    <vt:vector size="39" baseType="lpstr">
      <vt:lpstr>HY헤드라인M</vt:lpstr>
      <vt:lpstr>굴림</vt:lpstr>
      <vt:lpstr>맑은 고딕</vt:lpstr>
      <vt:lpstr>휴먼둥근헤드라인</vt:lpstr>
      <vt:lpstr>Arial</vt:lpstr>
      <vt:lpstr>Times New Roman</vt:lpstr>
      <vt:lpstr>Wingdings</vt:lpstr>
      <vt:lpstr>Office 테마</vt:lpstr>
      <vt:lpstr>PowerPoint 프레젠테이션</vt:lpstr>
      <vt:lpstr>화면 및 메뉴소개</vt:lpstr>
      <vt:lpstr>화면 및 메뉴소개</vt:lpstr>
      <vt:lpstr>화면 및 메뉴소개</vt:lpstr>
      <vt:lpstr>PowerPoint 프레젠테이션</vt:lpstr>
      <vt:lpstr>화면 및 메뉴소개</vt:lpstr>
      <vt:lpstr>회원가입</vt:lpstr>
      <vt:lpstr>회원가입</vt:lpstr>
      <vt:lpstr>사업신청</vt:lpstr>
      <vt:lpstr>사업신청</vt:lpstr>
      <vt:lpstr>사업신청</vt:lpstr>
      <vt:lpstr>사업신청</vt:lpstr>
      <vt:lpstr>사업신청</vt:lpstr>
      <vt:lpstr>사업신청</vt:lpstr>
      <vt:lpstr>사업신청</vt:lpstr>
      <vt:lpstr>사업신청</vt:lpstr>
      <vt:lpstr>사업신청</vt:lpstr>
      <vt:lpstr>사업신청</vt:lpstr>
      <vt:lpstr>사업신청</vt:lpstr>
      <vt:lpstr>사업신청</vt:lpstr>
      <vt:lpstr>사업수행</vt:lpstr>
      <vt:lpstr>사업수행 </vt:lpstr>
      <vt:lpstr>사업수행</vt:lpstr>
      <vt:lpstr>사업수행</vt:lpstr>
      <vt:lpstr>사업수행</vt:lpstr>
      <vt:lpstr>사업수행</vt:lpstr>
      <vt:lpstr>사업수행</vt:lpstr>
      <vt:lpstr>사업평가</vt:lpstr>
      <vt:lpstr>접수내역</vt:lpstr>
      <vt:lpstr>기타 정보 변경</vt:lpstr>
      <vt:lpstr>기타 정보 변경</vt:lpstr>
    </vt:vector>
  </TitlesOfParts>
  <Company>사회복지공동모금회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전산</dc:creator>
  <cp:lastModifiedBy>Windows User</cp:lastModifiedBy>
  <cp:revision>1555</cp:revision>
  <dcterms:created xsi:type="dcterms:W3CDTF">2010-06-16T07:56:42Z</dcterms:created>
  <dcterms:modified xsi:type="dcterms:W3CDTF">2019-05-27T10:18:20Z</dcterms:modified>
</cp:coreProperties>
</file>